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09" r:id="rId6"/>
  </p:sldMasterIdLst>
  <p:notesMasterIdLst>
    <p:notesMasterId r:id="rId31"/>
  </p:notesMasterIdLst>
  <p:handoutMasterIdLst>
    <p:handoutMasterId r:id="rId32"/>
  </p:handoutMasterIdLst>
  <p:sldIdLst>
    <p:sldId id="322" r:id="rId7"/>
    <p:sldId id="559" r:id="rId8"/>
    <p:sldId id="294" r:id="rId9"/>
    <p:sldId id="545" r:id="rId10"/>
    <p:sldId id="7120" r:id="rId11"/>
    <p:sldId id="2147375697" r:id="rId12"/>
    <p:sldId id="2147375698" r:id="rId13"/>
    <p:sldId id="291" r:id="rId14"/>
    <p:sldId id="678" r:id="rId15"/>
    <p:sldId id="2147375699" r:id="rId16"/>
    <p:sldId id="2147375700" r:id="rId17"/>
    <p:sldId id="2147375701" r:id="rId18"/>
    <p:sldId id="2147375610" r:id="rId19"/>
    <p:sldId id="2147375702" r:id="rId20"/>
    <p:sldId id="2147375703" r:id="rId21"/>
    <p:sldId id="2147375720" r:id="rId22"/>
    <p:sldId id="2147375704" r:id="rId23"/>
    <p:sldId id="2147375705" r:id="rId24"/>
    <p:sldId id="2147375706" r:id="rId25"/>
    <p:sldId id="2147375721" r:id="rId26"/>
    <p:sldId id="2147375709" r:id="rId27"/>
    <p:sldId id="2147375707" r:id="rId28"/>
    <p:sldId id="7135" r:id="rId29"/>
    <p:sldId id="2147375717" r:id="rId30"/>
  </p:sldIdLst>
  <p:sldSz cx="12192000" cy="6858000"/>
  <p:notesSz cx="7315200" cy="9601200"/>
  <p:custDataLst>
    <p:tags r:id="rId3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33F76F88-F04C-4637-8BCD-96AFE12070D4}">
          <p14:sldIdLst>
            <p14:sldId id="322"/>
            <p14:sldId id="559"/>
            <p14:sldId id="294"/>
            <p14:sldId id="545"/>
            <p14:sldId id="7120"/>
            <p14:sldId id="2147375697"/>
            <p14:sldId id="2147375698"/>
            <p14:sldId id="291"/>
            <p14:sldId id="678"/>
            <p14:sldId id="2147375699"/>
            <p14:sldId id="2147375700"/>
            <p14:sldId id="2147375701"/>
            <p14:sldId id="2147375610"/>
            <p14:sldId id="2147375702"/>
            <p14:sldId id="2147375703"/>
            <p14:sldId id="2147375720"/>
            <p14:sldId id="2147375704"/>
            <p14:sldId id="2147375705"/>
            <p14:sldId id="2147375706"/>
            <p14:sldId id="2147375721"/>
            <p14:sldId id="2147375709"/>
            <p14:sldId id="2147375707"/>
            <p14:sldId id="7135"/>
            <p14:sldId id="2147375717"/>
          </p14:sldIdLst>
        </p14:section>
      </p14:sectionLst>
    </p:ext>
    <p:ext uri="{EFAFB233-063F-42B5-8137-9DF3F51BA10A}">
      <p15:sldGuideLst xmlns:p15="http://schemas.microsoft.com/office/powerpoint/2012/main">
        <p15:guide id="10" pos="3840" userDrawn="1">
          <p15:clr>
            <a:srgbClr val="A4A3A4"/>
          </p15:clr>
        </p15:guide>
        <p15:guide id="11"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10"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Zachary Schwartz" initials="ZS" lastIdx="548" clrIdx="10">
    <p:extLst>
      <p:ext uri="{19B8F6BF-5375-455C-9EA6-DF929625EA0E}">
        <p15:presenceInfo xmlns:p15="http://schemas.microsoft.com/office/powerpoint/2012/main" userId="Zachary Schwartz" providerId="None"/>
      </p:ext>
    </p:extLst>
  </p:cmAuthor>
  <p:cmAuthor id="12" name="Ashley Bohn" initials="AB" lastIdx="94" clrIdx="11">
    <p:extLst>
      <p:ext uri="{19B8F6BF-5375-455C-9EA6-DF929625EA0E}">
        <p15:presenceInfo xmlns:p15="http://schemas.microsoft.com/office/powerpoint/2012/main" userId="S::abohn@clinicaloptions.com::894f523f-8798-4af5-bfcd-6eea15c9e9d7" providerId="AD"/>
      </p:ext>
    </p:extLst>
  </p:cmAuthor>
  <p:cmAuthor id="13" name="B Tetri" initials="BAT" lastIdx="15" clrIdx="12">
    <p:extLst>
      <p:ext uri="{19B8F6BF-5375-455C-9EA6-DF929625EA0E}">
        <p15:presenceInfo xmlns:p15="http://schemas.microsoft.com/office/powerpoint/2012/main" userId="B Tetri" providerId="None"/>
      </p:ext>
    </p:extLst>
  </p:cmAuthor>
  <p:cmAuthor id="14" name="Jenny Schulz" initials="JS" lastIdx="54" clrIdx="13">
    <p:extLst>
      <p:ext uri="{19B8F6BF-5375-455C-9EA6-DF929625EA0E}">
        <p15:presenceInfo xmlns:p15="http://schemas.microsoft.com/office/powerpoint/2012/main" userId="S::jschulz@clinicaloptions.com::671df570-69d0-4f6a-bd8d-877de639aed6" providerId="AD"/>
      </p:ext>
    </p:extLst>
  </p:cmAuthor>
  <p:cmAuthor id="15" name="Andrea Boecler" initials="AB" lastIdx="12" clrIdx="14">
    <p:extLst>
      <p:ext uri="{19B8F6BF-5375-455C-9EA6-DF929625EA0E}">
        <p15:presenceInfo xmlns:p15="http://schemas.microsoft.com/office/powerpoint/2012/main" userId="Andrea Boecler" providerId="None"/>
      </p:ext>
    </p:extLst>
  </p:cmAuthor>
  <p:cmAuthor id="16" name="Basu, Rita *HS" initials="BR*" lastIdx="7" clrIdx="15"/>
  <p:cmAuthor id="17" name="Syn, Wing-Kin" initials="SW" lastIdx="42" clrIdx="16"/>
  <p:cmAuthor id="18" name="Jenny Schulz" initials="JS [2]" lastIdx="33" clrIdx="17"/>
  <p:cmAuthor id="19" name="Jennifer Eimers" initials="JE" lastIdx="14" clrIdx="18"/>
  <p:cmAuthor id="20" name="Microsoft Office User" initials="MOU" lastIdx="16" clrIdx="19">
    <p:extLst>
      <p:ext uri="{19B8F6BF-5375-455C-9EA6-DF929625EA0E}">
        <p15:presenceInfo xmlns:p15="http://schemas.microsoft.com/office/powerpoint/2012/main" userId="Microsoft Office User" providerId="None"/>
      </p:ext>
    </p:extLst>
  </p:cmAuthor>
  <p:cmAuthor id="21" name="Ryan Buensuceso" initials="RB" lastIdx="108" clrIdx="20">
    <p:extLst>
      <p:ext uri="{19B8F6BF-5375-455C-9EA6-DF929625EA0E}">
        <p15:presenceInfo xmlns:p15="http://schemas.microsoft.com/office/powerpoint/2012/main" userId="S::RBuensuceso@sixdegreesmed.com::8a84d005-bf4d-4b18-9035-a66cadafcf20" providerId="AD"/>
      </p:ext>
    </p:extLst>
  </p:cmAuthor>
  <p:cmAuthor id="22" name="Manal Abdelmalek, M.D." initials="MAM" lastIdx="26" clrIdx="21">
    <p:extLst>
      <p:ext uri="{19B8F6BF-5375-455C-9EA6-DF929625EA0E}">
        <p15:presenceInfo xmlns:p15="http://schemas.microsoft.com/office/powerpoint/2012/main" userId="S-1-5-21-2053149899-1891010372-398732264-11944" providerId="AD"/>
      </p:ext>
    </p:extLst>
  </p:cmAuthor>
  <p:cmAuthor id="23" name="Melanie Couton" initials="MC" lastIdx="11" clrIdx="22">
    <p:extLst>
      <p:ext uri="{19B8F6BF-5375-455C-9EA6-DF929625EA0E}">
        <p15:presenceInfo xmlns:p15="http://schemas.microsoft.com/office/powerpoint/2012/main" userId="7aa0d5ecb0ba776d" providerId="Windows Live"/>
      </p:ext>
    </p:extLst>
  </p:cmAuthor>
  <p:cmAuthor id="24" name="Tiffany Hensley-McBain" initials="TH" lastIdx="72" clrIdx="23">
    <p:extLst>
      <p:ext uri="{19B8F6BF-5375-455C-9EA6-DF929625EA0E}">
        <p15:presenceInfo xmlns:p15="http://schemas.microsoft.com/office/powerpoint/2012/main" userId="S::thensleymcbain@clinicaloptions.com::eae8476d-e5f7-42c4-99ac-1d0e8ed23634" providerId="AD"/>
      </p:ext>
    </p:extLst>
  </p:cmAuthor>
  <p:cmAuthor id="25" name="Kiran D. Mir-Hudgeons" initials="KDM" lastIdx="69" clrIdx="24">
    <p:extLst>
      <p:ext uri="{19B8F6BF-5375-455C-9EA6-DF929625EA0E}">
        <p15:presenceInfo xmlns:p15="http://schemas.microsoft.com/office/powerpoint/2012/main" userId="S::kmirhudgeons@clinicaloptions.com::988cb7e1-0640-4c3c-b602-3f8e18ce9544" providerId="AD"/>
      </p:ext>
    </p:extLst>
  </p:cmAuthor>
  <p:cmAuthor id="26" name="Carolyn Skowronski" initials="CS" lastIdx="5" clrIdx="25">
    <p:extLst>
      <p:ext uri="{19B8F6BF-5375-455C-9EA6-DF929625EA0E}">
        <p15:presenceInfo xmlns:p15="http://schemas.microsoft.com/office/powerpoint/2012/main" userId="S::cskowronski@clinicaloptions.com::0765b75c-0e54-466a-af53-39c9bdf2f3b4" providerId="AD"/>
      </p:ext>
    </p:extLst>
  </p:cmAuthor>
  <p:cmAuthor id="27" name="Zachary Schwartz" initials="ZS [2]" lastIdx="181" clrIdx="26">
    <p:extLst>
      <p:ext uri="{19B8F6BF-5375-455C-9EA6-DF929625EA0E}">
        <p15:presenceInfo xmlns:p15="http://schemas.microsoft.com/office/powerpoint/2012/main" userId="S::zschwartz@clinicaloptions.com::64648e91-b212-4092-bee8-eff2e880b6f9" providerId="AD"/>
      </p:ext>
    </p:extLst>
  </p:cmAuthor>
  <p:cmAuthor id="28" name="Brittany Salatino" initials="BS" lastIdx="9" clrIdx="27">
    <p:extLst>
      <p:ext uri="{19B8F6BF-5375-455C-9EA6-DF929625EA0E}">
        <p15:presenceInfo xmlns:p15="http://schemas.microsoft.com/office/powerpoint/2012/main" userId="S::bsalatino@clinicaloptions.com::acf53b8f-10a6-4003-b8f1-19b4ef5a869d" providerId="AD"/>
      </p:ext>
    </p:extLst>
  </p:cmAuthor>
  <p:cmAuthor id="29" name="clinicaloptions\rcohen" initials="c" lastIdx="7" clrIdx="28">
    <p:extLst>
      <p:ext uri="{19B8F6BF-5375-455C-9EA6-DF929625EA0E}">
        <p15:presenceInfo xmlns:p15="http://schemas.microsoft.com/office/powerpoint/2012/main" userId="clinicaloptions\rcohen" providerId="None"/>
      </p:ext>
    </p:extLst>
  </p:cmAuthor>
  <p:cmAuthor id="30" name="aboecler@clinicaloptions.com" initials="a" lastIdx="5" clrIdx="29">
    <p:extLst>
      <p:ext uri="{19B8F6BF-5375-455C-9EA6-DF929625EA0E}">
        <p15:presenceInfo xmlns:p15="http://schemas.microsoft.com/office/powerpoint/2012/main" userId="aboecler@clinicaloptions.com" providerId="None"/>
      </p:ext>
    </p:extLst>
  </p:cmAuthor>
  <p:cmAuthor id="31" name="Vanessa Carter" initials="VC" lastIdx="71" clrIdx="30">
    <p:extLst>
      <p:ext uri="{19B8F6BF-5375-455C-9EA6-DF929625EA0E}">
        <p15:presenceInfo xmlns:p15="http://schemas.microsoft.com/office/powerpoint/2012/main" userId="S::vcarter@clinicaloptions.com::9ce73b1e-6b1e-4cab-b34f-91637f33dd50" providerId="AD"/>
      </p:ext>
    </p:extLst>
  </p:cmAuthor>
  <p:cmAuthor id="32" name="clinicaloptions\jfrost" initials="c" lastIdx="1" clrIdx="31">
    <p:extLst>
      <p:ext uri="{19B8F6BF-5375-455C-9EA6-DF929625EA0E}">
        <p15:presenceInfo xmlns:p15="http://schemas.microsoft.com/office/powerpoint/2012/main" userId="clinicaloptions\jfrost" providerId="None"/>
      </p:ext>
    </p:extLst>
  </p:cmAuthor>
  <p:cmAuthor id="33" name="Melanie Couton" initials="" lastIdx="4" clrIdx="32">
    <p:extLst>
      <p:ext uri="{19B8F6BF-5375-455C-9EA6-DF929625EA0E}">
        <p15:presenceInfo xmlns:p15="http://schemas.microsoft.com/office/powerpoint/2012/main" userId="S::mcouton@clinicaloptions.com::b5a8fb1e-a716-46a0-9a38-0d707f5e2bfc" providerId="AD"/>
      </p:ext>
    </p:extLst>
  </p:cmAuthor>
  <p:cmAuthor id="34" name="Dussadee Royal" initials="DR" lastIdx="5" clrIdx="33">
    <p:extLst>
      <p:ext uri="{19B8F6BF-5375-455C-9EA6-DF929625EA0E}">
        <p15:presenceInfo xmlns:p15="http://schemas.microsoft.com/office/powerpoint/2012/main" userId="S::droyal@clinicaloptions.com::51beead8-6fa0-4b98-aeba-37044af35e17" providerId="AD"/>
      </p:ext>
    </p:extLst>
  </p:cmAuthor>
  <p:cmAuthor id="35" name="Christy Seals" initials="CS" lastIdx="12" clrIdx="34">
    <p:extLst>
      <p:ext uri="{19B8F6BF-5375-455C-9EA6-DF929625EA0E}">
        <p15:presenceInfo xmlns:p15="http://schemas.microsoft.com/office/powerpoint/2012/main" userId="S::cseals@clinicaloptions.com::0852e532-1f9e-4bbf-9b56-be19a9543a31" providerId="AD"/>
      </p:ext>
    </p:extLst>
  </p:cmAuthor>
  <p:cmAuthor id="36" name="CLINICALOPTIONS\cseals" initials="C" lastIdx="1" clrIdx="35">
    <p:extLst>
      <p:ext uri="{19B8F6BF-5375-455C-9EA6-DF929625EA0E}">
        <p15:presenceInfo xmlns:p15="http://schemas.microsoft.com/office/powerpoint/2012/main" userId="CLINICALOPTIONS\cseals" providerId="None"/>
      </p:ext>
    </p:extLst>
  </p:cmAuthor>
  <p:cmAuthor id="37" name="Jill Frost" initials="JF" lastIdx="16" clrIdx="36">
    <p:extLst>
      <p:ext uri="{19B8F6BF-5375-455C-9EA6-DF929625EA0E}">
        <p15:presenceInfo xmlns:p15="http://schemas.microsoft.com/office/powerpoint/2012/main" userId="S::JFrost@clinicaloptions.com::e4c7a782-e07d-47df-bd74-8bd4e0f782a5" providerId="AD"/>
      </p:ext>
    </p:extLst>
  </p:cmAuthor>
  <p:cmAuthor id="38" name="htunggal@cealliance.com" initials="h" lastIdx="5" clrIdx="37">
    <p:extLst>
      <p:ext uri="{19B8F6BF-5375-455C-9EA6-DF929625EA0E}">
        <p15:presenceInfo xmlns:p15="http://schemas.microsoft.com/office/powerpoint/2012/main" userId="htunggal@cealliance.com" providerId="None"/>
      </p:ext>
    </p:extLst>
  </p:cmAuthor>
  <p:cmAuthor id="39" name="Kim Nealy" initials="KN" lastIdx="5" clrIdx="38">
    <p:extLst>
      <p:ext uri="{19B8F6BF-5375-455C-9EA6-DF929625EA0E}">
        <p15:presenceInfo xmlns:p15="http://schemas.microsoft.com/office/powerpoint/2012/main" userId="S::knealy@clinicaloptions.com::3ad6f23f-5cca-413d-8b4a-3603710adf7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3516"/>
    <a:srgbClr val="71230E"/>
    <a:srgbClr val="4E2357"/>
    <a:srgbClr val="CDCDCF"/>
    <a:srgbClr val="B469C4"/>
    <a:srgbClr val="B8D9E4"/>
    <a:srgbClr val="BCDCE6"/>
    <a:srgbClr val="4DA1BB"/>
    <a:srgbClr val="ED9077"/>
    <a:srgbClr val="0082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09" autoAdjust="0"/>
    <p:restoredTop sz="86689" autoAdjust="0"/>
  </p:normalViewPr>
  <p:slideViewPr>
    <p:cSldViewPr snapToGrid="0" showGuides="1">
      <p:cViewPr varScale="1">
        <p:scale>
          <a:sx n="82" d="100"/>
          <a:sy n="82" d="100"/>
        </p:scale>
        <p:origin x="384" y="67"/>
      </p:cViewPr>
      <p:guideLst>
        <p:guide pos="3840"/>
        <p:guide orient="horz" pos="216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howGuides="1">
      <p:cViewPr varScale="1">
        <p:scale>
          <a:sx n="83" d="100"/>
          <a:sy n="83" d="100"/>
        </p:scale>
        <p:origin x="5736" y="84"/>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gs" Target="tags/tag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handoutMaster" Target="handoutMasters/handoutMaster1.xml"/><Relationship Id="rId37"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994197866478911"/>
          <c:y val="0.11786915948909481"/>
          <c:w val="0.70982162336883836"/>
          <c:h val="0.6763154420331674"/>
        </c:manualLayout>
      </c:layout>
      <c:barChart>
        <c:barDir val="col"/>
        <c:grouping val="clustered"/>
        <c:varyColors val="0"/>
        <c:ser>
          <c:idx val="0"/>
          <c:order val="0"/>
          <c:tx>
            <c:strRef>
              <c:f>Sheet1!$B$1</c:f>
              <c:strCache>
                <c:ptCount val="1"/>
                <c:pt idx="0">
                  <c:v>No improvement in fibrosis stage</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NASH CRN</c:v>
                </c:pt>
                <c:pt idx="1">
                  <c:v>Ishak</c:v>
                </c:pt>
              </c:strCache>
            </c:strRef>
          </c:cat>
          <c:val>
            <c:numRef>
              <c:f>Sheet1!$B$2:$B$3</c:f>
              <c:numCache>
                <c:formatCode>General</c:formatCode>
                <c:ptCount val="2"/>
                <c:pt idx="0">
                  <c:v>7.2</c:v>
                </c:pt>
                <c:pt idx="1">
                  <c:v>8.3000000000000007</c:v>
                </c:pt>
              </c:numCache>
            </c:numRef>
          </c:val>
          <c:extLst>
            <c:ext xmlns:c16="http://schemas.microsoft.com/office/drawing/2014/chart" uri="{C3380CC4-5D6E-409C-BE32-E72D297353CC}">
              <c16:uniqueId val="{00000000-3339-4FF3-8C0C-5BC4EC6F888B}"/>
            </c:ext>
          </c:extLst>
        </c:ser>
        <c:ser>
          <c:idx val="1"/>
          <c:order val="1"/>
          <c:tx>
            <c:strRef>
              <c:f>Sheet1!$C$1</c:f>
              <c:strCache>
                <c:ptCount val="1"/>
                <c:pt idx="0">
                  <c:v>Improvement in fibrosis stage</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NASH CRN</c:v>
                </c:pt>
                <c:pt idx="1">
                  <c:v>Ishak</c:v>
                </c:pt>
              </c:strCache>
            </c:strRef>
          </c:cat>
          <c:val>
            <c:numRef>
              <c:f>Sheet1!$C$2:$C$3</c:f>
              <c:numCache>
                <c:formatCode>General</c:formatCode>
                <c:ptCount val="2"/>
                <c:pt idx="0">
                  <c:v>1.1000000000000001</c:v>
                </c:pt>
                <c:pt idx="1">
                  <c:v>0.7</c:v>
                </c:pt>
              </c:numCache>
            </c:numRef>
          </c:val>
          <c:extLst>
            <c:ext xmlns:c16="http://schemas.microsoft.com/office/drawing/2014/chart" uri="{C3380CC4-5D6E-409C-BE32-E72D297353CC}">
              <c16:uniqueId val="{00000001-3339-4FF3-8C0C-5BC4EC6F888B}"/>
            </c:ext>
          </c:extLst>
        </c:ser>
        <c:dLbls>
          <c:dLblPos val="outEnd"/>
          <c:showLegendKey val="0"/>
          <c:showVal val="1"/>
          <c:showCatName val="0"/>
          <c:showSerName val="0"/>
          <c:showPercent val="0"/>
          <c:showBubbleSize val="0"/>
        </c:dLbls>
        <c:gapWidth val="219"/>
        <c:overlap val="-27"/>
        <c:axId val="786250192"/>
        <c:axId val="786250608"/>
      </c:barChart>
      <c:catAx>
        <c:axId val="786250192"/>
        <c:scaling>
          <c:orientation val="minMax"/>
        </c:scaling>
        <c:delete val="0"/>
        <c:axPos val="b"/>
        <c:numFmt formatCode="General" sourceLinked="1"/>
        <c:majorTickMark val="none"/>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en-US"/>
          </a:p>
        </c:txPr>
        <c:crossAx val="786250608"/>
        <c:crosses val="autoZero"/>
        <c:auto val="1"/>
        <c:lblAlgn val="ctr"/>
        <c:lblOffset val="100"/>
        <c:noMultiLvlLbl val="0"/>
      </c:catAx>
      <c:valAx>
        <c:axId val="786250608"/>
        <c:scaling>
          <c:orientation val="minMax"/>
        </c:scaling>
        <c:delete val="0"/>
        <c:axPos val="l"/>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crossAx val="786250192"/>
        <c:crosses val="autoZero"/>
        <c:crossBetween val="between"/>
      </c:valAx>
      <c:spPr>
        <a:noFill/>
        <a:ln>
          <a:noFill/>
        </a:ln>
        <a:effectLst/>
      </c:spPr>
    </c:plotArea>
    <c:legend>
      <c:legendPos val="b"/>
      <c:layout>
        <c:manualLayout>
          <c:xMode val="edge"/>
          <c:yMode val="edge"/>
          <c:x val="0.699539527670068"/>
          <c:y val="0.20715779043304985"/>
          <c:w val="0.29303644422754227"/>
          <c:h val="0.16190097673051168"/>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73009070068775"/>
          <c:y val="9.8925751600082407E-2"/>
          <c:w val="0.83626990929931222"/>
          <c:h val="0.77176775729095948"/>
        </c:manualLayout>
      </c:layout>
      <c:barChart>
        <c:barDir val="col"/>
        <c:grouping val="clustered"/>
        <c:varyColors val="0"/>
        <c:ser>
          <c:idx val="0"/>
          <c:order val="0"/>
          <c:tx>
            <c:strRef>
              <c:f>Sheet1!$B$1</c:f>
              <c:strCache>
                <c:ptCount val="1"/>
                <c:pt idx="0">
                  <c:v>Series 1</c:v>
                </c:pt>
              </c:strCache>
            </c:strRef>
          </c:tx>
          <c:spPr>
            <a:solidFill>
              <a:schemeClr val="accent1"/>
            </a:solidFill>
            <a:ln>
              <a:solidFill>
                <a:schemeClr val="bg1"/>
              </a:solidFill>
            </a:ln>
            <a:effectLst/>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33B-4CC4-A68D-1DC2195391A7}"/>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Sheet1!$B$2</c:f>
              <c:numCache>
                <c:formatCode>General</c:formatCode>
                <c:ptCount val="1"/>
                <c:pt idx="0">
                  <c:v>40</c:v>
                </c:pt>
              </c:numCache>
            </c:numRef>
          </c:val>
          <c:extLst>
            <c:ext xmlns:c16="http://schemas.microsoft.com/office/drawing/2014/chart" uri="{C3380CC4-5D6E-409C-BE32-E72D297353CC}">
              <c16:uniqueId val="{00000000-833B-4CC4-A68D-1DC2195391A7}"/>
            </c:ext>
          </c:extLst>
        </c:ser>
        <c:ser>
          <c:idx val="1"/>
          <c:order val="1"/>
          <c:tx>
            <c:strRef>
              <c:f>Sheet1!$C$1</c:f>
              <c:strCache>
                <c:ptCount val="1"/>
                <c:pt idx="0">
                  <c:v>Series 2</c:v>
                </c:pt>
              </c:strCache>
            </c:strRef>
          </c:tx>
          <c:spPr>
            <a:solidFill>
              <a:schemeClr val="accent2"/>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Sheet1!$C$2</c:f>
              <c:numCache>
                <c:formatCode>General</c:formatCode>
                <c:ptCount val="1"/>
                <c:pt idx="0">
                  <c:v>36</c:v>
                </c:pt>
              </c:numCache>
            </c:numRef>
          </c:val>
          <c:extLst>
            <c:ext xmlns:c16="http://schemas.microsoft.com/office/drawing/2014/chart" uri="{C3380CC4-5D6E-409C-BE32-E72D297353CC}">
              <c16:uniqueId val="{00000001-833B-4CC4-A68D-1DC2195391A7}"/>
            </c:ext>
          </c:extLst>
        </c:ser>
        <c:ser>
          <c:idx val="2"/>
          <c:order val="2"/>
          <c:tx>
            <c:strRef>
              <c:f>Sheet1!$D$1</c:f>
              <c:strCache>
                <c:ptCount val="1"/>
                <c:pt idx="0">
                  <c:v>Series 3</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Sheet1!$D$2</c:f>
              <c:numCache>
                <c:formatCode>General</c:formatCode>
                <c:ptCount val="1"/>
                <c:pt idx="0">
                  <c:v>59</c:v>
                </c:pt>
              </c:numCache>
            </c:numRef>
          </c:val>
          <c:extLst>
            <c:ext xmlns:c16="http://schemas.microsoft.com/office/drawing/2014/chart" uri="{C3380CC4-5D6E-409C-BE32-E72D297353CC}">
              <c16:uniqueId val="{00000002-833B-4CC4-A68D-1DC2195391A7}"/>
            </c:ext>
          </c:extLst>
        </c:ser>
        <c:ser>
          <c:idx val="3"/>
          <c:order val="3"/>
          <c:tx>
            <c:strRef>
              <c:f>Sheet1!$E$1</c:f>
              <c:strCache>
                <c:ptCount val="1"/>
                <c:pt idx="0">
                  <c:v>Series 4</c:v>
                </c:pt>
              </c:strCache>
            </c:strRef>
          </c:tx>
          <c:spPr>
            <a:solidFill>
              <a:schemeClr val="accent4"/>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Sheet1!$E$2</c:f>
              <c:numCache>
                <c:formatCode>General</c:formatCode>
                <c:ptCount val="1"/>
                <c:pt idx="0">
                  <c:v>17</c:v>
                </c:pt>
              </c:numCache>
            </c:numRef>
          </c:val>
          <c:extLst>
            <c:ext xmlns:c16="http://schemas.microsoft.com/office/drawing/2014/chart" uri="{C3380CC4-5D6E-409C-BE32-E72D297353CC}">
              <c16:uniqueId val="{00000003-833B-4CC4-A68D-1DC2195391A7}"/>
            </c:ext>
          </c:extLst>
        </c:ser>
        <c:dLbls>
          <c:showLegendKey val="0"/>
          <c:showVal val="0"/>
          <c:showCatName val="0"/>
          <c:showSerName val="0"/>
          <c:showPercent val="0"/>
          <c:showBubbleSize val="0"/>
        </c:dLbls>
        <c:gapWidth val="88"/>
        <c:overlap val="-59"/>
        <c:axId val="651848912"/>
        <c:axId val="651849328"/>
      </c:barChart>
      <c:catAx>
        <c:axId val="651848912"/>
        <c:scaling>
          <c:orientation val="minMax"/>
        </c:scaling>
        <c:delete val="0"/>
        <c:axPos val="b"/>
        <c:title>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1849328"/>
        <c:crosses val="autoZero"/>
        <c:auto val="1"/>
        <c:lblAlgn val="ctr"/>
        <c:lblOffset val="100"/>
        <c:noMultiLvlLbl val="0"/>
      </c:catAx>
      <c:valAx>
        <c:axId val="651849328"/>
        <c:scaling>
          <c:orientation val="minMax"/>
          <c:max val="100"/>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600" b="1" dirty="0">
                    <a:solidFill>
                      <a:schemeClr val="bg1"/>
                    </a:solidFill>
                  </a:rPr>
                  <a:t>Patients (%)</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crossAx val="651848912"/>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73009070068775"/>
          <c:y val="9.8925751600082407E-2"/>
          <c:w val="0.83626990929931222"/>
          <c:h val="0.77176775729095948"/>
        </c:manualLayout>
      </c:layout>
      <c:barChart>
        <c:barDir val="col"/>
        <c:grouping val="clustered"/>
        <c:varyColors val="0"/>
        <c:ser>
          <c:idx val="0"/>
          <c:order val="0"/>
          <c:tx>
            <c:strRef>
              <c:f>Sheet1!$B$1</c:f>
              <c:strCache>
                <c:ptCount val="1"/>
                <c:pt idx="0">
                  <c:v>Series 1</c:v>
                </c:pt>
              </c:strCache>
            </c:strRef>
          </c:tx>
          <c:spPr>
            <a:solidFill>
              <a:schemeClr val="accent1"/>
            </a:solidFill>
            <a:ln>
              <a:solidFill>
                <a:schemeClr val="bg1"/>
              </a:solidFill>
            </a:ln>
            <a:effectLst/>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33B-4CC4-A68D-1DC2195391A7}"/>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Sheet1!$B$2</c:f>
              <c:numCache>
                <c:formatCode>General</c:formatCode>
                <c:ptCount val="1"/>
                <c:pt idx="0">
                  <c:v>49</c:v>
                </c:pt>
              </c:numCache>
            </c:numRef>
          </c:val>
          <c:extLst>
            <c:ext xmlns:c16="http://schemas.microsoft.com/office/drawing/2014/chart" uri="{C3380CC4-5D6E-409C-BE32-E72D297353CC}">
              <c16:uniqueId val="{00000000-833B-4CC4-A68D-1DC2195391A7}"/>
            </c:ext>
          </c:extLst>
        </c:ser>
        <c:ser>
          <c:idx val="1"/>
          <c:order val="1"/>
          <c:tx>
            <c:strRef>
              <c:f>Sheet1!$C$1</c:f>
              <c:strCache>
                <c:ptCount val="1"/>
                <c:pt idx="0">
                  <c:v>Series 2</c:v>
                </c:pt>
              </c:strCache>
            </c:strRef>
          </c:tx>
          <c:spPr>
            <a:solidFill>
              <a:schemeClr val="accent2"/>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Sheet1!$C$2</c:f>
              <c:numCache>
                <c:formatCode>General</c:formatCode>
                <c:ptCount val="1"/>
                <c:pt idx="0">
                  <c:v>32</c:v>
                </c:pt>
              </c:numCache>
            </c:numRef>
          </c:val>
          <c:extLst>
            <c:ext xmlns:c16="http://schemas.microsoft.com/office/drawing/2014/chart" uri="{C3380CC4-5D6E-409C-BE32-E72D297353CC}">
              <c16:uniqueId val="{00000001-833B-4CC4-A68D-1DC2195391A7}"/>
            </c:ext>
          </c:extLst>
        </c:ser>
        <c:ser>
          <c:idx val="2"/>
          <c:order val="2"/>
          <c:tx>
            <c:strRef>
              <c:f>Sheet1!$D$1</c:f>
              <c:strCache>
                <c:ptCount val="1"/>
                <c:pt idx="0">
                  <c:v>Series 3</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Sheet1!$D$2</c:f>
              <c:numCache>
                <c:formatCode>General</c:formatCode>
                <c:ptCount val="1"/>
                <c:pt idx="0">
                  <c:v>43</c:v>
                </c:pt>
              </c:numCache>
            </c:numRef>
          </c:val>
          <c:extLst>
            <c:ext xmlns:c16="http://schemas.microsoft.com/office/drawing/2014/chart" uri="{C3380CC4-5D6E-409C-BE32-E72D297353CC}">
              <c16:uniqueId val="{00000002-833B-4CC4-A68D-1DC2195391A7}"/>
            </c:ext>
          </c:extLst>
        </c:ser>
        <c:ser>
          <c:idx val="3"/>
          <c:order val="3"/>
          <c:tx>
            <c:strRef>
              <c:f>Sheet1!$E$1</c:f>
              <c:strCache>
                <c:ptCount val="1"/>
                <c:pt idx="0">
                  <c:v>Series 4</c:v>
                </c:pt>
              </c:strCache>
            </c:strRef>
          </c:tx>
          <c:spPr>
            <a:solidFill>
              <a:schemeClr val="accent4"/>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Sheet1!$E$2</c:f>
              <c:numCache>
                <c:formatCode>General</c:formatCode>
                <c:ptCount val="1"/>
                <c:pt idx="0">
                  <c:v>33</c:v>
                </c:pt>
              </c:numCache>
            </c:numRef>
          </c:val>
          <c:extLst>
            <c:ext xmlns:c16="http://schemas.microsoft.com/office/drawing/2014/chart" uri="{C3380CC4-5D6E-409C-BE32-E72D297353CC}">
              <c16:uniqueId val="{00000003-833B-4CC4-A68D-1DC2195391A7}"/>
            </c:ext>
          </c:extLst>
        </c:ser>
        <c:dLbls>
          <c:showLegendKey val="0"/>
          <c:showVal val="0"/>
          <c:showCatName val="0"/>
          <c:showSerName val="0"/>
          <c:showPercent val="0"/>
          <c:showBubbleSize val="0"/>
        </c:dLbls>
        <c:gapWidth val="88"/>
        <c:overlap val="-59"/>
        <c:axId val="651848912"/>
        <c:axId val="651849328"/>
      </c:barChart>
      <c:catAx>
        <c:axId val="651848912"/>
        <c:scaling>
          <c:orientation val="minMax"/>
        </c:scaling>
        <c:delete val="0"/>
        <c:axPos val="b"/>
        <c:title>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1849328"/>
        <c:crosses val="autoZero"/>
        <c:auto val="1"/>
        <c:lblAlgn val="ctr"/>
        <c:lblOffset val="100"/>
        <c:noMultiLvlLbl val="0"/>
      </c:catAx>
      <c:valAx>
        <c:axId val="651849328"/>
        <c:scaling>
          <c:orientation val="minMax"/>
          <c:max val="100"/>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600" b="1" dirty="0">
                    <a:solidFill>
                      <a:schemeClr val="bg1"/>
                    </a:solidFill>
                  </a:rPr>
                  <a:t>Patients (%)</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crossAx val="651848912"/>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3154212136971397"/>
          <c:y val="0.15116023922488686"/>
          <c:w val="0.86845787863028601"/>
          <c:h val="0.67500217304366561"/>
        </c:manualLayout>
      </c:layout>
      <c:barChart>
        <c:barDir val="col"/>
        <c:grouping val="clustered"/>
        <c:varyColors val="0"/>
        <c:ser>
          <c:idx val="0"/>
          <c:order val="0"/>
          <c:tx>
            <c:strRef>
              <c:f>Sheet1!$B$1</c:f>
              <c:strCache>
                <c:ptCount val="1"/>
                <c:pt idx="0">
                  <c:v>Baseline</c:v>
                </c:pt>
              </c:strCache>
            </c:strRef>
          </c:tx>
          <c:spPr>
            <a:solidFill>
              <a:schemeClr val="accent1"/>
            </a:solidFill>
            <a:ln>
              <a:solidFill>
                <a:schemeClr val="bg1"/>
              </a:solidFill>
            </a:ln>
            <a:effectLst/>
          </c:spPr>
          <c:invertIfNegative val="0"/>
          <c:dLbls>
            <c:dLbl>
              <c:idx val="0"/>
              <c:tx>
                <c:rich>
                  <a:bodyPr/>
                  <a:lstStyle/>
                  <a:p>
                    <a:fld id="{1E207520-ECF9-4A52-81AD-927F666F71A7}" type="VALUE">
                      <a:rPr lang="en-US"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E209-4109-8F82-EA43AC4F9F39}"/>
                </c:ext>
              </c:extLst>
            </c:dLbl>
            <c:dLbl>
              <c:idx val="1"/>
              <c:tx>
                <c:rich>
                  <a:bodyPr/>
                  <a:lstStyle/>
                  <a:p>
                    <a:fld id="{9BDE90C7-2688-42B7-A4ED-EF18AEF042A6}" type="VALUE">
                      <a:rPr lang="en-US"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E209-4109-8F82-EA43AC4F9F39}"/>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Control</c:v>
                </c:pt>
                <c:pt idx="1">
                  <c:v>Empagliflozin</c:v>
                </c:pt>
              </c:strCache>
            </c:strRef>
          </c:cat>
          <c:val>
            <c:numRef>
              <c:f>Sheet1!$B$2:$B$3</c:f>
              <c:numCache>
                <c:formatCode>General</c:formatCode>
                <c:ptCount val="2"/>
                <c:pt idx="0">
                  <c:v>16.399999999999999</c:v>
                </c:pt>
                <c:pt idx="1">
                  <c:v>16.2</c:v>
                </c:pt>
              </c:numCache>
            </c:numRef>
          </c:val>
          <c:extLst>
            <c:ext xmlns:c16="http://schemas.microsoft.com/office/drawing/2014/chart" uri="{C3380CC4-5D6E-409C-BE32-E72D297353CC}">
              <c16:uniqueId val="{00000000-E209-4109-8F82-EA43AC4F9F39}"/>
            </c:ext>
          </c:extLst>
        </c:ser>
        <c:ser>
          <c:idx val="1"/>
          <c:order val="1"/>
          <c:tx>
            <c:strRef>
              <c:f>Sheet1!$C$1</c:f>
              <c:strCache>
                <c:ptCount val="1"/>
                <c:pt idx="0">
                  <c:v>Post Treatment</c:v>
                </c:pt>
              </c:strCache>
            </c:strRef>
          </c:tx>
          <c:spPr>
            <a:solidFill>
              <a:schemeClr val="accent3"/>
            </a:solidFill>
            <a:ln w="9525">
              <a:solidFill>
                <a:schemeClr val="bg1"/>
              </a:solidFill>
            </a:ln>
            <a:effectLst/>
          </c:spPr>
          <c:invertIfNegative val="0"/>
          <c:dLbls>
            <c:dLbl>
              <c:idx val="0"/>
              <c:tx>
                <c:rich>
                  <a:bodyPr/>
                  <a:lstStyle/>
                  <a:p>
                    <a:fld id="{473E6C39-0D00-4032-8102-8626BDC18287}" type="VALUE">
                      <a:rPr lang="en-US"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E209-4109-8F82-EA43AC4F9F39}"/>
                </c:ext>
              </c:extLst>
            </c:dLbl>
            <c:dLbl>
              <c:idx val="1"/>
              <c:tx>
                <c:rich>
                  <a:bodyPr/>
                  <a:lstStyle/>
                  <a:p>
                    <a:fld id="{4B048EED-2613-41F1-8D81-82596FDE0F1B}" type="VALUE">
                      <a:rPr lang="en-US"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E209-4109-8F82-EA43AC4F9F39}"/>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Control</c:v>
                </c:pt>
                <c:pt idx="1">
                  <c:v>Empagliflozin</c:v>
                </c:pt>
              </c:strCache>
            </c:strRef>
          </c:cat>
          <c:val>
            <c:numRef>
              <c:f>Sheet1!$C$2:$C$3</c:f>
              <c:numCache>
                <c:formatCode>General</c:formatCode>
                <c:ptCount val="2"/>
                <c:pt idx="0">
                  <c:v>15.5</c:v>
                </c:pt>
                <c:pt idx="1">
                  <c:v>11.3</c:v>
                </c:pt>
              </c:numCache>
            </c:numRef>
          </c:val>
          <c:extLst>
            <c:ext xmlns:c16="http://schemas.microsoft.com/office/drawing/2014/chart" uri="{C3380CC4-5D6E-409C-BE32-E72D297353CC}">
              <c16:uniqueId val="{00000001-E209-4109-8F82-EA43AC4F9F39}"/>
            </c:ext>
          </c:extLst>
        </c:ser>
        <c:dLbls>
          <c:showLegendKey val="0"/>
          <c:showVal val="0"/>
          <c:showCatName val="0"/>
          <c:showSerName val="0"/>
          <c:showPercent val="0"/>
          <c:showBubbleSize val="0"/>
        </c:dLbls>
        <c:gapWidth val="219"/>
        <c:overlap val="-27"/>
        <c:axId val="286553743"/>
        <c:axId val="286549999"/>
      </c:barChart>
      <c:catAx>
        <c:axId val="286553743"/>
        <c:scaling>
          <c:orientation val="minMax"/>
        </c:scaling>
        <c:delete val="0"/>
        <c:axPos val="b"/>
        <c:numFmt formatCode="General" sourceLinked="1"/>
        <c:majorTickMark val="none"/>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800" b="1" i="0" u="none" strike="noStrike" kern="1200" baseline="0">
                <a:solidFill>
                  <a:schemeClr val="bg1"/>
                </a:solidFill>
                <a:latin typeface="+mn-lt"/>
                <a:ea typeface="+mn-ea"/>
                <a:cs typeface="+mn-cs"/>
              </a:defRPr>
            </a:pPr>
            <a:endParaRPr lang="en-US"/>
          </a:p>
        </c:txPr>
        <c:crossAx val="286549999"/>
        <c:crosses val="autoZero"/>
        <c:auto val="1"/>
        <c:lblAlgn val="ctr"/>
        <c:lblOffset val="100"/>
        <c:noMultiLvlLbl val="0"/>
      </c:catAx>
      <c:valAx>
        <c:axId val="286549999"/>
        <c:scaling>
          <c:orientation val="minMax"/>
          <c:max val="20"/>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800" b="1" dirty="0">
                    <a:solidFill>
                      <a:schemeClr val="bg1"/>
                    </a:solidFill>
                  </a:rPr>
                  <a:t>Liver Fat (%)</a:t>
                </a:r>
              </a:p>
            </c:rich>
          </c:tx>
          <c:layout>
            <c:manualLayout>
              <c:xMode val="edge"/>
              <c:yMode val="edge"/>
              <c:x val="4.1175250616715064E-2"/>
              <c:y val="0.34292105420023045"/>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800" b="0" i="0" u="none" strike="noStrike" kern="1200" baseline="0">
                <a:solidFill>
                  <a:schemeClr val="bg1"/>
                </a:solidFill>
                <a:latin typeface="+mn-lt"/>
                <a:ea typeface="+mn-ea"/>
                <a:cs typeface="+mn-cs"/>
              </a:defRPr>
            </a:pPr>
            <a:endParaRPr lang="en-US"/>
          </a:p>
        </c:txPr>
        <c:crossAx val="28655374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0" dirty="0">
                <a:solidFill>
                  <a:srgbClr val="181818"/>
                </a:solidFill>
                <a:effectLst/>
                <a:latin typeface="-apple-system"/>
              </a:rPr>
              <a:t>Clinical Pathways: Multidisciplinary Approach to Managing Metabolic Dysfunction-associated Steatohepatitis</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37301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a:p>
            <a:pPr eaLnBrk="1" hangingPunct="1"/>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000000"/>
                </a:solidFill>
                <a:effectLst/>
                <a:latin typeface="-apple-system"/>
              </a:rPr>
              <a:t>Level 4 (competency):</a:t>
            </a:r>
            <a:endParaRPr lang="en-US" b="0" i="0" dirty="0">
              <a:solidFill>
                <a:srgbClr val="181818"/>
              </a:solidFill>
              <a:effectLst/>
              <a:latin typeface="-apple-system"/>
            </a:endParaRPr>
          </a:p>
          <a:p>
            <a:pPr algn="l"/>
            <a:r>
              <a:rPr lang="en-US" b="0" i="0" dirty="0">
                <a:solidFill>
                  <a:srgbClr val="000000"/>
                </a:solidFill>
                <a:effectLst/>
                <a:latin typeface="-apple-system"/>
              </a:rPr>
              <a:t>Case-based multiple-choice items designed to assess changes in competence with current treatments for NAFLD/NASH</a:t>
            </a:r>
            <a:endParaRPr lang="en-US" b="0" i="0" dirty="0">
              <a:solidFill>
                <a:srgbClr val="181818"/>
              </a:solidFill>
              <a:effectLst/>
              <a:latin typeface="-apple-system"/>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248278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MASLD, </a:t>
            </a:r>
            <a:r>
              <a:rPr lang="en-US" b="0" i="1" dirty="0">
                <a:solidFill>
                  <a:srgbClr val="71777D"/>
                </a:solidFill>
                <a:effectLst/>
                <a:latin typeface="Roboto" panose="02000000000000000000" pitchFamily="2" charset="0"/>
              </a:rPr>
              <a:t>metabolic dysfunction-associated steatotic liver disease . </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964835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mn-cs"/>
              </a:rPr>
              <a:t>CRN, Clinical Research Network; MASH, </a:t>
            </a:r>
            <a:r>
              <a:rPr lang="en-US" b="0" i="1" dirty="0">
                <a:solidFill>
                  <a:srgbClr val="111111"/>
                </a:solidFill>
                <a:effectLst/>
                <a:latin typeface="Roboto" panose="02000000000000000000" pitchFamily="2" charset="0"/>
              </a:rPr>
              <a:t>metabolic dysfunction-associated steatohepatitis. </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367665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GLP-1 RA, glucagon-like peptide-1 receptor agonist.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121638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CNS, central nervous system; GLP-1 R, glucagon-like peptide-1 receptor; GLP-1 RA, glucagon-like peptide-1 receptor agonist; TG, triglycerides; VLDL, very low–density lipoprotein.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359846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kern="1200" cap="none" spc="0" normalizeH="0" baseline="0" noProof="0" dirty="0">
                <a:ln>
                  <a:noFill/>
                </a:ln>
                <a:solidFill>
                  <a:srgbClr val="000000"/>
                </a:solidFill>
                <a:effectLst/>
                <a:uLnTx/>
                <a:uFillTx/>
                <a:latin typeface="Arial" charset="0"/>
                <a:ea typeface="+mn-ea"/>
                <a:cs typeface="+mn-cs"/>
              </a:rPr>
              <a:t>GLP-1 RA, glucagon-like peptide-1 receptor agonist.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48985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mn-cs"/>
              </a:rPr>
              <a:t>GLP-1 RA, glucagon-like peptide-1 receptor agonist; MASH, </a:t>
            </a:r>
            <a:r>
              <a:rPr lang="en-US" b="0" i="1" dirty="0">
                <a:solidFill>
                  <a:srgbClr val="111111"/>
                </a:solidFill>
                <a:effectLst/>
                <a:latin typeface="Roboto" panose="02000000000000000000" pitchFamily="2" charset="0"/>
              </a:rPr>
              <a:t>metabolic dysfunction-associated steatohepatitis.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1" u="none" strike="noStrike" kern="1200" cap="none" spc="0" normalizeH="0" baseline="0" noProof="0" dirty="0">
              <a:ln>
                <a:noFill/>
              </a:ln>
              <a:solidFill>
                <a:srgbClr val="000000"/>
              </a:solidFill>
              <a:effectLst/>
              <a:uLnTx/>
              <a:uFillTx/>
              <a:latin typeface="Arial" charset="0"/>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51710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GLP-1, glucagon-like peptide-1; GLP-1 RA, glucagon-like peptide-1 receptor agonist.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432770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ROS, reactive oxygen species; SGLT2, sodium-glucose cotransporter 2.</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44468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MRI-PDFF, MRI-derived proton density fat fraction; SGLT2, sodium-glucose cotransporter 2.</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28480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ALT, alanine aminotransferase; AST, aspartate aminotransferase; </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MASH, </a:t>
            </a:r>
            <a:r>
              <a:rPr lang="en-US" b="0" i="1" dirty="0">
                <a:solidFill>
                  <a:srgbClr val="111111"/>
                </a:solidFill>
                <a:effectLst/>
                <a:latin typeface="Roboto" panose="02000000000000000000" pitchFamily="2" charset="0"/>
              </a:rPr>
              <a:t>metabolic dysfunction-associated steatohepatitis</a:t>
            </a:r>
            <a:r>
              <a:rPr lang="en-US" i="1" dirty="0"/>
              <a:t>; PPAR, peroxisome proliferator-activated receptor.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302547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i="1" dirty="0"/>
              <a:t>MASLD, metabolic dysfunction–associated steatotic liver disease.</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C9A47B1-93EE-4744-8728-DEF801E4034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555669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5656260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ITT, intention-to-treat; MASH, metabolic dysfunction–associated steatohepatitis; MASLD, metabolic dysfunction–associated steatotic liver disease.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896E0-3D1E-42D1-B0D1-C966AB4E58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263930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ALT, alanine aminotransferase; AST, aspartate aminotransferase; CBC, complete blood count; LSM, liver stiffness measurement; MASH, metabolic dysfunction–associated steatohepatitis; MASLD, metabolic dysfunction–associated steatotic liver disease; NIT, noninvasive testing.</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36745860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CVD, cardiovascular disease; GLP-1</a:t>
            </a:r>
            <a:r>
              <a:rPr lang="en-US" b="0" i="1" dirty="0"/>
              <a:t>, </a:t>
            </a:r>
            <a:r>
              <a:rPr lang="en-US" b="0" i="1" dirty="0">
                <a:solidFill>
                  <a:srgbClr val="5F6368"/>
                </a:solidFill>
                <a:effectLst/>
                <a:latin typeface="Roboto" panose="02000000000000000000" pitchFamily="2" charset="0"/>
              </a:rPr>
              <a:t>glucagon-like peptide 1;</a:t>
            </a:r>
            <a:r>
              <a:rPr lang="en-US" i="1" dirty="0"/>
              <a:t> LSM, liver stiffness measurement; MASH, metabolic dysfunction–associated steatohepatitis; MASLD, metabolic dysfunction–associated steatotic liver disease; PCP, primary care provider; RA, receptor agonist.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19082498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MASH, metabolic dysfunction–associated steatohepatitis.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308841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3" name="Picture 2">
            <a:extLst>
              <a:ext uri="{FF2B5EF4-FFF2-40B4-BE49-F238E27FC236}">
                <a16:creationId xmlns:a16="http://schemas.microsoft.com/office/drawing/2014/main" id="{08A299D5-F2AC-871A-E638-908CE74C5F0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21210" y="235401"/>
            <a:ext cx="3298889" cy="814011"/>
          </a:xfrm>
          <a:prstGeom prst="rect">
            <a:avLst/>
          </a:prstGeom>
        </p:spPr>
      </p:pic>
    </p:spTree>
    <p:extLst>
      <p:ext uri="{BB962C8B-B14F-4D97-AF65-F5344CB8AC3E}">
        <p14:creationId xmlns:p14="http://schemas.microsoft.com/office/powerpoint/2010/main" val="35533363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108B110-C903-B92E-8A98-E7634D283CC4}"/>
              </a:ext>
            </a:extLst>
          </p:cNvPr>
          <p:cNvGrpSpPr/>
          <p:nvPr userDrawn="1"/>
        </p:nvGrpSpPr>
        <p:grpSpPr>
          <a:xfrm>
            <a:off x="9809410" y="6154855"/>
            <a:ext cx="1980029" cy="577224"/>
            <a:chOff x="9874835" y="6236872"/>
            <a:chExt cx="1980029" cy="577224"/>
          </a:xfrm>
        </p:grpSpPr>
        <p:pic>
          <p:nvPicPr>
            <p:cNvPr id="8" name="Picture 1">
              <a:extLst>
                <a:ext uri="{FF2B5EF4-FFF2-40B4-BE49-F238E27FC236}">
                  <a16:creationId xmlns:a16="http://schemas.microsoft.com/office/drawing/2014/main" id="{2AAA5A12-10C2-B49D-7BFA-E8AA4720F0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6B3B02F3-5224-20C8-2A8E-65F405D3CD94}"/>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449788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D63EEB6A-6502-BB88-8889-83C479FBA8A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675808" y="5722043"/>
            <a:ext cx="2944728" cy="726620"/>
          </a:xfrm>
          <a:prstGeom prst="rect">
            <a:avLst/>
          </a:prstGeom>
        </p:spPr>
      </p:pic>
      <p:pic>
        <p:nvPicPr>
          <p:cNvPr id="3" name="Picture 2" descr="A blue letter on a black background&#10;&#10;Description automatically generated">
            <a:extLst>
              <a:ext uri="{FF2B5EF4-FFF2-40B4-BE49-F238E27FC236}">
                <a16:creationId xmlns:a16="http://schemas.microsoft.com/office/drawing/2014/main" id="{5E8A4F87-CFE6-9C99-ACF9-AC9FF9489DC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04048" y="5742032"/>
            <a:ext cx="1672864" cy="631270"/>
          </a:xfrm>
          <a:prstGeom prst="rect">
            <a:avLst/>
          </a:prstGeom>
        </p:spPr>
      </p:pic>
    </p:spTree>
    <p:extLst>
      <p:ext uri="{BB962C8B-B14F-4D97-AF65-F5344CB8AC3E}">
        <p14:creationId xmlns:p14="http://schemas.microsoft.com/office/powerpoint/2010/main" val="868736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88A944BB-30DB-18FF-7502-F557A6282984}"/>
              </a:ext>
            </a:extLst>
          </p:cNvPr>
          <p:cNvGrpSpPr/>
          <p:nvPr userDrawn="1"/>
        </p:nvGrpSpPr>
        <p:grpSpPr>
          <a:xfrm>
            <a:off x="9809410" y="6154855"/>
            <a:ext cx="1980029" cy="577224"/>
            <a:chOff x="9874835" y="6236872"/>
            <a:chExt cx="1980029" cy="577224"/>
          </a:xfrm>
        </p:grpSpPr>
        <p:pic>
          <p:nvPicPr>
            <p:cNvPr id="6" name="Picture 1">
              <a:extLst>
                <a:ext uri="{FF2B5EF4-FFF2-40B4-BE49-F238E27FC236}">
                  <a16:creationId xmlns:a16="http://schemas.microsoft.com/office/drawing/2014/main" id="{B71A09A0-3EDA-3995-C1E4-3A6BD25AE7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2FC4BF9D-7807-AA16-EC67-3731984757AB}"/>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4552484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071B2D7B-845B-9343-5CA9-82B9583736D7}"/>
              </a:ext>
            </a:extLst>
          </p:cNvPr>
          <p:cNvGrpSpPr/>
          <p:nvPr userDrawn="1"/>
        </p:nvGrpSpPr>
        <p:grpSpPr>
          <a:xfrm>
            <a:off x="9809410" y="6154855"/>
            <a:ext cx="1980029" cy="577224"/>
            <a:chOff x="9874835" y="6236872"/>
            <a:chExt cx="1980029" cy="577224"/>
          </a:xfrm>
        </p:grpSpPr>
        <p:pic>
          <p:nvPicPr>
            <p:cNvPr id="4" name="Picture 1">
              <a:extLst>
                <a:ext uri="{FF2B5EF4-FFF2-40B4-BE49-F238E27FC236}">
                  <a16:creationId xmlns:a16="http://schemas.microsoft.com/office/drawing/2014/main" id="{969A5D33-E060-A5B3-8D64-890861DD42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B898F2FB-9336-D1AB-8604-245E6FEAE7E0}"/>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2165314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3822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A435157-9CE0-93A7-E06A-9A9BCA248AC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675808" y="5722043"/>
            <a:ext cx="2944728" cy="726620"/>
          </a:xfrm>
          <a:prstGeom prst="rect">
            <a:avLst/>
          </a:prstGeom>
        </p:spPr>
      </p:pic>
      <p:pic>
        <p:nvPicPr>
          <p:cNvPr id="5" name="Picture 4" descr="A blue letter on a black background&#10;&#10;Description automatically generated">
            <a:extLst>
              <a:ext uri="{FF2B5EF4-FFF2-40B4-BE49-F238E27FC236}">
                <a16:creationId xmlns:a16="http://schemas.microsoft.com/office/drawing/2014/main" id="{862DD639-0F88-8A23-042B-734FB3AF95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04048" y="5742032"/>
            <a:ext cx="1672864" cy="631270"/>
          </a:xfrm>
          <a:prstGeom prst="rect">
            <a:avLst/>
          </a:prstGeom>
        </p:spPr>
      </p:pic>
    </p:spTree>
    <p:extLst>
      <p:ext uri="{BB962C8B-B14F-4D97-AF65-F5344CB8AC3E}">
        <p14:creationId xmlns:p14="http://schemas.microsoft.com/office/powerpoint/2010/main" val="24446020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249740"/>
      </p:ext>
    </p:extLst>
  </p:cSld>
  <p:clrMap bg1="dk2" tx1="lt1" bg2="dk1" tx2="lt2" accent1="accent1" accent2="accent2" accent3="accent3" accent4="accent4" accent5="accent5" accent6="accent6" hlink="hlink" folHlink="folHlink"/>
  <p:sldLayoutIdLst>
    <p:sldLayoutId id="2147484710" r:id="rId1"/>
    <p:sldLayoutId id="2147484711" r:id="rId2"/>
    <p:sldLayoutId id="2147484712" r:id="rId3"/>
    <p:sldLayoutId id="2147484713" r:id="rId4"/>
    <p:sldLayoutId id="2147484714" r:id="rId5"/>
    <p:sldLayoutId id="2147484715" r:id="rId6"/>
    <p:sldLayoutId id="2147484716" r:id="rId7"/>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328">
          <p15:clr>
            <a:srgbClr val="F26B43"/>
          </p15:clr>
        </p15:guide>
        <p15:guide id="3" pos="452">
          <p15:clr>
            <a:srgbClr val="F26B43"/>
          </p15:clr>
        </p15:guide>
        <p15:guide id="4" pos="7231">
          <p15:clr>
            <a:srgbClr val="F26B43"/>
          </p15:clr>
        </p15:guide>
        <p15:guide id="5" pos="7417">
          <p15:clr>
            <a:srgbClr val="F26B43"/>
          </p15:clr>
        </p15:guide>
        <p15:guide id="6" orient="horz" pos="1008">
          <p15:clr>
            <a:srgbClr val="F26B43"/>
          </p15:clr>
        </p15:guide>
        <p15:guide id="7" orient="horz" pos="4147">
          <p15:clr>
            <a:srgbClr val="F26B43"/>
          </p15:clr>
        </p15:guide>
        <p15:guide id="8" orient="horz" pos="4032">
          <p15:clr>
            <a:srgbClr val="F26B43"/>
          </p15:clr>
        </p15:guide>
        <p15:guide id="9"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wmf"/><Relationship Id="rId5" Type="http://schemas.openxmlformats.org/officeDocument/2006/relationships/image" Target="../media/image6.wmf"/><Relationship Id="rId4" Type="http://schemas.openxmlformats.org/officeDocument/2006/relationships/image" Target="../media/image5.w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wmf"/><Relationship Id="rId7"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8.wmf"/><Relationship Id="rId5" Type="http://schemas.openxmlformats.org/officeDocument/2006/relationships/image" Target="../media/image4.wmf"/><Relationship Id="rId4" Type="http://schemas.openxmlformats.org/officeDocument/2006/relationships/image" Target="../media/image6.wmf"/></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clinicaloptions.com/CE-CME/gastroenterology"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lstStyle/>
          <a:p>
            <a:r>
              <a:rPr lang="en-US" i="0" dirty="0">
                <a:solidFill>
                  <a:schemeClr val="bg2"/>
                </a:solidFill>
                <a:effectLst/>
                <a:ea typeface="Calibri" panose="020F0502020204030204" pitchFamily="34" charset="0"/>
                <a:cs typeface="Calibri" panose="020F0502020204030204" pitchFamily="34" charset="0"/>
              </a:rPr>
              <a:t>Text Module 3</a:t>
            </a:r>
            <a:r>
              <a:rPr lang="en-US" i="0" dirty="0">
                <a:solidFill>
                  <a:schemeClr val="bg2"/>
                </a:solidFill>
                <a:effectLst/>
                <a:latin typeface="+mn-lt"/>
                <a:ea typeface="Calibri" panose="020F0502020204030204" pitchFamily="34" charset="0"/>
                <a:cs typeface="Arial" panose="020B0604020202020204" pitchFamily="34" charset="0"/>
              </a:rPr>
              <a:t>—</a:t>
            </a:r>
            <a:r>
              <a:rPr lang="en-US" altLang="en-US" sz="4000" dirty="0"/>
              <a:t>MASLD/MASH Management</a:t>
            </a:r>
            <a:endParaRPr lang="en-US" altLang="en-US" dirty="0">
              <a:solidFill>
                <a:schemeClr val="bg2"/>
              </a:solidFill>
              <a:ea typeface="Calibri" panose="020F0502020204030204" pitchFamily="34" charset="0"/>
              <a:cs typeface="Calibri" panose="020F0502020204030204" pitchFamily="34" charset="0"/>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33912" y="6417572"/>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Novo Nordisk. </a:t>
            </a:r>
          </a:p>
        </p:txBody>
      </p:sp>
      <p:sp>
        <p:nvSpPr>
          <p:cNvPr id="2" name="Text Box 19">
            <a:extLst>
              <a:ext uri="{FF2B5EF4-FFF2-40B4-BE49-F238E27FC236}">
                <a16:creationId xmlns:a16="http://schemas.microsoft.com/office/drawing/2014/main" id="{87E28C27-82FF-2E81-672D-71FA9309270E}"/>
              </a:ext>
            </a:extLst>
          </p:cNvPr>
          <p:cNvSpPr txBox="1">
            <a:spLocks noChangeArrowheads="1"/>
          </p:cNvSpPr>
          <p:nvPr/>
        </p:nvSpPr>
        <p:spPr bwMode="auto">
          <a:xfrm>
            <a:off x="6345238" y="1043214"/>
            <a:ext cx="57325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 in partnership with the American Gastroenterological Association (AGA) and Practicing Clinicians Exchange (PCE)</a:t>
            </a:r>
          </a:p>
        </p:txBody>
      </p:sp>
      <p:pic>
        <p:nvPicPr>
          <p:cNvPr id="3" name="Picture 2" descr="A blue letter on a black background&#10;&#10;Description automatically generated">
            <a:extLst>
              <a:ext uri="{FF2B5EF4-FFF2-40B4-BE49-F238E27FC236}">
                <a16:creationId xmlns:a16="http://schemas.microsoft.com/office/drawing/2014/main" id="{96436971-D709-6A19-8254-BE36E65672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9502" y="228600"/>
            <a:ext cx="1745737" cy="65876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sp>
        <p:nvSpPr>
          <p:cNvPr id="8" name="Rectangle 8">
            <a:extLst>
              <a:ext uri="{FF2B5EF4-FFF2-40B4-BE49-F238E27FC236}">
                <a16:creationId xmlns:a16="http://schemas.microsoft.com/office/drawing/2014/main" id="{E0F7D15D-C030-7744-B515-D7C82C9D21F6}"/>
              </a:ext>
            </a:extLst>
          </p:cNvPr>
          <p:cNvSpPr>
            <a:spLocks noChangeArrowheads="1"/>
          </p:cNvSpPr>
          <p:nvPr/>
        </p:nvSpPr>
        <p:spPr bwMode="auto">
          <a:xfrm>
            <a:off x="1979407" y="3590179"/>
            <a:ext cx="73500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2000" b="0">
                <a:solidFill>
                  <a:srgbClr val="455560"/>
                </a:solidFill>
                <a:latin typeface="Calibri" panose="020F0502020204030204" pitchFamily="34" charset="0"/>
              </a:rPr>
              <a:t>Slide credit: </a:t>
            </a:r>
            <a:r>
              <a:rPr lang="en-US" sz="2000" b="0" err="1">
                <a:solidFill>
                  <a:schemeClr val="bg2"/>
                </a:solidFill>
                <a:latin typeface="Calibri" panose="020F0502020204030204" pitchFamily="34" charset="0"/>
                <a:cs typeface="Calibri" panose="020F0502020204030204" pitchFamily="34" charset="0"/>
              </a:rPr>
              <a:t>clinicaleducationalliance.com</a:t>
            </a:r>
            <a:endParaRPr lang="en-US" altLang="en-US" sz="2000" b="0" u="sng">
              <a:solidFill>
                <a:schemeClr val="bg2"/>
              </a:solidFill>
              <a:latin typeface="Calibri" panose="020F0502020204030204" pitchFamily="34" charset="0"/>
              <a:cs typeface="Calibri" panose="020F0502020204030204" pitchFamily="34" charset="0"/>
            </a:endParaRPr>
          </a:p>
        </p:txBody>
      </p:sp>
      <p:pic>
        <p:nvPicPr>
          <p:cNvPr id="4" name="Picture 1">
            <a:extLst>
              <a:ext uri="{FF2B5EF4-FFF2-40B4-BE49-F238E27FC236}">
                <a16:creationId xmlns:a16="http://schemas.microsoft.com/office/drawing/2014/main" id="{B714CA98-EEA4-2012-AA0B-EE788D2969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8519" y="3278393"/>
            <a:ext cx="2972925" cy="753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 </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sz="half" idx="1"/>
          </p:nvPr>
        </p:nvSpPr>
        <p:spPr>
          <a:xfrm>
            <a:off x="601819" y="1510730"/>
            <a:ext cx="11366063" cy="4678738"/>
          </a:xfrm>
        </p:spPr>
        <p:txBody>
          <a:bodyPr/>
          <a:lstStyle/>
          <a:p>
            <a:pPr marL="0" indent="0" rtl="0">
              <a:spcBef>
                <a:spcPts val="0"/>
              </a:spcBef>
              <a:spcAft>
                <a:spcPts val="0"/>
              </a:spcAft>
              <a:buNone/>
            </a:pPr>
            <a:r>
              <a:rPr lang="en-US" altLang="en-US" b="1" dirty="0">
                <a:solidFill>
                  <a:srgbClr val="E1471D"/>
                </a:solidFill>
              </a:rPr>
              <a:t>Arun B. Jesudian, MD</a:t>
            </a:r>
            <a:endParaRPr lang="en-US" b="1" dirty="0">
              <a:solidFill>
                <a:srgbClr val="E1471D"/>
              </a:solidFill>
            </a:endParaRPr>
          </a:p>
          <a:p>
            <a:pPr marL="0" indent="0" rtl="0">
              <a:spcBef>
                <a:spcPts val="0"/>
              </a:spcBef>
              <a:spcAft>
                <a:spcPts val="0"/>
              </a:spcAft>
              <a:buNone/>
            </a:pPr>
            <a:r>
              <a:rPr lang="en-US" altLang="en-US" sz="2600" b="0" dirty="0"/>
              <a:t>Associate Professor of Clinical Medicine</a:t>
            </a:r>
            <a:br>
              <a:rPr lang="en-US" altLang="en-US" sz="2600" b="0" dirty="0"/>
            </a:br>
            <a:r>
              <a:rPr lang="en-US" altLang="en-US" sz="2600" b="0" dirty="0"/>
              <a:t>Division of Gastroenterology and Hepatology</a:t>
            </a:r>
            <a:br>
              <a:rPr lang="en-US" altLang="en-US" sz="2600" b="0" dirty="0"/>
            </a:br>
            <a:r>
              <a:rPr lang="en-US" altLang="en-US" sz="2600" b="0" dirty="0"/>
              <a:t>Weill Cornell Medicine</a:t>
            </a:r>
            <a:br>
              <a:rPr lang="en-US" altLang="en-US" sz="2600" b="0" dirty="0"/>
            </a:br>
            <a:r>
              <a:rPr lang="en-US" altLang="en-US" sz="2600" b="0" dirty="0"/>
              <a:t>New York, New York</a:t>
            </a:r>
            <a:endParaRPr lang="en-US" sz="2600" dirty="0"/>
          </a:p>
          <a:p>
            <a:pPr marL="0" indent="0">
              <a:spcBef>
                <a:spcPts val="0"/>
              </a:spcBef>
              <a:spcAft>
                <a:spcPts val="0"/>
              </a:spcAft>
              <a:buNone/>
            </a:pPr>
            <a:endParaRPr lang="en-US" altLang="en-US" sz="2600" dirty="0"/>
          </a:p>
          <a:p>
            <a:pPr marL="0" indent="0">
              <a:spcBef>
                <a:spcPts val="0"/>
              </a:spcBef>
              <a:spcAft>
                <a:spcPts val="0"/>
              </a:spcAft>
              <a:buNone/>
            </a:pPr>
            <a:endParaRPr lang="en-US" altLang="en-US" sz="2400" dirty="0"/>
          </a:p>
        </p:txBody>
      </p:sp>
      <p:sp>
        <p:nvSpPr>
          <p:cNvPr id="2" name="Content Placeholder 1">
            <a:extLst>
              <a:ext uri="{FF2B5EF4-FFF2-40B4-BE49-F238E27FC236}">
                <a16:creationId xmlns:a16="http://schemas.microsoft.com/office/drawing/2014/main" id="{3BA717DE-C3CC-1E38-B788-253B3E787E77}"/>
              </a:ext>
            </a:extLst>
          </p:cNvPr>
          <p:cNvSpPr>
            <a:spLocks noGrp="1"/>
          </p:cNvSpPr>
          <p:nvPr>
            <p:ph sz="half" idx="2"/>
          </p:nvPr>
        </p:nvSpPr>
        <p:spPr/>
        <p:txBody>
          <a:body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0" indent="0">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Disclosures</a:t>
            </a:r>
          </a:p>
        </p:txBody>
      </p:sp>
      <p:sp>
        <p:nvSpPr>
          <p:cNvPr id="3" name="Rectangle 3">
            <a:extLst>
              <a:ext uri="{FF2B5EF4-FFF2-40B4-BE49-F238E27FC236}">
                <a16:creationId xmlns:a16="http://schemas.microsoft.com/office/drawing/2014/main" id="{779687D7-6AB7-B10C-B6BF-AB1BDA42C39F}"/>
              </a:ext>
            </a:extLst>
          </p:cNvPr>
          <p:cNvSpPr>
            <a:spLocks noGrp="1" noChangeArrowheads="1"/>
          </p:cNvSpPr>
          <p:nvPr>
            <p:ph idx="1"/>
          </p:nvPr>
        </p:nvSpPr>
        <p:spPr>
          <a:xfrm>
            <a:off x="604675" y="1513047"/>
            <a:ext cx="10877529" cy="4650686"/>
          </a:xfrm>
        </p:spPr>
        <p:txBody>
          <a:bodyPr rtlCol="0">
            <a:normAutofit/>
          </a:bodyPr>
          <a:lstStyle/>
          <a:p>
            <a:pPr marL="0" indent="0">
              <a:buClr>
                <a:schemeClr val="accent6"/>
              </a:buClr>
              <a:buNone/>
              <a:defRPr/>
            </a:pPr>
            <a:r>
              <a:rPr lang="en-US" dirty="0"/>
              <a:t>The </a:t>
            </a:r>
            <a:r>
              <a:rPr lang="en-US" b="1" i="1" dirty="0"/>
              <a:t>faculty</a:t>
            </a:r>
            <a:r>
              <a:rPr lang="en-US" dirty="0"/>
              <a:t> reported the following relevant financial relationships or relationships to products or devices they have with ineligible companies related to the content of this educational activity:</a:t>
            </a:r>
          </a:p>
          <a:p>
            <a:pPr marL="0" indent="0">
              <a:lnSpc>
                <a:spcPct val="100000"/>
              </a:lnSpc>
              <a:spcBef>
                <a:spcPts val="0"/>
              </a:spcBef>
              <a:spcAft>
                <a:spcPts val="0"/>
              </a:spcAft>
              <a:buClr>
                <a:srgbClr val="7030A0"/>
              </a:buClr>
              <a:buNone/>
              <a:defRPr/>
            </a:pPr>
            <a:r>
              <a:rPr lang="en-US" altLang="en-US" b="1" dirty="0">
                <a:solidFill>
                  <a:srgbClr val="E1471D"/>
                </a:solidFill>
              </a:rPr>
              <a:t>Arun B. Jesudian, MD: </a:t>
            </a:r>
            <a:r>
              <a:rPr lang="en-US" i="1" dirty="0">
                <a:latin typeface="Calibri"/>
                <a:cs typeface="Calibri"/>
              </a:rPr>
              <a:t>consultant/advisor/speaker: </a:t>
            </a:r>
            <a:r>
              <a:rPr lang="en-US" dirty="0">
                <a:latin typeface="Calibri"/>
                <a:cs typeface="Calibri"/>
              </a:rPr>
              <a:t>Dynavax, Salix.</a:t>
            </a:r>
            <a:endParaRPr lang="en-US" dirty="0"/>
          </a:p>
          <a:p>
            <a:pPr marL="0" indent="0">
              <a:buClr>
                <a:schemeClr val="accent6"/>
              </a:buClr>
              <a:buNone/>
              <a:defRPr/>
            </a:pPr>
            <a:endParaRPr lang="en-US" dirty="0">
              <a:latin typeface="Calibri"/>
              <a:cs typeface="Calibri"/>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ABFF9-1A6A-4BD2-86F0-F1E12F43E585}"/>
              </a:ext>
            </a:extLst>
          </p:cNvPr>
          <p:cNvSpPr>
            <a:spLocks noGrp="1"/>
          </p:cNvSpPr>
          <p:nvPr>
            <p:ph type="title"/>
          </p:nvPr>
        </p:nvSpPr>
        <p:spPr/>
        <p:txBody>
          <a:bodyPr/>
          <a:lstStyle/>
          <a:p>
            <a:r>
              <a:rPr lang="en-US" dirty="0"/>
              <a:t>Learning Objectives</a:t>
            </a:r>
          </a:p>
        </p:txBody>
      </p:sp>
      <p:sp>
        <p:nvSpPr>
          <p:cNvPr id="5" name="Rectangle 3">
            <a:extLst>
              <a:ext uri="{FF2B5EF4-FFF2-40B4-BE49-F238E27FC236}">
                <a16:creationId xmlns:a16="http://schemas.microsoft.com/office/drawing/2014/main" id="{B6A0E835-E6A6-2836-2FFA-1DA5D336C93B}"/>
              </a:ext>
            </a:extLst>
          </p:cNvPr>
          <p:cNvSpPr txBox="1">
            <a:spLocks noChangeArrowheads="1"/>
          </p:cNvSpPr>
          <p:nvPr/>
        </p:nvSpPr>
        <p:spPr bwMode="auto">
          <a:xfrm>
            <a:off x="604675" y="1513047"/>
            <a:ext cx="10877529" cy="3153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b="0" i="0" dirty="0">
                <a:solidFill>
                  <a:srgbClr val="181818"/>
                </a:solidFill>
                <a:effectLst/>
                <a:latin typeface="-apple-system"/>
              </a:rPr>
              <a:t>Apply the clinical care pathway to determine a patient’s risk for advanced fibrosis</a:t>
            </a:r>
          </a:p>
          <a:p>
            <a:r>
              <a:rPr lang="en-US" b="0" i="0" dirty="0">
                <a:solidFill>
                  <a:srgbClr val="181818"/>
                </a:solidFill>
                <a:effectLst/>
                <a:latin typeface="-apple-system"/>
              </a:rPr>
              <a:t>Analyze current treatment options for patients </a:t>
            </a:r>
            <a:r>
              <a:rPr lang="en-US" b="0" i="0">
                <a:solidFill>
                  <a:srgbClr val="181818"/>
                </a:solidFill>
                <a:effectLst/>
                <a:latin typeface="-apple-system"/>
              </a:rPr>
              <a:t>with MAFLD/MASH</a:t>
            </a:r>
            <a:endParaRPr lang="en-US" altLang="en-US" b="0" kern="0" dirty="0"/>
          </a:p>
        </p:txBody>
      </p:sp>
    </p:spTree>
    <p:extLst>
      <p:ext uri="{BB962C8B-B14F-4D97-AF65-F5344CB8AC3E}">
        <p14:creationId xmlns:p14="http://schemas.microsoft.com/office/powerpoint/2010/main" val="2537680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Group 110">
            <a:extLst>
              <a:ext uri="{FF2B5EF4-FFF2-40B4-BE49-F238E27FC236}">
                <a16:creationId xmlns:a16="http://schemas.microsoft.com/office/drawing/2014/main" id="{1F6B5BBB-BB23-5021-11A8-FC63FE0AFBA1}"/>
              </a:ext>
            </a:extLst>
          </p:cNvPr>
          <p:cNvGrpSpPr/>
          <p:nvPr/>
        </p:nvGrpSpPr>
        <p:grpSpPr>
          <a:xfrm>
            <a:off x="1453269" y="5192004"/>
            <a:ext cx="4098029" cy="79064"/>
            <a:chOff x="1453269" y="5396043"/>
            <a:chExt cx="4098029" cy="79064"/>
          </a:xfrm>
        </p:grpSpPr>
        <p:cxnSp>
          <p:nvCxnSpPr>
            <p:cNvPr id="76" name="Straight Connector 75">
              <a:extLst>
                <a:ext uri="{FF2B5EF4-FFF2-40B4-BE49-F238E27FC236}">
                  <a16:creationId xmlns:a16="http://schemas.microsoft.com/office/drawing/2014/main" id="{631B97A4-446D-EC41-24ED-E80DCDC25262}"/>
                </a:ext>
              </a:extLst>
            </p:cNvPr>
            <p:cNvCxnSpPr/>
            <p:nvPr/>
          </p:nvCxnSpPr>
          <p:spPr bwMode="auto">
            <a:xfrm rot="5400000">
              <a:off x="5511766" y="5435575"/>
              <a:ext cx="79064"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B92ED8E1-2463-3CC4-C1C2-3774166C24D5}"/>
                </a:ext>
              </a:extLst>
            </p:cNvPr>
            <p:cNvCxnSpPr>
              <a:cxnSpLocks/>
            </p:cNvCxnSpPr>
            <p:nvPr/>
          </p:nvCxnSpPr>
          <p:spPr bwMode="auto">
            <a:xfrm rot="5400000">
              <a:off x="4692161" y="5435575"/>
              <a:ext cx="79064"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D8EC421F-3F52-D76A-5CCE-49D53EA5B4A3}"/>
                </a:ext>
              </a:extLst>
            </p:cNvPr>
            <p:cNvCxnSpPr>
              <a:cxnSpLocks/>
            </p:cNvCxnSpPr>
            <p:nvPr/>
          </p:nvCxnSpPr>
          <p:spPr bwMode="auto">
            <a:xfrm rot="5400000">
              <a:off x="3872555" y="5435575"/>
              <a:ext cx="79064"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609F85D4-5BC1-9E63-4F76-13E85F83D542}"/>
                </a:ext>
              </a:extLst>
            </p:cNvPr>
            <p:cNvCxnSpPr>
              <a:cxnSpLocks/>
            </p:cNvCxnSpPr>
            <p:nvPr/>
          </p:nvCxnSpPr>
          <p:spPr bwMode="auto">
            <a:xfrm rot="5400000">
              <a:off x="3052950" y="5435575"/>
              <a:ext cx="79064"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0375F328-7072-63E2-FDAF-4162CFFA63AB}"/>
                </a:ext>
              </a:extLst>
            </p:cNvPr>
            <p:cNvCxnSpPr>
              <a:cxnSpLocks/>
            </p:cNvCxnSpPr>
            <p:nvPr/>
          </p:nvCxnSpPr>
          <p:spPr bwMode="auto">
            <a:xfrm rot="5400000">
              <a:off x="2233345" y="5435575"/>
              <a:ext cx="79064"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C4EEFF7F-679A-9F04-B810-135AC1F9DAE9}"/>
                </a:ext>
              </a:extLst>
            </p:cNvPr>
            <p:cNvCxnSpPr>
              <a:cxnSpLocks/>
            </p:cNvCxnSpPr>
            <p:nvPr/>
          </p:nvCxnSpPr>
          <p:spPr bwMode="auto">
            <a:xfrm rot="5400000">
              <a:off x="1413737" y="5435575"/>
              <a:ext cx="79064" cy="0"/>
            </a:xfrm>
            <a:prstGeom prst="line">
              <a:avLst/>
            </a:prstGeom>
            <a:noFill/>
            <a:ln w="28575" cap="flat" cmpd="sng" algn="ctr">
              <a:solidFill>
                <a:schemeClr val="bg1"/>
              </a:solidFill>
              <a:prstDash val="solid"/>
              <a:round/>
              <a:headEnd type="none" w="med" len="med"/>
              <a:tailEnd type="none" w="med" len="med"/>
            </a:ln>
            <a:effectLst/>
          </p:spPr>
        </p:cxnSp>
      </p:grpSp>
      <p:sp>
        <p:nvSpPr>
          <p:cNvPr id="8" name="TextBox 7">
            <a:extLst>
              <a:ext uri="{FF2B5EF4-FFF2-40B4-BE49-F238E27FC236}">
                <a16:creationId xmlns:a16="http://schemas.microsoft.com/office/drawing/2014/main" id="{3F377C8A-59E8-F198-3D9C-4824E923AF1B}"/>
              </a:ext>
            </a:extLst>
          </p:cNvPr>
          <p:cNvSpPr txBox="1"/>
          <p:nvPr/>
        </p:nvSpPr>
        <p:spPr bwMode="auto">
          <a:xfrm>
            <a:off x="1958858" y="1489615"/>
            <a:ext cx="30311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377"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Risk of Severe Liver Disease</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a:t>
            </a:r>
          </a:p>
        </p:txBody>
      </p:sp>
      <p:sp>
        <p:nvSpPr>
          <p:cNvPr id="9" name="TextBox 8">
            <a:extLst>
              <a:ext uri="{FF2B5EF4-FFF2-40B4-BE49-F238E27FC236}">
                <a16:creationId xmlns:a16="http://schemas.microsoft.com/office/drawing/2014/main" id="{313E335A-9652-903D-A31B-9274758D3E70}"/>
              </a:ext>
            </a:extLst>
          </p:cNvPr>
          <p:cNvSpPr txBox="1"/>
          <p:nvPr/>
        </p:nvSpPr>
        <p:spPr bwMode="auto">
          <a:xfrm rot="16200000">
            <a:off x="-625337" y="3353196"/>
            <a:ext cx="29600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HR vs Controls</a:t>
            </a:r>
          </a:p>
        </p:txBody>
      </p:sp>
      <p:sp>
        <p:nvSpPr>
          <p:cNvPr id="10" name="TextBox 9">
            <a:extLst>
              <a:ext uri="{FF2B5EF4-FFF2-40B4-BE49-F238E27FC236}">
                <a16:creationId xmlns:a16="http://schemas.microsoft.com/office/drawing/2014/main" id="{46C20E87-9C7D-0A4C-D816-5F4973C597E4}"/>
              </a:ext>
            </a:extLst>
          </p:cNvPr>
          <p:cNvSpPr txBox="1"/>
          <p:nvPr/>
        </p:nvSpPr>
        <p:spPr bwMode="auto">
          <a:xfrm>
            <a:off x="7911589" y="1489615"/>
            <a:ext cx="30311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377"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Liver-Related Mortality</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2</a:t>
            </a:r>
          </a:p>
        </p:txBody>
      </p:sp>
      <p:sp>
        <p:nvSpPr>
          <p:cNvPr id="11" name="TextBox 10">
            <a:extLst>
              <a:ext uri="{FF2B5EF4-FFF2-40B4-BE49-F238E27FC236}">
                <a16:creationId xmlns:a16="http://schemas.microsoft.com/office/drawing/2014/main" id="{544F0617-7E10-0328-0501-2C59DEBC4900}"/>
              </a:ext>
            </a:extLst>
          </p:cNvPr>
          <p:cNvSpPr txBox="1"/>
          <p:nvPr/>
        </p:nvSpPr>
        <p:spPr bwMode="auto">
          <a:xfrm rot="16200000">
            <a:off x="4925038" y="3416801"/>
            <a:ext cx="32849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Mortality Rate Ratio</a:t>
            </a:r>
          </a:p>
        </p:txBody>
      </p:sp>
      <p:cxnSp>
        <p:nvCxnSpPr>
          <p:cNvPr id="12" name="Straight Connector 11">
            <a:extLst>
              <a:ext uri="{FF2B5EF4-FFF2-40B4-BE49-F238E27FC236}">
                <a16:creationId xmlns:a16="http://schemas.microsoft.com/office/drawing/2014/main" id="{D1022AFC-331C-0552-5940-54A2F7E9270D}"/>
              </a:ext>
            </a:extLst>
          </p:cNvPr>
          <p:cNvCxnSpPr/>
          <p:nvPr/>
        </p:nvCxnSpPr>
        <p:spPr bwMode="auto">
          <a:xfrm>
            <a:off x="1343946" y="2223585"/>
            <a:ext cx="105975" cy="0"/>
          </a:xfrm>
          <a:prstGeom prst="line">
            <a:avLst/>
          </a:prstGeom>
          <a:noFill/>
          <a:ln w="19050" cap="flat" cmpd="sng" algn="ctr">
            <a:solidFill>
              <a:schemeClr val="tx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19B1A590-68D8-0AB8-8485-7B4D61CA9B5B}"/>
              </a:ext>
            </a:extLst>
          </p:cNvPr>
          <p:cNvCxnSpPr/>
          <p:nvPr/>
        </p:nvCxnSpPr>
        <p:spPr bwMode="auto">
          <a:xfrm>
            <a:off x="1343946" y="2717624"/>
            <a:ext cx="105975" cy="0"/>
          </a:xfrm>
          <a:prstGeom prst="line">
            <a:avLst/>
          </a:prstGeom>
          <a:noFill/>
          <a:ln w="19050" cap="flat" cmpd="sng" algn="ctr">
            <a:solidFill>
              <a:schemeClr val="tx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3895D362-5808-FD7F-43F5-DE13FF0E8C38}"/>
              </a:ext>
            </a:extLst>
          </p:cNvPr>
          <p:cNvCxnSpPr/>
          <p:nvPr/>
        </p:nvCxnSpPr>
        <p:spPr bwMode="auto">
          <a:xfrm>
            <a:off x="1343946" y="3211661"/>
            <a:ext cx="105975" cy="0"/>
          </a:xfrm>
          <a:prstGeom prst="line">
            <a:avLst/>
          </a:prstGeom>
          <a:noFill/>
          <a:ln w="19050" cap="flat" cmpd="sng" algn="ctr">
            <a:solidFill>
              <a:schemeClr val="tx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A19A099-F267-9BD2-1013-1431434D99BE}"/>
              </a:ext>
            </a:extLst>
          </p:cNvPr>
          <p:cNvCxnSpPr/>
          <p:nvPr/>
        </p:nvCxnSpPr>
        <p:spPr bwMode="auto">
          <a:xfrm>
            <a:off x="1343946" y="3705700"/>
            <a:ext cx="105975" cy="0"/>
          </a:xfrm>
          <a:prstGeom prst="line">
            <a:avLst/>
          </a:prstGeom>
          <a:noFill/>
          <a:ln w="19050" cap="flat" cmpd="sng" algn="ctr">
            <a:solidFill>
              <a:schemeClr val="tx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4F2A1B78-6988-82C6-1728-E8481FBF2736}"/>
              </a:ext>
            </a:extLst>
          </p:cNvPr>
          <p:cNvCxnSpPr/>
          <p:nvPr/>
        </p:nvCxnSpPr>
        <p:spPr bwMode="auto">
          <a:xfrm>
            <a:off x="1343946" y="4199737"/>
            <a:ext cx="105975" cy="0"/>
          </a:xfrm>
          <a:prstGeom prst="line">
            <a:avLst/>
          </a:prstGeom>
          <a:noFill/>
          <a:ln w="19050" cap="flat" cmpd="sng" algn="ctr">
            <a:solidFill>
              <a:schemeClr val="tx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FD7614F-0733-5F40-35FD-C21D70D2256B}"/>
              </a:ext>
            </a:extLst>
          </p:cNvPr>
          <p:cNvCxnSpPr>
            <a:cxnSpLocks/>
          </p:cNvCxnSpPr>
          <p:nvPr/>
        </p:nvCxnSpPr>
        <p:spPr bwMode="auto">
          <a:xfrm>
            <a:off x="1343946" y="4693776"/>
            <a:ext cx="105975" cy="0"/>
          </a:xfrm>
          <a:prstGeom prst="line">
            <a:avLst/>
          </a:prstGeom>
          <a:noFill/>
          <a:ln w="19050" cap="flat" cmpd="sng" algn="ctr">
            <a:solidFill>
              <a:schemeClr val="tx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79C3170-9128-CFEA-9A93-63A8D9F71F14}"/>
              </a:ext>
            </a:extLst>
          </p:cNvPr>
          <p:cNvCxnSpPr>
            <a:cxnSpLocks/>
          </p:cNvCxnSpPr>
          <p:nvPr/>
        </p:nvCxnSpPr>
        <p:spPr bwMode="auto">
          <a:xfrm>
            <a:off x="1343946" y="5187816"/>
            <a:ext cx="105975" cy="0"/>
          </a:xfrm>
          <a:prstGeom prst="line">
            <a:avLst/>
          </a:prstGeom>
          <a:noFill/>
          <a:ln w="19050" cap="flat" cmpd="sng" algn="ctr">
            <a:solidFill>
              <a:schemeClr val="bg1"/>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52B3F7E0-9FB5-5506-4BA4-C9152EA1C586}"/>
              </a:ext>
            </a:extLst>
          </p:cNvPr>
          <p:cNvSpPr txBox="1"/>
          <p:nvPr/>
        </p:nvSpPr>
        <p:spPr bwMode="auto">
          <a:xfrm>
            <a:off x="1125433" y="5018542"/>
            <a:ext cx="3252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0</a:t>
            </a:r>
          </a:p>
        </p:txBody>
      </p:sp>
      <p:sp>
        <p:nvSpPr>
          <p:cNvPr id="22" name="TextBox 21">
            <a:extLst>
              <a:ext uri="{FF2B5EF4-FFF2-40B4-BE49-F238E27FC236}">
                <a16:creationId xmlns:a16="http://schemas.microsoft.com/office/drawing/2014/main" id="{A6D24AED-4B01-8323-BC8F-A42AC4DF58F2}"/>
              </a:ext>
            </a:extLst>
          </p:cNvPr>
          <p:cNvSpPr txBox="1"/>
          <p:nvPr/>
        </p:nvSpPr>
        <p:spPr bwMode="auto">
          <a:xfrm>
            <a:off x="1040591" y="4530769"/>
            <a:ext cx="6888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20</a:t>
            </a:r>
          </a:p>
        </p:txBody>
      </p:sp>
      <p:sp>
        <p:nvSpPr>
          <p:cNvPr id="23" name="TextBox 22">
            <a:extLst>
              <a:ext uri="{FF2B5EF4-FFF2-40B4-BE49-F238E27FC236}">
                <a16:creationId xmlns:a16="http://schemas.microsoft.com/office/drawing/2014/main" id="{AEA3612B-332E-1B8E-C494-7EB881DEA86B}"/>
              </a:ext>
            </a:extLst>
          </p:cNvPr>
          <p:cNvSpPr txBox="1"/>
          <p:nvPr/>
        </p:nvSpPr>
        <p:spPr bwMode="auto">
          <a:xfrm>
            <a:off x="1040592" y="4037803"/>
            <a:ext cx="5844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40</a:t>
            </a:r>
          </a:p>
        </p:txBody>
      </p:sp>
      <p:sp>
        <p:nvSpPr>
          <p:cNvPr id="24" name="TextBox 23">
            <a:extLst>
              <a:ext uri="{FF2B5EF4-FFF2-40B4-BE49-F238E27FC236}">
                <a16:creationId xmlns:a16="http://schemas.microsoft.com/office/drawing/2014/main" id="{C1EB4670-8E11-C525-1C93-580E099E05E0}"/>
              </a:ext>
            </a:extLst>
          </p:cNvPr>
          <p:cNvSpPr txBox="1"/>
          <p:nvPr/>
        </p:nvSpPr>
        <p:spPr bwMode="auto">
          <a:xfrm>
            <a:off x="1040592" y="3531733"/>
            <a:ext cx="5844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60</a:t>
            </a:r>
          </a:p>
        </p:txBody>
      </p:sp>
      <p:sp>
        <p:nvSpPr>
          <p:cNvPr id="25" name="TextBox 24">
            <a:extLst>
              <a:ext uri="{FF2B5EF4-FFF2-40B4-BE49-F238E27FC236}">
                <a16:creationId xmlns:a16="http://schemas.microsoft.com/office/drawing/2014/main" id="{502EB8DE-485D-4058-9E8D-F1141031454B}"/>
              </a:ext>
            </a:extLst>
          </p:cNvPr>
          <p:cNvSpPr txBox="1"/>
          <p:nvPr/>
        </p:nvSpPr>
        <p:spPr bwMode="auto">
          <a:xfrm>
            <a:off x="1040592" y="3048656"/>
            <a:ext cx="5844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80</a:t>
            </a:r>
          </a:p>
        </p:txBody>
      </p:sp>
      <p:sp>
        <p:nvSpPr>
          <p:cNvPr id="26" name="TextBox 25">
            <a:extLst>
              <a:ext uri="{FF2B5EF4-FFF2-40B4-BE49-F238E27FC236}">
                <a16:creationId xmlns:a16="http://schemas.microsoft.com/office/drawing/2014/main" id="{70819D19-71C0-A575-0EC3-3323CA776D5D}"/>
              </a:ext>
            </a:extLst>
          </p:cNvPr>
          <p:cNvSpPr txBox="1"/>
          <p:nvPr/>
        </p:nvSpPr>
        <p:spPr bwMode="auto">
          <a:xfrm>
            <a:off x="939254" y="2534802"/>
            <a:ext cx="5844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100</a:t>
            </a:r>
          </a:p>
        </p:txBody>
      </p:sp>
      <p:sp>
        <p:nvSpPr>
          <p:cNvPr id="27" name="TextBox 26">
            <a:extLst>
              <a:ext uri="{FF2B5EF4-FFF2-40B4-BE49-F238E27FC236}">
                <a16:creationId xmlns:a16="http://schemas.microsoft.com/office/drawing/2014/main" id="{D31FAB5F-F663-F82F-3541-56DD8AB770F4}"/>
              </a:ext>
            </a:extLst>
          </p:cNvPr>
          <p:cNvSpPr txBox="1"/>
          <p:nvPr/>
        </p:nvSpPr>
        <p:spPr bwMode="auto">
          <a:xfrm>
            <a:off x="939254" y="2020948"/>
            <a:ext cx="5844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120</a:t>
            </a:r>
          </a:p>
        </p:txBody>
      </p:sp>
      <p:sp>
        <p:nvSpPr>
          <p:cNvPr id="28" name="TextBox 27">
            <a:extLst>
              <a:ext uri="{FF2B5EF4-FFF2-40B4-BE49-F238E27FC236}">
                <a16:creationId xmlns:a16="http://schemas.microsoft.com/office/drawing/2014/main" id="{5E1FF332-3D29-EAEE-D934-A2517498C2DF}"/>
              </a:ext>
            </a:extLst>
          </p:cNvPr>
          <p:cNvSpPr txBox="1"/>
          <p:nvPr/>
        </p:nvSpPr>
        <p:spPr bwMode="auto">
          <a:xfrm>
            <a:off x="1659431" y="5147984"/>
            <a:ext cx="5988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F0</a:t>
            </a:r>
          </a:p>
        </p:txBody>
      </p:sp>
      <p:sp>
        <p:nvSpPr>
          <p:cNvPr id="29" name="TextBox 28">
            <a:extLst>
              <a:ext uri="{FF2B5EF4-FFF2-40B4-BE49-F238E27FC236}">
                <a16:creationId xmlns:a16="http://schemas.microsoft.com/office/drawing/2014/main" id="{CA281FC1-487F-FDF5-A678-D160ADF67265}"/>
              </a:ext>
            </a:extLst>
          </p:cNvPr>
          <p:cNvSpPr txBox="1"/>
          <p:nvPr/>
        </p:nvSpPr>
        <p:spPr bwMode="auto">
          <a:xfrm>
            <a:off x="2498417" y="5147984"/>
            <a:ext cx="5258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F1</a:t>
            </a:r>
          </a:p>
        </p:txBody>
      </p:sp>
      <p:sp>
        <p:nvSpPr>
          <p:cNvPr id="30" name="TextBox 29">
            <a:extLst>
              <a:ext uri="{FF2B5EF4-FFF2-40B4-BE49-F238E27FC236}">
                <a16:creationId xmlns:a16="http://schemas.microsoft.com/office/drawing/2014/main" id="{A312B052-B296-6DF0-BBE6-26D972A87858}"/>
              </a:ext>
            </a:extLst>
          </p:cNvPr>
          <p:cNvSpPr txBox="1"/>
          <p:nvPr/>
        </p:nvSpPr>
        <p:spPr bwMode="auto">
          <a:xfrm>
            <a:off x="3325619" y="5147984"/>
            <a:ext cx="6252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F2</a:t>
            </a:r>
          </a:p>
        </p:txBody>
      </p:sp>
      <p:sp>
        <p:nvSpPr>
          <p:cNvPr id="31" name="TextBox 30">
            <a:extLst>
              <a:ext uri="{FF2B5EF4-FFF2-40B4-BE49-F238E27FC236}">
                <a16:creationId xmlns:a16="http://schemas.microsoft.com/office/drawing/2014/main" id="{14A3E8C7-EC4C-8818-14ED-068EFD4E8CA8}"/>
              </a:ext>
            </a:extLst>
          </p:cNvPr>
          <p:cNvSpPr txBox="1"/>
          <p:nvPr/>
        </p:nvSpPr>
        <p:spPr bwMode="auto">
          <a:xfrm>
            <a:off x="4117472" y="5147984"/>
            <a:ext cx="5129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F3</a:t>
            </a:r>
          </a:p>
        </p:txBody>
      </p:sp>
      <p:sp>
        <p:nvSpPr>
          <p:cNvPr id="32" name="TextBox 31">
            <a:extLst>
              <a:ext uri="{FF2B5EF4-FFF2-40B4-BE49-F238E27FC236}">
                <a16:creationId xmlns:a16="http://schemas.microsoft.com/office/drawing/2014/main" id="{E47F4932-895B-119C-30E8-3486A9392ECD}"/>
              </a:ext>
            </a:extLst>
          </p:cNvPr>
          <p:cNvSpPr txBox="1"/>
          <p:nvPr/>
        </p:nvSpPr>
        <p:spPr bwMode="auto">
          <a:xfrm>
            <a:off x="4954100" y="5147984"/>
            <a:ext cx="6174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F4</a:t>
            </a:r>
          </a:p>
        </p:txBody>
      </p:sp>
      <p:sp>
        <p:nvSpPr>
          <p:cNvPr id="33" name="Rectangle 32">
            <a:extLst>
              <a:ext uri="{FF2B5EF4-FFF2-40B4-BE49-F238E27FC236}">
                <a16:creationId xmlns:a16="http://schemas.microsoft.com/office/drawing/2014/main" id="{87BBC4C8-C626-0F1A-CACB-9D19E81614E2}"/>
              </a:ext>
            </a:extLst>
          </p:cNvPr>
          <p:cNvSpPr/>
          <p:nvPr/>
        </p:nvSpPr>
        <p:spPr bwMode="auto">
          <a:xfrm>
            <a:off x="1510830" y="5125028"/>
            <a:ext cx="720000" cy="54203"/>
          </a:xfrm>
          <a:prstGeom prst="rect">
            <a:avLst/>
          </a:prstGeom>
          <a:solidFill>
            <a:schemeClr val="accent1"/>
          </a:solidFill>
          <a:ln w="0">
            <a:solidFill>
              <a:schemeClr val="bg1"/>
            </a:solidFill>
            <a:miter lim="800000"/>
            <a:headEnd/>
            <a:tailEnd/>
          </a:ln>
        </p:spPr>
        <p:txBody>
          <a:bodyPr rtlCol="0" anchor="b"/>
          <a:lstStyle/>
          <a:p>
            <a:pPr marL="0" marR="0" lvl="0" indent="0" algn="ctr" defTabSz="914377" rtl="0" eaLnBrk="0" fontAlgn="base" latinLnBrk="0" hangingPunct="0">
              <a:lnSpc>
                <a:spcPct val="100000"/>
              </a:lnSpc>
              <a:spcBef>
                <a:spcPct val="35000"/>
              </a:spcBef>
              <a:spcAft>
                <a:spcPct val="25000"/>
              </a:spcAft>
              <a:buClr>
                <a:srgbClr val="015873"/>
              </a:buClr>
              <a:buSzTx/>
              <a:buFontTx/>
              <a:buNone/>
              <a:tabLst/>
              <a:defRPr/>
            </a:pPr>
            <a:endParaRPr kumimoji="0" lang="en-US" sz="1467"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4" name="Rectangle 33">
            <a:extLst>
              <a:ext uri="{FF2B5EF4-FFF2-40B4-BE49-F238E27FC236}">
                <a16:creationId xmlns:a16="http://schemas.microsoft.com/office/drawing/2014/main" id="{7A281CE4-EE44-A28C-B849-DFE2ACF9BF34}"/>
              </a:ext>
            </a:extLst>
          </p:cNvPr>
          <p:cNvSpPr/>
          <p:nvPr/>
        </p:nvSpPr>
        <p:spPr bwMode="auto">
          <a:xfrm>
            <a:off x="2326052" y="5142940"/>
            <a:ext cx="720000" cy="45719"/>
          </a:xfrm>
          <a:prstGeom prst="rect">
            <a:avLst/>
          </a:prstGeom>
          <a:solidFill>
            <a:schemeClr val="accent1"/>
          </a:solidFill>
          <a:ln w="0">
            <a:solidFill>
              <a:schemeClr val="bg1"/>
            </a:solidFill>
            <a:miter lim="800000"/>
            <a:headEnd/>
            <a:tailEnd/>
          </a:ln>
        </p:spPr>
        <p:txBody>
          <a:bodyPr rtlCol="0" anchor="b"/>
          <a:lstStyle/>
          <a:p>
            <a:pPr marL="0" marR="0" lvl="0" indent="0" algn="ctr" defTabSz="914377" rtl="0" eaLnBrk="0" fontAlgn="base" latinLnBrk="0" hangingPunct="0">
              <a:lnSpc>
                <a:spcPct val="100000"/>
              </a:lnSpc>
              <a:spcBef>
                <a:spcPct val="35000"/>
              </a:spcBef>
              <a:spcAft>
                <a:spcPct val="25000"/>
              </a:spcAft>
              <a:buClr>
                <a:srgbClr val="015873"/>
              </a:buClr>
              <a:buSzTx/>
              <a:buFontTx/>
              <a:buNone/>
              <a:tabLst/>
              <a:defRPr/>
            </a:pPr>
            <a:endParaRPr kumimoji="0" lang="en-US" sz="1467"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5" name="Rectangle 34">
            <a:extLst>
              <a:ext uri="{FF2B5EF4-FFF2-40B4-BE49-F238E27FC236}">
                <a16:creationId xmlns:a16="http://schemas.microsoft.com/office/drawing/2014/main" id="{B0936C94-545F-F8AD-7DFA-36DF3991F11F}"/>
              </a:ext>
            </a:extLst>
          </p:cNvPr>
          <p:cNvSpPr/>
          <p:nvPr/>
        </p:nvSpPr>
        <p:spPr bwMode="auto">
          <a:xfrm>
            <a:off x="3156151" y="5044872"/>
            <a:ext cx="720000" cy="136688"/>
          </a:xfrm>
          <a:prstGeom prst="rect">
            <a:avLst/>
          </a:prstGeom>
          <a:solidFill>
            <a:schemeClr val="accent1"/>
          </a:solidFill>
          <a:ln w="0">
            <a:solidFill>
              <a:schemeClr val="bg1"/>
            </a:solidFill>
            <a:miter lim="800000"/>
            <a:headEnd/>
            <a:tailEnd/>
          </a:ln>
        </p:spPr>
        <p:txBody>
          <a:bodyPr rtlCol="0" anchor="b"/>
          <a:lstStyle/>
          <a:p>
            <a:pPr marL="0" marR="0" lvl="0" indent="0" algn="ctr" defTabSz="914377" rtl="0" eaLnBrk="0" fontAlgn="base" latinLnBrk="0" hangingPunct="0">
              <a:lnSpc>
                <a:spcPct val="100000"/>
              </a:lnSpc>
              <a:spcBef>
                <a:spcPct val="35000"/>
              </a:spcBef>
              <a:spcAft>
                <a:spcPct val="25000"/>
              </a:spcAft>
              <a:buClr>
                <a:srgbClr val="015873"/>
              </a:buClr>
              <a:buSzTx/>
              <a:buFontTx/>
              <a:buNone/>
              <a:tabLst/>
              <a:defRPr/>
            </a:pPr>
            <a:endParaRPr kumimoji="0" lang="en-US" sz="1467"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6" name="Rectangle 35">
            <a:extLst>
              <a:ext uri="{FF2B5EF4-FFF2-40B4-BE49-F238E27FC236}">
                <a16:creationId xmlns:a16="http://schemas.microsoft.com/office/drawing/2014/main" id="{09309B85-2256-7E7B-4515-441FF501877C}"/>
              </a:ext>
            </a:extLst>
          </p:cNvPr>
          <p:cNvSpPr/>
          <p:nvPr/>
        </p:nvSpPr>
        <p:spPr bwMode="auto">
          <a:xfrm>
            <a:off x="3971934" y="4815142"/>
            <a:ext cx="720000" cy="367647"/>
          </a:xfrm>
          <a:prstGeom prst="rect">
            <a:avLst/>
          </a:prstGeom>
          <a:solidFill>
            <a:schemeClr val="accent3"/>
          </a:solidFill>
          <a:ln w="0">
            <a:solidFill>
              <a:schemeClr val="bg1"/>
            </a:solidFill>
            <a:miter lim="800000"/>
            <a:headEnd/>
            <a:tailEnd/>
          </a:ln>
        </p:spPr>
        <p:txBody>
          <a:bodyPr rtlCol="0" anchor="b"/>
          <a:lstStyle/>
          <a:p>
            <a:pPr marL="0" marR="0" lvl="0" indent="0" algn="ctr" defTabSz="914377" rtl="0" eaLnBrk="0" fontAlgn="base" latinLnBrk="0" hangingPunct="0">
              <a:lnSpc>
                <a:spcPct val="100000"/>
              </a:lnSpc>
              <a:spcBef>
                <a:spcPct val="35000"/>
              </a:spcBef>
              <a:spcAft>
                <a:spcPct val="25000"/>
              </a:spcAft>
              <a:buClr>
                <a:srgbClr val="015873"/>
              </a:buClr>
              <a:buSzTx/>
              <a:buFontTx/>
              <a:buNone/>
              <a:tabLst/>
              <a:defRPr/>
            </a:pPr>
            <a:endParaRPr kumimoji="0" lang="en-US" sz="1467"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7" name="Rectangle 36">
            <a:extLst>
              <a:ext uri="{FF2B5EF4-FFF2-40B4-BE49-F238E27FC236}">
                <a16:creationId xmlns:a16="http://schemas.microsoft.com/office/drawing/2014/main" id="{996519A0-95CE-1EB7-A7D9-71F250A5D61B}"/>
              </a:ext>
            </a:extLst>
          </p:cNvPr>
          <p:cNvSpPr/>
          <p:nvPr/>
        </p:nvSpPr>
        <p:spPr bwMode="auto">
          <a:xfrm>
            <a:off x="4790029" y="2595462"/>
            <a:ext cx="720000" cy="2590015"/>
          </a:xfrm>
          <a:prstGeom prst="rect">
            <a:avLst/>
          </a:prstGeom>
          <a:solidFill>
            <a:schemeClr val="accent3"/>
          </a:solidFill>
          <a:ln w="0">
            <a:solidFill>
              <a:schemeClr val="bg1"/>
            </a:solidFill>
            <a:miter lim="800000"/>
            <a:headEnd/>
            <a:tailEnd/>
          </a:ln>
        </p:spPr>
        <p:txBody>
          <a:bodyPr rtlCol="0" anchor="b"/>
          <a:lstStyle/>
          <a:p>
            <a:pPr marL="0" marR="0" lvl="0" indent="0" algn="ctr" defTabSz="914377" rtl="0" eaLnBrk="0" fontAlgn="base" latinLnBrk="0" hangingPunct="0">
              <a:lnSpc>
                <a:spcPct val="100000"/>
              </a:lnSpc>
              <a:spcBef>
                <a:spcPct val="35000"/>
              </a:spcBef>
              <a:spcAft>
                <a:spcPct val="25000"/>
              </a:spcAft>
              <a:buClr>
                <a:srgbClr val="015873"/>
              </a:buClr>
              <a:buSzTx/>
              <a:buFontTx/>
              <a:buNone/>
              <a:tabLst/>
              <a:defRPr/>
            </a:pPr>
            <a:endParaRPr kumimoji="0" lang="en-US" sz="1467"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8" name="TextBox 37">
            <a:extLst>
              <a:ext uri="{FF2B5EF4-FFF2-40B4-BE49-F238E27FC236}">
                <a16:creationId xmlns:a16="http://schemas.microsoft.com/office/drawing/2014/main" id="{26018DCD-1FF2-9506-F477-1FE9C25A92C5}"/>
              </a:ext>
            </a:extLst>
          </p:cNvPr>
          <p:cNvSpPr txBox="1"/>
          <p:nvPr/>
        </p:nvSpPr>
        <p:spPr bwMode="auto">
          <a:xfrm>
            <a:off x="1644115" y="4822056"/>
            <a:ext cx="5208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1.9</a:t>
            </a:r>
          </a:p>
        </p:txBody>
      </p:sp>
      <p:sp>
        <p:nvSpPr>
          <p:cNvPr id="39" name="TextBox 38">
            <a:extLst>
              <a:ext uri="{FF2B5EF4-FFF2-40B4-BE49-F238E27FC236}">
                <a16:creationId xmlns:a16="http://schemas.microsoft.com/office/drawing/2014/main" id="{C8213F35-42BC-893C-050B-77239D012A40}"/>
              </a:ext>
            </a:extLst>
          </p:cNvPr>
          <p:cNvSpPr txBox="1"/>
          <p:nvPr/>
        </p:nvSpPr>
        <p:spPr bwMode="auto">
          <a:xfrm>
            <a:off x="2474635" y="4851975"/>
            <a:ext cx="5208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1.7</a:t>
            </a:r>
          </a:p>
        </p:txBody>
      </p:sp>
      <p:sp>
        <p:nvSpPr>
          <p:cNvPr id="40" name="TextBox 39">
            <a:extLst>
              <a:ext uri="{FF2B5EF4-FFF2-40B4-BE49-F238E27FC236}">
                <a16:creationId xmlns:a16="http://schemas.microsoft.com/office/drawing/2014/main" id="{323E53DA-3491-20B3-9ECE-A634949631DE}"/>
              </a:ext>
            </a:extLst>
          </p:cNvPr>
          <p:cNvSpPr txBox="1"/>
          <p:nvPr/>
        </p:nvSpPr>
        <p:spPr bwMode="auto">
          <a:xfrm>
            <a:off x="3326705" y="4722321"/>
            <a:ext cx="5208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5.5</a:t>
            </a:r>
          </a:p>
        </p:txBody>
      </p:sp>
      <p:sp>
        <p:nvSpPr>
          <p:cNvPr id="41" name="TextBox 40">
            <a:extLst>
              <a:ext uri="{FF2B5EF4-FFF2-40B4-BE49-F238E27FC236}">
                <a16:creationId xmlns:a16="http://schemas.microsoft.com/office/drawing/2014/main" id="{593F1B28-0D2F-B86C-0FC3-A049A7F3A6CD}"/>
              </a:ext>
            </a:extLst>
          </p:cNvPr>
          <p:cNvSpPr txBox="1"/>
          <p:nvPr/>
        </p:nvSpPr>
        <p:spPr bwMode="auto">
          <a:xfrm>
            <a:off x="4051673" y="4513327"/>
            <a:ext cx="6315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14.3</a:t>
            </a:r>
          </a:p>
        </p:txBody>
      </p:sp>
      <p:sp>
        <p:nvSpPr>
          <p:cNvPr id="42" name="TextBox 41">
            <a:extLst>
              <a:ext uri="{FF2B5EF4-FFF2-40B4-BE49-F238E27FC236}">
                <a16:creationId xmlns:a16="http://schemas.microsoft.com/office/drawing/2014/main" id="{5BD8030A-71C3-B421-3781-2987C69D42E3}"/>
              </a:ext>
            </a:extLst>
          </p:cNvPr>
          <p:cNvSpPr txBox="1"/>
          <p:nvPr/>
        </p:nvSpPr>
        <p:spPr bwMode="auto">
          <a:xfrm>
            <a:off x="4817286" y="2307209"/>
            <a:ext cx="7235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104.5</a:t>
            </a:r>
          </a:p>
        </p:txBody>
      </p:sp>
      <p:sp>
        <p:nvSpPr>
          <p:cNvPr id="43" name="Freeform: Shape 1">
            <a:extLst>
              <a:ext uri="{FF2B5EF4-FFF2-40B4-BE49-F238E27FC236}">
                <a16:creationId xmlns:a16="http://schemas.microsoft.com/office/drawing/2014/main" id="{ED06060E-C95A-0161-F84C-EF0204879119}"/>
              </a:ext>
            </a:extLst>
          </p:cNvPr>
          <p:cNvSpPr/>
          <p:nvPr/>
        </p:nvSpPr>
        <p:spPr bwMode="auto">
          <a:xfrm>
            <a:off x="1446894" y="2213602"/>
            <a:ext cx="4124663" cy="2971800"/>
          </a:xfrm>
          <a:custGeom>
            <a:avLst/>
            <a:gdLst>
              <a:gd name="connsiteX0" fmla="*/ 0 w 4133653"/>
              <a:gd name="connsiteY0" fmla="*/ 0 h 2955303"/>
              <a:gd name="connsiteX1" fmla="*/ 0 w 4133653"/>
              <a:gd name="connsiteY1" fmla="*/ 2955303 h 2955303"/>
              <a:gd name="connsiteX2" fmla="*/ 4133653 w 4133653"/>
              <a:gd name="connsiteY2" fmla="*/ 2955303 h 2955303"/>
            </a:gdLst>
            <a:ahLst/>
            <a:cxnLst>
              <a:cxn ang="0">
                <a:pos x="connsiteX0" y="connsiteY0"/>
              </a:cxn>
              <a:cxn ang="0">
                <a:pos x="connsiteX1" y="connsiteY1"/>
              </a:cxn>
              <a:cxn ang="0">
                <a:pos x="connsiteX2" y="connsiteY2"/>
              </a:cxn>
            </a:cxnLst>
            <a:rect l="l" t="t" r="r" b="b"/>
            <a:pathLst>
              <a:path w="4133653" h="2955303">
                <a:moveTo>
                  <a:pt x="0" y="0"/>
                </a:moveTo>
                <a:lnTo>
                  <a:pt x="0" y="2955303"/>
                </a:lnTo>
                <a:lnTo>
                  <a:pt x="4133653" y="2955303"/>
                </a:lnTo>
              </a:path>
            </a:pathLst>
          </a:custGeom>
          <a:ln w="28575">
            <a:solidFill>
              <a:schemeClr val="bg1"/>
            </a:solidFill>
            <a:headEnd/>
            <a:tailEnd/>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467"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44" name="Straight Connector 43">
            <a:extLst>
              <a:ext uri="{FF2B5EF4-FFF2-40B4-BE49-F238E27FC236}">
                <a16:creationId xmlns:a16="http://schemas.microsoft.com/office/drawing/2014/main" id="{9A02C4A2-068E-0947-A44C-BF1B9356EB89}"/>
              </a:ext>
            </a:extLst>
          </p:cNvPr>
          <p:cNvCxnSpPr/>
          <p:nvPr/>
        </p:nvCxnSpPr>
        <p:spPr bwMode="auto">
          <a:xfrm>
            <a:off x="7131693" y="2252209"/>
            <a:ext cx="113121" cy="0"/>
          </a:xfrm>
          <a:prstGeom prst="line">
            <a:avLst/>
          </a:prstGeom>
          <a:noFill/>
          <a:ln w="19050" cap="flat" cmpd="sng" algn="ctr">
            <a:solidFill>
              <a:schemeClr val="tx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68CE2F82-3A38-C3D7-DF7E-AF8204245C51}"/>
              </a:ext>
            </a:extLst>
          </p:cNvPr>
          <p:cNvCxnSpPr/>
          <p:nvPr/>
        </p:nvCxnSpPr>
        <p:spPr bwMode="auto">
          <a:xfrm>
            <a:off x="7131693" y="2834785"/>
            <a:ext cx="113121" cy="0"/>
          </a:xfrm>
          <a:prstGeom prst="line">
            <a:avLst/>
          </a:prstGeom>
          <a:noFill/>
          <a:ln w="19050" cap="flat" cmpd="sng" algn="ctr">
            <a:solidFill>
              <a:schemeClr val="tx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BC21B6D-28AA-9D7D-F5D4-BE10D0F2952A}"/>
              </a:ext>
            </a:extLst>
          </p:cNvPr>
          <p:cNvCxnSpPr/>
          <p:nvPr/>
        </p:nvCxnSpPr>
        <p:spPr bwMode="auto">
          <a:xfrm>
            <a:off x="7131693" y="3417361"/>
            <a:ext cx="113121" cy="0"/>
          </a:xfrm>
          <a:prstGeom prst="line">
            <a:avLst/>
          </a:prstGeom>
          <a:noFill/>
          <a:ln w="19050" cap="flat" cmpd="sng" algn="ctr">
            <a:solidFill>
              <a:schemeClr val="tx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1D156CF3-9CB6-450B-6EA0-0BBD32DD895C}"/>
              </a:ext>
            </a:extLst>
          </p:cNvPr>
          <p:cNvCxnSpPr/>
          <p:nvPr/>
        </p:nvCxnSpPr>
        <p:spPr bwMode="auto">
          <a:xfrm>
            <a:off x="7131693" y="3999937"/>
            <a:ext cx="113121" cy="0"/>
          </a:xfrm>
          <a:prstGeom prst="line">
            <a:avLst/>
          </a:prstGeom>
          <a:noFill/>
          <a:ln w="19050" cap="flat" cmpd="sng" algn="ctr">
            <a:solidFill>
              <a:schemeClr val="tx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C223126B-9087-F31C-BE3E-90D7C55DAC38}"/>
              </a:ext>
            </a:extLst>
          </p:cNvPr>
          <p:cNvCxnSpPr/>
          <p:nvPr/>
        </p:nvCxnSpPr>
        <p:spPr bwMode="auto">
          <a:xfrm>
            <a:off x="7131693" y="4582513"/>
            <a:ext cx="113121" cy="0"/>
          </a:xfrm>
          <a:prstGeom prst="line">
            <a:avLst/>
          </a:prstGeom>
          <a:noFill/>
          <a:ln w="19050" cap="flat" cmpd="sng" algn="ctr">
            <a:solidFill>
              <a:schemeClr val="tx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F6BE3D9D-4C12-F10F-FEA2-10A10EE12B2D}"/>
              </a:ext>
            </a:extLst>
          </p:cNvPr>
          <p:cNvCxnSpPr/>
          <p:nvPr/>
        </p:nvCxnSpPr>
        <p:spPr bwMode="auto">
          <a:xfrm>
            <a:off x="7131693" y="5165092"/>
            <a:ext cx="113121" cy="0"/>
          </a:xfrm>
          <a:prstGeom prst="line">
            <a:avLst/>
          </a:prstGeom>
          <a:noFill/>
          <a:ln w="19050" cap="flat" cmpd="sng" algn="ctr">
            <a:solidFill>
              <a:schemeClr val="tx1"/>
            </a:solidFill>
            <a:prstDash val="solid"/>
            <a:round/>
            <a:headEnd type="none" w="med" len="med"/>
            <a:tailEnd type="none" w="med" len="med"/>
          </a:ln>
          <a:effectLst/>
        </p:spPr>
      </p:cxnSp>
      <p:sp>
        <p:nvSpPr>
          <p:cNvPr id="50" name="TextBox 49">
            <a:extLst>
              <a:ext uri="{FF2B5EF4-FFF2-40B4-BE49-F238E27FC236}">
                <a16:creationId xmlns:a16="http://schemas.microsoft.com/office/drawing/2014/main" id="{5FC75A47-F964-8D5B-1C0A-E023819B79BA}"/>
              </a:ext>
            </a:extLst>
          </p:cNvPr>
          <p:cNvSpPr txBox="1"/>
          <p:nvPr/>
        </p:nvSpPr>
        <p:spPr bwMode="auto">
          <a:xfrm>
            <a:off x="7438063" y="5193373"/>
            <a:ext cx="5784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F0</a:t>
            </a:r>
          </a:p>
        </p:txBody>
      </p:sp>
      <p:sp>
        <p:nvSpPr>
          <p:cNvPr id="51" name="TextBox 50">
            <a:extLst>
              <a:ext uri="{FF2B5EF4-FFF2-40B4-BE49-F238E27FC236}">
                <a16:creationId xmlns:a16="http://schemas.microsoft.com/office/drawing/2014/main" id="{5FF062D7-917E-07F9-05FD-7B127AE86A7F}"/>
              </a:ext>
            </a:extLst>
          </p:cNvPr>
          <p:cNvSpPr txBox="1"/>
          <p:nvPr/>
        </p:nvSpPr>
        <p:spPr bwMode="auto">
          <a:xfrm>
            <a:off x="8277048" y="5193373"/>
            <a:ext cx="6252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F1</a:t>
            </a:r>
          </a:p>
        </p:txBody>
      </p:sp>
      <p:sp>
        <p:nvSpPr>
          <p:cNvPr id="52" name="TextBox 51">
            <a:extLst>
              <a:ext uri="{FF2B5EF4-FFF2-40B4-BE49-F238E27FC236}">
                <a16:creationId xmlns:a16="http://schemas.microsoft.com/office/drawing/2014/main" id="{6F4EAB05-9C1B-F0F0-65C6-753B3907DE22}"/>
              </a:ext>
            </a:extLst>
          </p:cNvPr>
          <p:cNvSpPr txBox="1"/>
          <p:nvPr/>
        </p:nvSpPr>
        <p:spPr bwMode="auto">
          <a:xfrm>
            <a:off x="9104250" y="5193373"/>
            <a:ext cx="570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F2</a:t>
            </a:r>
          </a:p>
        </p:txBody>
      </p:sp>
      <p:sp>
        <p:nvSpPr>
          <p:cNvPr id="53" name="TextBox 52">
            <a:extLst>
              <a:ext uri="{FF2B5EF4-FFF2-40B4-BE49-F238E27FC236}">
                <a16:creationId xmlns:a16="http://schemas.microsoft.com/office/drawing/2014/main" id="{22B0F5EA-FA50-5266-2519-379DF62A23D2}"/>
              </a:ext>
            </a:extLst>
          </p:cNvPr>
          <p:cNvSpPr txBox="1"/>
          <p:nvPr/>
        </p:nvSpPr>
        <p:spPr bwMode="auto">
          <a:xfrm>
            <a:off x="9896102" y="5193373"/>
            <a:ext cx="5988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F3</a:t>
            </a:r>
          </a:p>
        </p:txBody>
      </p:sp>
      <p:sp>
        <p:nvSpPr>
          <p:cNvPr id="54" name="TextBox 53">
            <a:extLst>
              <a:ext uri="{FF2B5EF4-FFF2-40B4-BE49-F238E27FC236}">
                <a16:creationId xmlns:a16="http://schemas.microsoft.com/office/drawing/2014/main" id="{D5266790-3CBB-E03B-3B0F-11EFDEF50AEE}"/>
              </a:ext>
            </a:extLst>
          </p:cNvPr>
          <p:cNvSpPr txBox="1"/>
          <p:nvPr/>
        </p:nvSpPr>
        <p:spPr bwMode="auto">
          <a:xfrm>
            <a:off x="10732732" y="5193374"/>
            <a:ext cx="4994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F4</a:t>
            </a:r>
          </a:p>
        </p:txBody>
      </p:sp>
      <p:sp>
        <p:nvSpPr>
          <p:cNvPr id="55" name="TextBox 54">
            <a:extLst>
              <a:ext uri="{FF2B5EF4-FFF2-40B4-BE49-F238E27FC236}">
                <a16:creationId xmlns:a16="http://schemas.microsoft.com/office/drawing/2014/main" id="{81E47CD6-555D-DB92-ECAB-9378FCD8D878}"/>
              </a:ext>
            </a:extLst>
          </p:cNvPr>
          <p:cNvSpPr txBox="1"/>
          <p:nvPr/>
        </p:nvSpPr>
        <p:spPr bwMode="auto">
          <a:xfrm>
            <a:off x="6896022" y="4960060"/>
            <a:ext cx="339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0</a:t>
            </a:r>
          </a:p>
        </p:txBody>
      </p:sp>
      <p:sp>
        <p:nvSpPr>
          <p:cNvPr id="56" name="TextBox 55">
            <a:extLst>
              <a:ext uri="{FF2B5EF4-FFF2-40B4-BE49-F238E27FC236}">
                <a16:creationId xmlns:a16="http://schemas.microsoft.com/office/drawing/2014/main" id="{1916AB68-FA8D-86C6-39F2-832EFF5B26C6}"/>
              </a:ext>
            </a:extLst>
          </p:cNvPr>
          <p:cNvSpPr txBox="1"/>
          <p:nvPr/>
        </p:nvSpPr>
        <p:spPr bwMode="auto">
          <a:xfrm>
            <a:off x="6785256" y="4389737"/>
            <a:ext cx="6080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10</a:t>
            </a:r>
          </a:p>
        </p:txBody>
      </p:sp>
      <p:sp>
        <p:nvSpPr>
          <p:cNvPr id="57" name="TextBox 56">
            <a:extLst>
              <a:ext uri="{FF2B5EF4-FFF2-40B4-BE49-F238E27FC236}">
                <a16:creationId xmlns:a16="http://schemas.microsoft.com/office/drawing/2014/main" id="{6FAE0331-0088-45F7-9D64-690E7C315F08}"/>
              </a:ext>
            </a:extLst>
          </p:cNvPr>
          <p:cNvSpPr txBox="1"/>
          <p:nvPr/>
        </p:nvSpPr>
        <p:spPr bwMode="auto">
          <a:xfrm>
            <a:off x="6785256" y="3805276"/>
            <a:ext cx="5958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20</a:t>
            </a:r>
          </a:p>
        </p:txBody>
      </p:sp>
      <p:sp>
        <p:nvSpPr>
          <p:cNvPr id="58" name="TextBox 57">
            <a:extLst>
              <a:ext uri="{FF2B5EF4-FFF2-40B4-BE49-F238E27FC236}">
                <a16:creationId xmlns:a16="http://schemas.microsoft.com/office/drawing/2014/main" id="{3DA6F364-310A-73EF-8688-CC496B84B230}"/>
              </a:ext>
            </a:extLst>
          </p:cNvPr>
          <p:cNvSpPr txBox="1"/>
          <p:nvPr/>
        </p:nvSpPr>
        <p:spPr bwMode="auto">
          <a:xfrm>
            <a:off x="6785257" y="3230240"/>
            <a:ext cx="6528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30</a:t>
            </a:r>
          </a:p>
        </p:txBody>
      </p:sp>
      <p:sp>
        <p:nvSpPr>
          <p:cNvPr id="59" name="TextBox 58">
            <a:extLst>
              <a:ext uri="{FF2B5EF4-FFF2-40B4-BE49-F238E27FC236}">
                <a16:creationId xmlns:a16="http://schemas.microsoft.com/office/drawing/2014/main" id="{53AFFFE9-2AB4-B24D-9BA6-A9EE2FA4CF3D}"/>
              </a:ext>
            </a:extLst>
          </p:cNvPr>
          <p:cNvSpPr txBox="1"/>
          <p:nvPr/>
        </p:nvSpPr>
        <p:spPr bwMode="auto">
          <a:xfrm>
            <a:off x="6785256" y="2650492"/>
            <a:ext cx="828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40</a:t>
            </a:r>
          </a:p>
        </p:txBody>
      </p:sp>
      <p:sp>
        <p:nvSpPr>
          <p:cNvPr id="60" name="TextBox 59">
            <a:extLst>
              <a:ext uri="{FF2B5EF4-FFF2-40B4-BE49-F238E27FC236}">
                <a16:creationId xmlns:a16="http://schemas.microsoft.com/office/drawing/2014/main" id="{2A3B3CC6-5B56-AFB5-F1E8-A2E9F3A464D7}"/>
              </a:ext>
            </a:extLst>
          </p:cNvPr>
          <p:cNvSpPr txBox="1"/>
          <p:nvPr/>
        </p:nvSpPr>
        <p:spPr bwMode="auto">
          <a:xfrm>
            <a:off x="6785256" y="2070743"/>
            <a:ext cx="6969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50</a:t>
            </a:r>
          </a:p>
        </p:txBody>
      </p:sp>
      <p:sp>
        <p:nvSpPr>
          <p:cNvPr id="61" name="Rectangle 60">
            <a:extLst>
              <a:ext uri="{FF2B5EF4-FFF2-40B4-BE49-F238E27FC236}">
                <a16:creationId xmlns:a16="http://schemas.microsoft.com/office/drawing/2014/main" id="{731C2A68-1E79-97FC-D488-19DE37F4CFA0}"/>
              </a:ext>
            </a:extLst>
          </p:cNvPr>
          <p:cNvSpPr/>
          <p:nvPr/>
        </p:nvSpPr>
        <p:spPr bwMode="auto">
          <a:xfrm>
            <a:off x="8122406" y="5081428"/>
            <a:ext cx="720000" cy="70701"/>
          </a:xfrm>
          <a:prstGeom prst="rect">
            <a:avLst/>
          </a:prstGeom>
          <a:solidFill>
            <a:schemeClr val="accent1"/>
          </a:solidFill>
          <a:ln w="0">
            <a:solidFill>
              <a:schemeClr val="bg1"/>
            </a:solidFill>
            <a:miter lim="800000"/>
            <a:headEnd/>
            <a:tailEnd/>
          </a:ln>
        </p:spPr>
        <p:txBody>
          <a:bodyPr rtlCol="0" anchor="b"/>
          <a:lstStyle/>
          <a:p>
            <a:pPr marL="0" marR="0" lvl="0" indent="0" algn="ctr" defTabSz="914377" rtl="0" eaLnBrk="0" fontAlgn="base" latinLnBrk="0" hangingPunct="0">
              <a:lnSpc>
                <a:spcPct val="100000"/>
              </a:lnSpc>
              <a:spcBef>
                <a:spcPct val="35000"/>
              </a:spcBef>
              <a:spcAft>
                <a:spcPct val="25000"/>
              </a:spcAft>
              <a:buClr>
                <a:srgbClr val="015873"/>
              </a:buClr>
              <a:buSzTx/>
              <a:buFontTx/>
              <a:buNone/>
              <a:tabLst/>
              <a:defRPr/>
            </a:pPr>
            <a:endParaRPr kumimoji="0" lang="en-US" sz="1467"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2" name="Rectangle 61">
            <a:extLst>
              <a:ext uri="{FF2B5EF4-FFF2-40B4-BE49-F238E27FC236}">
                <a16:creationId xmlns:a16="http://schemas.microsoft.com/office/drawing/2014/main" id="{1163C24C-CB70-B09B-35CC-3936D633DA13}"/>
              </a:ext>
            </a:extLst>
          </p:cNvPr>
          <p:cNvSpPr/>
          <p:nvPr/>
        </p:nvSpPr>
        <p:spPr bwMode="auto">
          <a:xfrm>
            <a:off x="8934102" y="4613556"/>
            <a:ext cx="720000" cy="539683"/>
          </a:xfrm>
          <a:prstGeom prst="rect">
            <a:avLst/>
          </a:prstGeom>
          <a:solidFill>
            <a:schemeClr val="accent1"/>
          </a:solidFill>
          <a:ln w="0">
            <a:solidFill>
              <a:schemeClr val="bg1"/>
            </a:solidFill>
            <a:miter lim="800000"/>
            <a:headEnd/>
            <a:tailEnd/>
          </a:ln>
        </p:spPr>
        <p:txBody>
          <a:bodyPr rtlCol="0" anchor="b"/>
          <a:lstStyle/>
          <a:p>
            <a:pPr marL="0" marR="0" lvl="0" indent="0" algn="ctr" defTabSz="914377" rtl="0" eaLnBrk="0" fontAlgn="base" latinLnBrk="0" hangingPunct="0">
              <a:lnSpc>
                <a:spcPct val="100000"/>
              </a:lnSpc>
              <a:spcBef>
                <a:spcPct val="35000"/>
              </a:spcBef>
              <a:spcAft>
                <a:spcPct val="25000"/>
              </a:spcAft>
              <a:buClr>
                <a:srgbClr val="015873"/>
              </a:buClr>
              <a:buSzTx/>
              <a:buFontTx/>
              <a:buNone/>
              <a:tabLst/>
              <a:defRPr/>
            </a:pPr>
            <a:endParaRPr kumimoji="0" lang="en-US" sz="1467"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3" name="Rectangle 62">
            <a:extLst>
              <a:ext uri="{FF2B5EF4-FFF2-40B4-BE49-F238E27FC236}">
                <a16:creationId xmlns:a16="http://schemas.microsoft.com/office/drawing/2014/main" id="{80984CF9-518C-60A5-650A-06D8EB7303D6}"/>
              </a:ext>
            </a:extLst>
          </p:cNvPr>
          <p:cNvSpPr/>
          <p:nvPr/>
        </p:nvSpPr>
        <p:spPr bwMode="auto">
          <a:xfrm>
            <a:off x="9753625" y="4192953"/>
            <a:ext cx="720000" cy="959176"/>
          </a:xfrm>
          <a:prstGeom prst="rect">
            <a:avLst/>
          </a:prstGeom>
          <a:solidFill>
            <a:schemeClr val="accent3"/>
          </a:solidFill>
          <a:ln w="0">
            <a:solidFill>
              <a:schemeClr val="bg1"/>
            </a:solidFill>
            <a:miter lim="800000"/>
            <a:headEnd/>
            <a:tailEnd/>
          </a:ln>
        </p:spPr>
        <p:txBody>
          <a:bodyPr rtlCol="0" anchor="b"/>
          <a:lstStyle/>
          <a:p>
            <a:pPr marL="0" marR="0" lvl="0" indent="0" algn="ctr" defTabSz="914377" rtl="0" eaLnBrk="0" fontAlgn="base" latinLnBrk="0" hangingPunct="0">
              <a:lnSpc>
                <a:spcPct val="100000"/>
              </a:lnSpc>
              <a:spcBef>
                <a:spcPct val="35000"/>
              </a:spcBef>
              <a:spcAft>
                <a:spcPct val="25000"/>
              </a:spcAft>
              <a:buClr>
                <a:srgbClr val="015873"/>
              </a:buClr>
              <a:buSzTx/>
              <a:buFontTx/>
              <a:buNone/>
              <a:tabLst/>
              <a:defRPr/>
            </a:pPr>
            <a:endParaRPr kumimoji="0" lang="en-US" sz="1467"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4" name="Rectangle 63">
            <a:extLst>
              <a:ext uri="{FF2B5EF4-FFF2-40B4-BE49-F238E27FC236}">
                <a16:creationId xmlns:a16="http://schemas.microsoft.com/office/drawing/2014/main" id="{E948CC69-14EF-320A-70D0-03A0E00BC2D0}"/>
              </a:ext>
            </a:extLst>
          </p:cNvPr>
          <p:cNvSpPr/>
          <p:nvPr/>
        </p:nvSpPr>
        <p:spPr bwMode="auto">
          <a:xfrm>
            <a:off x="10573737" y="2711936"/>
            <a:ext cx="720000" cy="2441543"/>
          </a:xfrm>
          <a:prstGeom prst="rect">
            <a:avLst/>
          </a:prstGeom>
          <a:solidFill>
            <a:schemeClr val="accent3"/>
          </a:solidFill>
          <a:ln w="0">
            <a:solidFill>
              <a:schemeClr val="bg1"/>
            </a:solidFill>
            <a:miter lim="800000"/>
            <a:headEnd/>
            <a:tailEnd/>
          </a:ln>
        </p:spPr>
        <p:txBody>
          <a:bodyPr rtlCol="0" anchor="b"/>
          <a:lstStyle/>
          <a:p>
            <a:pPr marL="0" marR="0" lvl="0" indent="0" algn="ctr" defTabSz="914377" rtl="0" eaLnBrk="0" fontAlgn="base" latinLnBrk="0" hangingPunct="0">
              <a:lnSpc>
                <a:spcPct val="100000"/>
              </a:lnSpc>
              <a:spcBef>
                <a:spcPct val="35000"/>
              </a:spcBef>
              <a:spcAft>
                <a:spcPct val="25000"/>
              </a:spcAft>
              <a:buClr>
                <a:srgbClr val="015873"/>
              </a:buClr>
              <a:buSzTx/>
              <a:buFontTx/>
              <a:buNone/>
              <a:tabLst/>
              <a:defRPr/>
            </a:pPr>
            <a:endParaRPr kumimoji="0" lang="en-US" sz="1467"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5" name="Freeform: Shape 13">
            <a:extLst>
              <a:ext uri="{FF2B5EF4-FFF2-40B4-BE49-F238E27FC236}">
                <a16:creationId xmlns:a16="http://schemas.microsoft.com/office/drawing/2014/main" id="{6A3E5320-334D-CE0E-9081-66AD67DD7E52}"/>
              </a:ext>
            </a:extLst>
          </p:cNvPr>
          <p:cNvSpPr/>
          <p:nvPr/>
        </p:nvSpPr>
        <p:spPr bwMode="auto">
          <a:xfrm>
            <a:off x="7233031" y="2259280"/>
            <a:ext cx="4133653" cy="2905813"/>
          </a:xfrm>
          <a:custGeom>
            <a:avLst/>
            <a:gdLst>
              <a:gd name="connsiteX0" fmla="*/ 0 w 4128940"/>
              <a:gd name="connsiteY0" fmla="*/ 0 h 2912883"/>
              <a:gd name="connsiteX1" fmla="*/ 0 w 4128940"/>
              <a:gd name="connsiteY1" fmla="*/ 2912883 h 2912883"/>
              <a:gd name="connsiteX2" fmla="*/ 4128940 w 4128940"/>
              <a:gd name="connsiteY2" fmla="*/ 2912883 h 2912883"/>
            </a:gdLst>
            <a:ahLst/>
            <a:cxnLst>
              <a:cxn ang="0">
                <a:pos x="connsiteX0" y="connsiteY0"/>
              </a:cxn>
              <a:cxn ang="0">
                <a:pos x="connsiteX1" y="connsiteY1"/>
              </a:cxn>
              <a:cxn ang="0">
                <a:pos x="connsiteX2" y="connsiteY2"/>
              </a:cxn>
            </a:cxnLst>
            <a:rect l="l" t="t" r="r" b="b"/>
            <a:pathLst>
              <a:path w="4128940" h="2912883">
                <a:moveTo>
                  <a:pt x="0" y="0"/>
                </a:moveTo>
                <a:lnTo>
                  <a:pt x="0" y="2912883"/>
                </a:lnTo>
                <a:lnTo>
                  <a:pt x="4128940" y="2912883"/>
                </a:lnTo>
              </a:path>
            </a:pathLst>
          </a:custGeom>
          <a:noFill/>
          <a:ln w="19050">
            <a:solidFill>
              <a:schemeClr val="tx1">
                <a:lumMod val="95000"/>
                <a:lumOff val="5000"/>
              </a:schemeClr>
            </a:solidFill>
            <a:miter lim="800000"/>
            <a:headEnd/>
            <a:tailEnd/>
          </a:ln>
        </p:spPr>
        <p:txBody>
          <a:bodyPr rtlCol="0" anchor="ct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467"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6" name="TextBox 65">
            <a:extLst>
              <a:ext uri="{FF2B5EF4-FFF2-40B4-BE49-F238E27FC236}">
                <a16:creationId xmlns:a16="http://schemas.microsoft.com/office/drawing/2014/main" id="{B9D4D302-FE7A-D840-0A3E-591660B54EC9}"/>
              </a:ext>
            </a:extLst>
          </p:cNvPr>
          <p:cNvSpPr txBox="1"/>
          <p:nvPr/>
        </p:nvSpPr>
        <p:spPr bwMode="auto">
          <a:xfrm>
            <a:off x="7393285" y="4735388"/>
            <a:ext cx="5467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Ref</a:t>
            </a:r>
          </a:p>
        </p:txBody>
      </p:sp>
      <p:sp>
        <p:nvSpPr>
          <p:cNvPr id="67" name="TextBox 66">
            <a:extLst>
              <a:ext uri="{FF2B5EF4-FFF2-40B4-BE49-F238E27FC236}">
                <a16:creationId xmlns:a16="http://schemas.microsoft.com/office/drawing/2014/main" id="{07561C99-1549-BF37-A13A-F74D2FFEC3E9}"/>
              </a:ext>
            </a:extLst>
          </p:cNvPr>
          <p:cNvSpPr txBox="1"/>
          <p:nvPr/>
        </p:nvSpPr>
        <p:spPr bwMode="auto">
          <a:xfrm>
            <a:off x="8202813" y="4748578"/>
            <a:ext cx="6457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1.41</a:t>
            </a:r>
          </a:p>
        </p:txBody>
      </p:sp>
      <p:sp>
        <p:nvSpPr>
          <p:cNvPr id="68" name="TextBox 67">
            <a:extLst>
              <a:ext uri="{FF2B5EF4-FFF2-40B4-BE49-F238E27FC236}">
                <a16:creationId xmlns:a16="http://schemas.microsoft.com/office/drawing/2014/main" id="{4558B847-EF63-1D01-9B0D-F93FDF34333F}"/>
              </a:ext>
            </a:extLst>
          </p:cNvPr>
          <p:cNvSpPr txBox="1"/>
          <p:nvPr/>
        </p:nvSpPr>
        <p:spPr bwMode="auto">
          <a:xfrm>
            <a:off x="9033625" y="4289199"/>
            <a:ext cx="6457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9.57</a:t>
            </a:r>
          </a:p>
        </p:txBody>
      </p:sp>
      <p:sp>
        <p:nvSpPr>
          <p:cNvPr id="69" name="TextBox 68">
            <a:extLst>
              <a:ext uri="{FF2B5EF4-FFF2-40B4-BE49-F238E27FC236}">
                <a16:creationId xmlns:a16="http://schemas.microsoft.com/office/drawing/2014/main" id="{E6915777-0060-BF1B-1FBB-F5794BB46FF4}"/>
              </a:ext>
            </a:extLst>
          </p:cNvPr>
          <p:cNvSpPr txBox="1"/>
          <p:nvPr/>
        </p:nvSpPr>
        <p:spPr bwMode="auto">
          <a:xfrm>
            <a:off x="9789188" y="3868596"/>
            <a:ext cx="7164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16.69</a:t>
            </a:r>
          </a:p>
        </p:txBody>
      </p:sp>
      <p:sp>
        <p:nvSpPr>
          <p:cNvPr id="70" name="TextBox 69">
            <a:extLst>
              <a:ext uri="{FF2B5EF4-FFF2-40B4-BE49-F238E27FC236}">
                <a16:creationId xmlns:a16="http://schemas.microsoft.com/office/drawing/2014/main" id="{6FA3832A-E056-C1D9-0294-3264B12B57F3}"/>
              </a:ext>
            </a:extLst>
          </p:cNvPr>
          <p:cNvSpPr txBox="1"/>
          <p:nvPr/>
        </p:nvSpPr>
        <p:spPr bwMode="auto">
          <a:xfrm>
            <a:off x="10677410" y="2395503"/>
            <a:ext cx="7164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42.3</a:t>
            </a:r>
          </a:p>
        </p:txBody>
      </p:sp>
      <p:grpSp>
        <p:nvGrpSpPr>
          <p:cNvPr id="78" name="Group 77">
            <a:extLst>
              <a:ext uri="{FF2B5EF4-FFF2-40B4-BE49-F238E27FC236}">
                <a16:creationId xmlns:a16="http://schemas.microsoft.com/office/drawing/2014/main" id="{64BBD706-6DFC-3994-7D60-63C45A63BAB6}"/>
              </a:ext>
            </a:extLst>
          </p:cNvPr>
          <p:cNvGrpSpPr/>
          <p:nvPr/>
        </p:nvGrpSpPr>
        <p:grpSpPr>
          <a:xfrm rot="5400000">
            <a:off x="9234340" y="3170740"/>
            <a:ext cx="108667" cy="4112027"/>
            <a:chOff x="1557306" y="2941521"/>
            <a:chExt cx="105974" cy="2470192"/>
          </a:xfrm>
        </p:grpSpPr>
        <p:cxnSp>
          <p:nvCxnSpPr>
            <p:cNvPr id="79" name="Straight Connector 78">
              <a:extLst>
                <a:ext uri="{FF2B5EF4-FFF2-40B4-BE49-F238E27FC236}">
                  <a16:creationId xmlns:a16="http://schemas.microsoft.com/office/drawing/2014/main" id="{A1E7F21F-5C7D-FDF8-A22C-4D210970D84E}"/>
                </a:ext>
              </a:extLst>
            </p:cNvPr>
            <p:cNvCxnSpPr/>
            <p:nvPr/>
          </p:nvCxnSpPr>
          <p:spPr bwMode="auto">
            <a:xfrm>
              <a:off x="1557306" y="2941521"/>
              <a:ext cx="105974" cy="0"/>
            </a:xfrm>
            <a:prstGeom prst="line">
              <a:avLst/>
            </a:prstGeom>
            <a:noFill/>
            <a:ln w="19050" cap="flat" cmpd="sng" algn="ctr">
              <a:solidFill>
                <a:schemeClr val="tx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E22C6B8B-C0FB-325D-F9C4-50E2EA47C669}"/>
                </a:ext>
              </a:extLst>
            </p:cNvPr>
            <p:cNvCxnSpPr/>
            <p:nvPr/>
          </p:nvCxnSpPr>
          <p:spPr bwMode="auto">
            <a:xfrm>
              <a:off x="1557306" y="3435559"/>
              <a:ext cx="105974" cy="0"/>
            </a:xfrm>
            <a:prstGeom prst="line">
              <a:avLst/>
            </a:prstGeom>
            <a:noFill/>
            <a:ln w="19050" cap="flat" cmpd="sng" algn="ctr">
              <a:solidFill>
                <a:schemeClr val="tx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E99F66E9-B09A-D10E-1F21-A48B7224CED0}"/>
                </a:ext>
              </a:extLst>
            </p:cNvPr>
            <p:cNvCxnSpPr/>
            <p:nvPr/>
          </p:nvCxnSpPr>
          <p:spPr bwMode="auto">
            <a:xfrm>
              <a:off x="1557306" y="3929597"/>
              <a:ext cx="105974" cy="0"/>
            </a:xfrm>
            <a:prstGeom prst="line">
              <a:avLst/>
            </a:prstGeom>
            <a:noFill/>
            <a:ln w="19050" cap="flat" cmpd="sng" algn="ctr">
              <a:solidFill>
                <a:schemeClr val="tx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9D7C4D54-9933-0191-D27E-E2E6F69912B4}"/>
                </a:ext>
              </a:extLst>
            </p:cNvPr>
            <p:cNvCxnSpPr/>
            <p:nvPr/>
          </p:nvCxnSpPr>
          <p:spPr bwMode="auto">
            <a:xfrm>
              <a:off x="1557306" y="4423635"/>
              <a:ext cx="105974" cy="0"/>
            </a:xfrm>
            <a:prstGeom prst="line">
              <a:avLst/>
            </a:prstGeom>
            <a:noFill/>
            <a:ln w="19050" cap="flat" cmpd="sng" algn="ctr">
              <a:solidFill>
                <a:schemeClr val="tx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6BBC8F65-F120-6382-0D44-96DD2B78782F}"/>
                </a:ext>
              </a:extLst>
            </p:cNvPr>
            <p:cNvCxnSpPr>
              <a:cxnSpLocks/>
            </p:cNvCxnSpPr>
            <p:nvPr/>
          </p:nvCxnSpPr>
          <p:spPr bwMode="auto">
            <a:xfrm>
              <a:off x="1557306" y="4917673"/>
              <a:ext cx="105974" cy="0"/>
            </a:xfrm>
            <a:prstGeom prst="line">
              <a:avLst/>
            </a:prstGeom>
            <a:noFill/>
            <a:ln w="19050" cap="flat" cmpd="sng" algn="ctr">
              <a:solidFill>
                <a:schemeClr val="tx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E95DEE15-D0DB-69FD-7D18-77398DF79663}"/>
                </a:ext>
              </a:extLst>
            </p:cNvPr>
            <p:cNvCxnSpPr>
              <a:cxnSpLocks/>
            </p:cNvCxnSpPr>
            <p:nvPr/>
          </p:nvCxnSpPr>
          <p:spPr bwMode="auto">
            <a:xfrm>
              <a:off x="1557306" y="5411713"/>
              <a:ext cx="105974" cy="0"/>
            </a:xfrm>
            <a:prstGeom prst="line">
              <a:avLst/>
            </a:prstGeom>
            <a:noFill/>
            <a:ln w="19050" cap="flat" cmpd="sng" algn="ctr">
              <a:solidFill>
                <a:schemeClr val="tx1"/>
              </a:solidFill>
              <a:prstDash val="solid"/>
              <a:round/>
              <a:headEnd type="none" w="med" len="med"/>
              <a:tailEnd type="none" w="med" len="med"/>
            </a:ln>
            <a:effectLst/>
          </p:spPr>
        </p:cxnSp>
      </p:grpSp>
      <p:sp>
        <p:nvSpPr>
          <p:cNvPr id="7" name="Title 6">
            <a:extLst>
              <a:ext uri="{FF2B5EF4-FFF2-40B4-BE49-F238E27FC236}">
                <a16:creationId xmlns:a16="http://schemas.microsoft.com/office/drawing/2014/main" id="{12A9D9D8-ECFF-BCB2-19FD-A9DA3E181DBC}"/>
              </a:ext>
            </a:extLst>
          </p:cNvPr>
          <p:cNvSpPr>
            <a:spLocks noGrp="1"/>
          </p:cNvSpPr>
          <p:nvPr>
            <p:ph type="title"/>
          </p:nvPr>
        </p:nvSpPr>
        <p:spPr/>
        <p:txBody>
          <a:bodyPr/>
          <a:lstStyle/>
          <a:p>
            <a:r>
              <a:rPr lang="en-US" sz="3600" dirty="0"/>
              <a:t>The Evidence: MASLD Liver Fibrosis, </a:t>
            </a:r>
            <a:br>
              <a:rPr lang="en-US" sz="3600" dirty="0"/>
            </a:br>
            <a:r>
              <a:rPr lang="en-US" sz="3600" dirty="0"/>
              <a:t>A Risk for Adverse Outcomes</a:t>
            </a:r>
            <a:endParaRPr lang="en-US" dirty="0"/>
          </a:p>
        </p:txBody>
      </p:sp>
      <p:sp>
        <p:nvSpPr>
          <p:cNvPr id="2" name="Text Box 15">
            <a:extLst>
              <a:ext uri="{FF2B5EF4-FFF2-40B4-BE49-F238E27FC236}">
                <a16:creationId xmlns:a16="http://schemas.microsoft.com/office/drawing/2014/main" id="{B891E443-F340-A31A-C2E9-D3F4F8090DC1}"/>
              </a:ext>
            </a:extLst>
          </p:cNvPr>
          <p:cNvSpPr txBox="1">
            <a:spLocks noChangeArrowheads="1"/>
          </p:cNvSpPr>
          <p:nvPr/>
        </p:nvSpPr>
        <p:spPr bwMode="auto">
          <a:xfrm>
            <a:off x="421334" y="638674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Hagström. J Hepatol. 2017;67:1265. 2. Dulai. Hepatology. 2017;65:1557.</a:t>
            </a:r>
          </a:p>
        </p:txBody>
      </p:sp>
      <p:sp>
        <p:nvSpPr>
          <p:cNvPr id="3" name="TextBox 2">
            <a:extLst>
              <a:ext uri="{FF2B5EF4-FFF2-40B4-BE49-F238E27FC236}">
                <a16:creationId xmlns:a16="http://schemas.microsoft.com/office/drawing/2014/main" id="{3DD1BF36-E039-4B5C-98F1-D1A77202458B}"/>
              </a:ext>
            </a:extLst>
          </p:cNvPr>
          <p:cNvSpPr txBox="1"/>
          <p:nvPr/>
        </p:nvSpPr>
        <p:spPr bwMode="auto">
          <a:xfrm>
            <a:off x="2765776" y="5439538"/>
            <a:ext cx="1393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Fibrosis Stage </a:t>
            </a:r>
          </a:p>
        </p:txBody>
      </p:sp>
      <p:sp>
        <p:nvSpPr>
          <p:cNvPr id="4" name="TextBox 3">
            <a:extLst>
              <a:ext uri="{FF2B5EF4-FFF2-40B4-BE49-F238E27FC236}">
                <a16:creationId xmlns:a16="http://schemas.microsoft.com/office/drawing/2014/main" id="{955C7DFC-43AF-2C2B-BBB5-79C33A9720D7}"/>
              </a:ext>
            </a:extLst>
          </p:cNvPr>
          <p:cNvSpPr txBox="1"/>
          <p:nvPr/>
        </p:nvSpPr>
        <p:spPr bwMode="auto">
          <a:xfrm>
            <a:off x="8684748" y="5455694"/>
            <a:ext cx="1393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Fibrosis Stage </a:t>
            </a:r>
          </a:p>
        </p:txBody>
      </p:sp>
      <p:cxnSp>
        <p:nvCxnSpPr>
          <p:cNvPr id="85" name="Straight Connector 84">
            <a:extLst>
              <a:ext uri="{FF2B5EF4-FFF2-40B4-BE49-F238E27FC236}">
                <a16:creationId xmlns:a16="http://schemas.microsoft.com/office/drawing/2014/main" id="{E47D29D0-2DFB-82AB-06D9-67CC9DBA8F53}"/>
              </a:ext>
            </a:extLst>
          </p:cNvPr>
          <p:cNvCxnSpPr/>
          <p:nvPr/>
        </p:nvCxnSpPr>
        <p:spPr bwMode="auto">
          <a:xfrm>
            <a:off x="1358683" y="2205918"/>
            <a:ext cx="9123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C553939C-B1C4-9A6B-1E71-384591AA5E74}"/>
              </a:ext>
            </a:extLst>
          </p:cNvPr>
          <p:cNvCxnSpPr/>
          <p:nvPr/>
        </p:nvCxnSpPr>
        <p:spPr bwMode="auto">
          <a:xfrm>
            <a:off x="1358683" y="2701666"/>
            <a:ext cx="91238"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8D5D63F0-FCB5-7A1F-65AF-463676DF9893}"/>
              </a:ext>
            </a:extLst>
          </p:cNvPr>
          <p:cNvCxnSpPr>
            <a:cxnSpLocks/>
          </p:cNvCxnSpPr>
          <p:nvPr/>
        </p:nvCxnSpPr>
        <p:spPr bwMode="auto">
          <a:xfrm>
            <a:off x="1358683" y="3197414"/>
            <a:ext cx="9123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C8EA38A1-11C0-D246-6C81-8F6174AFE02C}"/>
              </a:ext>
            </a:extLst>
          </p:cNvPr>
          <p:cNvCxnSpPr>
            <a:cxnSpLocks/>
          </p:cNvCxnSpPr>
          <p:nvPr/>
        </p:nvCxnSpPr>
        <p:spPr bwMode="auto">
          <a:xfrm>
            <a:off x="1358683" y="3693162"/>
            <a:ext cx="9123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B1A297B2-8299-4E95-4DE2-D84D89187096}"/>
              </a:ext>
            </a:extLst>
          </p:cNvPr>
          <p:cNvCxnSpPr>
            <a:cxnSpLocks/>
          </p:cNvCxnSpPr>
          <p:nvPr/>
        </p:nvCxnSpPr>
        <p:spPr bwMode="auto">
          <a:xfrm>
            <a:off x="1358683" y="4188910"/>
            <a:ext cx="91238"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730DAF91-D4FE-425B-F191-04EE879CCBBA}"/>
              </a:ext>
            </a:extLst>
          </p:cNvPr>
          <p:cNvCxnSpPr>
            <a:cxnSpLocks/>
          </p:cNvCxnSpPr>
          <p:nvPr/>
        </p:nvCxnSpPr>
        <p:spPr bwMode="auto">
          <a:xfrm>
            <a:off x="1358683" y="4684658"/>
            <a:ext cx="91238"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EDBFE406-2F15-71DA-EE3B-54B6E4B76942}"/>
              </a:ext>
            </a:extLst>
          </p:cNvPr>
          <p:cNvCxnSpPr/>
          <p:nvPr/>
        </p:nvCxnSpPr>
        <p:spPr bwMode="auto">
          <a:xfrm>
            <a:off x="7106571" y="2223585"/>
            <a:ext cx="105975" cy="0"/>
          </a:xfrm>
          <a:prstGeom prst="line">
            <a:avLst/>
          </a:prstGeom>
          <a:noFill/>
          <a:ln w="19050" cap="flat" cmpd="sng" algn="ctr">
            <a:solidFill>
              <a:schemeClr val="tx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22F6BAC4-9D62-8246-E44A-7F688CA09354}"/>
              </a:ext>
            </a:extLst>
          </p:cNvPr>
          <p:cNvCxnSpPr/>
          <p:nvPr/>
        </p:nvCxnSpPr>
        <p:spPr bwMode="auto">
          <a:xfrm>
            <a:off x="7106571" y="2717624"/>
            <a:ext cx="105975" cy="0"/>
          </a:xfrm>
          <a:prstGeom prst="line">
            <a:avLst/>
          </a:prstGeom>
          <a:noFill/>
          <a:ln w="19050" cap="flat" cmpd="sng" algn="ctr">
            <a:solidFill>
              <a:schemeClr val="tx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3FE99E9B-A240-3B30-1CB8-DBBF9DD61A11}"/>
              </a:ext>
            </a:extLst>
          </p:cNvPr>
          <p:cNvCxnSpPr/>
          <p:nvPr/>
        </p:nvCxnSpPr>
        <p:spPr bwMode="auto">
          <a:xfrm>
            <a:off x="7106571" y="3211661"/>
            <a:ext cx="105975" cy="0"/>
          </a:xfrm>
          <a:prstGeom prst="line">
            <a:avLst/>
          </a:prstGeom>
          <a:noFill/>
          <a:ln w="19050" cap="flat" cmpd="sng" algn="ctr">
            <a:solidFill>
              <a:schemeClr val="tx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2F94EA48-6117-3BF4-935A-B481894EC78C}"/>
              </a:ext>
            </a:extLst>
          </p:cNvPr>
          <p:cNvCxnSpPr/>
          <p:nvPr/>
        </p:nvCxnSpPr>
        <p:spPr bwMode="auto">
          <a:xfrm>
            <a:off x="7106571" y="3705700"/>
            <a:ext cx="105975" cy="0"/>
          </a:xfrm>
          <a:prstGeom prst="line">
            <a:avLst/>
          </a:prstGeom>
          <a:noFill/>
          <a:ln w="19050" cap="flat" cmpd="sng" algn="ctr">
            <a:solidFill>
              <a:schemeClr val="tx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26F84E20-5BF5-3D03-BFBB-AA416628B3AC}"/>
              </a:ext>
            </a:extLst>
          </p:cNvPr>
          <p:cNvCxnSpPr/>
          <p:nvPr/>
        </p:nvCxnSpPr>
        <p:spPr bwMode="auto">
          <a:xfrm>
            <a:off x="7106571" y="4199737"/>
            <a:ext cx="105975" cy="0"/>
          </a:xfrm>
          <a:prstGeom prst="line">
            <a:avLst/>
          </a:prstGeom>
          <a:noFill/>
          <a:ln w="19050" cap="flat" cmpd="sng" algn="ctr">
            <a:solidFill>
              <a:schemeClr val="tx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888C514E-FBE2-25A5-2E8D-DFBC0FC4D149}"/>
              </a:ext>
            </a:extLst>
          </p:cNvPr>
          <p:cNvCxnSpPr>
            <a:cxnSpLocks/>
          </p:cNvCxnSpPr>
          <p:nvPr/>
        </p:nvCxnSpPr>
        <p:spPr bwMode="auto">
          <a:xfrm>
            <a:off x="7106571" y="4693776"/>
            <a:ext cx="105975" cy="0"/>
          </a:xfrm>
          <a:prstGeom prst="line">
            <a:avLst/>
          </a:prstGeom>
          <a:noFill/>
          <a:ln w="19050" cap="flat" cmpd="sng" algn="ctr">
            <a:solidFill>
              <a:schemeClr val="tx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EE33B9C3-BBC2-CEA5-C23E-7278AE72A3BA}"/>
              </a:ext>
            </a:extLst>
          </p:cNvPr>
          <p:cNvCxnSpPr>
            <a:cxnSpLocks/>
          </p:cNvCxnSpPr>
          <p:nvPr/>
        </p:nvCxnSpPr>
        <p:spPr bwMode="auto">
          <a:xfrm>
            <a:off x="7106571" y="5187816"/>
            <a:ext cx="105975" cy="0"/>
          </a:xfrm>
          <a:prstGeom prst="line">
            <a:avLst/>
          </a:prstGeom>
          <a:noFill/>
          <a:ln w="19050" cap="flat" cmpd="sng" algn="ctr">
            <a:solidFill>
              <a:schemeClr val="tx1"/>
            </a:solidFill>
            <a:prstDash val="solid"/>
            <a:round/>
            <a:headEnd type="none" w="med" len="med"/>
            <a:tailEnd type="none" w="med" len="med"/>
          </a:ln>
          <a:effectLst/>
        </p:spPr>
      </p:cxnSp>
      <p:sp>
        <p:nvSpPr>
          <p:cNvPr id="101" name="Freeform: Shape 1">
            <a:extLst>
              <a:ext uri="{FF2B5EF4-FFF2-40B4-BE49-F238E27FC236}">
                <a16:creationId xmlns:a16="http://schemas.microsoft.com/office/drawing/2014/main" id="{D5F88359-747E-189D-F985-E5D3927C0AD0}"/>
              </a:ext>
            </a:extLst>
          </p:cNvPr>
          <p:cNvSpPr/>
          <p:nvPr/>
        </p:nvSpPr>
        <p:spPr bwMode="auto">
          <a:xfrm>
            <a:off x="7209519" y="2213602"/>
            <a:ext cx="4166590" cy="2944083"/>
          </a:xfrm>
          <a:custGeom>
            <a:avLst/>
            <a:gdLst>
              <a:gd name="connsiteX0" fmla="*/ 0 w 4133653"/>
              <a:gd name="connsiteY0" fmla="*/ 0 h 2955303"/>
              <a:gd name="connsiteX1" fmla="*/ 0 w 4133653"/>
              <a:gd name="connsiteY1" fmla="*/ 2955303 h 2955303"/>
              <a:gd name="connsiteX2" fmla="*/ 4133653 w 4133653"/>
              <a:gd name="connsiteY2" fmla="*/ 2955303 h 2955303"/>
            </a:gdLst>
            <a:ahLst/>
            <a:cxnLst>
              <a:cxn ang="0">
                <a:pos x="connsiteX0" y="connsiteY0"/>
              </a:cxn>
              <a:cxn ang="0">
                <a:pos x="connsiteX1" y="connsiteY1"/>
              </a:cxn>
              <a:cxn ang="0">
                <a:pos x="connsiteX2" y="connsiteY2"/>
              </a:cxn>
            </a:cxnLst>
            <a:rect l="l" t="t" r="r" b="b"/>
            <a:pathLst>
              <a:path w="4133653" h="2955303">
                <a:moveTo>
                  <a:pt x="0" y="0"/>
                </a:moveTo>
                <a:lnTo>
                  <a:pt x="0" y="2955303"/>
                </a:lnTo>
                <a:lnTo>
                  <a:pt x="4133653" y="2955303"/>
                </a:lnTo>
              </a:path>
            </a:pathLst>
          </a:custGeom>
          <a:ln w="28575">
            <a:solidFill>
              <a:schemeClr val="bg1"/>
            </a:solidFill>
            <a:headEnd/>
            <a:tailEnd/>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467"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102" name="Straight Connector 101">
            <a:extLst>
              <a:ext uri="{FF2B5EF4-FFF2-40B4-BE49-F238E27FC236}">
                <a16:creationId xmlns:a16="http://schemas.microsoft.com/office/drawing/2014/main" id="{5D1CB937-587E-0E6D-4527-A3904F8D4EA5}"/>
              </a:ext>
            </a:extLst>
          </p:cNvPr>
          <p:cNvCxnSpPr/>
          <p:nvPr/>
        </p:nvCxnSpPr>
        <p:spPr bwMode="auto">
          <a:xfrm>
            <a:off x="7121308" y="2223585"/>
            <a:ext cx="91238"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8066A220-D4C6-7B25-E654-E444591794AA}"/>
              </a:ext>
            </a:extLst>
          </p:cNvPr>
          <p:cNvCxnSpPr/>
          <p:nvPr/>
        </p:nvCxnSpPr>
        <p:spPr bwMode="auto">
          <a:xfrm>
            <a:off x="7121308" y="2807393"/>
            <a:ext cx="91238"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9C3CE554-ABFA-DCA6-4CEF-CD15D0BB645F}"/>
              </a:ext>
            </a:extLst>
          </p:cNvPr>
          <p:cNvCxnSpPr>
            <a:cxnSpLocks/>
          </p:cNvCxnSpPr>
          <p:nvPr/>
        </p:nvCxnSpPr>
        <p:spPr bwMode="auto">
          <a:xfrm>
            <a:off x="7121308" y="3388866"/>
            <a:ext cx="91238"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358A5E4C-A7C7-933D-8542-CE34118744C9}"/>
              </a:ext>
            </a:extLst>
          </p:cNvPr>
          <p:cNvCxnSpPr>
            <a:cxnSpLocks/>
          </p:cNvCxnSpPr>
          <p:nvPr/>
        </p:nvCxnSpPr>
        <p:spPr bwMode="auto">
          <a:xfrm>
            <a:off x="7121308" y="3971740"/>
            <a:ext cx="91238"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C670E885-7D75-F4BF-3662-C9B7F7A7981A}"/>
              </a:ext>
            </a:extLst>
          </p:cNvPr>
          <p:cNvCxnSpPr>
            <a:cxnSpLocks/>
          </p:cNvCxnSpPr>
          <p:nvPr/>
        </p:nvCxnSpPr>
        <p:spPr bwMode="auto">
          <a:xfrm>
            <a:off x="7121308" y="4553213"/>
            <a:ext cx="91238"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50C207E9-08EE-9896-8DB2-715A9257AA36}"/>
              </a:ext>
            </a:extLst>
          </p:cNvPr>
          <p:cNvCxnSpPr>
            <a:cxnSpLocks/>
          </p:cNvCxnSpPr>
          <p:nvPr/>
        </p:nvCxnSpPr>
        <p:spPr bwMode="auto">
          <a:xfrm>
            <a:off x="7121308" y="5158760"/>
            <a:ext cx="91238" cy="0"/>
          </a:xfrm>
          <a:prstGeom prst="line">
            <a:avLst/>
          </a:prstGeom>
          <a:noFill/>
          <a:ln w="28575" cap="flat" cmpd="sng" algn="ctr">
            <a:solidFill>
              <a:schemeClr val="bg1"/>
            </a:solidFill>
            <a:prstDash val="solid"/>
            <a:round/>
            <a:headEnd type="none" w="med" len="med"/>
            <a:tailEnd type="none" w="med" len="med"/>
          </a:ln>
          <a:effectLst/>
        </p:spPr>
      </p:cxnSp>
      <p:grpSp>
        <p:nvGrpSpPr>
          <p:cNvPr id="112" name="Group 111">
            <a:extLst>
              <a:ext uri="{FF2B5EF4-FFF2-40B4-BE49-F238E27FC236}">
                <a16:creationId xmlns:a16="http://schemas.microsoft.com/office/drawing/2014/main" id="{13D54964-1928-B861-EFE9-457CE0DC6883}"/>
              </a:ext>
            </a:extLst>
          </p:cNvPr>
          <p:cNvGrpSpPr/>
          <p:nvPr/>
        </p:nvGrpSpPr>
        <p:grpSpPr>
          <a:xfrm>
            <a:off x="7208992" y="5154894"/>
            <a:ext cx="4157692" cy="93620"/>
            <a:chOff x="1453269" y="5396043"/>
            <a:chExt cx="4098029" cy="79064"/>
          </a:xfrm>
        </p:grpSpPr>
        <p:cxnSp>
          <p:nvCxnSpPr>
            <p:cNvPr id="113" name="Straight Connector 112">
              <a:extLst>
                <a:ext uri="{FF2B5EF4-FFF2-40B4-BE49-F238E27FC236}">
                  <a16:creationId xmlns:a16="http://schemas.microsoft.com/office/drawing/2014/main" id="{7D89F5AC-61AD-255A-4937-EEB46C17DEA8}"/>
                </a:ext>
              </a:extLst>
            </p:cNvPr>
            <p:cNvCxnSpPr/>
            <p:nvPr/>
          </p:nvCxnSpPr>
          <p:spPr bwMode="auto">
            <a:xfrm rot="5400000">
              <a:off x="5511766" y="5435575"/>
              <a:ext cx="79064"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BB115FDB-FE0C-C333-2709-074CCD379473}"/>
                </a:ext>
              </a:extLst>
            </p:cNvPr>
            <p:cNvCxnSpPr>
              <a:cxnSpLocks/>
            </p:cNvCxnSpPr>
            <p:nvPr/>
          </p:nvCxnSpPr>
          <p:spPr bwMode="auto">
            <a:xfrm rot="5400000">
              <a:off x="4692161" y="5435575"/>
              <a:ext cx="79064"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F5AA944F-F43D-FF5E-8C50-7177772E5EA1}"/>
                </a:ext>
              </a:extLst>
            </p:cNvPr>
            <p:cNvCxnSpPr>
              <a:cxnSpLocks/>
            </p:cNvCxnSpPr>
            <p:nvPr/>
          </p:nvCxnSpPr>
          <p:spPr bwMode="auto">
            <a:xfrm rot="5400000">
              <a:off x="3872555" y="5435575"/>
              <a:ext cx="79064"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DFDA153D-3749-52E2-859F-307E566E88EC}"/>
                </a:ext>
              </a:extLst>
            </p:cNvPr>
            <p:cNvCxnSpPr>
              <a:cxnSpLocks/>
            </p:cNvCxnSpPr>
            <p:nvPr/>
          </p:nvCxnSpPr>
          <p:spPr bwMode="auto">
            <a:xfrm rot="5400000">
              <a:off x="3052950" y="5435575"/>
              <a:ext cx="79064"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B96BF8A5-6666-6C22-DA1E-F54B7AAEB259}"/>
                </a:ext>
              </a:extLst>
            </p:cNvPr>
            <p:cNvCxnSpPr>
              <a:cxnSpLocks/>
            </p:cNvCxnSpPr>
            <p:nvPr/>
          </p:nvCxnSpPr>
          <p:spPr bwMode="auto">
            <a:xfrm rot="5400000">
              <a:off x="2233345" y="5435575"/>
              <a:ext cx="79064"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87B7DE96-E625-7B86-81A0-F1033D6F2555}"/>
                </a:ext>
              </a:extLst>
            </p:cNvPr>
            <p:cNvCxnSpPr>
              <a:cxnSpLocks/>
            </p:cNvCxnSpPr>
            <p:nvPr/>
          </p:nvCxnSpPr>
          <p:spPr bwMode="auto">
            <a:xfrm rot="5400000">
              <a:off x="1413737" y="5435575"/>
              <a:ext cx="79064"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159768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a:extLst>
              <a:ext uri="{FF2B5EF4-FFF2-40B4-BE49-F238E27FC236}">
                <a16:creationId xmlns:a16="http://schemas.microsoft.com/office/drawing/2014/main" id="{9062FF8F-063F-779C-44CD-61295B48B37E}"/>
              </a:ext>
            </a:extLst>
          </p:cNvPr>
          <p:cNvGraphicFramePr/>
          <p:nvPr/>
        </p:nvGraphicFramePr>
        <p:xfrm>
          <a:off x="2085091" y="3491756"/>
          <a:ext cx="9442044" cy="2938784"/>
        </p:xfrm>
        <a:graphic>
          <a:graphicData uri="http://schemas.openxmlformats.org/drawingml/2006/chart">
            <c:chart xmlns:c="http://schemas.openxmlformats.org/drawingml/2006/chart" xmlns:r="http://schemas.openxmlformats.org/officeDocument/2006/relationships" r:id="rId3"/>
          </a:graphicData>
        </a:graphic>
      </p:graphicFrame>
      <p:sp>
        <p:nvSpPr>
          <p:cNvPr id="123" name="TextBox 122">
            <a:extLst>
              <a:ext uri="{FF2B5EF4-FFF2-40B4-BE49-F238E27FC236}">
                <a16:creationId xmlns:a16="http://schemas.microsoft.com/office/drawing/2014/main" id="{395D9085-3012-8868-0C40-CDF0D2F513D7}"/>
              </a:ext>
            </a:extLst>
          </p:cNvPr>
          <p:cNvSpPr txBox="1"/>
          <p:nvPr/>
        </p:nvSpPr>
        <p:spPr bwMode="auto">
          <a:xfrm>
            <a:off x="5275929" y="6170493"/>
            <a:ext cx="2376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Fibrosis Staging Approach</a:t>
            </a:r>
          </a:p>
        </p:txBody>
      </p:sp>
      <p:sp>
        <p:nvSpPr>
          <p:cNvPr id="3" name="Title 2">
            <a:extLst>
              <a:ext uri="{FF2B5EF4-FFF2-40B4-BE49-F238E27FC236}">
                <a16:creationId xmlns:a16="http://schemas.microsoft.com/office/drawing/2014/main" id="{B8E6F664-7530-0A58-FC27-5D221C0E3DC8}"/>
              </a:ext>
            </a:extLst>
          </p:cNvPr>
          <p:cNvSpPr>
            <a:spLocks noGrp="1"/>
          </p:cNvSpPr>
          <p:nvPr>
            <p:ph type="title"/>
          </p:nvPr>
        </p:nvSpPr>
        <p:spPr/>
        <p:txBody>
          <a:bodyPr/>
          <a:lstStyle/>
          <a:p>
            <a:r>
              <a:rPr lang="en-GB" sz="3600" dirty="0"/>
              <a:t>The Evidence: Regression of MASH Cirrhosis </a:t>
            </a:r>
            <a:br>
              <a:rPr lang="en-GB" sz="3600" dirty="0"/>
            </a:br>
            <a:r>
              <a:rPr lang="en-GB" sz="3600" dirty="0"/>
              <a:t>Associated With Improved Clinical Outcomes</a:t>
            </a:r>
            <a:endParaRPr lang="en-US" dirty="0"/>
          </a:p>
        </p:txBody>
      </p:sp>
      <p:sp>
        <p:nvSpPr>
          <p:cNvPr id="6" name="Content Placeholder 5">
            <a:extLst>
              <a:ext uri="{FF2B5EF4-FFF2-40B4-BE49-F238E27FC236}">
                <a16:creationId xmlns:a16="http://schemas.microsoft.com/office/drawing/2014/main" id="{A7FF1339-C43E-1CD8-BE2A-73CB0A912AD3}"/>
              </a:ext>
            </a:extLst>
          </p:cNvPr>
          <p:cNvSpPr>
            <a:spLocks noGrp="1"/>
          </p:cNvSpPr>
          <p:nvPr>
            <p:ph idx="1"/>
          </p:nvPr>
        </p:nvSpPr>
        <p:spPr>
          <a:xfrm>
            <a:off x="604675" y="1513047"/>
            <a:ext cx="10877529" cy="1780406"/>
          </a:xfrm>
        </p:spPr>
        <p:txBody>
          <a:body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Pooled analysis of 1135 patients with MASH cirrhosis from </a:t>
            </a:r>
            <a:br>
              <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STELLAR-4 and simtuzumab studies</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600" b="0" i="0" u="none" strike="noStrike" kern="0" cap="none" spc="0" normalizeH="0" baseline="0" noProof="0" dirty="0">
                <a:ln>
                  <a:noFill/>
                </a:ln>
                <a:solidFill>
                  <a:srgbClr val="000000"/>
                </a:solidFill>
                <a:effectLst/>
                <a:uLnTx/>
                <a:uFillTx/>
                <a:latin typeface="Calibri" panose="020F0502020204030204" pitchFamily="34" charset="0"/>
              </a:rPr>
              <a:t>Improvement in MASH fibrosis stage associated with lower risk of </a:t>
            </a:r>
            <a:br>
              <a:rPr kumimoji="0" lang="en-US" sz="2600" b="0" i="0" u="none" strike="noStrike" kern="0" cap="none" spc="0" normalizeH="0" baseline="0" noProof="0" dirty="0">
                <a:ln>
                  <a:noFill/>
                </a:ln>
                <a:solidFill>
                  <a:srgbClr val="000000"/>
                </a:solidFill>
                <a:effectLst/>
                <a:uLnTx/>
                <a:uFillTx/>
                <a:latin typeface="Calibri" panose="020F0502020204030204" pitchFamily="34" charset="0"/>
              </a:rPr>
            </a:br>
            <a:r>
              <a:rPr kumimoji="0" lang="en-US" sz="2600" b="0" i="0" u="none" strike="noStrike" kern="0" cap="none" spc="0" normalizeH="0" baseline="0" noProof="0" dirty="0">
                <a:ln>
                  <a:noFill/>
                </a:ln>
                <a:solidFill>
                  <a:srgbClr val="000000"/>
                </a:solidFill>
                <a:effectLst/>
                <a:uLnTx/>
                <a:uFillTx/>
                <a:latin typeface="Calibri" panose="020F0502020204030204" pitchFamily="34" charset="0"/>
              </a:rPr>
              <a:t>liver-related events</a:t>
            </a:r>
          </a:p>
        </p:txBody>
      </p:sp>
      <p:sp>
        <p:nvSpPr>
          <p:cNvPr id="2" name="Content Placeholder 5">
            <a:extLst>
              <a:ext uri="{FF2B5EF4-FFF2-40B4-BE49-F238E27FC236}">
                <a16:creationId xmlns:a16="http://schemas.microsoft.com/office/drawing/2014/main" id="{7B118252-13DB-E660-438D-3CB77C1B192A}"/>
              </a:ext>
            </a:extLst>
          </p:cNvPr>
          <p:cNvSpPr txBox="1">
            <a:spLocks noChangeArrowheads="1"/>
          </p:cNvSpPr>
          <p:nvPr/>
        </p:nvSpPr>
        <p:spPr>
          <a:xfrm>
            <a:off x="3363658" y="3646909"/>
            <a:ext cx="3225678" cy="221599"/>
          </a:xfrm>
          <a:prstGeom prst="rect">
            <a:avLst/>
          </a:prstGeom>
        </p:spPr>
        <p:txBody>
          <a:bodyPr wrap="square" lIns="0" tIns="0" rIns="0" bIns="0" anchor="ctr">
            <a:spAutoFit/>
          </a:bodyPr>
          <a:lstStyle>
            <a:lvl1pPr marL="225425" indent="-225425" algn="l" rtl="0" eaLnBrk="0" fontAlgn="base" hangingPunct="0">
              <a:lnSpc>
                <a:spcPct val="90000"/>
              </a:lnSpc>
              <a:spcBef>
                <a:spcPts val="900"/>
              </a:spcBef>
              <a:spcAft>
                <a:spcPct val="0"/>
              </a:spcAft>
              <a:buClr>
                <a:srgbClr val="0070C0"/>
              </a:buClr>
              <a:buChar char="•"/>
              <a:defRPr sz="2800">
                <a:solidFill>
                  <a:schemeClr val="tx1"/>
                </a:solidFill>
                <a:latin typeface="+mn-lt"/>
                <a:ea typeface="MS PGothic" pitchFamily="34" charset="-128"/>
                <a:cs typeface="+mn-cs"/>
              </a:defRPr>
            </a:lvl1pPr>
            <a:lvl2pPr marL="688975" indent="-349250" algn="l" rtl="0" eaLnBrk="0" fontAlgn="base" hangingPunct="0">
              <a:lnSpc>
                <a:spcPct val="90000"/>
              </a:lnSpc>
              <a:spcBef>
                <a:spcPts val="900"/>
              </a:spcBef>
              <a:spcAft>
                <a:spcPct val="0"/>
              </a:spcAft>
              <a:buClr>
                <a:srgbClr val="CC0000"/>
              </a:buClr>
              <a:buFont typeface="Arial" charset="0"/>
              <a:buChar char="–"/>
              <a:defRPr sz="2400">
                <a:solidFill>
                  <a:schemeClr val="tx1"/>
                </a:solidFill>
                <a:latin typeface="+mn-lt"/>
                <a:ea typeface="MS PGothic" pitchFamily="34" charset="-128"/>
                <a:cs typeface="+mn-cs"/>
              </a:defRPr>
            </a:lvl2pPr>
            <a:lvl3pPr marL="1031875" indent="-228600" algn="l" rtl="0" eaLnBrk="0" fontAlgn="base" hangingPunct="0">
              <a:lnSpc>
                <a:spcPct val="90000"/>
              </a:lnSpc>
              <a:spcBef>
                <a:spcPts val="900"/>
              </a:spcBef>
              <a:spcAft>
                <a:spcPct val="0"/>
              </a:spcAft>
              <a:buClr>
                <a:srgbClr val="00B050"/>
              </a:buClr>
              <a:buChar char="•"/>
              <a:defRPr sz="2000">
                <a:solidFill>
                  <a:schemeClr val="tx1"/>
                </a:solidFill>
                <a:latin typeface="+mn-lt"/>
                <a:ea typeface="MS PGothic" pitchFamily="34" charset="-128"/>
                <a:cs typeface="+mn-cs"/>
              </a:defRPr>
            </a:lvl3pPr>
            <a:lvl4pPr marL="1484313" indent="-338138" algn="l" rtl="0" eaLnBrk="0" fontAlgn="base" hangingPunct="0">
              <a:lnSpc>
                <a:spcPct val="90000"/>
              </a:lnSpc>
              <a:spcBef>
                <a:spcPts val="900"/>
              </a:spcBef>
              <a:spcAft>
                <a:spcPct val="0"/>
              </a:spcAft>
              <a:buClr>
                <a:srgbClr val="931574"/>
              </a:buClr>
              <a:buFont typeface="Arial" charset="0"/>
              <a:buChar char="–"/>
              <a:defRPr>
                <a:solidFill>
                  <a:schemeClr val="tx1"/>
                </a:solidFill>
                <a:latin typeface="+mn-lt"/>
                <a:ea typeface="MS PGothic" pitchFamily="34" charset="-128"/>
                <a:cs typeface="+mn-cs"/>
              </a:defRPr>
            </a:lvl4pPr>
            <a:lvl5pPr marL="1828800" indent="-230188" algn="l" rtl="0" eaLnBrk="0" fontAlgn="base" hangingPunct="0">
              <a:lnSpc>
                <a:spcPct val="90000"/>
              </a:lnSpc>
              <a:spcBef>
                <a:spcPts val="900"/>
              </a:spcBef>
              <a:spcAft>
                <a:spcPct val="0"/>
              </a:spcAft>
              <a:buClr>
                <a:srgbClr val="5ABAE9"/>
              </a:buClr>
              <a:buFont typeface="Arial" charset="0"/>
              <a:buChar char="»"/>
              <a:defRPr>
                <a:solidFill>
                  <a:schemeClr val="tx1"/>
                </a:solidFill>
                <a:latin typeface="+mn-lt"/>
                <a:ea typeface="MS PGothic" pitchFamily="34" charset="-128"/>
                <a:cs typeface="+mn-cs"/>
              </a:defRPr>
            </a:lvl5pPr>
            <a:lvl6pPr marL="2286000" indent="-230188" algn="l" rtl="0" fontAlgn="base">
              <a:lnSpc>
                <a:spcPct val="90000"/>
              </a:lnSpc>
              <a:spcBef>
                <a:spcPct val="20000"/>
              </a:spcBef>
              <a:spcAft>
                <a:spcPct val="0"/>
              </a:spcAft>
              <a:buClr>
                <a:srgbClr val="5ABAE9"/>
              </a:buClr>
              <a:buFont typeface="Arial" charset="0"/>
              <a:buChar char="»"/>
              <a:defRPr>
                <a:solidFill>
                  <a:schemeClr val="tx1"/>
                </a:solidFill>
                <a:latin typeface="+mn-lt"/>
                <a:ea typeface="+mn-ea"/>
                <a:cs typeface="+mn-cs"/>
              </a:defRPr>
            </a:lvl6pPr>
            <a:lvl7pPr marL="2743200" indent="-230188" algn="l" rtl="0" fontAlgn="base">
              <a:lnSpc>
                <a:spcPct val="90000"/>
              </a:lnSpc>
              <a:spcBef>
                <a:spcPct val="20000"/>
              </a:spcBef>
              <a:spcAft>
                <a:spcPct val="0"/>
              </a:spcAft>
              <a:buClr>
                <a:srgbClr val="5ABAE9"/>
              </a:buClr>
              <a:buFont typeface="Arial" charset="0"/>
              <a:buChar char="»"/>
              <a:defRPr>
                <a:solidFill>
                  <a:schemeClr val="tx1"/>
                </a:solidFill>
                <a:latin typeface="+mn-lt"/>
                <a:ea typeface="+mn-ea"/>
                <a:cs typeface="+mn-cs"/>
              </a:defRPr>
            </a:lvl7pPr>
            <a:lvl8pPr marL="3200400" indent="-230188" algn="l" rtl="0" fontAlgn="base">
              <a:lnSpc>
                <a:spcPct val="90000"/>
              </a:lnSpc>
              <a:spcBef>
                <a:spcPct val="20000"/>
              </a:spcBef>
              <a:spcAft>
                <a:spcPct val="0"/>
              </a:spcAft>
              <a:buClr>
                <a:srgbClr val="5ABAE9"/>
              </a:buClr>
              <a:buFont typeface="Arial" charset="0"/>
              <a:buChar char="»"/>
              <a:defRPr>
                <a:solidFill>
                  <a:schemeClr val="tx1"/>
                </a:solidFill>
                <a:latin typeface="+mn-lt"/>
                <a:ea typeface="+mn-ea"/>
                <a:cs typeface="+mn-cs"/>
              </a:defRPr>
            </a:lvl8pPr>
            <a:lvl9pPr marL="3657600" indent="-230188" algn="l" rtl="0" fontAlgn="base">
              <a:lnSpc>
                <a:spcPct val="90000"/>
              </a:lnSpc>
              <a:spcBef>
                <a:spcPct val="20000"/>
              </a:spcBef>
              <a:spcAft>
                <a:spcPct val="0"/>
              </a:spcAft>
              <a:buClr>
                <a:srgbClr val="5ABAE9"/>
              </a:buClr>
              <a:buFont typeface="Arial" charset="0"/>
              <a:buChar char="»"/>
              <a:defRPr>
                <a:solidFill>
                  <a:schemeClr val="tx1"/>
                </a:solidFill>
                <a:latin typeface="+mn-lt"/>
                <a:ea typeface="+mn-ea"/>
                <a:cs typeface="+mn-cs"/>
              </a:defRPr>
            </a:lvl9pPr>
          </a:lstStyle>
          <a:p>
            <a:pPr marL="0" marR="0" lvl="0" indent="0" algn="l" defTabSz="457178"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HR: 0.16 (95% CI: 0.04-0.65; </a:t>
            </a:r>
            <a:r>
              <a:rPr kumimoji="0" lang="en-US" sz="16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.0104)</a:t>
            </a:r>
            <a:endParaRPr kumimoji="0" lang="en-GB"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5">
            <a:extLst>
              <a:ext uri="{FF2B5EF4-FFF2-40B4-BE49-F238E27FC236}">
                <a16:creationId xmlns:a16="http://schemas.microsoft.com/office/drawing/2014/main" id="{1BBE907E-94FF-C823-A532-39F5BC40BC52}"/>
              </a:ext>
            </a:extLst>
          </p:cNvPr>
          <p:cNvSpPr txBox="1">
            <a:spLocks noChangeArrowheads="1"/>
          </p:cNvSpPr>
          <p:nvPr/>
        </p:nvSpPr>
        <p:spPr>
          <a:xfrm>
            <a:off x="7178769" y="3627732"/>
            <a:ext cx="3225678" cy="221599"/>
          </a:xfrm>
          <a:prstGeom prst="rect">
            <a:avLst/>
          </a:prstGeom>
        </p:spPr>
        <p:txBody>
          <a:bodyPr wrap="square" lIns="0" tIns="0" rIns="0" bIns="0" anchor="ctr">
            <a:spAutoFit/>
          </a:bodyPr>
          <a:lstStyle>
            <a:lvl1pPr marL="225425" indent="-225425" algn="l" rtl="0" eaLnBrk="0" fontAlgn="base" hangingPunct="0">
              <a:lnSpc>
                <a:spcPct val="90000"/>
              </a:lnSpc>
              <a:spcBef>
                <a:spcPts val="900"/>
              </a:spcBef>
              <a:spcAft>
                <a:spcPct val="0"/>
              </a:spcAft>
              <a:buClr>
                <a:srgbClr val="0070C0"/>
              </a:buClr>
              <a:buChar char="•"/>
              <a:defRPr sz="2800">
                <a:solidFill>
                  <a:schemeClr val="tx1"/>
                </a:solidFill>
                <a:latin typeface="+mn-lt"/>
                <a:ea typeface="MS PGothic" pitchFamily="34" charset="-128"/>
                <a:cs typeface="+mn-cs"/>
              </a:defRPr>
            </a:lvl1pPr>
            <a:lvl2pPr marL="688975" indent="-349250" algn="l" rtl="0" eaLnBrk="0" fontAlgn="base" hangingPunct="0">
              <a:lnSpc>
                <a:spcPct val="90000"/>
              </a:lnSpc>
              <a:spcBef>
                <a:spcPts val="900"/>
              </a:spcBef>
              <a:spcAft>
                <a:spcPct val="0"/>
              </a:spcAft>
              <a:buClr>
                <a:srgbClr val="CC0000"/>
              </a:buClr>
              <a:buFont typeface="Arial" charset="0"/>
              <a:buChar char="–"/>
              <a:defRPr sz="2400">
                <a:solidFill>
                  <a:schemeClr val="tx1"/>
                </a:solidFill>
                <a:latin typeface="+mn-lt"/>
                <a:ea typeface="MS PGothic" pitchFamily="34" charset="-128"/>
                <a:cs typeface="+mn-cs"/>
              </a:defRPr>
            </a:lvl2pPr>
            <a:lvl3pPr marL="1031875" indent="-228600" algn="l" rtl="0" eaLnBrk="0" fontAlgn="base" hangingPunct="0">
              <a:lnSpc>
                <a:spcPct val="90000"/>
              </a:lnSpc>
              <a:spcBef>
                <a:spcPts val="900"/>
              </a:spcBef>
              <a:spcAft>
                <a:spcPct val="0"/>
              </a:spcAft>
              <a:buClr>
                <a:srgbClr val="00B050"/>
              </a:buClr>
              <a:buChar char="•"/>
              <a:defRPr sz="2000">
                <a:solidFill>
                  <a:schemeClr val="tx1"/>
                </a:solidFill>
                <a:latin typeface="+mn-lt"/>
                <a:ea typeface="MS PGothic" pitchFamily="34" charset="-128"/>
                <a:cs typeface="+mn-cs"/>
              </a:defRPr>
            </a:lvl3pPr>
            <a:lvl4pPr marL="1484313" indent="-338138" algn="l" rtl="0" eaLnBrk="0" fontAlgn="base" hangingPunct="0">
              <a:lnSpc>
                <a:spcPct val="90000"/>
              </a:lnSpc>
              <a:spcBef>
                <a:spcPts val="900"/>
              </a:spcBef>
              <a:spcAft>
                <a:spcPct val="0"/>
              </a:spcAft>
              <a:buClr>
                <a:srgbClr val="931574"/>
              </a:buClr>
              <a:buFont typeface="Arial" charset="0"/>
              <a:buChar char="–"/>
              <a:defRPr>
                <a:solidFill>
                  <a:schemeClr val="tx1"/>
                </a:solidFill>
                <a:latin typeface="+mn-lt"/>
                <a:ea typeface="MS PGothic" pitchFamily="34" charset="-128"/>
                <a:cs typeface="+mn-cs"/>
              </a:defRPr>
            </a:lvl4pPr>
            <a:lvl5pPr marL="1828800" indent="-230188" algn="l" rtl="0" eaLnBrk="0" fontAlgn="base" hangingPunct="0">
              <a:lnSpc>
                <a:spcPct val="90000"/>
              </a:lnSpc>
              <a:spcBef>
                <a:spcPts val="900"/>
              </a:spcBef>
              <a:spcAft>
                <a:spcPct val="0"/>
              </a:spcAft>
              <a:buClr>
                <a:srgbClr val="5ABAE9"/>
              </a:buClr>
              <a:buFont typeface="Arial" charset="0"/>
              <a:buChar char="»"/>
              <a:defRPr>
                <a:solidFill>
                  <a:schemeClr val="tx1"/>
                </a:solidFill>
                <a:latin typeface="+mn-lt"/>
                <a:ea typeface="MS PGothic" pitchFamily="34" charset="-128"/>
                <a:cs typeface="+mn-cs"/>
              </a:defRPr>
            </a:lvl5pPr>
            <a:lvl6pPr marL="2286000" indent="-230188" algn="l" rtl="0" fontAlgn="base">
              <a:lnSpc>
                <a:spcPct val="90000"/>
              </a:lnSpc>
              <a:spcBef>
                <a:spcPct val="20000"/>
              </a:spcBef>
              <a:spcAft>
                <a:spcPct val="0"/>
              </a:spcAft>
              <a:buClr>
                <a:srgbClr val="5ABAE9"/>
              </a:buClr>
              <a:buFont typeface="Arial" charset="0"/>
              <a:buChar char="»"/>
              <a:defRPr>
                <a:solidFill>
                  <a:schemeClr val="tx1"/>
                </a:solidFill>
                <a:latin typeface="+mn-lt"/>
                <a:ea typeface="+mn-ea"/>
                <a:cs typeface="+mn-cs"/>
              </a:defRPr>
            </a:lvl6pPr>
            <a:lvl7pPr marL="2743200" indent="-230188" algn="l" rtl="0" fontAlgn="base">
              <a:lnSpc>
                <a:spcPct val="90000"/>
              </a:lnSpc>
              <a:spcBef>
                <a:spcPct val="20000"/>
              </a:spcBef>
              <a:spcAft>
                <a:spcPct val="0"/>
              </a:spcAft>
              <a:buClr>
                <a:srgbClr val="5ABAE9"/>
              </a:buClr>
              <a:buFont typeface="Arial" charset="0"/>
              <a:buChar char="»"/>
              <a:defRPr>
                <a:solidFill>
                  <a:schemeClr val="tx1"/>
                </a:solidFill>
                <a:latin typeface="+mn-lt"/>
                <a:ea typeface="+mn-ea"/>
                <a:cs typeface="+mn-cs"/>
              </a:defRPr>
            </a:lvl7pPr>
            <a:lvl8pPr marL="3200400" indent="-230188" algn="l" rtl="0" fontAlgn="base">
              <a:lnSpc>
                <a:spcPct val="90000"/>
              </a:lnSpc>
              <a:spcBef>
                <a:spcPct val="20000"/>
              </a:spcBef>
              <a:spcAft>
                <a:spcPct val="0"/>
              </a:spcAft>
              <a:buClr>
                <a:srgbClr val="5ABAE9"/>
              </a:buClr>
              <a:buFont typeface="Arial" charset="0"/>
              <a:buChar char="»"/>
              <a:defRPr>
                <a:solidFill>
                  <a:schemeClr val="tx1"/>
                </a:solidFill>
                <a:latin typeface="+mn-lt"/>
                <a:ea typeface="+mn-ea"/>
                <a:cs typeface="+mn-cs"/>
              </a:defRPr>
            </a:lvl8pPr>
            <a:lvl9pPr marL="3657600" indent="-230188" algn="l" rtl="0" fontAlgn="base">
              <a:lnSpc>
                <a:spcPct val="90000"/>
              </a:lnSpc>
              <a:spcBef>
                <a:spcPct val="20000"/>
              </a:spcBef>
              <a:spcAft>
                <a:spcPct val="0"/>
              </a:spcAft>
              <a:buClr>
                <a:srgbClr val="5ABAE9"/>
              </a:buClr>
              <a:buFont typeface="Arial" charset="0"/>
              <a:buChar char="»"/>
              <a:defRPr>
                <a:solidFill>
                  <a:schemeClr val="tx1"/>
                </a:solidFill>
                <a:latin typeface="+mn-lt"/>
                <a:ea typeface="+mn-ea"/>
                <a:cs typeface="+mn-cs"/>
              </a:defRPr>
            </a:lvl9pPr>
          </a:lstStyle>
          <a:p>
            <a:pPr marL="0" marR="0" lvl="0" indent="0" algn="l" defTabSz="457178"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HR: 0.08 (95% CI: 0.02-0.32; </a:t>
            </a:r>
            <a:r>
              <a:rPr kumimoji="0" lang="en-US" sz="16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 .0004)</a:t>
            </a:r>
            <a:endParaRPr kumimoji="0" lang="en-GB"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7" name="Text Box 15">
            <a:extLst>
              <a:ext uri="{FF2B5EF4-FFF2-40B4-BE49-F238E27FC236}">
                <a16:creationId xmlns:a16="http://schemas.microsoft.com/office/drawing/2014/main" id="{9F92ACE4-72B2-879B-FB00-2EB8BE6787D5}"/>
              </a:ext>
            </a:extLst>
          </p:cNvPr>
          <p:cNvSpPr txBox="1">
            <a:spLocks noChangeArrowheads="1"/>
          </p:cNvSpPr>
          <p:nvPr/>
        </p:nvSpPr>
        <p:spPr bwMode="auto">
          <a:xfrm>
            <a:off x="433691" y="638674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Sanyal. Hepatology. 2021;75:1235.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BDC441D8-4B41-E170-AB07-2BF2B3364FB6}"/>
              </a:ext>
            </a:extLst>
          </p:cNvPr>
          <p:cNvSpPr txBox="1"/>
          <p:nvPr/>
        </p:nvSpPr>
        <p:spPr bwMode="auto">
          <a:xfrm>
            <a:off x="3563705" y="5543147"/>
            <a:ext cx="6191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14" name="TextBox 13">
            <a:extLst>
              <a:ext uri="{FF2B5EF4-FFF2-40B4-BE49-F238E27FC236}">
                <a16:creationId xmlns:a16="http://schemas.microsoft.com/office/drawing/2014/main" id="{37D29A1E-41DA-E88D-9D2F-293D299D9E2F}"/>
              </a:ext>
            </a:extLst>
          </p:cNvPr>
          <p:cNvSpPr txBox="1"/>
          <p:nvPr/>
        </p:nvSpPr>
        <p:spPr bwMode="auto">
          <a:xfrm>
            <a:off x="3910365" y="5543147"/>
            <a:ext cx="8581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69/957</a:t>
            </a:r>
          </a:p>
        </p:txBody>
      </p:sp>
      <p:sp>
        <p:nvSpPr>
          <p:cNvPr id="15" name="TextBox 14">
            <a:extLst>
              <a:ext uri="{FF2B5EF4-FFF2-40B4-BE49-F238E27FC236}">
                <a16:creationId xmlns:a16="http://schemas.microsoft.com/office/drawing/2014/main" id="{2E6D0DAC-6E48-6192-0384-5558EC6243B4}"/>
              </a:ext>
            </a:extLst>
          </p:cNvPr>
          <p:cNvSpPr txBox="1"/>
          <p:nvPr/>
        </p:nvSpPr>
        <p:spPr bwMode="auto">
          <a:xfrm>
            <a:off x="4867562" y="5554356"/>
            <a:ext cx="8133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2/176</a:t>
            </a:r>
          </a:p>
        </p:txBody>
      </p:sp>
      <p:sp>
        <p:nvSpPr>
          <p:cNvPr id="16" name="TextBox 15">
            <a:extLst>
              <a:ext uri="{FF2B5EF4-FFF2-40B4-BE49-F238E27FC236}">
                <a16:creationId xmlns:a16="http://schemas.microsoft.com/office/drawing/2014/main" id="{4AA27522-AF20-E67B-50FD-DCA768013EA7}"/>
              </a:ext>
            </a:extLst>
          </p:cNvPr>
          <p:cNvSpPr txBox="1"/>
          <p:nvPr/>
        </p:nvSpPr>
        <p:spPr bwMode="auto">
          <a:xfrm>
            <a:off x="7264837" y="5543147"/>
            <a:ext cx="8581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69/834</a:t>
            </a:r>
          </a:p>
        </p:txBody>
      </p:sp>
      <p:sp>
        <p:nvSpPr>
          <p:cNvPr id="17" name="TextBox 16">
            <a:extLst>
              <a:ext uri="{FF2B5EF4-FFF2-40B4-BE49-F238E27FC236}">
                <a16:creationId xmlns:a16="http://schemas.microsoft.com/office/drawing/2014/main" id="{FB1C4A84-D275-2176-8C9C-E6E0106B76FF}"/>
              </a:ext>
            </a:extLst>
          </p:cNvPr>
          <p:cNvSpPr txBox="1"/>
          <p:nvPr/>
        </p:nvSpPr>
        <p:spPr bwMode="auto">
          <a:xfrm>
            <a:off x="8206646" y="5606972"/>
            <a:ext cx="85813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2/300</a:t>
            </a:r>
          </a:p>
        </p:txBody>
      </p:sp>
      <p:sp>
        <p:nvSpPr>
          <p:cNvPr id="18" name="TextBox 17">
            <a:extLst>
              <a:ext uri="{FF2B5EF4-FFF2-40B4-BE49-F238E27FC236}">
                <a16:creationId xmlns:a16="http://schemas.microsoft.com/office/drawing/2014/main" id="{1C8E8E5F-658D-DF8F-62B3-AD3CBDF5EE3B}"/>
              </a:ext>
            </a:extLst>
          </p:cNvPr>
          <p:cNvSpPr txBox="1"/>
          <p:nvPr/>
        </p:nvSpPr>
        <p:spPr bwMode="auto">
          <a:xfrm rot="16200000">
            <a:off x="1309050" y="4644701"/>
            <a:ext cx="2292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Liver-Related Events (%)</a:t>
            </a:r>
          </a:p>
        </p:txBody>
      </p:sp>
      <p:grpSp>
        <p:nvGrpSpPr>
          <p:cNvPr id="4" name="Group 3">
            <a:extLst>
              <a:ext uri="{FF2B5EF4-FFF2-40B4-BE49-F238E27FC236}">
                <a16:creationId xmlns:a16="http://schemas.microsoft.com/office/drawing/2014/main" id="{716694F6-750B-1ED5-8EC0-C1F6E4F81BCE}"/>
              </a:ext>
            </a:extLst>
          </p:cNvPr>
          <p:cNvGrpSpPr/>
          <p:nvPr/>
        </p:nvGrpSpPr>
        <p:grpSpPr>
          <a:xfrm>
            <a:off x="3117990" y="5816906"/>
            <a:ext cx="6694564" cy="92464"/>
            <a:chOff x="1453269" y="5396043"/>
            <a:chExt cx="3278424" cy="79064"/>
          </a:xfrm>
        </p:grpSpPr>
        <p:cxnSp>
          <p:nvCxnSpPr>
            <p:cNvPr id="9" name="Straight Connector 8">
              <a:extLst>
                <a:ext uri="{FF2B5EF4-FFF2-40B4-BE49-F238E27FC236}">
                  <a16:creationId xmlns:a16="http://schemas.microsoft.com/office/drawing/2014/main" id="{569096F8-DCE1-B18E-09F9-732A66E40F92}"/>
                </a:ext>
              </a:extLst>
            </p:cNvPr>
            <p:cNvCxnSpPr>
              <a:cxnSpLocks/>
            </p:cNvCxnSpPr>
            <p:nvPr/>
          </p:nvCxnSpPr>
          <p:spPr bwMode="auto">
            <a:xfrm rot="5400000">
              <a:off x="4692161" y="5435575"/>
              <a:ext cx="79064"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7F142B52-2CD4-8C79-02EB-1FE375967FF4}"/>
                </a:ext>
              </a:extLst>
            </p:cNvPr>
            <p:cNvCxnSpPr>
              <a:cxnSpLocks/>
            </p:cNvCxnSpPr>
            <p:nvPr/>
          </p:nvCxnSpPr>
          <p:spPr bwMode="auto">
            <a:xfrm rot="5400000">
              <a:off x="3052950" y="5435575"/>
              <a:ext cx="79064"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07CD65A-8B32-1F1C-4785-B6B0BA3EA1E5}"/>
                </a:ext>
              </a:extLst>
            </p:cNvPr>
            <p:cNvCxnSpPr>
              <a:cxnSpLocks/>
            </p:cNvCxnSpPr>
            <p:nvPr/>
          </p:nvCxnSpPr>
          <p:spPr bwMode="auto">
            <a:xfrm rot="5400000">
              <a:off x="1413737" y="5435575"/>
              <a:ext cx="79064"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1610371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4DB6F7E7-B2F2-8DEC-20D8-4B5B1E3B7E3F}"/>
              </a:ext>
            </a:extLst>
          </p:cNvPr>
          <p:cNvSpPr/>
          <p:nvPr/>
        </p:nvSpPr>
        <p:spPr>
          <a:xfrm>
            <a:off x="8479716" y="3407370"/>
            <a:ext cx="3278898" cy="2360800"/>
          </a:xfrm>
          <a:prstGeom prst="roundRect">
            <a:avLst/>
          </a:prstGeom>
          <a:solidFill>
            <a:schemeClr val="tx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grpSp>
        <p:nvGrpSpPr>
          <p:cNvPr id="2" name="Group 1"/>
          <p:cNvGrpSpPr/>
          <p:nvPr/>
        </p:nvGrpSpPr>
        <p:grpSpPr>
          <a:xfrm>
            <a:off x="592530" y="1943023"/>
            <a:ext cx="3867475" cy="1981432"/>
            <a:chOff x="1093664" y="1000624"/>
            <a:chExt cx="2620281" cy="1981429"/>
          </a:xfrm>
        </p:grpSpPr>
        <p:sp>
          <p:nvSpPr>
            <p:cNvPr id="39" name="TextBox 38"/>
            <p:cNvSpPr txBox="1"/>
            <p:nvPr/>
          </p:nvSpPr>
          <p:spPr>
            <a:xfrm>
              <a:off x="1093664" y="1412395"/>
              <a:ext cx="2449882" cy="156965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Obesity: GLP-1 RA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Diabetes: pioglitazone and/or GLP-1 RA</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Dyslipidemia</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Hypertension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Sleep apnea</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0" name="TextBox 39"/>
            <p:cNvSpPr txBox="1"/>
            <p:nvPr/>
          </p:nvSpPr>
          <p:spPr>
            <a:xfrm>
              <a:off x="1093664" y="1000624"/>
              <a:ext cx="2620281" cy="47705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500" b="1" i="0" u="none" strike="noStrike" kern="1200" cap="none" spc="0" normalizeH="0" baseline="0" noProof="0" dirty="0">
                  <a:ln>
                    <a:noFill/>
                  </a:ln>
                  <a:solidFill>
                    <a:srgbClr val="015873"/>
                  </a:solidFill>
                  <a:effectLst/>
                  <a:uLnTx/>
                  <a:uFillTx/>
                  <a:latin typeface="Calibri" panose="020F0502020204030204" pitchFamily="34" charset="0"/>
                  <a:ea typeface="Roboto" panose="02000000000000000000" pitchFamily="2" charset="0"/>
                  <a:cs typeface="Calibri" panose="020F0502020204030204" pitchFamily="34" charset="0"/>
                </a:rPr>
                <a:t>Treat Each Comorbidity </a:t>
              </a:r>
            </a:p>
          </p:txBody>
        </p:sp>
      </p:grpSp>
      <p:sp>
        <p:nvSpPr>
          <p:cNvPr id="43" name="TextBox 42"/>
          <p:cNvSpPr txBox="1"/>
          <p:nvPr/>
        </p:nvSpPr>
        <p:spPr>
          <a:xfrm>
            <a:off x="4208501" y="6157216"/>
            <a:ext cx="3938012" cy="58477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Alcohol, smoking, fructose, coffee</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4" name="TextBox 43"/>
          <p:cNvSpPr txBox="1"/>
          <p:nvPr/>
        </p:nvSpPr>
        <p:spPr>
          <a:xfrm>
            <a:off x="3813089" y="5782970"/>
            <a:ext cx="4563503" cy="47705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500" b="1" i="0" u="none" strike="noStrike" kern="1200" cap="none" spc="0" normalizeH="0" baseline="0" noProof="0" dirty="0">
                <a:ln>
                  <a:noFill/>
                </a:ln>
                <a:solidFill>
                  <a:srgbClr val="00823B"/>
                </a:solidFill>
                <a:effectLst/>
                <a:uLnTx/>
                <a:uFillTx/>
                <a:latin typeface="Calibri" panose="020F0502020204030204" pitchFamily="34" charset="0"/>
                <a:ea typeface="Roboto" panose="02000000000000000000" pitchFamily="2" charset="0"/>
                <a:cs typeface="Calibri" panose="020F0502020204030204" pitchFamily="34" charset="0"/>
              </a:rPr>
              <a:t>Cofactors, Dietary Modifiers </a:t>
            </a:r>
          </a:p>
        </p:txBody>
      </p:sp>
      <p:grpSp>
        <p:nvGrpSpPr>
          <p:cNvPr id="46" name="Group 45"/>
          <p:cNvGrpSpPr/>
          <p:nvPr/>
        </p:nvGrpSpPr>
        <p:grpSpPr>
          <a:xfrm>
            <a:off x="8479716" y="1463373"/>
            <a:ext cx="3743983" cy="1806263"/>
            <a:chOff x="1026635" y="1559930"/>
            <a:chExt cx="2449882" cy="1806262"/>
          </a:xfrm>
        </p:grpSpPr>
        <p:sp>
          <p:nvSpPr>
            <p:cNvPr id="47" name="TextBox 46"/>
            <p:cNvSpPr txBox="1"/>
            <p:nvPr/>
          </p:nvSpPr>
          <p:spPr>
            <a:xfrm>
              <a:off x="1026635" y="2288975"/>
              <a:ext cx="2449882" cy="107721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Weight loss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Exercise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Diet</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8" name="TextBox 47"/>
            <p:cNvSpPr txBox="1"/>
            <p:nvPr/>
          </p:nvSpPr>
          <p:spPr>
            <a:xfrm>
              <a:off x="1026635" y="1559930"/>
              <a:ext cx="2030143" cy="784830"/>
            </a:xfrm>
            <a:prstGeom prst="rect">
              <a:avLst/>
            </a:prstGeom>
            <a:noFill/>
          </p:spPr>
          <p:txBody>
            <a:bodyPr wrap="square" rtlCol="0">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0" lang="en-US" sz="2500" b="1" i="0" u="none" strike="noStrike" kern="1200" cap="none" spc="0" normalizeH="0" baseline="0" noProof="0" dirty="0">
                  <a:ln>
                    <a:noFill/>
                  </a:ln>
                  <a:solidFill>
                    <a:srgbClr val="E1471D"/>
                  </a:solidFill>
                  <a:effectLst/>
                  <a:uLnTx/>
                  <a:uFillTx/>
                  <a:latin typeface="Calibri" panose="020F0502020204030204" pitchFamily="34" charset="0"/>
                  <a:ea typeface="Roboto" panose="02000000000000000000" pitchFamily="2" charset="0"/>
                  <a:cs typeface="Calibri" panose="020F0502020204030204" pitchFamily="34" charset="0"/>
                </a:rPr>
                <a:t>Tackle Overweight/</a:t>
              </a:r>
              <a:br>
                <a:rPr kumimoji="0" lang="en-US" sz="2500" b="1" i="0" u="none" strike="noStrike" kern="1200" cap="none" spc="0" normalizeH="0" baseline="0" noProof="0" dirty="0">
                  <a:ln>
                    <a:noFill/>
                  </a:ln>
                  <a:solidFill>
                    <a:srgbClr val="E1471D"/>
                  </a:solidFill>
                  <a:effectLst/>
                  <a:uLnTx/>
                  <a:uFillTx/>
                  <a:latin typeface="Calibri" panose="020F0502020204030204" pitchFamily="34" charset="0"/>
                  <a:ea typeface="Roboto" panose="02000000000000000000" pitchFamily="2" charset="0"/>
                  <a:cs typeface="Calibri" panose="020F0502020204030204" pitchFamily="34" charset="0"/>
                </a:rPr>
              </a:br>
              <a:r>
                <a:rPr kumimoji="0" lang="en-US" sz="2500" b="1" i="0" u="none" strike="noStrike" kern="1200" cap="none" spc="0" normalizeH="0" baseline="0" noProof="0" dirty="0">
                  <a:ln>
                    <a:noFill/>
                  </a:ln>
                  <a:solidFill>
                    <a:srgbClr val="E1471D"/>
                  </a:solidFill>
                  <a:effectLst/>
                  <a:uLnTx/>
                  <a:uFillTx/>
                  <a:latin typeface="Calibri" panose="020F0502020204030204" pitchFamily="34" charset="0"/>
                  <a:ea typeface="Roboto" panose="02000000000000000000" pitchFamily="2" charset="0"/>
                  <a:cs typeface="Calibri" panose="020F0502020204030204" pitchFamily="34" charset="0"/>
                </a:rPr>
                <a:t>Obese Status </a:t>
              </a:r>
            </a:p>
          </p:txBody>
        </p:sp>
      </p:grpSp>
      <p:sp>
        <p:nvSpPr>
          <p:cNvPr id="26" name="Freeform 5">
            <a:extLst>
              <a:ext uri="{FF2B5EF4-FFF2-40B4-BE49-F238E27FC236}">
                <a16:creationId xmlns:a16="http://schemas.microsoft.com/office/drawing/2014/main" id="{096B468C-DB8A-44CA-A3CC-8EB21315D605}"/>
              </a:ext>
            </a:extLst>
          </p:cNvPr>
          <p:cNvSpPr>
            <a:spLocks/>
          </p:cNvSpPr>
          <p:nvPr/>
        </p:nvSpPr>
        <p:spPr bwMode="auto">
          <a:xfrm>
            <a:off x="4250488" y="4044792"/>
            <a:ext cx="3806190" cy="1764030"/>
          </a:xfrm>
          <a:custGeom>
            <a:avLst/>
            <a:gdLst>
              <a:gd name="T0" fmla="*/ 992 w 992"/>
              <a:gd name="T1" fmla="*/ 168 h 455"/>
              <a:gd name="T2" fmla="*/ 496 w 992"/>
              <a:gd name="T3" fmla="*/ 455 h 455"/>
              <a:gd name="T4" fmla="*/ 0 w 992"/>
              <a:gd name="T5" fmla="*/ 169 h 455"/>
              <a:gd name="T6" fmla="*/ 98 w 992"/>
              <a:gd name="T7" fmla="*/ 113 h 455"/>
              <a:gd name="T8" fmla="*/ 98 w 992"/>
              <a:gd name="T9" fmla="*/ 113 h 455"/>
              <a:gd name="T10" fmla="*/ 154 w 992"/>
              <a:gd name="T11" fmla="*/ 169 h 455"/>
              <a:gd name="T12" fmla="*/ 211 w 992"/>
              <a:gd name="T13" fmla="*/ 113 h 455"/>
              <a:gd name="T14" fmla="*/ 182 w 992"/>
              <a:gd name="T15" fmla="*/ 64 h 455"/>
              <a:gd name="T16" fmla="*/ 267 w 992"/>
              <a:gd name="T17" fmla="*/ 15 h 455"/>
              <a:gd name="T18" fmla="*/ 496 w 992"/>
              <a:gd name="T19" fmla="*/ 147 h 455"/>
              <a:gd name="T20" fmla="*/ 726 w 992"/>
              <a:gd name="T21" fmla="*/ 14 h 455"/>
              <a:gd name="T22" fmla="*/ 796 w 992"/>
              <a:gd name="T23" fmla="*/ 54 h 455"/>
              <a:gd name="T24" fmla="*/ 852 w 992"/>
              <a:gd name="T25" fmla="*/ 0 h 455"/>
              <a:gd name="T26" fmla="*/ 908 w 992"/>
              <a:gd name="T27" fmla="*/ 56 h 455"/>
              <a:gd name="T28" fmla="*/ 882 w 992"/>
              <a:gd name="T29" fmla="*/ 104 h 455"/>
              <a:gd name="T30" fmla="*/ 992 w 992"/>
              <a:gd name="T31" fmla="*/ 168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92" h="455">
                <a:moveTo>
                  <a:pt x="992" y="168"/>
                </a:moveTo>
                <a:cubicBezTo>
                  <a:pt x="893" y="339"/>
                  <a:pt x="708" y="455"/>
                  <a:pt x="496" y="455"/>
                </a:cubicBezTo>
                <a:cubicBezTo>
                  <a:pt x="284" y="455"/>
                  <a:pt x="100" y="340"/>
                  <a:pt x="0" y="169"/>
                </a:cubicBezTo>
                <a:cubicBezTo>
                  <a:pt x="98" y="113"/>
                  <a:pt x="98" y="113"/>
                  <a:pt x="98" y="113"/>
                </a:cubicBezTo>
                <a:cubicBezTo>
                  <a:pt x="98" y="113"/>
                  <a:pt x="98" y="113"/>
                  <a:pt x="98" y="113"/>
                </a:cubicBezTo>
                <a:cubicBezTo>
                  <a:pt x="98" y="144"/>
                  <a:pt x="123" y="169"/>
                  <a:pt x="154" y="169"/>
                </a:cubicBezTo>
                <a:cubicBezTo>
                  <a:pt x="185" y="169"/>
                  <a:pt x="211" y="144"/>
                  <a:pt x="211" y="113"/>
                </a:cubicBezTo>
                <a:cubicBezTo>
                  <a:pt x="211" y="92"/>
                  <a:pt x="199" y="74"/>
                  <a:pt x="182" y="64"/>
                </a:cubicBezTo>
                <a:cubicBezTo>
                  <a:pt x="267" y="15"/>
                  <a:pt x="267" y="15"/>
                  <a:pt x="267" y="15"/>
                </a:cubicBezTo>
                <a:cubicBezTo>
                  <a:pt x="313" y="94"/>
                  <a:pt x="398" y="147"/>
                  <a:pt x="496" y="147"/>
                </a:cubicBezTo>
                <a:cubicBezTo>
                  <a:pt x="594" y="147"/>
                  <a:pt x="680" y="93"/>
                  <a:pt x="726" y="14"/>
                </a:cubicBezTo>
                <a:cubicBezTo>
                  <a:pt x="796" y="54"/>
                  <a:pt x="796" y="54"/>
                  <a:pt x="796" y="54"/>
                </a:cubicBezTo>
                <a:cubicBezTo>
                  <a:pt x="797" y="24"/>
                  <a:pt x="822" y="0"/>
                  <a:pt x="852" y="0"/>
                </a:cubicBezTo>
                <a:cubicBezTo>
                  <a:pt x="883" y="0"/>
                  <a:pt x="908" y="25"/>
                  <a:pt x="908" y="56"/>
                </a:cubicBezTo>
                <a:cubicBezTo>
                  <a:pt x="908" y="76"/>
                  <a:pt x="898" y="94"/>
                  <a:pt x="882" y="104"/>
                </a:cubicBezTo>
                <a:lnTo>
                  <a:pt x="992" y="168"/>
                </a:lnTo>
                <a:close/>
              </a:path>
            </a:pathLst>
          </a:custGeom>
          <a:solidFill>
            <a:schemeClr val="accent4"/>
          </a:solidFill>
          <a:ln>
            <a:solidFill>
              <a:schemeClr val="tx1"/>
            </a:solidFill>
          </a:ln>
        </p:spPr>
        <p:txBody>
          <a:bodyPr vert="horz" wrap="square" lIns="109728" tIns="54864" rIns="109728" bIns="54864"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644"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 name="Freeform 6">
            <a:extLst>
              <a:ext uri="{FF2B5EF4-FFF2-40B4-BE49-F238E27FC236}">
                <a16:creationId xmlns:a16="http://schemas.microsoft.com/office/drawing/2014/main" id="{075992B9-BAA1-497C-A9DD-8B7411878D7F}"/>
              </a:ext>
            </a:extLst>
          </p:cNvPr>
          <p:cNvSpPr>
            <a:spLocks/>
          </p:cNvSpPr>
          <p:nvPr/>
        </p:nvSpPr>
        <p:spPr bwMode="auto">
          <a:xfrm>
            <a:off x="5839256" y="1366360"/>
            <a:ext cx="2508886" cy="3329940"/>
          </a:xfrm>
          <a:custGeom>
            <a:avLst/>
            <a:gdLst>
              <a:gd name="T0" fmla="*/ 654 w 654"/>
              <a:gd name="T1" fmla="*/ 573 h 859"/>
              <a:gd name="T2" fmla="*/ 578 w 654"/>
              <a:gd name="T3" fmla="*/ 859 h 859"/>
              <a:gd name="T4" fmla="*/ 468 w 654"/>
              <a:gd name="T5" fmla="*/ 795 h 859"/>
              <a:gd name="T6" fmla="*/ 494 w 654"/>
              <a:gd name="T7" fmla="*/ 747 h 859"/>
              <a:gd name="T8" fmla="*/ 438 w 654"/>
              <a:gd name="T9" fmla="*/ 691 h 859"/>
              <a:gd name="T10" fmla="*/ 382 w 654"/>
              <a:gd name="T11" fmla="*/ 745 h 859"/>
              <a:gd name="T12" fmla="*/ 312 w 654"/>
              <a:gd name="T13" fmla="*/ 705 h 859"/>
              <a:gd name="T14" fmla="*/ 347 w 654"/>
              <a:gd name="T15" fmla="*/ 573 h 859"/>
              <a:gd name="T16" fmla="*/ 84 w 654"/>
              <a:gd name="T17" fmla="*/ 308 h 859"/>
              <a:gd name="T18" fmla="*/ 84 w 654"/>
              <a:gd name="T19" fmla="*/ 216 h 859"/>
              <a:gd name="T20" fmla="*/ 57 w 654"/>
              <a:gd name="T21" fmla="*/ 222 h 859"/>
              <a:gd name="T22" fmla="*/ 0 w 654"/>
              <a:gd name="T23" fmla="*/ 166 h 859"/>
              <a:gd name="T24" fmla="*/ 57 w 654"/>
              <a:gd name="T25" fmla="*/ 110 h 859"/>
              <a:gd name="T26" fmla="*/ 84 w 654"/>
              <a:gd name="T27" fmla="*/ 117 h 859"/>
              <a:gd name="T28" fmla="*/ 84 w 654"/>
              <a:gd name="T29" fmla="*/ 0 h 859"/>
              <a:gd name="T30" fmla="*/ 654 w 654"/>
              <a:gd name="T31" fmla="*/ 573 h 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4" h="859">
                <a:moveTo>
                  <a:pt x="654" y="573"/>
                </a:moveTo>
                <a:cubicBezTo>
                  <a:pt x="654" y="677"/>
                  <a:pt x="627" y="775"/>
                  <a:pt x="578" y="859"/>
                </a:cubicBezTo>
                <a:cubicBezTo>
                  <a:pt x="468" y="795"/>
                  <a:pt x="468" y="795"/>
                  <a:pt x="468" y="795"/>
                </a:cubicBezTo>
                <a:cubicBezTo>
                  <a:pt x="484" y="785"/>
                  <a:pt x="494" y="767"/>
                  <a:pt x="494" y="747"/>
                </a:cubicBezTo>
                <a:cubicBezTo>
                  <a:pt x="494" y="716"/>
                  <a:pt x="469" y="691"/>
                  <a:pt x="438" y="691"/>
                </a:cubicBezTo>
                <a:cubicBezTo>
                  <a:pt x="408" y="691"/>
                  <a:pt x="383" y="715"/>
                  <a:pt x="382" y="745"/>
                </a:cubicBezTo>
                <a:cubicBezTo>
                  <a:pt x="312" y="705"/>
                  <a:pt x="312" y="705"/>
                  <a:pt x="312" y="705"/>
                </a:cubicBezTo>
                <a:cubicBezTo>
                  <a:pt x="334" y="666"/>
                  <a:pt x="347" y="621"/>
                  <a:pt x="347" y="573"/>
                </a:cubicBezTo>
                <a:cubicBezTo>
                  <a:pt x="347" y="427"/>
                  <a:pt x="229" y="309"/>
                  <a:pt x="84" y="308"/>
                </a:cubicBezTo>
                <a:cubicBezTo>
                  <a:pt x="84" y="216"/>
                  <a:pt x="84" y="216"/>
                  <a:pt x="84" y="216"/>
                </a:cubicBezTo>
                <a:cubicBezTo>
                  <a:pt x="76" y="220"/>
                  <a:pt x="66" y="222"/>
                  <a:pt x="57" y="222"/>
                </a:cubicBezTo>
                <a:cubicBezTo>
                  <a:pt x="26" y="222"/>
                  <a:pt x="0" y="197"/>
                  <a:pt x="0" y="166"/>
                </a:cubicBezTo>
                <a:cubicBezTo>
                  <a:pt x="0" y="135"/>
                  <a:pt x="26" y="110"/>
                  <a:pt x="57" y="110"/>
                </a:cubicBezTo>
                <a:cubicBezTo>
                  <a:pt x="66" y="110"/>
                  <a:pt x="76" y="112"/>
                  <a:pt x="84" y="117"/>
                </a:cubicBezTo>
                <a:cubicBezTo>
                  <a:pt x="84" y="0"/>
                  <a:pt x="84" y="0"/>
                  <a:pt x="84" y="0"/>
                </a:cubicBezTo>
                <a:cubicBezTo>
                  <a:pt x="399" y="1"/>
                  <a:pt x="654" y="257"/>
                  <a:pt x="654" y="573"/>
                </a:cubicBezTo>
                <a:close/>
              </a:path>
            </a:pathLst>
          </a:custGeom>
          <a:solidFill>
            <a:schemeClr val="accent3"/>
          </a:solidFill>
          <a:ln>
            <a:solidFill>
              <a:schemeClr val="tx1"/>
            </a:solidFill>
          </a:ln>
        </p:spPr>
        <p:txBody>
          <a:bodyPr vert="horz" wrap="square" lIns="109728" tIns="54864" rIns="109728" bIns="54864"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644"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Freeform 7">
            <a:extLst>
              <a:ext uri="{FF2B5EF4-FFF2-40B4-BE49-F238E27FC236}">
                <a16:creationId xmlns:a16="http://schemas.microsoft.com/office/drawing/2014/main" id="{CF302C7E-E65F-480D-BC9D-A1606DC6964D}"/>
              </a:ext>
            </a:extLst>
          </p:cNvPr>
          <p:cNvSpPr>
            <a:spLocks/>
          </p:cNvSpPr>
          <p:nvPr/>
        </p:nvSpPr>
        <p:spPr bwMode="auto">
          <a:xfrm>
            <a:off x="3959020" y="1366362"/>
            <a:ext cx="2202180" cy="3333750"/>
          </a:xfrm>
          <a:custGeom>
            <a:avLst/>
            <a:gdLst>
              <a:gd name="T0" fmla="*/ 490 w 574"/>
              <a:gd name="T1" fmla="*/ 166 h 860"/>
              <a:gd name="T2" fmla="*/ 547 w 574"/>
              <a:gd name="T3" fmla="*/ 222 h 860"/>
              <a:gd name="T4" fmla="*/ 574 w 574"/>
              <a:gd name="T5" fmla="*/ 216 h 860"/>
              <a:gd name="T6" fmla="*/ 574 w 574"/>
              <a:gd name="T7" fmla="*/ 308 h 860"/>
              <a:gd name="T8" fmla="*/ 572 w 574"/>
              <a:gd name="T9" fmla="*/ 308 h 860"/>
              <a:gd name="T10" fmla="*/ 307 w 574"/>
              <a:gd name="T11" fmla="*/ 573 h 860"/>
              <a:gd name="T12" fmla="*/ 343 w 574"/>
              <a:gd name="T13" fmla="*/ 706 h 860"/>
              <a:gd name="T14" fmla="*/ 258 w 574"/>
              <a:gd name="T15" fmla="*/ 755 h 860"/>
              <a:gd name="T16" fmla="*/ 287 w 574"/>
              <a:gd name="T17" fmla="*/ 804 h 860"/>
              <a:gd name="T18" fmla="*/ 230 w 574"/>
              <a:gd name="T19" fmla="*/ 860 h 860"/>
              <a:gd name="T20" fmla="*/ 174 w 574"/>
              <a:gd name="T21" fmla="*/ 804 h 860"/>
              <a:gd name="T22" fmla="*/ 174 w 574"/>
              <a:gd name="T23" fmla="*/ 804 h 860"/>
              <a:gd name="T24" fmla="*/ 76 w 574"/>
              <a:gd name="T25" fmla="*/ 860 h 860"/>
              <a:gd name="T26" fmla="*/ 0 w 574"/>
              <a:gd name="T27" fmla="*/ 573 h 860"/>
              <a:gd name="T28" fmla="*/ 572 w 574"/>
              <a:gd name="T29" fmla="*/ 0 h 860"/>
              <a:gd name="T30" fmla="*/ 574 w 574"/>
              <a:gd name="T31" fmla="*/ 0 h 860"/>
              <a:gd name="T32" fmla="*/ 574 w 574"/>
              <a:gd name="T33" fmla="*/ 117 h 860"/>
              <a:gd name="T34" fmla="*/ 547 w 574"/>
              <a:gd name="T35" fmla="*/ 110 h 860"/>
              <a:gd name="T36" fmla="*/ 490 w 574"/>
              <a:gd name="T37" fmla="*/ 166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4" h="860">
                <a:moveTo>
                  <a:pt x="490" y="166"/>
                </a:moveTo>
                <a:cubicBezTo>
                  <a:pt x="490" y="197"/>
                  <a:pt x="516" y="222"/>
                  <a:pt x="547" y="222"/>
                </a:cubicBezTo>
                <a:cubicBezTo>
                  <a:pt x="556" y="222"/>
                  <a:pt x="566" y="220"/>
                  <a:pt x="574" y="216"/>
                </a:cubicBezTo>
                <a:cubicBezTo>
                  <a:pt x="574" y="308"/>
                  <a:pt x="574" y="308"/>
                  <a:pt x="574" y="308"/>
                </a:cubicBezTo>
                <a:cubicBezTo>
                  <a:pt x="572" y="308"/>
                  <a:pt x="572" y="308"/>
                  <a:pt x="572" y="308"/>
                </a:cubicBezTo>
                <a:cubicBezTo>
                  <a:pt x="426" y="308"/>
                  <a:pt x="307" y="427"/>
                  <a:pt x="307" y="573"/>
                </a:cubicBezTo>
                <a:cubicBezTo>
                  <a:pt x="307" y="622"/>
                  <a:pt x="320" y="667"/>
                  <a:pt x="343" y="706"/>
                </a:cubicBezTo>
                <a:cubicBezTo>
                  <a:pt x="258" y="755"/>
                  <a:pt x="258" y="755"/>
                  <a:pt x="258" y="755"/>
                </a:cubicBezTo>
                <a:cubicBezTo>
                  <a:pt x="275" y="765"/>
                  <a:pt x="287" y="783"/>
                  <a:pt x="287" y="804"/>
                </a:cubicBezTo>
                <a:cubicBezTo>
                  <a:pt x="287" y="835"/>
                  <a:pt x="261" y="860"/>
                  <a:pt x="230" y="860"/>
                </a:cubicBezTo>
                <a:cubicBezTo>
                  <a:pt x="199" y="860"/>
                  <a:pt x="174" y="835"/>
                  <a:pt x="174" y="804"/>
                </a:cubicBezTo>
                <a:cubicBezTo>
                  <a:pt x="174" y="804"/>
                  <a:pt x="174" y="804"/>
                  <a:pt x="174" y="804"/>
                </a:cubicBezTo>
                <a:cubicBezTo>
                  <a:pt x="76" y="860"/>
                  <a:pt x="76" y="860"/>
                  <a:pt x="76" y="860"/>
                </a:cubicBezTo>
                <a:cubicBezTo>
                  <a:pt x="28" y="776"/>
                  <a:pt x="0" y="678"/>
                  <a:pt x="0" y="573"/>
                </a:cubicBezTo>
                <a:cubicBezTo>
                  <a:pt x="0" y="257"/>
                  <a:pt x="256" y="0"/>
                  <a:pt x="572" y="0"/>
                </a:cubicBezTo>
                <a:cubicBezTo>
                  <a:pt x="574" y="0"/>
                  <a:pt x="574" y="0"/>
                  <a:pt x="574" y="0"/>
                </a:cubicBezTo>
                <a:cubicBezTo>
                  <a:pt x="574" y="117"/>
                  <a:pt x="574" y="117"/>
                  <a:pt x="574" y="117"/>
                </a:cubicBezTo>
                <a:cubicBezTo>
                  <a:pt x="566" y="112"/>
                  <a:pt x="556" y="110"/>
                  <a:pt x="547" y="110"/>
                </a:cubicBezTo>
                <a:cubicBezTo>
                  <a:pt x="516" y="110"/>
                  <a:pt x="490" y="135"/>
                  <a:pt x="490" y="166"/>
                </a:cubicBezTo>
                <a:close/>
              </a:path>
            </a:pathLst>
          </a:custGeom>
          <a:solidFill>
            <a:schemeClr val="accent1"/>
          </a:solidFill>
          <a:ln>
            <a:solidFill>
              <a:schemeClr val="tx1"/>
            </a:solidFill>
          </a:ln>
        </p:spPr>
        <p:txBody>
          <a:bodyPr vert="horz" wrap="square" lIns="109728" tIns="54864" rIns="109728" bIns="54864"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644"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 name="TextBox 31">
            <a:extLst>
              <a:ext uri="{FF2B5EF4-FFF2-40B4-BE49-F238E27FC236}">
                <a16:creationId xmlns:a16="http://schemas.microsoft.com/office/drawing/2014/main" id="{135F3D95-8BC1-4212-8129-F365477B6FCE}"/>
              </a:ext>
            </a:extLst>
          </p:cNvPr>
          <p:cNvSpPr txBox="1"/>
          <p:nvPr/>
        </p:nvSpPr>
        <p:spPr>
          <a:xfrm>
            <a:off x="5178873" y="3153783"/>
            <a:ext cx="1949420" cy="101566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Patient-Centered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Approach</a:t>
            </a:r>
          </a:p>
        </p:txBody>
      </p:sp>
      <p:sp>
        <p:nvSpPr>
          <p:cNvPr id="3" name="Title 2">
            <a:extLst>
              <a:ext uri="{FF2B5EF4-FFF2-40B4-BE49-F238E27FC236}">
                <a16:creationId xmlns:a16="http://schemas.microsoft.com/office/drawing/2014/main" id="{EC89C96E-2FC5-9608-E359-E511B0A6A0D5}"/>
              </a:ext>
            </a:extLst>
          </p:cNvPr>
          <p:cNvSpPr>
            <a:spLocks noGrp="1"/>
          </p:cNvSpPr>
          <p:nvPr>
            <p:ph type="title"/>
          </p:nvPr>
        </p:nvSpPr>
        <p:spPr/>
        <p:txBody>
          <a:bodyPr/>
          <a:lstStyle/>
          <a:p>
            <a:r>
              <a:rPr lang="en-US" dirty="0"/>
              <a:t>In Absence of FDA-Approved Therapies, </a:t>
            </a:r>
            <a:br>
              <a:rPr lang="en-US" dirty="0"/>
            </a:br>
            <a:r>
              <a:rPr lang="en-US" dirty="0"/>
              <a:t>Early Intervention Is Key</a:t>
            </a:r>
          </a:p>
        </p:txBody>
      </p:sp>
      <p:sp>
        <p:nvSpPr>
          <p:cNvPr id="8" name="TextBox 7">
            <a:extLst>
              <a:ext uri="{FF2B5EF4-FFF2-40B4-BE49-F238E27FC236}">
                <a16:creationId xmlns:a16="http://schemas.microsoft.com/office/drawing/2014/main" id="{0C638BD2-E074-09DB-BE33-AED652C4974A}"/>
              </a:ext>
            </a:extLst>
          </p:cNvPr>
          <p:cNvSpPr txBox="1"/>
          <p:nvPr/>
        </p:nvSpPr>
        <p:spPr>
          <a:xfrm>
            <a:off x="8676268" y="3540994"/>
            <a:ext cx="3102652" cy="2123658"/>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&gt;8200 daily steps</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Protection from incident diseases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Obesity</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Sleep apnea</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Gastrointestinal reflux disease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Major depressive disorder</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Diabetes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Hypertension</a:t>
            </a:r>
          </a:p>
        </p:txBody>
      </p:sp>
      <p:sp>
        <p:nvSpPr>
          <p:cNvPr id="5" name="Text Box 15">
            <a:extLst>
              <a:ext uri="{FF2B5EF4-FFF2-40B4-BE49-F238E27FC236}">
                <a16:creationId xmlns:a16="http://schemas.microsoft.com/office/drawing/2014/main" id="{C3876A4E-081B-1BF7-9F49-BA95349F3A01}"/>
              </a:ext>
            </a:extLst>
          </p:cNvPr>
          <p:cNvSpPr txBox="1">
            <a:spLocks noChangeArrowheads="1"/>
          </p:cNvSpPr>
          <p:nvPr/>
        </p:nvSpPr>
        <p:spPr bwMode="auto">
          <a:xfrm>
            <a:off x="428314" y="639372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Cusi. Endo Pract. 2022;28:528. Master. Nat Med. 2022;28:2301.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868849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GLP-1 RAs: Semaglutide</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35279" y="639752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Yabut. Endocr Rev. 2022;</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bnac018.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2145076F-9CAF-D493-85DA-5C15149139E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48389" y="1315843"/>
            <a:ext cx="1090987" cy="838563"/>
          </a:xfrm>
          <a:prstGeom prst="rect">
            <a:avLst/>
          </a:prstGeom>
        </p:spPr>
      </p:pic>
      <p:pic>
        <p:nvPicPr>
          <p:cNvPr id="9" name="Picture 8">
            <a:extLst>
              <a:ext uri="{FF2B5EF4-FFF2-40B4-BE49-F238E27FC236}">
                <a16:creationId xmlns:a16="http://schemas.microsoft.com/office/drawing/2014/main" id="{CB1CEB93-81C2-4416-970A-B9571850AB5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16977" y="1342386"/>
            <a:ext cx="997539" cy="892535"/>
          </a:xfrm>
          <a:prstGeom prst="rect">
            <a:avLst/>
          </a:prstGeom>
        </p:spPr>
      </p:pic>
      <p:pic>
        <p:nvPicPr>
          <p:cNvPr id="11" name="Picture 10">
            <a:extLst>
              <a:ext uri="{FF2B5EF4-FFF2-40B4-BE49-F238E27FC236}">
                <a16:creationId xmlns:a16="http://schemas.microsoft.com/office/drawing/2014/main" id="{E6C956CE-501F-5834-21CD-939A9E3EF4F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32410" y="5329934"/>
            <a:ext cx="1090986" cy="611215"/>
          </a:xfrm>
          <a:prstGeom prst="rect">
            <a:avLst/>
          </a:prstGeom>
        </p:spPr>
      </p:pic>
      <p:pic>
        <p:nvPicPr>
          <p:cNvPr id="13" name="Picture 12">
            <a:extLst>
              <a:ext uri="{FF2B5EF4-FFF2-40B4-BE49-F238E27FC236}">
                <a16:creationId xmlns:a16="http://schemas.microsoft.com/office/drawing/2014/main" id="{2B3CA654-746F-6E09-75D0-58B919A4FD4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245997" y="5083305"/>
            <a:ext cx="997539" cy="1165095"/>
          </a:xfrm>
          <a:prstGeom prst="rect">
            <a:avLst/>
          </a:prstGeom>
        </p:spPr>
      </p:pic>
      <p:grpSp>
        <p:nvGrpSpPr>
          <p:cNvPr id="9245" name="Group 9244">
            <a:extLst>
              <a:ext uri="{FF2B5EF4-FFF2-40B4-BE49-F238E27FC236}">
                <a16:creationId xmlns:a16="http://schemas.microsoft.com/office/drawing/2014/main" id="{02B9C664-C79F-1E4F-26A9-1EFF626365DC}"/>
              </a:ext>
            </a:extLst>
          </p:cNvPr>
          <p:cNvGrpSpPr/>
          <p:nvPr/>
        </p:nvGrpSpPr>
        <p:grpSpPr>
          <a:xfrm>
            <a:off x="2554204" y="1722575"/>
            <a:ext cx="1494255" cy="1494255"/>
            <a:chOff x="2554204" y="1722575"/>
            <a:chExt cx="1494255" cy="1494255"/>
          </a:xfrm>
        </p:grpSpPr>
        <p:grpSp>
          <p:nvGrpSpPr>
            <p:cNvPr id="9237" name="Group 9236">
              <a:extLst>
                <a:ext uri="{FF2B5EF4-FFF2-40B4-BE49-F238E27FC236}">
                  <a16:creationId xmlns:a16="http://schemas.microsoft.com/office/drawing/2014/main" id="{D68B0D28-1AB4-55E9-206C-44E1E86CE442}"/>
                </a:ext>
              </a:extLst>
            </p:cNvPr>
            <p:cNvGrpSpPr/>
            <p:nvPr/>
          </p:nvGrpSpPr>
          <p:grpSpPr>
            <a:xfrm>
              <a:off x="2684094" y="1964216"/>
              <a:ext cx="518356" cy="653901"/>
              <a:chOff x="2684094" y="1964216"/>
              <a:chExt cx="518356" cy="653901"/>
            </a:xfrm>
          </p:grpSpPr>
          <p:sp>
            <p:nvSpPr>
              <p:cNvPr id="9222" name="Freeform: Shape 9221">
                <a:extLst>
                  <a:ext uri="{FF2B5EF4-FFF2-40B4-BE49-F238E27FC236}">
                    <a16:creationId xmlns:a16="http://schemas.microsoft.com/office/drawing/2014/main" id="{107BF030-9AF0-075A-213D-E419287F7380}"/>
                  </a:ext>
                </a:extLst>
              </p:cNvPr>
              <p:cNvSpPr/>
              <p:nvPr/>
            </p:nvSpPr>
            <p:spPr bwMode="auto">
              <a:xfrm>
                <a:off x="2684094" y="2013071"/>
                <a:ext cx="375495" cy="212092"/>
              </a:xfrm>
              <a:custGeom>
                <a:avLst/>
                <a:gdLst>
                  <a:gd name="connsiteX0" fmla="*/ 0 w 375495"/>
                  <a:gd name="connsiteY0" fmla="*/ 10430 h 212092"/>
                  <a:gd name="connsiteX1" fmla="*/ 180794 w 375495"/>
                  <a:gd name="connsiteY1" fmla="*/ 170363 h 212092"/>
                  <a:gd name="connsiteX2" fmla="*/ 316390 w 375495"/>
                  <a:gd name="connsiteY2" fmla="*/ 205131 h 212092"/>
                  <a:gd name="connsiteX3" fmla="*/ 354635 w 375495"/>
                  <a:gd name="connsiteY3" fmla="*/ 59105 h 212092"/>
                  <a:gd name="connsiteX4" fmla="*/ 375495 w 375495"/>
                  <a:gd name="connsiteY4" fmla="*/ 0 h 212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495" h="212092">
                    <a:moveTo>
                      <a:pt x="0" y="10430"/>
                    </a:moveTo>
                    <a:cubicBezTo>
                      <a:pt x="64031" y="74171"/>
                      <a:pt x="128062" y="137913"/>
                      <a:pt x="180794" y="170363"/>
                    </a:cubicBezTo>
                    <a:cubicBezTo>
                      <a:pt x="233526" y="202813"/>
                      <a:pt x="287417" y="223674"/>
                      <a:pt x="316390" y="205131"/>
                    </a:cubicBezTo>
                    <a:cubicBezTo>
                      <a:pt x="345364" y="186588"/>
                      <a:pt x="344784" y="93293"/>
                      <a:pt x="354635" y="59105"/>
                    </a:cubicBezTo>
                    <a:cubicBezTo>
                      <a:pt x="364486" y="24917"/>
                      <a:pt x="369990" y="12458"/>
                      <a:pt x="375495" y="0"/>
                    </a:cubicBezTo>
                  </a:path>
                </a:pathLst>
              </a:custGeom>
              <a:noFill/>
              <a:ln w="28575">
                <a:solidFill>
                  <a:schemeClr val="accent5">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23" name="Freeform: Shape 9222">
                <a:extLst>
                  <a:ext uri="{FF2B5EF4-FFF2-40B4-BE49-F238E27FC236}">
                    <a16:creationId xmlns:a16="http://schemas.microsoft.com/office/drawing/2014/main" id="{767F2E6F-153F-1CD2-27C4-C5F51EA83E0D}"/>
                  </a:ext>
                </a:extLst>
              </p:cNvPr>
              <p:cNvSpPr/>
              <p:nvPr/>
            </p:nvSpPr>
            <p:spPr bwMode="auto">
              <a:xfrm>
                <a:off x="3037523" y="2085840"/>
                <a:ext cx="131445" cy="68715"/>
              </a:xfrm>
              <a:custGeom>
                <a:avLst/>
                <a:gdLst>
                  <a:gd name="connsiteX0" fmla="*/ 0 w 131445"/>
                  <a:gd name="connsiteY0" fmla="*/ 68715 h 68715"/>
                  <a:gd name="connsiteX1" fmla="*/ 62865 w 131445"/>
                  <a:gd name="connsiteY1" fmla="*/ 2993 h 68715"/>
                  <a:gd name="connsiteX2" fmla="*/ 131445 w 131445"/>
                  <a:gd name="connsiteY2" fmla="*/ 17280 h 68715"/>
                </a:gdLst>
                <a:ahLst/>
                <a:cxnLst>
                  <a:cxn ang="0">
                    <a:pos x="connsiteX0" y="connsiteY0"/>
                  </a:cxn>
                  <a:cxn ang="0">
                    <a:pos x="connsiteX1" y="connsiteY1"/>
                  </a:cxn>
                  <a:cxn ang="0">
                    <a:pos x="connsiteX2" y="connsiteY2"/>
                  </a:cxn>
                </a:cxnLst>
                <a:rect l="l" t="t" r="r" b="b"/>
                <a:pathLst>
                  <a:path w="131445" h="68715">
                    <a:moveTo>
                      <a:pt x="0" y="68715"/>
                    </a:moveTo>
                    <a:cubicBezTo>
                      <a:pt x="20479" y="40140"/>
                      <a:pt x="40958" y="11565"/>
                      <a:pt x="62865" y="2993"/>
                    </a:cubicBezTo>
                    <a:cubicBezTo>
                      <a:pt x="84773" y="-5580"/>
                      <a:pt x="108109" y="5850"/>
                      <a:pt x="131445" y="17280"/>
                    </a:cubicBezTo>
                  </a:path>
                </a:pathLst>
              </a:custGeom>
              <a:noFill/>
              <a:ln w="28575">
                <a:solidFill>
                  <a:schemeClr val="accent5">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24" name="Freeform: Shape 9223">
                <a:extLst>
                  <a:ext uri="{FF2B5EF4-FFF2-40B4-BE49-F238E27FC236}">
                    <a16:creationId xmlns:a16="http://schemas.microsoft.com/office/drawing/2014/main" id="{36C12AE9-29B7-FD0C-4B50-3A75941874C3}"/>
                  </a:ext>
                </a:extLst>
              </p:cNvPr>
              <p:cNvSpPr/>
              <p:nvPr/>
            </p:nvSpPr>
            <p:spPr bwMode="auto">
              <a:xfrm>
                <a:off x="2786063" y="2203133"/>
                <a:ext cx="125894" cy="380047"/>
              </a:xfrm>
              <a:custGeom>
                <a:avLst/>
                <a:gdLst>
                  <a:gd name="connsiteX0" fmla="*/ 120015 w 125894"/>
                  <a:gd name="connsiteY0" fmla="*/ 0 h 380047"/>
                  <a:gd name="connsiteX1" fmla="*/ 122872 w 125894"/>
                  <a:gd name="connsiteY1" fmla="*/ 68580 h 380047"/>
                  <a:gd name="connsiteX2" fmla="*/ 82867 w 125894"/>
                  <a:gd name="connsiteY2" fmla="*/ 171450 h 380047"/>
                  <a:gd name="connsiteX3" fmla="*/ 51435 w 125894"/>
                  <a:gd name="connsiteY3" fmla="*/ 225742 h 380047"/>
                  <a:gd name="connsiteX4" fmla="*/ 51435 w 125894"/>
                  <a:gd name="connsiteY4" fmla="*/ 225742 h 380047"/>
                  <a:gd name="connsiteX5" fmla="*/ 48577 w 125894"/>
                  <a:gd name="connsiteY5" fmla="*/ 320040 h 380047"/>
                  <a:gd name="connsiteX6" fmla="*/ 0 w 125894"/>
                  <a:gd name="connsiteY6" fmla="*/ 380047 h 380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894" h="380047">
                    <a:moveTo>
                      <a:pt x="120015" y="0"/>
                    </a:moveTo>
                    <a:cubicBezTo>
                      <a:pt x="124539" y="20002"/>
                      <a:pt x="129063" y="40005"/>
                      <a:pt x="122872" y="68580"/>
                    </a:cubicBezTo>
                    <a:cubicBezTo>
                      <a:pt x="116681" y="97155"/>
                      <a:pt x="94773" y="145256"/>
                      <a:pt x="82867" y="171450"/>
                    </a:cubicBezTo>
                    <a:cubicBezTo>
                      <a:pt x="70961" y="197644"/>
                      <a:pt x="51435" y="225742"/>
                      <a:pt x="51435" y="225742"/>
                    </a:cubicBezTo>
                    <a:lnTo>
                      <a:pt x="51435" y="225742"/>
                    </a:lnTo>
                    <a:cubicBezTo>
                      <a:pt x="50959" y="241458"/>
                      <a:pt x="57149" y="294323"/>
                      <a:pt x="48577" y="320040"/>
                    </a:cubicBezTo>
                    <a:cubicBezTo>
                      <a:pt x="40004" y="345758"/>
                      <a:pt x="20002" y="362902"/>
                      <a:pt x="0" y="380047"/>
                    </a:cubicBezTo>
                  </a:path>
                </a:pathLst>
              </a:custGeom>
              <a:noFill/>
              <a:ln w="28575">
                <a:solidFill>
                  <a:schemeClr val="accent5">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26" name="Freeform: Shape 9225">
                <a:extLst>
                  <a:ext uri="{FF2B5EF4-FFF2-40B4-BE49-F238E27FC236}">
                    <a16:creationId xmlns:a16="http://schemas.microsoft.com/office/drawing/2014/main" id="{87DA2AC7-1332-CFA2-BF63-863100523733}"/>
                  </a:ext>
                </a:extLst>
              </p:cNvPr>
              <p:cNvSpPr/>
              <p:nvPr/>
            </p:nvSpPr>
            <p:spPr bwMode="auto">
              <a:xfrm>
                <a:off x="3000375" y="2217420"/>
                <a:ext cx="114300" cy="75179"/>
              </a:xfrm>
              <a:custGeom>
                <a:avLst/>
                <a:gdLst>
                  <a:gd name="connsiteX0" fmla="*/ 0 w 114300"/>
                  <a:gd name="connsiteY0" fmla="*/ 0 h 75179"/>
                  <a:gd name="connsiteX1" fmla="*/ 60008 w 114300"/>
                  <a:gd name="connsiteY1" fmla="*/ 68580 h 75179"/>
                  <a:gd name="connsiteX2" fmla="*/ 114300 w 114300"/>
                  <a:gd name="connsiteY2" fmla="*/ 68580 h 75179"/>
                </a:gdLst>
                <a:ahLst/>
                <a:cxnLst>
                  <a:cxn ang="0">
                    <a:pos x="connsiteX0" y="connsiteY0"/>
                  </a:cxn>
                  <a:cxn ang="0">
                    <a:pos x="connsiteX1" y="connsiteY1"/>
                  </a:cxn>
                  <a:cxn ang="0">
                    <a:pos x="connsiteX2" y="connsiteY2"/>
                  </a:cxn>
                </a:cxnLst>
                <a:rect l="l" t="t" r="r" b="b"/>
                <a:pathLst>
                  <a:path w="114300" h="75179">
                    <a:moveTo>
                      <a:pt x="0" y="0"/>
                    </a:moveTo>
                    <a:cubicBezTo>
                      <a:pt x="20479" y="28575"/>
                      <a:pt x="40958" y="57150"/>
                      <a:pt x="60008" y="68580"/>
                    </a:cubicBezTo>
                    <a:cubicBezTo>
                      <a:pt x="79058" y="80010"/>
                      <a:pt x="96679" y="74295"/>
                      <a:pt x="114300" y="68580"/>
                    </a:cubicBezTo>
                  </a:path>
                </a:pathLst>
              </a:custGeom>
              <a:noFill/>
              <a:ln w="28575">
                <a:solidFill>
                  <a:schemeClr val="accent5">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27" name="Freeform: Shape 9226">
                <a:extLst>
                  <a:ext uri="{FF2B5EF4-FFF2-40B4-BE49-F238E27FC236}">
                    <a16:creationId xmlns:a16="http://schemas.microsoft.com/office/drawing/2014/main" id="{52B6000F-9281-1751-440E-979565CBB4FC}"/>
                  </a:ext>
                </a:extLst>
              </p:cNvPr>
              <p:cNvSpPr/>
              <p:nvPr/>
            </p:nvSpPr>
            <p:spPr bwMode="auto">
              <a:xfrm>
                <a:off x="2891790" y="2343150"/>
                <a:ext cx="214313" cy="88583"/>
              </a:xfrm>
              <a:custGeom>
                <a:avLst/>
                <a:gdLst>
                  <a:gd name="connsiteX0" fmla="*/ 0 w 214313"/>
                  <a:gd name="connsiteY0" fmla="*/ 0 h 88583"/>
                  <a:gd name="connsiteX1" fmla="*/ 134303 w 214313"/>
                  <a:gd name="connsiteY1" fmla="*/ 17145 h 88583"/>
                  <a:gd name="connsiteX2" fmla="*/ 214313 w 214313"/>
                  <a:gd name="connsiteY2" fmla="*/ 88583 h 88583"/>
                </a:gdLst>
                <a:ahLst/>
                <a:cxnLst>
                  <a:cxn ang="0">
                    <a:pos x="connsiteX0" y="connsiteY0"/>
                  </a:cxn>
                  <a:cxn ang="0">
                    <a:pos x="connsiteX1" y="connsiteY1"/>
                  </a:cxn>
                  <a:cxn ang="0">
                    <a:pos x="connsiteX2" y="connsiteY2"/>
                  </a:cxn>
                </a:cxnLst>
                <a:rect l="l" t="t" r="r" b="b"/>
                <a:pathLst>
                  <a:path w="214313" h="88583">
                    <a:moveTo>
                      <a:pt x="0" y="0"/>
                    </a:moveTo>
                    <a:cubicBezTo>
                      <a:pt x="49292" y="1190"/>
                      <a:pt x="98584" y="2381"/>
                      <a:pt x="134303" y="17145"/>
                    </a:cubicBezTo>
                    <a:cubicBezTo>
                      <a:pt x="170022" y="31909"/>
                      <a:pt x="192167" y="60246"/>
                      <a:pt x="214313" y="88583"/>
                    </a:cubicBezTo>
                  </a:path>
                </a:pathLst>
              </a:custGeom>
              <a:noFill/>
              <a:ln w="28575">
                <a:solidFill>
                  <a:schemeClr val="accent5">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28" name="Freeform: Shape 9227">
                <a:extLst>
                  <a:ext uri="{FF2B5EF4-FFF2-40B4-BE49-F238E27FC236}">
                    <a16:creationId xmlns:a16="http://schemas.microsoft.com/office/drawing/2014/main" id="{D855822E-2E97-DF3C-4E50-E1CC2AA5AEAB}"/>
                  </a:ext>
                </a:extLst>
              </p:cNvPr>
              <p:cNvSpPr/>
              <p:nvPr/>
            </p:nvSpPr>
            <p:spPr bwMode="auto">
              <a:xfrm>
                <a:off x="2854643" y="2391728"/>
                <a:ext cx="125745" cy="174307"/>
              </a:xfrm>
              <a:custGeom>
                <a:avLst/>
                <a:gdLst>
                  <a:gd name="connsiteX0" fmla="*/ 0 w 125745"/>
                  <a:gd name="connsiteY0" fmla="*/ 0 h 174307"/>
                  <a:gd name="connsiteX1" fmla="*/ 51435 w 125745"/>
                  <a:gd name="connsiteY1" fmla="*/ 45720 h 174307"/>
                  <a:gd name="connsiteX2" fmla="*/ 120015 w 125745"/>
                  <a:gd name="connsiteY2" fmla="*/ 94297 h 174307"/>
                  <a:gd name="connsiteX3" fmla="*/ 117157 w 125745"/>
                  <a:gd name="connsiteY3" fmla="*/ 174307 h 174307"/>
                </a:gdLst>
                <a:ahLst/>
                <a:cxnLst>
                  <a:cxn ang="0">
                    <a:pos x="connsiteX0" y="connsiteY0"/>
                  </a:cxn>
                  <a:cxn ang="0">
                    <a:pos x="connsiteX1" y="connsiteY1"/>
                  </a:cxn>
                  <a:cxn ang="0">
                    <a:pos x="connsiteX2" y="connsiteY2"/>
                  </a:cxn>
                  <a:cxn ang="0">
                    <a:pos x="connsiteX3" y="connsiteY3"/>
                  </a:cxn>
                </a:cxnLst>
                <a:rect l="l" t="t" r="r" b="b"/>
                <a:pathLst>
                  <a:path w="125745" h="174307">
                    <a:moveTo>
                      <a:pt x="0" y="0"/>
                    </a:moveTo>
                    <a:cubicBezTo>
                      <a:pt x="15716" y="15002"/>
                      <a:pt x="31433" y="30004"/>
                      <a:pt x="51435" y="45720"/>
                    </a:cubicBezTo>
                    <a:cubicBezTo>
                      <a:pt x="71437" y="61436"/>
                      <a:pt x="109061" y="72866"/>
                      <a:pt x="120015" y="94297"/>
                    </a:cubicBezTo>
                    <a:cubicBezTo>
                      <a:pt x="130969" y="115728"/>
                      <a:pt x="124063" y="145017"/>
                      <a:pt x="117157" y="174307"/>
                    </a:cubicBezTo>
                  </a:path>
                </a:pathLst>
              </a:custGeom>
              <a:noFill/>
              <a:ln w="28575">
                <a:solidFill>
                  <a:schemeClr val="accent5">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30" name="Freeform: Shape 9229">
                <a:extLst>
                  <a:ext uri="{FF2B5EF4-FFF2-40B4-BE49-F238E27FC236}">
                    <a16:creationId xmlns:a16="http://schemas.microsoft.com/office/drawing/2014/main" id="{EFF3BF41-4D63-B9A6-1F35-7058F9F9E151}"/>
                  </a:ext>
                </a:extLst>
              </p:cNvPr>
              <p:cNvSpPr/>
              <p:nvPr/>
            </p:nvSpPr>
            <p:spPr bwMode="auto">
              <a:xfrm rot="3958789">
                <a:off x="2762599" y="2557127"/>
                <a:ext cx="64879" cy="57102"/>
              </a:xfrm>
              <a:custGeom>
                <a:avLst/>
                <a:gdLst>
                  <a:gd name="connsiteX0" fmla="*/ 35361 w 147815"/>
                  <a:gd name="connsiteY0" fmla="*/ 107958 h 108455"/>
                  <a:gd name="connsiteX1" fmla="*/ 143946 w 147815"/>
                  <a:gd name="connsiteY1" fmla="*/ 45093 h 108455"/>
                  <a:gd name="connsiteX2" fmla="*/ 112514 w 147815"/>
                  <a:gd name="connsiteY2" fmla="*/ 13661 h 108455"/>
                  <a:gd name="connsiteX3" fmla="*/ 6786 w 147815"/>
                  <a:gd name="connsiteY3" fmla="*/ 7946 h 108455"/>
                  <a:gd name="connsiteX4" fmla="*/ 35361 w 147815"/>
                  <a:gd name="connsiteY4" fmla="*/ 107958 h 10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15" h="108455">
                    <a:moveTo>
                      <a:pt x="35361" y="107958"/>
                    </a:moveTo>
                    <a:cubicBezTo>
                      <a:pt x="58221" y="114149"/>
                      <a:pt x="131087" y="60809"/>
                      <a:pt x="143946" y="45093"/>
                    </a:cubicBezTo>
                    <a:cubicBezTo>
                      <a:pt x="156805" y="29377"/>
                      <a:pt x="135374" y="19852"/>
                      <a:pt x="112514" y="13661"/>
                    </a:cubicBezTo>
                    <a:cubicBezTo>
                      <a:pt x="89654" y="7470"/>
                      <a:pt x="25836" y="-10152"/>
                      <a:pt x="6786" y="7946"/>
                    </a:cubicBezTo>
                    <a:cubicBezTo>
                      <a:pt x="-12264" y="26044"/>
                      <a:pt x="12501" y="101767"/>
                      <a:pt x="35361" y="107958"/>
                    </a:cubicBezTo>
                    <a:close/>
                  </a:path>
                </a:pathLst>
              </a:cu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1" name="Freeform: Shape 9230">
                <a:extLst>
                  <a:ext uri="{FF2B5EF4-FFF2-40B4-BE49-F238E27FC236}">
                    <a16:creationId xmlns:a16="http://schemas.microsoft.com/office/drawing/2014/main" id="{33699984-C215-16AF-9123-9181D4D047E8}"/>
                  </a:ext>
                </a:extLst>
              </p:cNvPr>
              <p:cNvSpPr/>
              <p:nvPr/>
            </p:nvSpPr>
            <p:spPr bwMode="auto">
              <a:xfrm rot="3958789">
                <a:off x="2936259" y="2537483"/>
                <a:ext cx="64879" cy="57102"/>
              </a:xfrm>
              <a:custGeom>
                <a:avLst/>
                <a:gdLst>
                  <a:gd name="connsiteX0" fmla="*/ 35361 w 147815"/>
                  <a:gd name="connsiteY0" fmla="*/ 107958 h 108455"/>
                  <a:gd name="connsiteX1" fmla="*/ 143946 w 147815"/>
                  <a:gd name="connsiteY1" fmla="*/ 45093 h 108455"/>
                  <a:gd name="connsiteX2" fmla="*/ 112514 w 147815"/>
                  <a:gd name="connsiteY2" fmla="*/ 13661 h 108455"/>
                  <a:gd name="connsiteX3" fmla="*/ 6786 w 147815"/>
                  <a:gd name="connsiteY3" fmla="*/ 7946 h 108455"/>
                  <a:gd name="connsiteX4" fmla="*/ 35361 w 147815"/>
                  <a:gd name="connsiteY4" fmla="*/ 107958 h 10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15" h="108455">
                    <a:moveTo>
                      <a:pt x="35361" y="107958"/>
                    </a:moveTo>
                    <a:cubicBezTo>
                      <a:pt x="58221" y="114149"/>
                      <a:pt x="131087" y="60809"/>
                      <a:pt x="143946" y="45093"/>
                    </a:cubicBezTo>
                    <a:cubicBezTo>
                      <a:pt x="156805" y="29377"/>
                      <a:pt x="135374" y="19852"/>
                      <a:pt x="112514" y="13661"/>
                    </a:cubicBezTo>
                    <a:cubicBezTo>
                      <a:pt x="89654" y="7470"/>
                      <a:pt x="25836" y="-10152"/>
                      <a:pt x="6786" y="7946"/>
                    </a:cubicBezTo>
                    <a:cubicBezTo>
                      <a:pt x="-12264" y="26044"/>
                      <a:pt x="12501" y="101767"/>
                      <a:pt x="35361" y="107958"/>
                    </a:cubicBezTo>
                    <a:close/>
                  </a:path>
                </a:pathLst>
              </a:cu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2" name="Freeform: Shape 9231">
                <a:extLst>
                  <a:ext uri="{FF2B5EF4-FFF2-40B4-BE49-F238E27FC236}">
                    <a16:creationId xmlns:a16="http://schemas.microsoft.com/office/drawing/2014/main" id="{AB80CFCA-4D7A-B57D-6684-37F16BD7848C}"/>
                  </a:ext>
                </a:extLst>
              </p:cNvPr>
              <p:cNvSpPr/>
              <p:nvPr/>
            </p:nvSpPr>
            <p:spPr bwMode="auto">
              <a:xfrm rot="786632">
                <a:off x="3064061" y="2401962"/>
                <a:ext cx="64879" cy="57102"/>
              </a:xfrm>
              <a:custGeom>
                <a:avLst/>
                <a:gdLst>
                  <a:gd name="connsiteX0" fmla="*/ 35361 w 147815"/>
                  <a:gd name="connsiteY0" fmla="*/ 107958 h 108455"/>
                  <a:gd name="connsiteX1" fmla="*/ 143946 w 147815"/>
                  <a:gd name="connsiteY1" fmla="*/ 45093 h 108455"/>
                  <a:gd name="connsiteX2" fmla="*/ 112514 w 147815"/>
                  <a:gd name="connsiteY2" fmla="*/ 13661 h 108455"/>
                  <a:gd name="connsiteX3" fmla="*/ 6786 w 147815"/>
                  <a:gd name="connsiteY3" fmla="*/ 7946 h 108455"/>
                  <a:gd name="connsiteX4" fmla="*/ 35361 w 147815"/>
                  <a:gd name="connsiteY4" fmla="*/ 107958 h 10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15" h="108455">
                    <a:moveTo>
                      <a:pt x="35361" y="107958"/>
                    </a:moveTo>
                    <a:cubicBezTo>
                      <a:pt x="58221" y="114149"/>
                      <a:pt x="131087" y="60809"/>
                      <a:pt x="143946" y="45093"/>
                    </a:cubicBezTo>
                    <a:cubicBezTo>
                      <a:pt x="156805" y="29377"/>
                      <a:pt x="135374" y="19852"/>
                      <a:pt x="112514" y="13661"/>
                    </a:cubicBezTo>
                    <a:cubicBezTo>
                      <a:pt x="89654" y="7470"/>
                      <a:pt x="25836" y="-10152"/>
                      <a:pt x="6786" y="7946"/>
                    </a:cubicBezTo>
                    <a:cubicBezTo>
                      <a:pt x="-12264" y="26044"/>
                      <a:pt x="12501" y="101767"/>
                      <a:pt x="35361" y="107958"/>
                    </a:cubicBezTo>
                    <a:close/>
                  </a:path>
                </a:pathLst>
              </a:cu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3" name="Freeform: Shape 9232">
                <a:extLst>
                  <a:ext uri="{FF2B5EF4-FFF2-40B4-BE49-F238E27FC236}">
                    <a16:creationId xmlns:a16="http://schemas.microsoft.com/office/drawing/2014/main" id="{A435579E-8185-176A-A509-804AD58ED8C9}"/>
                  </a:ext>
                </a:extLst>
              </p:cNvPr>
              <p:cNvSpPr/>
              <p:nvPr/>
            </p:nvSpPr>
            <p:spPr bwMode="auto">
              <a:xfrm rot="18058166">
                <a:off x="3098459" y="2251926"/>
                <a:ext cx="64879" cy="57102"/>
              </a:xfrm>
              <a:custGeom>
                <a:avLst/>
                <a:gdLst>
                  <a:gd name="connsiteX0" fmla="*/ 35361 w 147815"/>
                  <a:gd name="connsiteY0" fmla="*/ 107958 h 108455"/>
                  <a:gd name="connsiteX1" fmla="*/ 143946 w 147815"/>
                  <a:gd name="connsiteY1" fmla="*/ 45093 h 108455"/>
                  <a:gd name="connsiteX2" fmla="*/ 112514 w 147815"/>
                  <a:gd name="connsiteY2" fmla="*/ 13661 h 108455"/>
                  <a:gd name="connsiteX3" fmla="*/ 6786 w 147815"/>
                  <a:gd name="connsiteY3" fmla="*/ 7946 h 108455"/>
                  <a:gd name="connsiteX4" fmla="*/ 35361 w 147815"/>
                  <a:gd name="connsiteY4" fmla="*/ 107958 h 10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15" h="108455">
                    <a:moveTo>
                      <a:pt x="35361" y="107958"/>
                    </a:moveTo>
                    <a:cubicBezTo>
                      <a:pt x="58221" y="114149"/>
                      <a:pt x="131087" y="60809"/>
                      <a:pt x="143946" y="45093"/>
                    </a:cubicBezTo>
                    <a:cubicBezTo>
                      <a:pt x="156805" y="29377"/>
                      <a:pt x="135374" y="19852"/>
                      <a:pt x="112514" y="13661"/>
                    </a:cubicBezTo>
                    <a:cubicBezTo>
                      <a:pt x="89654" y="7470"/>
                      <a:pt x="25836" y="-10152"/>
                      <a:pt x="6786" y="7946"/>
                    </a:cubicBezTo>
                    <a:cubicBezTo>
                      <a:pt x="-12264" y="26044"/>
                      <a:pt x="12501" y="101767"/>
                      <a:pt x="35361" y="107958"/>
                    </a:cubicBezTo>
                    <a:close/>
                  </a:path>
                </a:pathLst>
              </a:cu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4" name="Freeform: Shape 9233">
                <a:extLst>
                  <a:ext uri="{FF2B5EF4-FFF2-40B4-BE49-F238E27FC236}">
                    <a16:creationId xmlns:a16="http://schemas.microsoft.com/office/drawing/2014/main" id="{0BC3EAC0-7704-E149-67DF-D3637187F8CA}"/>
                  </a:ext>
                </a:extLst>
              </p:cNvPr>
              <p:cNvSpPr/>
              <p:nvPr/>
            </p:nvSpPr>
            <p:spPr bwMode="auto">
              <a:xfrm rot="14340079">
                <a:off x="3029624" y="1968105"/>
                <a:ext cx="64879" cy="57102"/>
              </a:xfrm>
              <a:custGeom>
                <a:avLst/>
                <a:gdLst>
                  <a:gd name="connsiteX0" fmla="*/ 35361 w 147815"/>
                  <a:gd name="connsiteY0" fmla="*/ 107958 h 108455"/>
                  <a:gd name="connsiteX1" fmla="*/ 143946 w 147815"/>
                  <a:gd name="connsiteY1" fmla="*/ 45093 h 108455"/>
                  <a:gd name="connsiteX2" fmla="*/ 112514 w 147815"/>
                  <a:gd name="connsiteY2" fmla="*/ 13661 h 108455"/>
                  <a:gd name="connsiteX3" fmla="*/ 6786 w 147815"/>
                  <a:gd name="connsiteY3" fmla="*/ 7946 h 108455"/>
                  <a:gd name="connsiteX4" fmla="*/ 35361 w 147815"/>
                  <a:gd name="connsiteY4" fmla="*/ 107958 h 10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15" h="108455">
                    <a:moveTo>
                      <a:pt x="35361" y="107958"/>
                    </a:moveTo>
                    <a:cubicBezTo>
                      <a:pt x="58221" y="114149"/>
                      <a:pt x="131087" y="60809"/>
                      <a:pt x="143946" y="45093"/>
                    </a:cubicBezTo>
                    <a:cubicBezTo>
                      <a:pt x="156805" y="29377"/>
                      <a:pt x="135374" y="19852"/>
                      <a:pt x="112514" y="13661"/>
                    </a:cubicBezTo>
                    <a:cubicBezTo>
                      <a:pt x="89654" y="7470"/>
                      <a:pt x="25836" y="-10152"/>
                      <a:pt x="6786" y="7946"/>
                    </a:cubicBezTo>
                    <a:cubicBezTo>
                      <a:pt x="-12264" y="26044"/>
                      <a:pt x="12501" y="101767"/>
                      <a:pt x="35361" y="107958"/>
                    </a:cubicBezTo>
                    <a:close/>
                  </a:path>
                </a:pathLst>
              </a:cu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5" name="Freeform: Shape 9234">
                <a:extLst>
                  <a:ext uri="{FF2B5EF4-FFF2-40B4-BE49-F238E27FC236}">
                    <a16:creationId xmlns:a16="http://schemas.microsoft.com/office/drawing/2014/main" id="{0225548F-B7FA-B3BD-32BD-74B5CF2797F9}"/>
                  </a:ext>
                </a:extLst>
              </p:cNvPr>
              <p:cNvSpPr/>
              <p:nvPr/>
            </p:nvSpPr>
            <p:spPr bwMode="auto">
              <a:xfrm rot="18776710">
                <a:off x="3141459" y="2077654"/>
                <a:ext cx="64879" cy="57102"/>
              </a:xfrm>
              <a:custGeom>
                <a:avLst/>
                <a:gdLst>
                  <a:gd name="connsiteX0" fmla="*/ 35361 w 147815"/>
                  <a:gd name="connsiteY0" fmla="*/ 107958 h 108455"/>
                  <a:gd name="connsiteX1" fmla="*/ 143946 w 147815"/>
                  <a:gd name="connsiteY1" fmla="*/ 45093 h 108455"/>
                  <a:gd name="connsiteX2" fmla="*/ 112514 w 147815"/>
                  <a:gd name="connsiteY2" fmla="*/ 13661 h 108455"/>
                  <a:gd name="connsiteX3" fmla="*/ 6786 w 147815"/>
                  <a:gd name="connsiteY3" fmla="*/ 7946 h 108455"/>
                  <a:gd name="connsiteX4" fmla="*/ 35361 w 147815"/>
                  <a:gd name="connsiteY4" fmla="*/ 107958 h 108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15" h="108455">
                    <a:moveTo>
                      <a:pt x="35361" y="107958"/>
                    </a:moveTo>
                    <a:cubicBezTo>
                      <a:pt x="58221" y="114149"/>
                      <a:pt x="131087" y="60809"/>
                      <a:pt x="143946" y="45093"/>
                    </a:cubicBezTo>
                    <a:cubicBezTo>
                      <a:pt x="156805" y="29377"/>
                      <a:pt x="135374" y="19852"/>
                      <a:pt x="112514" y="13661"/>
                    </a:cubicBezTo>
                    <a:cubicBezTo>
                      <a:pt x="89654" y="7470"/>
                      <a:pt x="25836" y="-10152"/>
                      <a:pt x="6786" y="7946"/>
                    </a:cubicBezTo>
                    <a:cubicBezTo>
                      <a:pt x="-12264" y="26044"/>
                      <a:pt x="12501" y="101767"/>
                      <a:pt x="35361" y="107958"/>
                    </a:cubicBezTo>
                    <a:close/>
                  </a:path>
                </a:pathLst>
              </a:cu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17" name="Rectangle: Rounded Corners 9216">
                <a:extLst>
                  <a:ext uri="{FF2B5EF4-FFF2-40B4-BE49-F238E27FC236}">
                    <a16:creationId xmlns:a16="http://schemas.microsoft.com/office/drawing/2014/main" id="{2B05B6C0-3D96-8B2B-B882-81CABF1ADA1C}"/>
                  </a:ext>
                </a:extLst>
              </p:cNvPr>
              <p:cNvSpPr/>
              <p:nvPr/>
            </p:nvSpPr>
            <p:spPr bwMode="auto">
              <a:xfrm rot="13287343">
                <a:off x="2718015" y="2094766"/>
                <a:ext cx="210935" cy="89902"/>
              </a:xfrm>
              <a:prstGeom prst="roundRect">
                <a:avLst/>
              </a:prstGeom>
              <a:no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19" name="Rectangle: Rounded Corners 56">
                <a:extLst>
                  <a:ext uri="{FF2B5EF4-FFF2-40B4-BE49-F238E27FC236}">
                    <a16:creationId xmlns:a16="http://schemas.microsoft.com/office/drawing/2014/main" id="{A06997D4-FB37-704E-6C63-07B25B30F40E}"/>
                  </a:ext>
                </a:extLst>
              </p:cNvPr>
              <p:cNvSpPr/>
              <p:nvPr/>
            </p:nvSpPr>
            <p:spPr bwMode="auto">
              <a:xfrm rot="12648328">
                <a:off x="2685763" y="1991231"/>
                <a:ext cx="45719" cy="90810"/>
              </a:xfrm>
              <a:custGeom>
                <a:avLst/>
                <a:gdLst>
                  <a:gd name="connsiteX0" fmla="*/ 0 w 246071"/>
                  <a:gd name="connsiteY0" fmla="*/ 14984 h 89902"/>
                  <a:gd name="connsiteX1" fmla="*/ 14984 w 246071"/>
                  <a:gd name="connsiteY1" fmla="*/ 0 h 89902"/>
                  <a:gd name="connsiteX2" fmla="*/ 231087 w 246071"/>
                  <a:gd name="connsiteY2" fmla="*/ 0 h 89902"/>
                  <a:gd name="connsiteX3" fmla="*/ 246071 w 246071"/>
                  <a:gd name="connsiteY3" fmla="*/ 14984 h 89902"/>
                  <a:gd name="connsiteX4" fmla="*/ 246071 w 246071"/>
                  <a:gd name="connsiteY4" fmla="*/ 74918 h 89902"/>
                  <a:gd name="connsiteX5" fmla="*/ 231087 w 246071"/>
                  <a:gd name="connsiteY5" fmla="*/ 89902 h 89902"/>
                  <a:gd name="connsiteX6" fmla="*/ 14984 w 246071"/>
                  <a:gd name="connsiteY6" fmla="*/ 89902 h 89902"/>
                  <a:gd name="connsiteX7" fmla="*/ 0 w 246071"/>
                  <a:gd name="connsiteY7" fmla="*/ 74918 h 89902"/>
                  <a:gd name="connsiteX8" fmla="*/ 0 w 246071"/>
                  <a:gd name="connsiteY8" fmla="*/ 14984 h 89902"/>
                  <a:gd name="connsiteX0" fmla="*/ 0 w 246071"/>
                  <a:gd name="connsiteY0" fmla="*/ 14984 h 89902"/>
                  <a:gd name="connsiteX1" fmla="*/ 14984 w 246071"/>
                  <a:gd name="connsiteY1" fmla="*/ 0 h 89902"/>
                  <a:gd name="connsiteX2" fmla="*/ 231087 w 246071"/>
                  <a:gd name="connsiteY2" fmla="*/ 0 h 89902"/>
                  <a:gd name="connsiteX3" fmla="*/ 246071 w 246071"/>
                  <a:gd name="connsiteY3" fmla="*/ 14984 h 89902"/>
                  <a:gd name="connsiteX4" fmla="*/ 246071 w 246071"/>
                  <a:gd name="connsiteY4" fmla="*/ 74918 h 89902"/>
                  <a:gd name="connsiteX5" fmla="*/ 231087 w 246071"/>
                  <a:gd name="connsiteY5" fmla="*/ 89902 h 89902"/>
                  <a:gd name="connsiteX6" fmla="*/ 14984 w 246071"/>
                  <a:gd name="connsiteY6" fmla="*/ 89902 h 89902"/>
                  <a:gd name="connsiteX7" fmla="*/ 0 w 246071"/>
                  <a:gd name="connsiteY7" fmla="*/ 74918 h 89902"/>
                  <a:gd name="connsiteX8" fmla="*/ 0 w 246071"/>
                  <a:gd name="connsiteY8" fmla="*/ 14984 h 89902"/>
                  <a:gd name="connsiteX0" fmla="*/ 0 w 253187"/>
                  <a:gd name="connsiteY0" fmla="*/ 14984 h 89902"/>
                  <a:gd name="connsiteX1" fmla="*/ 14984 w 253187"/>
                  <a:gd name="connsiteY1" fmla="*/ 0 h 89902"/>
                  <a:gd name="connsiteX2" fmla="*/ 231087 w 253187"/>
                  <a:gd name="connsiteY2" fmla="*/ 0 h 89902"/>
                  <a:gd name="connsiteX3" fmla="*/ 246071 w 253187"/>
                  <a:gd name="connsiteY3" fmla="*/ 74918 h 89902"/>
                  <a:gd name="connsiteX4" fmla="*/ 231087 w 253187"/>
                  <a:gd name="connsiteY4" fmla="*/ 89902 h 89902"/>
                  <a:gd name="connsiteX5" fmla="*/ 14984 w 253187"/>
                  <a:gd name="connsiteY5" fmla="*/ 89902 h 89902"/>
                  <a:gd name="connsiteX6" fmla="*/ 0 w 253187"/>
                  <a:gd name="connsiteY6" fmla="*/ 74918 h 89902"/>
                  <a:gd name="connsiteX7" fmla="*/ 0 w 253187"/>
                  <a:gd name="connsiteY7" fmla="*/ 14984 h 89902"/>
                  <a:gd name="connsiteX0" fmla="*/ 0 w 258099"/>
                  <a:gd name="connsiteY0" fmla="*/ 14984 h 89902"/>
                  <a:gd name="connsiteX1" fmla="*/ 14984 w 258099"/>
                  <a:gd name="connsiteY1" fmla="*/ 0 h 89902"/>
                  <a:gd name="connsiteX2" fmla="*/ 231087 w 258099"/>
                  <a:gd name="connsiteY2" fmla="*/ 0 h 89902"/>
                  <a:gd name="connsiteX3" fmla="*/ 231087 w 258099"/>
                  <a:gd name="connsiteY3" fmla="*/ 89902 h 89902"/>
                  <a:gd name="connsiteX4" fmla="*/ 14984 w 258099"/>
                  <a:gd name="connsiteY4" fmla="*/ 89902 h 89902"/>
                  <a:gd name="connsiteX5" fmla="*/ 0 w 258099"/>
                  <a:gd name="connsiteY5" fmla="*/ 74918 h 89902"/>
                  <a:gd name="connsiteX6" fmla="*/ 0 w 258099"/>
                  <a:gd name="connsiteY6" fmla="*/ 14984 h 89902"/>
                  <a:gd name="connsiteX0" fmla="*/ 0 w 237370"/>
                  <a:gd name="connsiteY0" fmla="*/ 14984 h 89902"/>
                  <a:gd name="connsiteX1" fmla="*/ 14984 w 237370"/>
                  <a:gd name="connsiteY1" fmla="*/ 0 h 89902"/>
                  <a:gd name="connsiteX2" fmla="*/ 231087 w 237370"/>
                  <a:gd name="connsiteY2" fmla="*/ 0 h 89902"/>
                  <a:gd name="connsiteX3" fmla="*/ 102091 w 237370"/>
                  <a:gd name="connsiteY3" fmla="*/ 87573 h 89902"/>
                  <a:gd name="connsiteX4" fmla="*/ 14984 w 237370"/>
                  <a:gd name="connsiteY4" fmla="*/ 89902 h 89902"/>
                  <a:gd name="connsiteX5" fmla="*/ 0 w 237370"/>
                  <a:gd name="connsiteY5" fmla="*/ 74918 h 89902"/>
                  <a:gd name="connsiteX6" fmla="*/ 0 w 237370"/>
                  <a:gd name="connsiteY6" fmla="*/ 14984 h 89902"/>
                  <a:gd name="connsiteX0" fmla="*/ 0 w 141367"/>
                  <a:gd name="connsiteY0" fmla="*/ 26222 h 101140"/>
                  <a:gd name="connsiteX1" fmla="*/ 14984 w 141367"/>
                  <a:gd name="connsiteY1" fmla="*/ 11238 h 101140"/>
                  <a:gd name="connsiteX2" fmla="*/ 122493 w 141367"/>
                  <a:gd name="connsiteY2" fmla="*/ 0 h 101140"/>
                  <a:gd name="connsiteX3" fmla="*/ 102091 w 141367"/>
                  <a:gd name="connsiteY3" fmla="*/ 98811 h 101140"/>
                  <a:gd name="connsiteX4" fmla="*/ 14984 w 141367"/>
                  <a:gd name="connsiteY4" fmla="*/ 101140 h 101140"/>
                  <a:gd name="connsiteX5" fmla="*/ 0 w 141367"/>
                  <a:gd name="connsiteY5" fmla="*/ 86156 h 101140"/>
                  <a:gd name="connsiteX6" fmla="*/ 0 w 141367"/>
                  <a:gd name="connsiteY6" fmla="*/ 26222 h 101140"/>
                  <a:gd name="connsiteX0" fmla="*/ 0 w 134001"/>
                  <a:gd name="connsiteY0" fmla="*/ 26222 h 101140"/>
                  <a:gd name="connsiteX1" fmla="*/ 14984 w 134001"/>
                  <a:gd name="connsiteY1" fmla="*/ 11238 h 101140"/>
                  <a:gd name="connsiteX2" fmla="*/ 122493 w 134001"/>
                  <a:gd name="connsiteY2" fmla="*/ 0 h 101140"/>
                  <a:gd name="connsiteX3" fmla="*/ 102091 w 134001"/>
                  <a:gd name="connsiteY3" fmla="*/ 98811 h 101140"/>
                  <a:gd name="connsiteX4" fmla="*/ 14984 w 134001"/>
                  <a:gd name="connsiteY4" fmla="*/ 101140 h 101140"/>
                  <a:gd name="connsiteX5" fmla="*/ 0 w 134001"/>
                  <a:gd name="connsiteY5" fmla="*/ 86156 h 101140"/>
                  <a:gd name="connsiteX6" fmla="*/ 0 w 134001"/>
                  <a:gd name="connsiteY6" fmla="*/ 26222 h 101140"/>
                  <a:gd name="connsiteX0" fmla="*/ 0 w 142486"/>
                  <a:gd name="connsiteY0" fmla="*/ 15892 h 90810"/>
                  <a:gd name="connsiteX1" fmla="*/ 14984 w 142486"/>
                  <a:gd name="connsiteY1" fmla="*/ 908 h 90810"/>
                  <a:gd name="connsiteX2" fmla="*/ 134114 w 142486"/>
                  <a:gd name="connsiteY2" fmla="*/ 0 h 90810"/>
                  <a:gd name="connsiteX3" fmla="*/ 102091 w 142486"/>
                  <a:gd name="connsiteY3" fmla="*/ 88481 h 90810"/>
                  <a:gd name="connsiteX4" fmla="*/ 14984 w 142486"/>
                  <a:gd name="connsiteY4" fmla="*/ 90810 h 90810"/>
                  <a:gd name="connsiteX5" fmla="*/ 0 w 142486"/>
                  <a:gd name="connsiteY5" fmla="*/ 75826 h 90810"/>
                  <a:gd name="connsiteX6" fmla="*/ 0 w 142486"/>
                  <a:gd name="connsiteY6" fmla="*/ 15892 h 90810"/>
                  <a:gd name="connsiteX0" fmla="*/ 0 w 140283"/>
                  <a:gd name="connsiteY0" fmla="*/ 15892 h 90810"/>
                  <a:gd name="connsiteX1" fmla="*/ 14984 w 140283"/>
                  <a:gd name="connsiteY1" fmla="*/ 908 h 90810"/>
                  <a:gd name="connsiteX2" fmla="*/ 134114 w 140283"/>
                  <a:gd name="connsiteY2" fmla="*/ 0 h 90810"/>
                  <a:gd name="connsiteX3" fmla="*/ 88663 w 140283"/>
                  <a:gd name="connsiteY3" fmla="*/ 84865 h 90810"/>
                  <a:gd name="connsiteX4" fmla="*/ 14984 w 140283"/>
                  <a:gd name="connsiteY4" fmla="*/ 90810 h 90810"/>
                  <a:gd name="connsiteX5" fmla="*/ 0 w 140283"/>
                  <a:gd name="connsiteY5" fmla="*/ 75826 h 90810"/>
                  <a:gd name="connsiteX6" fmla="*/ 0 w 140283"/>
                  <a:gd name="connsiteY6" fmla="*/ 15892 h 90810"/>
                  <a:gd name="connsiteX0" fmla="*/ 0 w 137958"/>
                  <a:gd name="connsiteY0" fmla="*/ 15892 h 90810"/>
                  <a:gd name="connsiteX1" fmla="*/ 14984 w 137958"/>
                  <a:gd name="connsiteY1" fmla="*/ 908 h 90810"/>
                  <a:gd name="connsiteX2" fmla="*/ 134114 w 137958"/>
                  <a:gd name="connsiteY2" fmla="*/ 0 h 90810"/>
                  <a:gd name="connsiteX3" fmla="*/ 88663 w 137958"/>
                  <a:gd name="connsiteY3" fmla="*/ 84865 h 90810"/>
                  <a:gd name="connsiteX4" fmla="*/ 14984 w 137958"/>
                  <a:gd name="connsiteY4" fmla="*/ 90810 h 90810"/>
                  <a:gd name="connsiteX5" fmla="*/ 0 w 137958"/>
                  <a:gd name="connsiteY5" fmla="*/ 75826 h 90810"/>
                  <a:gd name="connsiteX6" fmla="*/ 0 w 137958"/>
                  <a:gd name="connsiteY6" fmla="*/ 15892 h 90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58" h="90810">
                    <a:moveTo>
                      <a:pt x="0" y="15892"/>
                    </a:moveTo>
                    <a:cubicBezTo>
                      <a:pt x="0" y="7617"/>
                      <a:pt x="6709" y="908"/>
                      <a:pt x="14984" y="908"/>
                    </a:cubicBezTo>
                    <a:lnTo>
                      <a:pt x="134114" y="0"/>
                    </a:lnTo>
                    <a:cubicBezTo>
                      <a:pt x="153345" y="10464"/>
                      <a:pt x="94465" y="61745"/>
                      <a:pt x="88663" y="84865"/>
                    </a:cubicBezTo>
                    <a:lnTo>
                      <a:pt x="14984" y="90810"/>
                    </a:lnTo>
                    <a:cubicBezTo>
                      <a:pt x="6709" y="90810"/>
                      <a:pt x="0" y="84101"/>
                      <a:pt x="0" y="75826"/>
                    </a:cubicBezTo>
                    <a:lnTo>
                      <a:pt x="0" y="15892"/>
                    </a:lnTo>
                    <a:close/>
                  </a:path>
                </a:pathLst>
              </a:custGeom>
              <a:no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9238" name="Freeform: Shape 9237">
              <a:extLst>
                <a:ext uri="{FF2B5EF4-FFF2-40B4-BE49-F238E27FC236}">
                  <a16:creationId xmlns:a16="http://schemas.microsoft.com/office/drawing/2014/main" id="{7C20F2A1-9D45-4416-8FD6-46FD51E03C0D}"/>
                </a:ext>
              </a:extLst>
            </p:cNvPr>
            <p:cNvSpPr/>
            <p:nvPr/>
          </p:nvSpPr>
          <p:spPr bwMode="auto">
            <a:xfrm>
              <a:off x="3223920" y="1745791"/>
              <a:ext cx="642938" cy="680098"/>
            </a:xfrm>
            <a:custGeom>
              <a:avLst/>
              <a:gdLst>
                <a:gd name="connsiteX0" fmla="*/ 642938 w 642938"/>
                <a:gd name="connsiteY0" fmla="*/ 237172 h 680085"/>
                <a:gd name="connsiteX1" fmla="*/ 548641 w 642938"/>
                <a:gd name="connsiteY1" fmla="*/ 285750 h 680085"/>
                <a:gd name="connsiteX2" fmla="*/ 580073 w 642938"/>
                <a:gd name="connsiteY2" fmla="*/ 385762 h 680085"/>
                <a:gd name="connsiteX3" fmla="*/ 525781 w 642938"/>
                <a:gd name="connsiteY3" fmla="*/ 500062 h 680085"/>
                <a:gd name="connsiteX4" fmla="*/ 551498 w 642938"/>
                <a:gd name="connsiteY4" fmla="*/ 562927 h 680085"/>
                <a:gd name="connsiteX5" fmla="*/ 548641 w 642938"/>
                <a:gd name="connsiteY5" fmla="*/ 622935 h 680085"/>
                <a:gd name="connsiteX6" fmla="*/ 540068 w 642938"/>
                <a:gd name="connsiteY6" fmla="*/ 548640 h 680085"/>
                <a:gd name="connsiteX7" fmla="*/ 500063 w 642938"/>
                <a:gd name="connsiteY7" fmla="*/ 522922 h 680085"/>
                <a:gd name="connsiteX8" fmla="*/ 500063 w 642938"/>
                <a:gd name="connsiteY8" fmla="*/ 597217 h 680085"/>
                <a:gd name="connsiteX9" fmla="*/ 494348 w 642938"/>
                <a:gd name="connsiteY9" fmla="*/ 680085 h 680085"/>
                <a:gd name="connsiteX10" fmla="*/ 468631 w 642938"/>
                <a:gd name="connsiteY10" fmla="*/ 597217 h 680085"/>
                <a:gd name="connsiteX11" fmla="*/ 471488 w 642938"/>
                <a:gd name="connsiteY11" fmla="*/ 477202 h 680085"/>
                <a:gd name="connsiteX12" fmla="*/ 537211 w 642938"/>
                <a:gd name="connsiteY12" fmla="*/ 402907 h 680085"/>
                <a:gd name="connsiteX13" fmla="*/ 411481 w 642938"/>
                <a:gd name="connsiteY13" fmla="*/ 451485 h 680085"/>
                <a:gd name="connsiteX14" fmla="*/ 380048 w 642938"/>
                <a:gd name="connsiteY14" fmla="*/ 482917 h 680085"/>
                <a:gd name="connsiteX15" fmla="*/ 425768 w 642938"/>
                <a:gd name="connsiteY15" fmla="*/ 411480 h 680085"/>
                <a:gd name="connsiteX16" fmla="*/ 514351 w 642938"/>
                <a:gd name="connsiteY16" fmla="*/ 380047 h 680085"/>
                <a:gd name="connsiteX17" fmla="*/ 488633 w 642938"/>
                <a:gd name="connsiteY17" fmla="*/ 305752 h 680085"/>
                <a:gd name="connsiteX18" fmla="*/ 351473 w 642938"/>
                <a:gd name="connsiteY18" fmla="*/ 194310 h 680085"/>
                <a:gd name="connsiteX19" fmla="*/ 231458 w 642938"/>
                <a:gd name="connsiteY19" fmla="*/ 271462 h 680085"/>
                <a:gd name="connsiteX20" fmla="*/ 165736 w 642938"/>
                <a:gd name="connsiteY20" fmla="*/ 354330 h 680085"/>
                <a:gd name="connsiteX21" fmla="*/ 131446 w 642938"/>
                <a:gd name="connsiteY21" fmla="*/ 374332 h 680085"/>
                <a:gd name="connsiteX22" fmla="*/ 94298 w 642938"/>
                <a:gd name="connsiteY22" fmla="*/ 451485 h 680085"/>
                <a:gd name="connsiteX23" fmla="*/ 105728 w 642938"/>
                <a:gd name="connsiteY23" fmla="*/ 360045 h 680085"/>
                <a:gd name="connsiteX24" fmla="*/ 1 w 642938"/>
                <a:gd name="connsiteY24" fmla="*/ 368617 h 680085"/>
                <a:gd name="connsiteX25" fmla="*/ 108586 w 642938"/>
                <a:gd name="connsiteY25" fmla="*/ 334327 h 680085"/>
                <a:gd name="connsiteX26" fmla="*/ 174308 w 642938"/>
                <a:gd name="connsiteY26" fmla="*/ 285750 h 680085"/>
                <a:gd name="connsiteX27" fmla="*/ 85726 w 642938"/>
                <a:gd name="connsiteY27" fmla="*/ 262890 h 680085"/>
                <a:gd name="connsiteX28" fmla="*/ 191453 w 642938"/>
                <a:gd name="connsiteY28" fmla="*/ 257175 h 680085"/>
                <a:gd name="connsiteX29" fmla="*/ 260033 w 642938"/>
                <a:gd name="connsiteY29" fmla="*/ 182880 h 680085"/>
                <a:gd name="connsiteX30" fmla="*/ 360046 w 642938"/>
                <a:gd name="connsiteY30" fmla="*/ 151447 h 680085"/>
                <a:gd name="connsiteX31" fmla="*/ 342901 w 642938"/>
                <a:gd name="connsiteY31" fmla="*/ 125730 h 680085"/>
                <a:gd name="connsiteX32" fmla="*/ 342901 w 642938"/>
                <a:gd name="connsiteY32" fmla="*/ 125730 h 680085"/>
                <a:gd name="connsiteX33" fmla="*/ 245746 w 642938"/>
                <a:gd name="connsiteY33" fmla="*/ 100012 h 680085"/>
                <a:gd name="connsiteX34" fmla="*/ 134303 w 642938"/>
                <a:gd name="connsiteY34" fmla="*/ 125730 h 680085"/>
                <a:gd name="connsiteX35" fmla="*/ 231458 w 642938"/>
                <a:gd name="connsiteY35" fmla="*/ 77152 h 680085"/>
                <a:gd name="connsiteX36" fmla="*/ 211456 w 642938"/>
                <a:gd name="connsiteY36" fmla="*/ 48577 h 680085"/>
                <a:gd name="connsiteX37" fmla="*/ 282893 w 642938"/>
                <a:gd name="connsiteY37" fmla="*/ 85725 h 680085"/>
                <a:gd name="connsiteX38" fmla="*/ 365761 w 642938"/>
                <a:gd name="connsiteY38" fmla="*/ 68580 h 680085"/>
                <a:gd name="connsiteX39" fmla="*/ 308611 w 642938"/>
                <a:gd name="connsiteY39" fmla="*/ 0 h 680085"/>
                <a:gd name="connsiteX0" fmla="*/ 642938 w 642938"/>
                <a:gd name="connsiteY0" fmla="*/ 237172 h 680098"/>
                <a:gd name="connsiteX1" fmla="*/ 548641 w 642938"/>
                <a:gd name="connsiteY1" fmla="*/ 285750 h 680098"/>
                <a:gd name="connsiteX2" fmla="*/ 580073 w 642938"/>
                <a:gd name="connsiteY2" fmla="*/ 385762 h 680098"/>
                <a:gd name="connsiteX3" fmla="*/ 525781 w 642938"/>
                <a:gd name="connsiteY3" fmla="*/ 500062 h 680098"/>
                <a:gd name="connsiteX4" fmla="*/ 551498 w 642938"/>
                <a:gd name="connsiteY4" fmla="*/ 562927 h 680098"/>
                <a:gd name="connsiteX5" fmla="*/ 548641 w 642938"/>
                <a:gd name="connsiteY5" fmla="*/ 622935 h 680098"/>
                <a:gd name="connsiteX6" fmla="*/ 540068 w 642938"/>
                <a:gd name="connsiteY6" fmla="*/ 548640 h 680098"/>
                <a:gd name="connsiteX7" fmla="*/ 500063 w 642938"/>
                <a:gd name="connsiteY7" fmla="*/ 522922 h 680098"/>
                <a:gd name="connsiteX8" fmla="*/ 488633 w 642938"/>
                <a:gd name="connsiteY8" fmla="*/ 591502 h 680098"/>
                <a:gd name="connsiteX9" fmla="*/ 494348 w 642938"/>
                <a:gd name="connsiteY9" fmla="*/ 680085 h 680098"/>
                <a:gd name="connsiteX10" fmla="*/ 468631 w 642938"/>
                <a:gd name="connsiteY10" fmla="*/ 597217 h 680098"/>
                <a:gd name="connsiteX11" fmla="*/ 471488 w 642938"/>
                <a:gd name="connsiteY11" fmla="*/ 477202 h 680098"/>
                <a:gd name="connsiteX12" fmla="*/ 537211 w 642938"/>
                <a:gd name="connsiteY12" fmla="*/ 402907 h 680098"/>
                <a:gd name="connsiteX13" fmla="*/ 411481 w 642938"/>
                <a:gd name="connsiteY13" fmla="*/ 451485 h 680098"/>
                <a:gd name="connsiteX14" fmla="*/ 380048 w 642938"/>
                <a:gd name="connsiteY14" fmla="*/ 482917 h 680098"/>
                <a:gd name="connsiteX15" fmla="*/ 425768 w 642938"/>
                <a:gd name="connsiteY15" fmla="*/ 411480 h 680098"/>
                <a:gd name="connsiteX16" fmla="*/ 514351 w 642938"/>
                <a:gd name="connsiteY16" fmla="*/ 380047 h 680098"/>
                <a:gd name="connsiteX17" fmla="*/ 488633 w 642938"/>
                <a:gd name="connsiteY17" fmla="*/ 305752 h 680098"/>
                <a:gd name="connsiteX18" fmla="*/ 351473 w 642938"/>
                <a:gd name="connsiteY18" fmla="*/ 194310 h 680098"/>
                <a:gd name="connsiteX19" fmla="*/ 231458 w 642938"/>
                <a:gd name="connsiteY19" fmla="*/ 271462 h 680098"/>
                <a:gd name="connsiteX20" fmla="*/ 165736 w 642938"/>
                <a:gd name="connsiteY20" fmla="*/ 354330 h 680098"/>
                <a:gd name="connsiteX21" fmla="*/ 131446 w 642938"/>
                <a:gd name="connsiteY21" fmla="*/ 374332 h 680098"/>
                <a:gd name="connsiteX22" fmla="*/ 94298 w 642938"/>
                <a:gd name="connsiteY22" fmla="*/ 451485 h 680098"/>
                <a:gd name="connsiteX23" fmla="*/ 105728 w 642938"/>
                <a:gd name="connsiteY23" fmla="*/ 360045 h 680098"/>
                <a:gd name="connsiteX24" fmla="*/ 1 w 642938"/>
                <a:gd name="connsiteY24" fmla="*/ 368617 h 680098"/>
                <a:gd name="connsiteX25" fmla="*/ 108586 w 642938"/>
                <a:gd name="connsiteY25" fmla="*/ 334327 h 680098"/>
                <a:gd name="connsiteX26" fmla="*/ 174308 w 642938"/>
                <a:gd name="connsiteY26" fmla="*/ 285750 h 680098"/>
                <a:gd name="connsiteX27" fmla="*/ 85726 w 642938"/>
                <a:gd name="connsiteY27" fmla="*/ 262890 h 680098"/>
                <a:gd name="connsiteX28" fmla="*/ 191453 w 642938"/>
                <a:gd name="connsiteY28" fmla="*/ 257175 h 680098"/>
                <a:gd name="connsiteX29" fmla="*/ 260033 w 642938"/>
                <a:gd name="connsiteY29" fmla="*/ 182880 h 680098"/>
                <a:gd name="connsiteX30" fmla="*/ 360046 w 642938"/>
                <a:gd name="connsiteY30" fmla="*/ 151447 h 680098"/>
                <a:gd name="connsiteX31" fmla="*/ 342901 w 642938"/>
                <a:gd name="connsiteY31" fmla="*/ 125730 h 680098"/>
                <a:gd name="connsiteX32" fmla="*/ 342901 w 642938"/>
                <a:gd name="connsiteY32" fmla="*/ 125730 h 680098"/>
                <a:gd name="connsiteX33" fmla="*/ 245746 w 642938"/>
                <a:gd name="connsiteY33" fmla="*/ 100012 h 680098"/>
                <a:gd name="connsiteX34" fmla="*/ 134303 w 642938"/>
                <a:gd name="connsiteY34" fmla="*/ 125730 h 680098"/>
                <a:gd name="connsiteX35" fmla="*/ 231458 w 642938"/>
                <a:gd name="connsiteY35" fmla="*/ 77152 h 680098"/>
                <a:gd name="connsiteX36" fmla="*/ 211456 w 642938"/>
                <a:gd name="connsiteY36" fmla="*/ 48577 h 680098"/>
                <a:gd name="connsiteX37" fmla="*/ 282893 w 642938"/>
                <a:gd name="connsiteY37" fmla="*/ 85725 h 680098"/>
                <a:gd name="connsiteX38" fmla="*/ 365761 w 642938"/>
                <a:gd name="connsiteY38" fmla="*/ 68580 h 680098"/>
                <a:gd name="connsiteX39" fmla="*/ 308611 w 642938"/>
                <a:gd name="connsiteY39" fmla="*/ 0 h 680098"/>
                <a:gd name="connsiteX0" fmla="*/ 642938 w 642938"/>
                <a:gd name="connsiteY0" fmla="*/ 237172 h 680098"/>
                <a:gd name="connsiteX1" fmla="*/ 548641 w 642938"/>
                <a:gd name="connsiteY1" fmla="*/ 285750 h 680098"/>
                <a:gd name="connsiteX2" fmla="*/ 580073 w 642938"/>
                <a:gd name="connsiteY2" fmla="*/ 385762 h 680098"/>
                <a:gd name="connsiteX3" fmla="*/ 525781 w 642938"/>
                <a:gd name="connsiteY3" fmla="*/ 500062 h 680098"/>
                <a:gd name="connsiteX4" fmla="*/ 551498 w 642938"/>
                <a:gd name="connsiteY4" fmla="*/ 562927 h 680098"/>
                <a:gd name="connsiteX5" fmla="*/ 548641 w 642938"/>
                <a:gd name="connsiteY5" fmla="*/ 622935 h 680098"/>
                <a:gd name="connsiteX6" fmla="*/ 525781 w 642938"/>
                <a:gd name="connsiteY6" fmla="*/ 557212 h 680098"/>
                <a:gd name="connsiteX7" fmla="*/ 500063 w 642938"/>
                <a:gd name="connsiteY7" fmla="*/ 522922 h 680098"/>
                <a:gd name="connsiteX8" fmla="*/ 488633 w 642938"/>
                <a:gd name="connsiteY8" fmla="*/ 591502 h 680098"/>
                <a:gd name="connsiteX9" fmla="*/ 494348 w 642938"/>
                <a:gd name="connsiteY9" fmla="*/ 680085 h 680098"/>
                <a:gd name="connsiteX10" fmla="*/ 468631 w 642938"/>
                <a:gd name="connsiteY10" fmla="*/ 597217 h 680098"/>
                <a:gd name="connsiteX11" fmla="*/ 471488 w 642938"/>
                <a:gd name="connsiteY11" fmla="*/ 477202 h 680098"/>
                <a:gd name="connsiteX12" fmla="*/ 537211 w 642938"/>
                <a:gd name="connsiteY12" fmla="*/ 402907 h 680098"/>
                <a:gd name="connsiteX13" fmla="*/ 411481 w 642938"/>
                <a:gd name="connsiteY13" fmla="*/ 451485 h 680098"/>
                <a:gd name="connsiteX14" fmla="*/ 380048 w 642938"/>
                <a:gd name="connsiteY14" fmla="*/ 482917 h 680098"/>
                <a:gd name="connsiteX15" fmla="*/ 425768 w 642938"/>
                <a:gd name="connsiteY15" fmla="*/ 411480 h 680098"/>
                <a:gd name="connsiteX16" fmla="*/ 514351 w 642938"/>
                <a:gd name="connsiteY16" fmla="*/ 380047 h 680098"/>
                <a:gd name="connsiteX17" fmla="*/ 488633 w 642938"/>
                <a:gd name="connsiteY17" fmla="*/ 305752 h 680098"/>
                <a:gd name="connsiteX18" fmla="*/ 351473 w 642938"/>
                <a:gd name="connsiteY18" fmla="*/ 194310 h 680098"/>
                <a:gd name="connsiteX19" fmla="*/ 231458 w 642938"/>
                <a:gd name="connsiteY19" fmla="*/ 271462 h 680098"/>
                <a:gd name="connsiteX20" fmla="*/ 165736 w 642938"/>
                <a:gd name="connsiteY20" fmla="*/ 354330 h 680098"/>
                <a:gd name="connsiteX21" fmla="*/ 131446 w 642938"/>
                <a:gd name="connsiteY21" fmla="*/ 374332 h 680098"/>
                <a:gd name="connsiteX22" fmla="*/ 94298 w 642938"/>
                <a:gd name="connsiteY22" fmla="*/ 451485 h 680098"/>
                <a:gd name="connsiteX23" fmla="*/ 105728 w 642938"/>
                <a:gd name="connsiteY23" fmla="*/ 360045 h 680098"/>
                <a:gd name="connsiteX24" fmla="*/ 1 w 642938"/>
                <a:gd name="connsiteY24" fmla="*/ 368617 h 680098"/>
                <a:gd name="connsiteX25" fmla="*/ 108586 w 642938"/>
                <a:gd name="connsiteY25" fmla="*/ 334327 h 680098"/>
                <a:gd name="connsiteX26" fmla="*/ 174308 w 642938"/>
                <a:gd name="connsiteY26" fmla="*/ 285750 h 680098"/>
                <a:gd name="connsiteX27" fmla="*/ 85726 w 642938"/>
                <a:gd name="connsiteY27" fmla="*/ 262890 h 680098"/>
                <a:gd name="connsiteX28" fmla="*/ 191453 w 642938"/>
                <a:gd name="connsiteY28" fmla="*/ 257175 h 680098"/>
                <a:gd name="connsiteX29" fmla="*/ 260033 w 642938"/>
                <a:gd name="connsiteY29" fmla="*/ 182880 h 680098"/>
                <a:gd name="connsiteX30" fmla="*/ 360046 w 642938"/>
                <a:gd name="connsiteY30" fmla="*/ 151447 h 680098"/>
                <a:gd name="connsiteX31" fmla="*/ 342901 w 642938"/>
                <a:gd name="connsiteY31" fmla="*/ 125730 h 680098"/>
                <a:gd name="connsiteX32" fmla="*/ 342901 w 642938"/>
                <a:gd name="connsiteY32" fmla="*/ 125730 h 680098"/>
                <a:gd name="connsiteX33" fmla="*/ 245746 w 642938"/>
                <a:gd name="connsiteY33" fmla="*/ 100012 h 680098"/>
                <a:gd name="connsiteX34" fmla="*/ 134303 w 642938"/>
                <a:gd name="connsiteY34" fmla="*/ 125730 h 680098"/>
                <a:gd name="connsiteX35" fmla="*/ 231458 w 642938"/>
                <a:gd name="connsiteY35" fmla="*/ 77152 h 680098"/>
                <a:gd name="connsiteX36" fmla="*/ 211456 w 642938"/>
                <a:gd name="connsiteY36" fmla="*/ 48577 h 680098"/>
                <a:gd name="connsiteX37" fmla="*/ 282893 w 642938"/>
                <a:gd name="connsiteY37" fmla="*/ 85725 h 680098"/>
                <a:gd name="connsiteX38" fmla="*/ 365761 w 642938"/>
                <a:gd name="connsiteY38" fmla="*/ 68580 h 680098"/>
                <a:gd name="connsiteX39" fmla="*/ 308611 w 642938"/>
                <a:gd name="connsiteY39" fmla="*/ 0 h 680098"/>
                <a:gd name="connsiteX0" fmla="*/ 642938 w 642938"/>
                <a:gd name="connsiteY0" fmla="*/ 211455 h 654381"/>
                <a:gd name="connsiteX1" fmla="*/ 548641 w 642938"/>
                <a:gd name="connsiteY1" fmla="*/ 260033 h 654381"/>
                <a:gd name="connsiteX2" fmla="*/ 580073 w 642938"/>
                <a:gd name="connsiteY2" fmla="*/ 360045 h 654381"/>
                <a:gd name="connsiteX3" fmla="*/ 525781 w 642938"/>
                <a:gd name="connsiteY3" fmla="*/ 474345 h 654381"/>
                <a:gd name="connsiteX4" fmla="*/ 551498 w 642938"/>
                <a:gd name="connsiteY4" fmla="*/ 537210 h 654381"/>
                <a:gd name="connsiteX5" fmla="*/ 548641 w 642938"/>
                <a:gd name="connsiteY5" fmla="*/ 597218 h 654381"/>
                <a:gd name="connsiteX6" fmla="*/ 525781 w 642938"/>
                <a:gd name="connsiteY6" fmla="*/ 531495 h 654381"/>
                <a:gd name="connsiteX7" fmla="*/ 500063 w 642938"/>
                <a:gd name="connsiteY7" fmla="*/ 497205 h 654381"/>
                <a:gd name="connsiteX8" fmla="*/ 488633 w 642938"/>
                <a:gd name="connsiteY8" fmla="*/ 565785 h 654381"/>
                <a:gd name="connsiteX9" fmla="*/ 494348 w 642938"/>
                <a:gd name="connsiteY9" fmla="*/ 654368 h 654381"/>
                <a:gd name="connsiteX10" fmla="*/ 468631 w 642938"/>
                <a:gd name="connsiteY10" fmla="*/ 571500 h 654381"/>
                <a:gd name="connsiteX11" fmla="*/ 471488 w 642938"/>
                <a:gd name="connsiteY11" fmla="*/ 451485 h 654381"/>
                <a:gd name="connsiteX12" fmla="*/ 537211 w 642938"/>
                <a:gd name="connsiteY12" fmla="*/ 377190 h 654381"/>
                <a:gd name="connsiteX13" fmla="*/ 411481 w 642938"/>
                <a:gd name="connsiteY13" fmla="*/ 425768 h 654381"/>
                <a:gd name="connsiteX14" fmla="*/ 380048 w 642938"/>
                <a:gd name="connsiteY14" fmla="*/ 457200 h 654381"/>
                <a:gd name="connsiteX15" fmla="*/ 425768 w 642938"/>
                <a:gd name="connsiteY15" fmla="*/ 385763 h 654381"/>
                <a:gd name="connsiteX16" fmla="*/ 514351 w 642938"/>
                <a:gd name="connsiteY16" fmla="*/ 354330 h 654381"/>
                <a:gd name="connsiteX17" fmla="*/ 488633 w 642938"/>
                <a:gd name="connsiteY17" fmla="*/ 280035 h 654381"/>
                <a:gd name="connsiteX18" fmla="*/ 351473 w 642938"/>
                <a:gd name="connsiteY18" fmla="*/ 168593 h 654381"/>
                <a:gd name="connsiteX19" fmla="*/ 231458 w 642938"/>
                <a:gd name="connsiteY19" fmla="*/ 245745 h 654381"/>
                <a:gd name="connsiteX20" fmla="*/ 165736 w 642938"/>
                <a:gd name="connsiteY20" fmla="*/ 328613 h 654381"/>
                <a:gd name="connsiteX21" fmla="*/ 131446 w 642938"/>
                <a:gd name="connsiteY21" fmla="*/ 348615 h 654381"/>
                <a:gd name="connsiteX22" fmla="*/ 94298 w 642938"/>
                <a:gd name="connsiteY22" fmla="*/ 425768 h 654381"/>
                <a:gd name="connsiteX23" fmla="*/ 105728 w 642938"/>
                <a:gd name="connsiteY23" fmla="*/ 334328 h 654381"/>
                <a:gd name="connsiteX24" fmla="*/ 1 w 642938"/>
                <a:gd name="connsiteY24" fmla="*/ 342900 h 654381"/>
                <a:gd name="connsiteX25" fmla="*/ 108586 w 642938"/>
                <a:gd name="connsiteY25" fmla="*/ 308610 h 654381"/>
                <a:gd name="connsiteX26" fmla="*/ 174308 w 642938"/>
                <a:gd name="connsiteY26" fmla="*/ 260033 h 654381"/>
                <a:gd name="connsiteX27" fmla="*/ 85726 w 642938"/>
                <a:gd name="connsiteY27" fmla="*/ 237173 h 654381"/>
                <a:gd name="connsiteX28" fmla="*/ 191453 w 642938"/>
                <a:gd name="connsiteY28" fmla="*/ 231458 h 654381"/>
                <a:gd name="connsiteX29" fmla="*/ 260033 w 642938"/>
                <a:gd name="connsiteY29" fmla="*/ 157163 h 654381"/>
                <a:gd name="connsiteX30" fmla="*/ 360046 w 642938"/>
                <a:gd name="connsiteY30" fmla="*/ 125730 h 654381"/>
                <a:gd name="connsiteX31" fmla="*/ 342901 w 642938"/>
                <a:gd name="connsiteY31" fmla="*/ 100013 h 654381"/>
                <a:gd name="connsiteX32" fmla="*/ 342901 w 642938"/>
                <a:gd name="connsiteY32" fmla="*/ 100013 h 654381"/>
                <a:gd name="connsiteX33" fmla="*/ 245746 w 642938"/>
                <a:gd name="connsiteY33" fmla="*/ 74295 h 654381"/>
                <a:gd name="connsiteX34" fmla="*/ 134303 w 642938"/>
                <a:gd name="connsiteY34" fmla="*/ 100013 h 654381"/>
                <a:gd name="connsiteX35" fmla="*/ 231458 w 642938"/>
                <a:gd name="connsiteY35" fmla="*/ 51435 h 654381"/>
                <a:gd name="connsiteX36" fmla="*/ 211456 w 642938"/>
                <a:gd name="connsiteY36" fmla="*/ 22860 h 654381"/>
                <a:gd name="connsiteX37" fmla="*/ 282893 w 642938"/>
                <a:gd name="connsiteY37" fmla="*/ 60008 h 654381"/>
                <a:gd name="connsiteX38" fmla="*/ 365761 w 642938"/>
                <a:gd name="connsiteY38" fmla="*/ 42863 h 654381"/>
                <a:gd name="connsiteX39" fmla="*/ 265748 w 642938"/>
                <a:gd name="connsiteY39" fmla="*/ 0 h 654381"/>
                <a:gd name="connsiteX0" fmla="*/ 642938 w 642938"/>
                <a:gd name="connsiteY0" fmla="*/ 237172 h 680098"/>
                <a:gd name="connsiteX1" fmla="*/ 548641 w 642938"/>
                <a:gd name="connsiteY1" fmla="*/ 285750 h 680098"/>
                <a:gd name="connsiteX2" fmla="*/ 580073 w 642938"/>
                <a:gd name="connsiteY2" fmla="*/ 385762 h 680098"/>
                <a:gd name="connsiteX3" fmla="*/ 525781 w 642938"/>
                <a:gd name="connsiteY3" fmla="*/ 500062 h 680098"/>
                <a:gd name="connsiteX4" fmla="*/ 551498 w 642938"/>
                <a:gd name="connsiteY4" fmla="*/ 562927 h 680098"/>
                <a:gd name="connsiteX5" fmla="*/ 548641 w 642938"/>
                <a:gd name="connsiteY5" fmla="*/ 622935 h 680098"/>
                <a:gd name="connsiteX6" fmla="*/ 525781 w 642938"/>
                <a:gd name="connsiteY6" fmla="*/ 557212 h 680098"/>
                <a:gd name="connsiteX7" fmla="*/ 500063 w 642938"/>
                <a:gd name="connsiteY7" fmla="*/ 522922 h 680098"/>
                <a:gd name="connsiteX8" fmla="*/ 488633 w 642938"/>
                <a:gd name="connsiteY8" fmla="*/ 591502 h 680098"/>
                <a:gd name="connsiteX9" fmla="*/ 494348 w 642938"/>
                <a:gd name="connsiteY9" fmla="*/ 680085 h 680098"/>
                <a:gd name="connsiteX10" fmla="*/ 468631 w 642938"/>
                <a:gd name="connsiteY10" fmla="*/ 597217 h 680098"/>
                <a:gd name="connsiteX11" fmla="*/ 471488 w 642938"/>
                <a:gd name="connsiteY11" fmla="*/ 477202 h 680098"/>
                <a:gd name="connsiteX12" fmla="*/ 537211 w 642938"/>
                <a:gd name="connsiteY12" fmla="*/ 402907 h 680098"/>
                <a:gd name="connsiteX13" fmla="*/ 411481 w 642938"/>
                <a:gd name="connsiteY13" fmla="*/ 451485 h 680098"/>
                <a:gd name="connsiteX14" fmla="*/ 380048 w 642938"/>
                <a:gd name="connsiteY14" fmla="*/ 482917 h 680098"/>
                <a:gd name="connsiteX15" fmla="*/ 425768 w 642938"/>
                <a:gd name="connsiteY15" fmla="*/ 411480 h 680098"/>
                <a:gd name="connsiteX16" fmla="*/ 514351 w 642938"/>
                <a:gd name="connsiteY16" fmla="*/ 380047 h 680098"/>
                <a:gd name="connsiteX17" fmla="*/ 488633 w 642938"/>
                <a:gd name="connsiteY17" fmla="*/ 305752 h 680098"/>
                <a:gd name="connsiteX18" fmla="*/ 351473 w 642938"/>
                <a:gd name="connsiteY18" fmla="*/ 194310 h 680098"/>
                <a:gd name="connsiteX19" fmla="*/ 231458 w 642938"/>
                <a:gd name="connsiteY19" fmla="*/ 271462 h 680098"/>
                <a:gd name="connsiteX20" fmla="*/ 165736 w 642938"/>
                <a:gd name="connsiteY20" fmla="*/ 354330 h 680098"/>
                <a:gd name="connsiteX21" fmla="*/ 131446 w 642938"/>
                <a:gd name="connsiteY21" fmla="*/ 374332 h 680098"/>
                <a:gd name="connsiteX22" fmla="*/ 94298 w 642938"/>
                <a:gd name="connsiteY22" fmla="*/ 451485 h 680098"/>
                <a:gd name="connsiteX23" fmla="*/ 105728 w 642938"/>
                <a:gd name="connsiteY23" fmla="*/ 360045 h 680098"/>
                <a:gd name="connsiteX24" fmla="*/ 1 w 642938"/>
                <a:gd name="connsiteY24" fmla="*/ 368617 h 680098"/>
                <a:gd name="connsiteX25" fmla="*/ 108586 w 642938"/>
                <a:gd name="connsiteY25" fmla="*/ 334327 h 680098"/>
                <a:gd name="connsiteX26" fmla="*/ 174308 w 642938"/>
                <a:gd name="connsiteY26" fmla="*/ 285750 h 680098"/>
                <a:gd name="connsiteX27" fmla="*/ 85726 w 642938"/>
                <a:gd name="connsiteY27" fmla="*/ 262890 h 680098"/>
                <a:gd name="connsiteX28" fmla="*/ 191453 w 642938"/>
                <a:gd name="connsiteY28" fmla="*/ 257175 h 680098"/>
                <a:gd name="connsiteX29" fmla="*/ 260033 w 642938"/>
                <a:gd name="connsiteY29" fmla="*/ 182880 h 680098"/>
                <a:gd name="connsiteX30" fmla="*/ 360046 w 642938"/>
                <a:gd name="connsiteY30" fmla="*/ 151447 h 680098"/>
                <a:gd name="connsiteX31" fmla="*/ 342901 w 642938"/>
                <a:gd name="connsiteY31" fmla="*/ 125730 h 680098"/>
                <a:gd name="connsiteX32" fmla="*/ 342901 w 642938"/>
                <a:gd name="connsiteY32" fmla="*/ 125730 h 680098"/>
                <a:gd name="connsiteX33" fmla="*/ 245746 w 642938"/>
                <a:gd name="connsiteY33" fmla="*/ 100012 h 680098"/>
                <a:gd name="connsiteX34" fmla="*/ 134303 w 642938"/>
                <a:gd name="connsiteY34" fmla="*/ 125730 h 680098"/>
                <a:gd name="connsiteX35" fmla="*/ 231458 w 642938"/>
                <a:gd name="connsiteY35" fmla="*/ 77152 h 680098"/>
                <a:gd name="connsiteX36" fmla="*/ 211456 w 642938"/>
                <a:gd name="connsiteY36" fmla="*/ 48577 h 680098"/>
                <a:gd name="connsiteX37" fmla="*/ 282893 w 642938"/>
                <a:gd name="connsiteY37" fmla="*/ 85725 h 680098"/>
                <a:gd name="connsiteX38" fmla="*/ 365761 w 642938"/>
                <a:gd name="connsiteY38" fmla="*/ 68580 h 680098"/>
                <a:gd name="connsiteX39" fmla="*/ 300038 w 642938"/>
                <a:gd name="connsiteY39" fmla="*/ 0 h 680098"/>
                <a:gd name="connsiteX0" fmla="*/ 642938 w 642938"/>
                <a:gd name="connsiteY0" fmla="*/ 237172 h 680098"/>
                <a:gd name="connsiteX1" fmla="*/ 548641 w 642938"/>
                <a:gd name="connsiteY1" fmla="*/ 285750 h 680098"/>
                <a:gd name="connsiteX2" fmla="*/ 580073 w 642938"/>
                <a:gd name="connsiteY2" fmla="*/ 385762 h 680098"/>
                <a:gd name="connsiteX3" fmla="*/ 525781 w 642938"/>
                <a:gd name="connsiteY3" fmla="*/ 500062 h 680098"/>
                <a:gd name="connsiteX4" fmla="*/ 551498 w 642938"/>
                <a:gd name="connsiteY4" fmla="*/ 562927 h 680098"/>
                <a:gd name="connsiteX5" fmla="*/ 548641 w 642938"/>
                <a:gd name="connsiteY5" fmla="*/ 622935 h 680098"/>
                <a:gd name="connsiteX6" fmla="*/ 525781 w 642938"/>
                <a:gd name="connsiteY6" fmla="*/ 557212 h 680098"/>
                <a:gd name="connsiteX7" fmla="*/ 500063 w 642938"/>
                <a:gd name="connsiteY7" fmla="*/ 522922 h 680098"/>
                <a:gd name="connsiteX8" fmla="*/ 488633 w 642938"/>
                <a:gd name="connsiteY8" fmla="*/ 591502 h 680098"/>
                <a:gd name="connsiteX9" fmla="*/ 494348 w 642938"/>
                <a:gd name="connsiteY9" fmla="*/ 680085 h 680098"/>
                <a:gd name="connsiteX10" fmla="*/ 468631 w 642938"/>
                <a:gd name="connsiteY10" fmla="*/ 597217 h 680098"/>
                <a:gd name="connsiteX11" fmla="*/ 471488 w 642938"/>
                <a:gd name="connsiteY11" fmla="*/ 477202 h 680098"/>
                <a:gd name="connsiteX12" fmla="*/ 537211 w 642938"/>
                <a:gd name="connsiteY12" fmla="*/ 402907 h 680098"/>
                <a:gd name="connsiteX13" fmla="*/ 411481 w 642938"/>
                <a:gd name="connsiteY13" fmla="*/ 451485 h 680098"/>
                <a:gd name="connsiteX14" fmla="*/ 380048 w 642938"/>
                <a:gd name="connsiteY14" fmla="*/ 482917 h 680098"/>
                <a:gd name="connsiteX15" fmla="*/ 425768 w 642938"/>
                <a:gd name="connsiteY15" fmla="*/ 411480 h 680098"/>
                <a:gd name="connsiteX16" fmla="*/ 514351 w 642938"/>
                <a:gd name="connsiteY16" fmla="*/ 380047 h 680098"/>
                <a:gd name="connsiteX17" fmla="*/ 488633 w 642938"/>
                <a:gd name="connsiteY17" fmla="*/ 305752 h 680098"/>
                <a:gd name="connsiteX18" fmla="*/ 351473 w 642938"/>
                <a:gd name="connsiteY18" fmla="*/ 194310 h 680098"/>
                <a:gd name="connsiteX19" fmla="*/ 231458 w 642938"/>
                <a:gd name="connsiteY19" fmla="*/ 271462 h 680098"/>
                <a:gd name="connsiteX20" fmla="*/ 165736 w 642938"/>
                <a:gd name="connsiteY20" fmla="*/ 354330 h 680098"/>
                <a:gd name="connsiteX21" fmla="*/ 131446 w 642938"/>
                <a:gd name="connsiteY21" fmla="*/ 374332 h 680098"/>
                <a:gd name="connsiteX22" fmla="*/ 94298 w 642938"/>
                <a:gd name="connsiteY22" fmla="*/ 451485 h 680098"/>
                <a:gd name="connsiteX23" fmla="*/ 105728 w 642938"/>
                <a:gd name="connsiteY23" fmla="*/ 360045 h 680098"/>
                <a:gd name="connsiteX24" fmla="*/ 1 w 642938"/>
                <a:gd name="connsiteY24" fmla="*/ 368617 h 680098"/>
                <a:gd name="connsiteX25" fmla="*/ 108586 w 642938"/>
                <a:gd name="connsiteY25" fmla="*/ 334327 h 680098"/>
                <a:gd name="connsiteX26" fmla="*/ 174308 w 642938"/>
                <a:gd name="connsiteY26" fmla="*/ 285750 h 680098"/>
                <a:gd name="connsiteX27" fmla="*/ 85726 w 642938"/>
                <a:gd name="connsiteY27" fmla="*/ 262890 h 680098"/>
                <a:gd name="connsiteX28" fmla="*/ 191453 w 642938"/>
                <a:gd name="connsiteY28" fmla="*/ 257175 h 680098"/>
                <a:gd name="connsiteX29" fmla="*/ 260033 w 642938"/>
                <a:gd name="connsiteY29" fmla="*/ 182880 h 680098"/>
                <a:gd name="connsiteX30" fmla="*/ 360046 w 642938"/>
                <a:gd name="connsiteY30" fmla="*/ 151447 h 680098"/>
                <a:gd name="connsiteX31" fmla="*/ 342901 w 642938"/>
                <a:gd name="connsiteY31" fmla="*/ 125730 h 680098"/>
                <a:gd name="connsiteX32" fmla="*/ 342901 w 642938"/>
                <a:gd name="connsiteY32" fmla="*/ 125730 h 680098"/>
                <a:gd name="connsiteX33" fmla="*/ 245746 w 642938"/>
                <a:gd name="connsiteY33" fmla="*/ 100012 h 680098"/>
                <a:gd name="connsiteX34" fmla="*/ 134303 w 642938"/>
                <a:gd name="connsiteY34" fmla="*/ 125730 h 680098"/>
                <a:gd name="connsiteX35" fmla="*/ 231458 w 642938"/>
                <a:gd name="connsiteY35" fmla="*/ 77152 h 680098"/>
                <a:gd name="connsiteX36" fmla="*/ 211456 w 642938"/>
                <a:gd name="connsiteY36" fmla="*/ 48577 h 680098"/>
                <a:gd name="connsiteX37" fmla="*/ 282893 w 642938"/>
                <a:gd name="connsiteY37" fmla="*/ 85725 h 680098"/>
                <a:gd name="connsiteX38" fmla="*/ 365761 w 642938"/>
                <a:gd name="connsiteY38" fmla="*/ 68580 h 680098"/>
                <a:gd name="connsiteX39" fmla="*/ 300038 w 642938"/>
                <a:gd name="connsiteY39" fmla="*/ 0 h 680098"/>
                <a:gd name="connsiteX40" fmla="*/ 642938 w 642938"/>
                <a:gd name="connsiteY40" fmla="*/ 237172 h 680098"/>
                <a:gd name="connsiteX0" fmla="*/ 642938 w 642938"/>
                <a:gd name="connsiteY0" fmla="*/ 237172 h 680098"/>
                <a:gd name="connsiteX1" fmla="*/ 548641 w 642938"/>
                <a:gd name="connsiteY1" fmla="*/ 285750 h 680098"/>
                <a:gd name="connsiteX2" fmla="*/ 580073 w 642938"/>
                <a:gd name="connsiteY2" fmla="*/ 385762 h 680098"/>
                <a:gd name="connsiteX3" fmla="*/ 525781 w 642938"/>
                <a:gd name="connsiteY3" fmla="*/ 500062 h 680098"/>
                <a:gd name="connsiteX4" fmla="*/ 551498 w 642938"/>
                <a:gd name="connsiteY4" fmla="*/ 562927 h 680098"/>
                <a:gd name="connsiteX5" fmla="*/ 548641 w 642938"/>
                <a:gd name="connsiteY5" fmla="*/ 622935 h 680098"/>
                <a:gd name="connsiteX6" fmla="*/ 525781 w 642938"/>
                <a:gd name="connsiteY6" fmla="*/ 557212 h 680098"/>
                <a:gd name="connsiteX7" fmla="*/ 500063 w 642938"/>
                <a:gd name="connsiteY7" fmla="*/ 522922 h 680098"/>
                <a:gd name="connsiteX8" fmla="*/ 488633 w 642938"/>
                <a:gd name="connsiteY8" fmla="*/ 591502 h 680098"/>
                <a:gd name="connsiteX9" fmla="*/ 494348 w 642938"/>
                <a:gd name="connsiteY9" fmla="*/ 680085 h 680098"/>
                <a:gd name="connsiteX10" fmla="*/ 468631 w 642938"/>
                <a:gd name="connsiteY10" fmla="*/ 597217 h 680098"/>
                <a:gd name="connsiteX11" fmla="*/ 471488 w 642938"/>
                <a:gd name="connsiteY11" fmla="*/ 477202 h 680098"/>
                <a:gd name="connsiteX12" fmla="*/ 537211 w 642938"/>
                <a:gd name="connsiteY12" fmla="*/ 402907 h 680098"/>
                <a:gd name="connsiteX13" fmla="*/ 411481 w 642938"/>
                <a:gd name="connsiteY13" fmla="*/ 451485 h 680098"/>
                <a:gd name="connsiteX14" fmla="*/ 380048 w 642938"/>
                <a:gd name="connsiteY14" fmla="*/ 482917 h 680098"/>
                <a:gd name="connsiteX15" fmla="*/ 425768 w 642938"/>
                <a:gd name="connsiteY15" fmla="*/ 411480 h 680098"/>
                <a:gd name="connsiteX16" fmla="*/ 514351 w 642938"/>
                <a:gd name="connsiteY16" fmla="*/ 380047 h 680098"/>
                <a:gd name="connsiteX17" fmla="*/ 488633 w 642938"/>
                <a:gd name="connsiteY17" fmla="*/ 305752 h 680098"/>
                <a:gd name="connsiteX18" fmla="*/ 351473 w 642938"/>
                <a:gd name="connsiteY18" fmla="*/ 194310 h 680098"/>
                <a:gd name="connsiteX19" fmla="*/ 231458 w 642938"/>
                <a:gd name="connsiteY19" fmla="*/ 271462 h 680098"/>
                <a:gd name="connsiteX20" fmla="*/ 165736 w 642938"/>
                <a:gd name="connsiteY20" fmla="*/ 354330 h 680098"/>
                <a:gd name="connsiteX21" fmla="*/ 131446 w 642938"/>
                <a:gd name="connsiteY21" fmla="*/ 374332 h 680098"/>
                <a:gd name="connsiteX22" fmla="*/ 94298 w 642938"/>
                <a:gd name="connsiteY22" fmla="*/ 451485 h 680098"/>
                <a:gd name="connsiteX23" fmla="*/ 105728 w 642938"/>
                <a:gd name="connsiteY23" fmla="*/ 360045 h 680098"/>
                <a:gd name="connsiteX24" fmla="*/ 1 w 642938"/>
                <a:gd name="connsiteY24" fmla="*/ 368617 h 680098"/>
                <a:gd name="connsiteX25" fmla="*/ 108586 w 642938"/>
                <a:gd name="connsiteY25" fmla="*/ 334327 h 680098"/>
                <a:gd name="connsiteX26" fmla="*/ 174308 w 642938"/>
                <a:gd name="connsiteY26" fmla="*/ 285750 h 680098"/>
                <a:gd name="connsiteX27" fmla="*/ 85726 w 642938"/>
                <a:gd name="connsiteY27" fmla="*/ 262890 h 680098"/>
                <a:gd name="connsiteX28" fmla="*/ 191453 w 642938"/>
                <a:gd name="connsiteY28" fmla="*/ 257175 h 680098"/>
                <a:gd name="connsiteX29" fmla="*/ 260033 w 642938"/>
                <a:gd name="connsiteY29" fmla="*/ 182880 h 680098"/>
                <a:gd name="connsiteX30" fmla="*/ 360046 w 642938"/>
                <a:gd name="connsiteY30" fmla="*/ 151447 h 680098"/>
                <a:gd name="connsiteX31" fmla="*/ 342901 w 642938"/>
                <a:gd name="connsiteY31" fmla="*/ 125730 h 680098"/>
                <a:gd name="connsiteX32" fmla="*/ 342901 w 642938"/>
                <a:gd name="connsiteY32" fmla="*/ 125730 h 680098"/>
                <a:gd name="connsiteX33" fmla="*/ 245746 w 642938"/>
                <a:gd name="connsiteY33" fmla="*/ 100012 h 680098"/>
                <a:gd name="connsiteX34" fmla="*/ 134303 w 642938"/>
                <a:gd name="connsiteY34" fmla="*/ 125730 h 680098"/>
                <a:gd name="connsiteX35" fmla="*/ 231458 w 642938"/>
                <a:gd name="connsiteY35" fmla="*/ 77152 h 680098"/>
                <a:gd name="connsiteX36" fmla="*/ 211456 w 642938"/>
                <a:gd name="connsiteY36" fmla="*/ 48577 h 680098"/>
                <a:gd name="connsiteX37" fmla="*/ 282893 w 642938"/>
                <a:gd name="connsiteY37" fmla="*/ 85725 h 680098"/>
                <a:gd name="connsiteX38" fmla="*/ 365761 w 642938"/>
                <a:gd name="connsiteY38" fmla="*/ 68580 h 680098"/>
                <a:gd name="connsiteX39" fmla="*/ 300038 w 642938"/>
                <a:gd name="connsiteY39" fmla="*/ 0 h 680098"/>
                <a:gd name="connsiteX40" fmla="*/ 642938 w 642938"/>
                <a:gd name="connsiteY40" fmla="*/ 237172 h 680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42938" h="680098">
                  <a:moveTo>
                    <a:pt x="642938" y="237172"/>
                  </a:moveTo>
                  <a:cubicBezTo>
                    <a:pt x="601028" y="249078"/>
                    <a:pt x="559118" y="260985"/>
                    <a:pt x="548641" y="285750"/>
                  </a:cubicBezTo>
                  <a:cubicBezTo>
                    <a:pt x="538163" y="310515"/>
                    <a:pt x="583883" y="350043"/>
                    <a:pt x="580073" y="385762"/>
                  </a:cubicBezTo>
                  <a:cubicBezTo>
                    <a:pt x="576263" y="421481"/>
                    <a:pt x="530544" y="470534"/>
                    <a:pt x="525781" y="500062"/>
                  </a:cubicBezTo>
                  <a:cubicBezTo>
                    <a:pt x="521018" y="529590"/>
                    <a:pt x="547688" y="542448"/>
                    <a:pt x="551498" y="562927"/>
                  </a:cubicBezTo>
                  <a:cubicBezTo>
                    <a:pt x="555308" y="583406"/>
                    <a:pt x="552927" y="623887"/>
                    <a:pt x="548641" y="622935"/>
                  </a:cubicBezTo>
                  <a:cubicBezTo>
                    <a:pt x="544355" y="621983"/>
                    <a:pt x="533877" y="573881"/>
                    <a:pt x="525781" y="557212"/>
                  </a:cubicBezTo>
                  <a:cubicBezTo>
                    <a:pt x="517685" y="540543"/>
                    <a:pt x="506254" y="517207"/>
                    <a:pt x="500063" y="522922"/>
                  </a:cubicBezTo>
                  <a:cubicBezTo>
                    <a:pt x="493872" y="528637"/>
                    <a:pt x="489585" y="565308"/>
                    <a:pt x="488633" y="591502"/>
                  </a:cubicBezTo>
                  <a:cubicBezTo>
                    <a:pt x="487681" y="617696"/>
                    <a:pt x="497682" y="679133"/>
                    <a:pt x="494348" y="680085"/>
                  </a:cubicBezTo>
                  <a:cubicBezTo>
                    <a:pt x="491014" y="681038"/>
                    <a:pt x="472441" y="631031"/>
                    <a:pt x="468631" y="597217"/>
                  </a:cubicBezTo>
                  <a:cubicBezTo>
                    <a:pt x="464821" y="563403"/>
                    <a:pt x="460058" y="509587"/>
                    <a:pt x="471488" y="477202"/>
                  </a:cubicBezTo>
                  <a:cubicBezTo>
                    <a:pt x="482918" y="444817"/>
                    <a:pt x="547212" y="407193"/>
                    <a:pt x="537211" y="402907"/>
                  </a:cubicBezTo>
                  <a:cubicBezTo>
                    <a:pt x="527210" y="398621"/>
                    <a:pt x="437675" y="438150"/>
                    <a:pt x="411481" y="451485"/>
                  </a:cubicBezTo>
                  <a:cubicBezTo>
                    <a:pt x="385287" y="464820"/>
                    <a:pt x="377667" y="489584"/>
                    <a:pt x="380048" y="482917"/>
                  </a:cubicBezTo>
                  <a:cubicBezTo>
                    <a:pt x="382429" y="476250"/>
                    <a:pt x="403384" y="428625"/>
                    <a:pt x="425768" y="411480"/>
                  </a:cubicBezTo>
                  <a:cubicBezTo>
                    <a:pt x="448152" y="394335"/>
                    <a:pt x="503874" y="397668"/>
                    <a:pt x="514351" y="380047"/>
                  </a:cubicBezTo>
                  <a:cubicBezTo>
                    <a:pt x="524828" y="362426"/>
                    <a:pt x="515779" y="336708"/>
                    <a:pt x="488633" y="305752"/>
                  </a:cubicBezTo>
                  <a:cubicBezTo>
                    <a:pt x="461487" y="274796"/>
                    <a:pt x="394336" y="200025"/>
                    <a:pt x="351473" y="194310"/>
                  </a:cubicBezTo>
                  <a:cubicBezTo>
                    <a:pt x="308610" y="188595"/>
                    <a:pt x="262414" y="244792"/>
                    <a:pt x="231458" y="271462"/>
                  </a:cubicBezTo>
                  <a:cubicBezTo>
                    <a:pt x="200502" y="298132"/>
                    <a:pt x="182405" y="337185"/>
                    <a:pt x="165736" y="354330"/>
                  </a:cubicBezTo>
                  <a:cubicBezTo>
                    <a:pt x="149067" y="371475"/>
                    <a:pt x="143352" y="358140"/>
                    <a:pt x="131446" y="374332"/>
                  </a:cubicBezTo>
                  <a:cubicBezTo>
                    <a:pt x="119540" y="390524"/>
                    <a:pt x="98584" y="453866"/>
                    <a:pt x="94298" y="451485"/>
                  </a:cubicBezTo>
                  <a:cubicBezTo>
                    <a:pt x="90012" y="449104"/>
                    <a:pt x="121444" y="373856"/>
                    <a:pt x="105728" y="360045"/>
                  </a:cubicBezTo>
                  <a:cubicBezTo>
                    <a:pt x="90012" y="346234"/>
                    <a:pt x="-475" y="372903"/>
                    <a:pt x="1" y="368617"/>
                  </a:cubicBezTo>
                  <a:cubicBezTo>
                    <a:pt x="477" y="364331"/>
                    <a:pt x="79535" y="348138"/>
                    <a:pt x="108586" y="334327"/>
                  </a:cubicBezTo>
                  <a:cubicBezTo>
                    <a:pt x="137637" y="320516"/>
                    <a:pt x="178118" y="297656"/>
                    <a:pt x="174308" y="285750"/>
                  </a:cubicBezTo>
                  <a:cubicBezTo>
                    <a:pt x="170498" y="273844"/>
                    <a:pt x="82869" y="267652"/>
                    <a:pt x="85726" y="262890"/>
                  </a:cubicBezTo>
                  <a:cubicBezTo>
                    <a:pt x="88583" y="258128"/>
                    <a:pt x="162402" y="270510"/>
                    <a:pt x="191453" y="257175"/>
                  </a:cubicBezTo>
                  <a:cubicBezTo>
                    <a:pt x="220504" y="243840"/>
                    <a:pt x="231934" y="200501"/>
                    <a:pt x="260033" y="182880"/>
                  </a:cubicBezTo>
                  <a:cubicBezTo>
                    <a:pt x="288132" y="165259"/>
                    <a:pt x="346235" y="160972"/>
                    <a:pt x="360046" y="151447"/>
                  </a:cubicBezTo>
                  <a:cubicBezTo>
                    <a:pt x="373857" y="141922"/>
                    <a:pt x="342901" y="125730"/>
                    <a:pt x="342901" y="125730"/>
                  </a:cubicBezTo>
                  <a:lnTo>
                    <a:pt x="342901" y="125730"/>
                  </a:lnTo>
                  <a:cubicBezTo>
                    <a:pt x="326709" y="121444"/>
                    <a:pt x="280512" y="100012"/>
                    <a:pt x="245746" y="100012"/>
                  </a:cubicBezTo>
                  <a:cubicBezTo>
                    <a:pt x="210980" y="100012"/>
                    <a:pt x="136684" y="129540"/>
                    <a:pt x="134303" y="125730"/>
                  </a:cubicBezTo>
                  <a:cubicBezTo>
                    <a:pt x="131922" y="121920"/>
                    <a:pt x="218599" y="90011"/>
                    <a:pt x="231458" y="77152"/>
                  </a:cubicBezTo>
                  <a:cubicBezTo>
                    <a:pt x="244317" y="64293"/>
                    <a:pt x="202883" y="47148"/>
                    <a:pt x="211456" y="48577"/>
                  </a:cubicBezTo>
                  <a:cubicBezTo>
                    <a:pt x="220028" y="50006"/>
                    <a:pt x="257176" y="82391"/>
                    <a:pt x="282893" y="85725"/>
                  </a:cubicBezTo>
                  <a:cubicBezTo>
                    <a:pt x="308610" y="89059"/>
                    <a:pt x="361475" y="82867"/>
                    <a:pt x="365761" y="68580"/>
                  </a:cubicBezTo>
                  <a:cubicBezTo>
                    <a:pt x="370047" y="54292"/>
                    <a:pt x="330756" y="27146"/>
                    <a:pt x="300038" y="0"/>
                  </a:cubicBezTo>
                  <a:cubicBezTo>
                    <a:pt x="414338" y="79057"/>
                    <a:pt x="537211" y="89535"/>
                    <a:pt x="642938" y="237172"/>
                  </a:cubicBezTo>
                  <a:close/>
                </a:path>
              </a:pathLst>
            </a:custGeom>
            <a:solidFill>
              <a:schemeClr val="accent5">
                <a:lumMod val="60000"/>
                <a:lumOff val="40000"/>
              </a:schemeClr>
            </a:solidFill>
            <a:ln w="0">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41" name="Freeform: Shape 9240">
              <a:extLst>
                <a:ext uri="{FF2B5EF4-FFF2-40B4-BE49-F238E27FC236}">
                  <a16:creationId xmlns:a16="http://schemas.microsoft.com/office/drawing/2014/main" id="{1F542B6B-D4BE-AE8A-2E1E-61C7A69B028B}"/>
                </a:ext>
              </a:extLst>
            </p:cNvPr>
            <p:cNvSpPr/>
            <p:nvPr/>
          </p:nvSpPr>
          <p:spPr bwMode="auto">
            <a:xfrm>
              <a:off x="2790043" y="2194523"/>
              <a:ext cx="1245530" cy="967492"/>
            </a:xfrm>
            <a:custGeom>
              <a:avLst/>
              <a:gdLst>
                <a:gd name="connsiteX0" fmla="*/ 1244033 w 1245530"/>
                <a:gd name="connsiteY0" fmla="*/ 435269 h 967492"/>
                <a:gd name="connsiteX1" fmla="*/ 1242872 w 1245530"/>
                <a:gd name="connsiteY1" fmla="*/ 439087 h 967492"/>
                <a:gd name="connsiteX2" fmla="*/ 1228687 w 1245530"/>
                <a:gd name="connsiteY2" fmla="*/ 443085 h 967492"/>
                <a:gd name="connsiteX3" fmla="*/ 1227602 w 1245530"/>
                <a:gd name="connsiteY3" fmla="*/ 440091 h 967492"/>
                <a:gd name="connsiteX4" fmla="*/ 1244033 w 1245530"/>
                <a:gd name="connsiteY4" fmla="*/ 435269 h 967492"/>
                <a:gd name="connsiteX5" fmla="*/ 781140 w 1245530"/>
                <a:gd name="connsiteY5" fmla="*/ 59 h 967492"/>
                <a:gd name="connsiteX6" fmla="*/ 810407 w 1245530"/>
                <a:gd name="connsiteY6" fmla="*/ 14324 h 967492"/>
                <a:gd name="connsiteX7" fmla="*/ 784690 w 1245530"/>
                <a:gd name="connsiteY7" fmla="*/ 28611 h 967492"/>
                <a:gd name="connsiteX8" fmla="*/ 750400 w 1245530"/>
                <a:gd name="connsiteY8" fmla="*/ 122909 h 967492"/>
                <a:gd name="connsiteX9" fmla="*/ 727540 w 1245530"/>
                <a:gd name="connsiteY9" fmla="*/ 208634 h 967492"/>
                <a:gd name="connsiteX10" fmla="*/ 824695 w 1245530"/>
                <a:gd name="connsiteY10" fmla="*/ 151484 h 967492"/>
                <a:gd name="connsiteX11" fmla="*/ 790405 w 1245530"/>
                <a:gd name="connsiteY11" fmla="*/ 88619 h 967492"/>
                <a:gd name="connsiteX12" fmla="*/ 856127 w 1245530"/>
                <a:gd name="connsiteY12" fmla="*/ 48614 h 967492"/>
                <a:gd name="connsiteX13" fmla="*/ 810407 w 1245530"/>
                <a:gd name="connsiteY13" fmla="*/ 91476 h 967492"/>
                <a:gd name="connsiteX14" fmla="*/ 853270 w 1245530"/>
                <a:gd name="connsiteY14" fmla="*/ 160056 h 967492"/>
                <a:gd name="connsiteX15" fmla="*/ 747542 w 1245530"/>
                <a:gd name="connsiteY15" fmla="*/ 242924 h 967492"/>
                <a:gd name="connsiteX16" fmla="*/ 690392 w 1245530"/>
                <a:gd name="connsiteY16" fmla="*/ 302931 h 967492"/>
                <a:gd name="connsiteX17" fmla="*/ 747542 w 1245530"/>
                <a:gd name="connsiteY17" fmla="*/ 454379 h 967492"/>
                <a:gd name="connsiteX18" fmla="*/ 913277 w 1245530"/>
                <a:gd name="connsiteY18" fmla="*/ 502956 h 967492"/>
                <a:gd name="connsiteX19" fmla="*/ 1219030 w 1245530"/>
                <a:gd name="connsiteY19" fmla="*/ 445806 h 967492"/>
                <a:gd name="connsiteX20" fmla="*/ 1228687 w 1245530"/>
                <a:gd name="connsiteY20" fmla="*/ 443085 h 967492"/>
                <a:gd name="connsiteX21" fmla="*/ 1231956 w 1245530"/>
                <a:gd name="connsiteY21" fmla="*/ 452102 h 967492"/>
                <a:gd name="connsiteX22" fmla="*/ 1201885 w 1245530"/>
                <a:gd name="connsiteY22" fmla="*/ 505814 h 967492"/>
                <a:gd name="connsiteX23" fmla="*/ 818980 w 1245530"/>
                <a:gd name="connsiteY23" fmla="*/ 545819 h 967492"/>
                <a:gd name="connsiteX24" fmla="*/ 656102 w 1245530"/>
                <a:gd name="connsiteY24" fmla="*/ 628686 h 967492"/>
                <a:gd name="connsiteX25" fmla="*/ 693250 w 1245530"/>
                <a:gd name="connsiteY25" fmla="*/ 748701 h 967492"/>
                <a:gd name="connsiteX26" fmla="*/ 741827 w 1245530"/>
                <a:gd name="connsiteY26" fmla="*/ 851571 h 967492"/>
                <a:gd name="connsiteX27" fmla="*/ 876130 w 1245530"/>
                <a:gd name="connsiteY27" fmla="*/ 840141 h 967492"/>
                <a:gd name="connsiteX28" fmla="*/ 784690 w 1245530"/>
                <a:gd name="connsiteY28" fmla="*/ 871574 h 967492"/>
                <a:gd name="connsiteX29" fmla="*/ 821837 w 1245530"/>
                <a:gd name="connsiteY29" fmla="*/ 928724 h 967492"/>
                <a:gd name="connsiteX30" fmla="*/ 804692 w 1245530"/>
                <a:gd name="connsiteY30" fmla="*/ 945869 h 967492"/>
                <a:gd name="connsiteX31" fmla="*/ 767545 w 1245530"/>
                <a:gd name="connsiteY31" fmla="*/ 894434 h 967492"/>
                <a:gd name="connsiteX32" fmla="*/ 684677 w 1245530"/>
                <a:gd name="connsiteY32" fmla="*/ 834426 h 967492"/>
                <a:gd name="connsiteX33" fmla="*/ 641815 w 1245530"/>
                <a:gd name="connsiteY33" fmla="*/ 742986 h 967492"/>
                <a:gd name="connsiteX34" fmla="*/ 624670 w 1245530"/>
                <a:gd name="connsiteY34" fmla="*/ 825854 h 967492"/>
                <a:gd name="connsiteX35" fmla="*/ 627528 w 1245530"/>
                <a:gd name="connsiteY35" fmla="*/ 903006 h 967492"/>
                <a:gd name="connsiteX36" fmla="*/ 616097 w 1245530"/>
                <a:gd name="connsiteY36" fmla="*/ 931581 h 967492"/>
                <a:gd name="connsiteX37" fmla="*/ 601809 w 1245530"/>
                <a:gd name="connsiteY37" fmla="*/ 825854 h 967492"/>
                <a:gd name="connsiteX38" fmla="*/ 618955 w 1245530"/>
                <a:gd name="connsiteY38" fmla="*/ 754416 h 967492"/>
                <a:gd name="connsiteX39" fmla="*/ 624670 w 1245530"/>
                <a:gd name="connsiteY39" fmla="*/ 694409 h 967492"/>
                <a:gd name="connsiteX40" fmla="*/ 615896 w 1245530"/>
                <a:gd name="connsiteY40" fmla="*/ 672241 h 967492"/>
                <a:gd name="connsiteX41" fmla="*/ 608851 w 1245530"/>
                <a:gd name="connsiteY41" fmla="*/ 657465 h 967492"/>
                <a:gd name="connsiteX42" fmla="*/ 560715 w 1245530"/>
                <a:gd name="connsiteY42" fmla="*/ 647200 h 967492"/>
                <a:gd name="connsiteX43" fmla="*/ 515495 w 1245530"/>
                <a:gd name="connsiteY43" fmla="*/ 654481 h 967492"/>
                <a:gd name="connsiteX44" fmla="*/ 492145 w 1245530"/>
                <a:gd name="connsiteY44" fmla="*/ 756682 h 967492"/>
                <a:gd name="connsiteX45" fmla="*/ 387580 w 1245530"/>
                <a:gd name="connsiteY45" fmla="*/ 827946 h 967492"/>
                <a:gd name="connsiteX46" fmla="*/ 378048 w 1245530"/>
                <a:gd name="connsiteY46" fmla="*/ 895195 h 967492"/>
                <a:gd name="connsiteX47" fmla="*/ 345290 w 1245530"/>
                <a:gd name="connsiteY47" fmla="*/ 945555 h 967492"/>
                <a:gd name="connsiteX48" fmla="*/ 358732 w 1245530"/>
                <a:gd name="connsiteY48" fmla="*/ 877280 h 967492"/>
                <a:gd name="connsiteX49" fmla="*/ 353840 w 1245530"/>
                <a:gd name="connsiteY49" fmla="*/ 834698 h 967492"/>
                <a:gd name="connsiteX50" fmla="*/ 309355 w 1245530"/>
                <a:gd name="connsiteY50" fmla="*/ 888129 h 967492"/>
                <a:gd name="connsiteX51" fmla="*/ 269574 w 1245530"/>
                <a:gd name="connsiteY51" fmla="*/ 967483 h 967492"/>
                <a:gd name="connsiteX52" fmla="*/ 289204 w 1245530"/>
                <a:gd name="connsiteY52" fmla="*/ 882966 h 967492"/>
                <a:gd name="connsiteX53" fmla="*/ 352251 w 1245530"/>
                <a:gd name="connsiteY53" fmla="*/ 780806 h 967492"/>
                <a:gd name="connsiteX54" fmla="*/ 446490 w 1245530"/>
                <a:gd name="connsiteY54" fmla="*/ 749846 h 967492"/>
                <a:gd name="connsiteX55" fmla="*/ 313432 w 1245530"/>
                <a:gd name="connsiteY55" fmla="*/ 728315 h 967492"/>
                <a:gd name="connsiteX56" fmla="*/ 270431 w 1245530"/>
                <a:gd name="connsiteY56" fmla="*/ 739582 h 967492"/>
                <a:gd name="connsiteX57" fmla="*/ 345959 w 1245530"/>
                <a:gd name="connsiteY57" fmla="*/ 700993 h 967492"/>
                <a:gd name="connsiteX58" fmla="*/ 438295 w 1245530"/>
                <a:gd name="connsiteY58" fmla="*/ 718573 h 967492"/>
                <a:gd name="connsiteX59" fmla="*/ 453597 w 1245530"/>
                <a:gd name="connsiteY59" fmla="*/ 641456 h 967492"/>
                <a:gd name="connsiteX60" fmla="*/ 391447 w 1245530"/>
                <a:gd name="connsiteY60" fmla="*/ 476019 h 967492"/>
                <a:gd name="connsiteX61" fmla="*/ 248899 w 1245530"/>
                <a:gd name="connsiteY61" fmla="*/ 482039 h 967492"/>
                <a:gd name="connsiteX62" fmla="*/ 150335 w 1245530"/>
                <a:gd name="connsiteY62" fmla="*/ 520399 h 967492"/>
                <a:gd name="connsiteX63" fmla="*/ 110638 w 1245530"/>
                <a:gd name="connsiteY63" fmla="*/ 520357 h 967492"/>
                <a:gd name="connsiteX64" fmla="*/ 39624 w 1245530"/>
                <a:gd name="connsiteY64" fmla="*/ 568208 h 967492"/>
                <a:gd name="connsiteX65" fmla="*/ 95648 w 1245530"/>
                <a:gd name="connsiteY65" fmla="*/ 495042 h 967492"/>
                <a:gd name="connsiteX66" fmla="*/ 53 w 1245530"/>
                <a:gd name="connsiteY66" fmla="*/ 449073 h 967492"/>
                <a:gd name="connsiteX67" fmla="*/ 111097 w 1245530"/>
                <a:gd name="connsiteY67" fmla="*/ 474284 h 967492"/>
                <a:gd name="connsiteX68" fmla="*/ 192352 w 1245530"/>
                <a:gd name="connsiteY68" fmla="*/ 465525 h 967492"/>
                <a:gd name="connsiteX69" fmla="*/ 127424 w 1245530"/>
                <a:gd name="connsiteY69" fmla="*/ 401076 h 967492"/>
                <a:gd name="connsiteX70" fmla="*/ 221577 w 1245530"/>
                <a:gd name="connsiteY70" fmla="*/ 449512 h 967492"/>
                <a:gd name="connsiteX71" fmla="*/ 318281 w 1245530"/>
                <a:gd name="connsiteY71" fmla="*/ 419995 h 967492"/>
                <a:gd name="connsiteX72" fmla="*/ 420484 w 1245530"/>
                <a:gd name="connsiteY72" fmla="*/ 443345 h 967492"/>
                <a:gd name="connsiteX73" fmla="*/ 418665 w 1245530"/>
                <a:gd name="connsiteY73" fmla="*/ 412490 h 967492"/>
                <a:gd name="connsiteX74" fmla="*/ 347778 w 1245530"/>
                <a:gd name="connsiteY74" fmla="*/ 341247 h 967492"/>
                <a:gd name="connsiteX75" fmla="*/ 238593 w 1245530"/>
                <a:gd name="connsiteY75" fmla="*/ 307194 h 967492"/>
                <a:gd name="connsiteX76" fmla="*/ 346983 w 1245530"/>
                <a:gd name="connsiteY76" fmla="*/ 314301 h 967492"/>
                <a:gd name="connsiteX77" fmla="*/ 344141 w 1245530"/>
                <a:gd name="connsiteY77" fmla="*/ 242389 h 967492"/>
                <a:gd name="connsiteX78" fmla="*/ 387057 w 1245530"/>
                <a:gd name="connsiteY78" fmla="*/ 347665 h 967492"/>
                <a:gd name="connsiteX79" fmla="*/ 467247 w 1245530"/>
                <a:gd name="connsiteY79" fmla="*/ 374695 h 967492"/>
                <a:gd name="connsiteX80" fmla="*/ 468856 w 1245530"/>
                <a:gd name="connsiteY80" fmla="*/ 367471 h 967492"/>
                <a:gd name="connsiteX81" fmla="*/ 457863 w 1245530"/>
                <a:gd name="connsiteY81" fmla="*/ 351508 h 967492"/>
                <a:gd name="connsiteX82" fmla="*/ 424644 w 1245530"/>
                <a:gd name="connsiteY82" fmla="*/ 288643 h 967492"/>
                <a:gd name="connsiteX83" fmla="*/ 433217 w 1245530"/>
                <a:gd name="connsiteY83" fmla="*/ 157199 h 967492"/>
                <a:gd name="connsiteX84" fmla="*/ 427502 w 1245530"/>
                <a:gd name="connsiteY84" fmla="*/ 85761 h 967492"/>
                <a:gd name="connsiteX85" fmla="*/ 464650 w 1245530"/>
                <a:gd name="connsiteY85" fmla="*/ 151484 h 967492"/>
                <a:gd name="connsiteX86" fmla="*/ 524657 w 1245530"/>
                <a:gd name="connsiteY86" fmla="*/ 108621 h 967492"/>
                <a:gd name="connsiteX87" fmla="*/ 487510 w 1245530"/>
                <a:gd name="connsiteY87" fmla="*/ 171486 h 967492"/>
                <a:gd name="connsiteX88" fmla="*/ 458935 w 1245530"/>
                <a:gd name="connsiteY88" fmla="*/ 208634 h 967492"/>
                <a:gd name="connsiteX89" fmla="*/ 476080 w 1245530"/>
                <a:gd name="connsiteY89" fmla="*/ 300074 h 967492"/>
                <a:gd name="connsiteX90" fmla="*/ 596095 w 1245530"/>
                <a:gd name="connsiteY90" fmla="*/ 325791 h 967492"/>
                <a:gd name="connsiteX91" fmla="*/ 693250 w 1245530"/>
                <a:gd name="connsiteY91" fmla="*/ 234352 h 967492"/>
                <a:gd name="connsiteX92" fmla="*/ 667533 w 1245530"/>
                <a:gd name="connsiteY92" fmla="*/ 174344 h 967492"/>
                <a:gd name="connsiteX93" fmla="*/ 584665 w 1245530"/>
                <a:gd name="connsiteY93" fmla="*/ 102906 h 967492"/>
                <a:gd name="connsiteX94" fmla="*/ 567520 w 1245530"/>
                <a:gd name="connsiteY94" fmla="*/ 48614 h 967492"/>
                <a:gd name="connsiteX95" fmla="*/ 618954 w 1245530"/>
                <a:gd name="connsiteY95" fmla="*/ 108622 h 967492"/>
                <a:gd name="connsiteX96" fmla="*/ 698965 w 1245530"/>
                <a:gd name="connsiteY96" fmla="*/ 160056 h 967492"/>
                <a:gd name="connsiteX97" fmla="*/ 741827 w 1245530"/>
                <a:gd name="connsiteY97" fmla="*/ 71474 h 967492"/>
                <a:gd name="connsiteX98" fmla="*/ 770402 w 1245530"/>
                <a:gd name="connsiteY98" fmla="*/ 2894 h 967492"/>
                <a:gd name="connsiteX99" fmla="*/ 781140 w 1245530"/>
                <a:gd name="connsiteY99" fmla="*/ 59 h 967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1245530" h="967492">
                  <a:moveTo>
                    <a:pt x="1244033" y="435269"/>
                  </a:moveTo>
                  <a:cubicBezTo>
                    <a:pt x="1246057" y="435954"/>
                    <a:pt x="1246354" y="437279"/>
                    <a:pt x="1242872" y="439087"/>
                  </a:cubicBezTo>
                  <a:lnTo>
                    <a:pt x="1228687" y="443085"/>
                  </a:lnTo>
                  <a:lnTo>
                    <a:pt x="1227602" y="440091"/>
                  </a:lnTo>
                  <a:cubicBezTo>
                    <a:pt x="1229031" y="435091"/>
                    <a:pt x="1239984" y="433900"/>
                    <a:pt x="1244033" y="435269"/>
                  </a:cubicBezTo>
                  <a:close/>
                  <a:moveTo>
                    <a:pt x="781140" y="59"/>
                  </a:moveTo>
                  <a:cubicBezTo>
                    <a:pt x="793441" y="930"/>
                    <a:pt x="808621" y="11110"/>
                    <a:pt x="810407" y="14324"/>
                  </a:cubicBezTo>
                  <a:cubicBezTo>
                    <a:pt x="812788" y="18610"/>
                    <a:pt x="794691" y="10513"/>
                    <a:pt x="784690" y="28611"/>
                  </a:cubicBezTo>
                  <a:cubicBezTo>
                    <a:pt x="774689" y="46708"/>
                    <a:pt x="759925" y="92905"/>
                    <a:pt x="750400" y="122909"/>
                  </a:cubicBezTo>
                  <a:cubicBezTo>
                    <a:pt x="740875" y="152913"/>
                    <a:pt x="715158" y="203872"/>
                    <a:pt x="727540" y="208634"/>
                  </a:cubicBezTo>
                  <a:cubicBezTo>
                    <a:pt x="739922" y="213396"/>
                    <a:pt x="814218" y="171486"/>
                    <a:pt x="824695" y="151484"/>
                  </a:cubicBezTo>
                  <a:cubicBezTo>
                    <a:pt x="835173" y="131481"/>
                    <a:pt x="785166" y="105764"/>
                    <a:pt x="790405" y="88619"/>
                  </a:cubicBezTo>
                  <a:cubicBezTo>
                    <a:pt x="795644" y="71474"/>
                    <a:pt x="852793" y="48138"/>
                    <a:pt x="856127" y="48614"/>
                  </a:cubicBezTo>
                  <a:cubicBezTo>
                    <a:pt x="859461" y="49090"/>
                    <a:pt x="810883" y="72902"/>
                    <a:pt x="810407" y="91476"/>
                  </a:cubicBezTo>
                  <a:cubicBezTo>
                    <a:pt x="809931" y="110050"/>
                    <a:pt x="863747" y="134815"/>
                    <a:pt x="853270" y="160056"/>
                  </a:cubicBezTo>
                  <a:cubicBezTo>
                    <a:pt x="842793" y="185297"/>
                    <a:pt x="774688" y="219111"/>
                    <a:pt x="747542" y="242924"/>
                  </a:cubicBezTo>
                  <a:cubicBezTo>
                    <a:pt x="720396" y="266737"/>
                    <a:pt x="690392" y="267689"/>
                    <a:pt x="690392" y="302931"/>
                  </a:cubicBezTo>
                  <a:cubicBezTo>
                    <a:pt x="690392" y="338173"/>
                    <a:pt x="710395" y="421042"/>
                    <a:pt x="747542" y="454379"/>
                  </a:cubicBezTo>
                  <a:cubicBezTo>
                    <a:pt x="784689" y="487716"/>
                    <a:pt x="834696" y="504385"/>
                    <a:pt x="913277" y="502956"/>
                  </a:cubicBezTo>
                  <a:cubicBezTo>
                    <a:pt x="991858" y="501527"/>
                    <a:pt x="1166643" y="456283"/>
                    <a:pt x="1219030" y="445806"/>
                  </a:cubicBezTo>
                  <a:lnTo>
                    <a:pt x="1228687" y="443085"/>
                  </a:lnTo>
                  <a:lnTo>
                    <a:pt x="1231956" y="452102"/>
                  </a:lnTo>
                  <a:cubicBezTo>
                    <a:pt x="1240283" y="467863"/>
                    <a:pt x="1252963" y="492598"/>
                    <a:pt x="1201885" y="505814"/>
                  </a:cubicBezTo>
                  <a:cubicBezTo>
                    <a:pt x="1133781" y="523435"/>
                    <a:pt x="909944" y="525340"/>
                    <a:pt x="818980" y="545819"/>
                  </a:cubicBezTo>
                  <a:cubicBezTo>
                    <a:pt x="728016" y="566298"/>
                    <a:pt x="677057" y="594872"/>
                    <a:pt x="656102" y="628686"/>
                  </a:cubicBezTo>
                  <a:cubicBezTo>
                    <a:pt x="635147" y="662500"/>
                    <a:pt x="678963" y="711554"/>
                    <a:pt x="693250" y="748701"/>
                  </a:cubicBezTo>
                  <a:cubicBezTo>
                    <a:pt x="707537" y="785848"/>
                    <a:pt x="711347" y="836331"/>
                    <a:pt x="741827" y="851571"/>
                  </a:cubicBezTo>
                  <a:cubicBezTo>
                    <a:pt x="772307" y="866811"/>
                    <a:pt x="868986" y="836807"/>
                    <a:pt x="876130" y="840141"/>
                  </a:cubicBezTo>
                  <a:cubicBezTo>
                    <a:pt x="883274" y="843475"/>
                    <a:pt x="793739" y="856810"/>
                    <a:pt x="784690" y="871574"/>
                  </a:cubicBezTo>
                  <a:cubicBezTo>
                    <a:pt x="775641" y="886338"/>
                    <a:pt x="818503" y="916341"/>
                    <a:pt x="821837" y="928724"/>
                  </a:cubicBezTo>
                  <a:cubicBezTo>
                    <a:pt x="825171" y="941107"/>
                    <a:pt x="813741" y="951584"/>
                    <a:pt x="804692" y="945869"/>
                  </a:cubicBezTo>
                  <a:cubicBezTo>
                    <a:pt x="795643" y="940154"/>
                    <a:pt x="787547" y="913008"/>
                    <a:pt x="767545" y="894434"/>
                  </a:cubicBezTo>
                  <a:cubicBezTo>
                    <a:pt x="747543" y="875860"/>
                    <a:pt x="705632" y="859667"/>
                    <a:pt x="684677" y="834426"/>
                  </a:cubicBezTo>
                  <a:cubicBezTo>
                    <a:pt x="663722" y="809185"/>
                    <a:pt x="651816" y="744415"/>
                    <a:pt x="641815" y="742986"/>
                  </a:cubicBezTo>
                  <a:cubicBezTo>
                    <a:pt x="631814" y="741557"/>
                    <a:pt x="627051" y="799184"/>
                    <a:pt x="624670" y="825854"/>
                  </a:cubicBezTo>
                  <a:cubicBezTo>
                    <a:pt x="622289" y="852524"/>
                    <a:pt x="628957" y="885385"/>
                    <a:pt x="627528" y="903006"/>
                  </a:cubicBezTo>
                  <a:cubicBezTo>
                    <a:pt x="626099" y="920627"/>
                    <a:pt x="620383" y="944440"/>
                    <a:pt x="616097" y="931581"/>
                  </a:cubicBezTo>
                  <a:cubicBezTo>
                    <a:pt x="611811" y="918722"/>
                    <a:pt x="601333" y="855381"/>
                    <a:pt x="601809" y="825854"/>
                  </a:cubicBezTo>
                  <a:cubicBezTo>
                    <a:pt x="602285" y="796327"/>
                    <a:pt x="615145" y="776324"/>
                    <a:pt x="618955" y="754416"/>
                  </a:cubicBezTo>
                  <a:cubicBezTo>
                    <a:pt x="622765" y="732509"/>
                    <a:pt x="627051" y="712030"/>
                    <a:pt x="624670" y="694409"/>
                  </a:cubicBezTo>
                  <a:cubicBezTo>
                    <a:pt x="622884" y="681193"/>
                    <a:pt x="623777" y="687265"/>
                    <a:pt x="615896" y="672241"/>
                  </a:cubicBezTo>
                  <a:lnTo>
                    <a:pt x="608851" y="657465"/>
                  </a:lnTo>
                  <a:lnTo>
                    <a:pt x="560715" y="647200"/>
                  </a:lnTo>
                  <a:cubicBezTo>
                    <a:pt x="542201" y="645132"/>
                    <a:pt x="526268" y="646436"/>
                    <a:pt x="515495" y="654481"/>
                  </a:cubicBezTo>
                  <a:cubicBezTo>
                    <a:pt x="493949" y="670570"/>
                    <a:pt x="513464" y="727771"/>
                    <a:pt x="492145" y="756682"/>
                  </a:cubicBezTo>
                  <a:cubicBezTo>
                    <a:pt x="470825" y="785593"/>
                    <a:pt x="406597" y="804860"/>
                    <a:pt x="387580" y="827946"/>
                  </a:cubicBezTo>
                  <a:cubicBezTo>
                    <a:pt x="368564" y="851031"/>
                    <a:pt x="385096" y="875593"/>
                    <a:pt x="378048" y="895195"/>
                  </a:cubicBezTo>
                  <a:cubicBezTo>
                    <a:pt x="370999" y="914797"/>
                    <a:pt x="348510" y="948540"/>
                    <a:pt x="345290" y="945555"/>
                  </a:cubicBezTo>
                  <a:cubicBezTo>
                    <a:pt x="342071" y="942569"/>
                    <a:pt x="357307" y="895756"/>
                    <a:pt x="358732" y="877280"/>
                  </a:cubicBezTo>
                  <a:cubicBezTo>
                    <a:pt x="360158" y="858804"/>
                    <a:pt x="362069" y="832889"/>
                    <a:pt x="353840" y="834698"/>
                  </a:cubicBezTo>
                  <a:cubicBezTo>
                    <a:pt x="345611" y="836506"/>
                    <a:pt x="323399" y="865998"/>
                    <a:pt x="309355" y="888129"/>
                  </a:cubicBezTo>
                  <a:cubicBezTo>
                    <a:pt x="295311" y="910261"/>
                    <a:pt x="272933" y="968345"/>
                    <a:pt x="269574" y="967483"/>
                  </a:cubicBezTo>
                  <a:cubicBezTo>
                    <a:pt x="266215" y="966623"/>
                    <a:pt x="275424" y="914079"/>
                    <a:pt x="289204" y="882966"/>
                  </a:cubicBezTo>
                  <a:cubicBezTo>
                    <a:pt x="302984" y="851853"/>
                    <a:pt x="326037" y="802992"/>
                    <a:pt x="352251" y="780806"/>
                  </a:cubicBezTo>
                  <a:cubicBezTo>
                    <a:pt x="378466" y="758619"/>
                    <a:pt x="452959" y="758595"/>
                    <a:pt x="446490" y="749846"/>
                  </a:cubicBezTo>
                  <a:cubicBezTo>
                    <a:pt x="440020" y="741098"/>
                    <a:pt x="342775" y="730026"/>
                    <a:pt x="313432" y="728315"/>
                  </a:cubicBezTo>
                  <a:cubicBezTo>
                    <a:pt x="284089" y="726604"/>
                    <a:pt x="265010" y="744136"/>
                    <a:pt x="270431" y="739582"/>
                  </a:cubicBezTo>
                  <a:cubicBezTo>
                    <a:pt x="275852" y="735029"/>
                    <a:pt x="317981" y="704494"/>
                    <a:pt x="345959" y="700993"/>
                  </a:cubicBezTo>
                  <a:cubicBezTo>
                    <a:pt x="373936" y="697491"/>
                    <a:pt x="420356" y="728496"/>
                    <a:pt x="438295" y="718573"/>
                  </a:cubicBezTo>
                  <a:cubicBezTo>
                    <a:pt x="456234" y="708651"/>
                    <a:pt x="461404" y="681882"/>
                    <a:pt x="453597" y="641456"/>
                  </a:cubicBezTo>
                  <a:cubicBezTo>
                    <a:pt x="445789" y="601031"/>
                    <a:pt x="425564" y="502588"/>
                    <a:pt x="391447" y="476019"/>
                  </a:cubicBezTo>
                  <a:cubicBezTo>
                    <a:pt x="357330" y="449449"/>
                    <a:pt x="289085" y="474642"/>
                    <a:pt x="248899" y="482039"/>
                  </a:cubicBezTo>
                  <a:cubicBezTo>
                    <a:pt x="208714" y="489436"/>
                    <a:pt x="173379" y="514013"/>
                    <a:pt x="150335" y="520399"/>
                  </a:cubicBezTo>
                  <a:cubicBezTo>
                    <a:pt x="127291" y="526785"/>
                    <a:pt x="129089" y="512389"/>
                    <a:pt x="110638" y="520357"/>
                  </a:cubicBezTo>
                  <a:cubicBezTo>
                    <a:pt x="92186" y="528325"/>
                    <a:pt x="42122" y="572427"/>
                    <a:pt x="39624" y="568208"/>
                  </a:cubicBezTo>
                  <a:cubicBezTo>
                    <a:pt x="37126" y="563989"/>
                    <a:pt x="102244" y="514897"/>
                    <a:pt x="95648" y="495042"/>
                  </a:cubicBezTo>
                  <a:cubicBezTo>
                    <a:pt x="89053" y="475186"/>
                    <a:pt x="-2522" y="452532"/>
                    <a:pt x="53" y="449073"/>
                  </a:cubicBezTo>
                  <a:cubicBezTo>
                    <a:pt x="2627" y="445613"/>
                    <a:pt x="79048" y="471541"/>
                    <a:pt x="111097" y="474284"/>
                  </a:cubicBezTo>
                  <a:cubicBezTo>
                    <a:pt x="143147" y="477026"/>
                    <a:pt x="189632" y="477726"/>
                    <a:pt x="192352" y="465525"/>
                  </a:cubicBezTo>
                  <a:cubicBezTo>
                    <a:pt x="195073" y="453324"/>
                    <a:pt x="122553" y="403745"/>
                    <a:pt x="127424" y="401076"/>
                  </a:cubicBezTo>
                  <a:cubicBezTo>
                    <a:pt x="132294" y="398408"/>
                    <a:pt x="189767" y="446359"/>
                    <a:pt x="221577" y="449512"/>
                  </a:cubicBezTo>
                  <a:cubicBezTo>
                    <a:pt x="253386" y="452665"/>
                    <a:pt x="285130" y="421022"/>
                    <a:pt x="318281" y="419995"/>
                  </a:cubicBezTo>
                  <a:cubicBezTo>
                    <a:pt x="351432" y="418967"/>
                    <a:pt x="403754" y="444596"/>
                    <a:pt x="420484" y="443345"/>
                  </a:cubicBezTo>
                  <a:cubicBezTo>
                    <a:pt x="437215" y="442094"/>
                    <a:pt x="418665" y="412490"/>
                    <a:pt x="418665" y="412490"/>
                  </a:cubicBezTo>
                  <a:cubicBezTo>
                    <a:pt x="406851" y="400617"/>
                    <a:pt x="377790" y="358796"/>
                    <a:pt x="347778" y="341247"/>
                  </a:cubicBezTo>
                  <a:cubicBezTo>
                    <a:pt x="317766" y="323698"/>
                    <a:pt x="238725" y="311685"/>
                    <a:pt x="238593" y="307194"/>
                  </a:cubicBezTo>
                  <a:cubicBezTo>
                    <a:pt x="238461" y="302703"/>
                    <a:pt x="329392" y="325101"/>
                    <a:pt x="346983" y="314301"/>
                  </a:cubicBezTo>
                  <a:cubicBezTo>
                    <a:pt x="364575" y="303501"/>
                    <a:pt x="337462" y="236828"/>
                    <a:pt x="344141" y="242389"/>
                  </a:cubicBezTo>
                  <a:cubicBezTo>
                    <a:pt x="350820" y="247950"/>
                    <a:pt x="366539" y="325614"/>
                    <a:pt x="387057" y="347665"/>
                  </a:cubicBezTo>
                  <a:cubicBezTo>
                    <a:pt x="407575" y="369716"/>
                    <a:pt x="456336" y="384865"/>
                    <a:pt x="467247" y="374695"/>
                  </a:cubicBezTo>
                  <a:lnTo>
                    <a:pt x="468856" y="367471"/>
                  </a:lnTo>
                  <a:lnTo>
                    <a:pt x="457863" y="351508"/>
                  </a:lnTo>
                  <a:cubicBezTo>
                    <a:pt x="443099" y="330315"/>
                    <a:pt x="430597" y="311027"/>
                    <a:pt x="424644" y="288643"/>
                  </a:cubicBezTo>
                  <a:cubicBezTo>
                    <a:pt x="412738" y="243875"/>
                    <a:pt x="432741" y="191013"/>
                    <a:pt x="433217" y="157199"/>
                  </a:cubicBezTo>
                  <a:cubicBezTo>
                    <a:pt x="433693" y="123385"/>
                    <a:pt x="422263" y="86713"/>
                    <a:pt x="427502" y="85761"/>
                  </a:cubicBezTo>
                  <a:cubicBezTo>
                    <a:pt x="432741" y="84809"/>
                    <a:pt x="448458" y="147674"/>
                    <a:pt x="464650" y="151484"/>
                  </a:cubicBezTo>
                  <a:cubicBezTo>
                    <a:pt x="480842" y="155294"/>
                    <a:pt x="520847" y="105287"/>
                    <a:pt x="524657" y="108621"/>
                  </a:cubicBezTo>
                  <a:cubicBezTo>
                    <a:pt x="528467" y="111955"/>
                    <a:pt x="498464" y="154817"/>
                    <a:pt x="487510" y="171486"/>
                  </a:cubicBezTo>
                  <a:cubicBezTo>
                    <a:pt x="476556" y="188155"/>
                    <a:pt x="460840" y="187203"/>
                    <a:pt x="458935" y="208634"/>
                  </a:cubicBezTo>
                  <a:cubicBezTo>
                    <a:pt x="457030" y="230065"/>
                    <a:pt x="453220" y="280548"/>
                    <a:pt x="476080" y="300074"/>
                  </a:cubicBezTo>
                  <a:cubicBezTo>
                    <a:pt x="498940" y="319600"/>
                    <a:pt x="559900" y="336745"/>
                    <a:pt x="596095" y="325791"/>
                  </a:cubicBezTo>
                  <a:cubicBezTo>
                    <a:pt x="632290" y="314837"/>
                    <a:pt x="681344" y="259593"/>
                    <a:pt x="693250" y="234352"/>
                  </a:cubicBezTo>
                  <a:cubicBezTo>
                    <a:pt x="705156" y="209111"/>
                    <a:pt x="685631" y="196252"/>
                    <a:pt x="667533" y="174344"/>
                  </a:cubicBezTo>
                  <a:cubicBezTo>
                    <a:pt x="649436" y="152436"/>
                    <a:pt x="601334" y="123861"/>
                    <a:pt x="584665" y="102906"/>
                  </a:cubicBezTo>
                  <a:cubicBezTo>
                    <a:pt x="567996" y="81951"/>
                    <a:pt x="561805" y="47661"/>
                    <a:pt x="567520" y="48614"/>
                  </a:cubicBezTo>
                  <a:cubicBezTo>
                    <a:pt x="573235" y="49567"/>
                    <a:pt x="597047" y="90048"/>
                    <a:pt x="618954" y="108622"/>
                  </a:cubicBezTo>
                  <a:cubicBezTo>
                    <a:pt x="640862" y="127196"/>
                    <a:pt x="678486" y="166247"/>
                    <a:pt x="698965" y="160056"/>
                  </a:cubicBezTo>
                  <a:cubicBezTo>
                    <a:pt x="719444" y="153865"/>
                    <a:pt x="729921" y="97668"/>
                    <a:pt x="741827" y="71474"/>
                  </a:cubicBezTo>
                  <a:cubicBezTo>
                    <a:pt x="753733" y="45280"/>
                    <a:pt x="758972" y="12419"/>
                    <a:pt x="770402" y="2894"/>
                  </a:cubicBezTo>
                  <a:cubicBezTo>
                    <a:pt x="773260" y="513"/>
                    <a:pt x="777040" y="-231"/>
                    <a:pt x="781140" y="59"/>
                  </a:cubicBezTo>
                  <a:close/>
                </a:path>
              </a:pathLst>
            </a:custGeom>
            <a:solidFill>
              <a:schemeClr val="accent5">
                <a:lumMod val="60000"/>
                <a:lumOff val="40000"/>
              </a:schemeClr>
            </a:solidFill>
            <a:ln w="0">
              <a:solidFill>
                <a:schemeClr val="accent5">
                  <a:lumMod val="75000"/>
                </a:schemeClr>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Rounded Corners 55">
              <a:extLst>
                <a:ext uri="{FF2B5EF4-FFF2-40B4-BE49-F238E27FC236}">
                  <a16:creationId xmlns:a16="http://schemas.microsoft.com/office/drawing/2014/main" id="{CA15D3A0-0A3E-35F4-5A0C-E13063ABB5B1}"/>
                </a:ext>
              </a:extLst>
            </p:cNvPr>
            <p:cNvSpPr/>
            <p:nvPr/>
          </p:nvSpPr>
          <p:spPr bwMode="auto">
            <a:xfrm rot="21316371">
              <a:off x="3678520" y="2671437"/>
              <a:ext cx="210935" cy="89902"/>
            </a:xfrm>
            <a:prstGeom prst="roundRect">
              <a:avLst/>
            </a:prstGeom>
            <a:no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Rounded Corners 56">
              <a:extLst>
                <a:ext uri="{FF2B5EF4-FFF2-40B4-BE49-F238E27FC236}">
                  <a16:creationId xmlns:a16="http://schemas.microsoft.com/office/drawing/2014/main" id="{4446F37B-4BA0-6374-4CF8-F14A561ACFAF}"/>
                </a:ext>
              </a:extLst>
            </p:cNvPr>
            <p:cNvSpPr/>
            <p:nvPr/>
          </p:nvSpPr>
          <p:spPr bwMode="auto">
            <a:xfrm rot="20695779">
              <a:off x="3901068" y="2640747"/>
              <a:ext cx="137958" cy="90810"/>
            </a:xfrm>
            <a:custGeom>
              <a:avLst/>
              <a:gdLst>
                <a:gd name="connsiteX0" fmla="*/ 0 w 246071"/>
                <a:gd name="connsiteY0" fmla="*/ 14984 h 89902"/>
                <a:gd name="connsiteX1" fmla="*/ 14984 w 246071"/>
                <a:gd name="connsiteY1" fmla="*/ 0 h 89902"/>
                <a:gd name="connsiteX2" fmla="*/ 231087 w 246071"/>
                <a:gd name="connsiteY2" fmla="*/ 0 h 89902"/>
                <a:gd name="connsiteX3" fmla="*/ 246071 w 246071"/>
                <a:gd name="connsiteY3" fmla="*/ 14984 h 89902"/>
                <a:gd name="connsiteX4" fmla="*/ 246071 w 246071"/>
                <a:gd name="connsiteY4" fmla="*/ 74918 h 89902"/>
                <a:gd name="connsiteX5" fmla="*/ 231087 w 246071"/>
                <a:gd name="connsiteY5" fmla="*/ 89902 h 89902"/>
                <a:gd name="connsiteX6" fmla="*/ 14984 w 246071"/>
                <a:gd name="connsiteY6" fmla="*/ 89902 h 89902"/>
                <a:gd name="connsiteX7" fmla="*/ 0 w 246071"/>
                <a:gd name="connsiteY7" fmla="*/ 74918 h 89902"/>
                <a:gd name="connsiteX8" fmla="*/ 0 w 246071"/>
                <a:gd name="connsiteY8" fmla="*/ 14984 h 89902"/>
                <a:gd name="connsiteX0" fmla="*/ 0 w 246071"/>
                <a:gd name="connsiteY0" fmla="*/ 14984 h 89902"/>
                <a:gd name="connsiteX1" fmla="*/ 14984 w 246071"/>
                <a:gd name="connsiteY1" fmla="*/ 0 h 89902"/>
                <a:gd name="connsiteX2" fmla="*/ 231087 w 246071"/>
                <a:gd name="connsiteY2" fmla="*/ 0 h 89902"/>
                <a:gd name="connsiteX3" fmla="*/ 246071 w 246071"/>
                <a:gd name="connsiteY3" fmla="*/ 14984 h 89902"/>
                <a:gd name="connsiteX4" fmla="*/ 246071 w 246071"/>
                <a:gd name="connsiteY4" fmla="*/ 74918 h 89902"/>
                <a:gd name="connsiteX5" fmla="*/ 231087 w 246071"/>
                <a:gd name="connsiteY5" fmla="*/ 89902 h 89902"/>
                <a:gd name="connsiteX6" fmla="*/ 14984 w 246071"/>
                <a:gd name="connsiteY6" fmla="*/ 89902 h 89902"/>
                <a:gd name="connsiteX7" fmla="*/ 0 w 246071"/>
                <a:gd name="connsiteY7" fmla="*/ 74918 h 89902"/>
                <a:gd name="connsiteX8" fmla="*/ 0 w 246071"/>
                <a:gd name="connsiteY8" fmla="*/ 14984 h 89902"/>
                <a:gd name="connsiteX0" fmla="*/ 0 w 253187"/>
                <a:gd name="connsiteY0" fmla="*/ 14984 h 89902"/>
                <a:gd name="connsiteX1" fmla="*/ 14984 w 253187"/>
                <a:gd name="connsiteY1" fmla="*/ 0 h 89902"/>
                <a:gd name="connsiteX2" fmla="*/ 231087 w 253187"/>
                <a:gd name="connsiteY2" fmla="*/ 0 h 89902"/>
                <a:gd name="connsiteX3" fmla="*/ 246071 w 253187"/>
                <a:gd name="connsiteY3" fmla="*/ 74918 h 89902"/>
                <a:gd name="connsiteX4" fmla="*/ 231087 w 253187"/>
                <a:gd name="connsiteY4" fmla="*/ 89902 h 89902"/>
                <a:gd name="connsiteX5" fmla="*/ 14984 w 253187"/>
                <a:gd name="connsiteY5" fmla="*/ 89902 h 89902"/>
                <a:gd name="connsiteX6" fmla="*/ 0 w 253187"/>
                <a:gd name="connsiteY6" fmla="*/ 74918 h 89902"/>
                <a:gd name="connsiteX7" fmla="*/ 0 w 253187"/>
                <a:gd name="connsiteY7" fmla="*/ 14984 h 89902"/>
                <a:gd name="connsiteX0" fmla="*/ 0 w 258099"/>
                <a:gd name="connsiteY0" fmla="*/ 14984 h 89902"/>
                <a:gd name="connsiteX1" fmla="*/ 14984 w 258099"/>
                <a:gd name="connsiteY1" fmla="*/ 0 h 89902"/>
                <a:gd name="connsiteX2" fmla="*/ 231087 w 258099"/>
                <a:gd name="connsiteY2" fmla="*/ 0 h 89902"/>
                <a:gd name="connsiteX3" fmla="*/ 231087 w 258099"/>
                <a:gd name="connsiteY3" fmla="*/ 89902 h 89902"/>
                <a:gd name="connsiteX4" fmla="*/ 14984 w 258099"/>
                <a:gd name="connsiteY4" fmla="*/ 89902 h 89902"/>
                <a:gd name="connsiteX5" fmla="*/ 0 w 258099"/>
                <a:gd name="connsiteY5" fmla="*/ 74918 h 89902"/>
                <a:gd name="connsiteX6" fmla="*/ 0 w 258099"/>
                <a:gd name="connsiteY6" fmla="*/ 14984 h 89902"/>
                <a:gd name="connsiteX0" fmla="*/ 0 w 237370"/>
                <a:gd name="connsiteY0" fmla="*/ 14984 h 89902"/>
                <a:gd name="connsiteX1" fmla="*/ 14984 w 237370"/>
                <a:gd name="connsiteY1" fmla="*/ 0 h 89902"/>
                <a:gd name="connsiteX2" fmla="*/ 231087 w 237370"/>
                <a:gd name="connsiteY2" fmla="*/ 0 h 89902"/>
                <a:gd name="connsiteX3" fmla="*/ 102091 w 237370"/>
                <a:gd name="connsiteY3" fmla="*/ 87573 h 89902"/>
                <a:gd name="connsiteX4" fmla="*/ 14984 w 237370"/>
                <a:gd name="connsiteY4" fmla="*/ 89902 h 89902"/>
                <a:gd name="connsiteX5" fmla="*/ 0 w 237370"/>
                <a:gd name="connsiteY5" fmla="*/ 74918 h 89902"/>
                <a:gd name="connsiteX6" fmla="*/ 0 w 237370"/>
                <a:gd name="connsiteY6" fmla="*/ 14984 h 89902"/>
                <a:gd name="connsiteX0" fmla="*/ 0 w 141367"/>
                <a:gd name="connsiteY0" fmla="*/ 26222 h 101140"/>
                <a:gd name="connsiteX1" fmla="*/ 14984 w 141367"/>
                <a:gd name="connsiteY1" fmla="*/ 11238 h 101140"/>
                <a:gd name="connsiteX2" fmla="*/ 122493 w 141367"/>
                <a:gd name="connsiteY2" fmla="*/ 0 h 101140"/>
                <a:gd name="connsiteX3" fmla="*/ 102091 w 141367"/>
                <a:gd name="connsiteY3" fmla="*/ 98811 h 101140"/>
                <a:gd name="connsiteX4" fmla="*/ 14984 w 141367"/>
                <a:gd name="connsiteY4" fmla="*/ 101140 h 101140"/>
                <a:gd name="connsiteX5" fmla="*/ 0 w 141367"/>
                <a:gd name="connsiteY5" fmla="*/ 86156 h 101140"/>
                <a:gd name="connsiteX6" fmla="*/ 0 w 141367"/>
                <a:gd name="connsiteY6" fmla="*/ 26222 h 101140"/>
                <a:gd name="connsiteX0" fmla="*/ 0 w 134001"/>
                <a:gd name="connsiteY0" fmla="*/ 26222 h 101140"/>
                <a:gd name="connsiteX1" fmla="*/ 14984 w 134001"/>
                <a:gd name="connsiteY1" fmla="*/ 11238 h 101140"/>
                <a:gd name="connsiteX2" fmla="*/ 122493 w 134001"/>
                <a:gd name="connsiteY2" fmla="*/ 0 h 101140"/>
                <a:gd name="connsiteX3" fmla="*/ 102091 w 134001"/>
                <a:gd name="connsiteY3" fmla="*/ 98811 h 101140"/>
                <a:gd name="connsiteX4" fmla="*/ 14984 w 134001"/>
                <a:gd name="connsiteY4" fmla="*/ 101140 h 101140"/>
                <a:gd name="connsiteX5" fmla="*/ 0 w 134001"/>
                <a:gd name="connsiteY5" fmla="*/ 86156 h 101140"/>
                <a:gd name="connsiteX6" fmla="*/ 0 w 134001"/>
                <a:gd name="connsiteY6" fmla="*/ 26222 h 101140"/>
                <a:gd name="connsiteX0" fmla="*/ 0 w 142486"/>
                <a:gd name="connsiteY0" fmla="*/ 15892 h 90810"/>
                <a:gd name="connsiteX1" fmla="*/ 14984 w 142486"/>
                <a:gd name="connsiteY1" fmla="*/ 908 h 90810"/>
                <a:gd name="connsiteX2" fmla="*/ 134114 w 142486"/>
                <a:gd name="connsiteY2" fmla="*/ 0 h 90810"/>
                <a:gd name="connsiteX3" fmla="*/ 102091 w 142486"/>
                <a:gd name="connsiteY3" fmla="*/ 88481 h 90810"/>
                <a:gd name="connsiteX4" fmla="*/ 14984 w 142486"/>
                <a:gd name="connsiteY4" fmla="*/ 90810 h 90810"/>
                <a:gd name="connsiteX5" fmla="*/ 0 w 142486"/>
                <a:gd name="connsiteY5" fmla="*/ 75826 h 90810"/>
                <a:gd name="connsiteX6" fmla="*/ 0 w 142486"/>
                <a:gd name="connsiteY6" fmla="*/ 15892 h 90810"/>
                <a:gd name="connsiteX0" fmla="*/ 0 w 140283"/>
                <a:gd name="connsiteY0" fmla="*/ 15892 h 90810"/>
                <a:gd name="connsiteX1" fmla="*/ 14984 w 140283"/>
                <a:gd name="connsiteY1" fmla="*/ 908 h 90810"/>
                <a:gd name="connsiteX2" fmla="*/ 134114 w 140283"/>
                <a:gd name="connsiteY2" fmla="*/ 0 h 90810"/>
                <a:gd name="connsiteX3" fmla="*/ 88663 w 140283"/>
                <a:gd name="connsiteY3" fmla="*/ 84865 h 90810"/>
                <a:gd name="connsiteX4" fmla="*/ 14984 w 140283"/>
                <a:gd name="connsiteY4" fmla="*/ 90810 h 90810"/>
                <a:gd name="connsiteX5" fmla="*/ 0 w 140283"/>
                <a:gd name="connsiteY5" fmla="*/ 75826 h 90810"/>
                <a:gd name="connsiteX6" fmla="*/ 0 w 140283"/>
                <a:gd name="connsiteY6" fmla="*/ 15892 h 90810"/>
                <a:gd name="connsiteX0" fmla="*/ 0 w 137958"/>
                <a:gd name="connsiteY0" fmla="*/ 15892 h 90810"/>
                <a:gd name="connsiteX1" fmla="*/ 14984 w 137958"/>
                <a:gd name="connsiteY1" fmla="*/ 908 h 90810"/>
                <a:gd name="connsiteX2" fmla="*/ 134114 w 137958"/>
                <a:gd name="connsiteY2" fmla="*/ 0 h 90810"/>
                <a:gd name="connsiteX3" fmla="*/ 88663 w 137958"/>
                <a:gd name="connsiteY3" fmla="*/ 84865 h 90810"/>
                <a:gd name="connsiteX4" fmla="*/ 14984 w 137958"/>
                <a:gd name="connsiteY4" fmla="*/ 90810 h 90810"/>
                <a:gd name="connsiteX5" fmla="*/ 0 w 137958"/>
                <a:gd name="connsiteY5" fmla="*/ 75826 h 90810"/>
                <a:gd name="connsiteX6" fmla="*/ 0 w 137958"/>
                <a:gd name="connsiteY6" fmla="*/ 15892 h 90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58" h="90810">
                  <a:moveTo>
                    <a:pt x="0" y="15892"/>
                  </a:moveTo>
                  <a:cubicBezTo>
                    <a:pt x="0" y="7617"/>
                    <a:pt x="6709" y="908"/>
                    <a:pt x="14984" y="908"/>
                  </a:cubicBezTo>
                  <a:lnTo>
                    <a:pt x="134114" y="0"/>
                  </a:lnTo>
                  <a:cubicBezTo>
                    <a:pt x="153345" y="10464"/>
                    <a:pt x="94465" y="61745"/>
                    <a:pt x="88663" y="84865"/>
                  </a:cubicBezTo>
                  <a:lnTo>
                    <a:pt x="14984" y="90810"/>
                  </a:lnTo>
                  <a:cubicBezTo>
                    <a:pt x="6709" y="90810"/>
                    <a:pt x="0" y="84101"/>
                    <a:pt x="0" y="75826"/>
                  </a:cubicBezTo>
                  <a:lnTo>
                    <a:pt x="0" y="15892"/>
                  </a:lnTo>
                  <a:close/>
                </a:path>
              </a:pathLst>
            </a:custGeom>
            <a:no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42" name="Oval 9241">
              <a:extLst>
                <a:ext uri="{FF2B5EF4-FFF2-40B4-BE49-F238E27FC236}">
                  <a16:creationId xmlns:a16="http://schemas.microsoft.com/office/drawing/2014/main" id="{3407FE4C-997F-225F-9B71-7CBD47FD49E9}"/>
                </a:ext>
              </a:extLst>
            </p:cNvPr>
            <p:cNvSpPr/>
            <p:nvPr/>
          </p:nvSpPr>
          <p:spPr bwMode="auto">
            <a:xfrm>
              <a:off x="3288845" y="2621612"/>
              <a:ext cx="148266" cy="148266"/>
            </a:xfrm>
            <a:prstGeom prst="ellipse">
              <a:avLst/>
            </a:prstGeom>
            <a:solidFill>
              <a:schemeClr val="accent5"/>
            </a:solidFill>
            <a:ln w="0">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43" name="Oval 9242">
              <a:extLst>
                <a:ext uri="{FF2B5EF4-FFF2-40B4-BE49-F238E27FC236}">
                  <a16:creationId xmlns:a16="http://schemas.microsoft.com/office/drawing/2014/main" id="{2FB87197-0A69-BC4C-F0B5-993B71248B94}"/>
                </a:ext>
              </a:extLst>
            </p:cNvPr>
            <p:cNvSpPr/>
            <p:nvPr/>
          </p:nvSpPr>
          <p:spPr bwMode="auto">
            <a:xfrm>
              <a:off x="3681777" y="1828123"/>
              <a:ext cx="122113" cy="115778"/>
            </a:xfrm>
            <a:custGeom>
              <a:avLst/>
              <a:gdLst>
                <a:gd name="connsiteX0" fmla="*/ 0 w 148266"/>
                <a:gd name="connsiteY0" fmla="*/ 74133 h 148266"/>
                <a:gd name="connsiteX1" fmla="*/ 74133 w 148266"/>
                <a:gd name="connsiteY1" fmla="*/ 0 h 148266"/>
                <a:gd name="connsiteX2" fmla="*/ 148266 w 148266"/>
                <a:gd name="connsiteY2" fmla="*/ 74133 h 148266"/>
                <a:gd name="connsiteX3" fmla="*/ 74133 w 148266"/>
                <a:gd name="connsiteY3" fmla="*/ 148266 h 148266"/>
                <a:gd name="connsiteX4" fmla="*/ 0 w 148266"/>
                <a:gd name="connsiteY4" fmla="*/ 74133 h 148266"/>
                <a:gd name="connsiteX0" fmla="*/ 669 w 148935"/>
                <a:gd name="connsiteY0" fmla="*/ 78010 h 152143"/>
                <a:gd name="connsiteX1" fmla="*/ 40245 w 148935"/>
                <a:gd name="connsiteY1" fmla="*/ 17520 h 152143"/>
                <a:gd name="connsiteX2" fmla="*/ 74802 w 148935"/>
                <a:gd name="connsiteY2" fmla="*/ 3877 h 152143"/>
                <a:gd name="connsiteX3" fmla="*/ 148935 w 148935"/>
                <a:gd name="connsiteY3" fmla="*/ 78010 h 152143"/>
                <a:gd name="connsiteX4" fmla="*/ 74802 w 148935"/>
                <a:gd name="connsiteY4" fmla="*/ 152143 h 152143"/>
                <a:gd name="connsiteX5" fmla="*/ 669 w 148935"/>
                <a:gd name="connsiteY5" fmla="*/ 78010 h 152143"/>
                <a:gd name="connsiteX0" fmla="*/ 669 w 81807"/>
                <a:gd name="connsiteY0" fmla="*/ 83416 h 157549"/>
                <a:gd name="connsiteX1" fmla="*/ 40245 w 81807"/>
                <a:gd name="connsiteY1" fmla="*/ 22926 h 157549"/>
                <a:gd name="connsiteX2" fmla="*/ 74802 w 81807"/>
                <a:gd name="connsiteY2" fmla="*/ 9283 h 157549"/>
                <a:gd name="connsiteX3" fmla="*/ 74802 w 81807"/>
                <a:gd name="connsiteY3" fmla="*/ 157549 h 157549"/>
                <a:gd name="connsiteX4" fmla="*/ 669 w 81807"/>
                <a:gd name="connsiteY4" fmla="*/ 83416 h 157549"/>
                <a:gd name="connsiteX0" fmla="*/ 669 w 81244"/>
                <a:gd name="connsiteY0" fmla="*/ 78801 h 152993"/>
                <a:gd name="connsiteX1" fmla="*/ 40245 w 81244"/>
                <a:gd name="connsiteY1" fmla="*/ 18311 h 152993"/>
                <a:gd name="connsiteX2" fmla="*/ 74802 w 81244"/>
                <a:gd name="connsiteY2" fmla="*/ 4668 h 152993"/>
                <a:gd name="connsiteX3" fmla="*/ 77394 w 81244"/>
                <a:gd name="connsiteY3" fmla="*/ 89749 h 152993"/>
                <a:gd name="connsiteX4" fmla="*/ 74802 w 81244"/>
                <a:gd name="connsiteY4" fmla="*/ 152934 h 152993"/>
                <a:gd name="connsiteX5" fmla="*/ 669 w 81244"/>
                <a:gd name="connsiteY5" fmla="*/ 78801 h 152993"/>
                <a:gd name="connsiteX0" fmla="*/ 669 w 128829"/>
                <a:gd name="connsiteY0" fmla="*/ 81297 h 157692"/>
                <a:gd name="connsiteX1" fmla="*/ 40245 w 128829"/>
                <a:gd name="connsiteY1" fmla="*/ 20807 h 157692"/>
                <a:gd name="connsiteX2" fmla="*/ 74802 w 128829"/>
                <a:gd name="connsiteY2" fmla="*/ 7164 h 157692"/>
                <a:gd name="connsiteX3" fmla="*/ 128829 w 128829"/>
                <a:gd name="connsiteY3" fmla="*/ 126535 h 157692"/>
                <a:gd name="connsiteX4" fmla="*/ 74802 w 128829"/>
                <a:gd name="connsiteY4" fmla="*/ 155430 h 157692"/>
                <a:gd name="connsiteX5" fmla="*/ 669 w 128829"/>
                <a:gd name="connsiteY5" fmla="*/ 81297 h 157692"/>
                <a:gd name="connsiteX0" fmla="*/ 868 w 129609"/>
                <a:gd name="connsiteY0" fmla="*/ 61323 h 137512"/>
                <a:gd name="connsiteX1" fmla="*/ 40444 w 129609"/>
                <a:gd name="connsiteY1" fmla="*/ 833 h 137512"/>
                <a:gd name="connsiteX2" fmla="*/ 129028 w 129609"/>
                <a:gd name="connsiteY2" fmla="*/ 106561 h 137512"/>
                <a:gd name="connsiteX3" fmla="*/ 75001 w 129609"/>
                <a:gd name="connsiteY3" fmla="*/ 135456 h 137512"/>
                <a:gd name="connsiteX4" fmla="*/ 868 w 129609"/>
                <a:gd name="connsiteY4" fmla="*/ 61323 h 137512"/>
                <a:gd name="connsiteX0" fmla="*/ 2556 w 131297"/>
                <a:gd name="connsiteY0" fmla="*/ 41715 h 117904"/>
                <a:gd name="connsiteX1" fmla="*/ 27845 w 131297"/>
                <a:gd name="connsiteY1" fmla="*/ 1227 h 117904"/>
                <a:gd name="connsiteX2" fmla="*/ 130716 w 131297"/>
                <a:gd name="connsiteY2" fmla="*/ 86953 h 117904"/>
                <a:gd name="connsiteX3" fmla="*/ 76689 w 131297"/>
                <a:gd name="connsiteY3" fmla="*/ 115848 h 117904"/>
                <a:gd name="connsiteX4" fmla="*/ 2556 w 131297"/>
                <a:gd name="connsiteY4" fmla="*/ 41715 h 117904"/>
                <a:gd name="connsiteX0" fmla="*/ 4826 w 122113"/>
                <a:gd name="connsiteY0" fmla="*/ 69741 h 115778"/>
                <a:gd name="connsiteX1" fmla="*/ 18685 w 122113"/>
                <a:gd name="connsiteY1" fmla="*/ 678 h 115778"/>
                <a:gd name="connsiteX2" fmla="*/ 121556 w 122113"/>
                <a:gd name="connsiteY2" fmla="*/ 86404 h 115778"/>
                <a:gd name="connsiteX3" fmla="*/ 67529 w 122113"/>
                <a:gd name="connsiteY3" fmla="*/ 115299 h 115778"/>
                <a:gd name="connsiteX4" fmla="*/ 4826 w 122113"/>
                <a:gd name="connsiteY4" fmla="*/ 69741 h 115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13" h="115778">
                  <a:moveTo>
                    <a:pt x="4826" y="69741"/>
                  </a:moveTo>
                  <a:cubicBezTo>
                    <a:pt x="-3315" y="50638"/>
                    <a:pt x="-2675" y="-6862"/>
                    <a:pt x="18685" y="678"/>
                  </a:cubicBezTo>
                  <a:cubicBezTo>
                    <a:pt x="40045" y="8218"/>
                    <a:pt x="115797" y="63967"/>
                    <a:pt x="121556" y="86404"/>
                  </a:cubicBezTo>
                  <a:cubicBezTo>
                    <a:pt x="127316" y="108841"/>
                    <a:pt x="86984" y="118076"/>
                    <a:pt x="67529" y="115299"/>
                  </a:cubicBezTo>
                  <a:cubicBezTo>
                    <a:pt x="48074" y="112522"/>
                    <a:pt x="12967" y="88844"/>
                    <a:pt x="4826" y="69741"/>
                  </a:cubicBezTo>
                  <a:close/>
                </a:path>
              </a:pathLst>
            </a:custGeom>
            <a:solidFill>
              <a:schemeClr val="accent5"/>
            </a:solidFill>
            <a:ln w="0">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44" name="Oval 9243">
              <a:extLst>
                <a:ext uri="{FF2B5EF4-FFF2-40B4-BE49-F238E27FC236}">
                  <a16:creationId xmlns:a16="http://schemas.microsoft.com/office/drawing/2014/main" id="{7D4A1171-64DA-D4D5-05EF-E3E6583BC5C4}"/>
                </a:ext>
              </a:extLst>
            </p:cNvPr>
            <p:cNvSpPr/>
            <p:nvPr/>
          </p:nvSpPr>
          <p:spPr bwMode="auto">
            <a:xfrm>
              <a:off x="2554204" y="1722575"/>
              <a:ext cx="1494255" cy="1494255"/>
            </a:xfrm>
            <a:prstGeom prst="ellipse">
              <a:avLst/>
            </a:prstGeom>
            <a:noFill/>
            <a:ln w="28575">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247" name="Group 9246">
            <a:extLst>
              <a:ext uri="{FF2B5EF4-FFF2-40B4-BE49-F238E27FC236}">
                <a16:creationId xmlns:a16="http://schemas.microsoft.com/office/drawing/2014/main" id="{8031C9E6-015E-F1D5-1309-E5FF66F57340}"/>
              </a:ext>
            </a:extLst>
          </p:cNvPr>
          <p:cNvGrpSpPr/>
          <p:nvPr/>
        </p:nvGrpSpPr>
        <p:grpSpPr>
          <a:xfrm>
            <a:off x="2378865" y="2844027"/>
            <a:ext cx="873879" cy="871949"/>
            <a:chOff x="2378865" y="2844027"/>
            <a:chExt cx="873879" cy="871949"/>
          </a:xfrm>
        </p:grpSpPr>
        <p:sp>
          <p:nvSpPr>
            <p:cNvPr id="9246" name="Oval 9245">
              <a:extLst>
                <a:ext uri="{FF2B5EF4-FFF2-40B4-BE49-F238E27FC236}">
                  <a16:creationId xmlns:a16="http://schemas.microsoft.com/office/drawing/2014/main" id="{7FFAF3CE-E2A8-0AB9-D8A6-6CE3B8DA6AF6}"/>
                </a:ext>
              </a:extLst>
            </p:cNvPr>
            <p:cNvSpPr/>
            <p:nvPr/>
          </p:nvSpPr>
          <p:spPr bwMode="auto">
            <a:xfrm>
              <a:off x="2381393" y="2844625"/>
              <a:ext cx="871351" cy="871351"/>
            </a:xfrm>
            <a:prstGeom prst="ellipse">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52" name="Group 51">
              <a:extLst>
                <a:ext uri="{FF2B5EF4-FFF2-40B4-BE49-F238E27FC236}">
                  <a16:creationId xmlns:a16="http://schemas.microsoft.com/office/drawing/2014/main" id="{D35F52FB-478A-E6F6-2141-E888D279C80E}"/>
                </a:ext>
              </a:extLst>
            </p:cNvPr>
            <p:cNvGrpSpPr/>
            <p:nvPr/>
          </p:nvGrpSpPr>
          <p:grpSpPr>
            <a:xfrm>
              <a:off x="2378865" y="2844027"/>
              <a:ext cx="871949" cy="871949"/>
              <a:chOff x="2378865" y="2844027"/>
              <a:chExt cx="871949" cy="871949"/>
            </a:xfrm>
          </p:grpSpPr>
          <p:sp>
            <p:nvSpPr>
              <p:cNvPr id="35" name="Freeform: Shape 34">
                <a:extLst>
                  <a:ext uri="{FF2B5EF4-FFF2-40B4-BE49-F238E27FC236}">
                    <a16:creationId xmlns:a16="http://schemas.microsoft.com/office/drawing/2014/main" id="{38DAF4D6-73A7-F5E6-34A5-75F170C19B32}"/>
                  </a:ext>
                </a:extLst>
              </p:cNvPr>
              <p:cNvSpPr/>
              <p:nvPr/>
            </p:nvSpPr>
            <p:spPr bwMode="auto">
              <a:xfrm>
                <a:off x="2786015" y="3524707"/>
                <a:ext cx="286803" cy="170109"/>
              </a:xfrm>
              <a:custGeom>
                <a:avLst/>
                <a:gdLst>
                  <a:gd name="connsiteX0" fmla="*/ 286802 w 286802"/>
                  <a:gd name="connsiteY0" fmla="*/ 117957 h 170109"/>
                  <a:gd name="connsiteX1" fmla="*/ 147730 w 286802"/>
                  <a:gd name="connsiteY1" fmla="*/ 17129 h 170109"/>
                  <a:gd name="connsiteX2" fmla="*/ 29518 w 286802"/>
                  <a:gd name="connsiteY2" fmla="*/ 3222 h 170109"/>
                  <a:gd name="connsiteX3" fmla="*/ 5181 w 286802"/>
                  <a:gd name="connsiteY3" fmla="*/ 51897 h 170109"/>
                  <a:gd name="connsiteX4" fmla="*/ 109485 w 286802"/>
                  <a:gd name="connsiteY4" fmla="*/ 107526 h 170109"/>
                  <a:gd name="connsiteX5" fmla="*/ 182498 w 286802"/>
                  <a:gd name="connsiteY5" fmla="*/ 124910 h 170109"/>
                  <a:gd name="connsiteX6" fmla="*/ 199882 w 286802"/>
                  <a:gd name="connsiteY6" fmla="*/ 170109 h 170109"/>
                  <a:gd name="connsiteX0" fmla="*/ 286802 w 286802"/>
                  <a:gd name="connsiteY0" fmla="*/ 117957 h 170109"/>
                  <a:gd name="connsiteX1" fmla="*/ 147730 w 286802"/>
                  <a:gd name="connsiteY1" fmla="*/ 17129 h 170109"/>
                  <a:gd name="connsiteX2" fmla="*/ 29518 w 286802"/>
                  <a:gd name="connsiteY2" fmla="*/ 3222 h 170109"/>
                  <a:gd name="connsiteX3" fmla="*/ 5181 w 286802"/>
                  <a:gd name="connsiteY3" fmla="*/ 51897 h 170109"/>
                  <a:gd name="connsiteX4" fmla="*/ 109485 w 286802"/>
                  <a:gd name="connsiteY4" fmla="*/ 107526 h 170109"/>
                  <a:gd name="connsiteX5" fmla="*/ 199882 w 286802"/>
                  <a:gd name="connsiteY5" fmla="*/ 170109 h 170109"/>
                  <a:gd name="connsiteX0" fmla="*/ 286802 w 286802"/>
                  <a:gd name="connsiteY0" fmla="*/ 117957 h 170109"/>
                  <a:gd name="connsiteX1" fmla="*/ 147730 w 286802"/>
                  <a:gd name="connsiteY1" fmla="*/ 17129 h 170109"/>
                  <a:gd name="connsiteX2" fmla="*/ 29518 w 286802"/>
                  <a:gd name="connsiteY2" fmla="*/ 3222 h 170109"/>
                  <a:gd name="connsiteX3" fmla="*/ 5181 w 286802"/>
                  <a:gd name="connsiteY3" fmla="*/ 51897 h 170109"/>
                  <a:gd name="connsiteX4" fmla="*/ 109485 w 286802"/>
                  <a:gd name="connsiteY4" fmla="*/ 107526 h 170109"/>
                  <a:gd name="connsiteX5" fmla="*/ 199882 w 286802"/>
                  <a:gd name="connsiteY5" fmla="*/ 170109 h 170109"/>
                  <a:gd name="connsiteX0" fmla="*/ 288306 w 288306"/>
                  <a:gd name="connsiteY0" fmla="*/ 117957 h 170109"/>
                  <a:gd name="connsiteX1" fmla="*/ 149234 w 288306"/>
                  <a:gd name="connsiteY1" fmla="*/ 17129 h 170109"/>
                  <a:gd name="connsiteX2" fmla="*/ 31022 w 288306"/>
                  <a:gd name="connsiteY2" fmla="*/ 3222 h 170109"/>
                  <a:gd name="connsiteX3" fmla="*/ 6685 w 288306"/>
                  <a:gd name="connsiteY3" fmla="*/ 51897 h 170109"/>
                  <a:gd name="connsiteX4" fmla="*/ 110989 w 288306"/>
                  <a:gd name="connsiteY4" fmla="*/ 107526 h 170109"/>
                  <a:gd name="connsiteX5" fmla="*/ 201386 w 288306"/>
                  <a:gd name="connsiteY5" fmla="*/ 170109 h 170109"/>
                  <a:gd name="connsiteX0" fmla="*/ 286803 w 286803"/>
                  <a:gd name="connsiteY0" fmla="*/ 117957 h 170109"/>
                  <a:gd name="connsiteX1" fmla="*/ 147731 w 286803"/>
                  <a:gd name="connsiteY1" fmla="*/ 17129 h 170109"/>
                  <a:gd name="connsiteX2" fmla="*/ 29519 w 286803"/>
                  <a:gd name="connsiteY2" fmla="*/ 3222 h 170109"/>
                  <a:gd name="connsiteX3" fmla="*/ 5182 w 286803"/>
                  <a:gd name="connsiteY3" fmla="*/ 51897 h 170109"/>
                  <a:gd name="connsiteX4" fmla="*/ 109486 w 286803"/>
                  <a:gd name="connsiteY4" fmla="*/ 107526 h 170109"/>
                  <a:gd name="connsiteX5" fmla="*/ 199883 w 286803"/>
                  <a:gd name="connsiteY5" fmla="*/ 170109 h 170109"/>
                  <a:gd name="connsiteX0" fmla="*/ 286803 w 286803"/>
                  <a:gd name="connsiteY0" fmla="*/ 117957 h 170109"/>
                  <a:gd name="connsiteX1" fmla="*/ 147731 w 286803"/>
                  <a:gd name="connsiteY1" fmla="*/ 17129 h 170109"/>
                  <a:gd name="connsiteX2" fmla="*/ 29519 w 286803"/>
                  <a:gd name="connsiteY2" fmla="*/ 3222 h 170109"/>
                  <a:gd name="connsiteX3" fmla="*/ 5182 w 286803"/>
                  <a:gd name="connsiteY3" fmla="*/ 51897 h 170109"/>
                  <a:gd name="connsiteX4" fmla="*/ 109486 w 286803"/>
                  <a:gd name="connsiteY4" fmla="*/ 107526 h 170109"/>
                  <a:gd name="connsiteX5" fmla="*/ 199883 w 286803"/>
                  <a:gd name="connsiteY5" fmla="*/ 170109 h 17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6803" h="170109">
                    <a:moveTo>
                      <a:pt x="286803" y="117957"/>
                    </a:moveTo>
                    <a:cubicBezTo>
                      <a:pt x="238707" y="77104"/>
                      <a:pt x="190612" y="36251"/>
                      <a:pt x="147731" y="17129"/>
                    </a:cubicBezTo>
                    <a:cubicBezTo>
                      <a:pt x="104850" y="-1993"/>
                      <a:pt x="53277" y="-2573"/>
                      <a:pt x="29519" y="3222"/>
                    </a:cubicBezTo>
                    <a:cubicBezTo>
                      <a:pt x="5761" y="9017"/>
                      <a:pt x="-8146" y="34513"/>
                      <a:pt x="5182" y="51897"/>
                    </a:cubicBezTo>
                    <a:cubicBezTo>
                      <a:pt x="18510" y="69281"/>
                      <a:pt x="63129" y="80871"/>
                      <a:pt x="109486" y="107526"/>
                    </a:cubicBezTo>
                    <a:cubicBezTo>
                      <a:pt x="155843" y="134181"/>
                      <a:pt x="181050" y="157071"/>
                      <a:pt x="199883" y="170109"/>
                    </a:cubicBezTo>
                  </a:path>
                </a:pathLst>
              </a:custGeom>
              <a:solidFill>
                <a:schemeClr val="accent5">
                  <a:lumMod val="40000"/>
                  <a:lumOff val="60000"/>
                </a:schemeClr>
              </a:solidFill>
              <a:ln w="0">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4" name="Group 43">
                <a:extLst>
                  <a:ext uri="{FF2B5EF4-FFF2-40B4-BE49-F238E27FC236}">
                    <a16:creationId xmlns:a16="http://schemas.microsoft.com/office/drawing/2014/main" id="{DBD1830E-C3C3-E08F-F82E-CE2956F84C06}"/>
                  </a:ext>
                </a:extLst>
              </p:cNvPr>
              <p:cNvGrpSpPr/>
              <p:nvPr/>
            </p:nvGrpSpPr>
            <p:grpSpPr>
              <a:xfrm>
                <a:off x="2521462" y="2891337"/>
                <a:ext cx="438794" cy="622568"/>
                <a:chOff x="1837099" y="2951135"/>
                <a:chExt cx="438794" cy="622568"/>
              </a:xfrm>
            </p:grpSpPr>
            <p:grpSp>
              <p:nvGrpSpPr>
                <p:cNvPr id="34" name="Group 33">
                  <a:extLst>
                    <a:ext uri="{FF2B5EF4-FFF2-40B4-BE49-F238E27FC236}">
                      <a16:creationId xmlns:a16="http://schemas.microsoft.com/office/drawing/2014/main" id="{46A98B68-A588-C220-6330-51AF36387CD1}"/>
                    </a:ext>
                  </a:extLst>
                </p:cNvPr>
                <p:cNvGrpSpPr/>
                <p:nvPr/>
              </p:nvGrpSpPr>
              <p:grpSpPr>
                <a:xfrm>
                  <a:off x="1837099" y="2951135"/>
                  <a:ext cx="438794" cy="522594"/>
                  <a:chOff x="2063382" y="2937161"/>
                  <a:chExt cx="438794" cy="522594"/>
                </a:xfrm>
              </p:grpSpPr>
              <p:sp>
                <p:nvSpPr>
                  <p:cNvPr id="33" name="Freeform: Shape 32">
                    <a:extLst>
                      <a:ext uri="{FF2B5EF4-FFF2-40B4-BE49-F238E27FC236}">
                        <a16:creationId xmlns:a16="http://schemas.microsoft.com/office/drawing/2014/main" id="{C566453B-D932-9629-0C87-F6EC3522DD12}"/>
                      </a:ext>
                    </a:extLst>
                  </p:cNvPr>
                  <p:cNvSpPr/>
                  <p:nvPr/>
                </p:nvSpPr>
                <p:spPr bwMode="auto">
                  <a:xfrm>
                    <a:off x="2178463" y="3328173"/>
                    <a:ext cx="155521" cy="126672"/>
                  </a:xfrm>
                  <a:custGeom>
                    <a:avLst/>
                    <a:gdLst>
                      <a:gd name="connsiteX0" fmla="*/ 82349 w 155521"/>
                      <a:gd name="connsiteY0" fmla="*/ 0 h 126672"/>
                      <a:gd name="connsiteX1" fmla="*/ 140579 w 155521"/>
                      <a:gd name="connsiteY1" fmla="*/ 24120 h 126672"/>
                      <a:gd name="connsiteX2" fmla="*/ 155521 w 155521"/>
                      <a:gd name="connsiteY2" fmla="*/ 46282 h 126672"/>
                      <a:gd name="connsiteX3" fmla="*/ 111159 w 155521"/>
                      <a:gd name="connsiteY3" fmla="*/ 78637 h 126672"/>
                      <a:gd name="connsiteX4" fmla="*/ 65798 w 155521"/>
                      <a:gd name="connsiteY4" fmla="*/ 106913 h 126672"/>
                      <a:gd name="connsiteX5" fmla="*/ 29944 w 155521"/>
                      <a:gd name="connsiteY5" fmla="*/ 122912 h 126672"/>
                      <a:gd name="connsiteX6" fmla="*/ 14744 w 155521"/>
                      <a:gd name="connsiteY6" fmla="*/ 126672 h 126672"/>
                      <a:gd name="connsiteX7" fmla="*/ 6471 w 155521"/>
                      <a:gd name="connsiteY7" fmla="*/ 114403 h 126672"/>
                      <a:gd name="connsiteX8" fmla="*/ 0 w 155521"/>
                      <a:gd name="connsiteY8" fmla="*/ 82349 h 126672"/>
                      <a:gd name="connsiteX9" fmla="*/ 82349 w 155521"/>
                      <a:gd name="connsiteY9" fmla="*/ 0 h 126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521" h="126672">
                        <a:moveTo>
                          <a:pt x="82349" y="0"/>
                        </a:moveTo>
                        <a:cubicBezTo>
                          <a:pt x="105089" y="0"/>
                          <a:pt x="125676" y="9217"/>
                          <a:pt x="140579" y="24120"/>
                        </a:cubicBezTo>
                        <a:lnTo>
                          <a:pt x="155521" y="46282"/>
                        </a:lnTo>
                        <a:lnTo>
                          <a:pt x="111159" y="78637"/>
                        </a:lnTo>
                        <a:cubicBezTo>
                          <a:pt x="94192" y="90253"/>
                          <a:pt x="78546" y="100104"/>
                          <a:pt x="65798" y="106913"/>
                        </a:cubicBezTo>
                        <a:cubicBezTo>
                          <a:pt x="53050" y="113722"/>
                          <a:pt x="41098" y="119010"/>
                          <a:pt x="29944" y="122912"/>
                        </a:cubicBezTo>
                        <a:lnTo>
                          <a:pt x="14744" y="126672"/>
                        </a:lnTo>
                        <a:lnTo>
                          <a:pt x="6471" y="114403"/>
                        </a:lnTo>
                        <a:cubicBezTo>
                          <a:pt x="2304" y="104551"/>
                          <a:pt x="0" y="93719"/>
                          <a:pt x="0" y="82349"/>
                        </a:cubicBezTo>
                        <a:cubicBezTo>
                          <a:pt x="0" y="36869"/>
                          <a:pt x="36869" y="0"/>
                          <a:pt x="82349" y="0"/>
                        </a:cubicBezTo>
                        <a:close/>
                      </a:path>
                    </a:pathLst>
                  </a:custGeom>
                  <a:solidFill>
                    <a:schemeClr val="accent5">
                      <a:lumMod val="20000"/>
                      <a:lumOff val="80000"/>
                    </a:schemeClr>
                  </a:solidFill>
                  <a:ln w="0">
                    <a:solidFill>
                      <a:schemeClr val="accent5">
                        <a:lumMod val="75000"/>
                      </a:schemeClr>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Freeform: Shape 31">
                    <a:extLst>
                      <a:ext uri="{FF2B5EF4-FFF2-40B4-BE49-F238E27FC236}">
                        <a16:creationId xmlns:a16="http://schemas.microsoft.com/office/drawing/2014/main" id="{9A9BD077-9D6A-A200-AE3F-CFCAFDD79CEB}"/>
                      </a:ext>
                    </a:extLst>
                  </p:cNvPr>
                  <p:cNvSpPr/>
                  <p:nvPr/>
                </p:nvSpPr>
                <p:spPr bwMode="auto">
                  <a:xfrm>
                    <a:off x="2063382" y="2937161"/>
                    <a:ext cx="438794" cy="522594"/>
                  </a:xfrm>
                  <a:custGeom>
                    <a:avLst/>
                    <a:gdLst>
                      <a:gd name="connsiteX0" fmla="*/ 97424 w 445736"/>
                      <a:gd name="connsiteY0" fmla="*/ 859 h 522711"/>
                      <a:gd name="connsiteX1" fmla="*/ 184344 w 445736"/>
                      <a:gd name="connsiteY1" fmla="*/ 119071 h 522711"/>
                      <a:gd name="connsiteX2" fmla="*/ 264310 w 445736"/>
                      <a:gd name="connsiteY2" fmla="*/ 153839 h 522711"/>
                      <a:gd name="connsiteX3" fmla="*/ 403382 w 445736"/>
                      <a:gd name="connsiteY3" fmla="*/ 174700 h 522711"/>
                      <a:gd name="connsiteX4" fmla="*/ 445104 w 445736"/>
                      <a:gd name="connsiteY4" fmla="*/ 240759 h 522711"/>
                      <a:gd name="connsiteX5" fmla="*/ 379045 w 445736"/>
                      <a:gd name="connsiteY5" fmla="*/ 352017 h 522711"/>
                      <a:gd name="connsiteX6" fmla="*/ 286475 w 445736"/>
                      <a:gd name="connsiteY6" fmla="*/ 430897 h 522711"/>
                      <a:gd name="connsiteX7" fmla="*/ 277543 w 445736"/>
                      <a:gd name="connsiteY7" fmla="*/ 437412 h 522711"/>
                      <a:gd name="connsiteX8" fmla="*/ 262601 w 445736"/>
                      <a:gd name="connsiteY8" fmla="*/ 415250 h 522711"/>
                      <a:gd name="connsiteX9" fmla="*/ 204371 w 445736"/>
                      <a:gd name="connsiteY9" fmla="*/ 391130 h 522711"/>
                      <a:gd name="connsiteX10" fmla="*/ 122022 w 445736"/>
                      <a:gd name="connsiteY10" fmla="*/ 473479 h 522711"/>
                      <a:gd name="connsiteX11" fmla="*/ 128493 w 445736"/>
                      <a:gd name="connsiteY11" fmla="*/ 505533 h 522711"/>
                      <a:gd name="connsiteX12" fmla="*/ 136766 w 445736"/>
                      <a:gd name="connsiteY12" fmla="*/ 517802 h 522711"/>
                      <a:gd name="connsiteX13" fmla="*/ 120892 w 445736"/>
                      <a:gd name="connsiteY13" fmla="*/ 521729 h 522711"/>
                      <a:gd name="connsiteX14" fmla="*/ 73086 w 445736"/>
                      <a:gd name="connsiteY14" fmla="*/ 515427 h 522711"/>
                      <a:gd name="connsiteX15" fmla="*/ 34841 w 445736"/>
                      <a:gd name="connsiteY15" fmla="*/ 421553 h 522711"/>
                      <a:gd name="connsiteX16" fmla="*/ 69609 w 445736"/>
                      <a:gd name="connsiteY16" fmla="*/ 240759 h 522711"/>
                      <a:gd name="connsiteX17" fmla="*/ 62655 w 445736"/>
                      <a:gd name="connsiteY17" fmla="*/ 150362 h 522711"/>
                      <a:gd name="connsiteX18" fmla="*/ 73 w 445736"/>
                      <a:gd name="connsiteY18" fmla="*/ 46058 h 522711"/>
                      <a:gd name="connsiteX19" fmla="*/ 97424 w 445736"/>
                      <a:gd name="connsiteY19" fmla="*/ 859 h 522711"/>
                      <a:gd name="connsiteX0" fmla="*/ 90482 w 438794"/>
                      <a:gd name="connsiteY0" fmla="*/ 742 h 522594"/>
                      <a:gd name="connsiteX1" fmla="*/ 177402 w 438794"/>
                      <a:gd name="connsiteY1" fmla="*/ 118954 h 522594"/>
                      <a:gd name="connsiteX2" fmla="*/ 257368 w 438794"/>
                      <a:gd name="connsiteY2" fmla="*/ 153722 h 522594"/>
                      <a:gd name="connsiteX3" fmla="*/ 396440 w 438794"/>
                      <a:gd name="connsiteY3" fmla="*/ 174583 h 522594"/>
                      <a:gd name="connsiteX4" fmla="*/ 438162 w 438794"/>
                      <a:gd name="connsiteY4" fmla="*/ 240642 h 522594"/>
                      <a:gd name="connsiteX5" fmla="*/ 372103 w 438794"/>
                      <a:gd name="connsiteY5" fmla="*/ 351900 h 522594"/>
                      <a:gd name="connsiteX6" fmla="*/ 279533 w 438794"/>
                      <a:gd name="connsiteY6" fmla="*/ 430780 h 522594"/>
                      <a:gd name="connsiteX7" fmla="*/ 270601 w 438794"/>
                      <a:gd name="connsiteY7" fmla="*/ 437295 h 522594"/>
                      <a:gd name="connsiteX8" fmla="*/ 255659 w 438794"/>
                      <a:gd name="connsiteY8" fmla="*/ 415133 h 522594"/>
                      <a:gd name="connsiteX9" fmla="*/ 197429 w 438794"/>
                      <a:gd name="connsiteY9" fmla="*/ 391013 h 522594"/>
                      <a:gd name="connsiteX10" fmla="*/ 115080 w 438794"/>
                      <a:gd name="connsiteY10" fmla="*/ 473362 h 522594"/>
                      <a:gd name="connsiteX11" fmla="*/ 121551 w 438794"/>
                      <a:gd name="connsiteY11" fmla="*/ 505416 h 522594"/>
                      <a:gd name="connsiteX12" fmla="*/ 129824 w 438794"/>
                      <a:gd name="connsiteY12" fmla="*/ 517685 h 522594"/>
                      <a:gd name="connsiteX13" fmla="*/ 113950 w 438794"/>
                      <a:gd name="connsiteY13" fmla="*/ 521612 h 522594"/>
                      <a:gd name="connsiteX14" fmla="*/ 66144 w 438794"/>
                      <a:gd name="connsiteY14" fmla="*/ 515310 h 522594"/>
                      <a:gd name="connsiteX15" fmla="*/ 27899 w 438794"/>
                      <a:gd name="connsiteY15" fmla="*/ 421436 h 522594"/>
                      <a:gd name="connsiteX16" fmla="*/ 62667 w 438794"/>
                      <a:gd name="connsiteY16" fmla="*/ 240642 h 522594"/>
                      <a:gd name="connsiteX17" fmla="*/ 55713 w 438794"/>
                      <a:gd name="connsiteY17" fmla="*/ 150245 h 522594"/>
                      <a:gd name="connsiteX18" fmla="*/ 84 w 438794"/>
                      <a:gd name="connsiteY18" fmla="*/ 56371 h 522594"/>
                      <a:gd name="connsiteX19" fmla="*/ 90482 w 438794"/>
                      <a:gd name="connsiteY19" fmla="*/ 742 h 52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8794" h="522594">
                        <a:moveTo>
                          <a:pt x="90482" y="742"/>
                        </a:moveTo>
                        <a:cubicBezTo>
                          <a:pt x="90482" y="742"/>
                          <a:pt x="149588" y="93457"/>
                          <a:pt x="177402" y="118954"/>
                        </a:cubicBezTo>
                        <a:cubicBezTo>
                          <a:pt x="205216" y="144451"/>
                          <a:pt x="220862" y="144451"/>
                          <a:pt x="257368" y="153722"/>
                        </a:cubicBezTo>
                        <a:cubicBezTo>
                          <a:pt x="293874" y="162994"/>
                          <a:pt x="366308" y="160096"/>
                          <a:pt x="396440" y="174583"/>
                        </a:cubicBezTo>
                        <a:cubicBezTo>
                          <a:pt x="426572" y="189070"/>
                          <a:pt x="442218" y="211089"/>
                          <a:pt x="438162" y="240642"/>
                        </a:cubicBezTo>
                        <a:cubicBezTo>
                          <a:pt x="434106" y="270195"/>
                          <a:pt x="414984" y="309019"/>
                          <a:pt x="372103" y="351900"/>
                        </a:cubicBezTo>
                        <a:cubicBezTo>
                          <a:pt x="350663" y="373340"/>
                          <a:pt x="315605" y="403038"/>
                          <a:pt x="279533" y="430780"/>
                        </a:cubicBezTo>
                        <a:lnTo>
                          <a:pt x="270601" y="437295"/>
                        </a:lnTo>
                        <a:lnTo>
                          <a:pt x="255659" y="415133"/>
                        </a:lnTo>
                        <a:cubicBezTo>
                          <a:pt x="240756" y="400230"/>
                          <a:pt x="220169" y="391013"/>
                          <a:pt x="197429" y="391013"/>
                        </a:cubicBezTo>
                        <a:cubicBezTo>
                          <a:pt x="151949" y="391013"/>
                          <a:pt x="115080" y="427882"/>
                          <a:pt x="115080" y="473362"/>
                        </a:cubicBezTo>
                        <a:cubicBezTo>
                          <a:pt x="115080" y="484732"/>
                          <a:pt x="117384" y="495564"/>
                          <a:pt x="121551" y="505416"/>
                        </a:cubicBezTo>
                        <a:lnTo>
                          <a:pt x="129824" y="517685"/>
                        </a:lnTo>
                        <a:lnTo>
                          <a:pt x="113950" y="521612"/>
                        </a:lnTo>
                        <a:cubicBezTo>
                          <a:pt x="94828" y="524147"/>
                          <a:pt x="78892" y="521684"/>
                          <a:pt x="66144" y="515310"/>
                        </a:cubicBezTo>
                        <a:cubicBezTo>
                          <a:pt x="40648" y="502562"/>
                          <a:pt x="28479" y="467214"/>
                          <a:pt x="27899" y="421436"/>
                        </a:cubicBezTo>
                        <a:cubicBezTo>
                          <a:pt x="27320" y="375658"/>
                          <a:pt x="58031" y="285841"/>
                          <a:pt x="62667" y="240642"/>
                        </a:cubicBezTo>
                        <a:cubicBezTo>
                          <a:pt x="67303" y="195444"/>
                          <a:pt x="67302" y="182695"/>
                          <a:pt x="55713" y="150245"/>
                        </a:cubicBezTo>
                        <a:cubicBezTo>
                          <a:pt x="44124" y="117795"/>
                          <a:pt x="-2234" y="49997"/>
                          <a:pt x="84" y="56371"/>
                        </a:cubicBezTo>
                        <a:cubicBezTo>
                          <a:pt x="2402" y="62745"/>
                          <a:pt x="70201" y="-7950"/>
                          <a:pt x="90482" y="742"/>
                        </a:cubicBezTo>
                        <a:close/>
                      </a:path>
                    </a:pathLst>
                  </a:custGeom>
                  <a:solidFill>
                    <a:schemeClr val="accent5">
                      <a:lumMod val="40000"/>
                      <a:lumOff val="60000"/>
                    </a:schemeClr>
                  </a:solidFill>
                  <a:ln w="0">
                    <a:solidFill>
                      <a:schemeClr val="accent5">
                        <a:lumMod val="75000"/>
                      </a:schemeClr>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Oval 29">
                    <a:extLst>
                      <a:ext uri="{FF2B5EF4-FFF2-40B4-BE49-F238E27FC236}">
                        <a16:creationId xmlns:a16="http://schemas.microsoft.com/office/drawing/2014/main" id="{5A794557-5215-75FD-78EF-C4EF9240DD01}"/>
                      </a:ext>
                    </a:extLst>
                  </p:cNvPr>
                  <p:cNvSpPr/>
                  <p:nvPr/>
                </p:nvSpPr>
                <p:spPr bwMode="auto">
                  <a:xfrm>
                    <a:off x="2178227" y="3138558"/>
                    <a:ext cx="152796" cy="152796"/>
                  </a:xfrm>
                  <a:prstGeom prst="ellipse">
                    <a:avLst/>
                  </a:prstGeom>
                  <a:solidFill>
                    <a:schemeClr val="accent5">
                      <a:lumMod val="20000"/>
                      <a:lumOff val="80000"/>
                    </a:schemeClr>
                  </a:solidFill>
                  <a:ln w="0">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6" name="Oval 35">
                  <a:extLst>
                    <a:ext uri="{FF2B5EF4-FFF2-40B4-BE49-F238E27FC236}">
                      <a16:creationId xmlns:a16="http://schemas.microsoft.com/office/drawing/2014/main" id="{FF88C8ED-9DF4-FA6B-26A5-C7FEE8DF2F1B}"/>
                    </a:ext>
                  </a:extLst>
                </p:cNvPr>
                <p:cNvSpPr/>
                <p:nvPr/>
              </p:nvSpPr>
              <p:spPr bwMode="auto">
                <a:xfrm>
                  <a:off x="1998648" y="3166347"/>
                  <a:ext cx="54377" cy="5437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Oval 36">
                  <a:extLst>
                    <a:ext uri="{FF2B5EF4-FFF2-40B4-BE49-F238E27FC236}">
                      <a16:creationId xmlns:a16="http://schemas.microsoft.com/office/drawing/2014/main" id="{515A85FA-EFE1-63AA-AF41-3B2DAE2B5FE8}"/>
                    </a:ext>
                  </a:extLst>
                </p:cNvPr>
                <p:cNvSpPr/>
                <p:nvPr/>
              </p:nvSpPr>
              <p:spPr bwMode="auto">
                <a:xfrm>
                  <a:off x="1975563" y="3228285"/>
                  <a:ext cx="54377" cy="5437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Oval 37">
                  <a:extLst>
                    <a:ext uri="{FF2B5EF4-FFF2-40B4-BE49-F238E27FC236}">
                      <a16:creationId xmlns:a16="http://schemas.microsoft.com/office/drawing/2014/main" id="{AFDD2CC5-AFA9-5826-99D3-666ECC0AFE0D}"/>
                    </a:ext>
                  </a:extLst>
                </p:cNvPr>
                <p:cNvSpPr/>
                <p:nvPr/>
              </p:nvSpPr>
              <p:spPr bwMode="auto">
                <a:xfrm>
                  <a:off x="2033479" y="3211945"/>
                  <a:ext cx="54377" cy="5437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Oval 38">
                  <a:extLst>
                    <a:ext uri="{FF2B5EF4-FFF2-40B4-BE49-F238E27FC236}">
                      <a16:creationId xmlns:a16="http://schemas.microsoft.com/office/drawing/2014/main" id="{1484F9F8-8736-1847-6CAF-DFFD31F50E3C}"/>
                    </a:ext>
                  </a:extLst>
                </p:cNvPr>
                <p:cNvSpPr/>
                <p:nvPr/>
              </p:nvSpPr>
              <p:spPr bwMode="auto">
                <a:xfrm>
                  <a:off x="1971459" y="3378294"/>
                  <a:ext cx="54377" cy="5437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Oval 39">
                  <a:extLst>
                    <a:ext uri="{FF2B5EF4-FFF2-40B4-BE49-F238E27FC236}">
                      <a16:creationId xmlns:a16="http://schemas.microsoft.com/office/drawing/2014/main" id="{6C08555E-DE25-CB2A-F8BD-BD8C96B8D86C}"/>
                    </a:ext>
                  </a:extLst>
                </p:cNvPr>
                <p:cNvSpPr/>
                <p:nvPr/>
              </p:nvSpPr>
              <p:spPr bwMode="auto">
                <a:xfrm>
                  <a:off x="2047275" y="3378294"/>
                  <a:ext cx="54377" cy="5437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Oval 40">
                  <a:extLst>
                    <a:ext uri="{FF2B5EF4-FFF2-40B4-BE49-F238E27FC236}">
                      <a16:creationId xmlns:a16="http://schemas.microsoft.com/office/drawing/2014/main" id="{DAEAA993-F9AF-0B92-C0CA-FBF496FE0A2A}"/>
                    </a:ext>
                  </a:extLst>
                </p:cNvPr>
                <p:cNvSpPr/>
                <p:nvPr/>
              </p:nvSpPr>
              <p:spPr bwMode="auto">
                <a:xfrm>
                  <a:off x="2020086" y="3464949"/>
                  <a:ext cx="54377" cy="5437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Oval 41">
                  <a:extLst>
                    <a:ext uri="{FF2B5EF4-FFF2-40B4-BE49-F238E27FC236}">
                      <a16:creationId xmlns:a16="http://schemas.microsoft.com/office/drawing/2014/main" id="{C83D0503-0115-F002-20C4-E82CCDEF800D}"/>
                    </a:ext>
                  </a:extLst>
                </p:cNvPr>
                <p:cNvSpPr/>
                <p:nvPr/>
              </p:nvSpPr>
              <p:spPr bwMode="auto">
                <a:xfrm>
                  <a:off x="2067589" y="3519326"/>
                  <a:ext cx="54377" cy="5437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Oval 42">
                  <a:extLst>
                    <a:ext uri="{FF2B5EF4-FFF2-40B4-BE49-F238E27FC236}">
                      <a16:creationId xmlns:a16="http://schemas.microsoft.com/office/drawing/2014/main" id="{DA1D5C36-D1EB-25AE-36FB-875E50F8B6EE}"/>
                    </a:ext>
                  </a:extLst>
                </p:cNvPr>
                <p:cNvSpPr/>
                <p:nvPr/>
              </p:nvSpPr>
              <p:spPr bwMode="auto">
                <a:xfrm>
                  <a:off x="2094777" y="3429000"/>
                  <a:ext cx="54377" cy="5437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0" name="Group 49">
                <a:extLst>
                  <a:ext uri="{FF2B5EF4-FFF2-40B4-BE49-F238E27FC236}">
                    <a16:creationId xmlns:a16="http://schemas.microsoft.com/office/drawing/2014/main" id="{AAFE6033-2258-BAE9-C17E-CDE707527328}"/>
                  </a:ext>
                </a:extLst>
              </p:cNvPr>
              <p:cNvGrpSpPr/>
              <p:nvPr/>
            </p:nvGrpSpPr>
            <p:grpSpPr>
              <a:xfrm>
                <a:off x="2770704" y="3021771"/>
                <a:ext cx="156767" cy="178555"/>
                <a:chOff x="2192054" y="3726912"/>
                <a:chExt cx="391235" cy="340951"/>
              </a:xfrm>
            </p:grpSpPr>
            <p:grpSp>
              <p:nvGrpSpPr>
                <p:cNvPr id="48" name="Group 47">
                  <a:extLst>
                    <a:ext uri="{FF2B5EF4-FFF2-40B4-BE49-F238E27FC236}">
                      <a16:creationId xmlns:a16="http://schemas.microsoft.com/office/drawing/2014/main" id="{2EB224A4-B927-D2F6-DD0C-261AF89B614D}"/>
                    </a:ext>
                  </a:extLst>
                </p:cNvPr>
                <p:cNvGrpSpPr/>
                <p:nvPr/>
              </p:nvGrpSpPr>
              <p:grpSpPr>
                <a:xfrm>
                  <a:off x="2192054" y="3726912"/>
                  <a:ext cx="375900" cy="272493"/>
                  <a:chOff x="2192054" y="3726912"/>
                  <a:chExt cx="375900" cy="272493"/>
                </a:xfrm>
              </p:grpSpPr>
              <p:sp>
                <p:nvSpPr>
                  <p:cNvPr id="46" name="Freeform: Shape 45">
                    <a:extLst>
                      <a:ext uri="{FF2B5EF4-FFF2-40B4-BE49-F238E27FC236}">
                        <a16:creationId xmlns:a16="http://schemas.microsoft.com/office/drawing/2014/main" id="{2036948C-FD5F-B370-744F-DD746F1447A0}"/>
                      </a:ext>
                    </a:extLst>
                  </p:cNvPr>
                  <p:cNvSpPr/>
                  <p:nvPr/>
                </p:nvSpPr>
                <p:spPr bwMode="auto">
                  <a:xfrm>
                    <a:off x="2192054" y="3726912"/>
                    <a:ext cx="193036" cy="225882"/>
                  </a:xfrm>
                  <a:custGeom>
                    <a:avLst/>
                    <a:gdLst>
                      <a:gd name="connsiteX0" fmla="*/ 176242 w 558691"/>
                      <a:gd name="connsiteY0" fmla="*/ 10371 h 574487"/>
                      <a:gd name="connsiteX1" fmla="*/ 58031 w 558691"/>
                      <a:gd name="connsiteY1" fmla="*/ 10371 h 574487"/>
                      <a:gd name="connsiteX2" fmla="*/ 33693 w 558691"/>
                      <a:gd name="connsiteY2" fmla="*/ 118152 h 574487"/>
                      <a:gd name="connsiteX3" fmla="*/ 2402 w 558691"/>
                      <a:gd name="connsiteY3" fmla="*/ 483216 h 574487"/>
                      <a:gd name="connsiteX4" fmla="*/ 103229 w 558691"/>
                      <a:gd name="connsiteY4" fmla="*/ 514508 h 574487"/>
                      <a:gd name="connsiteX5" fmla="*/ 162335 w 558691"/>
                      <a:gd name="connsiteY5" fmla="*/ 212025 h 574487"/>
                      <a:gd name="connsiteX6" fmla="*/ 190149 w 558691"/>
                      <a:gd name="connsiteY6" fmla="*/ 128582 h 574487"/>
                      <a:gd name="connsiteX7" fmla="*/ 231871 w 558691"/>
                      <a:gd name="connsiteY7" fmla="*/ 118152 h 574487"/>
                      <a:gd name="connsiteX8" fmla="*/ 231871 w 558691"/>
                      <a:gd name="connsiteY8" fmla="*/ 118152 h 574487"/>
                      <a:gd name="connsiteX9" fmla="*/ 277069 w 558691"/>
                      <a:gd name="connsiteY9" fmla="*/ 180734 h 574487"/>
                      <a:gd name="connsiteX10" fmla="*/ 245778 w 558691"/>
                      <a:gd name="connsiteY10" fmla="*/ 531892 h 574487"/>
                      <a:gd name="connsiteX11" fmla="*/ 363989 w 558691"/>
                      <a:gd name="connsiteY11" fmla="*/ 535368 h 574487"/>
                      <a:gd name="connsiteX12" fmla="*/ 426572 w 558691"/>
                      <a:gd name="connsiteY12" fmla="*/ 232886 h 574487"/>
                      <a:gd name="connsiteX13" fmla="*/ 489154 w 558691"/>
                      <a:gd name="connsiteY13" fmla="*/ 114675 h 574487"/>
                      <a:gd name="connsiteX14" fmla="*/ 558691 w 558691"/>
                      <a:gd name="connsiteY14" fmla="*/ 142489 h 574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8691" h="574487">
                        <a:moveTo>
                          <a:pt x="176242" y="10371"/>
                        </a:moveTo>
                        <a:cubicBezTo>
                          <a:pt x="129015" y="1389"/>
                          <a:pt x="81789" y="-7593"/>
                          <a:pt x="58031" y="10371"/>
                        </a:cubicBezTo>
                        <a:cubicBezTo>
                          <a:pt x="34273" y="28335"/>
                          <a:pt x="42965" y="39344"/>
                          <a:pt x="33693" y="118152"/>
                        </a:cubicBezTo>
                        <a:cubicBezTo>
                          <a:pt x="24421" y="196960"/>
                          <a:pt x="-9187" y="417157"/>
                          <a:pt x="2402" y="483216"/>
                        </a:cubicBezTo>
                        <a:cubicBezTo>
                          <a:pt x="13991" y="549275"/>
                          <a:pt x="76573" y="559707"/>
                          <a:pt x="103229" y="514508"/>
                        </a:cubicBezTo>
                        <a:cubicBezTo>
                          <a:pt x="129884" y="469310"/>
                          <a:pt x="147848" y="276346"/>
                          <a:pt x="162335" y="212025"/>
                        </a:cubicBezTo>
                        <a:cubicBezTo>
                          <a:pt x="176822" y="147704"/>
                          <a:pt x="178560" y="144228"/>
                          <a:pt x="190149" y="128582"/>
                        </a:cubicBezTo>
                        <a:cubicBezTo>
                          <a:pt x="201738" y="112936"/>
                          <a:pt x="231871" y="118152"/>
                          <a:pt x="231871" y="118152"/>
                        </a:cubicBezTo>
                        <a:lnTo>
                          <a:pt x="231871" y="118152"/>
                        </a:lnTo>
                        <a:cubicBezTo>
                          <a:pt x="239404" y="128582"/>
                          <a:pt x="274751" y="111777"/>
                          <a:pt x="277069" y="180734"/>
                        </a:cubicBezTo>
                        <a:cubicBezTo>
                          <a:pt x="279387" y="249691"/>
                          <a:pt x="231291" y="472786"/>
                          <a:pt x="245778" y="531892"/>
                        </a:cubicBezTo>
                        <a:cubicBezTo>
                          <a:pt x="260265" y="590998"/>
                          <a:pt x="333857" y="585202"/>
                          <a:pt x="363989" y="535368"/>
                        </a:cubicBezTo>
                        <a:cubicBezTo>
                          <a:pt x="394121" y="485534"/>
                          <a:pt x="405711" y="303001"/>
                          <a:pt x="426572" y="232886"/>
                        </a:cubicBezTo>
                        <a:cubicBezTo>
                          <a:pt x="447433" y="162771"/>
                          <a:pt x="467134" y="129741"/>
                          <a:pt x="489154" y="114675"/>
                        </a:cubicBezTo>
                        <a:cubicBezTo>
                          <a:pt x="511174" y="99609"/>
                          <a:pt x="534932" y="121049"/>
                          <a:pt x="558691" y="142489"/>
                        </a:cubicBezTo>
                      </a:path>
                    </a:pathLst>
                  </a:custGeom>
                  <a:noFill/>
                  <a:ln w="1270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 name="Freeform: Shape 46">
                    <a:extLst>
                      <a:ext uri="{FF2B5EF4-FFF2-40B4-BE49-F238E27FC236}">
                        <a16:creationId xmlns:a16="http://schemas.microsoft.com/office/drawing/2014/main" id="{E5179C5F-76A4-5745-C3D6-88A323BCD17F}"/>
                      </a:ext>
                    </a:extLst>
                  </p:cNvPr>
                  <p:cNvSpPr/>
                  <p:nvPr/>
                </p:nvSpPr>
                <p:spPr bwMode="auto">
                  <a:xfrm>
                    <a:off x="2374918" y="3777601"/>
                    <a:ext cx="193036" cy="221804"/>
                  </a:xfrm>
                  <a:custGeom>
                    <a:avLst/>
                    <a:gdLst>
                      <a:gd name="connsiteX0" fmla="*/ 176242 w 558691"/>
                      <a:gd name="connsiteY0" fmla="*/ 10371 h 574487"/>
                      <a:gd name="connsiteX1" fmla="*/ 58031 w 558691"/>
                      <a:gd name="connsiteY1" fmla="*/ 10371 h 574487"/>
                      <a:gd name="connsiteX2" fmla="*/ 33693 w 558691"/>
                      <a:gd name="connsiteY2" fmla="*/ 118152 h 574487"/>
                      <a:gd name="connsiteX3" fmla="*/ 2402 w 558691"/>
                      <a:gd name="connsiteY3" fmla="*/ 483216 h 574487"/>
                      <a:gd name="connsiteX4" fmla="*/ 103229 w 558691"/>
                      <a:gd name="connsiteY4" fmla="*/ 514508 h 574487"/>
                      <a:gd name="connsiteX5" fmla="*/ 162335 w 558691"/>
                      <a:gd name="connsiteY5" fmla="*/ 212025 h 574487"/>
                      <a:gd name="connsiteX6" fmla="*/ 190149 w 558691"/>
                      <a:gd name="connsiteY6" fmla="*/ 128582 h 574487"/>
                      <a:gd name="connsiteX7" fmla="*/ 231871 w 558691"/>
                      <a:gd name="connsiteY7" fmla="*/ 118152 h 574487"/>
                      <a:gd name="connsiteX8" fmla="*/ 231871 w 558691"/>
                      <a:gd name="connsiteY8" fmla="*/ 118152 h 574487"/>
                      <a:gd name="connsiteX9" fmla="*/ 277069 w 558691"/>
                      <a:gd name="connsiteY9" fmla="*/ 180734 h 574487"/>
                      <a:gd name="connsiteX10" fmla="*/ 245778 w 558691"/>
                      <a:gd name="connsiteY10" fmla="*/ 531892 h 574487"/>
                      <a:gd name="connsiteX11" fmla="*/ 363989 w 558691"/>
                      <a:gd name="connsiteY11" fmla="*/ 535368 h 574487"/>
                      <a:gd name="connsiteX12" fmla="*/ 426572 w 558691"/>
                      <a:gd name="connsiteY12" fmla="*/ 232886 h 574487"/>
                      <a:gd name="connsiteX13" fmla="*/ 489154 w 558691"/>
                      <a:gd name="connsiteY13" fmla="*/ 114675 h 574487"/>
                      <a:gd name="connsiteX14" fmla="*/ 558691 w 558691"/>
                      <a:gd name="connsiteY14" fmla="*/ 142489 h 574487"/>
                      <a:gd name="connsiteX0" fmla="*/ 58031 w 558691"/>
                      <a:gd name="connsiteY0" fmla="*/ -1 h 564115"/>
                      <a:gd name="connsiteX1" fmla="*/ 33693 w 558691"/>
                      <a:gd name="connsiteY1" fmla="*/ 107780 h 564115"/>
                      <a:gd name="connsiteX2" fmla="*/ 2402 w 558691"/>
                      <a:gd name="connsiteY2" fmla="*/ 472844 h 564115"/>
                      <a:gd name="connsiteX3" fmla="*/ 103229 w 558691"/>
                      <a:gd name="connsiteY3" fmla="*/ 504136 h 564115"/>
                      <a:gd name="connsiteX4" fmla="*/ 162335 w 558691"/>
                      <a:gd name="connsiteY4" fmla="*/ 201653 h 564115"/>
                      <a:gd name="connsiteX5" fmla="*/ 190149 w 558691"/>
                      <a:gd name="connsiteY5" fmla="*/ 118210 h 564115"/>
                      <a:gd name="connsiteX6" fmla="*/ 231871 w 558691"/>
                      <a:gd name="connsiteY6" fmla="*/ 107780 h 564115"/>
                      <a:gd name="connsiteX7" fmla="*/ 231871 w 558691"/>
                      <a:gd name="connsiteY7" fmla="*/ 107780 h 564115"/>
                      <a:gd name="connsiteX8" fmla="*/ 277069 w 558691"/>
                      <a:gd name="connsiteY8" fmla="*/ 170362 h 564115"/>
                      <a:gd name="connsiteX9" fmla="*/ 245778 w 558691"/>
                      <a:gd name="connsiteY9" fmla="*/ 521520 h 564115"/>
                      <a:gd name="connsiteX10" fmla="*/ 363989 w 558691"/>
                      <a:gd name="connsiteY10" fmla="*/ 524996 h 564115"/>
                      <a:gd name="connsiteX11" fmla="*/ 426572 w 558691"/>
                      <a:gd name="connsiteY11" fmla="*/ 222514 h 564115"/>
                      <a:gd name="connsiteX12" fmla="*/ 489154 w 558691"/>
                      <a:gd name="connsiteY12" fmla="*/ 104303 h 564115"/>
                      <a:gd name="connsiteX13" fmla="*/ 558691 w 558691"/>
                      <a:gd name="connsiteY13" fmla="*/ 132117 h 564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8691" h="564115">
                        <a:moveTo>
                          <a:pt x="58031" y="-1"/>
                        </a:moveTo>
                        <a:cubicBezTo>
                          <a:pt x="34273" y="17963"/>
                          <a:pt x="42965" y="28972"/>
                          <a:pt x="33693" y="107780"/>
                        </a:cubicBezTo>
                        <a:cubicBezTo>
                          <a:pt x="24421" y="186588"/>
                          <a:pt x="-9187" y="406785"/>
                          <a:pt x="2402" y="472844"/>
                        </a:cubicBezTo>
                        <a:cubicBezTo>
                          <a:pt x="13991" y="538903"/>
                          <a:pt x="76573" y="549335"/>
                          <a:pt x="103229" y="504136"/>
                        </a:cubicBezTo>
                        <a:cubicBezTo>
                          <a:pt x="129884" y="458938"/>
                          <a:pt x="147848" y="265974"/>
                          <a:pt x="162335" y="201653"/>
                        </a:cubicBezTo>
                        <a:cubicBezTo>
                          <a:pt x="176822" y="137332"/>
                          <a:pt x="178560" y="133856"/>
                          <a:pt x="190149" y="118210"/>
                        </a:cubicBezTo>
                        <a:cubicBezTo>
                          <a:pt x="201738" y="102564"/>
                          <a:pt x="231871" y="107780"/>
                          <a:pt x="231871" y="107780"/>
                        </a:cubicBezTo>
                        <a:lnTo>
                          <a:pt x="231871" y="107780"/>
                        </a:lnTo>
                        <a:cubicBezTo>
                          <a:pt x="239404" y="118210"/>
                          <a:pt x="274751" y="101405"/>
                          <a:pt x="277069" y="170362"/>
                        </a:cubicBezTo>
                        <a:cubicBezTo>
                          <a:pt x="279387" y="239319"/>
                          <a:pt x="231291" y="462414"/>
                          <a:pt x="245778" y="521520"/>
                        </a:cubicBezTo>
                        <a:cubicBezTo>
                          <a:pt x="260265" y="580626"/>
                          <a:pt x="333857" y="574830"/>
                          <a:pt x="363989" y="524996"/>
                        </a:cubicBezTo>
                        <a:cubicBezTo>
                          <a:pt x="394121" y="475162"/>
                          <a:pt x="405711" y="292629"/>
                          <a:pt x="426572" y="222514"/>
                        </a:cubicBezTo>
                        <a:cubicBezTo>
                          <a:pt x="447433" y="152399"/>
                          <a:pt x="467134" y="119369"/>
                          <a:pt x="489154" y="104303"/>
                        </a:cubicBezTo>
                        <a:cubicBezTo>
                          <a:pt x="511174" y="89237"/>
                          <a:pt x="534932" y="110677"/>
                          <a:pt x="558691" y="132117"/>
                        </a:cubicBezTo>
                      </a:path>
                    </a:pathLst>
                  </a:custGeom>
                  <a:noFill/>
                  <a:ln w="1270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9" name="Freeform: Shape 48">
                  <a:extLst>
                    <a:ext uri="{FF2B5EF4-FFF2-40B4-BE49-F238E27FC236}">
                      <a16:creationId xmlns:a16="http://schemas.microsoft.com/office/drawing/2014/main" id="{256671AB-42CF-70BF-57A7-E2E03991BDC2}"/>
                    </a:ext>
                  </a:extLst>
                </p:cNvPr>
                <p:cNvSpPr/>
                <p:nvPr/>
              </p:nvSpPr>
              <p:spPr bwMode="auto">
                <a:xfrm>
                  <a:off x="2489393" y="3821010"/>
                  <a:ext cx="93896" cy="246853"/>
                </a:xfrm>
                <a:custGeom>
                  <a:avLst/>
                  <a:gdLst>
                    <a:gd name="connsiteX0" fmla="*/ 73013 w 93896"/>
                    <a:gd name="connsiteY0" fmla="*/ 0 h 246853"/>
                    <a:gd name="connsiteX1" fmla="*/ 93874 w 93896"/>
                    <a:gd name="connsiteY1" fmla="*/ 66059 h 246853"/>
                    <a:gd name="connsiteX2" fmla="*/ 69536 w 93896"/>
                    <a:gd name="connsiteY2" fmla="*/ 205131 h 246853"/>
                    <a:gd name="connsiteX3" fmla="*/ 0 w 93896"/>
                    <a:gd name="connsiteY3" fmla="*/ 246853 h 246853"/>
                  </a:gdLst>
                  <a:ahLst/>
                  <a:cxnLst>
                    <a:cxn ang="0">
                      <a:pos x="connsiteX0" y="connsiteY0"/>
                    </a:cxn>
                    <a:cxn ang="0">
                      <a:pos x="connsiteX1" y="connsiteY1"/>
                    </a:cxn>
                    <a:cxn ang="0">
                      <a:pos x="connsiteX2" y="connsiteY2"/>
                    </a:cxn>
                    <a:cxn ang="0">
                      <a:pos x="connsiteX3" y="connsiteY3"/>
                    </a:cxn>
                  </a:cxnLst>
                  <a:rect l="l" t="t" r="r" b="b"/>
                  <a:pathLst>
                    <a:path w="93896" h="246853">
                      <a:moveTo>
                        <a:pt x="73013" y="0"/>
                      </a:moveTo>
                      <a:cubicBezTo>
                        <a:pt x="83733" y="15935"/>
                        <a:pt x="94453" y="31871"/>
                        <a:pt x="93874" y="66059"/>
                      </a:cubicBezTo>
                      <a:cubicBezTo>
                        <a:pt x="93295" y="100247"/>
                        <a:pt x="85182" y="174999"/>
                        <a:pt x="69536" y="205131"/>
                      </a:cubicBezTo>
                      <a:cubicBezTo>
                        <a:pt x="53890" y="235263"/>
                        <a:pt x="26945" y="241058"/>
                        <a:pt x="0" y="246853"/>
                      </a:cubicBezTo>
                    </a:path>
                  </a:pathLst>
                </a:custGeom>
                <a:noFill/>
                <a:ln w="1270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51" name="Oval 50">
                <a:extLst>
                  <a:ext uri="{FF2B5EF4-FFF2-40B4-BE49-F238E27FC236}">
                    <a16:creationId xmlns:a16="http://schemas.microsoft.com/office/drawing/2014/main" id="{032D57FB-A25D-65CA-782C-B9521EAA29EE}"/>
                  </a:ext>
                </a:extLst>
              </p:cNvPr>
              <p:cNvSpPr/>
              <p:nvPr/>
            </p:nvSpPr>
            <p:spPr bwMode="auto">
              <a:xfrm>
                <a:off x="2378865" y="2844027"/>
                <a:ext cx="871949" cy="871949"/>
              </a:xfrm>
              <a:prstGeom prst="ellipse">
                <a:avLst/>
              </a:prstGeom>
              <a:noFill/>
              <a:ln w="28575">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9300" name="Group 9299">
            <a:extLst>
              <a:ext uri="{FF2B5EF4-FFF2-40B4-BE49-F238E27FC236}">
                <a16:creationId xmlns:a16="http://schemas.microsoft.com/office/drawing/2014/main" id="{CB716F32-CC40-10D2-31D9-11969F3F3553}"/>
              </a:ext>
            </a:extLst>
          </p:cNvPr>
          <p:cNvGrpSpPr/>
          <p:nvPr/>
        </p:nvGrpSpPr>
        <p:grpSpPr>
          <a:xfrm>
            <a:off x="5438550" y="3172436"/>
            <a:ext cx="1160708" cy="704891"/>
            <a:chOff x="5451614" y="3169170"/>
            <a:chExt cx="1160708" cy="704891"/>
          </a:xfrm>
        </p:grpSpPr>
        <p:grpSp>
          <p:nvGrpSpPr>
            <p:cNvPr id="9260" name="Group 9259">
              <a:extLst>
                <a:ext uri="{FF2B5EF4-FFF2-40B4-BE49-F238E27FC236}">
                  <a16:creationId xmlns:a16="http://schemas.microsoft.com/office/drawing/2014/main" id="{B186DF38-0446-9C7E-BEA7-9513585305C9}"/>
                </a:ext>
              </a:extLst>
            </p:cNvPr>
            <p:cNvGrpSpPr/>
            <p:nvPr/>
          </p:nvGrpSpPr>
          <p:grpSpPr>
            <a:xfrm>
              <a:off x="5481637" y="3169170"/>
              <a:ext cx="1130685" cy="211968"/>
              <a:chOff x="5481637" y="3169170"/>
              <a:chExt cx="1130685" cy="211968"/>
            </a:xfrm>
          </p:grpSpPr>
          <p:grpSp>
            <p:nvGrpSpPr>
              <p:cNvPr id="9253" name="Group 9252">
                <a:extLst>
                  <a:ext uri="{FF2B5EF4-FFF2-40B4-BE49-F238E27FC236}">
                    <a16:creationId xmlns:a16="http://schemas.microsoft.com/office/drawing/2014/main" id="{508BE160-06E9-0B6E-A891-46DCFFAB8D1D}"/>
                  </a:ext>
                </a:extLst>
              </p:cNvPr>
              <p:cNvGrpSpPr/>
              <p:nvPr/>
            </p:nvGrpSpPr>
            <p:grpSpPr>
              <a:xfrm>
                <a:off x="5481637" y="3169170"/>
                <a:ext cx="571280" cy="117030"/>
                <a:chOff x="5468572" y="3158990"/>
                <a:chExt cx="620973" cy="127210"/>
              </a:xfrm>
            </p:grpSpPr>
            <p:sp>
              <p:nvSpPr>
                <p:cNvPr id="9248" name="Oval 9247">
                  <a:extLst>
                    <a:ext uri="{FF2B5EF4-FFF2-40B4-BE49-F238E27FC236}">
                      <a16:creationId xmlns:a16="http://schemas.microsoft.com/office/drawing/2014/main" id="{B49D01F4-081B-F88E-8E05-CD3E47FF9789}"/>
                    </a:ext>
                  </a:extLst>
                </p:cNvPr>
                <p:cNvSpPr/>
                <p:nvPr/>
              </p:nvSpPr>
              <p:spPr bwMode="auto">
                <a:xfrm>
                  <a:off x="5468572"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49" name="Oval 9248">
                  <a:extLst>
                    <a:ext uri="{FF2B5EF4-FFF2-40B4-BE49-F238E27FC236}">
                      <a16:creationId xmlns:a16="http://schemas.microsoft.com/office/drawing/2014/main" id="{CA854DC0-B534-8B4B-6E8F-8A75B25933C4}"/>
                    </a:ext>
                  </a:extLst>
                </p:cNvPr>
                <p:cNvSpPr/>
                <p:nvPr/>
              </p:nvSpPr>
              <p:spPr bwMode="auto">
                <a:xfrm>
                  <a:off x="5592013"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0" name="Oval 9249">
                  <a:extLst>
                    <a:ext uri="{FF2B5EF4-FFF2-40B4-BE49-F238E27FC236}">
                      <a16:creationId xmlns:a16="http://schemas.microsoft.com/office/drawing/2014/main" id="{88FCAA10-FD8F-3B1F-E34E-B64BDB581E6D}"/>
                    </a:ext>
                  </a:extLst>
                </p:cNvPr>
                <p:cNvSpPr/>
                <p:nvPr/>
              </p:nvSpPr>
              <p:spPr bwMode="auto">
                <a:xfrm>
                  <a:off x="5715454"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1" name="Oval 9250">
                  <a:extLst>
                    <a:ext uri="{FF2B5EF4-FFF2-40B4-BE49-F238E27FC236}">
                      <a16:creationId xmlns:a16="http://schemas.microsoft.com/office/drawing/2014/main" id="{3ECFB963-7917-846E-DDDE-E7E902FAD9A6}"/>
                    </a:ext>
                  </a:extLst>
                </p:cNvPr>
                <p:cNvSpPr/>
                <p:nvPr/>
              </p:nvSpPr>
              <p:spPr bwMode="auto">
                <a:xfrm>
                  <a:off x="5838895"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2" name="Oval 9251">
                  <a:extLst>
                    <a:ext uri="{FF2B5EF4-FFF2-40B4-BE49-F238E27FC236}">
                      <a16:creationId xmlns:a16="http://schemas.microsoft.com/office/drawing/2014/main" id="{C0DDA5DE-F7EE-DF9C-645D-727ACEE8924E}"/>
                    </a:ext>
                  </a:extLst>
                </p:cNvPr>
                <p:cNvSpPr/>
                <p:nvPr/>
              </p:nvSpPr>
              <p:spPr bwMode="auto">
                <a:xfrm>
                  <a:off x="5962335"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254" name="Group 9253">
                <a:extLst>
                  <a:ext uri="{FF2B5EF4-FFF2-40B4-BE49-F238E27FC236}">
                    <a16:creationId xmlns:a16="http://schemas.microsoft.com/office/drawing/2014/main" id="{419B26DB-493B-F1A2-141B-FD51600ABFC8}"/>
                  </a:ext>
                </a:extLst>
              </p:cNvPr>
              <p:cNvGrpSpPr/>
              <p:nvPr/>
            </p:nvGrpSpPr>
            <p:grpSpPr>
              <a:xfrm>
                <a:off x="6052918" y="3171169"/>
                <a:ext cx="559404" cy="209969"/>
                <a:chOff x="5468572" y="3158990"/>
                <a:chExt cx="608064" cy="228232"/>
              </a:xfrm>
            </p:grpSpPr>
            <p:sp>
              <p:nvSpPr>
                <p:cNvPr id="9255" name="Oval 9254">
                  <a:extLst>
                    <a:ext uri="{FF2B5EF4-FFF2-40B4-BE49-F238E27FC236}">
                      <a16:creationId xmlns:a16="http://schemas.microsoft.com/office/drawing/2014/main" id="{4A5F90E4-523F-70C1-1B0B-9A2678A1737A}"/>
                    </a:ext>
                  </a:extLst>
                </p:cNvPr>
                <p:cNvSpPr/>
                <p:nvPr/>
              </p:nvSpPr>
              <p:spPr bwMode="auto">
                <a:xfrm>
                  <a:off x="5468572"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6" name="Oval 9255">
                  <a:extLst>
                    <a:ext uri="{FF2B5EF4-FFF2-40B4-BE49-F238E27FC236}">
                      <a16:creationId xmlns:a16="http://schemas.microsoft.com/office/drawing/2014/main" id="{C87D74A2-B4A9-2B8E-4EA9-20BBFF1631F0}"/>
                    </a:ext>
                  </a:extLst>
                </p:cNvPr>
                <p:cNvSpPr/>
                <p:nvPr/>
              </p:nvSpPr>
              <p:spPr bwMode="auto">
                <a:xfrm>
                  <a:off x="5592013"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7" name="Oval 9256">
                  <a:extLst>
                    <a:ext uri="{FF2B5EF4-FFF2-40B4-BE49-F238E27FC236}">
                      <a16:creationId xmlns:a16="http://schemas.microsoft.com/office/drawing/2014/main" id="{094AFCE7-774E-0F1E-CA1A-F4629726A2EC}"/>
                    </a:ext>
                  </a:extLst>
                </p:cNvPr>
                <p:cNvSpPr/>
                <p:nvPr/>
              </p:nvSpPr>
              <p:spPr bwMode="auto">
                <a:xfrm>
                  <a:off x="5715454"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8" name="Oval 9257">
                  <a:extLst>
                    <a:ext uri="{FF2B5EF4-FFF2-40B4-BE49-F238E27FC236}">
                      <a16:creationId xmlns:a16="http://schemas.microsoft.com/office/drawing/2014/main" id="{9CCBC9A5-9FF2-5E76-55D1-57BFA80CCFBB}"/>
                    </a:ext>
                  </a:extLst>
                </p:cNvPr>
                <p:cNvSpPr/>
                <p:nvPr/>
              </p:nvSpPr>
              <p:spPr bwMode="auto">
                <a:xfrm>
                  <a:off x="5838895" y="3187391"/>
                  <a:ext cx="127210" cy="127211"/>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9" name="Oval 9258">
                  <a:extLst>
                    <a:ext uri="{FF2B5EF4-FFF2-40B4-BE49-F238E27FC236}">
                      <a16:creationId xmlns:a16="http://schemas.microsoft.com/office/drawing/2014/main" id="{2329458A-234E-846B-3D65-D6D8D143BD59}"/>
                    </a:ext>
                  </a:extLst>
                </p:cNvPr>
                <p:cNvSpPr/>
                <p:nvPr/>
              </p:nvSpPr>
              <p:spPr bwMode="auto">
                <a:xfrm>
                  <a:off x="5949426" y="3260012"/>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9261" name="Group 9260">
              <a:extLst>
                <a:ext uri="{FF2B5EF4-FFF2-40B4-BE49-F238E27FC236}">
                  <a16:creationId xmlns:a16="http://schemas.microsoft.com/office/drawing/2014/main" id="{2C593F6F-4E61-9621-7FF3-A307F9088D6E}"/>
                </a:ext>
              </a:extLst>
            </p:cNvPr>
            <p:cNvGrpSpPr/>
            <p:nvPr/>
          </p:nvGrpSpPr>
          <p:grpSpPr>
            <a:xfrm flipV="1">
              <a:off x="5597983" y="3380546"/>
              <a:ext cx="1010592" cy="211968"/>
              <a:chOff x="5595196" y="3169170"/>
              <a:chExt cx="1010592" cy="211968"/>
            </a:xfrm>
          </p:grpSpPr>
          <p:grpSp>
            <p:nvGrpSpPr>
              <p:cNvPr id="9262" name="Group 9261">
                <a:extLst>
                  <a:ext uri="{FF2B5EF4-FFF2-40B4-BE49-F238E27FC236}">
                    <a16:creationId xmlns:a16="http://schemas.microsoft.com/office/drawing/2014/main" id="{F7A5A3E4-D343-61F2-DE25-E8D8F9343EBB}"/>
                  </a:ext>
                </a:extLst>
              </p:cNvPr>
              <p:cNvGrpSpPr/>
              <p:nvPr/>
            </p:nvGrpSpPr>
            <p:grpSpPr>
              <a:xfrm>
                <a:off x="5595196" y="3169170"/>
                <a:ext cx="457717" cy="117030"/>
                <a:chOff x="5592013" y="3158990"/>
                <a:chExt cx="497532" cy="127210"/>
              </a:xfrm>
            </p:grpSpPr>
            <p:sp>
              <p:nvSpPr>
                <p:cNvPr id="9270" name="Oval 9269">
                  <a:extLst>
                    <a:ext uri="{FF2B5EF4-FFF2-40B4-BE49-F238E27FC236}">
                      <a16:creationId xmlns:a16="http://schemas.microsoft.com/office/drawing/2014/main" id="{F8639433-B156-3859-F4F4-58AF10F615AE}"/>
                    </a:ext>
                  </a:extLst>
                </p:cNvPr>
                <p:cNvSpPr/>
                <p:nvPr/>
              </p:nvSpPr>
              <p:spPr bwMode="auto">
                <a:xfrm>
                  <a:off x="5592013"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1" name="Oval 9270">
                  <a:extLst>
                    <a:ext uri="{FF2B5EF4-FFF2-40B4-BE49-F238E27FC236}">
                      <a16:creationId xmlns:a16="http://schemas.microsoft.com/office/drawing/2014/main" id="{B751229C-24BA-1354-60CE-144B719F0B59}"/>
                    </a:ext>
                  </a:extLst>
                </p:cNvPr>
                <p:cNvSpPr/>
                <p:nvPr/>
              </p:nvSpPr>
              <p:spPr bwMode="auto">
                <a:xfrm>
                  <a:off x="5715454"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2" name="Oval 9271">
                  <a:extLst>
                    <a:ext uri="{FF2B5EF4-FFF2-40B4-BE49-F238E27FC236}">
                      <a16:creationId xmlns:a16="http://schemas.microsoft.com/office/drawing/2014/main" id="{7C6A2100-77A8-FFBF-A08C-3BD62EBE1029}"/>
                    </a:ext>
                  </a:extLst>
                </p:cNvPr>
                <p:cNvSpPr/>
                <p:nvPr/>
              </p:nvSpPr>
              <p:spPr bwMode="auto">
                <a:xfrm>
                  <a:off x="5838895"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3" name="Oval 9272">
                  <a:extLst>
                    <a:ext uri="{FF2B5EF4-FFF2-40B4-BE49-F238E27FC236}">
                      <a16:creationId xmlns:a16="http://schemas.microsoft.com/office/drawing/2014/main" id="{1CC4E27A-4415-DCF9-CB3F-A41A6BEA6B67}"/>
                    </a:ext>
                  </a:extLst>
                </p:cNvPr>
                <p:cNvSpPr/>
                <p:nvPr/>
              </p:nvSpPr>
              <p:spPr bwMode="auto">
                <a:xfrm>
                  <a:off x="5962335"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263" name="Group 9262">
                <a:extLst>
                  <a:ext uri="{FF2B5EF4-FFF2-40B4-BE49-F238E27FC236}">
                    <a16:creationId xmlns:a16="http://schemas.microsoft.com/office/drawing/2014/main" id="{8A476894-B473-AF80-369D-81CEC40C2732}"/>
                  </a:ext>
                </a:extLst>
              </p:cNvPr>
              <p:cNvGrpSpPr/>
              <p:nvPr/>
            </p:nvGrpSpPr>
            <p:grpSpPr>
              <a:xfrm>
                <a:off x="6052916" y="3171169"/>
                <a:ext cx="552872" cy="209969"/>
                <a:chOff x="5468572" y="3158990"/>
                <a:chExt cx="600964" cy="228232"/>
              </a:xfrm>
            </p:grpSpPr>
            <p:sp>
              <p:nvSpPr>
                <p:cNvPr id="9264" name="Oval 9263">
                  <a:extLst>
                    <a:ext uri="{FF2B5EF4-FFF2-40B4-BE49-F238E27FC236}">
                      <a16:creationId xmlns:a16="http://schemas.microsoft.com/office/drawing/2014/main" id="{124C974E-6F7D-862B-E05A-7C869814A085}"/>
                    </a:ext>
                  </a:extLst>
                </p:cNvPr>
                <p:cNvSpPr/>
                <p:nvPr/>
              </p:nvSpPr>
              <p:spPr bwMode="auto">
                <a:xfrm>
                  <a:off x="5468572"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5" name="Oval 9264">
                  <a:extLst>
                    <a:ext uri="{FF2B5EF4-FFF2-40B4-BE49-F238E27FC236}">
                      <a16:creationId xmlns:a16="http://schemas.microsoft.com/office/drawing/2014/main" id="{233131D0-BDC0-FB97-C440-395F51DD7AF9}"/>
                    </a:ext>
                  </a:extLst>
                </p:cNvPr>
                <p:cNvSpPr/>
                <p:nvPr/>
              </p:nvSpPr>
              <p:spPr bwMode="auto">
                <a:xfrm>
                  <a:off x="5592013"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6" name="Oval 9265">
                  <a:extLst>
                    <a:ext uri="{FF2B5EF4-FFF2-40B4-BE49-F238E27FC236}">
                      <a16:creationId xmlns:a16="http://schemas.microsoft.com/office/drawing/2014/main" id="{D713FDB0-2CBE-741B-8CC9-20263B6A4348}"/>
                    </a:ext>
                  </a:extLst>
                </p:cNvPr>
                <p:cNvSpPr/>
                <p:nvPr/>
              </p:nvSpPr>
              <p:spPr bwMode="auto">
                <a:xfrm>
                  <a:off x="5715454"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7" name="Oval 9266">
                  <a:extLst>
                    <a:ext uri="{FF2B5EF4-FFF2-40B4-BE49-F238E27FC236}">
                      <a16:creationId xmlns:a16="http://schemas.microsoft.com/office/drawing/2014/main" id="{6C02629B-D47D-A844-97BF-B795409CFA87}"/>
                    </a:ext>
                  </a:extLst>
                </p:cNvPr>
                <p:cNvSpPr/>
                <p:nvPr/>
              </p:nvSpPr>
              <p:spPr bwMode="auto">
                <a:xfrm>
                  <a:off x="5838895" y="3187391"/>
                  <a:ext cx="127210" cy="127211"/>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8" name="Oval 9267">
                  <a:extLst>
                    <a:ext uri="{FF2B5EF4-FFF2-40B4-BE49-F238E27FC236}">
                      <a16:creationId xmlns:a16="http://schemas.microsoft.com/office/drawing/2014/main" id="{6B621EE9-666A-6F5F-87BE-3B9DA8120FA4}"/>
                    </a:ext>
                  </a:extLst>
                </p:cNvPr>
                <p:cNvSpPr/>
                <p:nvPr/>
              </p:nvSpPr>
              <p:spPr bwMode="auto">
                <a:xfrm>
                  <a:off x="5942326" y="3260012"/>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9286" name="Group 9285">
              <a:extLst>
                <a:ext uri="{FF2B5EF4-FFF2-40B4-BE49-F238E27FC236}">
                  <a16:creationId xmlns:a16="http://schemas.microsoft.com/office/drawing/2014/main" id="{34863A42-E9C1-69FB-34E3-B796F9418FB2}"/>
                </a:ext>
              </a:extLst>
            </p:cNvPr>
            <p:cNvGrpSpPr/>
            <p:nvPr/>
          </p:nvGrpSpPr>
          <p:grpSpPr>
            <a:xfrm rot="10800000">
              <a:off x="5451614" y="3633280"/>
              <a:ext cx="1090966" cy="240781"/>
              <a:chOff x="5481637" y="3169170"/>
              <a:chExt cx="1090966" cy="240781"/>
            </a:xfrm>
          </p:grpSpPr>
          <p:grpSp>
            <p:nvGrpSpPr>
              <p:cNvPr id="9287" name="Group 9286">
                <a:extLst>
                  <a:ext uri="{FF2B5EF4-FFF2-40B4-BE49-F238E27FC236}">
                    <a16:creationId xmlns:a16="http://schemas.microsoft.com/office/drawing/2014/main" id="{3D36245F-304A-3CDD-93FB-7BA8E69B1B9F}"/>
                  </a:ext>
                </a:extLst>
              </p:cNvPr>
              <p:cNvGrpSpPr/>
              <p:nvPr/>
            </p:nvGrpSpPr>
            <p:grpSpPr>
              <a:xfrm>
                <a:off x="5481637" y="3169170"/>
                <a:ext cx="571280" cy="117030"/>
                <a:chOff x="5468572" y="3158990"/>
                <a:chExt cx="620973" cy="127210"/>
              </a:xfrm>
            </p:grpSpPr>
            <p:sp>
              <p:nvSpPr>
                <p:cNvPr id="9294" name="Oval 9293">
                  <a:extLst>
                    <a:ext uri="{FF2B5EF4-FFF2-40B4-BE49-F238E27FC236}">
                      <a16:creationId xmlns:a16="http://schemas.microsoft.com/office/drawing/2014/main" id="{75AB82BE-243B-A372-3F9D-52455523FC1D}"/>
                    </a:ext>
                  </a:extLst>
                </p:cNvPr>
                <p:cNvSpPr/>
                <p:nvPr/>
              </p:nvSpPr>
              <p:spPr bwMode="auto">
                <a:xfrm>
                  <a:off x="5468572"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5" name="Oval 9294">
                  <a:extLst>
                    <a:ext uri="{FF2B5EF4-FFF2-40B4-BE49-F238E27FC236}">
                      <a16:creationId xmlns:a16="http://schemas.microsoft.com/office/drawing/2014/main" id="{F88EEB25-E81D-07A5-9E77-D090B4BA387B}"/>
                    </a:ext>
                  </a:extLst>
                </p:cNvPr>
                <p:cNvSpPr/>
                <p:nvPr/>
              </p:nvSpPr>
              <p:spPr bwMode="auto">
                <a:xfrm>
                  <a:off x="5592013"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6" name="Oval 9295">
                  <a:extLst>
                    <a:ext uri="{FF2B5EF4-FFF2-40B4-BE49-F238E27FC236}">
                      <a16:creationId xmlns:a16="http://schemas.microsoft.com/office/drawing/2014/main" id="{9EDD6322-0A7D-D9CB-E611-7E2DFD15D580}"/>
                    </a:ext>
                  </a:extLst>
                </p:cNvPr>
                <p:cNvSpPr/>
                <p:nvPr/>
              </p:nvSpPr>
              <p:spPr bwMode="auto">
                <a:xfrm>
                  <a:off x="5715454"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7" name="Oval 9296">
                  <a:extLst>
                    <a:ext uri="{FF2B5EF4-FFF2-40B4-BE49-F238E27FC236}">
                      <a16:creationId xmlns:a16="http://schemas.microsoft.com/office/drawing/2014/main" id="{6AC11536-3EE3-3C7C-399C-5B38C510AD24}"/>
                    </a:ext>
                  </a:extLst>
                </p:cNvPr>
                <p:cNvSpPr/>
                <p:nvPr/>
              </p:nvSpPr>
              <p:spPr bwMode="auto">
                <a:xfrm>
                  <a:off x="5838895"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8" name="Oval 9297">
                  <a:extLst>
                    <a:ext uri="{FF2B5EF4-FFF2-40B4-BE49-F238E27FC236}">
                      <a16:creationId xmlns:a16="http://schemas.microsoft.com/office/drawing/2014/main" id="{C62515F8-7F39-A073-DF7A-1C120399AF82}"/>
                    </a:ext>
                  </a:extLst>
                </p:cNvPr>
                <p:cNvSpPr/>
                <p:nvPr/>
              </p:nvSpPr>
              <p:spPr bwMode="auto">
                <a:xfrm>
                  <a:off x="5962335"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288" name="Group 9287">
                <a:extLst>
                  <a:ext uri="{FF2B5EF4-FFF2-40B4-BE49-F238E27FC236}">
                    <a16:creationId xmlns:a16="http://schemas.microsoft.com/office/drawing/2014/main" id="{4FCA090E-1D91-7476-9077-EEF4538D5258}"/>
                  </a:ext>
                </a:extLst>
              </p:cNvPr>
              <p:cNvGrpSpPr/>
              <p:nvPr/>
            </p:nvGrpSpPr>
            <p:grpSpPr>
              <a:xfrm>
                <a:off x="6052907" y="3171164"/>
                <a:ext cx="519696" cy="238787"/>
                <a:chOff x="5468572" y="3158990"/>
                <a:chExt cx="564903" cy="259557"/>
              </a:xfrm>
            </p:grpSpPr>
            <p:sp>
              <p:nvSpPr>
                <p:cNvPr id="9289" name="Oval 9288">
                  <a:extLst>
                    <a:ext uri="{FF2B5EF4-FFF2-40B4-BE49-F238E27FC236}">
                      <a16:creationId xmlns:a16="http://schemas.microsoft.com/office/drawing/2014/main" id="{0438BEF2-F6AE-6D45-BD9D-17B36B776C37}"/>
                    </a:ext>
                  </a:extLst>
                </p:cNvPr>
                <p:cNvSpPr/>
                <p:nvPr/>
              </p:nvSpPr>
              <p:spPr bwMode="auto">
                <a:xfrm>
                  <a:off x="5468572"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0" name="Oval 9289">
                  <a:extLst>
                    <a:ext uri="{FF2B5EF4-FFF2-40B4-BE49-F238E27FC236}">
                      <a16:creationId xmlns:a16="http://schemas.microsoft.com/office/drawing/2014/main" id="{FC52FFBA-5188-FE4D-42F2-C6B32A213121}"/>
                    </a:ext>
                  </a:extLst>
                </p:cNvPr>
                <p:cNvSpPr/>
                <p:nvPr/>
              </p:nvSpPr>
              <p:spPr bwMode="auto">
                <a:xfrm>
                  <a:off x="5592013"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1" name="Oval 9290">
                  <a:extLst>
                    <a:ext uri="{FF2B5EF4-FFF2-40B4-BE49-F238E27FC236}">
                      <a16:creationId xmlns:a16="http://schemas.microsoft.com/office/drawing/2014/main" id="{28749443-198B-456F-47D0-AB09FE822D52}"/>
                    </a:ext>
                  </a:extLst>
                </p:cNvPr>
                <p:cNvSpPr/>
                <p:nvPr/>
              </p:nvSpPr>
              <p:spPr bwMode="auto">
                <a:xfrm>
                  <a:off x="5715454" y="3158990"/>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2" name="Oval 9291">
                  <a:extLst>
                    <a:ext uri="{FF2B5EF4-FFF2-40B4-BE49-F238E27FC236}">
                      <a16:creationId xmlns:a16="http://schemas.microsoft.com/office/drawing/2014/main" id="{6E13FA00-29BF-F4AE-D547-BEBFFBF15B8B}"/>
                    </a:ext>
                  </a:extLst>
                </p:cNvPr>
                <p:cNvSpPr/>
                <p:nvPr/>
              </p:nvSpPr>
              <p:spPr bwMode="auto">
                <a:xfrm>
                  <a:off x="5838895" y="3187391"/>
                  <a:ext cx="127210" cy="127211"/>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3" name="Oval 9292">
                  <a:extLst>
                    <a:ext uri="{FF2B5EF4-FFF2-40B4-BE49-F238E27FC236}">
                      <a16:creationId xmlns:a16="http://schemas.microsoft.com/office/drawing/2014/main" id="{DFBE01AF-355B-C215-D4C8-0FAA21BA79C0}"/>
                    </a:ext>
                  </a:extLst>
                </p:cNvPr>
                <p:cNvSpPr/>
                <p:nvPr/>
              </p:nvSpPr>
              <p:spPr bwMode="auto">
                <a:xfrm>
                  <a:off x="5906265" y="3291337"/>
                  <a:ext cx="127210" cy="127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9299" name="Oval 9298">
              <a:extLst>
                <a:ext uri="{FF2B5EF4-FFF2-40B4-BE49-F238E27FC236}">
                  <a16:creationId xmlns:a16="http://schemas.microsoft.com/office/drawing/2014/main" id="{F9D460EE-A901-E72E-50FF-44792C1533C6}"/>
                </a:ext>
              </a:extLst>
            </p:cNvPr>
            <p:cNvSpPr/>
            <p:nvPr/>
          </p:nvSpPr>
          <p:spPr bwMode="auto">
            <a:xfrm rot="10800000">
              <a:off x="5490680" y="3522796"/>
              <a:ext cx="117030" cy="117031"/>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386" name="Group 9385">
            <a:extLst>
              <a:ext uri="{FF2B5EF4-FFF2-40B4-BE49-F238E27FC236}">
                <a16:creationId xmlns:a16="http://schemas.microsoft.com/office/drawing/2014/main" id="{E4B2B31C-6CFC-66C2-89F4-D004A119852D}"/>
              </a:ext>
            </a:extLst>
          </p:cNvPr>
          <p:cNvGrpSpPr/>
          <p:nvPr/>
        </p:nvGrpSpPr>
        <p:grpSpPr>
          <a:xfrm>
            <a:off x="8938667" y="3289466"/>
            <a:ext cx="1337567" cy="1337567"/>
            <a:chOff x="8717625" y="3289466"/>
            <a:chExt cx="1337567" cy="1337567"/>
          </a:xfrm>
        </p:grpSpPr>
        <p:grpSp>
          <p:nvGrpSpPr>
            <p:cNvPr id="9308" name="Group 9307">
              <a:extLst>
                <a:ext uri="{FF2B5EF4-FFF2-40B4-BE49-F238E27FC236}">
                  <a16:creationId xmlns:a16="http://schemas.microsoft.com/office/drawing/2014/main" id="{0A1AA690-E6CD-50EB-E660-379E65D0BF01}"/>
                </a:ext>
              </a:extLst>
            </p:cNvPr>
            <p:cNvGrpSpPr/>
            <p:nvPr/>
          </p:nvGrpSpPr>
          <p:grpSpPr>
            <a:xfrm>
              <a:off x="8817628" y="3395123"/>
              <a:ext cx="1041904" cy="1039850"/>
              <a:chOff x="8817628" y="3395123"/>
              <a:chExt cx="1041904" cy="1039850"/>
            </a:xfrm>
          </p:grpSpPr>
          <p:grpSp>
            <p:nvGrpSpPr>
              <p:cNvPr id="9307" name="Group 9306">
                <a:extLst>
                  <a:ext uri="{FF2B5EF4-FFF2-40B4-BE49-F238E27FC236}">
                    <a16:creationId xmlns:a16="http://schemas.microsoft.com/office/drawing/2014/main" id="{879392CD-2336-29D6-7A40-E58DB725E0E0}"/>
                  </a:ext>
                </a:extLst>
              </p:cNvPr>
              <p:cNvGrpSpPr/>
              <p:nvPr/>
            </p:nvGrpSpPr>
            <p:grpSpPr>
              <a:xfrm>
                <a:off x="9283944" y="3395123"/>
                <a:ext cx="575588" cy="639676"/>
                <a:chOff x="10283776" y="3369202"/>
                <a:chExt cx="630728" cy="700956"/>
              </a:xfrm>
            </p:grpSpPr>
            <p:grpSp>
              <p:nvGrpSpPr>
                <p:cNvPr id="9304" name="Group 9303">
                  <a:extLst>
                    <a:ext uri="{FF2B5EF4-FFF2-40B4-BE49-F238E27FC236}">
                      <a16:creationId xmlns:a16="http://schemas.microsoft.com/office/drawing/2014/main" id="{491732CE-67FD-7376-9540-9D7302036E62}"/>
                    </a:ext>
                  </a:extLst>
                </p:cNvPr>
                <p:cNvGrpSpPr/>
                <p:nvPr/>
              </p:nvGrpSpPr>
              <p:grpSpPr>
                <a:xfrm>
                  <a:off x="10283776" y="3369202"/>
                  <a:ext cx="630728" cy="700956"/>
                  <a:chOff x="10283776" y="3369202"/>
                  <a:chExt cx="630728" cy="700956"/>
                </a:xfrm>
              </p:grpSpPr>
              <p:sp>
                <p:nvSpPr>
                  <p:cNvPr id="9301" name="Oval 9300">
                    <a:extLst>
                      <a:ext uri="{FF2B5EF4-FFF2-40B4-BE49-F238E27FC236}">
                        <a16:creationId xmlns:a16="http://schemas.microsoft.com/office/drawing/2014/main" id="{1FE5F8C7-D47A-940A-84B1-1F75EB7BDB94}"/>
                      </a:ext>
                    </a:extLst>
                  </p:cNvPr>
                  <p:cNvSpPr/>
                  <p:nvPr/>
                </p:nvSpPr>
                <p:spPr bwMode="auto">
                  <a:xfrm rot="1133764">
                    <a:off x="10283776" y="3369202"/>
                    <a:ext cx="630728" cy="700956"/>
                  </a:xfrm>
                  <a:prstGeom prst="ellipse">
                    <a:avLst/>
                  </a:prstGeom>
                  <a:solidFill>
                    <a:schemeClr val="accent5">
                      <a:lumMod val="40000"/>
                      <a:lumOff val="60000"/>
                    </a:schemeClr>
                  </a:solid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02" name="Freeform: Shape 9301">
                    <a:extLst>
                      <a:ext uri="{FF2B5EF4-FFF2-40B4-BE49-F238E27FC236}">
                        <a16:creationId xmlns:a16="http://schemas.microsoft.com/office/drawing/2014/main" id="{5978804B-5A98-E47D-1C52-B4C19574706F}"/>
                      </a:ext>
                    </a:extLst>
                  </p:cNvPr>
                  <p:cNvSpPr/>
                  <p:nvPr/>
                </p:nvSpPr>
                <p:spPr bwMode="auto">
                  <a:xfrm>
                    <a:off x="10285992" y="3389753"/>
                    <a:ext cx="233988" cy="421794"/>
                  </a:xfrm>
                  <a:custGeom>
                    <a:avLst/>
                    <a:gdLst>
                      <a:gd name="connsiteX0" fmla="*/ 0 w 249382"/>
                      <a:gd name="connsiteY0" fmla="*/ 406400 h 406400"/>
                      <a:gd name="connsiteX1" fmla="*/ 40024 w 249382"/>
                      <a:gd name="connsiteY1" fmla="*/ 274012 h 406400"/>
                      <a:gd name="connsiteX2" fmla="*/ 101600 w 249382"/>
                      <a:gd name="connsiteY2" fmla="*/ 135467 h 406400"/>
                      <a:gd name="connsiteX3" fmla="*/ 249382 w 249382"/>
                      <a:gd name="connsiteY3" fmla="*/ 0 h 406400"/>
                      <a:gd name="connsiteX0" fmla="*/ 0 w 233988"/>
                      <a:gd name="connsiteY0" fmla="*/ 421794 h 421794"/>
                      <a:gd name="connsiteX1" fmla="*/ 24630 w 233988"/>
                      <a:gd name="connsiteY1" fmla="*/ 274012 h 421794"/>
                      <a:gd name="connsiteX2" fmla="*/ 86206 w 233988"/>
                      <a:gd name="connsiteY2" fmla="*/ 135467 h 421794"/>
                      <a:gd name="connsiteX3" fmla="*/ 233988 w 233988"/>
                      <a:gd name="connsiteY3" fmla="*/ 0 h 421794"/>
                    </a:gdLst>
                    <a:ahLst/>
                    <a:cxnLst>
                      <a:cxn ang="0">
                        <a:pos x="connsiteX0" y="connsiteY0"/>
                      </a:cxn>
                      <a:cxn ang="0">
                        <a:pos x="connsiteX1" y="connsiteY1"/>
                      </a:cxn>
                      <a:cxn ang="0">
                        <a:pos x="connsiteX2" y="connsiteY2"/>
                      </a:cxn>
                      <a:cxn ang="0">
                        <a:pos x="connsiteX3" y="connsiteY3"/>
                      </a:cxn>
                    </a:cxnLst>
                    <a:rect l="l" t="t" r="r" b="b"/>
                    <a:pathLst>
                      <a:path w="233988" h="421794">
                        <a:moveTo>
                          <a:pt x="0" y="421794"/>
                        </a:moveTo>
                        <a:cubicBezTo>
                          <a:pt x="11545" y="378177"/>
                          <a:pt x="10262" y="321733"/>
                          <a:pt x="24630" y="274012"/>
                        </a:cubicBezTo>
                        <a:cubicBezTo>
                          <a:pt x="38998" y="226291"/>
                          <a:pt x="51313" y="181136"/>
                          <a:pt x="86206" y="135467"/>
                        </a:cubicBezTo>
                        <a:cubicBezTo>
                          <a:pt x="121099" y="89798"/>
                          <a:pt x="177543" y="44899"/>
                          <a:pt x="233988" y="0"/>
                        </a:cubicBezTo>
                      </a:path>
                    </a:pathLst>
                  </a:custGeom>
                  <a:noFill/>
                  <a:ln w="28575">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03" name="Freeform: Shape 9302">
                    <a:extLst>
                      <a:ext uri="{FF2B5EF4-FFF2-40B4-BE49-F238E27FC236}">
                        <a16:creationId xmlns:a16="http://schemas.microsoft.com/office/drawing/2014/main" id="{E3E63912-FD15-659D-8B83-1B0CD1759599}"/>
                      </a:ext>
                    </a:extLst>
                  </p:cNvPr>
                  <p:cNvSpPr/>
                  <p:nvPr/>
                </p:nvSpPr>
                <p:spPr bwMode="auto">
                  <a:xfrm>
                    <a:off x="10302841" y="3372281"/>
                    <a:ext cx="270711" cy="483081"/>
                  </a:xfrm>
                  <a:custGeom>
                    <a:avLst/>
                    <a:gdLst>
                      <a:gd name="connsiteX0" fmla="*/ 0 w 249382"/>
                      <a:gd name="connsiteY0" fmla="*/ 406400 h 406400"/>
                      <a:gd name="connsiteX1" fmla="*/ 40024 w 249382"/>
                      <a:gd name="connsiteY1" fmla="*/ 274012 h 406400"/>
                      <a:gd name="connsiteX2" fmla="*/ 101600 w 249382"/>
                      <a:gd name="connsiteY2" fmla="*/ 135467 h 406400"/>
                      <a:gd name="connsiteX3" fmla="*/ 249382 w 249382"/>
                      <a:gd name="connsiteY3" fmla="*/ 0 h 406400"/>
                      <a:gd name="connsiteX0" fmla="*/ 0 w 233988"/>
                      <a:gd name="connsiteY0" fmla="*/ 421794 h 421794"/>
                      <a:gd name="connsiteX1" fmla="*/ 24630 w 233988"/>
                      <a:gd name="connsiteY1" fmla="*/ 274012 h 421794"/>
                      <a:gd name="connsiteX2" fmla="*/ 86206 w 233988"/>
                      <a:gd name="connsiteY2" fmla="*/ 135467 h 421794"/>
                      <a:gd name="connsiteX3" fmla="*/ 233988 w 233988"/>
                      <a:gd name="connsiteY3" fmla="*/ 0 h 421794"/>
                    </a:gdLst>
                    <a:ahLst/>
                    <a:cxnLst>
                      <a:cxn ang="0">
                        <a:pos x="connsiteX0" y="connsiteY0"/>
                      </a:cxn>
                      <a:cxn ang="0">
                        <a:pos x="connsiteX1" y="connsiteY1"/>
                      </a:cxn>
                      <a:cxn ang="0">
                        <a:pos x="connsiteX2" y="connsiteY2"/>
                      </a:cxn>
                      <a:cxn ang="0">
                        <a:pos x="connsiteX3" y="connsiteY3"/>
                      </a:cxn>
                    </a:cxnLst>
                    <a:rect l="l" t="t" r="r" b="b"/>
                    <a:pathLst>
                      <a:path w="233988" h="421794">
                        <a:moveTo>
                          <a:pt x="0" y="421794"/>
                        </a:moveTo>
                        <a:cubicBezTo>
                          <a:pt x="11545" y="378177"/>
                          <a:pt x="10262" y="321733"/>
                          <a:pt x="24630" y="274012"/>
                        </a:cubicBezTo>
                        <a:cubicBezTo>
                          <a:pt x="38998" y="226291"/>
                          <a:pt x="51313" y="181136"/>
                          <a:pt x="86206" y="135467"/>
                        </a:cubicBezTo>
                        <a:cubicBezTo>
                          <a:pt x="121099" y="89798"/>
                          <a:pt x="177543" y="44899"/>
                          <a:pt x="233988" y="0"/>
                        </a:cubicBezTo>
                      </a:path>
                    </a:pathLst>
                  </a:custGeom>
                  <a:noFill/>
                  <a:ln w="28575">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9305" name="Oval 9304">
                  <a:extLst>
                    <a:ext uri="{FF2B5EF4-FFF2-40B4-BE49-F238E27FC236}">
                      <a16:creationId xmlns:a16="http://schemas.microsoft.com/office/drawing/2014/main" id="{4EEBD92E-2289-CAD8-EEB3-6086857E318E}"/>
                    </a:ext>
                  </a:extLst>
                </p:cNvPr>
                <p:cNvSpPr/>
                <p:nvPr/>
              </p:nvSpPr>
              <p:spPr bwMode="auto">
                <a:xfrm rot="18685918">
                  <a:off x="10311766" y="3502067"/>
                  <a:ext cx="134103" cy="45719"/>
                </a:xfrm>
                <a:prstGeom prst="ellipse">
                  <a:avLst/>
                </a:prstGeom>
                <a:solidFill>
                  <a:schemeClr val="tx2">
                    <a:lumMod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06" name="Oval 9305">
                  <a:extLst>
                    <a:ext uri="{FF2B5EF4-FFF2-40B4-BE49-F238E27FC236}">
                      <a16:creationId xmlns:a16="http://schemas.microsoft.com/office/drawing/2014/main" id="{464F4696-C48C-75AA-B74E-027AD0419491}"/>
                    </a:ext>
                  </a:extLst>
                </p:cNvPr>
                <p:cNvSpPr/>
                <p:nvPr/>
              </p:nvSpPr>
              <p:spPr bwMode="auto">
                <a:xfrm rot="16948597">
                  <a:off x="10255290" y="3643333"/>
                  <a:ext cx="123042" cy="45719"/>
                </a:xfrm>
                <a:prstGeom prst="ellipse">
                  <a:avLst/>
                </a:prstGeom>
                <a:solidFill>
                  <a:schemeClr val="accent5">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6" name="Group 25">
                <a:extLst>
                  <a:ext uri="{FF2B5EF4-FFF2-40B4-BE49-F238E27FC236}">
                    <a16:creationId xmlns:a16="http://schemas.microsoft.com/office/drawing/2014/main" id="{8A7C3C81-C9EC-A714-7D0C-D9997D45A651}"/>
                  </a:ext>
                </a:extLst>
              </p:cNvPr>
              <p:cNvGrpSpPr/>
              <p:nvPr/>
            </p:nvGrpSpPr>
            <p:grpSpPr>
              <a:xfrm>
                <a:off x="8817628" y="3491770"/>
                <a:ext cx="765518" cy="676145"/>
                <a:chOff x="8817628" y="3491770"/>
                <a:chExt cx="765518" cy="676145"/>
              </a:xfrm>
            </p:grpSpPr>
            <p:grpSp>
              <p:nvGrpSpPr>
                <p:cNvPr id="6" name="Group 5">
                  <a:extLst>
                    <a:ext uri="{FF2B5EF4-FFF2-40B4-BE49-F238E27FC236}">
                      <a16:creationId xmlns:a16="http://schemas.microsoft.com/office/drawing/2014/main" id="{E9972F13-DA20-1CEA-C289-448142B00EAE}"/>
                    </a:ext>
                  </a:extLst>
                </p:cNvPr>
                <p:cNvGrpSpPr/>
                <p:nvPr/>
              </p:nvGrpSpPr>
              <p:grpSpPr>
                <a:xfrm rot="18771665">
                  <a:off x="9353391" y="3586858"/>
                  <a:ext cx="324843" cy="134667"/>
                  <a:chOff x="9089083" y="4834922"/>
                  <a:chExt cx="350631" cy="145358"/>
                </a:xfrm>
              </p:grpSpPr>
              <p:sp>
                <p:nvSpPr>
                  <p:cNvPr id="2" name="Freeform: Shape 1">
                    <a:extLst>
                      <a:ext uri="{FF2B5EF4-FFF2-40B4-BE49-F238E27FC236}">
                        <a16:creationId xmlns:a16="http://schemas.microsoft.com/office/drawing/2014/main" id="{A09ADC67-1D47-5A67-2839-D603AB522E7E}"/>
                      </a:ext>
                    </a:extLst>
                  </p:cNvPr>
                  <p:cNvSpPr/>
                  <p:nvPr/>
                </p:nvSpPr>
                <p:spPr bwMode="auto">
                  <a:xfrm rot="3854227">
                    <a:off x="9222498" y="4763063"/>
                    <a:ext cx="145358" cy="289075"/>
                  </a:xfrm>
                  <a:custGeom>
                    <a:avLst/>
                    <a:gdLst>
                      <a:gd name="connsiteX0" fmla="*/ 0 w 257578"/>
                      <a:gd name="connsiteY0" fmla="*/ 475087 h 475087"/>
                      <a:gd name="connsiteX1" fmla="*/ 40068 w 257578"/>
                      <a:gd name="connsiteY1" fmla="*/ 437882 h 475087"/>
                      <a:gd name="connsiteX2" fmla="*/ 27189 w 257578"/>
                      <a:gd name="connsiteY2" fmla="*/ 392090 h 475087"/>
                      <a:gd name="connsiteX3" fmla="*/ 78704 w 257578"/>
                      <a:gd name="connsiteY3" fmla="*/ 357746 h 475087"/>
                      <a:gd name="connsiteX4" fmla="*/ 78704 w 257578"/>
                      <a:gd name="connsiteY4" fmla="*/ 303369 h 475087"/>
                      <a:gd name="connsiteX5" fmla="*/ 133082 w 257578"/>
                      <a:gd name="connsiteY5" fmla="*/ 267594 h 475087"/>
                      <a:gd name="connsiteX6" fmla="*/ 133082 w 257578"/>
                      <a:gd name="connsiteY6" fmla="*/ 208924 h 475087"/>
                      <a:gd name="connsiteX7" fmla="*/ 187459 w 257578"/>
                      <a:gd name="connsiteY7" fmla="*/ 174580 h 475087"/>
                      <a:gd name="connsiteX8" fmla="*/ 180304 w 257578"/>
                      <a:gd name="connsiteY8" fmla="*/ 114479 h 475087"/>
                      <a:gd name="connsiteX9" fmla="*/ 240406 w 257578"/>
                      <a:gd name="connsiteY9" fmla="*/ 78704 h 475087"/>
                      <a:gd name="connsiteX10" fmla="*/ 236113 w 257578"/>
                      <a:gd name="connsiteY10" fmla="*/ 27189 h 475087"/>
                      <a:gd name="connsiteX11" fmla="*/ 257578 w 257578"/>
                      <a:gd name="connsiteY11" fmla="*/ 0 h 475087"/>
                      <a:gd name="connsiteX0" fmla="*/ 0 w 257578"/>
                      <a:gd name="connsiteY0" fmla="*/ 475087 h 475087"/>
                      <a:gd name="connsiteX1" fmla="*/ 40068 w 257578"/>
                      <a:gd name="connsiteY1" fmla="*/ 437882 h 475087"/>
                      <a:gd name="connsiteX2" fmla="*/ 27189 w 257578"/>
                      <a:gd name="connsiteY2" fmla="*/ 392090 h 475087"/>
                      <a:gd name="connsiteX3" fmla="*/ 78704 w 257578"/>
                      <a:gd name="connsiteY3" fmla="*/ 357746 h 475087"/>
                      <a:gd name="connsiteX4" fmla="*/ 78704 w 257578"/>
                      <a:gd name="connsiteY4" fmla="*/ 303369 h 475087"/>
                      <a:gd name="connsiteX5" fmla="*/ 133082 w 257578"/>
                      <a:gd name="connsiteY5" fmla="*/ 267594 h 475087"/>
                      <a:gd name="connsiteX6" fmla="*/ 133082 w 257578"/>
                      <a:gd name="connsiteY6" fmla="*/ 208924 h 475087"/>
                      <a:gd name="connsiteX7" fmla="*/ 187459 w 257578"/>
                      <a:gd name="connsiteY7" fmla="*/ 174580 h 475087"/>
                      <a:gd name="connsiteX8" fmla="*/ 180304 w 257578"/>
                      <a:gd name="connsiteY8" fmla="*/ 114479 h 475087"/>
                      <a:gd name="connsiteX9" fmla="*/ 240406 w 257578"/>
                      <a:gd name="connsiteY9" fmla="*/ 78704 h 475087"/>
                      <a:gd name="connsiteX10" fmla="*/ 257578 w 257578"/>
                      <a:gd name="connsiteY10" fmla="*/ 0 h 475087"/>
                      <a:gd name="connsiteX0" fmla="*/ 0 w 240407"/>
                      <a:gd name="connsiteY0" fmla="*/ 396383 h 396383"/>
                      <a:gd name="connsiteX1" fmla="*/ 40068 w 240407"/>
                      <a:gd name="connsiteY1" fmla="*/ 359178 h 396383"/>
                      <a:gd name="connsiteX2" fmla="*/ 27189 w 240407"/>
                      <a:gd name="connsiteY2" fmla="*/ 313386 h 396383"/>
                      <a:gd name="connsiteX3" fmla="*/ 78704 w 240407"/>
                      <a:gd name="connsiteY3" fmla="*/ 279042 h 396383"/>
                      <a:gd name="connsiteX4" fmla="*/ 78704 w 240407"/>
                      <a:gd name="connsiteY4" fmla="*/ 224665 h 396383"/>
                      <a:gd name="connsiteX5" fmla="*/ 133082 w 240407"/>
                      <a:gd name="connsiteY5" fmla="*/ 188890 h 396383"/>
                      <a:gd name="connsiteX6" fmla="*/ 133082 w 240407"/>
                      <a:gd name="connsiteY6" fmla="*/ 130220 h 396383"/>
                      <a:gd name="connsiteX7" fmla="*/ 187459 w 240407"/>
                      <a:gd name="connsiteY7" fmla="*/ 95876 h 396383"/>
                      <a:gd name="connsiteX8" fmla="*/ 180304 w 240407"/>
                      <a:gd name="connsiteY8" fmla="*/ 35775 h 396383"/>
                      <a:gd name="connsiteX9" fmla="*/ 240406 w 240407"/>
                      <a:gd name="connsiteY9" fmla="*/ 0 h 396383"/>
                      <a:gd name="connsiteX0" fmla="*/ 0 w 189078"/>
                      <a:gd name="connsiteY0" fmla="*/ 360608 h 360608"/>
                      <a:gd name="connsiteX1" fmla="*/ 40068 w 189078"/>
                      <a:gd name="connsiteY1" fmla="*/ 323403 h 360608"/>
                      <a:gd name="connsiteX2" fmla="*/ 27189 w 189078"/>
                      <a:gd name="connsiteY2" fmla="*/ 277611 h 360608"/>
                      <a:gd name="connsiteX3" fmla="*/ 78704 w 189078"/>
                      <a:gd name="connsiteY3" fmla="*/ 243267 h 360608"/>
                      <a:gd name="connsiteX4" fmla="*/ 78704 w 189078"/>
                      <a:gd name="connsiteY4" fmla="*/ 188890 h 360608"/>
                      <a:gd name="connsiteX5" fmla="*/ 133082 w 189078"/>
                      <a:gd name="connsiteY5" fmla="*/ 153115 h 360608"/>
                      <a:gd name="connsiteX6" fmla="*/ 133082 w 189078"/>
                      <a:gd name="connsiteY6" fmla="*/ 94445 h 360608"/>
                      <a:gd name="connsiteX7" fmla="*/ 187459 w 189078"/>
                      <a:gd name="connsiteY7" fmla="*/ 60101 h 360608"/>
                      <a:gd name="connsiteX8" fmla="*/ 180304 w 189078"/>
                      <a:gd name="connsiteY8" fmla="*/ 0 h 36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078" h="360608">
                        <a:moveTo>
                          <a:pt x="0" y="360608"/>
                        </a:moveTo>
                        <a:cubicBezTo>
                          <a:pt x="17768" y="348922"/>
                          <a:pt x="35537" y="337236"/>
                          <a:pt x="40068" y="323403"/>
                        </a:cubicBezTo>
                        <a:cubicBezTo>
                          <a:pt x="44599" y="309570"/>
                          <a:pt x="20750" y="290967"/>
                          <a:pt x="27189" y="277611"/>
                        </a:cubicBezTo>
                        <a:cubicBezTo>
                          <a:pt x="33628" y="264255"/>
                          <a:pt x="70118" y="258054"/>
                          <a:pt x="78704" y="243267"/>
                        </a:cubicBezTo>
                        <a:cubicBezTo>
                          <a:pt x="87290" y="228480"/>
                          <a:pt x="69641" y="203915"/>
                          <a:pt x="78704" y="188890"/>
                        </a:cubicBezTo>
                        <a:cubicBezTo>
                          <a:pt x="87767" y="173865"/>
                          <a:pt x="124019" y="168856"/>
                          <a:pt x="133082" y="153115"/>
                        </a:cubicBezTo>
                        <a:cubicBezTo>
                          <a:pt x="142145" y="137374"/>
                          <a:pt x="124019" y="109947"/>
                          <a:pt x="133082" y="94445"/>
                        </a:cubicBezTo>
                        <a:cubicBezTo>
                          <a:pt x="142145" y="78943"/>
                          <a:pt x="179589" y="75842"/>
                          <a:pt x="187459" y="60101"/>
                        </a:cubicBezTo>
                        <a:cubicBezTo>
                          <a:pt x="195329" y="44360"/>
                          <a:pt x="171480" y="15979"/>
                          <a:pt x="180304" y="0"/>
                        </a:cubicBez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Oval 2">
                    <a:extLst>
                      <a:ext uri="{FF2B5EF4-FFF2-40B4-BE49-F238E27FC236}">
                        <a16:creationId xmlns:a16="http://schemas.microsoft.com/office/drawing/2014/main" id="{BB50F4F1-2E0C-6510-01C6-E6C87DB69C2C}"/>
                      </a:ext>
                    </a:extLst>
                  </p:cNvPr>
                  <p:cNvSpPr/>
                  <p:nvPr/>
                </p:nvSpPr>
                <p:spPr bwMode="auto">
                  <a:xfrm>
                    <a:off x="9089083" y="4872577"/>
                    <a:ext cx="77585" cy="7758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8" name="Group 7">
                  <a:extLst>
                    <a:ext uri="{FF2B5EF4-FFF2-40B4-BE49-F238E27FC236}">
                      <a16:creationId xmlns:a16="http://schemas.microsoft.com/office/drawing/2014/main" id="{A8393678-9829-3B3F-5472-D1B82A66AC02}"/>
                    </a:ext>
                  </a:extLst>
                </p:cNvPr>
                <p:cNvGrpSpPr/>
                <p:nvPr/>
              </p:nvGrpSpPr>
              <p:grpSpPr>
                <a:xfrm rot="18771665">
                  <a:off x="8722540" y="3906363"/>
                  <a:ext cx="324843" cy="134667"/>
                  <a:chOff x="9089083" y="4834922"/>
                  <a:chExt cx="350631" cy="145358"/>
                </a:xfrm>
              </p:grpSpPr>
              <p:sp>
                <p:nvSpPr>
                  <p:cNvPr id="10" name="Freeform: Shape 9">
                    <a:extLst>
                      <a:ext uri="{FF2B5EF4-FFF2-40B4-BE49-F238E27FC236}">
                        <a16:creationId xmlns:a16="http://schemas.microsoft.com/office/drawing/2014/main" id="{C44D848C-D56B-1AF2-88D6-1D74FAE65386}"/>
                      </a:ext>
                    </a:extLst>
                  </p:cNvPr>
                  <p:cNvSpPr/>
                  <p:nvPr/>
                </p:nvSpPr>
                <p:spPr bwMode="auto">
                  <a:xfrm rot="3854227">
                    <a:off x="9222498" y="4763063"/>
                    <a:ext cx="145358" cy="289075"/>
                  </a:xfrm>
                  <a:custGeom>
                    <a:avLst/>
                    <a:gdLst>
                      <a:gd name="connsiteX0" fmla="*/ 0 w 257578"/>
                      <a:gd name="connsiteY0" fmla="*/ 475087 h 475087"/>
                      <a:gd name="connsiteX1" fmla="*/ 40068 w 257578"/>
                      <a:gd name="connsiteY1" fmla="*/ 437882 h 475087"/>
                      <a:gd name="connsiteX2" fmla="*/ 27189 w 257578"/>
                      <a:gd name="connsiteY2" fmla="*/ 392090 h 475087"/>
                      <a:gd name="connsiteX3" fmla="*/ 78704 w 257578"/>
                      <a:gd name="connsiteY3" fmla="*/ 357746 h 475087"/>
                      <a:gd name="connsiteX4" fmla="*/ 78704 w 257578"/>
                      <a:gd name="connsiteY4" fmla="*/ 303369 h 475087"/>
                      <a:gd name="connsiteX5" fmla="*/ 133082 w 257578"/>
                      <a:gd name="connsiteY5" fmla="*/ 267594 h 475087"/>
                      <a:gd name="connsiteX6" fmla="*/ 133082 w 257578"/>
                      <a:gd name="connsiteY6" fmla="*/ 208924 h 475087"/>
                      <a:gd name="connsiteX7" fmla="*/ 187459 w 257578"/>
                      <a:gd name="connsiteY7" fmla="*/ 174580 h 475087"/>
                      <a:gd name="connsiteX8" fmla="*/ 180304 w 257578"/>
                      <a:gd name="connsiteY8" fmla="*/ 114479 h 475087"/>
                      <a:gd name="connsiteX9" fmla="*/ 240406 w 257578"/>
                      <a:gd name="connsiteY9" fmla="*/ 78704 h 475087"/>
                      <a:gd name="connsiteX10" fmla="*/ 236113 w 257578"/>
                      <a:gd name="connsiteY10" fmla="*/ 27189 h 475087"/>
                      <a:gd name="connsiteX11" fmla="*/ 257578 w 257578"/>
                      <a:gd name="connsiteY11" fmla="*/ 0 h 475087"/>
                      <a:gd name="connsiteX0" fmla="*/ 0 w 257578"/>
                      <a:gd name="connsiteY0" fmla="*/ 475087 h 475087"/>
                      <a:gd name="connsiteX1" fmla="*/ 40068 w 257578"/>
                      <a:gd name="connsiteY1" fmla="*/ 437882 h 475087"/>
                      <a:gd name="connsiteX2" fmla="*/ 27189 w 257578"/>
                      <a:gd name="connsiteY2" fmla="*/ 392090 h 475087"/>
                      <a:gd name="connsiteX3" fmla="*/ 78704 w 257578"/>
                      <a:gd name="connsiteY3" fmla="*/ 357746 h 475087"/>
                      <a:gd name="connsiteX4" fmla="*/ 78704 w 257578"/>
                      <a:gd name="connsiteY4" fmla="*/ 303369 h 475087"/>
                      <a:gd name="connsiteX5" fmla="*/ 133082 w 257578"/>
                      <a:gd name="connsiteY5" fmla="*/ 267594 h 475087"/>
                      <a:gd name="connsiteX6" fmla="*/ 133082 w 257578"/>
                      <a:gd name="connsiteY6" fmla="*/ 208924 h 475087"/>
                      <a:gd name="connsiteX7" fmla="*/ 187459 w 257578"/>
                      <a:gd name="connsiteY7" fmla="*/ 174580 h 475087"/>
                      <a:gd name="connsiteX8" fmla="*/ 180304 w 257578"/>
                      <a:gd name="connsiteY8" fmla="*/ 114479 h 475087"/>
                      <a:gd name="connsiteX9" fmla="*/ 240406 w 257578"/>
                      <a:gd name="connsiteY9" fmla="*/ 78704 h 475087"/>
                      <a:gd name="connsiteX10" fmla="*/ 257578 w 257578"/>
                      <a:gd name="connsiteY10" fmla="*/ 0 h 475087"/>
                      <a:gd name="connsiteX0" fmla="*/ 0 w 240407"/>
                      <a:gd name="connsiteY0" fmla="*/ 396383 h 396383"/>
                      <a:gd name="connsiteX1" fmla="*/ 40068 w 240407"/>
                      <a:gd name="connsiteY1" fmla="*/ 359178 h 396383"/>
                      <a:gd name="connsiteX2" fmla="*/ 27189 w 240407"/>
                      <a:gd name="connsiteY2" fmla="*/ 313386 h 396383"/>
                      <a:gd name="connsiteX3" fmla="*/ 78704 w 240407"/>
                      <a:gd name="connsiteY3" fmla="*/ 279042 h 396383"/>
                      <a:gd name="connsiteX4" fmla="*/ 78704 w 240407"/>
                      <a:gd name="connsiteY4" fmla="*/ 224665 h 396383"/>
                      <a:gd name="connsiteX5" fmla="*/ 133082 w 240407"/>
                      <a:gd name="connsiteY5" fmla="*/ 188890 h 396383"/>
                      <a:gd name="connsiteX6" fmla="*/ 133082 w 240407"/>
                      <a:gd name="connsiteY6" fmla="*/ 130220 h 396383"/>
                      <a:gd name="connsiteX7" fmla="*/ 187459 w 240407"/>
                      <a:gd name="connsiteY7" fmla="*/ 95876 h 396383"/>
                      <a:gd name="connsiteX8" fmla="*/ 180304 w 240407"/>
                      <a:gd name="connsiteY8" fmla="*/ 35775 h 396383"/>
                      <a:gd name="connsiteX9" fmla="*/ 240406 w 240407"/>
                      <a:gd name="connsiteY9" fmla="*/ 0 h 396383"/>
                      <a:gd name="connsiteX0" fmla="*/ 0 w 189078"/>
                      <a:gd name="connsiteY0" fmla="*/ 360608 h 360608"/>
                      <a:gd name="connsiteX1" fmla="*/ 40068 w 189078"/>
                      <a:gd name="connsiteY1" fmla="*/ 323403 h 360608"/>
                      <a:gd name="connsiteX2" fmla="*/ 27189 w 189078"/>
                      <a:gd name="connsiteY2" fmla="*/ 277611 h 360608"/>
                      <a:gd name="connsiteX3" fmla="*/ 78704 w 189078"/>
                      <a:gd name="connsiteY3" fmla="*/ 243267 h 360608"/>
                      <a:gd name="connsiteX4" fmla="*/ 78704 w 189078"/>
                      <a:gd name="connsiteY4" fmla="*/ 188890 h 360608"/>
                      <a:gd name="connsiteX5" fmla="*/ 133082 w 189078"/>
                      <a:gd name="connsiteY5" fmla="*/ 153115 h 360608"/>
                      <a:gd name="connsiteX6" fmla="*/ 133082 w 189078"/>
                      <a:gd name="connsiteY6" fmla="*/ 94445 h 360608"/>
                      <a:gd name="connsiteX7" fmla="*/ 187459 w 189078"/>
                      <a:gd name="connsiteY7" fmla="*/ 60101 h 360608"/>
                      <a:gd name="connsiteX8" fmla="*/ 180304 w 189078"/>
                      <a:gd name="connsiteY8" fmla="*/ 0 h 36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078" h="360608">
                        <a:moveTo>
                          <a:pt x="0" y="360608"/>
                        </a:moveTo>
                        <a:cubicBezTo>
                          <a:pt x="17768" y="348922"/>
                          <a:pt x="35537" y="337236"/>
                          <a:pt x="40068" y="323403"/>
                        </a:cubicBezTo>
                        <a:cubicBezTo>
                          <a:pt x="44599" y="309570"/>
                          <a:pt x="20750" y="290967"/>
                          <a:pt x="27189" y="277611"/>
                        </a:cubicBezTo>
                        <a:cubicBezTo>
                          <a:pt x="33628" y="264255"/>
                          <a:pt x="70118" y="258054"/>
                          <a:pt x="78704" y="243267"/>
                        </a:cubicBezTo>
                        <a:cubicBezTo>
                          <a:pt x="87290" y="228480"/>
                          <a:pt x="69641" y="203915"/>
                          <a:pt x="78704" y="188890"/>
                        </a:cubicBezTo>
                        <a:cubicBezTo>
                          <a:pt x="87767" y="173865"/>
                          <a:pt x="124019" y="168856"/>
                          <a:pt x="133082" y="153115"/>
                        </a:cubicBezTo>
                        <a:cubicBezTo>
                          <a:pt x="142145" y="137374"/>
                          <a:pt x="124019" y="109947"/>
                          <a:pt x="133082" y="94445"/>
                        </a:cubicBezTo>
                        <a:cubicBezTo>
                          <a:pt x="142145" y="78943"/>
                          <a:pt x="179589" y="75842"/>
                          <a:pt x="187459" y="60101"/>
                        </a:cubicBezTo>
                        <a:cubicBezTo>
                          <a:pt x="195329" y="44360"/>
                          <a:pt x="171480" y="15979"/>
                          <a:pt x="180304" y="0"/>
                        </a:cubicBez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Oval 11">
                    <a:extLst>
                      <a:ext uri="{FF2B5EF4-FFF2-40B4-BE49-F238E27FC236}">
                        <a16:creationId xmlns:a16="http://schemas.microsoft.com/office/drawing/2014/main" id="{2ACC3895-A5FF-6C08-016A-AF25586FDB4A}"/>
                      </a:ext>
                    </a:extLst>
                  </p:cNvPr>
                  <p:cNvSpPr/>
                  <p:nvPr/>
                </p:nvSpPr>
                <p:spPr bwMode="auto">
                  <a:xfrm>
                    <a:off x="9089083" y="4872577"/>
                    <a:ext cx="77585" cy="7758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4" name="Group 13">
                  <a:extLst>
                    <a:ext uri="{FF2B5EF4-FFF2-40B4-BE49-F238E27FC236}">
                      <a16:creationId xmlns:a16="http://schemas.microsoft.com/office/drawing/2014/main" id="{155A0C8C-1FE4-5824-667E-9084D54427A3}"/>
                    </a:ext>
                  </a:extLst>
                </p:cNvPr>
                <p:cNvGrpSpPr/>
                <p:nvPr/>
              </p:nvGrpSpPr>
              <p:grpSpPr>
                <a:xfrm rot="475726">
                  <a:off x="8898731" y="4033248"/>
                  <a:ext cx="324843" cy="134667"/>
                  <a:chOff x="9089083" y="4834922"/>
                  <a:chExt cx="350631" cy="145358"/>
                </a:xfrm>
              </p:grpSpPr>
              <p:sp>
                <p:nvSpPr>
                  <p:cNvPr id="16" name="Freeform: Shape 15">
                    <a:extLst>
                      <a:ext uri="{FF2B5EF4-FFF2-40B4-BE49-F238E27FC236}">
                        <a16:creationId xmlns:a16="http://schemas.microsoft.com/office/drawing/2014/main" id="{BE88682C-01E2-7885-8D54-F72C288B7086}"/>
                      </a:ext>
                    </a:extLst>
                  </p:cNvPr>
                  <p:cNvSpPr/>
                  <p:nvPr/>
                </p:nvSpPr>
                <p:spPr bwMode="auto">
                  <a:xfrm rot="3854227">
                    <a:off x="9222498" y="4763063"/>
                    <a:ext cx="145358" cy="289075"/>
                  </a:xfrm>
                  <a:custGeom>
                    <a:avLst/>
                    <a:gdLst>
                      <a:gd name="connsiteX0" fmla="*/ 0 w 257578"/>
                      <a:gd name="connsiteY0" fmla="*/ 475087 h 475087"/>
                      <a:gd name="connsiteX1" fmla="*/ 40068 w 257578"/>
                      <a:gd name="connsiteY1" fmla="*/ 437882 h 475087"/>
                      <a:gd name="connsiteX2" fmla="*/ 27189 w 257578"/>
                      <a:gd name="connsiteY2" fmla="*/ 392090 h 475087"/>
                      <a:gd name="connsiteX3" fmla="*/ 78704 w 257578"/>
                      <a:gd name="connsiteY3" fmla="*/ 357746 h 475087"/>
                      <a:gd name="connsiteX4" fmla="*/ 78704 w 257578"/>
                      <a:gd name="connsiteY4" fmla="*/ 303369 h 475087"/>
                      <a:gd name="connsiteX5" fmla="*/ 133082 w 257578"/>
                      <a:gd name="connsiteY5" fmla="*/ 267594 h 475087"/>
                      <a:gd name="connsiteX6" fmla="*/ 133082 w 257578"/>
                      <a:gd name="connsiteY6" fmla="*/ 208924 h 475087"/>
                      <a:gd name="connsiteX7" fmla="*/ 187459 w 257578"/>
                      <a:gd name="connsiteY7" fmla="*/ 174580 h 475087"/>
                      <a:gd name="connsiteX8" fmla="*/ 180304 w 257578"/>
                      <a:gd name="connsiteY8" fmla="*/ 114479 h 475087"/>
                      <a:gd name="connsiteX9" fmla="*/ 240406 w 257578"/>
                      <a:gd name="connsiteY9" fmla="*/ 78704 h 475087"/>
                      <a:gd name="connsiteX10" fmla="*/ 236113 w 257578"/>
                      <a:gd name="connsiteY10" fmla="*/ 27189 h 475087"/>
                      <a:gd name="connsiteX11" fmla="*/ 257578 w 257578"/>
                      <a:gd name="connsiteY11" fmla="*/ 0 h 475087"/>
                      <a:gd name="connsiteX0" fmla="*/ 0 w 257578"/>
                      <a:gd name="connsiteY0" fmla="*/ 475087 h 475087"/>
                      <a:gd name="connsiteX1" fmla="*/ 40068 w 257578"/>
                      <a:gd name="connsiteY1" fmla="*/ 437882 h 475087"/>
                      <a:gd name="connsiteX2" fmla="*/ 27189 w 257578"/>
                      <a:gd name="connsiteY2" fmla="*/ 392090 h 475087"/>
                      <a:gd name="connsiteX3" fmla="*/ 78704 w 257578"/>
                      <a:gd name="connsiteY3" fmla="*/ 357746 h 475087"/>
                      <a:gd name="connsiteX4" fmla="*/ 78704 w 257578"/>
                      <a:gd name="connsiteY4" fmla="*/ 303369 h 475087"/>
                      <a:gd name="connsiteX5" fmla="*/ 133082 w 257578"/>
                      <a:gd name="connsiteY5" fmla="*/ 267594 h 475087"/>
                      <a:gd name="connsiteX6" fmla="*/ 133082 w 257578"/>
                      <a:gd name="connsiteY6" fmla="*/ 208924 h 475087"/>
                      <a:gd name="connsiteX7" fmla="*/ 187459 w 257578"/>
                      <a:gd name="connsiteY7" fmla="*/ 174580 h 475087"/>
                      <a:gd name="connsiteX8" fmla="*/ 180304 w 257578"/>
                      <a:gd name="connsiteY8" fmla="*/ 114479 h 475087"/>
                      <a:gd name="connsiteX9" fmla="*/ 240406 w 257578"/>
                      <a:gd name="connsiteY9" fmla="*/ 78704 h 475087"/>
                      <a:gd name="connsiteX10" fmla="*/ 257578 w 257578"/>
                      <a:gd name="connsiteY10" fmla="*/ 0 h 475087"/>
                      <a:gd name="connsiteX0" fmla="*/ 0 w 240407"/>
                      <a:gd name="connsiteY0" fmla="*/ 396383 h 396383"/>
                      <a:gd name="connsiteX1" fmla="*/ 40068 w 240407"/>
                      <a:gd name="connsiteY1" fmla="*/ 359178 h 396383"/>
                      <a:gd name="connsiteX2" fmla="*/ 27189 w 240407"/>
                      <a:gd name="connsiteY2" fmla="*/ 313386 h 396383"/>
                      <a:gd name="connsiteX3" fmla="*/ 78704 w 240407"/>
                      <a:gd name="connsiteY3" fmla="*/ 279042 h 396383"/>
                      <a:gd name="connsiteX4" fmla="*/ 78704 w 240407"/>
                      <a:gd name="connsiteY4" fmla="*/ 224665 h 396383"/>
                      <a:gd name="connsiteX5" fmla="*/ 133082 w 240407"/>
                      <a:gd name="connsiteY5" fmla="*/ 188890 h 396383"/>
                      <a:gd name="connsiteX6" fmla="*/ 133082 w 240407"/>
                      <a:gd name="connsiteY6" fmla="*/ 130220 h 396383"/>
                      <a:gd name="connsiteX7" fmla="*/ 187459 w 240407"/>
                      <a:gd name="connsiteY7" fmla="*/ 95876 h 396383"/>
                      <a:gd name="connsiteX8" fmla="*/ 180304 w 240407"/>
                      <a:gd name="connsiteY8" fmla="*/ 35775 h 396383"/>
                      <a:gd name="connsiteX9" fmla="*/ 240406 w 240407"/>
                      <a:gd name="connsiteY9" fmla="*/ 0 h 396383"/>
                      <a:gd name="connsiteX0" fmla="*/ 0 w 189078"/>
                      <a:gd name="connsiteY0" fmla="*/ 360608 h 360608"/>
                      <a:gd name="connsiteX1" fmla="*/ 40068 w 189078"/>
                      <a:gd name="connsiteY1" fmla="*/ 323403 h 360608"/>
                      <a:gd name="connsiteX2" fmla="*/ 27189 w 189078"/>
                      <a:gd name="connsiteY2" fmla="*/ 277611 h 360608"/>
                      <a:gd name="connsiteX3" fmla="*/ 78704 w 189078"/>
                      <a:gd name="connsiteY3" fmla="*/ 243267 h 360608"/>
                      <a:gd name="connsiteX4" fmla="*/ 78704 w 189078"/>
                      <a:gd name="connsiteY4" fmla="*/ 188890 h 360608"/>
                      <a:gd name="connsiteX5" fmla="*/ 133082 w 189078"/>
                      <a:gd name="connsiteY5" fmla="*/ 153115 h 360608"/>
                      <a:gd name="connsiteX6" fmla="*/ 133082 w 189078"/>
                      <a:gd name="connsiteY6" fmla="*/ 94445 h 360608"/>
                      <a:gd name="connsiteX7" fmla="*/ 187459 w 189078"/>
                      <a:gd name="connsiteY7" fmla="*/ 60101 h 360608"/>
                      <a:gd name="connsiteX8" fmla="*/ 180304 w 189078"/>
                      <a:gd name="connsiteY8" fmla="*/ 0 h 36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078" h="360608">
                        <a:moveTo>
                          <a:pt x="0" y="360608"/>
                        </a:moveTo>
                        <a:cubicBezTo>
                          <a:pt x="17768" y="348922"/>
                          <a:pt x="35537" y="337236"/>
                          <a:pt x="40068" y="323403"/>
                        </a:cubicBezTo>
                        <a:cubicBezTo>
                          <a:pt x="44599" y="309570"/>
                          <a:pt x="20750" y="290967"/>
                          <a:pt x="27189" y="277611"/>
                        </a:cubicBezTo>
                        <a:cubicBezTo>
                          <a:pt x="33628" y="264255"/>
                          <a:pt x="70118" y="258054"/>
                          <a:pt x="78704" y="243267"/>
                        </a:cubicBezTo>
                        <a:cubicBezTo>
                          <a:pt x="87290" y="228480"/>
                          <a:pt x="69641" y="203915"/>
                          <a:pt x="78704" y="188890"/>
                        </a:cubicBezTo>
                        <a:cubicBezTo>
                          <a:pt x="87767" y="173865"/>
                          <a:pt x="124019" y="168856"/>
                          <a:pt x="133082" y="153115"/>
                        </a:cubicBezTo>
                        <a:cubicBezTo>
                          <a:pt x="142145" y="137374"/>
                          <a:pt x="124019" y="109947"/>
                          <a:pt x="133082" y="94445"/>
                        </a:cubicBezTo>
                        <a:cubicBezTo>
                          <a:pt x="142145" y="78943"/>
                          <a:pt x="179589" y="75842"/>
                          <a:pt x="187459" y="60101"/>
                        </a:cubicBezTo>
                        <a:cubicBezTo>
                          <a:pt x="195329" y="44360"/>
                          <a:pt x="171480" y="15979"/>
                          <a:pt x="180304" y="0"/>
                        </a:cubicBez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 name="Oval 16">
                    <a:extLst>
                      <a:ext uri="{FF2B5EF4-FFF2-40B4-BE49-F238E27FC236}">
                        <a16:creationId xmlns:a16="http://schemas.microsoft.com/office/drawing/2014/main" id="{F66BC319-635F-8070-F2D8-0AF5AC8294DF}"/>
                      </a:ext>
                    </a:extLst>
                  </p:cNvPr>
                  <p:cNvSpPr/>
                  <p:nvPr/>
                </p:nvSpPr>
                <p:spPr bwMode="auto">
                  <a:xfrm>
                    <a:off x="9089083" y="4872577"/>
                    <a:ext cx="77585" cy="7758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8" name="Group 17">
                  <a:extLst>
                    <a:ext uri="{FF2B5EF4-FFF2-40B4-BE49-F238E27FC236}">
                      <a16:creationId xmlns:a16="http://schemas.microsoft.com/office/drawing/2014/main" id="{797E5A11-7EFE-EFFC-6C0D-A3C8B9987189}"/>
                    </a:ext>
                  </a:extLst>
                </p:cNvPr>
                <p:cNvGrpSpPr/>
                <p:nvPr/>
              </p:nvGrpSpPr>
              <p:grpSpPr>
                <a:xfrm rot="11626810">
                  <a:off x="9004310" y="3955728"/>
                  <a:ext cx="324843" cy="134667"/>
                  <a:chOff x="9089083" y="4834922"/>
                  <a:chExt cx="350631" cy="145358"/>
                </a:xfrm>
              </p:grpSpPr>
              <p:sp>
                <p:nvSpPr>
                  <p:cNvPr id="19" name="Freeform: Shape 18">
                    <a:extLst>
                      <a:ext uri="{FF2B5EF4-FFF2-40B4-BE49-F238E27FC236}">
                        <a16:creationId xmlns:a16="http://schemas.microsoft.com/office/drawing/2014/main" id="{66929DB9-4E3B-45E3-A68D-104E24D40F0B}"/>
                      </a:ext>
                    </a:extLst>
                  </p:cNvPr>
                  <p:cNvSpPr/>
                  <p:nvPr/>
                </p:nvSpPr>
                <p:spPr bwMode="auto">
                  <a:xfrm rot="3854227">
                    <a:off x="9222498" y="4763063"/>
                    <a:ext cx="145358" cy="289075"/>
                  </a:xfrm>
                  <a:custGeom>
                    <a:avLst/>
                    <a:gdLst>
                      <a:gd name="connsiteX0" fmla="*/ 0 w 257578"/>
                      <a:gd name="connsiteY0" fmla="*/ 475087 h 475087"/>
                      <a:gd name="connsiteX1" fmla="*/ 40068 w 257578"/>
                      <a:gd name="connsiteY1" fmla="*/ 437882 h 475087"/>
                      <a:gd name="connsiteX2" fmla="*/ 27189 w 257578"/>
                      <a:gd name="connsiteY2" fmla="*/ 392090 h 475087"/>
                      <a:gd name="connsiteX3" fmla="*/ 78704 w 257578"/>
                      <a:gd name="connsiteY3" fmla="*/ 357746 h 475087"/>
                      <a:gd name="connsiteX4" fmla="*/ 78704 w 257578"/>
                      <a:gd name="connsiteY4" fmla="*/ 303369 h 475087"/>
                      <a:gd name="connsiteX5" fmla="*/ 133082 w 257578"/>
                      <a:gd name="connsiteY5" fmla="*/ 267594 h 475087"/>
                      <a:gd name="connsiteX6" fmla="*/ 133082 w 257578"/>
                      <a:gd name="connsiteY6" fmla="*/ 208924 h 475087"/>
                      <a:gd name="connsiteX7" fmla="*/ 187459 w 257578"/>
                      <a:gd name="connsiteY7" fmla="*/ 174580 h 475087"/>
                      <a:gd name="connsiteX8" fmla="*/ 180304 w 257578"/>
                      <a:gd name="connsiteY8" fmla="*/ 114479 h 475087"/>
                      <a:gd name="connsiteX9" fmla="*/ 240406 w 257578"/>
                      <a:gd name="connsiteY9" fmla="*/ 78704 h 475087"/>
                      <a:gd name="connsiteX10" fmla="*/ 236113 w 257578"/>
                      <a:gd name="connsiteY10" fmla="*/ 27189 h 475087"/>
                      <a:gd name="connsiteX11" fmla="*/ 257578 w 257578"/>
                      <a:gd name="connsiteY11" fmla="*/ 0 h 475087"/>
                      <a:gd name="connsiteX0" fmla="*/ 0 w 257578"/>
                      <a:gd name="connsiteY0" fmla="*/ 475087 h 475087"/>
                      <a:gd name="connsiteX1" fmla="*/ 40068 w 257578"/>
                      <a:gd name="connsiteY1" fmla="*/ 437882 h 475087"/>
                      <a:gd name="connsiteX2" fmla="*/ 27189 w 257578"/>
                      <a:gd name="connsiteY2" fmla="*/ 392090 h 475087"/>
                      <a:gd name="connsiteX3" fmla="*/ 78704 w 257578"/>
                      <a:gd name="connsiteY3" fmla="*/ 357746 h 475087"/>
                      <a:gd name="connsiteX4" fmla="*/ 78704 w 257578"/>
                      <a:gd name="connsiteY4" fmla="*/ 303369 h 475087"/>
                      <a:gd name="connsiteX5" fmla="*/ 133082 w 257578"/>
                      <a:gd name="connsiteY5" fmla="*/ 267594 h 475087"/>
                      <a:gd name="connsiteX6" fmla="*/ 133082 w 257578"/>
                      <a:gd name="connsiteY6" fmla="*/ 208924 h 475087"/>
                      <a:gd name="connsiteX7" fmla="*/ 187459 w 257578"/>
                      <a:gd name="connsiteY7" fmla="*/ 174580 h 475087"/>
                      <a:gd name="connsiteX8" fmla="*/ 180304 w 257578"/>
                      <a:gd name="connsiteY8" fmla="*/ 114479 h 475087"/>
                      <a:gd name="connsiteX9" fmla="*/ 240406 w 257578"/>
                      <a:gd name="connsiteY9" fmla="*/ 78704 h 475087"/>
                      <a:gd name="connsiteX10" fmla="*/ 257578 w 257578"/>
                      <a:gd name="connsiteY10" fmla="*/ 0 h 475087"/>
                      <a:gd name="connsiteX0" fmla="*/ 0 w 240407"/>
                      <a:gd name="connsiteY0" fmla="*/ 396383 h 396383"/>
                      <a:gd name="connsiteX1" fmla="*/ 40068 w 240407"/>
                      <a:gd name="connsiteY1" fmla="*/ 359178 h 396383"/>
                      <a:gd name="connsiteX2" fmla="*/ 27189 w 240407"/>
                      <a:gd name="connsiteY2" fmla="*/ 313386 h 396383"/>
                      <a:gd name="connsiteX3" fmla="*/ 78704 w 240407"/>
                      <a:gd name="connsiteY3" fmla="*/ 279042 h 396383"/>
                      <a:gd name="connsiteX4" fmla="*/ 78704 w 240407"/>
                      <a:gd name="connsiteY4" fmla="*/ 224665 h 396383"/>
                      <a:gd name="connsiteX5" fmla="*/ 133082 w 240407"/>
                      <a:gd name="connsiteY5" fmla="*/ 188890 h 396383"/>
                      <a:gd name="connsiteX6" fmla="*/ 133082 w 240407"/>
                      <a:gd name="connsiteY6" fmla="*/ 130220 h 396383"/>
                      <a:gd name="connsiteX7" fmla="*/ 187459 w 240407"/>
                      <a:gd name="connsiteY7" fmla="*/ 95876 h 396383"/>
                      <a:gd name="connsiteX8" fmla="*/ 180304 w 240407"/>
                      <a:gd name="connsiteY8" fmla="*/ 35775 h 396383"/>
                      <a:gd name="connsiteX9" fmla="*/ 240406 w 240407"/>
                      <a:gd name="connsiteY9" fmla="*/ 0 h 396383"/>
                      <a:gd name="connsiteX0" fmla="*/ 0 w 189078"/>
                      <a:gd name="connsiteY0" fmla="*/ 360608 h 360608"/>
                      <a:gd name="connsiteX1" fmla="*/ 40068 w 189078"/>
                      <a:gd name="connsiteY1" fmla="*/ 323403 h 360608"/>
                      <a:gd name="connsiteX2" fmla="*/ 27189 w 189078"/>
                      <a:gd name="connsiteY2" fmla="*/ 277611 h 360608"/>
                      <a:gd name="connsiteX3" fmla="*/ 78704 w 189078"/>
                      <a:gd name="connsiteY3" fmla="*/ 243267 h 360608"/>
                      <a:gd name="connsiteX4" fmla="*/ 78704 w 189078"/>
                      <a:gd name="connsiteY4" fmla="*/ 188890 h 360608"/>
                      <a:gd name="connsiteX5" fmla="*/ 133082 w 189078"/>
                      <a:gd name="connsiteY5" fmla="*/ 153115 h 360608"/>
                      <a:gd name="connsiteX6" fmla="*/ 133082 w 189078"/>
                      <a:gd name="connsiteY6" fmla="*/ 94445 h 360608"/>
                      <a:gd name="connsiteX7" fmla="*/ 187459 w 189078"/>
                      <a:gd name="connsiteY7" fmla="*/ 60101 h 360608"/>
                      <a:gd name="connsiteX8" fmla="*/ 180304 w 189078"/>
                      <a:gd name="connsiteY8" fmla="*/ 0 h 36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078" h="360608">
                        <a:moveTo>
                          <a:pt x="0" y="360608"/>
                        </a:moveTo>
                        <a:cubicBezTo>
                          <a:pt x="17768" y="348922"/>
                          <a:pt x="35537" y="337236"/>
                          <a:pt x="40068" y="323403"/>
                        </a:cubicBezTo>
                        <a:cubicBezTo>
                          <a:pt x="44599" y="309570"/>
                          <a:pt x="20750" y="290967"/>
                          <a:pt x="27189" y="277611"/>
                        </a:cubicBezTo>
                        <a:cubicBezTo>
                          <a:pt x="33628" y="264255"/>
                          <a:pt x="70118" y="258054"/>
                          <a:pt x="78704" y="243267"/>
                        </a:cubicBezTo>
                        <a:cubicBezTo>
                          <a:pt x="87290" y="228480"/>
                          <a:pt x="69641" y="203915"/>
                          <a:pt x="78704" y="188890"/>
                        </a:cubicBezTo>
                        <a:cubicBezTo>
                          <a:pt x="87767" y="173865"/>
                          <a:pt x="124019" y="168856"/>
                          <a:pt x="133082" y="153115"/>
                        </a:cubicBezTo>
                        <a:cubicBezTo>
                          <a:pt x="142145" y="137374"/>
                          <a:pt x="124019" y="109947"/>
                          <a:pt x="133082" y="94445"/>
                        </a:cubicBezTo>
                        <a:cubicBezTo>
                          <a:pt x="142145" y="78943"/>
                          <a:pt x="179589" y="75842"/>
                          <a:pt x="187459" y="60101"/>
                        </a:cubicBezTo>
                        <a:cubicBezTo>
                          <a:pt x="195329" y="44360"/>
                          <a:pt x="171480" y="15979"/>
                          <a:pt x="180304" y="0"/>
                        </a:cubicBez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 name="Oval 19">
                    <a:extLst>
                      <a:ext uri="{FF2B5EF4-FFF2-40B4-BE49-F238E27FC236}">
                        <a16:creationId xmlns:a16="http://schemas.microsoft.com/office/drawing/2014/main" id="{0E2D0D32-8900-28EE-C87B-5DE684F4AE71}"/>
                      </a:ext>
                    </a:extLst>
                  </p:cNvPr>
                  <p:cNvSpPr/>
                  <p:nvPr/>
                </p:nvSpPr>
                <p:spPr bwMode="auto">
                  <a:xfrm>
                    <a:off x="9089083" y="4872577"/>
                    <a:ext cx="77585" cy="7758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25" name="Group 24">
                <a:extLst>
                  <a:ext uri="{FF2B5EF4-FFF2-40B4-BE49-F238E27FC236}">
                    <a16:creationId xmlns:a16="http://schemas.microsoft.com/office/drawing/2014/main" id="{67118DF4-7524-A900-9B67-DF2D2D554187}"/>
                  </a:ext>
                </a:extLst>
              </p:cNvPr>
              <p:cNvGrpSpPr/>
              <p:nvPr/>
            </p:nvGrpSpPr>
            <p:grpSpPr>
              <a:xfrm>
                <a:off x="9354672" y="3742057"/>
                <a:ext cx="424972" cy="692916"/>
                <a:chOff x="9354672" y="3742057"/>
                <a:chExt cx="424972" cy="692916"/>
              </a:xfrm>
            </p:grpSpPr>
            <p:sp>
              <p:nvSpPr>
                <p:cNvPr id="21" name="Freeform: Shape 20">
                  <a:extLst>
                    <a:ext uri="{FF2B5EF4-FFF2-40B4-BE49-F238E27FC236}">
                      <a16:creationId xmlns:a16="http://schemas.microsoft.com/office/drawing/2014/main" id="{16B6D387-D19C-D4CB-BD55-E0F139AAD1B5}"/>
                    </a:ext>
                  </a:extLst>
                </p:cNvPr>
                <p:cNvSpPr/>
                <p:nvPr/>
              </p:nvSpPr>
              <p:spPr bwMode="auto">
                <a:xfrm rot="964864">
                  <a:off x="9600799" y="3742057"/>
                  <a:ext cx="127112" cy="125748"/>
                </a:xfrm>
                <a:custGeom>
                  <a:avLst/>
                  <a:gdLst>
                    <a:gd name="connsiteX0" fmla="*/ 0 w 647700"/>
                    <a:gd name="connsiteY0" fmla="*/ 409575 h 666750"/>
                    <a:gd name="connsiteX1" fmla="*/ 114300 w 647700"/>
                    <a:gd name="connsiteY1" fmla="*/ 95250 h 666750"/>
                    <a:gd name="connsiteX2" fmla="*/ 428625 w 647700"/>
                    <a:gd name="connsiteY2" fmla="*/ 0 h 666750"/>
                    <a:gd name="connsiteX3" fmla="*/ 647700 w 647700"/>
                    <a:gd name="connsiteY3" fmla="*/ 228600 h 666750"/>
                    <a:gd name="connsiteX4" fmla="*/ 561975 w 647700"/>
                    <a:gd name="connsiteY4" fmla="*/ 590550 h 666750"/>
                    <a:gd name="connsiteX5" fmla="*/ 266700 w 647700"/>
                    <a:gd name="connsiteY5" fmla="*/ 666750 h 666750"/>
                    <a:gd name="connsiteX6" fmla="*/ 0 w 647700"/>
                    <a:gd name="connsiteY6" fmla="*/ 409575 h 666750"/>
                    <a:gd name="connsiteX0" fmla="*/ 0 w 666532"/>
                    <a:gd name="connsiteY0" fmla="*/ 409575 h 666750"/>
                    <a:gd name="connsiteX1" fmla="*/ 114300 w 666532"/>
                    <a:gd name="connsiteY1" fmla="*/ 95250 h 666750"/>
                    <a:gd name="connsiteX2" fmla="*/ 428625 w 666532"/>
                    <a:gd name="connsiteY2" fmla="*/ 0 h 666750"/>
                    <a:gd name="connsiteX3" fmla="*/ 666532 w 666532"/>
                    <a:gd name="connsiteY3" fmla="*/ 228600 h 666750"/>
                    <a:gd name="connsiteX4" fmla="*/ 561975 w 666532"/>
                    <a:gd name="connsiteY4" fmla="*/ 590550 h 666750"/>
                    <a:gd name="connsiteX5" fmla="*/ 266700 w 666532"/>
                    <a:gd name="connsiteY5" fmla="*/ 666750 h 666750"/>
                    <a:gd name="connsiteX6" fmla="*/ 0 w 666532"/>
                    <a:gd name="connsiteY6" fmla="*/ 409575 h 666750"/>
                    <a:gd name="connsiteX0" fmla="*/ 0 w 666532"/>
                    <a:gd name="connsiteY0" fmla="*/ 409575 h 666750"/>
                    <a:gd name="connsiteX1" fmla="*/ 114300 w 666532"/>
                    <a:gd name="connsiteY1" fmla="*/ 95250 h 666750"/>
                    <a:gd name="connsiteX2" fmla="*/ 428625 w 666532"/>
                    <a:gd name="connsiteY2" fmla="*/ 0 h 666750"/>
                    <a:gd name="connsiteX3" fmla="*/ 666532 w 666532"/>
                    <a:gd name="connsiteY3" fmla="*/ 228600 h 666750"/>
                    <a:gd name="connsiteX4" fmla="*/ 599640 w 666532"/>
                    <a:gd name="connsiteY4" fmla="*/ 581416 h 666750"/>
                    <a:gd name="connsiteX5" fmla="*/ 266700 w 666532"/>
                    <a:gd name="connsiteY5" fmla="*/ 666750 h 666750"/>
                    <a:gd name="connsiteX6" fmla="*/ 0 w 666532"/>
                    <a:gd name="connsiteY6" fmla="*/ 409575 h 666750"/>
                    <a:gd name="connsiteX0" fmla="*/ 0 w 694780"/>
                    <a:gd name="connsiteY0" fmla="*/ 409575 h 666750"/>
                    <a:gd name="connsiteX1" fmla="*/ 114300 w 694780"/>
                    <a:gd name="connsiteY1" fmla="*/ 95250 h 666750"/>
                    <a:gd name="connsiteX2" fmla="*/ 428625 w 694780"/>
                    <a:gd name="connsiteY2" fmla="*/ 0 h 666750"/>
                    <a:gd name="connsiteX3" fmla="*/ 694780 w 694780"/>
                    <a:gd name="connsiteY3" fmla="*/ 237735 h 666750"/>
                    <a:gd name="connsiteX4" fmla="*/ 599640 w 694780"/>
                    <a:gd name="connsiteY4" fmla="*/ 581416 h 666750"/>
                    <a:gd name="connsiteX5" fmla="*/ 266700 w 694780"/>
                    <a:gd name="connsiteY5" fmla="*/ 666750 h 666750"/>
                    <a:gd name="connsiteX6" fmla="*/ 0 w 694780"/>
                    <a:gd name="connsiteY6" fmla="*/ 409575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4780" h="666750">
                      <a:moveTo>
                        <a:pt x="0" y="409575"/>
                      </a:moveTo>
                      <a:lnTo>
                        <a:pt x="114300" y="95250"/>
                      </a:lnTo>
                      <a:lnTo>
                        <a:pt x="428625" y="0"/>
                      </a:lnTo>
                      <a:lnTo>
                        <a:pt x="694780" y="237735"/>
                      </a:lnTo>
                      <a:lnTo>
                        <a:pt x="599640" y="581416"/>
                      </a:lnTo>
                      <a:lnTo>
                        <a:pt x="266700" y="666750"/>
                      </a:lnTo>
                      <a:lnTo>
                        <a:pt x="0" y="409575"/>
                      </a:lnTo>
                      <a:close/>
                    </a:path>
                  </a:pathLst>
                </a:custGeom>
                <a:solidFill>
                  <a:schemeClr val="accent2"/>
                </a:solidFill>
                <a:ln w="28575">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Freeform: Shape 21">
                  <a:extLst>
                    <a:ext uri="{FF2B5EF4-FFF2-40B4-BE49-F238E27FC236}">
                      <a16:creationId xmlns:a16="http://schemas.microsoft.com/office/drawing/2014/main" id="{5D54AE35-1911-84B1-EEAA-FD3EFB5078C3}"/>
                    </a:ext>
                  </a:extLst>
                </p:cNvPr>
                <p:cNvSpPr/>
                <p:nvPr/>
              </p:nvSpPr>
              <p:spPr bwMode="auto">
                <a:xfrm rot="964864">
                  <a:off x="9652532" y="4172504"/>
                  <a:ext cx="127112" cy="125748"/>
                </a:xfrm>
                <a:custGeom>
                  <a:avLst/>
                  <a:gdLst>
                    <a:gd name="connsiteX0" fmla="*/ 0 w 647700"/>
                    <a:gd name="connsiteY0" fmla="*/ 409575 h 666750"/>
                    <a:gd name="connsiteX1" fmla="*/ 114300 w 647700"/>
                    <a:gd name="connsiteY1" fmla="*/ 95250 h 666750"/>
                    <a:gd name="connsiteX2" fmla="*/ 428625 w 647700"/>
                    <a:gd name="connsiteY2" fmla="*/ 0 h 666750"/>
                    <a:gd name="connsiteX3" fmla="*/ 647700 w 647700"/>
                    <a:gd name="connsiteY3" fmla="*/ 228600 h 666750"/>
                    <a:gd name="connsiteX4" fmla="*/ 561975 w 647700"/>
                    <a:gd name="connsiteY4" fmla="*/ 590550 h 666750"/>
                    <a:gd name="connsiteX5" fmla="*/ 266700 w 647700"/>
                    <a:gd name="connsiteY5" fmla="*/ 666750 h 666750"/>
                    <a:gd name="connsiteX6" fmla="*/ 0 w 647700"/>
                    <a:gd name="connsiteY6" fmla="*/ 409575 h 666750"/>
                    <a:gd name="connsiteX0" fmla="*/ 0 w 666532"/>
                    <a:gd name="connsiteY0" fmla="*/ 409575 h 666750"/>
                    <a:gd name="connsiteX1" fmla="*/ 114300 w 666532"/>
                    <a:gd name="connsiteY1" fmla="*/ 95250 h 666750"/>
                    <a:gd name="connsiteX2" fmla="*/ 428625 w 666532"/>
                    <a:gd name="connsiteY2" fmla="*/ 0 h 666750"/>
                    <a:gd name="connsiteX3" fmla="*/ 666532 w 666532"/>
                    <a:gd name="connsiteY3" fmla="*/ 228600 h 666750"/>
                    <a:gd name="connsiteX4" fmla="*/ 561975 w 666532"/>
                    <a:gd name="connsiteY4" fmla="*/ 590550 h 666750"/>
                    <a:gd name="connsiteX5" fmla="*/ 266700 w 666532"/>
                    <a:gd name="connsiteY5" fmla="*/ 666750 h 666750"/>
                    <a:gd name="connsiteX6" fmla="*/ 0 w 666532"/>
                    <a:gd name="connsiteY6" fmla="*/ 409575 h 666750"/>
                    <a:gd name="connsiteX0" fmla="*/ 0 w 666532"/>
                    <a:gd name="connsiteY0" fmla="*/ 409575 h 666750"/>
                    <a:gd name="connsiteX1" fmla="*/ 114300 w 666532"/>
                    <a:gd name="connsiteY1" fmla="*/ 95250 h 666750"/>
                    <a:gd name="connsiteX2" fmla="*/ 428625 w 666532"/>
                    <a:gd name="connsiteY2" fmla="*/ 0 h 666750"/>
                    <a:gd name="connsiteX3" fmla="*/ 666532 w 666532"/>
                    <a:gd name="connsiteY3" fmla="*/ 228600 h 666750"/>
                    <a:gd name="connsiteX4" fmla="*/ 599640 w 666532"/>
                    <a:gd name="connsiteY4" fmla="*/ 581416 h 666750"/>
                    <a:gd name="connsiteX5" fmla="*/ 266700 w 666532"/>
                    <a:gd name="connsiteY5" fmla="*/ 666750 h 666750"/>
                    <a:gd name="connsiteX6" fmla="*/ 0 w 666532"/>
                    <a:gd name="connsiteY6" fmla="*/ 409575 h 666750"/>
                    <a:gd name="connsiteX0" fmla="*/ 0 w 694780"/>
                    <a:gd name="connsiteY0" fmla="*/ 409575 h 666750"/>
                    <a:gd name="connsiteX1" fmla="*/ 114300 w 694780"/>
                    <a:gd name="connsiteY1" fmla="*/ 95250 h 666750"/>
                    <a:gd name="connsiteX2" fmla="*/ 428625 w 694780"/>
                    <a:gd name="connsiteY2" fmla="*/ 0 h 666750"/>
                    <a:gd name="connsiteX3" fmla="*/ 694780 w 694780"/>
                    <a:gd name="connsiteY3" fmla="*/ 237735 h 666750"/>
                    <a:gd name="connsiteX4" fmla="*/ 599640 w 694780"/>
                    <a:gd name="connsiteY4" fmla="*/ 581416 h 666750"/>
                    <a:gd name="connsiteX5" fmla="*/ 266700 w 694780"/>
                    <a:gd name="connsiteY5" fmla="*/ 666750 h 666750"/>
                    <a:gd name="connsiteX6" fmla="*/ 0 w 694780"/>
                    <a:gd name="connsiteY6" fmla="*/ 409575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4780" h="666750">
                      <a:moveTo>
                        <a:pt x="0" y="409575"/>
                      </a:moveTo>
                      <a:lnTo>
                        <a:pt x="114300" y="95250"/>
                      </a:lnTo>
                      <a:lnTo>
                        <a:pt x="428625" y="0"/>
                      </a:lnTo>
                      <a:lnTo>
                        <a:pt x="694780" y="237735"/>
                      </a:lnTo>
                      <a:lnTo>
                        <a:pt x="599640" y="581416"/>
                      </a:lnTo>
                      <a:lnTo>
                        <a:pt x="266700" y="666750"/>
                      </a:lnTo>
                      <a:lnTo>
                        <a:pt x="0" y="409575"/>
                      </a:lnTo>
                      <a:close/>
                    </a:path>
                  </a:pathLst>
                </a:custGeom>
                <a:solidFill>
                  <a:schemeClr val="accent2"/>
                </a:solidFill>
                <a:ln w="28575">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Freeform: Shape 22">
                  <a:extLst>
                    <a:ext uri="{FF2B5EF4-FFF2-40B4-BE49-F238E27FC236}">
                      <a16:creationId xmlns:a16="http://schemas.microsoft.com/office/drawing/2014/main" id="{3C70FFB3-2710-690A-A247-F430BDA7BEF9}"/>
                    </a:ext>
                  </a:extLst>
                </p:cNvPr>
                <p:cNvSpPr/>
                <p:nvPr/>
              </p:nvSpPr>
              <p:spPr bwMode="auto">
                <a:xfrm rot="964864">
                  <a:off x="9522314" y="4295064"/>
                  <a:ext cx="127112" cy="125748"/>
                </a:xfrm>
                <a:custGeom>
                  <a:avLst/>
                  <a:gdLst>
                    <a:gd name="connsiteX0" fmla="*/ 0 w 647700"/>
                    <a:gd name="connsiteY0" fmla="*/ 409575 h 666750"/>
                    <a:gd name="connsiteX1" fmla="*/ 114300 w 647700"/>
                    <a:gd name="connsiteY1" fmla="*/ 95250 h 666750"/>
                    <a:gd name="connsiteX2" fmla="*/ 428625 w 647700"/>
                    <a:gd name="connsiteY2" fmla="*/ 0 h 666750"/>
                    <a:gd name="connsiteX3" fmla="*/ 647700 w 647700"/>
                    <a:gd name="connsiteY3" fmla="*/ 228600 h 666750"/>
                    <a:gd name="connsiteX4" fmla="*/ 561975 w 647700"/>
                    <a:gd name="connsiteY4" fmla="*/ 590550 h 666750"/>
                    <a:gd name="connsiteX5" fmla="*/ 266700 w 647700"/>
                    <a:gd name="connsiteY5" fmla="*/ 666750 h 666750"/>
                    <a:gd name="connsiteX6" fmla="*/ 0 w 647700"/>
                    <a:gd name="connsiteY6" fmla="*/ 409575 h 666750"/>
                    <a:gd name="connsiteX0" fmla="*/ 0 w 666532"/>
                    <a:gd name="connsiteY0" fmla="*/ 409575 h 666750"/>
                    <a:gd name="connsiteX1" fmla="*/ 114300 w 666532"/>
                    <a:gd name="connsiteY1" fmla="*/ 95250 h 666750"/>
                    <a:gd name="connsiteX2" fmla="*/ 428625 w 666532"/>
                    <a:gd name="connsiteY2" fmla="*/ 0 h 666750"/>
                    <a:gd name="connsiteX3" fmla="*/ 666532 w 666532"/>
                    <a:gd name="connsiteY3" fmla="*/ 228600 h 666750"/>
                    <a:gd name="connsiteX4" fmla="*/ 561975 w 666532"/>
                    <a:gd name="connsiteY4" fmla="*/ 590550 h 666750"/>
                    <a:gd name="connsiteX5" fmla="*/ 266700 w 666532"/>
                    <a:gd name="connsiteY5" fmla="*/ 666750 h 666750"/>
                    <a:gd name="connsiteX6" fmla="*/ 0 w 666532"/>
                    <a:gd name="connsiteY6" fmla="*/ 409575 h 666750"/>
                    <a:gd name="connsiteX0" fmla="*/ 0 w 666532"/>
                    <a:gd name="connsiteY0" fmla="*/ 409575 h 666750"/>
                    <a:gd name="connsiteX1" fmla="*/ 114300 w 666532"/>
                    <a:gd name="connsiteY1" fmla="*/ 95250 h 666750"/>
                    <a:gd name="connsiteX2" fmla="*/ 428625 w 666532"/>
                    <a:gd name="connsiteY2" fmla="*/ 0 h 666750"/>
                    <a:gd name="connsiteX3" fmla="*/ 666532 w 666532"/>
                    <a:gd name="connsiteY3" fmla="*/ 228600 h 666750"/>
                    <a:gd name="connsiteX4" fmla="*/ 599640 w 666532"/>
                    <a:gd name="connsiteY4" fmla="*/ 581416 h 666750"/>
                    <a:gd name="connsiteX5" fmla="*/ 266700 w 666532"/>
                    <a:gd name="connsiteY5" fmla="*/ 666750 h 666750"/>
                    <a:gd name="connsiteX6" fmla="*/ 0 w 666532"/>
                    <a:gd name="connsiteY6" fmla="*/ 409575 h 666750"/>
                    <a:gd name="connsiteX0" fmla="*/ 0 w 694780"/>
                    <a:gd name="connsiteY0" fmla="*/ 409575 h 666750"/>
                    <a:gd name="connsiteX1" fmla="*/ 114300 w 694780"/>
                    <a:gd name="connsiteY1" fmla="*/ 95250 h 666750"/>
                    <a:gd name="connsiteX2" fmla="*/ 428625 w 694780"/>
                    <a:gd name="connsiteY2" fmla="*/ 0 h 666750"/>
                    <a:gd name="connsiteX3" fmla="*/ 694780 w 694780"/>
                    <a:gd name="connsiteY3" fmla="*/ 237735 h 666750"/>
                    <a:gd name="connsiteX4" fmla="*/ 599640 w 694780"/>
                    <a:gd name="connsiteY4" fmla="*/ 581416 h 666750"/>
                    <a:gd name="connsiteX5" fmla="*/ 266700 w 694780"/>
                    <a:gd name="connsiteY5" fmla="*/ 666750 h 666750"/>
                    <a:gd name="connsiteX6" fmla="*/ 0 w 694780"/>
                    <a:gd name="connsiteY6" fmla="*/ 409575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4780" h="666750">
                      <a:moveTo>
                        <a:pt x="0" y="409575"/>
                      </a:moveTo>
                      <a:lnTo>
                        <a:pt x="114300" y="95250"/>
                      </a:lnTo>
                      <a:lnTo>
                        <a:pt x="428625" y="0"/>
                      </a:lnTo>
                      <a:lnTo>
                        <a:pt x="694780" y="237735"/>
                      </a:lnTo>
                      <a:lnTo>
                        <a:pt x="599640" y="581416"/>
                      </a:lnTo>
                      <a:lnTo>
                        <a:pt x="266700" y="666750"/>
                      </a:lnTo>
                      <a:lnTo>
                        <a:pt x="0" y="409575"/>
                      </a:lnTo>
                      <a:close/>
                    </a:path>
                  </a:pathLst>
                </a:custGeom>
                <a:solidFill>
                  <a:schemeClr val="accent2"/>
                </a:solidFill>
                <a:ln w="28575">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Freeform: Shape 23">
                  <a:extLst>
                    <a:ext uri="{FF2B5EF4-FFF2-40B4-BE49-F238E27FC236}">
                      <a16:creationId xmlns:a16="http://schemas.microsoft.com/office/drawing/2014/main" id="{B9BBC665-040C-086A-E6AF-4C670F9C9DC8}"/>
                    </a:ext>
                  </a:extLst>
                </p:cNvPr>
                <p:cNvSpPr/>
                <p:nvPr/>
              </p:nvSpPr>
              <p:spPr bwMode="auto">
                <a:xfrm rot="964864">
                  <a:off x="9354672" y="4309225"/>
                  <a:ext cx="127112" cy="125748"/>
                </a:xfrm>
                <a:custGeom>
                  <a:avLst/>
                  <a:gdLst>
                    <a:gd name="connsiteX0" fmla="*/ 0 w 647700"/>
                    <a:gd name="connsiteY0" fmla="*/ 409575 h 666750"/>
                    <a:gd name="connsiteX1" fmla="*/ 114300 w 647700"/>
                    <a:gd name="connsiteY1" fmla="*/ 95250 h 666750"/>
                    <a:gd name="connsiteX2" fmla="*/ 428625 w 647700"/>
                    <a:gd name="connsiteY2" fmla="*/ 0 h 666750"/>
                    <a:gd name="connsiteX3" fmla="*/ 647700 w 647700"/>
                    <a:gd name="connsiteY3" fmla="*/ 228600 h 666750"/>
                    <a:gd name="connsiteX4" fmla="*/ 561975 w 647700"/>
                    <a:gd name="connsiteY4" fmla="*/ 590550 h 666750"/>
                    <a:gd name="connsiteX5" fmla="*/ 266700 w 647700"/>
                    <a:gd name="connsiteY5" fmla="*/ 666750 h 666750"/>
                    <a:gd name="connsiteX6" fmla="*/ 0 w 647700"/>
                    <a:gd name="connsiteY6" fmla="*/ 409575 h 666750"/>
                    <a:gd name="connsiteX0" fmla="*/ 0 w 666532"/>
                    <a:gd name="connsiteY0" fmla="*/ 409575 h 666750"/>
                    <a:gd name="connsiteX1" fmla="*/ 114300 w 666532"/>
                    <a:gd name="connsiteY1" fmla="*/ 95250 h 666750"/>
                    <a:gd name="connsiteX2" fmla="*/ 428625 w 666532"/>
                    <a:gd name="connsiteY2" fmla="*/ 0 h 666750"/>
                    <a:gd name="connsiteX3" fmla="*/ 666532 w 666532"/>
                    <a:gd name="connsiteY3" fmla="*/ 228600 h 666750"/>
                    <a:gd name="connsiteX4" fmla="*/ 561975 w 666532"/>
                    <a:gd name="connsiteY4" fmla="*/ 590550 h 666750"/>
                    <a:gd name="connsiteX5" fmla="*/ 266700 w 666532"/>
                    <a:gd name="connsiteY5" fmla="*/ 666750 h 666750"/>
                    <a:gd name="connsiteX6" fmla="*/ 0 w 666532"/>
                    <a:gd name="connsiteY6" fmla="*/ 409575 h 666750"/>
                    <a:gd name="connsiteX0" fmla="*/ 0 w 666532"/>
                    <a:gd name="connsiteY0" fmla="*/ 409575 h 666750"/>
                    <a:gd name="connsiteX1" fmla="*/ 114300 w 666532"/>
                    <a:gd name="connsiteY1" fmla="*/ 95250 h 666750"/>
                    <a:gd name="connsiteX2" fmla="*/ 428625 w 666532"/>
                    <a:gd name="connsiteY2" fmla="*/ 0 h 666750"/>
                    <a:gd name="connsiteX3" fmla="*/ 666532 w 666532"/>
                    <a:gd name="connsiteY3" fmla="*/ 228600 h 666750"/>
                    <a:gd name="connsiteX4" fmla="*/ 599640 w 666532"/>
                    <a:gd name="connsiteY4" fmla="*/ 581416 h 666750"/>
                    <a:gd name="connsiteX5" fmla="*/ 266700 w 666532"/>
                    <a:gd name="connsiteY5" fmla="*/ 666750 h 666750"/>
                    <a:gd name="connsiteX6" fmla="*/ 0 w 666532"/>
                    <a:gd name="connsiteY6" fmla="*/ 409575 h 666750"/>
                    <a:gd name="connsiteX0" fmla="*/ 0 w 694780"/>
                    <a:gd name="connsiteY0" fmla="*/ 409575 h 666750"/>
                    <a:gd name="connsiteX1" fmla="*/ 114300 w 694780"/>
                    <a:gd name="connsiteY1" fmla="*/ 95250 h 666750"/>
                    <a:gd name="connsiteX2" fmla="*/ 428625 w 694780"/>
                    <a:gd name="connsiteY2" fmla="*/ 0 h 666750"/>
                    <a:gd name="connsiteX3" fmla="*/ 694780 w 694780"/>
                    <a:gd name="connsiteY3" fmla="*/ 237735 h 666750"/>
                    <a:gd name="connsiteX4" fmla="*/ 599640 w 694780"/>
                    <a:gd name="connsiteY4" fmla="*/ 581416 h 666750"/>
                    <a:gd name="connsiteX5" fmla="*/ 266700 w 694780"/>
                    <a:gd name="connsiteY5" fmla="*/ 666750 h 666750"/>
                    <a:gd name="connsiteX6" fmla="*/ 0 w 694780"/>
                    <a:gd name="connsiteY6" fmla="*/ 409575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4780" h="666750">
                      <a:moveTo>
                        <a:pt x="0" y="409575"/>
                      </a:moveTo>
                      <a:lnTo>
                        <a:pt x="114300" y="95250"/>
                      </a:lnTo>
                      <a:lnTo>
                        <a:pt x="428625" y="0"/>
                      </a:lnTo>
                      <a:lnTo>
                        <a:pt x="694780" y="237735"/>
                      </a:lnTo>
                      <a:lnTo>
                        <a:pt x="599640" y="581416"/>
                      </a:lnTo>
                      <a:lnTo>
                        <a:pt x="266700" y="666750"/>
                      </a:lnTo>
                      <a:lnTo>
                        <a:pt x="0" y="409575"/>
                      </a:lnTo>
                      <a:close/>
                    </a:path>
                  </a:pathLst>
                </a:custGeom>
                <a:solidFill>
                  <a:schemeClr val="accent2"/>
                </a:solidFill>
                <a:ln w="28575">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9356" name="Oval 9355">
              <a:extLst>
                <a:ext uri="{FF2B5EF4-FFF2-40B4-BE49-F238E27FC236}">
                  <a16:creationId xmlns:a16="http://schemas.microsoft.com/office/drawing/2014/main" id="{4F00A0D0-E3DD-32D4-2A6F-B662D2E08D3E}"/>
                </a:ext>
              </a:extLst>
            </p:cNvPr>
            <p:cNvSpPr/>
            <p:nvPr/>
          </p:nvSpPr>
          <p:spPr bwMode="auto">
            <a:xfrm>
              <a:off x="8882607" y="3551129"/>
              <a:ext cx="97571" cy="97571"/>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57" name="Oval 9356">
              <a:extLst>
                <a:ext uri="{FF2B5EF4-FFF2-40B4-BE49-F238E27FC236}">
                  <a16:creationId xmlns:a16="http://schemas.microsoft.com/office/drawing/2014/main" id="{30A62C3C-6D02-591C-F105-B6EEF5BF3609}"/>
                </a:ext>
              </a:extLst>
            </p:cNvPr>
            <p:cNvSpPr/>
            <p:nvPr/>
          </p:nvSpPr>
          <p:spPr bwMode="auto">
            <a:xfrm>
              <a:off x="9016284" y="3426789"/>
              <a:ext cx="97571" cy="97571"/>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58" name="Oval 9357">
              <a:extLst>
                <a:ext uri="{FF2B5EF4-FFF2-40B4-BE49-F238E27FC236}">
                  <a16:creationId xmlns:a16="http://schemas.microsoft.com/office/drawing/2014/main" id="{5F57D955-95D9-B982-6BE1-3C69A651B1B0}"/>
                </a:ext>
              </a:extLst>
            </p:cNvPr>
            <p:cNvSpPr/>
            <p:nvPr/>
          </p:nvSpPr>
          <p:spPr bwMode="auto">
            <a:xfrm>
              <a:off x="9162448" y="3545523"/>
              <a:ext cx="97571" cy="97571"/>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82" name="Oval 9381">
              <a:extLst>
                <a:ext uri="{FF2B5EF4-FFF2-40B4-BE49-F238E27FC236}">
                  <a16:creationId xmlns:a16="http://schemas.microsoft.com/office/drawing/2014/main" id="{D0717915-BD48-6079-BA08-3706221C5F48}"/>
                </a:ext>
              </a:extLst>
            </p:cNvPr>
            <p:cNvSpPr/>
            <p:nvPr/>
          </p:nvSpPr>
          <p:spPr bwMode="auto">
            <a:xfrm>
              <a:off x="8717625" y="3289466"/>
              <a:ext cx="1337567" cy="1337567"/>
            </a:xfrm>
            <a:prstGeom prst="ellipse">
              <a:avLst/>
            </a:prstGeom>
            <a:noFill/>
            <a:ln w="28575">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9387" name="TextBox 9386">
            <a:extLst>
              <a:ext uri="{FF2B5EF4-FFF2-40B4-BE49-F238E27FC236}">
                <a16:creationId xmlns:a16="http://schemas.microsoft.com/office/drawing/2014/main" id="{E3C36CE8-5161-9465-7EB6-CFED8986D547}"/>
              </a:ext>
            </a:extLst>
          </p:cNvPr>
          <p:cNvSpPr txBox="1"/>
          <p:nvPr/>
        </p:nvSpPr>
        <p:spPr bwMode="auto">
          <a:xfrm>
            <a:off x="3063688" y="1325028"/>
            <a:ext cx="10402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CNS</a:t>
            </a:r>
          </a:p>
        </p:txBody>
      </p:sp>
      <p:sp>
        <p:nvSpPr>
          <p:cNvPr id="9388" name="TextBox 9387">
            <a:extLst>
              <a:ext uri="{FF2B5EF4-FFF2-40B4-BE49-F238E27FC236}">
                <a16:creationId xmlns:a16="http://schemas.microsoft.com/office/drawing/2014/main" id="{BF0E2621-BFC8-5841-53E5-9EB48013B2C8}"/>
              </a:ext>
            </a:extLst>
          </p:cNvPr>
          <p:cNvSpPr txBox="1"/>
          <p:nvPr/>
        </p:nvSpPr>
        <p:spPr bwMode="auto">
          <a:xfrm>
            <a:off x="1526734" y="1794463"/>
            <a:ext cx="124442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Hypothalamic or hindbrain GLP-1 R+ neurons</a:t>
            </a:r>
          </a:p>
        </p:txBody>
      </p:sp>
      <p:sp>
        <p:nvSpPr>
          <p:cNvPr id="9389" name="TextBox 9388">
            <a:extLst>
              <a:ext uri="{FF2B5EF4-FFF2-40B4-BE49-F238E27FC236}">
                <a16:creationId xmlns:a16="http://schemas.microsoft.com/office/drawing/2014/main" id="{245C3C54-556A-49E5-588F-3EF17C29B043}"/>
              </a:ext>
            </a:extLst>
          </p:cNvPr>
          <p:cNvSpPr txBox="1"/>
          <p:nvPr/>
        </p:nvSpPr>
        <p:spPr bwMode="auto">
          <a:xfrm>
            <a:off x="8044397" y="1298002"/>
            <a:ext cx="10402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Pancreas</a:t>
            </a:r>
          </a:p>
        </p:txBody>
      </p:sp>
      <p:sp>
        <p:nvSpPr>
          <p:cNvPr id="9390" name="TextBox 9389">
            <a:extLst>
              <a:ext uri="{FF2B5EF4-FFF2-40B4-BE49-F238E27FC236}">
                <a16:creationId xmlns:a16="http://schemas.microsoft.com/office/drawing/2014/main" id="{7392AB4D-6751-CF1D-8ED5-AE1F39E85C49}"/>
              </a:ext>
            </a:extLst>
          </p:cNvPr>
          <p:cNvSpPr txBox="1"/>
          <p:nvPr/>
        </p:nvSpPr>
        <p:spPr bwMode="auto">
          <a:xfrm>
            <a:off x="9182053" y="1668769"/>
            <a:ext cx="13375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GLP-1 R+ </a:t>
            </a:r>
            <a:r>
              <a:rPr kumimoji="0" lang="el-G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β</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-cell</a:t>
            </a:r>
          </a:p>
        </p:txBody>
      </p:sp>
      <p:sp>
        <p:nvSpPr>
          <p:cNvPr id="9391" name="TextBox 9390">
            <a:extLst>
              <a:ext uri="{FF2B5EF4-FFF2-40B4-BE49-F238E27FC236}">
                <a16:creationId xmlns:a16="http://schemas.microsoft.com/office/drawing/2014/main" id="{6B0249C3-250B-A678-B6DC-089B30657C12}"/>
              </a:ext>
            </a:extLst>
          </p:cNvPr>
          <p:cNvSpPr txBox="1"/>
          <p:nvPr/>
        </p:nvSpPr>
        <p:spPr bwMode="auto">
          <a:xfrm>
            <a:off x="9510370" y="3011409"/>
            <a:ext cx="12444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Adipocyte</a:t>
            </a:r>
          </a:p>
        </p:txBody>
      </p:sp>
      <p:sp>
        <p:nvSpPr>
          <p:cNvPr id="9392" name="TextBox 9391">
            <a:extLst>
              <a:ext uri="{FF2B5EF4-FFF2-40B4-BE49-F238E27FC236}">
                <a16:creationId xmlns:a16="http://schemas.microsoft.com/office/drawing/2014/main" id="{AD7B4BAB-9954-DB67-A9FF-692D1A9D2E87}"/>
              </a:ext>
            </a:extLst>
          </p:cNvPr>
          <p:cNvSpPr txBox="1"/>
          <p:nvPr/>
        </p:nvSpPr>
        <p:spPr bwMode="auto">
          <a:xfrm>
            <a:off x="8405404" y="3258769"/>
            <a:ext cx="7269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Insulin</a:t>
            </a:r>
          </a:p>
        </p:txBody>
      </p:sp>
      <p:sp>
        <p:nvSpPr>
          <p:cNvPr id="9393" name="TextBox 9392">
            <a:extLst>
              <a:ext uri="{FF2B5EF4-FFF2-40B4-BE49-F238E27FC236}">
                <a16:creationId xmlns:a16="http://schemas.microsoft.com/office/drawing/2014/main" id="{0074CE00-B45C-137D-DFA1-34884D4FDE33}"/>
              </a:ext>
            </a:extLst>
          </p:cNvPr>
          <p:cNvSpPr txBox="1"/>
          <p:nvPr/>
        </p:nvSpPr>
        <p:spPr bwMode="auto">
          <a:xfrm>
            <a:off x="10110370" y="4290551"/>
            <a:ext cx="9017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Glucose</a:t>
            </a:r>
          </a:p>
        </p:txBody>
      </p:sp>
      <p:sp>
        <p:nvSpPr>
          <p:cNvPr id="9394" name="TextBox 9393">
            <a:extLst>
              <a:ext uri="{FF2B5EF4-FFF2-40B4-BE49-F238E27FC236}">
                <a16:creationId xmlns:a16="http://schemas.microsoft.com/office/drawing/2014/main" id="{B28A41D6-7878-68E8-BAAD-6199392291F0}"/>
              </a:ext>
            </a:extLst>
          </p:cNvPr>
          <p:cNvSpPr txBox="1"/>
          <p:nvPr/>
        </p:nvSpPr>
        <p:spPr bwMode="auto">
          <a:xfrm>
            <a:off x="8333761" y="3910450"/>
            <a:ext cx="6519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Fatty acids</a:t>
            </a:r>
          </a:p>
        </p:txBody>
      </p:sp>
      <p:cxnSp>
        <p:nvCxnSpPr>
          <p:cNvPr id="9397" name="Straight Arrow Connector 9396">
            <a:extLst>
              <a:ext uri="{FF2B5EF4-FFF2-40B4-BE49-F238E27FC236}">
                <a16:creationId xmlns:a16="http://schemas.microsoft.com/office/drawing/2014/main" id="{61DD213C-93A9-7B99-DA4D-9981F083946A}"/>
              </a:ext>
            </a:extLst>
          </p:cNvPr>
          <p:cNvCxnSpPr/>
          <p:nvPr/>
        </p:nvCxnSpPr>
        <p:spPr bwMode="auto">
          <a:xfrm flipV="1">
            <a:off x="9756250" y="3922602"/>
            <a:ext cx="0" cy="304775"/>
          </a:xfrm>
          <a:prstGeom prst="straightConnector1">
            <a:avLst/>
          </a:prstGeom>
          <a:noFill/>
          <a:ln w="28575" cap="flat" cmpd="sng" algn="ctr">
            <a:solidFill>
              <a:schemeClr val="bg1"/>
            </a:solidFill>
            <a:prstDash val="solid"/>
            <a:round/>
            <a:headEnd type="none" w="med" len="med"/>
            <a:tailEnd type="triangle"/>
          </a:ln>
          <a:effectLst/>
        </p:spPr>
      </p:cxnSp>
      <p:cxnSp>
        <p:nvCxnSpPr>
          <p:cNvPr id="9399" name="Straight Arrow Connector 9398">
            <a:extLst>
              <a:ext uri="{FF2B5EF4-FFF2-40B4-BE49-F238E27FC236}">
                <a16:creationId xmlns:a16="http://schemas.microsoft.com/office/drawing/2014/main" id="{CBC79529-55DF-0F51-1ADA-E422677D1C81}"/>
              </a:ext>
            </a:extLst>
          </p:cNvPr>
          <p:cNvCxnSpPr/>
          <p:nvPr/>
        </p:nvCxnSpPr>
        <p:spPr bwMode="auto">
          <a:xfrm flipV="1">
            <a:off x="9402205" y="3839536"/>
            <a:ext cx="271894" cy="83821"/>
          </a:xfrm>
          <a:prstGeom prst="straightConnector1">
            <a:avLst/>
          </a:prstGeom>
          <a:noFill/>
          <a:ln w="28575" cap="flat" cmpd="sng" algn="ctr">
            <a:solidFill>
              <a:schemeClr val="bg1"/>
            </a:solidFill>
            <a:prstDash val="solid"/>
            <a:round/>
            <a:headEnd type="none" w="med" len="med"/>
            <a:tailEnd type="triangle"/>
          </a:ln>
          <a:effectLst/>
        </p:spPr>
      </p:cxnSp>
      <p:cxnSp>
        <p:nvCxnSpPr>
          <p:cNvPr id="9401" name="Straight Connector 9400">
            <a:extLst>
              <a:ext uri="{FF2B5EF4-FFF2-40B4-BE49-F238E27FC236}">
                <a16:creationId xmlns:a16="http://schemas.microsoft.com/office/drawing/2014/main" id="{6D730867-3570-C6D8-858D-6D6292023BA4}"/>
              </a:ext>
            </a:extLst>
          </p:cNvPr>
          <p:cNvCxnSpPr/>
          <p:nvPr/>
        </p:nvCxnSpPr>
        <p:spPr bwMode="auto">
          <a:xfrm flipV="1">
            <a:off x="8805817" y="4016270"/>
            <a:ext cx="178814" cy="51137"/>
          </a:xfrm>
          <a:prstGeom prst="line">
            <a:avLst/>
          </a:prstGeom>
          <a:noFill/>
          <a:ln w="28575" cap="flat" cmpd="sng" algn="ctr">
            <a:solidFill>
              <a:schemeClr val="bg1"/>
            </a:solidFill>
            <a:prstDash val="solid"/>
            <a:round/>
            <a:headEnd type="none" w="med" len="med"/>
            <a:tailEnd type="none" w="med" len="med"/>
          </a:ln>
          <a:effectLst/>
        </p:spPr>
      </p:cxnSp>
      <p:cxnSp>
        <p:nvCxnSpPr>
          <p:cNvPr id="9406" name="Straight Connector 9405">
            <a:extLst>
              <a:ext uri="{FF2B5EF4-FFF2-40B4-BE49-F238E27FC236}">
                <a16:creationId xmlns:a16="http://schemas.microsoft.com/office/drawing/2014/main" id="{EC7542B1-1C23-01CC-C00D-BD68EEA13D9B}"/>
              </a:ext>
            </a:extLst>
          </p:cNvPr>
          <p:cNvCxnSpPr>
            <a:cxnSpLocks/>
          </p:cNvCxnSpPr>
          <p:nvPr/>
        </p:nvCxnSpPr>
        <p:spPr bwMode="auto">
          <a:xfrm>
            <a:off x="9988063" y="4290551"/>
            <a:ext cx="189405" cy="120273"/>
          </a:xfrm>
          <a:prstGeom prst="line">
            <a:avLst/>
          </a:prstGeom>
          <a:noFill/>
          <a:ln w="28575" cap="flat" cmpd="sng" algn="ctr">
            <a:solidFill>
              <a:schemeClr val="bg1"/>
            </a:solidFill>
            <a:prstDash val="solid"/>
            <a:round/>
            <a:headEnd type="none" w="med" len="med"/>
            <a:tailEnd type="none" w="med" len="med"/>
          </a:ln>
          <a:effectLst/>
        </p:spPr>
      </p:cxnSp>
      <p:sp>
        <p:nvSpPr>
          <p:cNvPr id="9408" name="Rectangle 9407">
            <a:extLst>
              <a:ext uri="{FF2B5EF4-FFF2-40B4-BE49-F238E27FC236}">
                <a16:creationId xmlns:a16="http://schemas.microsoft.com/office/drawing/2014/main" id="{C7D97DEF-D044-FEB1-7D5D-AAC253ECBC21}"/>
              </a:ext>
            </a:extLst>
          </p:cNvPr>
          <p:cNvSpPr/>
          <p:nvPr/>
        </p:nvSpPr>
        <p:spPr bwMode="auto">
          <a:xfrm>
            <a:off x="5295153" y="3071050"/>
            <a:ext cx="1428826" cy="1086309"/>
          </a:xfrm>
          <a:prstGeom prst="rect">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09" name="TextBox 9408">
            <a:extLst>
              <a:ext uri="{FF2B5EF4-FFF2-40B4-BE49-F238E27FC236}">
                <a16:creationId xmlns:a16="http://schemas.microsoft.com/office/drawing/2014/main" id="{24CAB7BA-7D74-9BD7-61C8-47D9FFE6117F}"/>
              </a:ext>
            </a:extLst>
          </p:cNvPr>
          <p:cNvSpPr txBox="1"/>
          <p:nvPr/>
        </p:nvSpPr>
        <p:spPr bwMode="auto">
          <a:xfrm>
            <a:off x="5478441" y="3841665"/>
            <a:ext cx="10402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GLP-1 RA</a:t>
            </a:r>
          </a:p>
        </p:txBody>
      </p:sp>
      <p:grpSp>
        <p:nvGrpSpPr>
          <p:cNvPr id="9414" name="Group 9413">
            <a:extLst>
              <a:ext uri="{FF2B5EF4-FFF2-40B4-BE49-F238E27FC236}">
                <a16:creationId xmlns:a16="http://schemas.microsoft.com/office/drawing/2014/main" id="{7C5309A4-41B9-70AF-B8EA-8EBDD462B475}"/>
              </a:ext>
            </a:extLst>
          </p:cNvPr>
          <p:cNvGrpSpPr/>
          <p:nvPr/>
        </p:nvGrpSpPr>
        <p:grpSpPr>
          <a:xfrm>
            <a:off x="4885047" y="1601693"/>
            <a:ext cx="2220977" cy="1469357"/>
            <a:chOff x="4885047" y="1601693"/>
            <a:chExt cx="2220977" cy="1469357"/>
          </a:xfrm>
        </p:grpSpPr>
        <p:sp>
          <p:nvSpPr>
            <p:cNvPr id="9412" name="Freeform: Shape 9411">
              <a:extLst>
                <a:ext uri="{FF2B5EF4-FFF2-40B4-BE49-F238E27FC236}">
                  <a16:creationId xmlns:a16="http://schemas.microsoft.com/office/drawing/2014/main" id="{DA67D475-3A35-B089-0A70-EEE08C7DC2D0}"/>
                </a:ext>
              </a:extLst>
            </p:cNvPr>
            <p:cNvSpPr/>
            <p:nvPr/>
          </p:nvSpPr>
          <p:spPr bwMode="auto">
            <a:xfrm>
              <a:off x="6352988" y="1601693"/>
              <a:ext cx="753036" cy="1465843"/>
            </a:xfrm>
            <a:custGeom>
              <a:avLst/>
              <a:gdLst>
                <a:gd name="connsiteX0" fmla="*/ 0 w 753036"/>
                <a:gd name="connsiteY0" fmla="*/ 1416424 h 1416424"/>
                <a:gd name="connsiteX1" fmla="*/ 0 w 753036"/>
                <a:gd name="connsiteY1" fmla="*/ 0 h 1416424"/>
                <a:gd name="connsiteX2" fmla="*/ 753036 w 753036"/>
                <a:gd name="connsiteY2" fmla="*/ 0 h 1416424"/>
              </a:gdLst>
              <a:ahLst/>
              <a:cxnLst>
                <a:cxn ang="0">
                  <a:pos x="connsiteX0" y="connsiteY0"/>
                </a:cxn>
                <a:cxn ang="0">
                  <a:pos x="connsiteX1" y="connsiteY1"/>
                </a:cxn>
                <a:cxn ang="0">
                  <a:pos x="connsiteX2" y="connsiteY2"/>
                </a:cxn>
              </a:cxnLst>
              <a:rect l="l" t="t" r="r" b="b"/>
              <a:pathLst>
                <a:path w="753036" h="1416424">
                  <a:moveTo>
                    <a:pt x="0" y="1416424"/>
                  </a:moveTo>
                  <a:lnTo>
                    <a:pt x="0" y="0"/>
                  </a:lnTo>
                  <a:lnTo>
                    <a:pt x="753036" y="0"/>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13" name="Freeform: Shape 9412">
              <a:extLst>
                <a:ext uri="{FF2B5EF4-FFF2-40B4-BE49-F238E27FC236}">
                  <a16:creationId xmlns:a16="http://schemas.microsoft.com/office/drawing/2014/main" id="{4D8F1D96-08CC-037C-7CB3-A9EFC51C2005}"/>
                </a:ext>
              </a:extLst>
            </p:cNvPr>
            <p:cNvSpPr/>
            <p:nvPr/>
          </p:nvSpPr>
          <p:spPr bwMode="auto">
            <a:xfrm flipH="1">
              <a:off x="4885047" y="1605207"/>
              <a:ext cx="753036" cy="1465843"/>
            </a:xfrm>
            <a:custGeom>
              <a:avLst/>
              <a:gdLst>
                <a:gd name="connsiteX0" fmla="*/ 0 w 753036"/>
                <a:gd name="connsiteY0" fmla="*/ 1416424 h 1416424"/>
                <a:gd name="connsiteX1" fmla="*/ 0 w 753036"/>
                <a:gd name="connsiteY1" fmla="*/ 0 h 1416424"/>
                <a:gd name="connsiteX2" fmla="*/ 753036 w 753036"/>
                <a:gd name="connsiteY2" fmla="*/ 0 h 1416424"/>
              </a:gdLst>
              <a:ahLst/>
              <a:cxnLst>
                <a:cxn ang="0">
                  <a:pos x="connsiteX0" y="connsiteY0"/>
                </a:cxn>
                <a:cxn ang="0">
                  <a:pos x="connsiteX1" y="connsiteY1"/>
                </a:cxn>
                <a:cxn ang="0">
                  <a:pos x="connsiteX2" y="connsiteY2"/>
                </a:cxn>
              </a:cxnLst>
              <a:rect l="l" t="t" r="r" b="b"/>
              <a:pathLst>
                <a:path w="753036" h="1416424">
                  <a:moveTo>
                    <a:pt x="0" y="1416424"/>
                  </a:moveTo>
                  <a:lnTo>
                    <a:pt x="0" y="0"/>
                  </a:lnTo>
                  <a:lnTo>
                    <a:pt x="753036" y="0"/>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421" name="Group 9420">
            <a:extLst>
              <a:ext uri="{FF2B5EF4-FFF2-40B4-BE49-F238E27FC236}">
                <a16:creationId xmlns:a16="http://schemas.microsoft.com/office/drawing/2014/main" id="{744A99DD-880C-BB09-AF7A-4340F82BD589}"/>
              </a:ext>
            </a:extLst>
          </p:cNvPr>
          <p:cNvGrpSpPr/>
          <p:nvPr/>
        </p:nvGrpSpPr>
        <p:grpSpPr>
          <a:xfrm>
            <a:off x="4885047" y="4156679"/>
            <a:ext cx="2220977" cy="1469357"/>
            <a:chOff x="4885047" y="4156679"/>
            <a:chExt cx="2220977" cy="1469357"/>
          </a:xfrm>
        </p:grpSpPr>
        <p:grpSp>
          <p:nvGrpSpPr>
            <p:cNvPr id="9415" name="Group 9414">
              <a:extLst>
                <a:ext uri="{FF2B5EF4-FFF2-40B4-BE49-F238E27FC236}">
                  <a16:creationId xmlns:a16="http://schemas.microsoft.com/office/drawing/2014/main" id="{CE64267B-D115-721A-8A75-589499FB03EE}"/>
                </a:ext>
              </a:extLst>
            </p:cNvPr>
            <p:cNvGrpSpPr/>
            <p:nvPr/>
          </p:nvGrpSpPr>
          <p:grpSpPr>
            <a:xfrm flipV="1">
              <a:off x="4885047" y="4156679"/>
              <a:ext cx="2220977" cy="1469357"/>
              <a:chOff x="4885047" y="1601693"/>
              <a:chExt cx="2220977" cy="1469357"/>
            </a:xfrm>
          </p:grpSpPr>
          <p:sp>
            <p:nvSpPr>
              <p:cNvPr id="9416" name="Freeform: Shape 9415">
                <a:extLst>
                  <a:ext uri="{FF2B5EF4-FFF2-40B4-BE49-F238E27FC236}">
                    <a16:creationId xmlns:a16="http://schemas.microsoft.com/office/drawing/2014/main" id="{B8699B3C-B25E-FD6A-7FFF-4CE44D8CE8D6}"/>
                  </a:ext>
                </a:extLst>
              </p:cNvPr>
              <p:cNvSpPr/>
              <p:nvPr/>
            </p:nvSpPr>
            <p:spPr bwMode="auto">
              <a:xfrm>
                <a:off x="6352988" y="1601693"/>
                <a:ext cx="753036" cy="1465843"/>
              </a:xfrm>
              <a:custGeom>
                <a:avLst/>
                <a:gdLst>
                  <a:gd name="connsiteX0" fmla="*/ 0 w 753036"/>
                  <a:gd name="connsiteY0" fmla="*/ 1416424 h 1416424"/>
                  <a:gd name="connsiteX1" fmla="*/ 0 w 753036"/>
                  <a:gd name="connsiteY1" fmla="*/ 0 h 1416424"/>
                  <a:gd name="connsiteX2" fmla="*/ 753036 w 753036"/>
                  <a:gd name="connsiteY2" fmla="*/ 0 h 1416424"/>
                </a:gdLst>
                <a:ahLst/>
                <a:cxnLst>
                  <a:cxn ang="0">
                    <a:pos x="connsiteX0" y="connsiteY0"/>
                  </a:cxn>
                  <a:cxn ang="0">
                    <a:pos x="connsiteX1" y="connsiteY1"/>
                  </a:cxn>
                  <a:cxn ang="0">
                    <a:pos x="connsiteX2" y="connsiteY2"/>
                  </a:cxn>
                </a:cxnLst>
                <a:rect l="l" t="t" r="r" b="b"/>
                <a:pathLst>
                  <a:path w="753036" h="1416424">
                    <a:moveTo>
                      <a:pt x="0" y="1416424"/>
                    </a:moveTo>
                    <a:lnTo>
                      <a:pt x="0" y="0"/>
                    </a:lnTo>
                    <a:lnTo>
                      <a:pt x="753036" y="0"/>
                    </a:lnTo>
                  </a:path>
                </a:pathLst>
              </a:custGeom>
              <a:noFill/>
              <a:ln w="28575">
                <a:solidFill>
                  <a:schemeClr val="bg1"/>
                </a:solidFill>
                <a:prstDash val="sysDash"/>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17" name="Freeform: Shape 9416">
                <a:extLst>
                  <a:ext uri="{FF2B5EF4-FFF2-40B4-BE49-F238E27FC236}">
                    <a16:creationId xmlns:a16="http://schemas.microsoft.com/office/drawing/2014/main" id="{206B9E9D-E52F-8D9B-F656-F3189506AEC8}"/>
                  </a:ext>
                </a:extLst>
              </p:cNvPr>
              <p:cNvSpPr/>
              <p:nvPr/>
            </p:nvSpPr>
            <p:spPr bwMode="auto">
              <a:xfrm flipH="1">
                <a:off x="4885047" y="1605207"/>
                <a:ext cx="753036" cy="1465843"/>
              </a:xfrm>
              <a:custGeom>
                <a:avLst/>
                <a:gdLst>
                  <a:gd name="connsiteX0" fmla="*/ 0 w 753036"/>
                  <a:gd name="connsiteY0" fmla="*/ 1416424 h 1416424"/>
                  <a:gd name="connsiteX1" fmla="*/ 0 w 753036"/>
                  <a:gd name="connsiteY1" fmla="*/ 0 h 1416424"/>
                  <a:gd name="connsiteX2" fmla="*/ 753036 w 753036"/>
                  <a:gd name="connsiteY2" fmla="*/ 0 h 1416424"/>
                </a:gdLst>
                <a:ahLst/>
                <a:cxnLst>
                  <a:cxn ang="0">
                    <a:pos x="connsiteX0" y="connsiteY0"/>
                  </a:cxn>
                  <a:cxn ang="0">
                    <a:pos x="connsiteX1" y="connsiteY1"/>
                  </a:cxn>
                  <a:cxn ang="0">
                    <a:pos x="connsiteX2" y="connsiteY2"/>
                  </a:cxn>
                </a:cxnLst>
                <a:rect l="l" t="t" r="r" b="b"/>
                <a:pathLst>
                  <a:path w="753036" h="1416424">
                    <a:moveTo>
                      <a:pt x="0" y="1416424"/>
                    </a:moveTo>
                    <a:lnTo>
                      <a:pt x="0" y="0"/>
                    </a:lnTo>
                    <a:lnTo>
                      <a:pt x="753036" y="0"/>
                    </a:lnTo>
                  </a:path>
                </a:pathLst>
              </a:custGeom>
              <a:noFill/>
              <a:ln w="28575">
                <a:solidFill>
                  <a:schemeClr val="bg1"/>
                </a:solidFill>
                <a:prstDash val="sysDash"/>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cxnSp>
          <p:nvCxnSpPr>
            <p:cNvPr id="9419" name="Straight Connector 9418">
              <a:extLst>
                <a:ext uri="{FF2B5EF4-FFF2-40B4-BE49-F238E27FC236}">
                  <a16:creationId xmlns:a16="http://schemas.microsoft.com/office/drawing/2014/main" id="{85D597A3-D6EF-D8CB-C2B7-CEB140D53B19}"/>
                </a:ext>
              </a:extLst>
            </p:cNvPr>
            <p:cNvCxnSpPr>
              <a:cxnSpLocks/>
              <a:stCxn id="9417" idx="0"/>
            </p:cNvCxnSpPr>
            <p:nvPr/>
          </p:nvCxnSpPr>
          <p:spPr bwMode="auto">
            <a:xfrm>
              <a:off x="5638083" y="4156679"/>
              <a:ext cx="0" cy="926625"/>
            </a:xfrm>
            <a:prstGeom prst="line">
              <a:avLst/>
            </a:prstGeom>
            <a:noFill/>
            <a:ln w="28575" cap="flat" cmpd="sng" algn="ctr">
              <a:solidFill>
                <a:schemeClr val="bg1"/>
              </a:solidFill>
              <a:prstDash val="solid"/>
              <a:round/>
              <a:headEnd type="none" w="med" len="med"/>
              <a:tailEnd type="none" w="med" len="med"/>
            </a:ln>
            <a:effectLst/>
          </p:spPr>
        </p:cxnSp>
      </p:grpSp>
      <p:grpSp>
        <p:nvGrpSpPr>
          <p:cNvPr id="9426" name="Group 9425">
            <a:extLst>
              <a:ext uri="{FF2B5EF4-FFF2-40B4-BE49-F238E27FC236}">
                <a16:creationId xmlns:a16="http://schemas.microsoft.com/office/drawing/2014/main" id="{DC8EB5DB-9590-941C-3306-0EA6EFB34E0C}"/>
              </a:ext>
            </a:extLst>
          </p:cNvPr>
          <p:cNvGrpSpPr/>
          <p:nvPr/>
        </p:nvGrpSpPr>
        <p:grpSpPr>
          <a:xfrm>
            <a:off x="5295153" y="5802916"/>
            <a:ext cx="1553427" cy="523220"/>
            <a:chOff x="5295153" y="5736823"/>
            <a:chExt cx="1553427" cy="523220"/>
          </a:xfrm>
        </p:grpSpPr>
        <p:cxnSp>
          <p:nvCxnSpPr>
            <p:cNvPr id="9423" name="Straight Arrow Connector 9422">
              <a:extLst>
                <a:ext uri="{FF2B5EF4-FFF2-40B4-BE49-F238E27FC236}">
                  <a16:creationId xmlns:a16="http://schemas.microsoft.com/office/drawing/2014/main" id="{54BD936A-BAD9-27C7-EEC6-017429B0F7F7}"/>
                </a:ext>
              </a:extLst>
            </p:cNvPr>
            <p:cNvCxnSpPr/>
            <p:nvPr/>
          </p:nvCxnSpPr>
          <p:spPr bwMode="auto">
            <a:xfrm>
              <a:off x="5295153" y="5897770"/>
              <a:ext cx="356841" cy="0"/>
            </a:xfrm>
            <a:prstGeom prst="straightConnector1">
              <a:avLst/>
            </a:prstGeom>
            <a:noFill/>
            <a:ln w="28575" cap="flat" cmpd="sng" algn="ctr">
              <a:solidFill>
                <a:schemeClr val="bg1"/>
              </a:solidFill>
              <a:prstDash val="solid"/>
              <a:round/>
              <a:headEnd type="none" w="med" len="med"/>
              <a:tailEnd type="triangle"/>
            </a:ln>
            <a:effectLst/>
          </p:spPr>
        </p:cxnSp>
        <p:cxnSp>
          <p:nvCxnSpPr>
            <p:cNvPr id="9424" name="Straight Arrow Connector 9423">
              <a:extLst>
                <a:ext uri="{FF2B5EF4-FFF2-40B4-BE49-F238E27FC236}">
                  <a16:creationId xmlns:a16="http://schemas.microsoft.com/office/drawing/2014/main" id="{7591D2F5-DF3F-03FF-30B5-3538FB72490A}"/>
                </a:ext>
              </a:extLst>
            </p:cNvPr>
            <p:cNvCxnSpPr/>
            <p:nvPr/>
          </p:nvCxnSpPr>
          <p:spPr bwMode="auto">
            <a:xfrm>
              <a:off x="5296993" y="6115909"/>
              <a:ext cx="356841" cy="0"/>
            </a:xfrm>
            <a:prstGeom prst="straightConnector1">
              <a:avLst/>
            </a:prstGeom>
            <a:noFill/>
            <a:ln w="28575" cap="flat" cmpd="sng" algn="ctr">
              <a:solidFill>
                <a:schemeClr val="bg1"/>
              </a:solidFill>
              <a:prstDash val="sysDash"/>
              <a:round/>
              <a:headEnd type="none" w="med" len="med"/>
              <a:tailEnd type="triangle"/>
            </a:ln>
            <a:effectLst/>
          </p:spPr>
        </p:cxnSp>
        <p:sp>
          <p:nvSpPr>
            <p:cNvPr id="9425" name="TextBox 9424">
              <a:extLst>
                <a:ext uri="{FF2B5EF4-FFF2-40B4-BE49-F238E27FC236}">
                  <a16:creationId xmlns:a16="http://schemas.microsoft.com/office/drawing/2014/main" id="{FFB71B3C-F35A-1A7C-0806-A2E34CC6FDF6}"/>
                </a:ext>
              </a:extLst>
            </p:cNvPr>
            <p:cNvSpPr txBox="1"/>
            <p:nvPr/>
          </p:nvSpPr>
          <p:spPr bwMode="auto">
            <a:xfrm>
              <a:off x="5604154" y="5736823"/>
              <a:ext cx="12444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Direct effect</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Indirect effect</a:t>
              </a:r>
            </a:p>
          </p:txBody>
        </p:sp>
      </p:grpSp>
      <p:cxnSp>
        <p:nvCxnSpPr>
          <p:cNvPr id="9428" name="Straight Arrow Connector 9427">
            <a:extLst>
              <a:ext uri="{FF2B5EF4-FFF2-40B4-BE49-F238E27FC236}">
                <a16:creationId xmlns:a16="http://schemas.microsoft.com/office/drawing/2014/main" id="{FEF6EE97-4740-948F-1A10-42D3BEE20AD0}"/>
              </a:ext>
            </a:extLst>
          </p:cNvPr>
          <p:cNvCxnSpPr/>
          <p:nvPr/>
        </p:nvCxnSpPr>
        <p:spPr bwMode="auto">
          <a:xfrm>
            <a:off x="4419601" y="2225163"/>
            <a:ext cx="0" cy="882271"/>
          </a:xfrm>
          <a:prstGeom prst="straightConnector1">
            <a:avLst/>
          </a:prstGeom>
          <a:noFill/>
          <a:ln w="28575" cap="flat" cmpd="sng" algn="ctr">
            <a:solidFill>
              <a:schemeClr val="bg1"/>
            </a:solidFill>
            <a:prstDash val="solid"/>
            <a:round/>
            <a:headEnd type="none" w="med" len="med"/>
            <a:tailEnd type="triangle"/>
          </a:ln>
          <a:effectLst/>
        </p:spPr>
      </p:cxnSp>
      <p:cxnSp>
        <p:nvCxnSpPr>
          <p:cNvPr id="9429" name="Straight Arrow Connector 9428">
            <a:extLst>
              <a:ext uri="{FF2B5EF4-FFF2-40B4-BE49-F238E27FC236}">
                <a16:creationId xmlns:a16="http://schemas.microsoft.com/office/drawing/2014/main" id="{AEFB784B-4EA8-F845-0CE3-ADE1F28D6C8B}"/>
              </a:ext>
            </a:extLst>
          </p:cNvPr>
          <p:cNvCxnSpPr>
            <a:cxnSpLocks/>
          </p:cNvCxnSpPr>
          <p:nvPr/>
        </p:nvCxnSpPr>
        <p:spPr bwMode="auto">
          <a:xfrm>
            <a:off x="4419601" y="3432339"/>
            <a:ext cx="0" cy="210755"/>
          </a:xfrm>
          <a:prstGeom prst="straightConnector1">
            <a:avLst/>
          </a:prstGeom>
          <a:noFill/>
          <a:ln w="28575" cap="flat" cmpd="sng" algn="ctr">
            <a:solidFill>
              <a:schemeClr val="bg1"/>
            </a:solidFill>
            <a:prstDash val="solid"/>
            <a:round/>
            <a:headEnd type="none" w="med" len="med"/>
            <a:tailEnd type="triangle"/>
          </a:ln>
          <a:effectLst/>
        </p:spPr>
      </p:cxnSp>
      <p:cxnSp>
        <p:nvCxnSpPr>
          <p:cNvPr id="9431" name="Straight Arrow Connector 9430">
            <a:extLst>
              <a:ext uri="{FF2B5EF4-FFF2-40B4-BE49-F238E27FC236}">
                <a16:creationId xmlns:a16="http://schemas.microsoft.com/office/drawing/2014/main" id="{7F22FC31-D282-2E10-22DD-7A60B8E04B6D}"/>
              </a:ext>
            </a:extLst>
          </p:cNvPr>
          <p:cNvCxnSpPr>
            <a:cxnSpLocks/>
          </p:cNvCxnSpPr>
          <p:nvPr/>
        </p:nvCxnSpPr>
        <p:spPr bwMode="auto">
          <a:xfrm>
            <a:off x="4419601" y="3902000"/>
            <a:ext cx="0" cy="210755"/>
          </a:xfrm>
          <a:prstGeom prst="straightConnector1">
            <a:avLst/>
          </a:prstGeom>
          <a:noFill/>
          <a:ln w="28575" cap="flat" cmpd="sng" algn="ctr">
            <a:solidFill>
              <a:schemeClr val="bg1"/>
            </a:solidFill>
            <a:prstDash val="solid"/>
            <a:round/>
            <a:headEnd type="none" w="med" len="med"/>
            <a:tailEnd type="triangle"/>
          </a:ln>
          <a:effectLst/>
        </p:spPr>
      </p:cxnSp>
      <p:cxnSp>
        <p:nvCxnSpPr>
          <p:cNvPr id="9432" name="Straight Arrow Connector 9431">
            <a:extLst>
              <a:ext uri="{FF2B5EF4-FFF2-40B4-BE49-F238E27FC236}">
                <a16:creationId xmlns:a16="http://schemas.microsoft.com/office/drawing/2014/main" id="{5C8A7D04-FD09-B374-9522-B593ED4B059F}"/>
              </a:ext>
            </a:extLst>
          </p:cNvPr>
          <p:cNvCxnSpPr>
            <a:cxnSpLocks/>
          </p:cNvCxnSpPr>
          <p:nvPr/>
        </p:nvCxnSpPr>
        <p:spPr bwMode="auto">
          <a:xfrm flipV="1">
            <a:off x="4431556" y="4438166"/>
            <a:ext cx="0" cy="243836"/>
          </a:xfrm>
          <a:prstGeom prst="straightConnector1">
            <a:avLst/>
          </a:prstGeom>
          <a:noFill/>
          <a:ln w="28575" cap="flat" cmpd="sng" algn="ctr">
            <a:solidFill>
              <a:schemeClr val="bg1"/>
            </a:solidFill>
            <a:prstDash val="solid"/>
            <a:round/>
            <a:headEnd type="none" w="med" len="med"/>
            <a:tailEnd type="triangle"/>
          </a:ln>
          <a:effectLst/>
        </p:spPr>
      </p:cxnSp>
      <p:cxnSp>
        <p:nvCxnSpPr>
          <p:cNvPr id="9436" name="Straight Connector 9435">
            <a:extLst>
              <a:ext uri="{FF2B5EF4-FFF2-40B4-BE49-F238E27FC236}">
                <a16:creationId xmlns:a16="http://schemas.microsoft.com/office/drawing/2014/main" id="{894133AB-86B4-58E7-3C1A-4E0E3BA61594}"/>
              </a:ext>
            </a:extLst>
          </p:cNvPr>
          <p:cNvCxnSpPr>
            <a:cxnSpLocks/>
          </p:cNvCxnSpPr>
          <p:nvPr/>
        </p:nvCxnSpPr>
        <p:spPr bwMode="auto">
          <a:xfrm>
            <a:off x="968188" y="4679576"/>
            <a:ext cx="4669895" cy="0"/>
          </a:xfrm>
          <a:prstGeom prst="line">
            <a:avLst/>
          </a:prstGeom>
          <a:noFill/>
          <a:ln w="28575" cap="flat" cmpd="sng" algn="ctr">
            <a:solidFill>
              <a:schemeClr val="bg1"/>
            </a:solidFill>
            <a:prstDash val="solid"/>
            <a:round/>
            <a:headEnd type="none" w="med" len="med"/>
            <a:tailEnd type="none" w="med" len="med"/>
          </a:ln>
          <a:effectLst/>
        </p:spPr>
      </p:cxnSp>
      <p:sp>
        <p:nvSpPr>
          <p:cNvPr id="9437" name="TextBox 9436">
            <a:extLst>
              <a:ext uri="{FF2B5EF4-FFF2-40B4-BE49-F238E27FC236}">
                <a16:creationId xmlns:a16="http://schemas.microsoft.com/office/drawing/2014/main" id="{2C396B7D-74B6-7E68-0623-F40768543D58}"/>
              </a:ext>
            </a:extLst>
          </p:cNvPr>
          <p:cNvSpPr txBox="1"/>
          <p:nvPr/>
        </p:nvSpPr>
        <p:spPr bwMode="auto">
          <a:xfrm>
            <a:off x="3771644" y="3094266"/>
            <a:ext cx="1293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Food intake</a:t>
            </a:r>
          </a:p>
        </p:txBody>
      </p:sp>
      <p:sp>
        <p:nvSpPr>
          <p:cNvPr id="9438" name="TextBox 9437">
            <a:extLst>
              <a:ext uri="{FF2B5EF4-FFF2-40B4-BE49-F238E27FC236}">
                <a16:creationId xmlns:a16="http://schemas.microsoft.com/office/drawing/2014/main" id="{6EDE531C-B4A1-464B-3B3F-7F33FC59BA71}"/>
              </a:ext>
            </a:extLst>
          </p:cNvPr>
          <p:cNvSpPr txBox="1"/>
          <p:nvPr/>
        </p:nvSpPr>
        <p:spPr bwMode="auto">
          <a:xfrm>
            <a:off x="3710325" y="3598464"/>
            <a:ext cx="1293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Weight loss</a:t>
            </a:r>
          </a:p>
        </p:txBody>
      </p:sp>
      <p:sp>
        <p:nvSpPr>
          <p:cNvPr id="9439" name="TextBox 9438">
            <a:extLst>
              <a:ext uri="{FF2B5EF4-FFF2-40B4-BE49-F238E27FC236}">
                <a16:creationId xmlns:a16="http://schemas.microsoft.com/office/drawing/2014/main" id="{077FB59B-BFC5-0A71-8799-ABB78179F69C}"/>
              </a:ext>
            </a:extLst>
          </p:cNvPr>
          <p:cNvSpPr txBox="1"/>
          <p:nvPr/>
        </p:nvSpPr>
        <p:spPr bwMode="auto">
          <a:xfrm>
            <a:off x="3775218" y="4117440"/>
            <a:ext cx="1293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 Liver lipids</a:t>
            </a:r>
          </a:p>
        </p:txBody>
      </p:sp>
      <p:cxnSp>
        <p:nvCxnSpPr>
          <p:cNvPr id="9440" name="Straight Arrow Connector 9439">
            <a:extLst>
              <a:ext uri="{FF2B5EF4-FFF2-40B4-BE49-F238E27FC236}">
                <a16:creationId xmlns:a16="http://schemas.microsoft.com/office/drawing/2014/main" id="{F8E58070-B2F2-BBAC-FC34-ECDD2EFFAD5D}"/>
              </a:ext>
            </a:extLst>
          </p:cNvPr>
          <p:cNvCxnSpPr/>
          <p:nvPr/>
        </p:nvCxnSpPr>
        <p:spPr bwMode="auto">
          <a:xfrm>
            <a:off x="7584939" y="2230386"/>
            <a:ext cx="0" cy="882271"/>
          </a:xfrm>
          <a:prstGeom prst="straightConnector1">
            <a:avLst/>
          </a:prstGeom>
          <a:noFill/>
          <a:ln w="28575" cap="flat" cmpd="sng" algn="ctr">
            <a:solidFill>
              <a:schemeClr val="bg1"/>
            </a:solidFill>
            <a:prstDash val="solid"/>
            <a:round/>
            <a:headEnd type="none" w="med" len="med"/>
            <a:tailEnd type="triangle"/>
          </a:ln>
          <a:effectLst/>
        </p:spPr>
      </p:cxnSp>
      <p:cxnSp>
        <p:nvCxnSpPr>
          <p:cNvPr id="9441" name="Straight Arrow Connector 9440">
            <a:extLst>
              <a:ext uri="{FF2B5EF4-FFF2-40B4-BE49-F238E27FC236}">
                <a16:creationId xmlns:a16="http://schemas.microsoft.com/office/drawing/2014/main" id="{5461BB8D-6DCB-D0E7-BE4A-63030423833C}"/>
              </a:ext>
            </a:extLst>
          </p:cNvPr>
          <p:cNvCxnSpPr>
            <a:cxnSpLocks/>
          </p:cNvCxnSpPr>
          <p:nvPr/>
        </p:nvCxnSpPr>
        <p:spPr bwMode="auto">
          <a:xfrm>
            <a:off x="7584939" y="3437562"/>
            <a:ext cx="0" cy="210755"/>
          </a:xfrm>
          <a:prstGeom prst="straightConnector1">
            <a:avLst/>
          </a:prstGeom>
          <a:noFill/>
          <a:ln w="28575" cap="flat" cmpd="sng" algn="ctr">
            <a:solidFill>
              <a:schemeClr val="bg1"/>
            </a:solidFill>
            <a:prstDash val="solid"/>
            <a:round/>
            <a:headEnd type="none" w="med" len="med"/>
            <a:tailEnd type="triangle"/>
          </a:ln>
          <a:effectLst/>
        </p:spPr>
      </p:cxnSp>
      <p:cxnSp>
        <p:nvCxnSpPr>
          <p:cNvPr id="9442" name="Straight Arrow Connector 9441">
            <a:extLst>
              <a:ext uri="{FF2B5EF4-FFF2-40B4-BE49-F238E27FC236}">
                <a16:creationId xmlns:a16="http://schemas.microsoft.com/office/drawing/2014/main" id="{ED65626C-CC18-EAE6-2B2A-C7BE6AFDB13F}"/>
              </a:ext>
            </a:extLst>
          </p:cNvPr>
          <p:cNvCxnSpPr>
            <a:cxnSpLocks/>
          </p:cNvCxnSpPr>
          <p:nvPr/>
        </p:nvCxnSpPr>
        <p:spPr bwMode="auto">
          <a:xfrm>
            <a:off x="7584939" y="3888173"/>
            <a:ext cx="0" cy="210755"/>
          </a:xfrm>
          <a:prstGeom prst="straightConnector1">
            <a:avLst/>
          </a:prstGeom>
          <a:noFill/>
          <a:ln w="28575" cap="flat" cmpd="sng" algn="ctr">
            <a:solidFill>
              <a:schemeClr val="bg1"/>
            </a:solidFill>
            <a:prstDash val="solid"/>
            <a:round/>
            <a:headEnd type="none" w="med" len="med"/>
            <a:tailEnd type="triangle"/>
          </a:ln>
          <a:effectLst/>
        </p:spPr>
      </p:cxnSp>
      <p:cxnSp>
        <p:nvCxnSpPr>
          <p:cNvPr id="9443" name="Straight Arrow Connector 9442">
            <a:extLst>
              <a:ext uri="{FF2B5EF4-FFF2-40B4-BE49-F238E27FC236}">
                <a16:creationId xmlns:a16="http://schemas.microsoft.com/office/drawing/2014/main" id="{5ED84707-7902-0870-A2AD-39A15F3881D4}"/>
              </a:ext>
            </a:extLst>
          </p:cNvPr>
          <p:cNvCxnSpPr>
            <a:cxnSpLocks/>
          </p:cNvCxnSpPr>
          <p:nvPr/>
        </p:nvCxnSpPr>
        <p:spPr bwMode="auto">
          <a:xfrm flipV="1">
            <a:off x="7596894" y="4443389"/>
            <a:ext cx="0" cy="243836"/>
          </a:xfrm>
          <a:prstGeom prst="straightConnector1">
            <a:avLst/>
          </a:prstGeom>
          <a:noFill/>
          <a:ln w="28575" cap="flat" cmpd="sng" algn="ctr">
            <a:solidFill>
              <a:schemeClr val="bg1"/>
            </a:solidFill>
            <a:prstDash val="solid"/>
            <a:round/>
            <a:headEnd type="none" w="med" len="med"/>
            <a:tailEnd type="triangle"/>
          </a:ln>
          <a:effectLst/>
        </p:spPr>
      </p:cxnSp>
      <p:cxnSp>
        <p:nvCxnSpPr>
          <p:cNvPr id="9444" name="Straight Connector 9443">
            <a:extLst>
              <a:ext uri="{FF2B5EF4-FFF2-40B4-BE49-F238E27FC236}">
                <a16:creationId xmlns:a16="http://schemas.microsoft.com/office/drawing/2014/main" id="{758BC952-59FB-9EEB-B13E-96856DA6829E}"/>
              </a:ext>
            </a:extLst>
          </p:cNvPr>
          <p:cNvCxnSpPr>
            <a:cxnSpLocks/>
          </p:cNvCxnSpPr>
          <p:nvPr/>
        </p:nvCxnSpPr>
        <p:spPr bwMode="auto">
          <a:xfrm>
            <a:off x="6352988" y="4684799"/>
            <a:ext cx="4180766" cy="0"/>
          </a:xfrm>
          <a:prstGeom prst="line">
            <a:avLst/>
          </a:prstGeom>
          <a:noFill/>
          <a:ln w="28575" cap="flat" cmpd="sng" algn="ctr">
            <a:solidFill>
              <a:schemeClr val="bg1"/>
            </a:solidFill>
            <a:prstDash val="solid"/>
            <a:round/>
            <a:headEnd type="none" w="med" len="med"/>
            <a:tailEnd type="none" w="med" len="med"/>
          </a:ln>
          <a:effectLst/>
        </p:spPr>
      </p:cxnSp>
      <p:sp>
        <p:nvSpPr>
          <p:cNvPr id="9445" name="TextBox 9444">
            <a:extLst>
              <a:ext uri="{FF2B5EF4-FFF2-40B4-BE49-F238E27FC236}">
                <a16:creationId xmlns:a16="http://schemas.microsoft.com/office/drawing/2014/main" id="{1076D2EC-1F9A-C15A-E6A5-B9FCFD8E7AE8}"/>
              </a:ext>
            </a:extLst>
          </p:cNvPr>
          <p:cNvSpPr txBox="1"/>
          <p:nvPr/>
        </p:nvSpPr>
        <p:spPr bwMode="auto">
          <a:xfrm>
            <a:off x="6788517" y="3105475"/>
            <a:ext cx="17141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Insulin secretion</a:t>
            </a:r>
          </a:p>
        </p:txBody>
      </p:sp>
      <p:sp>
        <p:nvSpPr>
          <p:cNvPr id="9446" name="TextBox 9445">
            <a:extLst>
              <a:ext uri="{FF2B5EF4-FFF2-40B4-BE49-F238E27FC236}">
                <a16:creationId xmlns:a16="http://schemas.microsoft.com/office/drawing/2014/main" id="{2771EAC9-181F-28ED-8FD2-837CB1DF0E0E}"/>
              </a:ext>
            </a:extLst>
          </p:cNvPr>
          <p:cNvSpPr txBox="1"/>
          <p:nvPr/>
        </p:nvSpPr>
        <p:spPr bwMode="auto">
          <a:xfrm>
            <a:off x="6826418" y="3612228"/>
            <a:ext cx="22563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Adipose nutrient uptake</a:t>
            </a:r>
          </a:p>
        </p:txBody>
      </p:sp>
      <p:sp>
        <p:nvSpPr>
          <p:cNvPr id="9447" name="TextBox 9446">
            <a:extLst>
              <a:ext uri="{FF2B5EF4-FFF2-40B4-BE49-F238E27FC236}">
                <a16:creationId xmlns:a16="http://schemas.microsoft.com/office/drawing/2014/main" id="{CD3BD485-D616-98C3-5CD0-1F7B20E8BA99}"/>
              </a:ext>
            </a:extLst>
          </p:cNvPr>
          <p:cNvSpPr txBox="1"/>
          <p:nvPr/>
        </p:nvSpPr>
        <p:spPr bwMode="auto">
          <a:xfrm>
            <a:off x="6940556" y="4122663"/>
            <a:ext cx="1293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 Liver lipids</a:t>
            </a:r>
          </a:p>
        </p:txBody>
      </p:sp>
      <p:sp>
        <p:nvSpPr>
          <p:cNvPr id="5" name="Oval 4">
            <a:extLst>
              <a:ext uri="{FF2B5EF4-FFF2-40B4-BE49-F238E27FC236}">
                <a16:creationId xmlns:a16="http://schemas.microsoft.com/office/drawing/2014/main" id="{602B8EA8-2992-4A5D-722B-ACBFC62734F7}"/>
              </a:ext>
            </a:extLst>
          </p:cNvPr>
          <p:cNvSpPr/>
          <p:nvPr/>
        </p:nvSpPr>
        <p:spPr bwMode="auto">
          <a:xfrm>
            <a:off x="5053451" y="2804186"/>
            <a:ext cx="1821845" cy="1637186"/>
          </a:xfrm>
          <a:prstGeom prst="ellipse">
            <a:avLst/>
          </a:prstGeom>
          <a:noFill/>
          <a:ln w="63500">
            <a:solidFill>
              <a:srgbClr val="FF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385" name="Group 9384">
            <a:extLst>
              <a:ext uri="{FF2B5EF4-FFF2-40B4-BE49-F238E27FC236}">
                <a16:creationId xmlns:a16="http://schemas.microsoft.com/office/drawing/2014/main" id="{D1578C7B-5D50-51A5-D7D8-74F3D79EA0BA}"/>
              </a:ext>
            </a:extLst>
          </p:cNvPr>
          <p:cNvGrpSpPr/>
          <p:nvPr/>
        </p:nvGrpSpPr>
        <p:grpSpPr>
          <a:xfrm>
            <a:off x="7810002" y="1688197"/>
            <a:ext cx="1595408" cy="1748607"/>
            <a:chOff x="7810002" y="1688197"/>
            <a:chExt cx="1595408" cy="1748607"/>
          </a:xfrm>
        </p:grpSpPr>
        <p:sp>
          <p:nvSpPr>
            <p:cNvPr id="9384" name="Oval 9383">
              <a:extLst>
                <a:ext uri="{FF2B5EF4-FFF2-40B4-BE49-F238E27FC236}">
                  <a16:creationId xmlns:a16="http://schemas.microsoft.com/office/drawing/2014/main" id="{5D92B56C-6CCD-75C7-0F20-2BA33001F25B}"/>
                </a:ext>
              </a:extLst>
            </p:cNvPr>
            <p:cNvSpPr/>
            <p:nvPr/>
          </p:nvSpPr>
          <p:spPr bwMode="auto">
            <a:xfrm>
              <a:off x="7816859" y="1697960"/>
              <a:ext cx="1588551" cy="1588551"/>
            </a:xfrm>
            <a:prstGeom prst="ellipse">
              <a:avLst/>
            </a:prstGeom>
            <a:solidFill>
              <a:schemeClr val="accent5">
                <a:lumMod val="20000"/>
                <a:lumOff val="80000"/>
              </a:schemeClr>
            </a:solidFill>
            <a:ln w="28575">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36" name="Freeform: Shape 9335">
              <a:extLst>
                <a:ext uri="{FF2B5EF4-FFF2-40B4-BE49-F238E27FC236}">
                  <a16:creationId xmlns:a16="http://schemas.microsoft.com/office/drawing/2014/main" id="{924B2A3C-77EC-2862-220C-E1ACC87398B4}"/>
                </a:ext>
              </a:extLst>
            </p:cNvPr>
            <p:cNvSpPr/>
            <p:nvPr/>
          </p:nvSpPr>
          <p:spPr bwMode="auto">
            <a:xfrm>
              <a:off x="7810002" y="2413009"/>
              <a:ext cx="391377" cy="526954"/>
            </a:xfrm>
            <a:custGeom>
              <a:avLst/>
              <a:gdLst>
                <a:gd name="connsiteX0" fmla="*/ 7811 w 391377"/>
                <a:gd name="connsiteY0" fmla="*/ 9997 h 526954"/>
                <a:gd name="connsiteX1" fmla="*/ 134041 w 391377"/>
                <a:gd name="connsiteY1" fmla="*/ 71573 h 526954"/>
                <a:gd name="connsiteX2" fmla="*/ 272587 w 391377"/>
                <a:gd name="connsiteY2" fmla="*/ 93124 h 526954"/>
                <a:gd name="connsiteX3" fmla="*/ 361871 w 391377"/>
                <a:gd name="connsiteY3" fmla="*/ 179330 h 526954"/>
                <a:gd name="connsiteX4" fmla="*/ 389580 w 391377"/>
                <a:gd name="connsiteY4" fmla="*/ 302482 h 526954"/>
                <a:gd name="connsiteX5" fmla="*/ 318768 w 391377"/>
                <a:gd name="connsiteY5" fmla="*/ 450264 h 526954"/>
                <a:gd name="connsiteX6" fmla="*/ 186380 w 391377"/>
                <a:gd name="connsiteY6" fmla="*/ 514918 h 526954"/>
                <a:gd name="connsiteX7" fmla="*/ 130962 w 391377"/>
                <a:gd name="connsiteY7" fmla="*/ 505682 h 526954"/>
                <a:gd name="connsiteX8" fmla="*/ 26284 w 391377"/>
                <a:gd name="connsiteY8" fmla="*/ 305561 h 526954"/>
                <a:gd name="connsiteX9" fmla="*/ 7811 w 391377"/>
                <a:gd name="connsiteY9" fmla="*/ 9997 h 52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1377" h="526954">
                  <a:moveTo>
                    <a:pt x="7811" y="9997"/>
                  </a:moveTo>
                  <a:cubicBezTo>
                    <a:pt x="25770" y="-29001"/>
                    <a:pt x="89912" y="57719"/>
                    <a:pt x="134041" y="71573"/>
                  </a:cubicBezTo>
                  <a:cubicBezTo>
                    <a:pt x="178170" y="85427"/>
                    <a:pt x="234615" y="75165"/>
                    <a:pt x="272587" y="93124"/>
                  </a:cubicBezTo>
                  <a:cubicBezTo>
                    <a:pt x="310559" y="111083"/>
                    <a:pt x="342372" y="144437"/>
                    <a:pt x="361871" y="179330"/>
                  </a:cubicBezTo>
                  <a:cubicBezTo>
                    <a:pt x="381370" y="214223"/>
                    <a:pt x="396764" y="257326"/>
                    <a:pt x="389580" y="302482"/>
                  </a:cubicBezTo>
                  <a:cubicBezTo>
                    <a:pt x="382396" y="347638"/>
                    <a:pt x="352635" y="414858"/>
                    <a:pt x="318768" y="450264"/>
                  </a:cubicBezTo>
                  <a:cubicBezTo>
                    <a:pt x="284901" y="485670"/>
                    <a:pt x="217681" y="505682"/>
                    <a:pt x="186380" y="514918"/>
                  </a:cubicBezTo>
                  <a:cubicBezTo>
                    <a:pt x="155079" y="524154"/>
                    <a:pt x="157645" y="540575"/>
                    <a:pt x="130962" y="505682"/>
                  </a:cubicBezTo>
                  <a:cubicBezTo>
                    <a:pt x="104279" y="470789"/>
                    <a:pt x="46809" y="385610"/>
                    <a:pt x="26284" y="305561"/>
                  </a:cubicBezTo>
                  <a:cubicBezTo>
                    <a:pt x="5759" y="225513"/>
                    <a:pt x="-10148" y="48995"/>
                    <a:pt x="7811" y="9997"/>
                  </a:cubicBezTo>
                  <a:close/>
                </a:path>
              </a:pathLst>
            </a:custGeom>
            <a:solidFill>
              <a:schemeClr val="accent3">
                <a:lumMod val="40000"/>
                <a:lumOff val="60000"/>
              </a:schemeClr>
            </a:solidFill>
            <a:ln w="1270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37" name="Freeform: Shape 9336">
              <a:extLst>
                <a:ext uri="{FF2B5EF4-FFF2-40B4-BE49-F238E27FC236}">
                  <a16:creationId xmlns:a16="http://schemas.microsoft.com/office/drawing/2014/main" id="{F8BDABB2-8F6F-4559-CC59-7CB1B5BFE5E8}"/>
                </a:ext>
              </a:extLst>
            </p:cNvPr>
            <p:cNvSpPr/>
            <p:nvPr/>
          </p:nvSpPr>
          <p:spPr bwMode="auto">
            <a:xfrm>
              <a:off x="8585659" y="1688197"/>
              <a:ext cx="355888" cy="440394"/>
            </a:xfrm>
            <a:custGeom>
              <a:avLst/>
              <a:gdLst>
                <a:gd name="connsiteX0" fmla="*/ 1080 w 355888"/>
                <a:gd name="connsiteY0" fmla="*/ 14373 h 440394"/>
                <a:gd name="connsiteX1" fmla="*/ 56499 w 355888"/>
                <a:gd name="connsiteY1" fmla="*/ 217573 h 440394"/>
                <a:gd name="connsiteX2" fmla="*/ 139626 w 355888"/>
                <a:gd name="connsiteY2" fmla="*/ 368433 h 440394"/>
                <a:gd name="connsiteX3" fmla="*/ 275093 w 355888"/>
                <a:gd name="connsiteY3" fmla="*/ 439245 h 440394"/>
                <a:gd name="connsiteX4" fmla="*/ 352062 w 355888"/>
                <a:gd name="connsiteY4" fmla="*/ 316094 h 440394"/>
                <a:gd name="connsiteX5" fmla="*/ 342826 w 355888"/>
                <a:gd name="connsiteY5" fmla="*/ 171391 h 440394"/>
                <a:gd name="connsiteX6" fmla="*/ 330511 w 355888"/>
                <a:gd name="connsiteY6" fmla="*/ 75948 h 440394"/>
                <a:gd name="connsiteX7" fmla="*/ 105759 w 355888"/>
                <a:gd name="connsiteY7" fmla="*/ 23609 h 440394"/>
                <a:gd name="connsiteX8" fmla="*/ 1080 w 355888"/>
                <a:gd name="connsiteY8" fmla="*/ 14373 h 440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888" h="440394">
                  <a:moveTo>
                    <a:pt x="1080" y="14373"/>
                  </a:moveTo>
                  <a:cubicBezTo>
                    <a:pt x="-7130" y="46700"/>
                    <a:pt x="33408" y="158563"/>
                    <a:pt x="56499" y="217573"/>
                  </a:cubicBezTo>
                  <a:cubicBezTo>
                    <a:pt x="79590" y="276583"/>
                    <a:pt x="103194" y="331488"/>
                    <a:pt x="139626" y="368433"/>
                  </a:cubicBezTo>
                  <a:cubicBezTo>
                    <a:pt x="176058" y="405378"/>
                    <a:pt x="239687" y="447968"/>
                    <a:pt x="275093" y="439245"/>
                  </a:cubicBezTo>
                  <a:cubicBezTo>
                    <a:pt x="310499" y="430522"/>
                    <a:pt x="340773" y="360736"/>
                    <a:pt x="352062" y="316094"/>
                  </a:cubicBezTo>
                  <a:cubicBezTo>
                    <a:pt x="363351" y="271452"/>
                    <a:pt x="346418" y="211415"/>
                    <a:pt x="342826" y="171391"/>
                  </a:cubicBezTo>
                  <a:cubicBezTo>
                    <a:pt x="339234" y="131367"/>
                    <a:pt x="370022" y="100578"/>
                    <a:pt x="330511" y="75948"/>
                  </a:cubicBezTo>
                  <a:cubicBezTo>
                    <a:pt x="291000" y="51318"/>
                    <a:pt x="160151" y="34385"/>
                    <a:pt x="105759" y="23609"/>
                  </a:cubicBezTo>
                  <a:cubicBezTo>
                    <a:pt x="51367" y="12833"/>
                    <a:pt x="9290" y="-17954"/>
                    <a:pt x="1080" y="14373"/>
                  </a:cubicBezTo>
                  <a:close/>
                </a:path>
              </a:pathLst>
            </a:custGeom>
            <a:solidFill>
              <a:schemeClr val="accent3">
                <a:lumMod val="40000"/>
                <a:lumOff val="60000"/>
              </a:schemeClr>
            </a:solidFill>
            <a:ln w="1270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09" name="Freeform: Shape 9308">
              <a:extLst>
                <a:ext uri="{FF2B5EF4-FFF2-40B4-BE49-F238E27FC236}">
                  <a16:creationId xmlns:a16="http://schemas.microsoft.com/office/drawing/2014/main" id="{C0D01490-6D2D-BFCF-3513-6A0E9319A898}"/>
                </a:ext>
              </a:extLst>
            </p:cNvPr>
            <p:cNvSpPr/>
            <p:nvPr/>
          </p:nvSpPr>
          <p:spPr bwMode="auto">
            <a:xfrm>
              <a:off x="8171431" y="1840907"/>
              <a:ext cx="635142" cy="851286"/>
            </a:xfrm>
            <a:custGeom>
              <a:avLst/>
              <a:gdLst>
                <a:gd name="connsiteX0" fmla="*/ 27783 w 635142"/>
                <a:gd name="connsiteY0" fmla="*/ 563948 h 851286"/>
                <a:gd name="connsiteX1" fmla="*/ 101674 w 635142"/>
                <a:gd name="connsiteY1" fmla="*/ 480821 h 851286"/>
                <a:gd name="connsiteX2" fmla="*/ 126305 w 635142"/>
                <a:gd name="connsiteY2" fmla="*/ 274542 h 851286"/>
                <a:gd name="connsiteX3" fmla="*/ 95517 w 635142"/>
                <a:gd name="connsiteY3" fmla="*/ 105209 h 851286"/>
                <a:gd name="connsiteX4" fmla="*/ 132462 w 635142"/>
                <a:gd name="connsiteY4" fmla="*/ 22082 h 851286"/>
                <a:gd name="connsiteX5" fmla="*/ 329505 w 635142"/>
                <a:gd name="connsiteY5" fmla="*/ 3609 h 851286"/>
                <a:gd name="connsiteX6" fmla="*/ 511153 w 635142"/>
                <a:gd name="connsiteY6" fmla="*/ 80579 h 851286"/>
                <a:gd name="connsiteX7" fmla="*/ 631226 w 635142"/>
                <a:gd name="connsiteY7" fmla="*/ 283779 h 851286"/>
                <a:gd name="connsiteX8" fmla="*/ 600438 w 635142"/>
                <a:gd name="connsiteY8" fmla="*/ 502373 h 851286"/>
                <a:gd name="connsiteX9" fmla="*/ 545020 w 635142"/>
                <a:gd name="connsiteY9" fmla="*/ 640918 h 851286"/>
                <a:gd name="connsiteX10" fmla="*/ 372608 w 635142"/>
                <a:gd name="connsiteY10" fmla="*/ 816409 h 851286"/>
                <a:gd name="connsiteX11" fmla="*/ 206353 w 635142"/>
                <a:gd name="connsiteY11" fmla="*/ 850276 h 851286"/>
                <a:gd name="connsiteX12" fmla="*/ 83202 w 635142"/>
                <a:gd name="connsiteY12" fmla="*/ 797936 h 851286"/>
                <a:gd name="connsiteX13" fmla="*/ 3153 w 635142"/>
                <a:gd name="connsiteY13" fmla="*/ 640918 h 851286"/>
                <a:gd name="connsiteX14" fmla="*/ 27783 w 635142"/>
                <a:gd name="connsiteY14" fmla="*/ 563948 h 85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35142" h="851286">
                  <a:moveTo>
                    <a:pt x="27783" y="563948"/>
                  </a:moveTo>
                  <a:cubicBezTo>
                    <a:pt x="44203" y="537265"/>
                    <a:pt x="85254" y="529055"/>
                    <a:pt x="101674" y="480821"/>
                  </a:cubicBezTo>
                  <a:cubicBezTo>
                    <a:pt x="118094" y="432587"/>
                    <a:pt x="127331" y="337144"/>
                    <a:pt x="126305" y="274542"/>
                  </a:cubicBezTo>
                  <a:cubicBezTo>
                    <a:pt x="125279" y="211940"/>
                    <a:pt x="94491" y="147286"/>
                    <a:pt x="95517" y="105209"/>
                  </a:cubicBezTo>
                  <a:cubicBezTo>
                    <a:pt x="96543" y="63132"/>
                    <a:pt x="93464" y="39015"/>
                    <a:pt x="132462" y="22082"/>
                  </a:cubicBezTo>
                  <a:cubicBezTo>
                    <a:pt x="171460" y="5149"/>
                    <a:pt x="266390" y="-6141"/>
                    <a:pt x="329505" y="3609"/>
                  </a:cubicBezTo>
                  <a:cubicBezTo>
                    <a:pt x="392620" y="13358"/>
                    <a:pt x="460866" y="33884"/>
                    <a:pt x="511153" y="80579"/>
                  </a:cubicBezTo>
                  <a:cubicBezTo>
                    <a:pt x="561440" y="127274"/>
                    <a:pt x="616345" y="213480"/>
                    <a:pt x="631226" y="283779"/>
                  </a:cubicBezTo>
                  <a:cubicBezTo>
                    <a:pt x="646107" y="354078"/>
                    <a:pt x="614806" y="442850"/>
                    <a:pt x="600438" y="502373"/>
                  </a:cubicBezTo>
                  <a:cubicBezTo>
                    <a:pt x="586070" y="561896"/>
                    <a:pt x="582992" y="588579"/>
                    <a:pt x="545020" y="640918"/>
                  </a:cubicBezTo>
                  <a:cubicBezTo>
                    <a:pt x="507048" y="693257"/>
                    <a:pt x="429053" y="781516"/>
                    <a:pt x="372608" y="816409"/>
                  </a:cubicBezTo>
                  <a:cubicBezTo>
                    <a:pt x="316163" y="851302"/>
                    <a:pt x="254587" y="853355"/>
                    <a:pt x="206353" y="850276"/>
                  </a:cubicBezTo>
                  <a:cubicBezTo>
                    <a:pt x="158119" y="847197"/>
                    <a:pt x="117069" y="832829"/>
                    <a:pt x="83202" y="797936"/>
                  </a:cubicBezTo>
                  <a:cubicBezTo>
                    <a:pt x="49335" y="763043"/>
                    <a:pt x="13929" y="679403"/>
                    <a:pt x="3153" y="640918"/>
                  </a:cubicBezTo>
                  <a:cubicBezTo>
                    <a:pt x="-7623" y="602433"/>
                    <a:pt x="11363" y="590631"/>
                    <a:pt x="27783" y="563948"/>
                  </a:cubicBezTo>
                  <a:close/>
                </a:path>
              </a:pathLst>
            </a:custGeom>
            <a:solidFill>
              <a:schemeClr val="accent2">
                <a:lumMod val="60000"/>
                <a:lumOff val="40000"/>
              </a:schemeClr>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0" name="Freeform: Shape 9309">
              <a:extLst>
                <a:ext uri="{FF2B5EF4-FFF2-40B4-BE49-F238E27FC236}">
                  <a16:creationId xmlns:a16="http://schemas.microsoft.com/office/drawing/2014/main" id="{7F36CB8B-362A-B1FA-FC19-EF4CB13C9B7E}"/>
                </a:ext>
              </a:extLst>
            </p:cNvPr>
            <p:cNvSpPr/>
            <p:nvPr/>
          </p:nvSpPr>
          <p:spPr bwMode="auto">
            <a:xfrm>
              <a:off x="8360298" y="2083142"/>
              <a:ext cx="237589" cy="333730"/>
            </a:xfrm>
            <a:custGeom>
              <a:avLst/>
              <a:gdLst>
                <a:gd name="connsiteX0" fmla="*/ 1540 w 237589"/>
                <a:gd name="connsiteY0" fmla="*/ 225158 h 333730"/>
                <a:gd name="connsiteX1" fmla="*/ 44643 w 237589"/>
                <a:gd name="connsiteY1" fmla="*/ 40430 h 333730"/>
                <a:gd name="connsiteX2" fmla="*/ 152401 w 237589"/>
                <a:gd name="connsiteY2" fmla="*/ 406 h 333730"/>
                <a:gd name="connsiteX3" fmla="*/ 226292 w 237589"/>
                <a:gd name="connsiteY3" fmla="*/ 52746 h 333730"/>
                <a:gd name="connsiteX4" fmla="*/ 229371 w 237589"/>
                <a:gd name="connsiteY4" fmla="*/ 215921 h 333730"/>
                <a:gd name="connsiteX5" fmla="*/ 149322 w 237589"/>
                <a:gd name="connsiteY5" fmla="*/ 329837 h 333730"/>
                <a:gd name="connsiteX6" fmla="*/ 23092 w 237589"/>
                <a:gd name="connsiteY6" fmla="*/ 299049 h 333730"/>
                <a:gd name="connsiteX7" fmla="*/ 1540 w 237589"/>
                <a:gd name="connsiteY7" fmla="*/ 225158 h 333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589" h="333730">
                  <a:moveTo>
                    <a:pt x="1540" y="225158"/>
                  </a:moveTo>
                  <a:cubicBezTo>
                    <a:pt x="5132" y="182055"/>
                    <a:pt x="19500" y="77889"/>
                    <a:pt x="44643" y="40430"/>
                  </a:cubicBezTo>
                  <a:cubicBezTo>
                    <a:pt x="69786" y="2971"/>
                    <a:pt x="122126" y="-1647"/>
                    <a:pt x="152401" y="406"/>
                  </a:cubicBezTo>
                  <a:cubicBezTo>
                    <a:pt x="182676" y="2459"/>
                    <a:pt x="213464" y="16827"/>
                    <a:pt x="226292" y="52746"/>
                  </a:cubicBezTo>
                  <a:cubicBezTo>
                    <a:pt x="239120" y="88665"/>
                    <a:pt x="242199" y="169739"/>
                    <a:pt x="229371" y="215921"/>
                  </a:cubicBezTo>
                  <a:cubicBezTo>
                    <a:pt x="216543" y="262103"/>
                    <a:pt x="183702" y="315982"/>
                    <a:pt x="149322" y="329837"/>
                  </a:cubicBezTo>
                  <a:cubicBezTo>
                    <a:pt x="114942" y="343692"/>
                    <a:pt x="47209" y="317522"/>
                    <a:pt x="23092" y="299049"/>
                  </a:cubicBezTo>
                  <a:cubicBezTo>
                    <a:pt x="-1025" y="280576"/>
                    <a:pt x="-2052" y="268261"/>
                    <a:pt x="1540" y="225158"/>
                  </a:cubicBezTo>
                  <a:close/>
                </a:path>
              </a:pathLst>
            </a:cu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315" name="Group 9314">
              <a:extLst>
                <a:ext uri="{FF2B5EF4-FFF2-40B4-BE49-F238E27FC236}">
                  <a16:creationId xmlns:a16="http://schemas.microsoft.com/office/drawing/2014/main" id="{2CDA814F-9A8A-B0F7-C4AE-2111F3AC307C}"/>
                </a:ext>
              </a:extLst>
            </p:cNvPr>
            <p:cNvGrpSpPr/>
            <p:nvPr/>
          </p:nvGrpSpPr>
          <p:grpSpPr>
            <a:xfrm>
              <a:off x="8610034" y="2041160"/>
              <a:ext cx="173682" cy="173682"/>
              <a:chOff x="9614068" y="2256309"/>
              <a:chExt cx="173682" cy="173682"/>
            </a:xfrm>
          </p:grpSpPr>
          <p:sp>
            <p:nvSpPr>
              <p:cNvPr id="9311" name="Oval 9310">
                <a:extLst>
                  <a:ext uri="{FF2B5EF4-FFF2-40B4-BE49-F238E27FC236}">
                    <a16:creationId xmlns:a16="http://schemas.microsoft.com/office/drawing/2014/main" id="{73E10B5C-FE43-5EE5-924A-428F5FB51828}"/>
                  </a:ext>
                </a:extLst>
              </p:cNvPr>
              <p:cNvSpPr/>
              <p:nvPr/>
            </p:nvSpPr>
            <p:spPr bwMode="auto">
              <a:xfrm>
                <a:off x="9614068" y="2256309"/>
                <a:ext cx="173682" cy="173682"/>
              </a:xfrm>
              <a:prstGeom prst="ellipse">
                <a:avLst/>
              </a:prstGeom>
              <a:solidFill>
                <a:schemeClr val="accent2">
                  <a:lumMod val="20000"/>
                  <a:lumOff val="80000"/>
                </a:schemeClr>
              </a:solid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2" name="Oval 9311">
                <a:extLst>
                  <a:ext uri="{FF2B5EF4-FFF2-40B4-BE49-F238E27FC236}">
                    <a16:creationId xmlns:a16="http://schemas.microsoft.com/office/drawing/2014/main" id="{91B0B533-92BB-F54E-C2C1-C3E256A249E9}"/>
                  </a:ext>
                </a:extLst>
              </p:cNvPr>
              <p:cNvSpPr/>
              <p:nvPr/>
            </p:nvSpPr>
            <p:spPr bwMode="auto">
              <a:xfrm>
                <a:off x="9655190" y="2287164"/>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3" name="Oval 9312">
                <a:extLst>
                  <a:ext uri="{FF2B5EF4-FFF2-40B4-BE49-F238E27FC236}">
                    <a16:creationId xmlns:a16="http://schemas.microsoft.com/office/drawing/2014/main" id="{1521F267-D0DD-FDB2-EED8-89FD7CCB7A8E}"/>
                  </a:ext>
                </a:extLst>
              </p:cNvPr>
              <p:cNvSpPr/>
              <p:nvPr/>
            </p:nvSpPr>
            <p:spPr bwMode="auto">
              <a:xfrm>
                <a:off x="9667337" y="2341479"/>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4" name="Oval 9313">
                <a:extLst>
                  <a:ext uri="{FF2B5EF4-FFF2-40B4-BE49-F238E27FC236}">
                    <a16:creationId xmlns:a16="http://schemas.microsoft.com/office/drawing/2014/main" id="{61F38B47-6C83-4C56-B188-B0EE4F1B2F99}"/>
                  </a:ext>
                </a:extLst>
              </p:cNvPr>
              <p:cNvSpPr/>
              <p:nvPr/>
            </p:nvSpPr>
            <p:spPr bwMode="auto">
              <a:xfrm>
                <a:off x="9713739" y="2310444"/>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316" name="Group 9315">
              <a:extLst>
                <a:ext uri="{FF2B5EF4-FFF2-40B4-BE49-F238E27FC236}">
                  <a16:creationId xmlns:a16="http://schemas.microsoft.com/office/drawing/2014/main" id="{870B1D70-AC78-7EFF-CCA1-3587C8F82F1B}"/>
                </a:ext>
              </a:extLst>
            </p:cNvPr>
            <p:cNvGrpSpPr/>
            <p:nvPr/>
          </p:nvGrpSpPr>
          <p:grpSpPr>
            <a:xfrm>
              <a:off x="8285418" y="2460523"/>
              <a:ext cx="173682" cy="173682"/>
              <a:chOff x="9614068" y="2256309"/>
              <a:chExt cx="173682" cy="173682"/>
            </a:xfrm>
          </p:grpSpPr>
          <p:sp>
            <p:nvSpPr>
              <p:cNvPr id="9317" name="Oval 9316">
                <a:extLst>
                  <a:ext uri="{FF2B5EF4-FFF2-40B4-BE49-F238E27FC236}">
                    <a16:creationId xmlns:a16="http://schemas.microsoft.com/office/drawing/2014/main" id="{6FFFCEB8-9AC6-CBB4-FD86-D555C9F551D4}"/>
                  </a:ext>
                </a:extLst>
              </p:cNvPr>
              <p:cNvSpPr/>
              <p:nvPr/>
            </p:nvSpPr>
            <p:spPr bwMode="auto">
              <a:xfrm>
                <a:off x="9614068" y="2256309"/>
                <a:ext cx="173682" cy="173682"/>
              </a:xfrm>
              <a:prstGeom prst="ellipse">
                <a:avLst/>
              </a:prstGeom>
              <a:solidFill>
                <a:schemeClr val="accent2">
                  <a:lumMod val="20000"/>
                  <a:lumOff val="80000"/>
                </a:schemeClr>
              </a:solid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8" name="Oval 9317">
                <a:extLst>
                  <a:ext uri="{FF2B5EF4-FFF2-40B4-BE49-F238E27FC236}">
                    <a16:creationId xmlns:a16="http://schemas.microsoft.com/office/drawing/2014/main" id="{8B584626-5EEC-84F0-E736-85A5CA8A9AA1}"/>
                  </a:ext>
                </a:extLst>
              </p:cNvPr>
              <p:cNvSpPr/>
              <p:nvPr/>
            </p:nvSpPr>
            <p:spPr bwMode="auto">
              <a:xfrm>
                <a:off x="9655190" y="2287164"/>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9" name="Oval 9318">
                <a:extLst>
                  <a:ext uri="{FF2B5EF4-FFF2-40B4-BE49-F238E27FC236}">
                    <a16:creationId xmlns:a16="http://schemas.microsoft.com/office/drawing/2014/main" id="{92106C07-EC36-F32A-2AEF-C5079491C33D}"/>
                  </a:ext>
                </a:extLst>
              </p:cNvPr>
              <p:cNvSpPr/>
              <p:nvPr/>
            </p:nvSpPr>
            <p:spPr bwMode="auto">
              <a:xfrm>
                <a:off x="9667337" y="2341479"/>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20" name="Oval 9319">
                <a:extLst>
                  <a:ext uri="{FF2B5EF4-FFF2-40B4-BE49-F238E27FC236}">
                    <a16:creationId xmlns:a16="http://schemas.microsoft.com/office/drawing/2014/main" id="{D8B23F3E-D920-73EC-0BD5-481032BCA845}"/>
                  </a:ext>
                </a:extLst>
              </p:cNvPr>
              <p:cNvSpPr/>
              <p:nvPr/>
            </p:nvSpPr>
            <p:spPr bwMode="auto">
              <a:xfrm>
                <a:off x="9713739" y="2310444"/>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321" name="Group 9320">
              <a:extLst>
                <a:ext uri="{FF2B5EF4-FFF2-40B4-BE49-F238E27FC236}">
                  <a16:creationId xmlns:a16="http://schemas.microsoft.com/office/drawing/2014/main" id="{3A36E899-B674-429F-81BD-58C0A432DBD3}"/>
                </a:ext>
              </a:extLst>
            </p:cNvPr>
            <p:cNvGrpSpPr/>
            <p:nvPr/>
          </p:nvGrpSpPr>
          <p:grpSpPr>
            <a:xfrm>
              <a:off x="8545995" y="2365750"/>
              <a:ext cx="185829" cy="186526"/>
              <a:chOff x="9614068" y="2256309"/>
              <a:chExt cx="185829" cy="186526"/>
            </a:xfrm>
          </p:grpSpPr>
          <p:sp>
            <p:nvSpPr>
              <p:cNvPr id="9322" name="Oval 9321">
                <a:extLst>
                  <a:ext uri="{FF2B5EF4-FFF2-40B4-BE49-F238E27FC236}">
                    <a16:creationId xmlns:a16="http://schemas.microsoft.com/office/drawing/2014/main" id="{45FD39A5-6CD9-ADEF-75C4-9614865A4688}"/>
                  </a:ext>
                </a:extLst>
              </p:cNvPr>
              <p:cNvSpPr/>
              <p:nvPr/>
            </p:nvSpPr>
            <p:spPr bwMode="auto">
              <a:xfrm>
                <a:off x="9614068" y="2256309"/>
                <a:ext cx="173682" cy="173682"/>
              </a:xfrm>
              <a:prstGeom prst="ellipse">
                <a:avLst/>
              </a:prstGeom>
              <a:solidFill>
                <a:schemeClr val="accent2">
                  <a:lumMod val="20000"/>
                  <a:lumOff val="80000"/>
                </a:schemeClr>
              </a:solidFill>
              <a:ln w="63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23" name="Oval 9322">
                <a:extLst>
                  <a:ext uri="{FF2B5EF4-FFF2-40B4-BE49-F238E27FC236}">
                    <a16:creationId xmlns:a16="http://schemas.microsoft.com/office/drawing/2014/main" id="{583BDFAC-126F-E8DC-566B-1E5671275F1B}"/>
                  </a:ext>
                </a:extLst>
              </p:cNvPr>
              <p:cNvSpPr/>
              <p:nvPr/>
            </p:nvSpPr>
            <p:spPr bwMode="auto">
              <a:xfrm>
                <a:off x="9655190" y="2287164"/>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24" name="Oval 9323">
                <a:extLst>
                  <a:ext uri="{FF2B5EF4-FFF2-40B4-BE49-F238E27FC236}">
                    <a16:creationId xmlns:a16="http://schemas.microsoft.com/office/drawing/2014/main" id="{207BD497-0AF3-0181-FF64-6A75393E7137}"/>
                  </a:ext>
                </a:extLst>
              </p:cNvPr>
              <p:cNvSpPr/>
              <p:nvPr/>
            </p:nvSpPr>
            <p:spPr bwMode="auto">
              <a:xfrm>
                <a:off x="9667337" y="2341479"/>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25" name="Oval 9324">
                <a:extLst>
                  <a:ext uri="{FF2B5EF4-FFF2-40B4-BE49-F238E27FC236}">
                    <a16:creationId xmlns:a16="http://schemas.microsoft.com/office/drawing/2014/main" id="{C79CF366-26BA-C617-C1EC-759FFF723BBA}"/>
                  </a:ext>
                </a:extLst>
              </p:cNvPr>
              <p:cNvSpPr/>
              <p:nvPr/>
            </p:nvSpPr>
            <p:spPr bwMode="auto">
              <a:xfrm>
                <a:off x="9738999" y="2381937"/>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329" name="Group 9328">
              <a:extLst>
                <a:ext uri="{FF2B5EF4-FFF2-40B4-BE49-F238E27FC236}">
                  <a16:creationId xmlns:a16="http://schemas.microsoft.com/office/drawing/2014/main" id="{74F8D574-5C86-865C-F03A-598AC465AE0C}"/>
                </a:ext>
              </a:extLst>
            </p:cNvPr>
            <p:cNvGrpSpPr/>
            <p:nvPr/>
          </p:nvGrpSpPr>
          <p:grpSpPr>
            <a:xfrm rot="5975466">
              <a:off x="8693632" y="2244449"/>
              <a:ext cx="156767" cy="178555"/>
              <a:chOff x="2923104" y="3174171"/>
              <a:chExt cx="156767" cy="178555"/>
            </a:xfrm>
          </p:grpSpPr>
          <p:sp>
            <p:nvSpPr>
              <p:cNvPr id="9326" name="Freeform: Shape 9325">
                <a:extLst>
                  <a:ext uri="{FF2B5EF4-FFF2-40B4-BE49-F238E27FC236}">
                    <a16:creationId xmlns:a16="http://schemas.microsoft.com/office/drawing/2014/main" id="{B0A38B5A-63DB-3C37-3FFE-C7DE6AD8CD4C}"/>
                  </a:ext>
                </a:extLst>
              </p:cNvPr>
              <p:cNvSpPr/>
              <p:nvPr/>
            </p:nvSpPr>
            <p:spPr bwMode="auto">
              <a:xfrm>
                <a:off x="2923104" y="3174171"/>
                <a:ext cx="77349" cy="118294"/>
              </a:xfrm>
              <a:custGeom>
                <a:avLst/>
                <a:gdLst>
                  <a:gd name="connsiteX0" fmla="*/ 176242 w 558691"/>
                  <a:gd name="connsiteY0" fmla="*/ 10371 h 574487"/>
                  <a:gd name="connsiteX1" fmla="*/ 58031 w 558691"/>
                  <a:gd name="connsiteY1" fmla="*/ 10371 h 574487"/>
                  <a:gd name="connsiteX2" fmla="*/ 33693 w 558691"/>
                  <a:gd name="connsiteY2" fmla="*/ 118152 h 574487"/>
                  <a:gd name="connsiteX3" fmla="*/ 2402 w 558691"/>
                  <a:gd name="connsiteY3" fmla="*/ 483216 h 574487"/>
                  <a:gd name="connsiteX4" fmla="*/ 103229 w 558691"/>
                  <a:gd name="connsiteY4" fmla="*/ 514508 h 574487"/>
                  <a:gd name="connsiteX5" fmla="*/ 162335 w 558691"/>
                  <a:gd name="connsiteY5" fmla="*/ 212025 h 574487"/>
                  <a:gd name="connsiteX6" fmla="*/ 190149 w 558691"/>
                  <a:gd name="connsiteY6" fmla="*/ 128582 h 574487"/>
                  <a:gd name="connsiteX7" fmla="*/ 231871 w 558691"/>
                  <a:gd name="connsiteY7" fmla="*/ 118152 h 574487"/>
                  <a:gd name="connsiteX8" fmla="*/ 231871 w 558691"/>
                  <a:gd name="connsiteY8" fmla="*/ 118152 h 574487"/>
                  <a:gd name="connsiteX9" fmla="*/ 277069 w 558691"/>
                  <a:gd name="connsiteY9" fmla="*/ 180734 h 574487"/>
                  <a:gd name="connsiteX10" fmla="*/ 245778 w 558691"/>
                  <a:gd name="connsiteY10" fmla="*/ 531892 h 574487"/>
                  <a:gd name="connsiteX11" fmla="*/ 363989 w 558691"/>
                  <a:gd name="connsiteY11" fmla="*/ 535368 h 574487"/>
                  <a:gd name="connsiteX12" fmla="*/ 426572 w 558691"/>
                  <a:gd name="connsiteY12" fmla="*/ 232886 h 574487"/>
                  <a:gd name="connsiteX13" fmla="*/ 489154 w 558691"/>
                  <a:gd name="connsiteY13" fmla="*/ 114675 h 574487"/>
                  <a:gd name="connsiteX14" fmla="*/ 558691 w 558691"/>
                  <a:gd name="connsiteY14" fmla="*/ 142489 h 574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8691" h="574487">
                    <a:moveTo>
                      <a:pt x="176242" y="10371"/>
                    </a:moveTo>
                    <a:cubicBezTo>
                      <a:pt x="129015" y="1389"/>
                      <a:pt x="81789" y="-7593"/>
                      <a:pt x="58031" y="10371"/>
                    </a:cubicBezTo>
                    <a:cubicBezTo>
                      <a:pt x="34273" y="28335"/>
                      <a:pt x="42965" y="39344"/>
                      <a:pt x="33693" y="118152"/>
                    </a:cubicBezTo>
                    <a:cubicBezTo>
                      <a:pt x="24421" y="196960"/>
                      <a:pt x="-9187" y="417157"/>
                      <a:pt x="2402" y="483216"/>
                    </a:cubicBezTo>
                    <a:cubicBezTo>
                      <a:pt x="13991" y="549275"/>
                      <a:pt x="76573" y="559707"/>
                      <a:pt x="103229" y="514508"/>
                    </a:cubicBezTo>
                    <a:cubicBezTo>
                      <a:pt x="129884" y="469310"/>
                      <a:pt x="147848" y="276346"/>
                      <a:pt x="162335" y="212025"/>
                    </a:cubicBezTo>
                    <a:cubicBezTo>
                      <a:pt x="176822" y="147704"/>
                      <a:pt x="178560" y="144228"/>
                      <a:pt x="190149" y="128582"/>
                    </a:cubicBezTo>
                    <a:cubicBezTo>
                      <a:pt x="201738" y="112936"/>
                      <a:pt x="231871" y="118152"/>
                      <a:pt x="231871" y="118152"/>
                    </a:cubicBezTo>
                    <a:lnTo>
                      <a:pt x="231871" y="118152"/>
                    </a:lnTo>
                    <a:cubicBezTo>
                      <a:pt x="239404" y="128582"/>
                      <a:pt x="274751" y="111777"/>
                      <a:pt x="277069" y="180734"/>
                    </a:cubicBezTo>
                    <a:cubicBezTo>
                      <a:pt x="279387" y="249691"/>
                      <a:pt x="231291" y="472786"/>
                      <a:pt x="245778" y="531892"/>
                    </a:cubicBezTo>
                    <a:cubicBezTo>
                      <a:pt x="260265" y="590998"/>
                      <a:pt x="333857" y="585202"/>
                      <a:pt x="363989" y="535368"/>
                    </a:cubicBezTo>
                    <a:cubicBezTo>
                      <a:pt x="394121" y="485534"/>
                      <a:pt x="405711" y="303001"/>
                      <a:pt x="426572" y="232886"/>
                    </a:cubicBezTo>
                    <a:cubicBezTo>
                      <a:pt x="447433" y="162771"/>
                      <a:pt x="467134" y="129741"/>
                      <a:pt x="489154" y="114675"/>
                    </a:cubicBezTo>
                    <a:cubicBezTo>
                      <a:pt x="511174" y="99609"/>
                      <a:pt x="534932" y="121049"/>
                      <a:pt x="558691" y="142489"/>
                    </a:cubicBezTo>
                  </a:path>
                </a:pathLst>
              </a:custGeom>
              <a:noFill/>
              <a:ln w="1270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27" name="Freeform: Shape 9326">
                <a:extLst>
                  <a:ext uri="{FF2B5EF4-FFF2-40B4-BE49-F238E27FC236}">
                    <a16:creationId xmlns:a16="http://schemas.microsoft.com/office/drawing/2014/main" id="{4168FF03-7FAB-B3CA-4A3B-D05460E4B23E}"/>
                  </a:ext>
                </a:extLst>
              </p:cNvPr>
              <p:cNvSpPr/>
              <p:nvPr/>
            </p:nvSpPr>
            <p:spPr bwMode="auto">
              <a:xfrm>
                <a:off x="2996377" y="3200717"/>
                <a:ext cx="77349" cy="116158"/>
              </a:xfrm>
              <a:custGeom>
                <a:avLst/>
                <a:gdLst>
                  <a:gd name="connsiteX0" fmla="*/ 176242 w 558691"/>
                  <a:gd name="connsiteY0" fmla="*/ 10371 h 574487"/>
                  <a:gd name="connsiteX1" fmla="*/ 58031 w 558691"/>
                  <a:gd name="connsiteY1" fmla="*/ 10371 h 574487"/>
                  <a:gd name="connsiteX2" fmla="*/ 33693 w 558691"/>
                  <a:gd name="connsiteY2" fmla="*/ 118152 h 574487"/>
                  <a:gd name="connsiteX3" fmla="*/ 2402 w 558691"/>
                  <a:gd name="connsiteY3" fmla="*/ 483216 h 574487"/>
                  <a:gd name="connsiteX4" fmla="*/ 103229 w 558691"/>
                  <a:gd name="connsiteY4" fmla="*/ 514508 h 574487"/>
                  <a:gd name="connsiteX5" fmla="*/ 162335 w 558691"/>
                  <a:gd name="connsiteY5" fmla="*/ 212025 h 574487"/>
                  <a:gd name="connsiteX6" fmla="*/ 190149 w 558691"/>
                  <a:gd name="connsiteY6" fmla="*/ 128582 h 574487"/>
                  <a:gd name="connsiteX7" fmla="*/ 231871 w 558691"/>
                  <a:gd name="connsiteY7" fmla="*/ 118152 h 574487"/>
                  <a:gd name="connsiteX8" fmla="*/ 231871 w 558691"/>
                  <a:gd name="connsiteY8" fmla="*/ 118152 h 574487"/>
                  <a:gd name="connsiteX9" fmla="*/ 277069 w 558691"/>
                  <a:gd name="connsiteY9" fmla="*/ 180734 h 574487"/>
                  <a:gd name="connsiteX10" fmla="*/ 245778 w 558691"/>
                  <a:gd name="connsiteY10" fmla="*/ 531892 h 574487"/>
                  <a:gd name="connsiteX11" fmla="*/ 363989 w 558691"/>
                  <a:gd name="connsiteY11" fmla="*/ 535368 h 574487"/>
                  <a:gd name="connsiteX12" fmla="*/ 426572 w 558691"/>
                  <a:gd name="connsiteY12" fmla="*/ 232886 h 574487"/>
                  <a:gd name="connsiteX13" fmla="*/ 489154 w 558691"/>
                  <a:gd name="connsiteY13" fmla="*/ 114675 h 574487"/>
                  <a:gd name="connsiteX14" fmla="*/ 558691 w 558691"/>
                  <a:gd name="connsiteY14" fmla="*/ 142489 h 574487"/>
                  <a:gd name="connsiteX0" fmla="*/ 58031 w 558691"/>
                  <a:gd name="connsiteY0" fmla="*/ -1 h 564115"/>
                  <a:gd name="connsiteX1" fmla="*/ 33693 w 558691"/>
                  <a:gd name="connsiteY1" fmla="*/ 107780 h 564115"/>
                  <a:gd name="connsiteX2" fmla="*/ 2402 w 558691"/>
                  <a:gd name="connsiteY2" fmla="*/ 472844 h 564115"/>
                  <a:gd name="connsiteX3" fmla="*/ 103229 w 558691"/>
                  <a:gd name="connsiteY3" fmla="*/ 504136 h 564115"/>
                  <a:gd name="connsiteX4" fmla="*/ 162335 w 558691"/>
                  <a:gd name="connsiteY4" fmla="*/ 201653 h 564115"/>
                  <a:gd name="connsiteX5" fmla="*/ 190149 w 558691"/>
                  <a:gd name="connsiteY5" fmla="*/ 118210 h 564115"/>
                  <a:gd name="connsiteX6" fmla="*/ 231871 w 558691"/>
                  <a:gd name="connsiteY6" fmla="*/ 107780 h 564115"/>
                  <a:gd name="connsiteX7" fmla="*/ 231871 w 558691"/>
                  <a:gd name="connsiteY7" fmla="*/ 107780 h 564115"/>
                  <a:gd name="connsiteX8" fmla="*/ 277069 w 558691"/>
                  <a:gd name="connsiteY8" fmla="*/ 170362 h 564115"/>
                  <a:gd name="connsiteX9" fmla="*/ 245778 w 558691"/>
                  <a:gd name="connsiteY9" fmla="*/ 521520 h 564115"/>
                  <a:gd name="connsiteX10" fmla="*/ 363989 w 558691"/>
                  <a:gd name="connsiteY10" fmla="*/ 524996 h 564115"/>
                  <a:gd name="connsiteX11" fmla="*/ 426572 w 558691"/>
                  <a:gd name="connsiteY11" fmla="*/ 222514 h 564115"/>
                  <a:gd name="connsiteX12" fmla="*/ 489154 w 558691"/>
                  <a:gd name="connsiteY12" fmla="*/ 104303 h 564115"/>
                  <a:gd name="connsiteX13" fmla="*/ 558691 w 558691"/>
                  <a:gd name="connsiteY13" fmla="*/ 132117 h 564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8691" h="564115">
                    <a:moveTo>
                      <a:pt x="58031" y="-1"/>
                    </a:moveTo>
                    <a:cubicBezTo>
                      <a:pt x="34273" y="17963"/>
                      <a:pt x="42965" y="28972"/>
                      <a:pt x="33693" y="107780"/>
                    </a:cubicBezTo>
                    <a:cubicBezTo>
                      <a:pt x="24421" y="186588"/>
                      <a:pt x="-9187" y="406785"/>
                      <a:pt x="2402" y="472844"/>
                    </a:cubicBezTo>
                    <a:cubicBezTo>
                      <a:pt x="13991" y="538903"/>
                      <a:pt x="76573" y="549335"/>
                      <a:pt x="103229" y="504136"/>
                    </a:cubicBezTo>
                    <a:cubicBezTo>
                      <a:pt x="129884" y="458938"/>
                      <a:pt x="147848" y="265974"/>
                      <a:pt x="162335" y="201653"/>
                    </a:cubicBezTo>
                    <a:cubicBezTo>
                      <a:pt x="176822" y="137332"/>
                      <a:pt x="178560" y="133856"/>
                      <a:pt x="190149" y="118210"/>
                    </a:cubicBezTo>
                    <a:cubicBezTo>
                      <a:pt x="201738" y="102564"/>
                      <a:pt x="231871" y="107780"/>
                      <a:pt x="231871" y="107780"/>
                    </a:cubicBezTo>
                    <a:lnTo>
                      <a:pt x="231871" y="107780"/>
                    </a:lnTo>
                    <a:cubicBezTo>
                      <a:pt x="239404" y="118210"/>
                      <a:pt x="274751" y="101405"/>
                      <a:pt x="277069" y="170362"/>
                    </a:cubicBezTo>
                    <a:cubicBezTo>
                      <a:pt x="279387" y="239319"/>
                      <a:pt x="231291" y="462414"/>
                      <a:pt x="245778" y="521520"/>
                    </a:cubicBezTo>
                    <a:cubicBezTo>
                      <a:pt x="260265" y="580626"/>
                      <a:pt x="333857" y="574830"/>
                      <a:pt x="363989" y="524996"/>
                    </a:cubicBezTo>
                    <a:cubicBezTo>
                      <a:pt x="394121" y="475162"/>
                      <a:pt x="405711" y="292629"/>
                      <a:pt x="426572" y="222514"/>
                    </a:cubicBezTo>
                    <a:cubicBezTo>
                      <a:pt x="447433" y="152399"/>
                      <a:pt x="467134" y="119369"/>
                      <a:pt x="489154" y="104303"/>
                    </a:cubicBezTo>
                    <a:cubicBezTo>
                      <a:pt x="511174" y="89237"/>
                      <a:pt x="534932" y="110677"/>
                      <a:pt x="558691" y="132117"/>
                    </a:cubicBezTo>
                  </a:path>
                </a:pathLst>
              </a:custGeom>
              <a:noFill/>
              <a:ln w="1270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28" name="Freeform: Shape 9327">
                <a:extLst>
                  <a:ext uri="{FF2B5EF4-FFF2-40B4-BE49-F238E27FC236}">
                    <a16:creationId xmlns:a16="http://schemas.microsoft.com/office/drawing/2014/main" id="{73BFAB0A-0FD2-F880-B377-F539E5E37566}"/>
                  </a:ext>
                </a:extLst>
              </p:cNvPr>
              <p:cNvSpPr/>
              <p:nvPr/>
            </p:nvSpPr>
            <p:spPr bwMode="auto">
              <a:xfrm>
                <a:off x="3042247" y="3223450"/>
                <a:ext cx="37624" cy="129276"/>
              </a:xfrm>
              <a:custGeom>
                <a:avLst/>
                <a:gdLst>
                  <a:gd name="connsiteX0" fmla="*/ 73013 w 93896"/>
                  <a:gd name="connsiteY0" fmla="*/ 0 h 246853"/>
                  <a:gd name="connsiteX1" fmla="*/ 93874 w 93896"/>
                  <a:gd name="connsiteY1" fmla="*/ 66059 h 246853"/>
                  <a:gd name="connsiteX2" fmla="*/ 69536 w 93896"/>
                  <a:gd name="connsiteY2" fmla="*/ 205131 h 246853"/>
                  <a:gd name="connsiteX3" fmla="*/ 0 w 93896"/>
                  <a:gd name="connsiteY3" fmla="*/ 246853 h 246853"/>
                </a:gdLst>
                <a:ahLst/>
                <a:cxnLst>
                  <a:cxn ang="0">
                    <a:pos x="connsiteX0" y="connsiteY0"/>
                  </a:cxn>
                  <a:cxn ang="0">
                    <a:pos x="connsiteX1" y="connsiteY1"/>
                  </a:cxn>
                  <a:cxn ang="0">
                    <a:pos x="connsiteX2" y="connsiteY2"/>
                  </a:cxn>
                  <a:cxn ang="0">
                    <a:pos x="connsiteX3" y="connsiteY3"/>
                  </a:cxn>
                </a:cxnLst>
                <a:rect l="l" t="t" r="r" b="b"/>
                <a:pathLst>
                  <a:path w="93896" h="246853">
                    <a:moveTo>
                      <a:pt x="73013" y="0"/>
                    </a:moveTo>
                    <a:cubicBezTo>
                      <a:pt x="83733" y="15935"/>
                      <a:pt x="94453" y="31871"/>
                      <a:pt x="93874" y="66059"/>
                    </a:cubicBezTo>
                    <a:cubicBezTo>
                      <a:pt x="93295" y="100247"/>
                      <a:pt x="85182" y="174999"/>
                      <a:pt x="69536" y="205131"/>
                    </a:cubicBezTo>
                    <a:cubicBezTo>
                      <a:pt x="53890" y="235263"/>
                      <a:pt x="26945" y="241058"/>
                      <a:pt x="0" y="246853"/>
                    </a:cubicBezTo>
                  </a:path>
                </a:pathLst>
              </a:custGeom>
              <a:noFill/>
              <a:ln w="1270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9330" name="Freeform: Shape 9329">
              <a:extLst>
                <a:ext uri="{FF2B5EF4-FFF2-40B4-BE49-F238E27FC236}">
                  <a16:creationId xmlns:a16="http://schemas.microsoft.com/office/drawing/2014/main" id="{2FFF27CD-98BB-5823-EBEE-2276EB76572A}"/>
                </a:ext>
              </a:extLst>
            </p:cNvPr>
            <p:cNvSpPr/>
            <p:nvPr/>
          </p:nvSpPr>
          <p:spPr bwMode="auto">
            <a:xfrm>
              <a:off x="7828707" y="1839287"/>
              <a:ext cx="440773" cy="603500"/>
            </a:xfrm>
            <a:custGeom>
              <a:avLst/>
              <a:gdLst>
                <a:gd name="connsiteX0" fmla="*/ 342149 w 440773"/>
                <a:gd name="connsiteY0" fmla="*/ 353 h 603500"/>
                <a:gd name="connsiteX1" fmla="*/ 409882 w 440773"/>
                <a:gd name="connsiteY1" fmla="*/ 135820 h 603500"/>
                <a:gd name="connsiteX2" fmla="*/ 440670 w 440773"/>
                <a:gd name="connsiteY2" fmla="*/ 317468 h 603500"/>
                <a:gd name="connsiteX3" fmla="*/ 400646 w 440773"/>
                <a:gd name="connsiteY3" fmla="*/ 486801 h 603500"/>
                <a:gd name="connsiteX4" fmla="*/ 280573 w 440773"/>
                <a:gd name="connsiteY4" fmla="*/ 579165 h 603500"/>
                <a:gd name="connsiteX5" fmla="*/ 126633 w 440773"/>
                <a:gd name="connsiteY5" fmla="*/ 600717 h 603500"/>
                <a:gd name="connsiteX6" fmla="*/ 6561 w 440773"/>
                <a:gd name="connsiteY6" fmla="*/ 529904 h 603500"/>
                <a:gd name="connsiteX7" fmla="*/ 31191 w 440773"/>
                <a:gd name="connsiteY7" fmla="*/ 385201 h 603500"/>
                <a:gd name="connsiteX8" fmla="*/ 160500 w 440773"/>
                <a:gd name="connsiteY8" fmla="*/ 175844 h 603500"/>
                <a:gd name="connsiteX9" fmla="*/ 342149 w 440773"/>
                <a:gd name="connsiteY9" fmla="*/ 353 h 60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773" h="603500">
                  <a:moveTo>
                    <a:pt x="342149" y="353"/>
                  </a:moveTo>
                  <a:cubicBezTo>
                    <a:pt x="383713" y="-6318"/>
                    <a:pt x="393462" y="82968"/>
                    <a:pt x="409882" y="135820"/>
                  </a:cubicBezTo>
                  <a:cubicBezTo>
                    <a:pt x="426302" y="188672"/>
                    <a:pt x="442209" y="258971"/>
                    <a:pt x="440670" y="317468"/>
                  </a:cubicBezTo>
                  <a:cubicBezTo>
                    <a:pt x="439131" y="375965"/>
                    <a:pt x="427329" y="443185"/>
                    <a:pt x="400646" y="486801"/>
                  </a:cubicBezTo>
                  <a:cubicBezTo>
                    <a:pt x="373963" y="530417"/>
                    <a:pt x="326242" y="560179"/>
                    <a:pt x="280573" y="579165"/>
                  </a:cubicBezTo>
                  <a:cubicBezTo>
                    <a:pt x="234904" y="598151"/>
                    <a:pt x="172302" y="608927"/>
                    <a:pt x="126633" y="600717"/>
                  </a:cubicBezTo>
                  <a:cubicBezTo>
                    <a:pt x="80964" y="592507"/>
                    <a:pt x="22468" y="565823"/>
                    <a:pt x="6561" y="529904"/>
                  </a:cubicBezTo>
                  <a:cubicBezTo>
                    <a:pt x="-9346" y="493985"/>
                    <a:pt x="5535" y="444211"/>
                    <a:pt x="31191" y="385201"/>
                  </a:cubicBezTo>
                  <a:cubicBezTo>
                    <a:pt x="56847" y="326191"/>
                    <a:pt x="109187" y="239472"/>
                    <a:pt x="160500" y="175844"/>
                  </a:cubicBezTo>
                  <a:cubicBezTo>
                    <a:pt x="211813" y="112216"/>
                    <a:pt x="300585" y="7024"/>
                    <a:pt x="342149" y="353"/>
                  </a:cubicBezTo>
                  <a:close/>
                </a:path>
              </a:pathLst>
            </a:custGeom>
            <a:solidFill>
              <a:schemeClr val="accent2">
                <a:lumMod val="60000"/>
                <a:lumOff val="40000"/>
              </a:schemeClr>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31" name="Freeform: Shape 9330">
              <a:extLst>
                <a:ext uri="{FF2B5EF4-FFF2-40B4-BE49-F238E27FC236}">
                  <a16:creationId xmlns:a16="http://schemas.microsoft.com/office/drawing/2014/main" id="{ED012DB4-AD81-391F-72F0-14CE6F2B1A37}"/>
                </a:ext>
              </a:extLst>
            </p:cNvPr>
            <p:cNvSpPr/>
            <p:nvPr/>
          </p:nvSpPr>
          <p:spPr bwMode="auto">
            <a:xfrm>
              <a:off x="7908500" y="1964460"/>
              <a:ext cx="246995" cy="292582"/>
            </a:xfrm>
            <a:custGeom>
              <a:avLst/>
              <a:gdLst>
                <a:gd name="connsiteX0" fmla="*/ 129844 w 246995"/>
                <a:gd name="connsiteY0" fmla="*/ 12559 h 292582"/>
                <a:gd name="connsiteX1" fmla="*/ 219129 w 246995"/>
                <a:gd name="connsiteY1" fmla="*/ 27953 h 292582"/>
                <a:gd name="connsiteX2" fmla="*/ 246838 w 246995"/>
                <a:gd name="connsiteY2" fmla="*/ 120316 h 292582"/>
                <a:gd name="connsiteX3" fmla="*/ 209892 w 246995"/>
                <a:gd name="connsiteY3" fmla="*/ 255783 h 292582"/>
                <a:gd name="connsiteX4" fmla="*/ 77505 w 246995"/>
                <a:gd name="connsiteY4" fmla="*/ 289650 h 292582"/>
                <a:gd name="connsiteX5" fmla="*/ 535 w 246995"/>
                <a:gd name="connsiteY5" fmla="*/ 197286 h 292582"/>
                <a:gd name="connsiteX6" fmla="*/ 129844 w 246995"/>
                <a:gd name="connsiteY6" fmla="*/ 12559 h 29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995" h="292582">
                  <a:moveTo>
                    <a:pt x="129844" y="12559"/>
                  </a:moveTo>
                  <a:cubicBezTo>
                    <a:pt x="166276" y="-15663"/>
                    <a:pt x="199630" y="9993"/>
                    <a:pt x="219129" y="27953"/>
                  </a:cubicBezTo>
                  <a:cubicBezTo>
                    <a:pt x="238628" y="45913"/>
                    <a:pt x="248377" y="82344"/>
                    <a:pt x="246838" y="120316"/>
                  </a:cubicBezTo>
                  <a:cubicBezTo>
                    <a:pt x="245299" y="158288"/>
                    <a:pt x="238114" y="227561"/>
                    <a:pt x="209892" y="255783"/>
                  </a:cubicBezTo>
                  <a:cubicBezTo>
                    <a:pt x="181670" y="284005"/>
                    <a:pt x="112398" y="299400"/>
                    <a:pt x="77505" y="289650"/>
                  </a:cubicBezTo>
                  <a:cubicBezTo>
                    <a:pt x="42612" y="279901"/>
                    <a:pt x="-5623" y="241929"/>
                    <a:pt x="535" y="197286"/>
                  </a:cubicBezTo>
                  <a:cubicBezTo>
                    <a:pt x="6692" y="152644"/>
                    <a:pt x="93412" y="40781"/>
                    <a:pt x="129844" y="12559"/>
                  </a:cubicBezTo>
                  <a:close/>
                </a:path>
              </a:pathLst>
            </a:cu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33" name="Freeform: Shape 9332">
              <a:extLst>
                <a:ext uri="{FF2B5EF4-FFF2-40B4-BE49-F238E27FC236}">
                  <a16:creationId xmlns:a16="http://schemas.microsoft.com/office/drawing/2014/main" id="{3F1E5C72-68E5-E100-85C7-E56BEE40A6B3}"/>
                </a:ext>
              </a:extLst>
            </p:cNvPr>
            <p:cNvSpPr/>
            <p:nvPr/>
          </p:nvSpPr>
          <p:spPr bwMode="auto">
            <a:xfrm>
              <a:off x="8213491" y="1701144"/>
              <a:ext cx="352589" cy="149228"/>
            </a:xfrm>
            <a:custGeom>
              <a:avLst/>
              <a:gdLst>
                <a:gd name="connsiteX0" fmla="*/ 715 w 352589"/>
                <a:gd name="connsiteY0" fmla="*/ 115341 h 149228"/>
                <a:gd name="connsiteX1" fmla="*/ 99236 w 352589"/>
                <a:gd name="connsiteY1" fmla="*/ 56844 h 149228"/>
                <a:gd name="connsiteX2" fmla="*/ 253176 w 352589"/>
                <a:gd name="connsiteY2" fmla="*/ 16820 h 149228"/>
                <a:gd name="connsiteX3" fmla="*/ 351697 w 352589"/>
                <a:gd name="connsiteY3" fmla="*/ 4504 h 149228"/>
                <a:gd name="connsiteX4" fmla="*/ 293200 w 352589"/>
                <a:gd name="connsiteY4" fmla="*/ 90711 h 149228"/>
                <a:gd name="connsiteX5" fmla="*/ 151576 w 352589"/>
                <a:gd name="connsiteY5" fmla="*/ 130735 h 149228"/>
                <a:gd name="connsiteX6" fmla="*/ 59212 w 352589"/>
                <a:gd name="connsiteY6" fmla="*/ 149208 h 149228"/>
                <a:gd name="connsiteX7" fmla="*/ 715 w 352589"/>
                <a:gd name="connsiteY7" fmla="*/ 115341 h 149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2589" h="149228">
                  <a:moveTo>
                    <a:pt x="715" y="115341"/>
                  </a:moveTo>
                  <a:cubicBezTo>
                    <a:pt x="7386" y="99947"/>
                    <a:pt x="57159" y="73264"/>
                    <a:pt x="99236" y="56844"/>
                  </a:cubicBezTo>
                  <a:cubicBezTo>
                    <a:pt x="141313" y="40424"/>
                    <a:pt x="211099" y="25543"/>
                    <a:pt x="253176" y="16820"/>
                  </a:cubicBezTo>
                  <a:cubicBezTo>
                    <a:pt x="295253" y="8097"/>
                    <a:pt x="345026" y="-7811"/>
                    <a:pt x="351697" y="4504"/>
                  </a:cubicBezTo>
                  <a:cubicBezTo>
                    <a:pt x="358368" y="16819"/>
                    <a:pt x="326554" y="69672"/>
                    <a:pt x="293200" y="90711"/>
                  </a:cubicBezTo>
                  <a:cubicBezTo>
                    <a:pt x="259847" y="111749"/>
                    <a:pt x="190574" y="120986"/>
                    <a:pt x="151576" y="130735"/>
                  </a:cubicBezTo>
                  <a:cubicBezTo>
                    <a:pt x="112578" y="140485"/>
                    <a:pt x="82816" y="149721"/>
                    <a:pt x="59212" y="149208"/>
                  </a:cubicBezTo>
                  <a:cubicBezTo>
                    <a:pt x="35608" y="148695"/>
                    <a:pt x="-5956" y="130735"/>
                    <a:pt x="715" y="115341"/>
                  </a:cubicBezTo>
                  <a:close/>
                </a:path>
              </a:pathLst>
            </a:custGeom>
            <a:solidFill>
              <a:schemeClr val="accent2">
                <a:lumMod val="60000"/>
                <a:lumOff val="40000"/>
              </a:schemeClr>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34" name="Freeform: Shape 9333">
              <a:extLst>
                <a:ext uri="{FF2B5EF4-FFF2-40B4-BE49-F238E27FC236}">
                  <a16:creationId xmlns:a16="http://schemas.microsoft.com/office/drawing/2014/main" id="{DEDCDF68-C1F1-3CCF-8510-DA8E7DD9B50B}"/>
                </a:ext>
              </a:extLst>
            </p:cNvPr>
            <p:cNvSpPr/>
            <p:nvPr/>
          </p:nvSpPr>
          <p:spPr bwMode="auto">
            <a:xfrm>
              <a:off x="8896221" y="1817595"/>
              <a:ext cx="316544" cy="445324"/>
            </a:xfrm>
            <a:custGeom>
              <a:avLst/>
              <a:gdLst>
                <a:gd name="connsiteX0" fmla="*/ 149258 w 316544"/>
                <a:gd name="connsiteY0" fmla="*/ 20441 h 445324"/>
                <a:gd name="connsiteX1" fmla="*/ 84603 w 316544"/>
                <a:gd name="connsiteY1" fmla="*/ 14284 h 445324"/>
                <a:gd name="connsiteX2" fmla="*/ 66131 w 316544"/>
                <a:gd name="connsiteY2" fmla="*/ 152829 h 445324"/>
                <a:gd name="connsiteX3" fmla="*/ 32264 w 316544"/>
                <a:gd name="connsiteY3" fmla="*/ 279060 h 445324"/>
                <a:gd name="connsiteX4" fmla="*/ 1476 w 316544"/>
                <a:gd name="connsiteY4" fmla="*/ 365266 h 445324"/>
                <a:gd name="connsiteX5" fmla="*/ 81524 w 316544"/>
                <a:gd name="connsiteY5" fmla="*/ 436078 h 445324"/>
                <a:gd name="connsiteX6" fmla="*/ 192361 w 316544"/>
                <a:gd name="connsiteY6" fmla="*/ 426841 h 445324"/>
                <a:gd name="connsiteX7" fmla="*/ 284724 w 316544"/>
                <a:gd name="connsiteY7" fmla="*/ 275981 h 445324"/>
                <a:gd name="connsiteX8" fmla="*/ 306276 w 316544"/>
                <a:gd name="connsiteY8" fmla="*/ 155908 h 445324"/>
                <a:gd name="connsiteX9" fmla="*/ 149258 w 316544"/>
                <a:gd name="connsiteY9" fmla="*/ 20441 h 44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6544" h="445324">
                  <a:moveTo>
                    <a:pt x="149258" y="20441"/>
                  </a:moveTo>
                  <a:cubicBezTo>
                    <a:pt x="112312" y="-3163"/>
                    <a:pt x="98458" y="-7781"/>
                    <a:pt x="84603" y="14284"/>
                  </a:cubicBezTo>
                  <a:cubicBezTo>
                    <a:pt x="70748" y="36349"/>
                    <a:pt x="74854" y="108700"/>
                    <a:pt x="66131" y="152829"/>
                  </a:cubicBezTo>
                  <a:cubicBezTo>
                    <a:pt x="57408" y="196958"/>
                    <a:pt x="43040" y="243654"/>
                    <a:pt x="32264" y="279060"/>
                  </a:cubicBezTo>
                  <a:cubicBezTo>
                    <a:pt x="21488" y="314466"/>
                    <a:pt x="-6734" y="339097"/>
                    <a:pt x="1476" y="365266"/>
                  </a:cubicBezTo>
                  <a:cubicBezTo>
                    <a:pt x="9686" y="391435"/>
                    <a:pt x="49710" y="425816"/>
                    <a:pt x="81524" y="436078"/>
                  </a:cubicBezTo>
                  <a:cubicBezTo>
                    <a:pt x="113338" y="446340"/>
                    <a:pt x="158494" y="453524"/>
                    <a:pt x="192361" y="426841"/>
                  </a:cubicBezTo>
                  <a:cubicBezTo>
                    <a:pt x="226228" y="400158"/>
                    <a:pt x="265738" y="321136"/>
                    <a:pt x="284724" y="275981"/>
                  </a:cubicBezTo>
                  <a:cubicBezTo>
                    <a:pt x="303710" y="230826"/>
                    <a:pt x="331932" y="200037"/>
                    <a:pt x="306276" y="155908"/>
                  </a:cubicBezTo>
                  <a:cubicBezTo>
                    <a:pt x="280620" y="111779"/>
                    <a:pt x="186204" y="44045"/>
                    <a:pt x="149258" y="20441"/>
                  </a:cubicBezTo>
                  <a:close/>
                </a:path>
              </a:pathLst>
            </a:custGeom>
            <a:solidFill>
              <a:schemeClr val="accent2">
                <a:lumMod val="60000"/>
                <a:lumOff val="40000"/>
              </a:schemeClr>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35" name="Freeform: Shape 9334">
              <a:extLst>
                <a:ext uri="{FF2B5EF4-FFF2-40B4-BE49-F238E27FC236}">
                  <a16:creationId xmlns:a16="http://schemas.microsoft.com/office/drawing/2014/main" id="{72AB428E-9E98-BBA1-AAED-244694A6E776}"/>
                </a:ext>
              </a:extLst>
            </p:cNvPr>
            <p:cNvSpPr/>
            <p:nvPr/>
          </p:nvSpPr>
          <p:spPr bwMode="auto">
            <a:xfrm>
              <a:off x="7989413" y="2721260"/>
              <a:ext cx="523461" cy="434779"/>
            </a:xfrm>
            <a:custGeom>
              <a:avLst/>
              <a:gdLst>
                <a:gd name="connsiteX0" fmla="*/ 3120 w 523461"/>
                <a:gd name="connsiteY0" fmla="*/ 271322 h 434779"/>
                <a:gd name="connsiteX1" fmla="*/ 166296 w 523461"/>
                <a:gd name="connsiteY1" fmla="*/ 157407 h 434779"/>
                <a:gd name="connsiteX2" fmla="*/ 298684 w 523461"/>
                <a:gd name="connsiteY2" fmla="*/ 55807 h 434779"/>
                <a:gd name="connsiteX3" fmla="*/ 372575 w 523461"/>
                <a:gd name="connsiteY3" fmla="*/ 6546 h 434779"/>
                <a:gd name="connsiteX4" fmla="*/ 452623 w 523461"/>
                <a:gd name="connsiteY4" fmla="*/ 12704 h 434779"/>
                <a:gd name="connsiteX5" fmla="*/ 523435 w 523461"/>
                <a:gd name="connsiteY5" fmla="*/ 117382 h 434779"/>
                <a:gd name="connsiteX6" fmla="*/ 458781 w 523461"/>
                <a:gd name="connsiteY6" fmla="*/ 234376 h 434779"/>
                <a:gd name="connsiteX7" fmla="*/ 304842 w 523461"/>
                <a:gd name="connsiteY7" fmla="*/ 363685 h 434779"/>
                <a:gd name="connsiteX8" fmla="*/ 190926 w 523461"/>
                <a:gd name="connsiteY8" fmla="*/ 434498 h 434779"/>
                <a:gd name="connsiteX9" fmla="*/ 67775 w 523461"/>
                <a:gd name="connsiteY9" fmla="*/ 339055 h 434779"/>
                <a:gd name="connsiteX10" fmla="*/ 3120 w 523461"/>
                <a:gd name="connsiteY10" fmla="*/ 271322 h 434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3461" h="434779">
                  <a:moveTo>
                    <a:pt x="3120" y="271322"/>
                  </a:moveTo>
                  <a:cubicBezTo>
                    <a:pt x="19540" y="241047"/>
                    <a:pt x="117035" y="193326"/>
                    <a:pt x="166296" y="157407"/>
                  </a:cubicBezTo>
                  <a:cubicBezTo>
                    <a:pt x="215557" y="121488"/>
                    <a:pt x="264304" y="80950"/>
                    <a:pt x="298684" y="55807"/>
                  </a:cubicBezTo>
                  <a:cubicBezTo>
                    <a:pt x="333064" y="30663"/>
                    <a:pt x="346918" y="13730"/>
                    <a:pt x="372575" y="6546"/>
                  </a:cubicBezTo>
                  <a:cubicBezTo>
                    <a:pt x="398232" y="-638"/>
                    <a:pt x="427480" y="-5769"/>
                    <a:pt x="452623" y="12704"/>
                  </a:cubicBezTo>
                  <a:cubicBezTo>
                    <a:pt x="477766" y="31177"/>
                    <a:pt x="522409" y="80437"/>
                    <a:pt x="523435" y="117382"/>
                  </a:cubicBezTo>
                  <a:cubicBezTo>
                    <a:pt x="524461" y="154327"/>
                    <a:pt x="495213" y="193326"/>
                    <a:pt x="458781" y="234376"/>
                  </a:cubicBezTo>
                  <a:cubicBezTo>
                    <a:pt x="422349" y="275426"/>
                    <a:pt x="349485" y="330331"/>
                    <a:pt x="304842" y="363685"/>
                  </a:cubicBezTo>
                  <a:cubicBezTo>
                    <a:pt x="260200" y="397039"/>
                    <a:pt x="230437" y="438603"/>
                    <a:pt x="190926" y="434498"/>
                  </a:cubicBezTo>
                  <a:cubicBezTo>
                    <a:pt x="151415" y="430393"/>
                    <a:pt x="96510" y="365225"/>
                    <a:pt x="67775" y="339055"/>
                  </a:cubicBezTo>
                  <a:cubicBezTo>
                    <a:pt x="39040" y="312885"/>
                    <a:pt x="-13300" y="301597"/>
                    <a:pt x="3120" y="271322"/>
                  </a:cubicBezTo>
                  <a:close/>
                </a:path>
              </a:pathLst>
            </a:custGeom>
            <a:solidFill>
              <a:schemeClr val="accent2">
                <a:lumMod val="60000"/>
                <a:lumOff val="40000"/>
              </a:schemeClr>
            </a:solid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41" name="Freeform: Shape 9340">
              <a:extLst>
                <a:ext uri="{FF2B5EF4-FFF2-40B4-BE49-F238E27FC236}">
                  <a16:creationId xmlns:a16="http://schemas.microsoft.com/office/drawing/2014/main" id="{9D5A61DA-4842-59F1-4B70-BFF54ABEDF59}"/>
                </a:ext>
              </a:extLst>
            </p:cNvPr>
            <p:cNvSpPr/>
            <p:nvPr/>
          </p:nvSpPr>
          <p:spPr bwMode="auto">
            <a:xfrm rot="17666230">
              <a:off x="8681938" y="1781816"/>
              <a:ext cx="159187" cy="214141"/>
            </a:xfrm>
            <a:custGeom>
              <a:avLst/>
              <a:gdLst>
                <a:gd name="connsiteX0" fmla="*/ 129844 w 246995"/>
                <a:gd name="connsiteY0" fmla="*/ 12559 h 292582"/>
                <a:gd name="connsiteX1" fmla="*/ 219129 w 246995"/>
                <a:gd name="connsiteY1" fmla="*/ 27953 h 292582"/>
                <a:gd name="connsiteX2" fmla="*/ 246838 w 246995"/>
                <a:gd name="connsiteY2" fmla="*/ 120316 h 292582"/>
                <a:gd name="connsiteX3" fmla="*/ 209892 w 246995"/>
                <a:gd name="connsiteY3" fmla="*/ 255783 h 292582"/>
                <a:gd name="connsiteX4" fmla="*/ 77505 w 246995"/>
                <a:gd name="connsiteY4" fmla="*/ 289650 h 292582"/>
                <a:gd name="connsiteX5" fmla="*/ 535 w 246995"/>
                <a:gd name="connsiteY5" fmla="*/ 197286 h 292582"/>
                <a:gd name="connsiteX6" fmla="*/ 129844 w 246995"/>
                <a:gd name="connsiteY6" fmla="*/ 12559 h 29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995" h="292582">
                  <a:moveTo>
                    <a:pt x="129844" y="12559"/>
                  </a:moveTo>
                  <a:cubicBezTo>
                    <a:pt x="166276" y="-15663"/>
                    <a:pt x="199630" y="9993"/>
                    <a:pt x="219129" y="27953"/>
                  </a:cubicBezTo>
                  <a:cubicBezTo>
                    <a:pt x="238628" y="45913"/>
                    <a:pt x="248377" y="82344"/>
                    <a:pt x="246838" y="120316"/>
                  </a:cubicBezTo>
                  <a:cubicBezTo>
                    <a:pt x="245299" y="158288"/>
                    <a:pt x="238114" y="227561"/>
                    <a:pt x="209892" y="255783"/>
                  </a:cubicBezTo>
                  <a:cubicBezTo>
                    <a:pt x="181670" y="284005"/>
                    <a:pt x="112398" y="299400"/>
                    <a:pt x="77505" y="289650"/>
                  </a:cubicBezTo>
                  <a:cubicBezTo>
                    <a:pt x="42612" y="279901"/>
                    <a:pt x="-5623" y="241929"/>
                    <a:pt x="535" y="197286"/>
                  </a:cubicBezTo>
                  <a:cubicBezTo>
                    <a:pt x="6692" y="152644"/>
                    <a:pt x="93412" y="40781"/>
                    <a:pt x="129844" y="12559"/>
                  </a:cubicBezTo>
                  <a:close/>
                </a:path>
              </a:pathLst>
            </a:custGeom>
            <a:solidFill>
              <a:schemeClr val="accent3">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43" name="Freeform: Shape 9342">
              <a:extLst>
                <a:ext uri="{FF2B5EF4-FFF2-40B4-BE49-F238E27FC236}">
                  <a16:creationId xmlns:a16="http://schemas.microsoft.com/office/drawing/2014/main" id="{84DE290D-227F-AED2-7DC0-AB53740255E8}"/>
                </a:ext>
              </a:extLst>
            </p:cNvPr>
            <p:cNvSpPr/>
            <p:nvPr/>
          </p:nvSpPr>
          <p:spPr bwMode="auto">
            <a:xfrm rot="19479373">
              <a:off x="7835213" y="2632682"/>
              <a:ext cx="95760" cy="172431"/>
            </a:xfrm>
            <a:custGeom>
              <a:avLst/>
              <a:gdLst>
                <a:gd name="connsiteX0" fmla="*/ 129844 w 246995"/>
                <a:gd name="connsiteY0" fmla="*/ 12559 h 292582"/>
                <a:gd name="connsiteX1" fmla="*/ 219129 w 246995"/>
                <a:gd name="connsiteY1" fmla="*/ 27953 h 292582"/>
                <a:gd name="connsiteX2" fmla="*/ 246838 w 246995"/>
                <a:gd name="connsiteY2" fmla="*/ 120316 h 292582"/>
                <a:gd name="connsiteX3" fmla="*/ 209892 w 246995"/>
                <a:gd name="connsiteY3" fmla="*/ 255783 h 292582"/>
                <a:gd name="connsiteX4" fmla="*/ 77505 w 246995"/>
                <a:gd name="connsiteY4" fmla="*/ 289650 h 292582"/>
                <a:gd name="connsiteX5" fmla="*/ 535 w 246995"/>
                <a:gd name="connsiteY5" fmla="*/ 197286 h 292582"/>
                <a:gd name="connsiteX6" fmla="*/ 129844 w 246995"/>
                <a:gd name="connsiteY6" fmla="*/ 12559 h 29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995" h="292582">
                  <a:moveTo>
                    <a:pt x="129844" y="12559"/>
                  </a:moveTo>
                  <a:cubicBezTo>
                    <a:pt x="166276" y="-15663"/>
                    <a:pt x="199630" y="9993"/>
                    <a:pt x="219129" y="27953"/>
                  </a:cubicBezTo>
                  <a:cubicBezTo>
                    <a:pt x="238628" y="45913"/>
                    <a:pt x="248377" y="82344"/>
                    <a:pt x="246838" y="120316"/>
                  </a:cubicBezTo>
                  <a:cubicBezTo>
                    <a:pt x="245299" y="158288"/>
                    <a:pt x="238114" y="227561"/>
                    <a:pt x="209892" y="255783"/>
                  </a:cubicBezTo>
                  <a:cubicBezTo>
                    <a:pt x="181670" y="284005"/>
                    <a:pt x="112398" y="299400"/>
                    <a:pt x="77505" y="289650"/>
                  </a:cubicBezTo>
                  <a:cubicBezTo>
                    <a:pt x="42612" y="279901"/>
                    <a:pt x="-5623" y="241929"/>
                    <a:pt x="535" y="197286"/>
                  </a:cubicBezTo>
                  <a:cubicBezTo>
                    <a:pt x="6692" y="152644"/>
                    <a:pt x="93412" y="40781"/>
                    <a:pt x="129844" y="12559"/>
                  </a:cubicBezTo>
                  <a:close/>
                </a:path>
              </a:pathLst>
            </a:custGeom>
            <a:solidFill>
              <a:schemeClr val="accent3">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45" name="Freeform: Shape 9344">
              <a:extLst>
                <a:ext uri="{FF2B5EF4-FFF2-40B4-BE49-F238E27FC236}">
                  <a16:creationId xmlns:a16="http://schemas.microsoft.com/office/drawing/2014/main" id="{749DC6DA-8699-7B07-A623-BFD57A7DBA97}"/>
                </a:ext>
              </a:extLst>
            </p:cNvPr>
            <p:cNvSpPr/>
            <p:nvPr/>
          </p:nvSpPr>
          <p:spPr bwMode="auto">
            <a:xfrm>
              <a:off x="8244994" y="2050473"/>
              <a:ext cx="1016000" cy="1160703"/>
            </a:xfrm>
            <a:custGeom>
              <a:avLst/>
              <a:gdLst>
                <a:gd name="connsiteX0" fmla="*/ 1016000 w 1016000"/>
                <a:gd name="connsiteY0" fmla="*/ 0 h 1160703"/>
                <a:gd name="connsiteX1" fmla="*/ 899006 w 1016000"/>
                <a:gd name="connsiteY1" fmla="*/ 307879 h 1160703"/>
                <a:gd name="connsiteX2" fmla="*/ 674254 w 1016000"/>
                <a:gd name="connsiteY2" fmla="*/ 538788 h 1160703"/>
                <a:gd name="connsiteX3" fmla="*/ 424873 w 1016000"/>
                <a:gd name="connsiteY3" fmla="*/ 778933 h 1160703"/>
                <a:gd name="connsiteX4" fmla="*/ 0 w 1016000"/>
                <a:gd name="connsiteY4" fmla="*/ 1160703 h 1160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000" h="1160703">
                  <a:moveTo>
                    <a:pt x="1016000" y="0"/>
                  </a:moveTo>
                  <a:cubicBezTo>
                    <a:pt x="985982" y="109040"/>
                    <a:pt x="955964" y="218081"/>
                    <a:pt x="899006" y="307879"/>
                  </a:cubicBezTo>
                  <a:cubicBezTo>
                    <a:pt x="842048" y="397677"/>
                    <a:pt x="753276" y="460279"/>
                    <a:pt x="674254" y="538788"/>
                  </a:cubicBezTo>
                  <a:cubicBezTo>
                    <a:pt x="595232" y="617297"/>
                    <a:pt x="537249" y="675281"/>
                    <a:pt x="424873" y="778933"/>
                  </a:cubicBezTo>
                  <a:cubicBezTo>
                    <a:pt x="312497" y="882585"/>
                    <a:pt x="156248" y="1021644"/>
                    <a:pt x="0" y="1160703"/>
                  </a:cubicBezTo>
                </a:path>
              </a:pathLst>
            </a:custGeom>
            <a:noFill/>
            <a:ln w="19050">
              <a:solidFill>
                <a:schemeClr val="accent6">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46" name="Freeform: Shape 9345">
              <a:extLst>
                <a:ext uri="{FF2B5EF4-FFF2-40B4-BE49-F238E27FC236}">
                  <a16:creationId xmlns:a16="http://schemas.microsoft.com/office/drawing/2014/main" id="{984FC066-DF17-F93E-63AB-BAD631A4F83A}"/>
                </a:ext>
              </a:extLst>
            </p:cNvPr>
            <p:cNvSpPr/>
            <p:nvPr/>
          </p:nvSpPr>
          <p:spPr bwMode="auto">
            <a:xfrm>
              <a:off x="8297814" y="2122401"/>
              <a:ext cx="1006627" cy="1101288"/>
            </a:xfrm>
            <a:custGeom>
              <a:avLst/>
              <a:gdLst>
                <a:gd name="connsiteX0" fmla="*/ 1016000 w 1016000"/>
                <a:gd name="connsiteY0" fmla="*/ 0 h 1160703"/>
                <a:gd name="connsiteX1" fmla="*/ 899006 w 1016000"/>
                <a:gd name="connsiteY1" fmla="*/ 307879 h 1160703"/>
                <a:gd name="connsiteX2" fmla="*/ 674254 w 1016000"/>
                <a:gd name="connsiteY2" fmla="*/ 538788 h 1160703"/>
                <a:gd name="connsiteX3" fmla="*/ 424873 w 1016000"/>
                <a:gd name="connsiteY3" fmla="*/ 778933 h 1160703"/>
                <a:gd name="connsiteX4" fmla="*/ 0 w 1016000"/>
                <a:gd name="connsiteY4" fmla="*/ 1160703 h 1160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000" h="1160703">
                  <a:moveTo>
                    <a:pt x="1016000" y="0"/>
                  </a:moveTo>
                  <a:cubicBezTo>
                    <a:pt x="985982" y="109040"/>
                    <a:pt x="955964" y="218081"/>
                    <a:pt x="899006" y="307879"/>
                  </a:cubicBezTo>
                  <a:cubicBezTo>
                    <a:pt x="842048" y="397677"/>
                    <a:pt x="753276" y="460279"/>
                    <a:pt x="674254" y="538788"/>
                  </a:cubicBezTo>
                  <a:cubicBezTo>
                    <a:pt x="595232" y="617297"/>
                    <a:pt x="537249" y="675281"/>
                    <a:pt x="424873" y="778933"/>
                  </a:cubicBezTo>
                  <a:cubicBezTo>
                    <a:pt x="312497" y="882585"/>
                    <a:pt x="156248" y="1021644"/>
                    <a:pt x="0" y="1160703"/>
                  </a:cubicBezTo>
                </a:path>
              </a:pathLst>
            </a:custGeom>
            <a:noFill/>
            <a:ln w="19050">
              <a:solidFill>
                <a:schemeClr val="accent6">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47" name="Oval 9346">
              <a:extLst>
                <a:ext uri="{FF2B5EF4-FFF2-40B4-BE49-F238E27FC236}">
                  <a16:creationId xmlns:a16="http://schemas.microsoft.com/office/drawing/2014/main" id="{A8A6E602-4F2B-61B9-51D2-E8719F910B21}"/>
                </a:ext>
              </a:extLst>
            </p:cNvPr>
            <p:cNvSpPr/>
            <p:nvPr/>
          </p:nvSpPr>
          <p:spPr bwMode="auto">
            <a:xfrm>
              <a:off x="8696713" y="2634759"/>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48" name="Oval 9347">
              <a:extLst>
                <a:ext uri="{FF2B5EF4-FFF2-40B4-BE49-F238E27FC236}">
                  <a16:creationId xmlns:a16="http://schemas.microsoft.com/office/drawing/2014/main" id="{5990B6DA-B7F2-DBC5-C770-DF2F4B731B7A}"/>
                </a:ext>
              </a:extLst>
            </p:cNvPr>
            <p:cNvSpPr/>
            <p:nvPr/>
          </p:nvSpPr>
          <p:spPr bwMode="auto">
            <a:xfrm>
              <a:off x="8651156" y="2709751"/>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49" name="Oval 9348">
              <a:extLst>
                <a:ext uri="{FF2B5EF4-FFF2-40B4-BE49-F238E27FC236}">
                  <a16:creationId xmlns:a16="http://schemas.microsoft.com/office/drawing/2014/main" id="{E4413D2C-113C-CDA7-6975-447A6E7873F9}"/>
                </a:ext>
              </a:extLst>
            </p:cNvPr>
            <p:cNvSpPr/>
            <p:nvPr/>
          </p:nvSpPr>
          <p:spPr bwMode="auto">
            <a:xfrm>
              <a:off x="8874500" y="2792835"/>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50" name="Oval 9349">
              <a:extLst>
                <a:ext uri="{FF2B5EF4-FFF2-40B4-BE49-F238E27FC236}">
                  <a16:creationId xmlns:a16="http://schemas.microsoft.com/office/drawing/2014/main" id="{9918E4E5-30BD-9878-9584-3FA1E8B7494D}"/>
                </a:ext>
              </a:extLst>
            </p:cNvPr>
            <p:cNvSpPr/>
            <p:nvPr/>
          </p:nvSpPr>
          <p:spPr bwMode="auto">
            <a:xfrm>
              <a:off x="8891938" y="2911054"/>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51" name="Oval 9350">
              <a:extLst>
                <a:ext uri="{FF2B5EF4-FFF2-40B4-BE49-F238E27FC236}">
                  <a16:creationId xmlns:a16="http://schemas.microsoft.com/office/drawing/2014/main" id="{8E572C10-398E-CAED-C30C-6C71CC906E9E}"/>
                </a:ext>
              </a:extLst>
            </p:cNvPr>
            <p:cNvSpPr/>
            <p:nvPr/>
          </p:nvSpPr>
          <p:spPr bwMode="auto">
            <a:xfrm>
              <a:off x="8737113" y="2941503"/>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52" name="Oval 9351">
              <a:extLst>
                <a:ext uri="{FF2B5EF4-FFF2-40B4-BE49-F238E27FC236}">
                  <a16:creationId xmlns:a16="http://schemas.microsoft.com/office/drawing/2014/main" id="{5A8CEC38-2908-FF72-B454-B9639E7ADF81}"/>
                </a:ext>
              </a:extLst>
            </p:cNvPr>
            <p:cNvSpPr/>
            <p:nvPr/>
          </p:nvSpPr>
          <p:spPr bwMode="auto">
            <a:xfrm>
              <a:off x="8933170" y="3023385"/>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53" name="Oval 9352">
              <a:extLst>
                <a:ext uri="{FF2B5EF4-FFF2-40B4-BE49-F238E27FC236}">
                  <a16:creationId xmlns:a16="http://schemas.microsoft.com/office/drawing/2014/main" id="{AFB2097E-3174-3E91-399C-E3CECA4AFBB5}"/>
                </a:ext>
              </a:extLst>
            </p:cNvPr>
            <p:cNvSpPr/>
            <p:nvPr/>
          </p:nvSpPr>
          <p:spPr bwMode="auto">
            <a:xfrm>
              <a:off x="9054336" y="3030510"/>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54" name="Oval 9353">
              <a:extLst>
                <a:ext uri="{FF2B5EF4-FFF2-40B4-BE49-F238E27FC236}">
                  <a16:creationId xmlns:a16="http://schemas.microsoft.com/office/drawing/2014/main" id="{966D4D59-5FC3-9671-54E7-D5FE721224DA}"/>
                </a:ext>
              </a:extLst>
            </p:cNvPr>
            <p:cNvSpPr/>
            <p:nvPr/>
          </p:nvSpPr>
          <p:spPr bwMode="auto">
            <a:xfrm>
              <a:off x="9030338" y="3206952"/>
              <a:ext cx="60898" cy="6089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55" name="Oval 9354">
              <a:extLst>
                <a:ext uri="{FF2B5EF4-FFF2-40B4-BE49-F238E27FC236}">
                  <a16:creationId xmlns:a16="http://schemas.microsoft.com/office/drawing/2014/main" id="{5A8A549C-B6CB-FF4C-7D98-003CA4BAD0DD}"/>
                </a:ext>
              </a:extLst>
            </p:cNvPr>
            <p:cNvSpPr/>
            <p:nvPr/>
          </p:nvSpPr>
          <p:spPr bwMode="auto">
            <a:xfrm>
              <a:off x="9010407" y="3339233"/>
              <a:ext cx="97571" cy="97571"/>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83" name="Oval 9382">
              <a:extLst>
                <a:ext uri="{FF2B5EF4-FFF2-40B4-BE49-F238E27FC236}">
                  <a16:creationId xmlns:a16="http://schemas.microsoft.com/office/drawing/2014/main" id="{208D6CC6-5AA4-CDC5-1CBC-116E6EF5F042}"/>
                </a:ext>
              </a:extLst>
            </p:cNvPr>
            <p:cNvSpPr/>
            <p:nvPr/>
          </p:nvSpPr>
          <p:spPr bwMode="auto">
            <a:xfrm>
              <a:off x="7812182" y="1697960"/>
              <a:ext cx="1588551" cy="1588551"/>
            </a:xfrm>
            <a:prstGeom prst="ellipse">
              <a:avLst/>
            </a:prstGeom>
            <a:noFill/>
            <a:ln w="28575">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9449" name="Straight Arrow Connector 9448">
            <a:extLst>
              <a:ext uri="{FF2B5EF4-FFF2-40B4-BE49-F238E27FC236}">
                <a16:creationId xmlns:a16="http://schemas.microsoft.com/office/drawing/2014/main" id="{F6A490E9-8923-13DC-C8DA-22E457DE2F05}"/>
              </a:ext>
            </a:extLst>
          </p:cNvPr>
          <p:cNvCxnSpPr>
            <a:cxnSpLocks/>
          </p:cNvCxnSpPr>
          <p:nvPr/>
        </p:nvCxnSpPr>
        <p:spPr bwMode="auto">
          <a:xfrm flipV="1">
            <a:off x="7828707" y="4939752"/>
            <a:ext cx="0" cy="243836"/>
          </a:xfrm>
          <a:prstGeom prst="straightConnector1">
            <a:avLst/>
          </a:prstGeom>
          <a:noFill/>
          <a:ln w="28575" cap="flat" cmpd="sng" algn="ctr">
            <a:solidFill>
              <a:schemeClr val="bg1"/>
            </a:solidFill>
            <a:prstDash val="solid"/>
            <a:round/>
            <a:headEnd type="none" w="med" len="med"/>
            <a:tailEnd type="triangle"/>
          </a:ln>
          <a:effectLst/>
        </p:spPr>
      </p:cxnSp>
      <p:sp>
        <p:nvSpPr>
          <p:cNvPr id="9450" name="TextBox 9449">
            <a:extLst>
              <a:ext uri="{FF2B5EF4-FFF2-40B4-BE49-F238E27FC236}">
                <a16:creationId xmlns:a16="http://schemas.microsoft.com/office/drawing/2014/main" id="{61908941-AE59-10AE-EE3B-3897DF6F0891}"/>
              </a:ext>
            </a:extLst>
          </p:cNvPr>
          <p:cNvSpPr txBox="1"/>
          <p:nvPr/>
        </p:nvSpPr>
        <p:spPr bwMode="auto">
          <a:xfrm>
            <a:off x="6838204" y="4680290"/>
            <a:ext cx="20897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Chylomicron secretion</a:t>
            </a:r>
          </a:p>
        </p:txBody>
      </p:sp>
      <p:sp>
        <p:nvSpPr>
          <p:cNvPr id="9451" name="TextBox 9450">
            <a:extLst>
              <a:ext uri="{FF2B5EF4-FFF2-40B4-BE49-F238E27FC236}">
                <a16:creationId xmlns:a16="http://schemas.microsoft.com/office/drawing/2014/main" id="{B949DC80-2532-F418-053D-3F9D6DAE6681}"/>
              </a:ext>
            </a:extLst>
          </p:cNvPr>
          <p:cNvSpPr txBox="1"/>
          <p:nvPr/>
        </p:nvSpPr>
        <p:spPr bwMode="auto">
          <a:xfrm>
            <a:off x="8640953" y="5087998"/>
            <a:ext cx="20897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Chylomicron synthesis</a:t>
            </a:r>
          </a:p>
        </p:txBody>
      </p:sp>
      <p:cxnSp>
        <p:nvCxnSpPr>
          <p:cNvPr id="9453" name="Straight Arrow Connector 9452">
            <a:extLst>
              <a:ext uri="{FF2B5EF4-FFF2-40B4-BE49-F238E27FC236}">
                <a16:creationId xmlns:a16="http://schemas.microsoft.com/office/drawing/2014/main" id="{9F8CD8AB-89B0-A935-0FF9-79BFE613A3AE}"/>
              </a:ext>
            </a:extLst>
          </p:cNvPr>
          <p:cNvCxnSpPr/>
          <p:nvPr/>
        </p:nvCxnSpPr>
        <p:spPr bwMode="auto">
          <a:xfrm flipV="1">
            <a:off x="8251143" y="5250369"/>
            <a:ext cx="366423" cy="86472"/>
          </a:xfrm>
          <a:prstGeom prst="straightConnector1">
            <a:avLst/>
          </a:prstGeom>
          <a:noFill/>
          <a:ln w="28575" cap="flat" cmpd="sng" algn="ctr">
            <a:solidFill>
              <a:schemeClr val="bg1"/>
            </a:solidFill>
            <a:prstDash val="solid"/>
            <a:round/>
            <a:headEnd type="none" w="med" len="med"/>
            <a:tailEnd type="triangle"/>
          </a:ln>
          <a:effectLst/>
        </p:spPr>
      </p:cxnSp>
      <p:cxnSp>
        <p:nvCxnSpPr>
          <p:cNvPr id="9454" name="Straight Arrow Connector 9453">
            <a:extLst>
              <a:ext uri="{FF2B5EF4-FFF2-40B4-BE49-F238E27FC236}">
                <a16:creationId xmlns:a16="http://schemas.microsoft.com/office/drawing/2014/main" id="{67FE4731-54C0-6352-FA6A-35A53C54E087}"/>
              </a:ext>
            </a:extLst>
          </p:cNvPr>
          <p:cNvCxnSpPr>
            <a:cxnSpLocks/>
          </p:cNvCxnSpPr>
          <p:nvPr/>
        </p:nvCxnSpPr>
        <p:spPr bwMode="auto">
          <a:xfrm>
            <a:off x="8246458" y="5745209"/>
            <a:ext cx="588264" cy="17307"/>
          </a:xfrm>
          <a:prstGeom prst="straightConnector1">
            <a:avLst/>
          </a:prstGeom>
          <a:noFill/>
          <a:ln w="28575" cap="flat" cmpd="sng" algn="ctr">
            <a:solidFill>
              <a:schemeClr val="bg1"/>
            </a:solidFill>
            <a:prstDash val="solid"/>
            <a:round/>
            <a:headEnd type="none" w="med" len="med"/>
            <a:tailEnd type="triangle"/>
          </a:ln>
          <a:effectLst/>
        </p:spPr>
      </p:cxnSp>
      <p:sp>
        <p:nvSpPr>
          <p:cNvPr id="9456" name="TextBox 9455">
            <a:extLst>
              <a:ext uri="{FF2B5EF4-FFF2-40B4-BE49-F238E27FC236}">
                <a16:creationId xmlns:a16="http://schemas.microsoft.com/office/drawing/2014/main" id="{B31FF4BD-D0E0-3A83-D9FA-A6E15F83BF5E}"/>
              </a:ext>
            </a:extLst>
          </p:cNvPr>
          <p:cNvSpPr txBox="1"/>
          <p:nvPr/>
        </p:nvSpPr>
        <p:spPr bwMode="auto">
          <a:xfrm>
            <a:off x="8768817" y="5599973"/>
            <a:ext cx="20897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Gut motility</a:t>
            </a:r>
          </a:p>
        </p:txBody>
      </p:sp>
      <p:sp>
        <p:nvSpPr>
          <p:cNvPr id="9457" name="TextBox 9456">
            <a:extLst>
              <a:ext uri="{FF2B5EF4-FFF2-40B4-BE49-F238E27FC236}">
                <a16:creationId xmlns:a16="http://schemas.microsoft.com/office/drawing/2014/main" id="{58B1B43C-7F4C-3FD1-2ED2-24737CBD06B7}"/>
              </a:ext>
            </a:extLst>
          </p:cNvPr>
          <p:cNvSpPr txBox="1"/>
          <p:nvPr/>
        </p:nvSpPr>
        <p:spPr bwMode="auto">
          <a:xfrm>
            <a:off x="8223448" y="5843350"/>
            <a:ext cx="10402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Gut</a:t>
            </a:r>
          </a:p>
        </p:txBody>
      </p:sp>
      <p:sp>
        <p:nvSpPr>
          <p:cNvPr id="9458" name="TextBox 9457">
            <a:extLst>
              <a:ext uri="{FF2B5EF4-FFF2-40B4-BE49-F238E27FC236}">
                <a16:creationId xmlns:a16="http://schemas.microsoft.com/office/drawing/2014/main" id="{5429C924-C318-121D-5B8C-093CD68BBF26}"/>
              </a:ext>
            </a:extLst>
          </p:cNvPr>
          <p:cNvSpPr txBox="1"/>
          <p:nvPr/>
        </p:nvSpPr>
        <p:spPr bwMode="auto">
          <a:xfrm>
            <a:off x="2603745" y="5808892"/>
            <a:ext cx="10402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Liver</a:t>
            </a:r>
          </a:p>
        </p:txBody>
      </p:sp>
      <p:cxnSp>
        <p:nvCxnSpPr>
          <p:cNvPr id="9461" name="Straight Arrow Connector 9460">
            <a:extLst>
              <a:ext uri="{FF2B5EF4-FFF2-40B4-BE49-F238E27FC236}">
                <a16:creationId xmlns:a16="http://schemas.microsoft.com/office/drawing/2014/main" id="{6E3CDC57-2654-EBEC-1DB2-AF6FD995B18D}"/>
              </a:ext>
            </a:extLst>
          </p:cNvPr>
          <p:cNvCxnSpPr>
            <a:cxnSpLocks/>
          </p:cNvCxnSpPr>
          <p:nvPr/>
        </p:nvCxnSpPr>
        <p:spPr bwMode="auto">
          <a:xfrm flipH="1" flipV="1">
            <a:off x="2700605" y="5726513"/>
            <a:ext cx="475923" cy="38903"/>
          </a:xfrm>
          <a:prstGeom prst="straightConnector1">
            <a:avLst/>
          </a:prstGeom>
          <a:noFill/>
          <a:ln w="28575" cap="flat" cmpd="sng" algn="ctr">
            <a:solidFill>
              <a:schemeClr val="bg1"/>
            </a:solidFill>
            <a:prstDash val="solid"/>
            <a:round/>
            <a:headEnd type="none" w="med" len="med"/>
            <a:tailEnd type="triangle"/>
          </a:ln>
          <a:effectLst/>
        </p:spPr>
      </p:cxnSp>
      <p:cxnSp>
        <p:nvCxnSpPr>
          <p:cNvPr id="9462" name="Straight Arrow Connector 9461">
            <a:extLst>
              <a:ext uri="{FF2B5EF4-FFF2-40B4-BE49-F238E27FC236}">
                <a16:creationId xmlns:a16="http://schemas.microsoft.com/office/drawing/2014/main" id="{05A02986-CA53-F127-6AEE-9CBF45CAE282}"/>
              </a:ext>
            </a:extLst>
          </p:cNvPr>
          <p:cNvCxnSpPr>
            <a:cxnSpLocks/>
          </p:cNvCxnSpPr>
          <p:nvPr/>
        </p:nvCxnSpPr>
        <p:spPr bwMode="auto">
          <a:xfrm flipH="1" flipV="1">
            <a:off x="2781655" y="5349937"/>
            <a:ext cx="483227" cy="231430"/>
          </a:xfrm>
          <a:prstGeom prst="straightConnector1">
            <a:avLst/>
          </a:prstGeom>
          <a:noFill/>
          <a:ln w="28575" cap="flat" cmpd="sng" algn="ctr">
            <a:solidFill>
              <a:schemeClr val="bg1"/>
            </a:solidFill>
            <a:prstDash val="solid"/>
            <a:round/>
            <a:headEnd type="none" w="med" len="med"/>
            <a:tailEnd type="triangle"/>
          </a:ln>
          <a:effectLst/>
        </p:spPr>
      </p:cxnSp>
      <p:cxnSp>
        <p:nvCxnSpPr>
          <p:cNvPr id="9464" name="Straight Arrow Connector 9463">
            <a:extLst>
              <a:ext uri="{FF2B5EF4-FFF2-40B4-BE49-F238E27FC236}">
                <a16:creationId xmlns:a16="http://schemas.microsoft.com/office/drawing/2014/main" id="{184D6C0F-35BD-8578-97FF-4EE4786E431A}"/>
              </a:ext>
            </a:extLst>
          </p:cNvPr>
          <p:cNvCxnSpPr>
            <a:cxnSpLocks/>
          </p:cNvCxnSpPr>
          <p:nvPr/>
        </p:nvCxnSpPr>
        <p:spPr bwMode="auto">
          <a:xfrm flipH="1" flipV="1">
            <a:off x="2866017" y="5095511"/>
            <a:ext cx="518347" cy="341237"/>
          </a:xfrm>
          <a:prstGeom prst="straightConnector1">
            <a:avLst/>
          </a:prstGeom>
          <a:noFill/>
          <a:ln w="28575" cap="flat" cmpd="sng" algn="ctr">
            <a:solidFill>
              <a:schemeClr val="bg1"/>
            </a:solidFill>
            <a:prstDash val="solid"/>
            <a:round/>
            <a:headEnd type="none" w="med" len="med"/>
            <a:tailEnd type="triangle"/>
          </a:ln>
          <a:effectLst/>
        </p:spPr>
      </p:cxnSp>
      <p:cxnSp>
        <p:nvCxnSpPr>
          <p:cNvPr id="9466" name="Straight Arrow Connector 9465">
            <a:extLst>
              <a:ext uri="{FF2B5EF4-FFF2-40B4-BE49-F238E27FC236}">
                <a16:creationId xmlns:a16="http://schemas.microsoft.com/office/drawing/2014/main" id="{2BDD8B6C-42DC-84A6-6ADF-EFAB8F5833B4}"/>
              </a:ext>
            </a:extLst>
          </p:cNvPr>
          <p:cNvCxnSpPr>
            <a:cxnSpLocks/>
          </p:cNvCxnSpPr>
          <p:nvPr/>
        </p:nvCxnSpPr>
        <p:spPr bwMode="auto">
          <a:xfrm flipV="1">
            <a:off x="3523958" y="4893114"/>
            <a:ext cx="0" cy="460332"/>
          </a:xfrm>
          <a:prstGeom prst="straightConnector1">
            <a:avLst/>
          </a:prstGeom>
          <a:noFill/>
          <a:ln w="28575" cap="flat" cmpd="sng" algn="ctr">
            <a:solidFill>
              <a:schemeClr val="bg1"/>
            </a:solidFill>
            <a:prstDash val="solid"/>
            <a:round/>
            <a:headEnd type="none" w="med" len="med"/>
            <a:tailEnd type="triangle"/>
          </a:ln>
          <a:effectLst/>
        </p:spPr>
      </p:cxnSp>
      <p:cxnSp>
        <p:nvCxnSpPr>
          <p:cNvPr id="9468" name="Straight Arrow Connector 9467">
            <a:extLst>
              <a:ext uri="{FF2B5EF4-FFF2-40B4-BE49-F238E27FC236}">
                <a16:creationId xmlns:a16="http://schemas.microsoft.com/office/drawing/2014/main" id="{1140DD60-7EA4-BE7A-F6BA-5170A3CBB2B5}"/>
              </a:ext>
            </a:extLst>
          </p:cNvPr>
          <p:cNvCxnSpPr>
            <a:cxnSpLocks/>
          </p:cNvCxnSpPr>
          <p:nvPr/>
        </p:nvCxnSpPr>
        <p:spPr bwMode="auto">
          <a:xfrm flipV="1">
            <a:off x="3953119" y="5042793"/>
            <a:ext cx="215707" cy="352982"/>
          </a:xfrm>
          <a:prstGeom prst="straightConnector1">
            <a:avLst/>
          </a:prstGeom>
          <a:noFill/>
          <a:ln w="28575" cap="flat" cmpd="sng" algn="ctr">
            <a:solidFill>
              <a:schemeClr val="bg1"/>
            </a:solidFill>
            <a:prstDash val="solid"/>
            <a:round/>
            <a:headEnd type="none" w="med" len="med"/>
            <a:tailEnd type="triangle"/>
          </a:ln>
          <a:effectLst/>
        </p:spPr>
      </p:cxnSp>
      <p:sp>
        <p:nvSpPr>
          <p:cNvPr id="9470" name="TextBox 9469">
            <a:extLst>
              <a:ext uri="{FF2B5EF4-FFF2-40B4-BE49-F238E27FC236}">
                <a16:creationId xmlns:a16="http://schemas.microsoft.com/office/drawing/2014/main" id="{D2299A2F-1CA7-A329-1FD7-4E7CFA9F8588}"/>
              </a:ext>
            </a:extLst>
          </p:cNvPr>
          <p:cNvSpPr txBox="1"/>
          <p:nvPr/>
        </p:nvSpPr>
        <p:spPr bwMode="auto">
          <a:xfrm>
            <a:off x="891789" y="5173762"/>
            <a:ext cx="1931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Glucose production</a:t>
            </a:r>
          </a:p>
        </p:txBody>
      </p:sp>
      <p:sp>
        <p:nvSpPr>
          <p:cNvPr id="9471" name="TextBox 9470">
            <a:extLst>
              <a:ext uri="{FF2B5EF4-FFF2-40B4-BE49-F238E27FC236}">
                <a16:creationId xmlns:a16="http://schemas.microsoft.com/office/drawing/2014/main" id="{83B7C89A-CE67-010F-AE86-536B17B796AE}"/>
              </a:ext>
            </a:extLst>
          </p:cNvPr>
          <p:cNvSpPr txBox="1"/>
          <p:nvPr/>
        </p:nvSpPr>
        <p:spPr bwMode="auto">
          <a:xfrm>
            <a:off x="1006873" y="4844598"/>
            <a:ext cx="1931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De novo lipogenesis</a:t>
            </a:r>
          </a:p>
        </p:txBody>
      </p:sp>
      <p:sp>
        <p:nvSpPr>
          <p:cNvPr id="9472" name="TextBox 9471">
            <a:extLst>
              <a:ext uri="{FF2B5EF4-FFF2-40B4-BE49-F238E27FC236}">
                <a16:creationId xmlns:a16="http://schemas.microsoft.com/office/drawing/2014/main" id="{1208E957-44AB-B18E-FBEB-D5985BF28CEC}"/>
              </a:ext>
            </a:extLst>
          </p:cNvPr>
          <p:cNvSpPr txBox="1"/>
          <p:nvPr/>
        </p:nvSpPr>
        <p:spPr bwMode="auto">
          <a:xfrm>
            <a:off x="2873492" y="4628973"/>
            <a:ext cx="1354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TG secretion</a:t>
            </a:r>
          </a:p>
        </p:txBody>
      </p:sp>
      <p:sp>
        <p:nvSpPr>
          <p:cNvPr id="9475" name="TextBox 9474">
            <a:extLst>
              <a:ext uri="{FF2B5EF4-FFF2-40B4-BE49-F238E27FC236}">
                <a16:creationId xmlns:a16="http://schemas.microsoft.com/office/drawing/2014/main" id="{6EB3CAB3-C2D2-0FBE-062D-3E9D307F7EBB}"/>
              </a:ext>
            </a:extLst>
          </p:cNvPr>
          <p:cNvSpPr txBox="1"/>
          <p:nvPr/>
        </p:nvSpPr>
        <p:spPr bwMode="auto">
          <a:xfrm>
            <a:off x="3923672" y="4796101"/>
            <a:ext cx="15902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VLDL secretion</a:t>
            </a:r>
          </a:p>
        </p:txBody>
      </p:sp>
      <p:sp>
        <p:nvSpPr>
          <p:cNvPr id="9479" name="TextBox 9478">
            <a:extLst>
              <a:ext uri="{FF2B5EF4-FFF2-40B4-BE49-F238E27FC236}">
                <a16:creationId xmlns:a16="http://schemas.microsoft.com/office/drawing/2014/main" id="{86FC6F1C-9D66-7A42-735A-D8FD7B15ED49}"/>
              </a:ext>
            </a:extLst>
          </p:cNvPr>
          <p:cNvSpPr txBox="1"/>
          <p:nvPr/>
        </p:nvSpPr>
        <p:spPr bwMode="auto">
          <a:xfrm>
            <a:off x="4639961" y="5089233"/>
            <a:ext cx="995564" cy="461665"/>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Insulin</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Glucagon</a:t>
            </a:r>
          </a:p>
        </p:txBody>
      </p:sp>
      <p:pic>
        <p:nvPicPr>
          <p:cNvPr id="15" name="Picture 14">
            <a:extLst>
              <a:ext uri="{FF2B5EF4-FFF2-40B4-BE49-F238E27FC236}">
                <a16:creationId xmlns:a16="http://schemas.microsoft.com/office/drawing/2014/main" id="{BE3CF080-03A5-5194-8084-41AE153454C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00932" y="5171282"/>
            <a:ext cx="429057" cy="383893"/>
          </a:xfrm>
          <a:prstGeom prst="rect">
            <a:avLst/>
          </a:prstGeom>
        </p:spPr>
      </p:pic>
      <p:grpSp>
        <p:nvGrpSpPr>
          <p:cNvPr id="9484" name="Group 9483">
            <a:extLst>
              <a:ext uri="{FF2B5EF4-FFF2-40B4-BE49-F238E27FC236}">
                <a16:creationId xmlns:a16="http://schemas.microsoft.com/office/drawing/2014/main" id="{37BA094A-F517-955C-C1E7-D0DB1B130600}"/>
              </a:ext>
            </a:extLst>
          </p:cNvPr>
          <p:cNvGrpSpPr/>
          <p:nvPr/>
        </p:nvGrpSpPr>
        <p:grpSpPr>
          <a:xfrm>
            <a:off x="3523958" y="1648406"/>
            <a:ext cx="832962" cy="821297"/>
            <a:chOff x="3523958" y="1648406"/>
            <a:chExt cx="832962" cy="821297"/>
          </a:xfrm>
        </p:grpSpPr>
        <p:cxnSp>
          <p:nvCxnSpPr>
            <p:cNvPr id="9481" name="Straight Connector 9480">
              <a:extLst>
                <a:ext uri="{FF2B5EF4-FFF2-40B4-BE49-F238E27FC236}">
                  <a16:creationId xmlns:a16="http://schemas.microsoft.com/office/drawing/2014/main" id="{91E0DE36-7E27-691C-A951-9B41F1C39A7E}"/>
                </a:ext>
              </a:extLst>
            </p:cNvPr>
            <p:cNvCxnSpPr>
              <a:stCxn id="9238" idx="39"/>
            </p:cNvCxnSpPr>
            <p:nvPr/>
          </p:nvCxnSpPr>
          <p:spPr bwMode="auto">
            <a:xfrm flipV="1">
              <a:off x="3523958" y="1648406"/>
              <a:ext cx="832962" cy="97385"/>
            </a:xfrm>
            <a:prstGeom prst="line">
              <a:avLst/>
            </a:prstGeom>
            <a:noFill/>
            <a:ln w="28575" cap="flat" cmpd="sng" algn="ctr">
              <a:solidFill>
                <a:schemeClr val="bg2"/>
              </a:solidFill>
              <a:prstDash val="solid"/>
              <a:round/>
              <a:headEnd type="none" w="med" len="med"/>
              <a:tailEnd type="none" w="med" len="med"/>
            </a:ln>
            <a:effectLst/>
          </p:spPr>
        </p:cxnSp>
        <p:cxnSp>
          <p:nvCxnSpPr>
            <p:cNvPr id="9483" name="Straight Connector 9482">
              <a:extLst>
                <a:ext uri="{FF2B5EF4-FFF2-40B4-BE49-F238E27FC236}">
                  <a16:creationId xmlns:a16="http://schemas.microsoft.com/office/drawing/2014/main" id="{5A3329FA-C087-74F2-A5D1-EC769F6DC853}"/>
                </a:ext>
              </a:extLst>
            </p:cNvPr>
            <p:cNvCxnSpPr>
              <a:cxnSpLocks/>
              <a:stCxn id="9244" idx="6"/>
            </p:cNvCxnSpPr>
            <p:nvPr/>
          </p:nvCxnSpPr>
          <p:spPr bwMode="auto">
            <a:xfrm flipV="1">
              <a:off x="4048459" y="1648406"/>
              <a:ext cx="289542" cy="821297"/>
            </a:xfrm>
            <a:prstGeom prst="line">
              <a:avLst/>
            </a:prstGeom>
            <a:noFill/>
            <a:ln w="28575" cap="flat" cmpd="sng" algn="ctr">
              <a:solidFill>
                <a:schemeClr val="bg2"/>
              </a:solidFill>
              <a:prstDash val="solid"/>
              <a:round/>
              <a:headEnd type="none" w="med" len="med"/>
              <a:tailEnd type="none" w="med" len="med"/>
            </a:ln>
            <a:effectLst/>
          </p:spPr>
        </p:cxnSp>
      </p:grpSp>
      <p:grpSp>
        <p:nvGrpSpPr>
          <p:cNvPr id="9485" name="Group 9484">
            <a:extLst>
              <a:ext uri="{FF2B5EF4-FFF2-40B4-BE49-F238E27FC236}">
                <a16:creationId xmlns:a16="http://schemas.microsoft.com/office/drawing/2014/main" id="{188F0706-5904-7D9F-98FC-E1B50094C848}"/>
              </a:ext>
            </a:extLst>
          </p:cNvPr>
          <p:cNvGrpSpPr/>
          <p:nvPr/>
        </p:nvGrpSpPr>
        <p:grpSpPr>
          <a:xfrm rot="19782221">
            <a:off x="2733967" y="2512847"/>
            <a:ext cx="467279" cy="666865"/>
            <a:chOff x="3533028" y="1445320"/>
            <a:chExt cx="811951" cy="1055064"/>
          </a:xfrm>
        </p:grpSpPr>
        <p:cxnSp>
          <p:nvCxnSpPr>
            <p:cNvPr id="9486" name="Straight Connector 9485">
              <a:extLst>
                <a:ext uri="{FF2B5EF4-FFF2-40B4-BE49-F238E27FC236}">
                  <a16:creationId xmlns:a16="http://schemas.microsoft.com/office/drawing/2014/main" id="{7BD9A4AF-4756-8CFB-7EBB-046EE05A31B3}"/>
                </a:ext>
              </a:extLst>
            </p:cNvPr>
            <p:cNvCxnSpPr>
              <a:cxnSpLocks/>
            </p:cNvCxnSpPr>
            <p:nvPr/>
          </p:nvCxnSpPr>
          <p:spPr bwMode="auto">
            <a:xfrm rot="1817779" flipV="1">
              <a:off x="3533028" y="1445320"/>
              <a:ext cx="729245" cy="521409"/>
            </a:xfrm>
            <a:prstGeom prst="line">
              <a:avLst/>
            </a:prstGeom>
            <a:noFill/>
            <a:ln w="28575" cap="flat" cmpd="sng" algn="ctr">
              <a:solidFill>
                <a:schemeClr val="bg2"/>
              </a:solidFill>
              <a:prstDash val="solid"/>
              <a:round/>
              <a:headEnd type="none" w="med" len="med"/>
              <a:tailEnd type="none" w="med" len="med"/>
            </a:ln>
            <a:effectLst/>
          </p:spPr>
        </p:cxnSp>
        <p:cxnSp>
          <p:nvCxnSpPr>
            <p:cNvPr id="9487" name="Straight Connector 9486">
              <a:extLst>
                <a:ext uri="{FF2B5EF4-FFF2-40B4-BE49-F238E27FC236}">
                  <a16:creationId xmlns:a16="http://schemas.microsoft.com/office/drawing/2014/main" id="{C748D8A6-04D0-260E-C7B7-29F0A9AE7D73}"/>
                </a:ext>
              </a:extLst>
            </p:cNvPr>
            <p:cNvCxnSpPr>
              <a:cxnSpLocks/>
            </p:cNvCxnSpPr>
            <p:nvPr/>
          </p:nvCxnSpPr>
          <p:spPr bwMode="auto">
            <a:xfrm rot="1817779" flipH="1" flipV="1">
              <a:off x="4117760" y="1645254"/>
              <a:ext cx="227219" cy="855130"/>
            </a:xfrm>
            <a:prstGeom prst="line">
              <a:avLst/>
            </a:prstGeom>
            <a:noFill/>
            <a:ln w="28575" cap="flat" cmpd="sng" algn="ctr">
              <a:solidFill>
                <a:schemeClr val="bg2"/>
              </a:solidFill>
              <a:prstDash val="solid"/>
              <a:round/>
              <a:headEnd type="none" w="med" len="med"/>
              <a:tailEnd type="none" w="med" len="med"/>
            </a:ln>
            <a:effectLst/>
          </p:spPr>
        </p:cxnSp>
      </p:grpSp>
      <p:sp>
        <p:nvSpPr>
          <p:cNvPr id="9490" name="Oval 9489">
            <a:extLst>
              <a:ext uri="{FF2B5EF4-FFF2-40B4-BE49-F238E27FC236}">
                <a16:creationId xmlns:a16="http://schemas.microsoft.com/office/drawing/2014/main" id="{541C6B3F-9E9A-E911-85D0-EE759669BCED}"/>
              </a:ext>
            </a:extLst>
          </p:cNvPr>
          <p:cNvSpPr/>
          <p:nvPr/>
        </p:nvSpPr>
        <p:spPr bwMode="auto">
          <a:xfrm>
            <a:off x="2987991" y="2334626"/>
            <a:ext cx="219713" cy="219713"/>
          </a:xfrm>
          <a:prstGeom prst="ellipse">
            <a:avLst/>
          </a:prstGeom>
          <a:noFill/>
          <a:ln w="28575">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494" name="Group 9493">
            <a:extLst>
              <a:ext uri="{FF2B5EF4-FFF2-40B4-BE49-F238E27FC236}">
                <a16:creationId xmlns:a16="http://schemas.microsoft.com/office/drawing/2014/main" id="{7C0BF5D0-94E2-9E39-5B9B-301116214B51}"/>
              </a:ext>
            </a:extLst>
          </p:cNvPr>
          <p:cNvGrpSpPr/>
          <p:nvPr/>
        </p:nvGrpSpPr>
        <p:grpSpPr>
          <a:xfrm rot="14954354">
            <a:off x="7722189" y="1476234"/>
            <a:ext cx="780574" cy="964699"/>
            <a:chOff x="3574078" y="1505004"/>
            <a:chExt cx="780574" cy="964699"/>
          </a:xfrm>
        </p:grpSpPr>
        <p:cxnSp>
          <p:nvCxnSpPr>
            <p:cNvPr id="9495" name="Straight Connector 9494">
              <a:extLst>
                <a:ext uri="{FF2B5EF4-FFF2-40B4-BE49-F238E27FC236}">
                  <a16:creationId xmlns:a16="http://schemas.microsoft.com/office/drawing/2014/main" id="{AB70B246-027A-70E1-F1FC-535ADAD60D2C}"/>
                </a:ext>
              </a:extLst>
            </p:cNvPr>
            <p:cNvCxnSpPr>
              <a:cxnSpLocks/>
              <a:stCxn id="9383" idx="2"/>
            </p:cNvCxnSpPr>
            <p:nvPr/>
          </p:nvCxnSpPr>
          <p:spPr bwMode="auto">
            <a:xfrm rot="6645646" flipH="1" flipV="1">
              <a:off x="3886468" y="1192614"/>
              <a:ext cx="155793" cy="780574"/>
            </a:xfrm>
            <a:prstGeom prst="line">
              <a:avLst/>
            </a:prstGeom>
            <a:noFill/>
            <a:ln w="28575" cap="flat" cmpd="sng" algn="ctr">
              <a:solidFill>
                <a:schemeClr val="bg2"/>
              </a:solidFill>
              <a:prstDash val="solid"/>
              <a:round/>
              <a:headEnd type="none" w="med" len="med"/>
              <a:tailEnd type="none" w="med" len="med"/>
            </a:ln>
            <a:effectLst/>
          </p:spPr>
        </p:cxnSp>
        <p:cxnSp>
          <p:nvCxnSpPr>
            <p:cNvPr id="9496" name="Straight Connector 9495">
              <a:extLst>
                <a:ext uri="{FF2B5EF4-FFF2-40B4-BE49-F238E27FC236}">
                  <a16:creationId xmlns:a16="http://schemas.microsoft.com/office/drawing/2014/main" id="{6E60214D-876D-A1CE-0DE4-4E5D0A713540}"/>
                </a:ext>
              </a:extLst>
            </p:cNvPr>
            <p:cNvCxnSpPr>
              <a:cxnSpLocks/>
            </p:cNvCxnSpPr>
            <p:nvPr/>
          </p:nvCxnSpPr>
          <p:spPr bwMode="auto">
            <a:xfrm flipV="1">
              <a:off x="4048459" y="1648406"/>
              <a:ext cx="289542" cy="821297"/>
            </a:xfrm>
            <a:prstGeom prst="line">
              <a:avLst/>
            </a:prstGeom>
            <a:noFill/>
            <a:ln w="28575" cap="flat" cmpd="sng" algn="ctr">
              <a:solidFill>
                <a:schemeClr val="bg2"/>
              </a:solidFill>
              <a:prstDash val="solid"/>
              <a:round/>
              <a:headEnd type="none" w="med" len="med"/>
              <a:tailEnd type="none" w="med" len="med"/>
            </a:ln>
            <a:effectLst/>
          </p:spPr>
        </p:cxnSp>
      </p:grpSp>
      <p:sp>
        <p:nvSpPr>
          <p:cNvPr id="9502" name="TextBox 9501">
            <a:extLst>
              <a:ext uri="{FF2B5EF4-FFF2-40B4-BE49-F238E27FC236}">
                <a16:creationId xmlns:a16="http://schemas.microsoft.com/office/drawing/2014/main" id="{314725D4-E71E-25BE-0D53-8DECFA8A6448}"/>
              </a:ext>
            </a:extLst>
          </p:cNvPr>
          <p:cNvSpPr txBox="1"/>
          <p:nvPr/>
        </p:nvSpPr>
        <p:spPr bwMode="auto">
          <a:xfrm>
            <a:off x="981374" y="5558556"/>
            <a:ext cx="17544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Glucose uptake</a:t>
            </a:r>
          </a:p>
        </p:txBody>
      </p:sp>
    </p:spTree>
    <p:extLst>
      <p:ext uri="{BB962C8B-B14F-4D97-AF65-F5344CB8AC3E}">
        <p14:creationId xmlns:p14="http://schemas.microsoft.com/office/powerpoint/2010/main" val="1264466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20" name="Group 9219">
            <a:extLst>
              <a:ext uri="{FF2B5EF4-FFF2-40B4-BE49-F238E27FC236}">
                <a16:creationId xmlns:a16="http://schemas.microsoft.com/office/drawing/2014/main" id="{283781AD-7B4B-855A-A0FF-0325B35A148D}"/>
              </a:ext>
            </a:extLst>
          </p:cNvPr>
          <p:cNvGrpSpPr/>
          <p:nvPr/>
        </p:nvGrpSpPr>
        <p:grpSpPr>
          <a:xfrm>
            <a:off x="6223434" y="2976117"/>
            <a:ext cx="91440" cy="599841"/>
            <a:chOff x="9965656" y="2932721"/>
            <a:chExt cx="133815" cy="545432"/>
          </a:xfrm>
        </p:grpSpPr>
        <p:grpSp>
          <p:nvGrpSpPr>
            <p:cNvPr id="9222" name="Group 9221">
              <a:extLst>
                <a:ext uri="{FF2B5EF4-FFF2-40B4-BE49-F238E27FC236}">
                  <a16:creationId xmlns:a16="http://schemas.microsoft.com/office/drawing/2014/main" id="{13A96F3F-A276-0C10-F680-573D1ED1ECA7}"/>
                </a:ext>
              </a:extLst>
            </p:cNvPr>
            <p:cNvGrpSpPr/>
            <p:nvPr/>
          </p:nvGrpSpPr>
          <p:grpSpPr>
            <a:xfrm>
              <a:off x="9965656" y="2932721"/>
              <a:ext cx="133815" cy="536219"/>
              <a:chOff x="4419601" y="3670193"/>
              <a:chExt cx="122364" cy="174572"/>
            </a:xfrm>
          </p:grpSpPr>
          <p:cxnSp>
            <p:nvCxnSpPr>
              <p:cNvPr id="9224" name="Straight Connector 9223">
                <a:extLst>
                  <a:ext uri="{FF2B5EF4-FFF2-40B4-BE49-F238E27FC236}">
                    <a16:creationId xmlns:a16="http://schemas.microsoft.com/office/drawing/2014/main" id="{AB623112-93A8-FD29-0AC6-E0F1C4D72B6B}"/>
                  </a:ext>
                </a:extLst>
              </p:cNvPr>
              <p:cNvCxnSpPr>
                <a:cxnSpLocks/>
              </p:cNvCxnSpPr>
              <p:nvPr/>
            </p:nvCxnSpPr>
            <p:spPr bwMode="auto">
              <a:xfrm>
                <a:off x="4419601" y="3670193"/>
                <a:ext cx="122364" cy="0"/>
              </a:xfrm>
              <a:prstGeom prst="line">
                <a:avLst/>
              </a:prstGeom>
              <a:noFill/>
              <a:ln w="19050" cap="flat" cmpd="sng" algn="ctr">
                <a:solidFill>
                  <a:schemeClr val="bg1"/>
                </a:solidFill>
                <a:prstDash val="solid"/>
                <a:round/>
                <a:headEnd type="none" w="med" len="med"/>
                <a:tailEnd type="none" w="med" len="med"/>
              </a:ln>
              <a:effectLst/>
            </p:spPr>
          </p:cxnSp>
          <p:cxnSp>
            <p:nvCxnSpPr>
              <p:cNvPr id="9225" name="Straight Connector 9224">
                <a:extLst>
                  <a:ext uri="{FF2B5EF4-FFF2-40B4-BE49-F238E27FC236}">
                    <a16:creationId xmlns:a16="http://schemas.microsoft.com/office/drawing/2014/main" id="{CAD4F505-F4AC-3EBC-33A4-A847649EFACB}"/>
                  </a:ext>
                </a:extLst>
              </p:cNvPr>
              <p:cNvCxnSpPr>
                <a:cxnSpLocks/>
              </p:cNvCxnSpPr>
              <p:nvPr/>
            </p:nvCxnSpPr>
            <p:spPr bwMode="auto">
              <a:xfrm>
                <a:off x="4480783" y="3670193"/>
                <a:ext cx="0" cy="174572"/>
              </a:xfrm>
              <a:prstGeom prst="line">
                <a:avLst/>
              </a:prstGeom>
              <a:noFill/>
              <a:ln w="19050" cap="flat" cmpd="sng" algn="ctr">
                <a:solidFill>
                  <a:schemeClr val="bg1"/>
                </a:solidFill>
                <a:prstDash val="solid"/>
                <a:round/>
                <a:headEnd type="none" w="med" len="med"/>
                <a:tailEnd type="none" w="med" len="med"/>
              </a:ln>
              <a:effectLst/>
            </p:spPr>
          </p:cxnSp>
        </p:grpSp>
        <p:cxnSp>
          <p:nvCxnSpPr>
            <p:cNvPr id="9223" name="Straight Connector 9222">
              <a:extLst>
                <a:ext uri="{FF2B5EF4-FFF2-40B4-BE49-F238E27FC236}">
                  <a16:creationId xmlns:a16="http://schemas.microsoft.com/office/drawing/2014/main" id="{D5DAA992-58A3-EB36-1DC9-A494D9C22AFC}"/>
                </a:ext>
              </a:extLst>
            </p:cNvPr>
            <p:cNvCxnSpPr>
              <a:cxnSpLocks/>
            </p:cNvCxnSpPr>
            <p:nvPr/>
          </p:nvCxnSpPr>
          <p:spPr bwMode="auto">
            <a:xfrm>
              <a:off x="9965656" y="3478153"/>
              <a:ext cx="133815" cy="0"/>
            </a:xfrm>
            <a:prstGeom prst="line">
              <a:avLst/>
            </a:prstGeom>
            <a:noFill/>
            <a:ln w="19050" cap="flat" cmpd="sng" algn="ctr">
              <a:solidFill>
                <a:schemeClr val="bg1"/>
              </a:solidFill>
              <a:prstDash val="solid"/>
              <a:round/>
              <a:headEnd type="none" w="med" len="med"/>
              <a:tailEnd type="none" w="med" len="med"/>
            </a:ln>
            <a:effectLst/>
          </p:spPr>
        </p:cxnSp>
      </p:grpSp>
      <p:grpSp>
        <p:nvGrpSpPr>
          <p:cNvPr id="9226" name="Group 9225">
            <a:extLst>
              <a:ext uri="{FF2B5EF4-FFF2-40B4-BE49-F238E27FC236}">
                <a16:creationId xmlns:a16="http://schemas.microsoft.com/office/drawing/2014/main" id="{124F017E-470B-A27E-A7CB-1DDB392D3B75}"/>
              </a:ext>
            </a:extLst>
          </p:cNvPr>
          <p:cNvGrpSpPr/>
          <p:nvPr/>
        </p:nvGrpSpPr>
        <p:grpSpPr>
          <a:xfrm>
            <a:off x="6285253" y="2355365"/>
            <a:ext cx="91440" cy="1136621"/>
            <a:chOff x="9965656" y="2932725"/>
            <a:chExt cx="133815" cy="545431"/>
          </a:xfrm>
        </p:grpSpPr>
        <p:grpSp>
          <p:nvGrpSpPr>
            <p:cNvPr id="9227" name="Group 9226">
              <a:extLst>
                <a:ext uri="{FF2B5EF4-FFF2-40B4-BE49-F238E27FC236}">
                  <a16:creationId xmlns:a16="http://schemas.microsoft.com/office/drawing/2014/main" id="{38B42301-5684-85B7-EDCE-9772B2FAFF0B}"/>
                </a:ext>
              </a:extLst>
            </p:cNvPr>
            <p:cNvGrpSpPr/>
            <p:nvPr/>
          </p:nvGrpSpPr>
          <p:grpSpPr>
            <a:xfrm>
              <a:off x="9965656" y="2932725"/>
              <a:ext cx="133815" cy="545431"/>
              <a:chOff x="4419601" y="3670193"/>
              <a:chExt cx="122364" cy="177571"/>
            </a:xfrm>
          </p:grpSpPr>
          <p:cxnSp>
            <p:nvCxnSpPr>
              <p:cNvPr id="9229" name="Straight Connector 9228">
                <a:extLst>
                  <a:ext uri="{FF2B5EF4-FFF2-40B4-BE49-F238E27FC236}">
                    <a16:creationId xmlns:a16="http://schemas.microsoft.com/office/drawing/2014/main" id="{845B5D22-DDA6-E00E-12AB-464DC69CC256}"/>
                  </a:ext>
                </a:extLst>
              </p:cNvPr>
              <p:cNvCxnSpPr>
                <a:cxnSpLocks/>
              </p:cNvCxnSpPr>
              <p:nvPr/>
            </p:nvCxnSpPr>
            <p:spPr bwMode="auto">
              <a:xfrm>
                <a:off x="4419601" y="3670193"/>
                <a:ext cx="122364" cy="0"/>
              </a:xfrm>
              <a:prstGeom prst="line">
                <a:avLst/>
              </a:prstGeom>
              <a:noFill/>
              <a:ln w="19050" cap="flat" cmpd="sng" algn="ctr">
                <a:solidFill>
                  <a:schemeClr val="bg1"/>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A9A8DCC9-F8D8-2DDC-8196-5C4A6C0FAE14}"/>
                  </a:ext>
                </a:extLst>
              </p:cNvPr>
              <p:cNvCxnSpPr>
                <a:cxnSpLocks/>
              </p:cNvCxnSpPr>
              <p:nvPr/>
            </p:nvCxnSpPr>
            <p:spPr bwMode="auto">
              <a:xfrm>
                <a:off x="4480783" y="3670193"/>
                <a:ext cx="0" cy="177571"/>
              </a:xfrm>
              <a:prstGeom prst="line">
                <a:avLst/>
              </a:prstGeom>
              <a:noFill/>
              <a:ln w="19050" cap="flat" cmpd="sng" algn="ctr">
                <a:solidFill>
                  <a:schemeClr val="bg1"/>
                </a:solidFill>
                <a:prstDash val="solid"/>
                <a:round/>
                <a:headEnd type="none" w="med" len="med"/>
                <a:tailEnd type="none" w="med" len="med"/>
              </a:ln>
              <a:effectLst/>
            </p:spPr>
          </p:cxnSp>
        </p:grpSp>
        <p:cxnSp>
          <p:nvCxnSpPr>
            <p:cNvPr id="9228" name="Straight Connector 9227">
              <a:extLst>
                <a:ext uri="{FF2B5EF4-FFF2-40B4-BE49-F238E27FC236}">
                  <a16:creationId xmlns:a16="http://schemas.microsoft.com/office/drawing/2014/main" id="{9535F169-44AE-6258-5C04-D6AF7D1C3993}"/>
                </a:ext>
              </a:extLst>
            </p:cNvPr>
            <p:cNvCxnSpPr>
              <a:cxnSpLocks/>
            </p:cNvCxnSpPr>
            <p:nvPr/>
          </p:nvCxnSpPr>
          <p:spPr bwMode="auto">
            <a:xfrm>
              <a:off x="9965656" y="3478153"/>
              <a:ext cx="133815" cy="0"/>
            </a:xfrm>
            <a:prstGeom prst="line">
              <a:avLst/>
            </a:prstGeom>
            <a:noFill/>
            <a:ln w="19050" cap="flat" cmpd="sng" algn="ctr">
              <a:solidFill>
                <a:schemeClr val="bg1"/>
              </a:solidFill>
              <a:prstDash val="solid"/>
              <a:round/>
              <a:headEnd type="none" w="med" len="med"/>
              <a:tailEnd type="none" w="med" len="med"/>
            </a:ln>
            <a:effectLst/>
          </p:spPr>
        </p:cxnSp>
      </p:grpSp>
      <p:grpSp>
        <p:nvGrpSpPr>
          <p:cNvPr id="9233" name="Group 9232">
            <a:extLst>
              <a:ext uri="{FF2B5EF4-FFF2-40B4-BE49-F238E27FC236}">
                <a16:creationId xmlns:a16="http://schemas.microsoft.com/office/drawing/2014/main" id="{3713EC34-75C7-4596-ABC6-0F624E9B437C}"/>
              </a:ext>
            </a:extLst>
          </p:cNvPr>
          <p:cNvGrpSpPr/>
          <p:nvPr/>
        </p:nvGrpSpPr>
        <p:grpSpPr>
          <a:xfrm>
            <a:off x="6999228" y="2134350"/>
            <a:ext cx="91440" cy="1314489"/>
            <a:chOff x="9965656" y="2932725"/>
            <a:chExt cx="133815" cy="545431"/>
          </a:xfrm>
        </p:grpSpPr>
        <p:grpSp>
          <p:nvGrpSpPr>
            <p:cNvPr id="9234" name="Group 9233">
              <a:extLst>
                <a:ext uri="{FF2B5EF4-FFF2-40B4-BE49-F238E27FC236}">
                  <a16:creationId xmlns:a16="http://schemas.microsoft.com/office/drawing/2014/main" id="{E957F1D5-52D1-D9B0-50DE-E9BAE9E0B73C}"/>
                </a:ext>
              </a:extLst>
            </p:cNvPr>
            <p:cNvGrpSpPr/>
            <p:nvPr/>
          </p:nvGrpSpPr>
          <p:grpSpPr>
            <a:xfrm>
              <a:off x="9965656" y="2932725"/>
              <a:ext cx="133815" cy="545431"/>
              <a:chOff x="4419601" y="3670193"/>
              <a:chExt cx="122364" cy="177571"/>
            </a:xfrm>
          </p:grpSpPr>
          <p:cxnSp>
            <p:nvCxnSpPr>
              <p:cNvPr id="9236" name="Straight Connector 9235">
                <a:extLst>
                  <a:ext uri="{FF2B5EF4-FFF2-40B4-BE49-F238E27FC236}">
                    <a16:creationId xmlns:a16="http://schemas.microsoft.com/office/drawing/2014/main" id="{03F69626-2912-9C70-A7FA-87517F0F9B51}"/>
                  </a:ext>
                </a:extLst>
              </p:cNvPr>
              <p:cNvCxnSpPr>
                <a:cxnSpLocks/>
              </p:cNvCxnSpPr>
              <p:nvPr/>
            </p:nvCxnSpPr>
            <p:spPr bwMode="auto">
              <a:xfrm>
                <a:off x="4419601" y="3670193"/>
                <a:ext cx="122364" cy="0"/>
              </a:xfrm>
              <a:prstGeom prst="line">
                <a:avLst/>
              </a:prstGeom>
              <a:noFill/>
              <a:ln w="19050" cap="flat" cmpd="sng" algn="ctr">
                <a:solidFill>
                  <a:schemeClr val="bg1"/>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293EF571-7B4A-511A-7C1A-9C965C17D420}"/>
                  </a:ext>
                </a:extLst>
              </p:cNvPr>
              <p:cNvCxnSpPr>
                <a:cxnSpLocks/>
              </p:cNvCxnSpPr>
              <p:nvPr/>
            </p:nvCxnSpPr>
            <p:spPr bwMode="auto">
              <a:xfrm>
                <a:off x="4480783" y="3670193"/>
                <a:ext cx="0" cy="177571"/>
              </a:xfrm>
              <a:prstGeom prst="line">
                <a:avLst/>
              </a:prstGeom>
              <a:noFill/>
              <a:ln w="19050" cap="flat" cmpd="sng" algn="ctr">
                <a:solidFill>
                  <a:schemeClr val="bg1"/>
                </a:solidFill>
                <a:prstDash val="solid"/>
                <a:round/>
                <a:headEnd type="none" w="med" len="med"/>
                <a:tailEnd type="none" w="med" len="med"/>
              </a:ln>
              <a:effectLst/>
            </p:spPr>
          </p:cxnSp>
        </p:grpSp>
        <p:cxnSp>
          <p:nvCxnSpPr>
            <p:cNvPr id="9235" name="Straight Connector 9234">
              <a:extLst>
                <a:ext uri="{FF2B5EF4-FFF2-40B4-BE49-F238E27FC236}">
                  <a16:creationId xmlns:a16="http://schemas.microsoft.com/office/drawing/2014/main" id="{7E99719A-C305-3450-A58D-11E4600F3017}"/>
                </a:ext>
              </a:extLst>
            </p:cNvPr>
            <p:cNvCxnSpPr>
              <a:cxnSpLocks/>
            </p:cNvCxnSpPr>
            <p:nvPr/>
          </p:nvCxnSpPr>
          <p:spPr bwMode="auto">
            <a:xfrm>
              <a:off x="9965656" y="3478153"/>
              <a:ext cx="133815" cy="0"/>
            </a:xfrm>
            <a:prstGeom prst="line">
              <a:avLst/>
            </a:prstGeom>
            <a:noFill/>
            <a:ln w="19050" cap="flat" cmpd="sng" algn="ctr">
              <a:solidFill>
                <a:schemeClr val="bg1"/>
              </a:solidFill>
              <a:prstDash val="solid"/>
              <a:round/>
              <a:headEnd type="none" w="med" len="med"/>
              <a:tailEnd type="none" w="med" len="med"/>
            </a:ln>
            <a:effectLst/>
          </p:spPr>
        </p:cxnSp>
      </p:grpSp>
      <p:grpSp>
        <p:nvGrpSpPr>
          <p:cNvPr id="9253" name="Group 9252">
            <a:extLst>
              <a:ext uri="{FF2B5EF4-FFF2-40B4-BE49-F238E27FC236}">
                <a16:creationId xmlns:a16="http://schemas.microsoft.com/office/drawing/2014/main" id="{CC892ABE-129D-F3C1-EC10-19C98242D18D}"/>
              </a:ext>
            </a:extLst>
          </p:cNvPr>
          <p:cNvGrpSpPr/>
          <p:nvPr/>
        </p:nvGrpSpPr>
        <p:grpSpPr>
          <a:xfrm>
            <a:off x="6927106" y="3462816"/>
            <a:ext cx="91440" cy="951939"/>
            <a:chOff x="9965656" y="2932725"/>
            <a:chExt cx="133815" cy="545431"/>
          </a:xfrm>
        </p:grpSpPr>
        <p:grpSp>
          <p:nvGrpSpPr>
            <p:cNvPr id="9254" name="Group 9253">
              <a:extLst>
                <a:ext uri="{FF2B5EF4-FFF2-40B4-BE49-F238E27FC236}">
                  <a16:creationId xmlns:a16="http://schemas.microsoft.com/office/drawing/2014/main" id="{D1278FA0-BFC2-C59C-570A-30A5C60C4638}"/>
                </a:ext>
              </a:extLst>
            </p:cNvPr>
            <p:cNvGrpSpPr/>
            <p:nvPr/>
          </p:nvGrpSpPr>
          <p:grpSpPr>
            <a:xfrm>
              <a:off x="9965656" y="2932725"/>
              <a:ext cx="133815" cy="545431"/>
              <a:chOff x="4419601" y="3670193"/>
              <a:chExt cx="122364" cy="177571"/>
            </a:xfrm>
          </p:grpSpPr>
          <p:cxnSp>
            <p:nvCxnSpPr>
              <p:cNvPr id="9256" name="Straight Connector 9255">
                <a:extLst>
                  <a:ext uri="{FF2B5EF4-FFF2-40B4-BE49-F238E27FC236}">
                    <a16:creationId xmlns:a16="http://schemas.microsoft.com/office/drawing/2014/main" id="{CC0BBEE3-948B-3EFB-E081-F3DA46D80FFD}"/>
                  </a:ext>
                </a:extLst>
              </p:cNvPr>
              <p:cNvCxnSpPr>
                <a:cxnSpLocks/>
              </p:cNvCxnSpPr>
              <p:nvPr/>
            </p:nvCxnSpPr>
            <p:spPr bwMode="auto">
              <a:xfrm>
                <a:off x="4419601" y="3670193"/>
                <a:ext cx="122364" cy="0"/>
              </a:xfrm>
              <a:prstGeom prst="line">
                <a:avLst/>
              </a:prstGeom>
              <a:noFill/>
              <a:ln w="19050" cap="flat" cmpd="sng" algn="ctr">
                <a:solidFill>
                  <a:schemeClr val="bg1"/>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4E4940B6-C2E9-82F3-0CED-ACC9F49146E4}"/>
                  </a:ext>
                </a:extLst>
              </p:cNvPr>
              <p:cNvCxnSpPr>
                <a:cxnSpLocks/>
              </p:cNvCxnSpPr>
              <p:nvPr/>
            </p:nvCxnSpPr>
            <p:spPr bwMode="auto">
              <a:xfrm>
                <a:off x="4480783" y="3670193"/>
                <a:ext cx="0" cy="177571"/>
              </a:xfrm>
              <a:prstGeom prst="line">
                <a:avLst/>
              </a:prstGeom>
              <a:noFill/>
              <a:ln w="19050" cap="flat" cmpd="sng" algn="ctr">
                <a:solidFill>
                  <a:schemeClr val="bg1"/>
                </a:solidFill>
                <a:prstDash val="solid"/>
                <a:round/>
                <a:headEnd type="none" w="med" len="med"/>
                <a:tailEnd type="none" w="med" len="med"/>
              </a:ln>
              <a:effectLst/>
            </p:spPr>
          </p:cxnSp>
        </p:grpSp>
        <p:cxnSp>
          <p:nvCxnSpPr>
            <p:cNvPr id="9255" name="Straight Connector 9254">
              <a:extLst>
                <a:ext uri="{FF2B5EF4-FFF2-40B4-BE49-F238E27FC236}">
                  <a16:creationId xmlns:a16="http://schemas.microsoft.com/office/drawing/2014/main" id="{DE17F915-5C6C-F236-6841-313441D60181}"/>
                </a:ext>
              </a:extLst>
            </p:cNvPr>
            <p:cNvCxnSpPr>
              <a:cxnSpLocks/>
            </p:cNvCxnSpPr>
            <p:nvPr/>
          </p:nvCxnSpPr>
          <p:spPr bwMode="auto">
            <a:xfrm>
              <a:off x="9965656" y="3478153"/>
              <a:ext cx="133815" cy="0"/>
            </a:xfrm>
            <a:prstGeom prst="line">
              <a:avLst/>
            </a:prstGeom>
            <a:noFill/>
            <a:ln w="19050" cap="flat" cmpd="sng" algn="ctr">
              <a:solidFill>
                <a:schemeClr val="bg1"/>
              </a:solidFill>
              <a:prstDash val="solid"/>
              <a:round/>
              <a:headEnd type="none" w="med" len="med"/>
              <a:tailEnd type="none" w="med" len="med"/>
            </a:ln>
            <a:effectLst/>
          </p:spPr>
        </p:cxnSp>
      </p:grpSp>
      <p:grpSp>
        <p:nvGrpSpPr>
          <p:cNvPr id="9258" name="Group 9257">
            <a:extLst>
              <a:ext uri="{FF2B5EF4-FFF2-40B4-BE49-F238E27FC236}">
                <a16:creationId xmlns:a16="http://schemas.microsoft.com/office/drawing/2014/main" id="{2E400E43-3717-DCC5-EB4A-11408F839A8E}"/>
              </a:ext>
            </a:extLst>
          </p:cNvPr>
          <p:cNvGrpSpPr/>
          <p:nvPr/>
        </p:nvGrpSpPr>
        <p:grpSpPr>
          <a:xfrm>
            <a:off x="8052720" y="2077681"/>
            <a:ext cx="91440" cy="1472184"/>
            <a:chOff x="9965656" y="2932725"/>
            <a:chExt cx="133815" cy="545431"/>
          </a:xfrm>
        </p:grpSpPr>
        <p:grpSp>
          <p:nvGrpSpPr>
            <p:cNvPr id="9259" name="Group 9258">
              <a:extLst>
                <a:ext uri="{FF2B5EF4-FFF2-40B4-BE49-F238E27FC236}">
                  <a16:creationId xmlns:a16="http://schemas.microsoft.com/office/drawing/2014/main" id="{A00F6711-4DB0-B17B-7FED-58761C1C778E}"/>
                </a:ext>
              </a:extLst>
            </p:cNvPr>
            <p:cNvGrpSpPr/>
            <p:nvPr/>
          </p:nvGrpSpPr>
          <p:grpSpPr>
            <a:xfrm>
              <a:off x="9965656" y="2932725"/>
              <a:ext cx="133815" cy="545431"/>
              <a:chOff x="4419601" y="3670193"/>
              <a:chExt cx="122364" cy="177571"/>
            </a:xfrm>
          </p:grpSpPr>
          <p:cxnSp>
            <p:nvCxnSpPr>
              <p:cNvPr id="9261" name="Straight Connector 9260">
                <a:extLst>
                  <a:ext uri="{FF2B5EF4-FFF2-40B4-BE49-F238E27FC236}">
                    <a16:creationId xmlns:a16="http://schemas.microsoft.com/office/drawing/2014/main" id="{C8577971-0C5B-814F-984B-840BAC070C26}"/>
                  </a:ext>
                </a:extLst>
              </p:cNvPr>
              <p:cNvCxnSpPr>
                <a:cxnSpLocks/>
              </p:cNvCxnSpPr>
              <p:nvPr/>
            </p:nvCxnSpPr>
            <p:spPr bwMode="auto">
              <a:xfrm>
                <a:off x="4419601" y="3670193"/>
                <a:ext cx="122364" cy="0"/>
              </a:xfrm>
              <a:prstGeom prst="line">
                <a:avLst/>
              </a:prstGeom>
              <a:noFill/>
              <a:ln w="19050" cap="flat" cmpd="sng" algn="ctr">
                <a:solidFill>
                  <a:schemeClr val="bg1"/>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B3F2D2C0-0586-F267-8EA2-45D23E55FE6D}"/>
                  </a:ext>
                </a:extLst>
              </p:cNvPr>
              <p:cNvCxnSpPr>
                <a:cxnSpLocks/>
              </p:cNvCxnSpPr>
              <p:nvPr/>
            </p:nvCxnSpPr>
            <p:spPr bwMode="auto">
              <a:xfrm>
                <a:off x="4480783" y="3670193"/>
                <a:ext cx="0" cy="177571"/>
              </a:xfrm>
              <a:prstGeom prst="line">
                <a:avLst/>
              </a:prstGeom>
              <a:noFill/>
              <a:ln w="19050" cap="flat" cmpd="sng" algn="ctr">
                <a:solidFill>
                  <a:schemeClr val="bg1"/>
                </a:solidFill>
                <a:prstDash val="solid"/>
                <a:round/>
                <a:headEnd type="none" w="med" len="med"/>
                <a:tailEnd type="none" w="med" len="med"/>
              </a:ln>
              <a:effectLst/>
            </p:spPr>
          </p:cxnSp>
        </p:grpSp>
        <p:cxnSp>
          <p:nvCxnSpPr>
            <p:cNvPr id="9260" name="Straight Connector 9259">
              <a:extLst>
                <a:ext uri="{FF2B5EF4-FFF2-40B4-BE49-F238E27FC236}">
                  <a16:creationId xmlns:a16="http://schemas.microsoft.com/office/drawing/2014/main" id="{7E1BC019-6409-83C4-B292-FBD124BF3BB4}"/>
                </a:ext>
              </a:extLst>
            </p:cNvPr>
            <p:cNvCxnSpPr>
              <a:cxnSpLocks/>
            </p:cNvCxnSpPr>
            <p:nvPr/>
          </p:nvCxnSpPr>
          <p:spPr bwMode="auto">
            <a:xfrm>
              <a:off x="9965656" y="3478153"/>
              <a:ext cx="133815" cy="0"/>
            </a:xfrm>
            <a:prstGeom prst="line">
              <a:avLst/>
            </a:prstGeom>
            <a:noFill/>
            <a:ln w="19050" cap="flat" cmpd="sng" algn="ctr">
              <a:solidFill>
                <a:schemeClr val="bg1"/>
              </a:solidFill>
              <a:prstDash val="solid"/>
              <a:round/>
              <a:headEnd type="none" w="med" len="med"/>
              <a:tailEnd type="none" w="med" len="med"/>
            </a:ln>
            <a:effectLst/>
          </p:spPr>
        </p:cxnSp>
      </p:grpSp>
      <p:grpSp>
        <p:nvGrpSpPr>
          <p:cNvPr id="9263" name="Group 9262">
            <a:extLst>
              <a:ext uri="{FF2B5EF4-FFF2-40B4-BE49-F238E27FC236}">
                <a16:creationId xmlns:a16="http://schemas.microsoft.com/office/drawing/2014/main" id="{72BEF187-12EE-59AF-721E-AD10A0D783A3}"/>
              </a:ext>
            </a:extLst>
          </p:cNvPr>
          <p:cNvGrpSpPr/>
          <p:nvPr/>
        </p:nvGrpSpPr>
        <p:grpSpPr>
          <a:xfrm>
            <a:off x="7980598" y="3516907"/>
            <a:ext cx="91440" cy="1069782"/>
            <a:chOff x="9965656" y="2932725"/>
            <a:chExt cx="133815" cy="545431"/>
          </a:xfrm>
        </p:grpSpPr>
        <p:grpSp>
          <p:nvGrpSpPr>
            <p:cNvPr id="9264" name="Group 9263">
              <a:extLst>
                <a:ext uri="{FF2B5EF4-FFF2-40B4-BE49-F238E27FC236}">
                  <a16:creationId xmlns:a16="http://schemas.microsoft.com/office/drawing/2014/main" id="{8F97047B-AD1A-82EF-1E83-FDF0840E4FED}"/>
                </a:ext>
              </a:extLst>
            </p:cNvPr>
            <p:cNvGrpSpPr/>
            <p:nvPr/>
          </p:nvGrpSpPr>
          <p:grpSpPr>
            <a:xfrm>
              <a:off x="9965656" y="2932725"/>
              <a:ext cx="133815" cy="545431"/>
              <a:chOff x="4419601" y="3670193"/>
              <a:chExt cx="122364" cy="177571"/>
            </a:xfrm>
          </p:grpSpPr>
          <p:cxnSp>
            <p:nvCxnSpPr>
              <p:cNvPr id="9266" name="Straight Connector 9265">
                <a:extLst>
                  <a:ext uri="{FF2B5EF4-FFF2-40B4-BE49-F238E27FC236}">
                    <a16:creationId xmlns:a16="http://schemas.microsoft.com/office/drawing/2014/main" id="{CAB99211-3165-31E3-70F2-3277F7958D32}"/>
                  </a:ext>
                </a:extLst>
              </p:cNvPr>
              <p:cNvCxnSpPr>
                <a:cxnSpLocks/>
              </p:cNvCxnSpPr>
              <p:nvPr/>
            </p:nvCxnSpPr>
            <p:spPr bwMode="auto">
              <a:xfrm>
                <a:off x="4419601" y="3670193"/>
                <a:ext cx="122364" cy="0"/>
              </a:xfrm>
              <a:prstGeom prst="line">
                <a:avLst/>
              </a:prstGeom>
              <a:noFill/>
              <a:ln w="19050" cap="flat" cmpd="sng" algn="ctr">
                <a:solidFill>
                  <a:schemeClr val="bg1"/>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D7A9E8C0-B089-B426-51B3-2F6F41DA53A9}"/>
                  </a:ext>
                </a:extLst>
              </p:cNvPr>
              <p:cNvCxnSpPr>
                <a:cxnSpLocks/>
              </p:cNvCxnSpPr>
              <p:nvPr/>
            </p:nvCxnSpPr>
            <p:spPr bwMode="auto">
              <a:xfrm>
                <a:off x="4480783" y="3670193"/>
                <a:ext cx="0" cy="177571"/>
              </a:xfrm>
              <a:prstGeom prst="line">
                <a:avLst/>
              </a:prstGeom>
              <a:noFill/>
              <a:ln w="19050" cap="flat" cmpd="sng" algn="ctr">
                <a:solidFill>
                  <a:schemeClr val="bg1"/>
                </a:solidFill>
                <a:prstDash val="solid"/>
                <a:round/>
                <a:headEnd type="none" w="med" len="med"/>
                <a:tailEnd type="none" w="med" len="med"/>
              </a:ln>
              <a:effectLst/>
            </p:spPr>
          </p:cxnSp>
        </p:grpSp>
        <p:cxnSp>
          <p:nvCxnSpPr>
            <p:cNvPr id="9265" name="Straight Connector 9264">
              <a:extLst>
                <a:ext uri="{FF2B5EF4-FFF2-40B4-BE49-F238E27FC236}">
                  <a16:creationId xmlns:a16="http://schemas.microsoft.com/office/drawing/2014/main" id="{7211A90C-6068-B562-3AA0-D0DCE5E7D7F9}"/>
                </a:ext>
              </a:extLst>
            </p:cNvPr>
            <p:cNvCxnSpPr>
              <a:cxnSpLocks/>
            </p:cNvCxnSpPr>
            <p:nvPr/>
          </p:nvCxnSpPr>
          <p:spPr bwMode="auto">
            <a:xfrm>
              <a:off x="9965656" y="3478153"/>
              <a:ext cx="133815" cy="0"/>
            </a:xfrm>
            <a:prstGeom prst="line">
              <a:avLst/>
            </a:prstGeom>
            <a:noFill/>
            <a:ln w="19050" cap="flat" cmpd="sng" algn="ctr">
              <a:solidFill>
                <a:schemeClr val="bg1"/>
              </a:solidFill>
              <a:prstDash val="solid"/>
              <a:round/>
              <a:headEnd type="none" w="med" len="med"/>
              <a:tailEnd type="none" w="med" len="med"/>
            </a:ln>
            <a:effectLst/>
          </p:spPr>
        </p:cxnSp>
      </p:grpSp>
      <p:grpSp>
        <p:nvGrpSpPr>
          <p:cNvPr id="9268" name="Group 9267">
            <a:extLst>
              <a:ext uri="{FF2B5EF4-FFF2-40B4-BE49-F238E27FC236}">
                <a16:creationId xmlns:a16="http://schemas.microsoft.com/office/drawing/2014/main" id="{ACD75321-A0BC-EE94-8EEE-803F9B004E6D}"/>
              </a:ext>
            </a:extLst>
          </p:cNvPr>
          <p:cNvGrpSpPr/>
          <p:nvPr/>
        </p:nvGrpSpPr>
        <p:grpSpPr>
          <a:xfrm>
            <a:off x="9041817" y="3581301"/>
            <a:ext cx="91440" cy="1005380"/>
            <a:chOff x="9965656" y="2932725"/>
            <a:chExt cx="133815" cy="545431"/>
          </a:xfrm>
        </p:grpSpPr>
        <p:grpSp>
          <p:nvGrpSpPr>
            <p:cNvPr id="9269" name="Group 9268">
              <a:extLst>
                <a:ext uri="{FF2B5EF4-FFF2-40B4-BE49-F238E27FC236}">
                  <a16:creationId xmlns:a16="http://schemas.microsoft.com/office/drawing/2014/main" id="{C4B771C4-0B7C-0471-6FDF-8D6291D6B69B}"/>
                </a:ext>
              </a:extLst>
            </p:cNvPr>
            <p:cNvGrpSpPr/>
            <p:nvPr/>
          </p:nvGrpSpPr>
          <p:grpSpPr>
            <a:xfrm>
              <a:off x="9965656" y="2932725"/>
              <a:ext cx="133815" cy="545431"/>
              <a:chOff x="4419601" y="3670193"/>
              <a:chExt cx="122364" cy="177571"/>
            </a:xfrm>
          </p:grpSpPr>
          <p:cxnSp>
            <p:nvCxnSpPr>
              <p:cNvPr id="9271" name="Straight Connector 9270">
                <a:extLst>
                  <a:ext uri="{FF2B5EF4-FFF2-40B4-BE49-F238E27FC236}">
                    <a16:creationId xmlns:a16="http://schemas.microsoft.com/office/drawing/2014/main" id="{AC12450A-359F-D68E-7D4F-36CF6A52DB76}"/>
                  </a:ext>
                </a:extLst>
              </p:cNvPr>
              <p:cNvCxnSpPr>
                <a:cxnSpLocks/>
              </p:cNvCxnSpPr>
              <p:nvPr/>
            </p:nvCxnSpPr>
            <p:spPr bwMode="auto">
              <a:xfrm>
                <a:off x="4419601" y="3670193"/>
                <a:ext cx="122364" cy="0"/>
              </a:xfrm>
              <a:prstGeom prst="line">
                <a:avLst/>
              </a:prstGeom>
              <a:noFill/>
              <a:ln w="19050" cap="flat" cmpd="sng" algn="ctr">
                <a:solidFill>
                  <a:schemeClr val="bg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024EBA44-55A8-4675-C3C5-60A9FC808283}"/>
                  </a:ext>
                </a:extLst>
              </p:cNvPr>
              <p:cNvCxnSpPr>
                <a:cxnSpLocks/>
              </p:cNvCxnSpPr>
              <p:nvPr/>
            </p:nvCxnSpPr>
            <p:spPr bwMode="auto">
              <a:xfrm>
                <a:off x="4480783" y="3670193"/>
                <a:ext cx="0" cy="177571"/>
              </a:xfrm>
              <a:prstGeom prst="line">
                <a:avLst/>
              </a:prstGeom>
              <a:noFill/>
              <a:ln w="19050" cap="flat" cmpd="sng" algn="ctr">
                <a:solidFill>
                  <a:schemeClr val="bg1"/>
                </a:solidFill>
                <a:prstDash val="solid"/>
                <a:round/>
                <a:headEnd type="none" w="med" len="med"/>
                <a:tailEnd type="none" w="med" len="med"/>
              </a:ln>
              <a:effectLst/>
            </p:spPr>
          </p:cxnSp>
        </p:grpSp>
        <p:cxnSp>
          <p:nvCxnSpPr>
            <p:cNvPr id="9270" name="Straight Connector 9269">
              <a:extLst>
                <a:ext uri="{FF2B5EF4-FFF2-40B4-BE49-F238E27FC236}">
                  <a16:creationId xmlns:a16="http://schemas.microsoft.com/office/drawing/2014/main" id="{E1D68F17-A3FF-5D60-7F04-EEDA3883CDAD}"/>
                </a:ext>
              </a:extLst>
            </p:cNvPr>
            <p:cNvCxnSpPr>
              <a:cxnSpLocks/>
            </p:cNvCxnSpPr>
            <p:nvPr/>
          </p:nvCxnSpPr>
          <p:spPr bwMode="auto">
            <a:xfrm>
              <a:off x="9965656" y="3478153"/>
              <a:ext cx="133815" cy="0"/>
            </a:xfrm>
            <a:prstGeom prst="line">
              <a:avLst/>
            </a:prstGeom>
            <a:noFill/>
            <a:ln w="19050" cap="flat" cmpd="sng" algn="ctr">
              <a:solidFill>
                <a:schemeClr val="bg1"/>
              </a:solidFill>
              <a:prstDash val="solid"/>
              <a:round/>
              <a:headEnd type="none" w="med" len="med"/>
              <a:tailEnd type="none" w="med" len="med"/>
            </a:ln>
            <a:effectLst/>
          </p:spPr>
        </p:cxnSp>
      </p:grpSp>
      <p:grpSp>
        <p:nvGrpSpPr>
          <p:cNvPr id="9273" name="Group 9272">
            <a:extLst>
              <a:ext uri="{FF2B5EF4-FFF2-40B4-BE49-F238E27FC236}">
                <a16:creationId xmlns:a16="http://schemas.microsoft.com/office/drawing/2014/main" id="{A21248F3-40BF-F88B-6A53-5605B967AD56}"/>
              </a:ext>
            </a:extLst>
          </p:cNvPr>
          <p:cNvGrpSpPr/>
          <p:nvPr/>
        </p:nvGrpSpPr>
        <p:grpSpPr>
          <a:xfrm>
            <a:off x="9111363" y="2298275"/>
            <a:ext cx="91440" cy="1198853"/>
            <a:chOff x="9965656" y="2932725"/>
            <a:chExt cx="133815" cy="545431"/>
          </a:xfrm>
        </p:grpSpPr>
        <p:grpSp>
          <p:nvGrpSpPr>
            <p:cNvPr id="9274" name="Group 9273">
              <a:extLst>
                <a:ext uri="{FF2B5EF4-FFF2-40B4-BE49-F238E27FC236}">
                  <a16:creationId xmlns:a16="http://schemas.microsoft.com/office/drawing/2014/main" id="{086C1714-6974-7DCF-B35F-8E2089C7ABEB}"/>
                </a:ext>
              </a:extLst>
            </p:cNvPr>
            <p:cNvGrpSpPr/>
            <p:nvPr/>
          </p:nvGrpSpPr>
          <p:grpSpPr>
            <a:xfrm>
              <a:off x="9965656" y="2932725"/>
              <a:ext cx="133815" cy="545431"/>
              <a:chOff x="4419601" y="3670193"/>
              <a:chExt cx="122364" cy="177571"/>
            </a:xfrm>
          </p:grpSpPr>
          <p:cxnSp>
            <p:nvCxnSpPr>
              <p:cNvPr id="9276" name="Straight Connector 9275">
                <a:extLst>
                  <a:ext uri="{FF2B5EF4-FFF2-40B4-BE49-F238E27FC236}">
                    <a16:creationId xmlns:a16="http://schemas.microsoft.com/office/drawing/2014/main" id="{FD082475-64EC-289E-2DAA-ABB078630117}"/>
                  </a:ext>
                </a:extLst>
              </p:cNvPr>
              <p:cNvCxnSpPr>
                <a:cxnSpLocks/>
              </p:cNvCxnSpPr>
              <p:nvPr/>
            </p:nvCxnSpPr>
            <p:spPr bwMode="auto">
              <a:xfrm>
                <a:off x="4419601" y="3670193"/>
                <a:ext cx="122364" cy="0"/>
              </a:xfrm>
              <a:prstGeom prst="line">
                <a:avLst/>
              </a:prstGeom>
              <a:noFill/>
              <a:ln w="19050" cap="flat" cmpd="sng" algn="ctr">
                <a:solidFill>
                  <a:schemeClr val="bg1"/>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332E7709-F3B8-7609-15F4-D435A991BD80}"/>
                  </a:ext>
                </a:extLst>
              </p:cNvPr>
              <p:cNvCxnSpPr>
                <a:cxnSpLocks/>
              </p:cNvCxnSpPr>
              <p:nvPr/>
            </p:nvCxnSpPr>
            <p:spPr bwMode="auto">
              <a:xfrm>
                <a:off x="4480783" y="3670193"/>
                <a:ext cx="0" cy="177571"/>
              </a:xfrm>
              <a:prstGeom prst="line">
                <a:avLst/>
              </a:prstGeom>
              <a:noFill/>
              <a:ln w="19050" cap="flat" cmpd="sng" algn="ctr">
                <a:solidFill>
                  <a:schemeClr val="bg1"/>
                </a:solidFill>
                <a:prstDash val="solid"/>
                <a:round/>
                <a:headEnd type="none" w="med" len="med"/>
                <a:tailEnd type="none" w="med" len="med"/>
              </a:ln>
              <a:effectLst/>
            </p:spPr>
          </p:cxnSp>
        </p:grpSp>
        <p:cxnSp>
          <p:nvCxnSpPr>
            <p:cNvPr id="9275" name="Straight Connector 9274">
              <a:extLst>
                <a:ext uri="{FF2B5EF4-FFF2-40B4-BE49-F238E27FC236}">
                  <a16:creationId xmlns:a16="http://schemas.microsoft.com/office/drawing/2014/main" id="{0DF9A9FD-7700-695B-BD9E-4081D6CACB8F}"/>
                </a:ext>
              </a:extLst>
            </p:cNvPr>
            <p:cNvCxnSpPr>
              <a:cxnSpLocks/>
            </p:cNvCxnSpPr>
            <p:nvPr/>
          </p:nvCxnSpPr>
          <p:spPr bwMode="auto">
            <a:xfrm>
              <a:off x="9965656" y="3478153"/>
              <a:ext cx="133815" cy="0"/>
            </a:xfrm>
            <a:prstGeom prst="line">
              <a:avLst/>
            </a:prstGeom>
            <a:noFill/>
            <a:ln w="19050" cap="flat" cmpd="sng" algn="ctr">
              <a:solidFill>
                <a:schemeClr val="bg1"/>
              </a:solidFill>
              <a:prstDash val="solid"/>
              <a:round/>
              <a:headEnd type="none" w="med" len="med"/>
              <a:tailEnd type="none" w="med" len="med"/>
            </a:ln>
            <a:effectLst/>
          </p:spPr>
        </p:cxnSp>
      </p:grpSp>
      <p:grpSp>
        <p:nvGrpSpPr>
          <p:cNvPr id="9278" name="Group 9277">
            <a:extLst>
              <a:ext uri="{FF2B5EF4-FFF2-40B4-BE49-F238E27FC236}">
                <a16:creationId xmlns:a16="http://schemas.microsoft.com/office/drawing/2014/main" id="{49A35C5F-0F6A-9922-609B-B4DB75AD2AF6}"/>
              </a:ext>
            </a:extLst>
          </p:cNvPr>
          <p:cNvGrpSpPr/>
          <p:nvPr/>
        </p:nvGrpSpPr>
        <p:grpSpPr>
          <a:xfrm>
            <a:off x="10167430" y="2550701"/>
            <a:ext cx="91440" cy="1257751"/>
            <a:chOff x="9965656" y="2932725"/>
            <a:chExt cx="133815" cy="545431"/>
          </a:xfrm>
        </p:grpSpPr>
        <p:grpSp>
          <p:nvGrpSpPr>
            <p:cNvPr id="9279" name="Group 9278">
              <a:extLst>
                <a:ext uri="{FF2B5EF4-FFF2-40B4-BE49-F238E27FC236}">
                  <a16:creationId xmlns:a16="http://schemas.microsoft.com/office/drawing/2014/main" id="{F01B7CC4-807D-3641-7F49-8BC50A302E6B}"/>
                </a:ext>
              </a:extLst>
            </p:cNvPr>
            <p:cNvGrpSpPr/>
            <p:nvPr/>
          </p:nvGrpSpPr>
          <p:grpSpPr>
            <a:xfrm>
              <a:off x="9965656" y="2932725"/>
              <a:ext cx="133815" cy="545431"/>
              <a:chOff x="4419601" y="3670193"/>
              <a:chExt cx="122364" cy="177571"/>
            </a:xfrm>
          </p:grpSpPr>
          <p:cxnSp>
            <p:nvCxnSpPr>
              <p:cNvPr id="9281" name="Straight Connector 9280">
                <a:extLst>
                  <a:ext uri="{FF2B5EF4-FFF2-40B4-BE49-F238E27FC236}">
                    <a16:creationId xmlns:a16="http://schemas.microsoft.com/office/drawing/2014/main" id="{B7AC522D-A4DF-531F-A5EC-104F8D3D9823}"/>
                  </a:ext>
                </a:extLst>
              </p:cNvPr>
              <p:cNvCxnSpPr>
                <a:cxnSpLocks/>
              </p:cNvCxnSpPr>
              <p:nvPr/>
            </p:nvCxnSpPr>
            <p:spPr bwMode="auto">
              <a:xfrm>
                <a:off x="4419601" y="3670193"/>
                <a:ext cx="122364" cy="0"/>
              </a:xfrm>
              <a:prstGeom prst="line">
                <a:avLst/>
              </a:prstGeom>
              <a:noFill/>
              <a:ln w="19050" cap="flat" cmpd="sng" algn="ctr">
                <a:solidFill>
                  <a:schemeClr val="bg1"/>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95103138-8D9E-0573-991F-9C8A6F44AC90}"/>
                  </a:ext>
                </a:extLst>
              </p:cNvPr>
              <p:cNvCxnSpPr>
                <a:cxnSpLocks/>
              </p:cNvCxnSpPr>
              <p:nvPr/>
            </p:nvCxnSpPr>
            <p:spPr bwMode="auto">
              <a:xfrm>
                <a:off x="4480783" y="3670193"/>
                <a:ext cx="0" cy="177571"/>
              </a:xfrm>
              <a:prstGeom prst="line">
                <a:avLst/>
              </a:prstGeom>
              <a:noFill/>
              <a:ln w="19050" cap="flat" cmpd="sng" algn="ctr">
                <a:solidFill>
                  <a:schemeClr val="bg1"/>
                </a:solidFill>
                <a:prstDash val="solid"/>
                <a:round/>
                <a:headEnd type="none" w="med" len="med"/>
                <a:tailEnd type="none" w="med" len="med"/>
              </a:ln>
              <a:effectLst/>
            </p:spPr>
          </p:cxnSp>
        </p:grpSp>
        <p:cxnSp>
          <p:nvCxnSpPr>
            <p:cNvPr id="9280" name="Straight Connector 9279">
              <a:extLst>
                <a:ext uri="{FF2B5EF4-FFF2-40B4-BE49-F238E27FC236}">
                  <a16:creationId xmlns:a16="http://schemas.microsoft.com/office/drawing/2014/main" id="{48216963-4EE5-0FD6-6654-520E42D88150}"/>
                </a:ext>
              </a:extLst>
            </p:cNvPr>
            <p:cNvCxnSpPr>
              <a:cxnSpLocks/>
            </p:cNvCxnSpPr>
            <p:nvPr/>
          </p:nvCxnSpPr>
          <p:spPr bwMode="auto">
            <a:xfrm>
              <a:off x="9965656" y="3478153"/>
              <a:ext cx="133815" cy="0"/>
            </a:xfrm>
            <a:prstGeom prst="line">
              <a:avLst/>
            </a:prstGeom>
            <a:noFill/>
            <a:ln w="19050" cap="flat" cmpd="sng" algn="ctr">
              <a:solidFill>
                <a:schemeClr val="bg1"/>
              </a:solidFill>
              <a:prstDash val="solid"/>
              <a:round/>
              <a:headEnd type="none" w="med" len="med"/>
              <a:tailEnd type="none" w="med" len="med"/>
            </a:ln>
            <a:effectLst/>
          </p:spPr>
        </p:cxnSp>
      </p:grpSp>
      <p:grpSp>
        <p:nvGrpSpPr>
          <p:cNvPr id="9283" name="Group 9282">
            <a:extLst>
              <a:ext uri="{FF2B5EF4-FFF2-40B4-BE49-F238E27FC236}">
                <a16:creationId xmlns:a16="http://schemas.microsoft.com/office/drawing/2014/main" id="{59A89174-F155-5595-2304-61668F5DBE7E}"/>
              </a:ext>
            </a:extLst>
          </p:cNvPr>
          <p:cNvGrpSpPr/>
          <p:nvPr/>
        </p:nvGrpSpPr>
        <p:grpSpPr>
          <a:xfrm>
            <a:off x="10103036" y="3274493"/>
            <a:ext cx="91440" cy="1192577"/>
            <a:chOff x="9965656" y="2932725"/>
            <a:chExt cx="133815" cy="545431"/>
          </a:xfrm>
        </p:grpSpPr>
        <p:grpSp>
          <p:nvGrpSpPr>
            <p:cNvPr id="9284" name="Group 9283">
              <a:extLst>
                <a:ext uri="{FF2B5EF4-FFF2-40B4-BE49-F238E27FC236}">
                  <a16:creationId xmlns:a16="http://schemas.microsoft.com/office/drawing/2014/main" id="{0D430153-C09D-4874-F9B7-6C3325CB01B5}"/>
                </a:ext>
              </a:extLst>
            </p:cNvPr>
            <p:cNvGrpSpPr/>
            <p:nvPr/>
          </p:nvGrpSpPr>
          <p:grpSpPr>
            <a:xfrm>
              <a:off x="9965656" y="2932725"/>
              <a:ext cx="133815" cy="545431"/>
              <a:chOff x="4419601" y="3670193"/>
              <a:chExt cx="122364" cy="177571"/>
            </a:xfrm>
          </p:grpSpPr>
          <p:cxnSp>
            <p:nvCxnSpPr>
              <p:cNvPr id="9286" name="Straight Connector 9285">
                <a:extLst>
                  <a:ext uri="{FF2B5EF4-FFF2-40B4-BE49-F238E27FC236}">
                    <a16:creationId xmlns:a16="http://schemas.microsoft.com/office/drawing/2014/main" id="{DAE4F359-72C9-B684-F381-D2F2BC7DC993}"/>
                  </a:ext>
                </a:extLst>
              </p:cNvPr>
              <p:cNvCxnSpPr>
                <a:cxnSpLocks/>
              </p:cNvCxnSpPr>
              <p:nvPr/>
            </p:nvCxnSpPr>
            <p:spPr bwMode="auto">
              <a:xfrm>
                <a:off x="4419601" y="3670193"/>
                <a:ext cx="122364" cy="0"/>
              </a:xfrm>
              <a:prstGeom prst="line">
                <a:avLst/>
              </a:prstGeom>
              <a:noFill/>
              <a:ln w="19050" cap="flat" cmpd="sng" algn="ctr">
                <a:solidFill>
                  <a:schemeClr val="bg1"/>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DE9623DD-B2C2-4E45-5528-4AF56E9D5487}"/>
                  </a:ext>
                </a:extLst>
              </p:cNvPr>
              <p:cNvCxnSpPr>
                <a:cxnSpLocks/>
              </p:cNvCxnSpPr>
              <p:nvPr/>
            </p:nvCxnSpPr>
            <p:spPr bwMode="auto">
              <a:xfrm>
                <a:off x="4480783" y="3670193"/>
                <a:ext cx="0" cy="177571"/>
              </a:xfrm>
              <a:prstGeom prst="line">
                <a:avLst/>
              </a:prstGeom>
              <a:noFill/>
              <a:ln w="19050" cap="flat" cmpd="sng" algn="ctr">
                <a:solidFill>
                  <a:schemeClr val="bg1"/>
                </a:solidFill>
                <a:prstDash val="solid"/>
                <a:round/>
                <a:headEnd type="none" w="med" len="med"/>
                <a:tailEnd type="none" w="med" len="med"/>
              </a:ln>
              <a:effectLst/>
            </p:spPr>
          </p:cxnSp>
        </p:grpSp>
        <p:cxnSp>
          <p:nvCxnSpPr>
            <p:cNvPr id="9285" name="Straight Connector 9284">
              <a:extLst>
                <a:ext uri="{FF2B5EF4-FFF2-40B4-BE49-F238E27FC236}">
                  <a16:creationId xmlns:a16="http://schemas.microsoft.com/office/drawing/2014/main" id="{67890E78-6738-A391-C017-B3CF4742583A}"/>
                </a:ext>
              </a:extLst>
            </p:cNvPr>
            <p:cNvCxnSpPr>
              <a:cxnSpLocks/>
            </p:cNvCxnSpPr>
            <p:nvPr/>
          </p:nvCxnSpPr>
          <p:spPr bwMode="auto">
            <a:xfrm>
              <a:off x="9965656" y="3478153"/>
              <a:ext cx="133815" cy="0"/>
            </a:xfrm>
            <a:prstGeom prst="line">
              <a:avLst/>
            </a:prstGeom>
            <a:noFill/>
            <a:ln w="19050" cap="flat" cmpd="sng" algn="ctr">
              <a:solidFill>
                <a:schemeClr val="bg1"/>
              </a:solidFill>
              <a:prstDash val="solid"/>
              <a:round/>
              <a:headEnd type="none" w="med" len="med"/>
              <a:tailEnd type="none" w="med" len="med"/>
            </a:ln>
            <a:effectLst/>
          </p:spPr>
        </p:cxnSp>
      </p:grpSp>
      <p:grpSp>
        <p:nvGrpSpPr>
          <p:cNvPr id="9288" name="Group 9287">
            <a:extLst>
              <a:ext uri="{FF2B5EF4-FFF2-40B4-BE49-F238E27FC236}">
                <a16:creationId xmlns:a16="http://schemas.microsoft.com/office/drawing/2014/main" id="{FF68EFE4-3F7A-33B4-C613-CAEB8329DC0D}"/>
              </a:ext>
            </a:extLst>
          </p:cNvPr>
          <p:cNvGrpSpPr/>
          <p:nvPr/>
        </p:nvGrpSpPr>
        <p:grpSpPr>
          <a:xfrm>
            <a:off x="11218346" y="2633126"/>
            <a:ext cx="91440" cy="1567156"/>
            <a:chOff x="9965656" y="2932725"/>
            <a:chExt cx="133815" cy="545431"/>
          </a:xfrm>
        </p:grpSpPr>
        <p:grpSp>
          <p:nvGrpSpPr>
            <p:cNvPr id="9289" name="Group 9288">
              <a:extLst>
                <a:ext uri="{FF2B5EF4-FFF2-40B4-BE49-F238E27FC236}">
                  <a16:creationId xmlns:a16="http://schemas.microsoft.com/office/drawing/2014/main" id="{5C3C5AA0-4F30-64A9-AB53-9D3A120F49DE}"/>
                </a:ext>
              </a:extLst>
            </p:cNvPr>
            <p:cNvGrpSpPr/>
            <p:nvPr/>
          </p:nvGrpSpPr>
          <p:grpSpPr>
            <a:xfrm>
              <a:off x="9965656" y="2932725"/>
              <a:ext cx="133815" cy="545431"/>
              <a:chOff x="4419601" y="3670193"/>
              <a:chExt cx="122364" cy="177571"/>
            </a:xfrm>
          </p:grpSpPr>
          <p:cxnSp>
            <p:nvCxnSpPr>
              <p:cNvPr id="9291" name="Straight Connector 9290">
                <a:extLst>
                  <a:ext uri="{FF2B5EF4-FFF2-40B4-BE49-F238E27FC236}">
                    <a16:creationId xmlns:a16="http://schemas.microsoft.com/office/drawing/2014/main" id="{A15EEEAC-8E1A-7C7B-208F-2501A7A1A743}"/>
                  </a:ext>
                </a:extLst>
              </p:cNvPr>
              <p:cNvCxnSpPr>
                <a:cxnSpLocks/>
              </p:cNvCxnSpPr>
              <p:nvPr/>
            </p:nvCxnSpPr>
            <p:spPr bwMode="auto">
              <a:xfrm>
                <a:off x="4419601" y="3670193"/>
                <a:ext cx="122364" cy="0"/>
              </a:xfrm>
              <a:prstGeom prst="line">
                <a:avLst/>
              </a:prstGeom>
              <a:noFill/>
              <a:ln w="19050" cap="flat" cmpd="sng" algn="ctr">
                <a:solidFill>
                  <a:schemeClr val="bg1"/>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9E6005F9-1953-D21F-7878-79CA44174E73}"/>
                  </a:ext>
                </a:extLst>
              </p:cNvPr>
              <p:cNvCxnSpPr>
                <a:cxnSpLocks/>
              </p:cNvCxnSpPr>
              <p:nvPr/>
            </p:nvCxnSpPr>
            <p:spPr bwMode="auto">
              <a:xfrm>
                <a:off x="4480783" y="3670193"/>
                <a:ext cx="0" cy="177571"/>
              </a:xfrm>
              <a:prstGeom prst="line">
                <a:avLst/>
              </a:prstGeom>
              <a:noFill/>
              <a:ln w="19050" cap="flat" cmpd="sng" algn="ctr">
                <a:solidFill>
                  <a:schemeClr val="bg1"/>
                </a:solidFill>
                <a:prstDash val="solid"/>
                <a:round/>
                <a:headEnd type="none" w="med" len="med"/>
                <a:tailEnd type="none" w="med" len="med"/>
              </a:ln>
              <a:effectLst/>
            </p:spPr>
          </p:cxnSp>
        </p:grpSp>
        <p:cxnSp>
          <p:nvCxnSpPr>
            <p:cNvPr id="9290" name="Straight Connector 9289">
              <a:extLst>
                <a:ext uri="{FF2B5EF4-FFF2-40B4-BE49-F238E27FC236}">
                  <a16:creationId xmlns:a16="http://schemas.microsoft.com/office/drawing/2014/main" id="{BF356DFE-F967-B42F-28F2-063E04ABB185}"/>
                </a:ext>
              </a:extLst>
            </p:cNvPr>
            <p:cNvCxnSpPr>
              <a:cxnSpLocks/>
            </p:cNvCxnSpPr>
            <p:nvPr/>
          </p:nvCxnSpPr>
          <p:spPr bwMode="auto">
            <a:xfrm>
              <a:off x="9965656" y="3478153"/>
              <a:ext cx="133815" cy="0"/>
            </a:xfrm>
            <a:prstGeom prst="line">
              <a:avLst/>
            </a:prstGeom>
            <a:noFill/>
            <a:ln w="19050" cap="flat" cmpd="sng" algn="ctr">
              <a:solidFill>
                <a:schemeClr val="bg1"/>
              </a:solidFill>
              <a:prstDash val="solid"/>
              <a:round/>
              <a:headEnd type="none" w="med" len="med"/>
              <a:tailEnd type="none" w="med" len="med"/>
            </a:ln>
            <a:effectLst/>
          </p:spPr>
        </p:cxnSp>
      </p:grpSp>
      <p:grpSp>
        <p:nvGrpSpPr>
          <p:cNvPr id="9293" name="Group 9292">
            <a:extLst>
              <a:ext uri="{FF2B5EF4-FFF2-40B4-BE49-F238E27FC236}">
                <a16:creationId xmlns:a16="http://schemas.microsoft.com/office/drawing/2014/main" id="{ECE0851F-99A1-5518-F005-6B3E84362110}"/>
              </a:ext>
            </a:extLst>
          </p:cNvPr>
          <p:cNvGrpSpPr/>
          <p:nvPr/>
        </p:nvGrpSpPr>
        <p:grpSpPr>
          <a:xfrm>
            <a:off x="11135921" y="3289949"/>
            <a:ext cx="91440" cy="1159922"/>
            <a:chOff x="9965656" y="2932725"/>
            <a:chExt cx="133815" cy="545431"/>
          </a:xfrm>
        </p:grpSpPr>
        <p:grpSp>
          <p:nvGrpSpPr>
            <p:cNvPr id="9294" name="Group 9293">
              <a:extLst>
                <a:ext uri="{FF2B5EF4-FFF2-40B4-BE49-F238E27FC236}">
                  <a16:creationId xmlns:a16="http://schemas.microsoft.com/office/drawing/2014/main" id="{EF24020D-1F64-F73A-4AF5-70F5DEAB74DD}"/>
                </a:ext>
              </a:extLst>
            </p:cNvPr>
            <p:cNvGrpSpPr/>
            <p:nvPr/>
          </p:nvGrpSpPr>
          <p:grpSpPr>
            <a:xfrm>
              <a:off x="9965656" y="2932725"/>
              <a:ext cx="133815" cy="545431"/>
              <a:chOff x="4419601" y="3670193"/>
              <a:chExt cx="122364" cy="177571"/>
            </a:xfrm>
          </p:grpSpPr>
          <p:cxnSp>
            <p:nvCxnSpPr>
              <p:cNvPr id="9296" name="Straight Connector 9295">
                <a:extLst>
                  <a:ext uri="{FF2B5EF4-FFF2-40B4-BE49-F238E27FC236}">
                    <a16:creationId xmlns:a16="http://schemas.microsoft.com/office/drawing/2014/main" id="{513BD012-D6E0-9DF0-A13A-1AEAFE4075DC}"/>
                  </a:ext>
                </a:extLst>
              </p:cNvPr>
              <p:cNvCxnSpPr>
                <a:cxnSpLocks/>
              </p:cNvCxnSpPr>
              <p:nvPr/>
            </p:nvCxnSpPr>
            <p:spPr bwMode="auto">
              <a:xfrm>
                <a:off x="4419601" y="3670193"/>
                <a:ext cx="122364" cy="0"/>
              </a:xfrm>
              <a:prstGeom prst="line">
                <a:avLst/>
              </a:prstGeom>
              <a:noFill/>
              <a:ln w="19050" cap="flat" cmpd="sng" algn="ctr">
                <a:solidFill>
                  <a:schemeClr val="bg1"/>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933A21AC-D5B8-2134-EE97-644B9BE0D96A}"/>
                  </a:ext>
                </a:extLst>
              </p:cNvPr>
              <p:cNvCxnSpPr>
                <a:cxnSpLocks/>
              </p:cNvCxnSpPr>
              <p:nvPr/>
            </p:nvCxnSpPr>
            <p:spPr bwMode="auto">
              <a:xfrm>
                <a:off x="4480783" y="3670193"/>
                <a:ext cx="0" cy="177571"/>
              </a:xfrm>
              <a:prstGeom prst="line">
                <a:avLst/>
              </a:prstGeom>
              <a:noFill/>
              <a:ln w="19050" cap="flat" cmpd="sng" algn="ctr">
                <a:solidFill>
                  <a:schemeClr val="bg1"/>
                </a:solidFill>
                <a:prstDash val="solid"/>
                <a:round/>
                <a:headEnd type="none" w="med" len="med"/>
                <a:tailEnd type="none" w="med" len="med"/>
              </a:ln>
              <a:effectLst/>
            </p:spPr>
          </p:cxnSp>
        </p:grpSp>
        <p:cxnSp>
          <p:nvCxnSpPr>
            <p:cNvPr id="9295" name="Straight Connector 9294">
              <a:extLst>
                <a:ext uri="{FF2B5EF4-FFF2-40B4-BE49-F238E27FC236}">
                  <a16:creationId xmlns:a16="http://schemas.microsoft.com/office/drawing/2014/main" id="{7E146A4B-4981-A2BA-1276-26F040CB7184}"/>
                </a:ext>
              </a:extLst>
            </p:cNvPr>
            <p:cNvCxnSpPr>
              <a:cxnSpLocks/>
            </p:cNvCxnSpPr>
            <p:nvPr/>
          </p:nvCxnSpPr>
          <p:spPr bwMode="auto">
            <a:xfrm>
              <a:off x="9965656" y="3478153"/>
              <a:ext cx="133815" cy="0"/>
            </a:xfrm>
            <a:prstGeom prst="line">
              <a:avLst/>
            </a:prstGeom>
            <a:noFill/>
            <a:ln w="19050" cap="flat" cmpd="sng" algn="ctr">
              <a:solidFill>
                <a:schemeClr val="bg1"/>
              </a:solidFill>
              <a:prstDash val="solid"/>
              <a:round/>
              <a:headEnd type="none" w="med" len="med"/>
              <a:tailEnd type="none" w="med" len="med"/>
            </a:ln>
            <a:effectLst/>
          </p:spPr>
        </p:cxnSp>
      </p:grpSp>
      <p:sp>
        <p:nvSpPr>
          <p:cNvPr id="4" name="TextBox 3">
            <a:extLst>
              <a:ext uri="{FF2B5EF4-FFF2-40B4-BE49-F238E27FC236}">
                <a16:creationId xmlns:a16="http://schemas.microsoft.com/office/drawing/2014/main" id="{70A5C150-9572-1D4A-B220-F9BC9F7F2255}"/>
              </a:ext>
            </a:extLst>
          </p:cNvPr>
          <p:cNvSpPr txBox="1"/>
          <p:nvPr/>
        </p:nvSpPr>
        <p:spPr bwMode="auto">
          <a:xfrm>
            <a:off x="7188702" y="1499163"/>
            <a:ext cx="8402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Placebo</a:t>
            </a:r>
          </a:p>
        </p:txBody>
      </p:sp>
      <p:sp>
        <p:nvSpPr>
          <p:cNvPr id="5" name="TextBox 4">
            <a:extLst>
              <a:ext uri="{FF2B5EF4-FFF2-40B4-BE49-F238E27FC236}">
                <a16:creationId xmlns:a16="http://schemas.microsoft.com/office/drawing/2014/main" id="{BA7E7F81-7FDB-A98C-10D1-71B51C40FE5D}"/>
              </a:ext>
            </a:extLst>
          </p:cNvPr>
          <p:cNvSpPr txBox="1"/>
          <p:nvPr/>
        </p:nvSpPr>
        <p:spPr bwMode="auto">
          <a:xfrm>
            <a:off x="8128471" y="1514099"/>
            <a:ext cx="23589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Liraglutide 1.8 mg SC daily</a:t>
            </a:r>
          </a:p>
        </p:txBody>
      </p:sp>
      <p:sp>
        <p:nvSpPr>
          <p:cNvPr id="2" name="Title 1">
            <a:extLst>
              <a:ext uri="{FF2B5EF4-FFF2-40B4-BE49-F238E27FC236}">
                <a16:creationId xmlns:a16="http://schemas.microsoft.com/office/drawing/2014/main" id="{418959FD-E3A5-2EBF-C3EA-B03017C77208}"/>
              </a:ext>
            </a:extLst>
          </p:cNvPr>
          <p:cNvSpPr>
            <a:spLocks noGrp="1"/>
          </p:cNvSpPr>
          <p:nvPr>
            <p:ph type="title"/>
          </p:nvPr>
        </p:nvSpPr>
        <p:spPr/>
        <p:txBody>
          <a:bodyPr/>
          <a:lstStyle/>
          <a:p>
            <a:r>
              <a:rPr lang="en-US" altLang="en-US" dirty="0"/>
              <a:t>GLP-1 RAs: Liraglutide</a:t>
            </a:r>
            <a:endParaRPr lang="en-US" dirty="0"/>
          </a:p>
        </p:txBody>
      </p:sp>
      <p:sp>
        <p:nvSpPr>
          <p:cNvPr id="7" name="Content Placeholder 6">
            <a:extLst>
              <a:ext uri="{FF2B5EF4-FFF2-40B4-BE49-F238E27FC236}">
                <a16:creationId xmlns:a16="http://schemas.microsoft.com/office/drawing/2014/main" id="{704FAAB3-EC04-1EB6-9C90-D3A226444CBA}"/>
              </a:ext>
            </a:extLst>
          </p:cNvPr>
          <p:cNvSpPr>
            <a:spLocks noGrp="1"/>
          </p:cNvSpPr>
          <p:nvPr>
            <p:ph idx="1"/>
          </p:nvPr>
        </p:nvSpPr>
        <p:spPr>
          <a:xfrm>
            <a:off x="604676" y="1513047"/>
            <a:ext cx="4115914" cy="4650686"/>
          </a:xfrm>
        </p:spPr>
        <p:txBody>
          <a:bodyPr/>
          <a:lstStyle/>
          <a:p>
            <a:r>
              <a:rPr lang="en-US" dirty="0"/>
              <a:t>Double-blind, randomized, placebo-controlled phase II trial in 4 UK medical centers compared liraglutide with placebo in patients with NASH and overweight</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95926"/>
            <a:ext cx="88401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Armstrong. Lancet. 2016;387:679.</a:t>
            </a:r>
          </a:p>
        </p:txBody>
      </p:sp>
      <p:sp>
        <p:nvSpPr>
          <p:cNvPr id="10" name="TextBox 9">
            <a:extLst>
              <a:ext uri="{FF2B5EF4-FFF2-40B4-BE49-F238E27FC236}">
                <a16:creationId xmlns:a16="http://schemas.microsoft.com/office/drawing/2014/main" id="{FC2DB02F-3C40-BD41-C221-623449CD0846}"/>
              </a:ext>
            </a:extLst>
          </p:cNvPr>
          <p:cNvSpPr txBox="1"/>
          <p:nvPr/>
        </p:nvSpPr>
        <p:spPr bwMode="auto">
          <a:xfrm rot="16200000">
            <a:off x="3778460" y="3029370"/>
            <a:ext cx="292432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Changes From Baseline in</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Alanine Aminotransferase (U/L) </a:t>
            </a:r>
          </a:p>
        </p:txBody>
      </p:sp>
      <p:cxnSp>
        <p:nvCxnSpPr>
          <p:cNvPr id="9" name="Straight Connector 8">
            <a:extLst>
              <a:ext uri="{FF2B5EF4-FFF2-40B4-BE49-F238E27FC236}">
                <a16:creationId xmlns:a16="http://schemas.microsoft.com/office/drawing/2014/main" id="{7DF7766B-DD75-9912-7856-B59D733D607D}"/>
              </a:ext>
            </a:extLst>
          </p:cNvPr>
          <p:cNvCxnSpPr>
            <a:cxnSpLocks/>
          </p:cNvCxnSpPr>
          <p:nvPr/>
        </p:nvCxnSpPr>
        <p:spPr bwMode="auto">
          <a:xfrm>
            <a:off x="5950275" y="1894363"/>
            <a:ext cx="0" cy="297512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B8BC7A5A-69E0-7254-C211-0E7472B6B771}"/>
              </a:ext>
            </a:extLst>
          </p:cNvPr>
          <p:cNvCxnSpPr/>
          <p:nvPr/>
        </p:nvCxnSpPr>
        <p:spPr bwMode="auto">
          <a:xfrm>
            <a:off x="5861853" y="190395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A5EDE9F3-E7A8-1B42-9D9F-64B945808D5E}"/>
              </a:ext>
            </a:extLst>
          </p:cNvPr>
          <p:cNvCxnSpPr/>
          <p:nvPr/>
        </p:nvCxnSpPr>
        <p:spPr bwMode="auto">
          <a:xfrm>
            <a:off x="5861853" y="23324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83A64545-6FFE-F9F5-5CF7-109B7471DF19}"/>
              </a:ext>
            </a:extLst>
          </p:cNvPr>
          <p:cNvCxnSpPr/>
          <p:nvPr/>
        </p:nvCxnSpPr>
        <p:spPr bwMode="auto">
          <a:xfrm>
            <a:off x="5861853" y="275498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C7860AC4-397D-1254-43B8-1AAE573ACC8E}"/>
              </a:ext>
            </a:extLst>
          </p:cNvPr>
          <p:cNvCxnSpPr/>
          <p:nvPr/>
        </p:nvCxnSpPr>
        <p:spPr bwMode="auto">
          <a:xfrm>
            <a:off x="5861853" y="317446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36E46C81-7AD8-372E-B576-2FAA5D368351}"/>
              </a:ext>
            </a:extLst>
          </p:cNvPr>
          <p:cNvCxnSpPr/>
          <p:nvPr/>
        </p:nvCxnSpPr>
        <p:spPr bwMode="auto">
          <a:xfrm>
            <a:off x="5861853" y="359997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CAC9DFF9-5997-F4B9-C226-6B36E11E048F}"/>
              </a:ext>
            </a:extLst>
          </p:cNvPr>
          <p:cNvCxnSpPr/>
          <p:nvPr/>
        </p:nvCxnSpPr>
        <p:spPr bwMode="auto">
          <a:xfrm>
            <a:off x="5861853" y="402548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665A373-8100-B1F2-C9C6-B325E899CD3A}"/>
              </a:ext>
            </a:extLst>
          </p:cNvPr>
          <p:cNvCxnSpPr/>
          <p:nvPr/>
        </p:nvCxnSpPr>
        <p:spPr bwMode="auto">
          <a:xfrm>
            <a:off x="5861853" y="444194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6A076BC-166D-7583-37E7-E4F9C5013DE2}"/>
              </a:ext>
            </a:extLst>
          </p:cNvPr>
          <p:cNvCxnSpPr/>
          <p:nvPr/>
        </p:nvCxnSpPr>
        <p:spPr bwMode="auto">
          <a:xfrm>
            <a:off x="5861853" y="4861422"/>
            <a:ext cx="91440" cy="0"/>
          </a:xfrm>
          <a:prstGeom prst="line">
            <a:avLst/>
          </a:prstGeom>
          <a:noFill/>
          <a:ln w="28575" cap="flat" cmpd="sng" algn="ctr">
            <a:solidFill>
              <a:schemeClr val="bg1"/>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0C105A38-944D-66AD-4C29-135A28B553D3}"/>
              </a:ext>
            </a:extLst>
          </p:cNvPr>
          <p:cNvSpPr txBox="1"/>
          <p:nvPr/>
        </p:nvSpPr>
        <p:spPr bwMode="auto">
          <a:xfrm>
            <a:off x="5482665" y="1775854"/>
            <a:ext cx="3349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2" name="TextBox 21">
            <a:extLst>
              <a:ext uri="{FF2B5EF4-FFF2-40B4-BE49-F238E27FC236}">
                <a16:creationId xmlns:a16="http://schemas.microsoft.com/office/drawing/2014/main" id="{90DEAD3F-0F29-F1FA-3D40-0ADC17C655FE}"/>
              </a:ext>
            </a:extLst>
          </p:cNvPr>
          <p:cNvSpPr txBox="1"/>
          <p:nvPr/>
        </p:nvSpPr>
        <p:spPr bwMode="auto">
          <a:xfrm>
            <a:off x="5482665" y="2201367"/>
            <a:ext cx="3349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3" name="TextBox 22">
            <a:extLst>
              <a:ext uri="{FF2B5EF4-FFF2-40B4-BE49-F238E27FC236}">
                <a16:creationId xmlns:a16="http://schemas.microsoft.com/office/drawing/2014/main" id="{370AAE0C-BBB8-7E30-F09D-9395CEF27694}"/>
              </a:ext>
            </a:extLst>
          </p:cNvPr>
          <p:cNvSpPr txBox="1"/>
          <p:nvPr/>
        </p:nvSpPr>
        <p:spPr bwMode="auto">
          <a:xfrm>
            <a:off x="5482665" y="2617826"/>
            <a:ext cx="3349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4" name="TextBox 23">
            <a:extLst>
              <a:ext uri="{FF2B5EF4-FFF2-40B4-BE49-F238E27FC236}">
                <a16:creationId xmlns:a16="http://schemas.microsoft.com/office/drawing/2014/main" id="{26783CCC-AF3E-D3E5-0AF0-63825A064657}"/>
              </a:ext>
            </a:extLst>
          </p:cNvPr>
          <p:cNvSpPr txBox="1"/>
          <p:nvPr/>
        </p:nvSpPr>
        <p:spPr bwMode="auto">
          <a:xfrm>
            <a:off x="5482665" y="3049374"/>
            <a:ext cx="3349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5" name="TextBox 24">
            <a:extLst>
              <a:ext uri="{FF2B5EF4-FFF2-40B4-BE49-F238E27FC236}">
                <a16:creationId xmlns:a16="http://schemas.microsoft.com/office/drawing/2014/main" id="{452197AD-7C9E-ADED-CAE5-D2A9856CEA7A}"/>
              </a:ext>
            </a:extLst>
          </p:cNvPr>
          <p:cNvSpPr txBox="1"/>
          <p:nvPr/>
        </p:nvSpPr>
        <p:spPr bwMode="auto">
          <a:xfrm>
            <a:off x="5482665" y="3462816"/>
            <a:ext cx="3349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6" name="TextBox 25">
            <a:extLst>
              <a:ext uri="{FF2B5EF4-FFF2-40B4-BE49-F238E27FC236}">
                <a16:creationId xmlns:a16="http://schemas.microsoft.com/office/drawing/2014/main" id="{B75D2835-BBD5-E6AE-9201-52C2A0DBB488}"/>
              </a:ext>
            </a:extLst>
          </p:cNvPr>
          <p:cNvSpPr txBox="1"/>
          <p:nvPr/>
        </p:nvSpPr>
        <p:spPr bwMode="auto">
          <a:xfrm>
            <a:off x="5482665" y="3894365"/>
            <a:ext cx="3349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27" name="TextBox 26">
            <a:extLst>
              <a:ext uri="{FF2B5EF4-FFF2-40B4-BE49-F238E27FC236}">
                <a16:creationId xmlns:a16="http://schemas.microsoft.com/office/drawing/2014/main" id="{076362D9-8FBD-289F-9E97-940198EF2E9A}"/>
              </a:ext>
            </a:extLst>
          </p:cNvPr>
          <p:cNvSpPr txBox="1"/>
          <p:nvPr/>
        </p:nvSpPr>
        <p:spPr bwMode="auto">
          <a:xfrm>
            <a:off x="5482665" y="4307807"/>
            <a:ext cx="3349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8" name="TextBox 27">
            <a:extLst>
              <a:ext uri="{FF2B5EF4-FFF2-40B4-BE49-F238E27FC236}">
                <a16:creationId xmlns:a16="http://schemas.microsoft.com/office/drawing/2014/main" id="{E154E1E6-38E7-B38B-5A8F-95CE17C16F54}"/>
              </a:ext>
            </a:extLst>
          </p:cNvPr>
          <p:cNvSpPr txBox="1"/>
          <p:nvPr/>
        </p:nvSpPr>
        <p:spPr bwMode="auto">
          <a:xfrm>
            <a:off x="5482665" y="4730302"/>
            <a:ext cx="3349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cxnSp>
        <p:nvCxnSpPr>
          <p:cNvPr id="29" name="Straight Connector 28">
            <a:extLst>
              <a:ext uri="{FF2B5EF4-FFF2-40B4-BE49-F238E27FC236}">
                <a16:creationId xmlns:a16="http://schemas.microsoft.com/office/drawing/2014/main" id="{C9C78502-D60E-F542-7FFB-FE1DB31384F1}"/>
              </a:ext>
            </a:extLst>
          </p:cNvPr>
          <p:cNvCxnSpPr>
            <a:cxnSpLocks/>
          </p:cNvCxnSpPr>
          <p:nvPr/>
        </p:nvCxnSpPr>
        <p:spPr bwMode="auto">
          <a:xfrm>
            <a:off x="5940317" y="4861422"/>
            <a:ext cx="5301639"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07DD17F-7119-3CC0-F7A5-5517F2B4A34F}"/>
              </a:ext>
            </a:extLst>
          </p:cNvPr>
          <p:cNvCxnSpPr>
            <a:cxnSpLocks/>
          </p:cNvCxnSpPr>
          <p:nvPr/>
        </p:nvCxnSpPr>
        <p:spPr bwMode="auto">
          <a:xfrm rot="5400000">
            <a:off x="5904555" y="489913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DCA6569-ACD0-73B5-3D15-6C34983A6CC5}"/>
              </a:ext>
            </a:extLst>
          </p:cNvPr>
          <p:cNvCxnSpPr>
            <a:cxnSpLocks/>
          </p:cNvCxnSpPr>
          <p:nvPr/>
        </p:nvCxnSpPr>
        <p:spPr bwMode="auto">
          <a:xfrm rot="5400000">
            <a:off x="6966828" y="489913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E4F6403-D380-F41A-8696-010543DB0710}"/>
              </a:ext>
            </a:extLst>
          </p:cNvPr>
          <p:cNvCxnSpPr>
            <a:cxnSpLocks/>
          </p:cNvCxnSpPr>
          <p:nvPr/>
        </p:nvCxnSpPr>
        <p:spPr bwMode="auto">
          <a:xfrm rot="5400000">
            <a:off x="8023065" y="489913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593C6ADE-B5C7-4EB7-F4C3-A662FFEF3654}"/>
              </a:ext>
            </a:extLst>
          </p:cNvPr>
          <p:cNvCxnSpPr>
            <a:cxnSpLocks/>
          </p:cNvCxnSpPr>
          <p:nvPr/>
        </p:nvCxnSpPr>
        <p:spPr bwMode="auto">
          <a:xfrm rot="5400000">
            <a:off x="9079303" y="489913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B22A0E0-4266-B36E-093F-58D0CD4A05B8}"/>
              </a:ext>
            </a:extLst>
          </p:cNvPr>
          <p:cNvCxnSpPr>
            <a:cxnSpLocks/>
          </p:cNvCxnSpPr>
          <p:nvPr/>
        </p:nvCxnSpPr>
        <p:spPr bwMode="auto">
          <a:xfrm rot="5400000">
            <a:off x="10141576" y="489913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51FCBF8-081D-B19A-7B18-C088EFE11617}"/>
              </a:ext>
            </a:extLst>
          </p:cNvPr>
          <p:cNvCxnSpPr>
            <a:cxnSpLocks/>
          </p:cNvCxnSpPr>
          <p:nvPr/>
        </p:nvCxnSpPr>
        <p:spPr bwMode="auto">
          <a:xfrm rot="5400000">
            <a:off x="11182724" y="4899132"/>
            <a:ext cx="91440" cy="0"/>
          </a:xfrm>
          <a:prstGeom prst="line">
            <a:avLst/>
          </a:prstGeom>
          <a:noFill/>
          <a:ln w="28575" cap="flat" cmpd="sng" algn="ctr">
            <a:solidFill>
              <a:schemeClr val="bg1"/>
            </a:solidFill>
            <a:prstDash val="solid"/>
            <a:round/>
            <a:headEnd type="none" w="med" len="med"/>
            <a:tailEnd type="none" w="med" len="med"/>
          </a:ln>
          <a:effectLst/>
        </p:spPr>
      </p:cxnSp>
      <p:sp>
        <p:nvSpPr>
          <p:cNvPr id="41" name="TextBox 40">
            <a:extLst>
              <a:ext uri="{FF2B5EF4-FFF2-40B4-BE49-F238E27FC236}">
                <a16:creationId xmlns:a16="http://schemas.microsoft.com/office/drawing/2014/main" id="{2E2AF025-B374-51D7-2B2A-884DB5E385B2}"/>
              </a:ext>
            </a:extLst>
          </p:cNvPr>
          <p:cNvSpPr txBox="1"/>
          <p:nvPr/>
        </p:nvSpPr>
        <p:spPr bwMode="auto">
          <a:xfrm>
            <a:off x="5788822" y="4922646"/>
            <a:ext cx="3349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2" name="TextBox 41">
            <a:extLst>
              <a:ext uri="{FF2B5EF4-FFF2-40B4-BE49-F238E27FC236}">
                <a16:creationId xmlns:a16="http://schemas.microsoft.com/office/drawing/2014/main" id="{6C7D183C-B6FC-3F22-5DFA-631D49EE0EE0}"/>
              </a:ext>
            </a:extLst>
          </p:cNvPr>
          <p:cNvSpPr txBox="1"/>
          <p:nvPr/>
        </p:nvSpPr>
        <p:spPr bwMode="auto">
          <a:xfrm>
            <a:off x="6857131" y="4922646"/>
            <a:ext cx="3349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43" name="TextBox 42">
            <a:extLst>
              <a:ext uri="{FF2B5EF4-FFF2-40B4-BE49-F238E27FC236}">
                <a16:creationId xmlns:a16="http://schemas.microsoft.com/office/drawing/2014/main" id="{04EDBA69-A850-4BD3-8398-A2D8C04B2309}"/>
              </a:ext>
            </a:extLst>
          </p:cNvPr>
          <p:cNvSpPr txBox="1"/>
          <p:nvPr/>
        </p:nvSpPr>
        <p:spPr bwMode="auto">
          <a:xfrm>
            <a:off x="7901297" y="4922646"/>
            <a:ext cx="3349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44" name="TextBox 43">
            <a:extLst>
              <a:ext uri="{FF2B5EF4-FFF2-40B4-BE49-F238E27FC236}">
                <a16:creationId xmlns:a16="http://schemas.microsoft.com/office/drawing/2014/main" id="{5F887145-F2A3-60E0-5CD8-24F9B01E44ED}"/>
              </a:ext>
            </a:extLst>
          </p:cNvPr>
          <p:cNvSpPr txBox="1"/>
          <p:nvPr/>
        </p:nvSpPr>
        <p:spPr bwMode="auto">
          <a:xfrm>
            <a:off x="8954517" y="4922646"/>
            <a:ext cx="3349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45" name="TextBox 44">
            <a:extLst>
              <a:ext uri="{FF2B5EF4-FFF2-40B4-BE49-F238E27FC236}">
                <a16:creationId xmlns:a16="http://schemas.microsoft.com/office/drawing/2014/main" id="{85356501-F538-5E55-DFB5-F3A7E48CECB8}"/>
              </a:ext>
            </a:extLst>
          </p:cNvPr>
          <p:cNvSpPr txBox="1"/>
          <p:nvPr/>
        </p:nvSpPr>
        <p:spPr bwMode="auto">
          <a:xfrm>
            <a:off x="10013772" y="4922646"/>
            <a:ext cx="3349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46" name="TextBox 45">
            <a:extLst>
              <a:ext uri="{FF2B5EF4-FFF2-40B4-BE49-F238E27FC236}">
                <a16:creationId xmlns:a16="http://schemas.microsoft.com/office/drawing/2014/main" id="{4522448C-8EE9-A141-1233-643C949BDCD4}"/>
              </a:ext>
            </a:extLst>
          </p:cNvPr>
          <p:cNvSpPr txBox="1"/>
          <p:nvPr/>
        </p:nvSpPr>
        <p:spPr bwMode="auto">
          <a:xfrm>
            <a:off x="11063974" y="4922646"/>
            <a:ext cx="3349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cxnSp>
        <p:nvCxnSpPr>
          <p:cNvPr id="47" name="Straight Connector 46">
            <a:extLst>
              <a:ext uri="{FF2B5EF4-FFF2-40B4-BE49-F238E27FC236}">
                <a16:creationId xmlns:a16="http://schemas.microsoft.com/office/drawing/2014/main" id="{7B72A89B-6485-8C84-53C8-5B827F41F82F}"/>
              </a:ext>
            </a:extLst>
          </p:cNvPr>
          <p:cNvCxnSpPr>
            <a:cxnSpLocks/>
          </p:cNvCxnSpPr>
          <p:nvPr/>
        </p:nvCxnSpPr>
        <p:spPr bwMode="auto">
          <a:xfrm>
            <a:off x="5949370" y="2754983"/>
            <a:ext cx="5370480" cy="0"/>
          </a:xfrm>
          <a:prstGeom prst="line">
            <a:avLst/>
          </a:prstGeom>
          <a:noFill/>
          <a:ln w="19050" cap="flat" cmpd="sng" algn="ctr">
            <a:solidFill>
              <a:schemeClr val="bg1"/>
            </a:solidFill>
            <a:prstDash val="sysDash"/>
            <a:round/>
            <a:headEnd type="none" w="med" len="med"/>
            <a:tailEnd type="none" w="med" len="med"/>
          </a:ln>
          <a:effectLst/>
        </p:spPr>
      </p:cxnSp>
      <p:sp>
        <p:nvSpPr>
          <p:cNvPr id="50" name="Rectangle 49">
            <a:extLst>
              <a:ext uri="{FF2B5EF4-FFF2-40B4-BE49-F238E27FC236}">
                <a16:creationId xmlns:a16="http://schemas.microsoft.com/office/drawing/2014/main" id="{69530BB9-5633-613C-FE0A-A77780BFEF53}"/>
              </a:ext>
            </a:extLst>
          </p:cNvPr>
          <p:cNvSpPr/>
          <p:nvPr/>
        </p:nvSpPr>
        <p:spPr bwMode="auto">
          <a:xfrm>
            <a:off x="5903500" y="2710773"/>
            <a:ext cx="91440" cy="9144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9C469953-7AA9-0663-06CB-FD425FCC7167}"/>
              </a:ext>
            </a:extLst>
          </p:cNvPr>
          <p:cNvSpPr/>
          <p:nvPr/>
        </p:nvSpPr>
        <p:spPr bwMode="auto">
          <a:xfrm>
            <a:off x="6225618" y="3230318"/>
            <a:ext cx="91440" cy="9144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34AE08DB-FB5F-648B-92D3-BF48FC3B5B00}"/>
              </a:ext>
            </a:extLst>
          </p:cNvPr>
          <p:cNvSpPr/>
          <p:nvPr/>
        </p:nvSpPr>
        <p:spPr bwMode="auto">
          <a:xfrm>
            <a:off x="6921808" y="3895336"/>
            <a:ext cx="91440" cy="9144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8A92BAC5-87FA-0A4F-B872-590F7DBB0521}"/>
              </a:ext>
            </a:extLst>
          </p:cNvPr>
          <p:cNvSpPr/>
          <p:nvPr/>
        </p:nvSpPr>
        <p:spPr bwMode="auto">
          <a:xfrm>
            <a:off x="7981680" y="4009636"/>
            <a:ext cx="91440" cy="9144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213741EA-272F-A0BD-26F5-E66FB5F5D639}"/>
              </a:ext>
            </a:extLst>
          </p:cNvPr>
          <p:cNvSpPr/>
          <p:nvPr/>
        </p:nvSpPr>
        <p:spPr bwMode="auto">
          <a:xfrm>
            <a:off x="9041552" y="4046004"/>
            <a:ext cx="91440" cy="9144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78A5191D-8180-5327-A6D1-B2068BC91F01}"/>
              </a:ext>
            </a:extLst>
          </p:cNvPr>
          <p:cNvSpPr/>
          <p:nvPr/>
        </p:nvSpPr>
        <p:spPr bwMode="auto">
          <a:xfrm>
            <a:off x="10096229" y="3832990"/>
            <a:ext cx="91440" cy="9144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5697A632-AB5D-9BF2-9128-3BD2B05201C5}"/>
              </a:ext>
            </a:extLst>
          </p:cNvPr>
          <p:cNvSpPr/>
          <p:nvPr/>
        </p:nvSpPr>
        <p:spPr bwMode="auto">
          <a:xfrm>
            <a:off x="11135320" y="3827794"/>
            <a:ext cx="91440" cy="9144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Freeform: Shape 56">
            <a:extLst>
              <a:ext uri="{FF2B5EF4-FFF2-40B4-BE49-F238E27FC236}">
                <a16:creationId xmlns:a16="http://schemas.microsoft.com/office/drawing/2014/main" id="{B547F941-0FE1-924F-877E-4893879E18CA}"/>
              </a:ext>
            </a:extLst>
          </p:cNvPr>
          <p:cNvSpPr/>
          <p:nvPr/>
        </p:nvSpPr>
        <p:spPr bwMode="auto">
          <a:xfrm>
            <a:off x="5938405" y="2752652"/>
            <a:ext cx="4213513" cy="1330036"/>
          </a:xfrm>
          <a:custGeom>
            <a:avLst/>
            <a:gdLst>
              <a:gd name="connsiteX0" fmla="*/ 0 w 4213513"/>
              <a:gd name="connsiteY0" fmla="*/ 0 h 1330036"/>
              <a:gd name="connsiteX1" fmla="*/ 327313 w 4213513"/>
              <a:gd name="connsiteY1" fmla="*/ 529936 h 1330036"/>
              <a:gd name="connsiteX2" fmla="*/ 1018309 w 4213513"/>
              <a:gd name="connsiteY2" fmla="*/ 1184564 h 1330036"/>
              <a:gd name="connsiteX3" fmla="*/ 2093768 w 4213513"/>
              <a:gd name="connsiteY3" fmla="*/ 1304059 h 1330036"/>
              <a:gd name="connsiteX4" fmla="*/ 3158836 w 4213513"/>
              <a:gd name="connsiteY4" fmla="*/ 1330036 h 1330036"/>
              <a:gd name="connsiteX5" fmla="*/ 4213513 w 4213513"/>
              <a:gd name="connsiteY5" fmla="*/ 1117023 h 1330036"/>
              <a:gd name="connsiteX6" fmla="*/ 4213513 w 4213513"/>
              <a:gd name="connsiteY6" fmla="*/ 1111827 h 1330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3513" h="1330036">
                <a:moveTo>
                  <a:pt x="0" y="0"/>
                </a:moveTo>
                <a:lnTo>
                  <a:pt x="327313" y="529936"/>
                </a:lnTo>
                <a:lnTo>
                  <a:pt x="1018309" y="1184564"/>
                </a:lnTo>
                <a:lnTo>
                  <a:pt x="2093768" y="1304059"/>
                </a:lnTo>
                <a:lnTo>
                  <a:pt x="3158836" y="1330036"/>
                </a:lnTo>
                <a:lnTo>
                  <a:pt x="4213513" y="1117023"/>
                </a:lnTo>
                <a:lnTo>
                  <a:pt x="4213513" y="1111827"/>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 name="Freeform: Shape 57">
            <a:extLst>
              <a:ext uri="{FF2B5EF4-FFF2-40B4-BE49-F238E27FC236}">
                <a16:creationId xmlns:a16="http://schemas.microsoft.com/office/drawing/2014/main" id="{24B4C74D-926D-3478-92B5-5472F5E76688}"/>
              </a:ext>
            </a:extLst>
          </p:cNvPr>
          <p:cNvSpPr/>
          <p:nvPr/>
        </p:nvSpPr>
        <p:spPr bwMode="auto">
          <a:xfrm>
            <a:off x="10131136" y="3869675"/>
            <a:ext cx="1059873" cy="5195"/>
          </a:xfrm>
          <a:custGeom>
            <a:avLst/>
            <a:gdLst>
              <a:gd name="connsiteX0" fmla="*/ 0 w 1059873"/>
              <a:gd name="connsiteY0" fmla="*/ 0 h 5195"/>
              <a:gd name="connsiteX1" fmla="*/ 1059873 w 1059873"/>
              <a:gd name="connsiteY1" fmla="*/ 5195 h 5195"/>
            </a:gdLst>
            <a:ahLst/>
            <a:cxnLst>
              <a:cxn ang="0">
                <a:pos x="connsiteX0" y="connsiteY0"/>
              </a:cxn>
              <a:cxn ang="0">
                <a:pos x="connsiteX1" y="connsiteY1"/>
              </a:cxn>
            </a:cxnLst>
            <a:rect l="l" t="t" r="r" b="b"/>
            <a:pathLst>
              <a:path w="1059873" h="5195">
                <a:moveTo>
                  <a:pt x="0" y="0"/>
                </a:moveTo>
                <a:lnTo>
                  <a:pt x="1059873" y="5195"/>
                </a:lnTo>
              </a:path>
            </a:pathLst>
          </a:custGeom>
          <a:noFill/>
          <a:ln w="28575">
            <a:solidFill>
              <a:schemeClr val="accent1"/>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 name="Oval 58">
            <a:extLst>
              <a:ext uri="{FF2B5EF4-FFF2-40B4-BE49-F238E27FC236}">
                <a16:creationId xmlns:a16="http://schemas.microsoft.com/office/drawing/2014/main" id="{54603359-E898-3A54-2B22-6A088FF33AF1}"/>
              </a:ext>
            </a:extLst>
          </p:cNvPr>
          <p:cNvSpPr/>
          <p:nvPr/>
        </p:nvSpPr>
        <p:spPr bwMode="auto">
          <a:xfrm>
            <a:off x="5904717" y="2711381"/>
            <a:ext cx="90223" cy="90223"/>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Oval 59">
            <a:extLst>
              <a:ext uri="{FF2B5EF4-FFF2-40B4-BE49-F238E27FC236}">
                <a16:creationId xmlns:a16="http://schemas.microsoft.com/office/drawing/2014/main" id="{A87E5DB8-3117-5F14-B588-71F1FBF96D79}"/>
              </a:ext>
            </a:extLst>
          </p:cNvPr>
          <p:cNvSpPr/>
          <p:nvPr/>
        </p:nvSpPr>
        <p:spPr bwMode="auto">
          <a:xfrm>
            <a:off x="6289181" y="2882831"/>
            <a:ext cx="90223" cy="90223"/>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Oval 60">
            <a:extLst>
              <a:ext uri="{FF2B5EF4-FFF2-40B4-BE49-F238E27FC236}">
                <a16:creationId xmlns:a16="http://schemas.microsoft.com/office/drawing/2014/main" id="{02CAE3BF-7F54-DE46-6C60-CE1CB1163551}"/>
              </a:ext>
            </a:extLst>
          </p:cNvPr>
          <p:cNvSpPr/>
          <p:nvPr/>
        </p:nvSpPr>
        <p:spPr bwMode="auto">
          <a:xfrm>
            <a:off x="6990567" y="2747749"/>
            <a:ext cx="90223" cy="90223"/>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Oval 61">
            <a:extLst>
              <a:ext uri="{FF2B5EF4-FFF2-40B4-BE49-F238E27FC236}">
                <a16:creationId xmlns:a16="http://schemas.microsoft.com/office/drawing/2014/main" id="{35501D4C-6FC3-D5AA-1873-168BB9FC2204}"/>
              </a:ext>
            </a:extLst>
          </p:cNvPr>
          <p:cNvSpPr/>
          <p:nvPr/>
        </p:nvSpPr>
        <p:spPr bwMode="auto">
          <a:xfrm>
            <a:off x="8050440" y="2778922"/>
            <a:ext cx="90223" cy="90223"/>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Oval 62">
            <a:extLst>
              <a:ext uri="{FF2B5EF4-FFF2-40B4-BE49-F238E27FC236}">
                <a16:creationId xmlns:a16="http://schemas.microsoft.com/office/drawing/2014/main" id="{BC4FBDE2-B03C-00E5-AAEF-9FE170D9C648}"/>
              </a:ext>
            </a:extLst>
          </p:cNvPr>
          <p:cNvSpPr/>
          <p:nvPr/>
        </p:nvSpPr>
        <p:spPr bwMode="auto">
          <a:xfrm>
            <a:off x="9105117" y="2851659"/>
            <a:ext cx="90223" cy="90223"/>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16" name="Oval 9215">
            <a:extLst>
              <a:ext uri="{FF2B5EF4-FFF2-40B4-BE49-F238E27FC236}">
                <a16:creationId xmlns:a16="http://schemas.microsoft.com/office/drawing/2014/main" id="{8803B923-EDBC-A6B5-F1D5-913298CB9DE1}"/>
              </a:ext>
            </a:extLst>
          </p:cNvPr>
          <p:cNvSpPr/>
          <p:nvPr/>
        </p:nvSpPr>
        <p:spPr bwMode="auto">
          <a:xfrm>
            <a:off x="10170185" y="3132213"/>
            <a:ext cx="90223" cy="90223"/>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17" name="Oval 9216">
            <a:extLst>
              <a:ext uri="{FF2B5EF4-FFF2-40B4-BE49-F238E27FC236}">
                <a16:creationId xmlns:a16="http://schemas.microsoft.com/office/drawing/2014/main" id="{27955B4D-B140-1DD2-7211-2A5F2340AB49}"/>
              </a:ext>
            </a:extLst>
          </p:cNvPr>
          <p:cNvSpPr/>
          <p:nvPr/>
        </p:nvSpPr>
        <p:spPr bwMode="auto">
          <a:xfrm>
            <a:off x="11214471" y="3381595"/>
            <a:ext cx="90223" cy="90223"/>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18" name="Freeform: Shape 9217">
            <a:extLst>
              <a:ext uri="{FF2B5EF4-FFF2-40B4-BE49-F238E27FC236}">
                <a16:creationId xmlns:a16="http://schemas.microsoft.com/office/drawing/2014/main" id="{9E941F81-7F49-1E30-4688-29C3E31A155B}"/>
              </a:ext>
            </a:extLst>
          </p:cNvPr>
          <p:cNvSpPr/>
          <p:nvPr/>
        </p:nvSpPr>
        <p:spPr bwMode="auto">
          <a:xfrm>
            <a:off x="5938405" y="2757848"/>
            <a:ext cx="4281054" cy="420831"/>
          </a:xfrm>
          <a:custGeom>
            <a:avLst/>
            <a:gdLst>
              <a:gd name="connsiteX0" fmla="*/ 0 w 4281054"/>
              <a:gd name="connsiteY0" fmla="*/ 0 h 420831"/>
              <a:gd name="connsiteX1" fmla="*/ 400050 w 4281054"/>
              <a:gd name="connsiteY1" fmla="*/ 171450 h 420831"/>
              <a:gd name="connsiteX2" fmla="*/ 1106631 w 4281054"/>
              <a:gd name="connsiteY2" fmla="*/ 31172 h 420831"/>
              <a:gd name="connsiteX3" fmla="*/ 2156113 w 4281054"/>
              <a:gd name="connsiteY3" fmla="*/ 57150 h 420831"/>
              <a:gd name="connsiteX4" fmla="*/ 3226377 w 4281054"/>
              <a:gd name="connsiteY4" fmla="*/ 140277 h 420831"/>
              <a:gd name="connsiteX5" fmla="*/ 4281054 w 4281054"/>
              <a:gd name="connsiteY5" fmla="*/ 420831 h 42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054" h="420831">
                <a:moveTo>
                  <a:pt x="0" y="0"/>
                </a:moveTo>
                <a:lnTo>
                  <a:pt x="400050" y="171450"/>
                </a:lnTo>
                <a:lnTo>
                  <a:pt x="1106631" y="31172"/>
                </a:lnTo>
                <a:lnTo>
                  <a:pt x="2156113" y="57150"/>
                </a:lnTo>
                <a:lnTo>
                  <a:pt x="3226377" y="140277"/>
                </a:lnTo>
                <a:lnTo>
                  <a:pt x="4281054" y="420831"/>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19" name="Freeform: Shape 9218">
            <a:extLst>
              <a:ext uri="{FF2B5EF4-FFF2-40B4-BE49-F238E27FC236}">
                <a16:creationId xmlns:a16="http://schemas.microsoft.com/office/drawing/2014/main" id="{E4629307-CC80-B2C8-6222-1F621CE9FB18}"/>
              </a:ext>
            </a:extLst>
          </p:cNvPr>
          <p:cNvSpPr/>
          <p:nvPr/>
        </p:nvSpPr>
        <p:spPr bwMode="auto">
          <a:xfrm>
            <a:off x="10219459" y="3178679"/>
            <a:ext cx="1049482" cy="228600"/>
          </a:xfrm>
          <a:custGeom>
            <a:avLst/>
            <a:gdLst>
              <a:gd name="connsiteX0" fmla="*/ 0 w 1049482"/>
              <a:gd name="connsiteY0" fmla="*/ 0 h 228600"/>
              <a:gd name="connsiteX1" fmla="*/ 1049482 w 1049482"/>
              <a:gd name="connsiteY1" fmla="*/ 228600 h 228600"/>
            </a:gdLst>
            <a:ahLst/>
            <a:cxnLst>
              <a:cxn ang="0">
                <a:pos x="connsiteX0" y="connsiteY0"/>
              </a:cxn>
              <a:cxn ang="0">
                <a:pos x="connsiteX1" y="connsiteY1"/>
              </a:cxn>
            </a:cxnLst>
            <a:rect l="l" t="t" r="r" b="b"/>
            <a:pathLst>
              <a:path w="1049482" h="228600">
                <a:moveTo>
                  <a:pt x="0" y="0"/>
                </a:moveTo>
                <a:lnTo>
                  <a:pt x="1049482" y="228600"/>
                </a:lnTo>
              </a:path>
            </a:pathLst>
          </a:custGeom>
          <a:noFill/>
          <a:ln w="28575">
            <a:solidFill>
              <a:schemeClr val="accent3"/>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98" name="TextBox 9297">
            <a:extLst>
              <a:ext uri="{FF2B5EF4-FFF2-40B4-BE49-F238E27FC236}">
                <a16:creationId xmlns:a16="http://schemas.microsoft.com/office/drawing/2014/main" id="{EEE1D466-F913-710F-3B15-A2995448D7B4}"/>
              </a:ext>
            </a:extLst>
          </p:cNvPr>
          <p:cNvSpPr txBox="1"/>
          <p:nvPr/>
        </p:nvSpPr>
        <p:spPr bwMode="auto">
          <a:xfrm>
            <a:off x="9630689" y="4497895"/>
            <a:ext cx="1010347" cy="361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4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End of</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treatment</a:t>
            </a:r>
          </a:p>
        </p:txBody>
      </p:sp>
      <p:sp>
        <p:nvSpPr>
          <p:cNvPr id="9299" name="TextBox 9298">
            <a:extLst>
              <a:ext uri="{FF2B5EF4-FFF2-40B4-BE49-F238E27FC236}">
                <a16:creationId xmlns:a16="http://schemas.microsoft.com/office/drawing/2014/main" id="{5534A4FF-822A-103B-5ACB-CD4E9136EC45}"/>
              </a:ext>
            </a:extLst>
          </p:cNvPr>
          <p:cNvSpPr txBox="1"/>
          <p:nvPr/>
        </p:nvSpPr>
        <p:spPr bwMode="auto">
          <a:xfrm>
            <a:off x="10716498" y="4497895"/>
            <a:ext cx="1010347" cy="361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4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3-mo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follow-up</a:t>
            </a:r>
          </a:p>
        </p:txBody>
      </p:sp>
      <p:graphicFrame>
        <p:nvGraphicFramePr>
          <p:cNvPr id="9300" name="Table 9300">
            <a:extLst>
              <a:ext uri="{FF2B5EF4-FFF2-40B4-BE49-F238E27FC236}">
                <a16:creationId xmlns:a16="http://schemas.microsoft.com/office/drawing/2014/main" id="{6AE16802-23D0-AA4A-5826-807E9CD6E23B}"/>
              </a:ext>
            </a:extLst>
          </p:cNvPr>
          <p:cNvGraphicFramePr>
            <a:graphicFrameLocks noGrp="1"/>
          </p:cNvGraphicFramePr>
          <p:nvPr>
            <p:extLst>
              <p:ext uri="{D42A27DB-BD31-4B8C-83A1-F6EECF244321}">
                <p14:modId xmlns:p14="http://schemas.microsoft.com/office/powerpoint/2010/main" val="3819078984"/>
              </p:ext>
            </p:extLst>
          </p:nvPr>
        </p:nvGraphicFramePr>
        <p:xfrm>
          <a:off x="4876800" y="5245826"/>
          <a:ext cx="6629403" cy="640080"/>
        </p:xfrm>
        <a:graphic>
          <a:graphicData uri="http://schemas.openxmlformats.org/drawingml/2006/table">
            <a:tbl>
              <a:tblPr firstRow="1" bandRow="1">
                <a:tableStyleId>{93296810-A885-4BE3-A3E7-6D5BEEA58F35}</a:tableStyleId>
              </a:tblPr>
              <a:tblGrid>
                <a:gridCol w="823119">
                  <a:extLst>
                    <a:ext uri="{9D8B030D-6E8A-4147-A177-3AD203B41FA5}">
                      <a16:colId xmlns:a16="http://schemas.microsoft.com/office/drawing/2014/main" val="2003126558"/>
                    </a:ext>
                  </a:extLst>
                </a:gridCol>
                <a:gridCol w="527844">
                  <a:extLst>
                    <a:ext uri="{9D8B030D-6E8A-4147-A177-3AD203B41FA5}">
                      <a16:colId xmlns:a16="http://schemas.microsoft.com/office/drawing/2014/main" val="2227881301"/>
                    </a:ext>
                  </a:extLst>
                </a:gridCol>
                <a:gridCol w="527844">
                  <a:extLst>
                    <a:ext uri="{9D8B030D-6E8A-4147-A177-3AD203B41FA5}">
                      <a16:colId xmlns:a16="http://schemas.microsoft.com/office/drawing/2014/main" val="661645625"/>
                    </a:ext>
                  </a:extLst>
                </a:gridCol>
                <a:gridCol w="527844">
                  <a:extLst>
                    <a:ext uri="{9D8B030D-6E8A-4147-A177-3AD203B41FA5}">
                      <a16:colId xmlns:a16="http://schemas.microsoft.com/office/drawing/2014/main" val="1187549137"/>
                    </a:ext>
                  </a:extLst>
                </a:gridCol>
                <a:gridCol w="527844">
                  <a:extLst>
                    <a:ext uri="{9D8B030D-6E8A-4147-A177-3AD203B41FA5}">
                      <a16:colId xmlns:a16="http://schemas.microsoft.com/office/drawing/2014/main" val="1485866575"/>
                    </a:ext>
                  </a:extLst>
                </a:gridCol>
                <a:gridCol w="527844">
                  <a:extLst>
                    <a:ext uri="{9D8B030D-6E8A-4147-A177-3AD203B41FA5}">
                      <a16:colId xmlns:a16="http://schemas.microsoft.com/office/drawing/2014/main" val="31569225"/>
                    </a:ext>
                  </a:extLst>
                </a:gridCol>
                <a:gridCol w="527844">
                  <a:extLst>
                    <a:ext uri="{9D8B030D-6E8A-4147-A177-3AD203B41FA5}">
                      <a16:colId xmlns:a16="http://schemas.microsoft.com/office/drawing/2014/main" val="3748601704"/>
                    </a:ext>
                  </a:extLst>
                </a:gridCol>
                <a:gridCol w="527844">
                  <a:extLst>
                    <a:ext uri="{9D8B030D-6E8A-4147-A177-3AD203B41FA5}">
                      <a16:colId xmlns:a16="http://schemas.microsoft.com/office/drawing/2014/main" val="3673179748"/>
                    </a:ext>
                  </a:extLst>
                </a:gridCol>
                <a:gridCol w="527844">
                  <a:extLst>
                    <a:ext uri="{9D8B030D-6E8A-4147-A177-3AD203B41FA5}">
                      <a16:colId xmlns:a16="http://schemas.microsoft.com/office/drawing/2014/main" val="1876623623"/>
                    </a:ext>
                  </a:extLst>
                </a:gridCol>
                <a:gridCol w="527844">
                  <a:extLst>
                    <a:ext uri="{9D8B030D-6E8A-4147-A177-3AD203B41FA5}">
                      <a16:colId xmlns:a16="http://schemas.microsoft.com/office/drawing/2014/main" val="253420119"/>
                    </a:ext>
                  </a:extLst>
                </a:gridCol>
                <a:gridCol w="527844">
                  <a:extLst>
                    <a:ext uri="{9D8B030D-6E8A-4147-A177-3AD203B41FA5}">
                      <a16:colId xmlns:a16="http://schemas.microsoft.com/office/drawing/2014/main" val="1584404306"/>
                    </a:ext>
                  </a:extLst>
                </a:gridCol>
                <a:gridCol w="527844">
                  <a:extLst>
                    <a:ext uri="{9D8B030D-6E8A-4147-A177-3AD203B41FA5}">
                      <a16:colId xmlns:a16="http://schemas.microsoft.com/office/drawing/2014/main" val="4011800048"/>
                    </a:ext>
                  </a:extLst>
                </a:gridCol>
              </a:tblGrid>
              <a:tr h="209215">
                <a:tc gridSpan="12">
                  <a:txBody>
                    <a:bodyPr/>
                    <a:lstStyle/>
                    <a:p>
                      <a:pPr algn="l"/>
                      <a:r>
                        <a:rPr lang="en-US" sz="1400" b="1" dirty="0">
                          <a:solidFill>
                            <a:schemeClr val="bg1"/>
                          </a:solidFill>
                        </a:rPr>
                        <a:t>Evaluable Patients, n</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292076607"/>
                  </a:ext>
                </a:extLst>
              </a:tr>
              <a:tr h="209215">
                <a:tc>
                  <a:txBody>
                    <a:bodyPr/>
                    <a:lstStyle/>
                    <a:p>
                      <a:pPr algn="r"/>
                      <a:r>
                        <a:rPr lang="en-US" sz="1400" b="0" dirty="0">
                          <a:solidFill>
                            <a:schemeClr val="bg1"/>
                          </a:solidFill>
                        </a:rPr>
                        <a:t> Liraglutide</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26</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24</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23</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24</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23</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23</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7172410"/>
                  </a:ext>
                </a:extLst>
              </a:tr>
              <a:tr h="209215">
                <a:tc>
                  <a:txBody>
                    <a:bodyPr/>
                    <a:lstStyle/>
                    <a:p>
                      <a:pPr algn="r"/>
                      <a:r>
                        <a:rPr lang="en-US" sz="1400" b="0" dirty="0">
                          <a:solidFill>
                            <a:schemeClr val="bg1"/>
                          </a:solidFill>
                        </a:rPr>
                        <a:t>Placebo</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24</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24</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21</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22</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22</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19</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9203958"/>
                  </a:ext>
                </a:extLst>
              </a:tr>
            </a:tbl>
          </a:graphicData>
        </a:graphic>
      </p:graphicFrame>
      <p:sp>
        <p:nvSpPr>
          <p:cNvPr id="9302" name="Oval 9301">
            <a:extLst>
              <a:ext uri="{FF2B5EF4-FFF2-40B4-BE49-F238E27FC236}">
                <a16:creationId xmlns:a16="http://schemas.microsoft.com/office/drawing/2014/main" id="{C8838A10-B93C-C484-513A-8749AC4BB130}"/>
              </a:ext>
            </a:extLst>
          </p:cNvPr>
          <p:cNvSpPr/>
          <p:nvPr/>
        </p:nvSpPr>
        <p:spPr bwMode="auto">
          <a:xfrm>
            <a:off x="7120743" y="1630908"/>
            <a:ext cx="90223" cy="90223"/>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03" name="Rectangle 9302">
            <a:extLst>
              <a:ext uri="{FF2B5EF4-FFF2-40B4-BE49-F238E27FC236}">
                <a16:creationId xmlns:a16="http://schemas.microsoft.com/office/drawing/2014/main" id="{30542A3F-B563-604A-540B-A02B5B54DA2A}"/>
              </a:ext>
            </a:extLst>
          </p:cNvPr>
          <p:cNvSpPr/>
          <p:nvPr/>
        </p:nvSpPr>
        <p:spPr bwMode="auto">
          <a:xfrm>
            <a:off x="8060513" y="1635495"/>
            <a:ext cx="91440" cy="9144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9305" name="Straight Connector 9304">
            <a:extLst>
              <a:ext uri="{FF2B5EF4-FFF2-40B4-BE49-F238E27FC236}">
                <a16:creationId xmlns:a16="http://schemas.microsoft.com/office/drawing/2014/main" id="{2BA3611D-DED9-850B-144B-C969D7AD76D3}"/>
              </a:ext>
            </a:extLst>
          </p:cNvPr>
          <p:cNvCxnSpPr/>
          <p:nvPr/>
        </p:nvCxnSpPr>
        <p:spPr bwMode="auto">
          <a:xfrm>
            <a:off x="7076052" y="1681278"/>
            <a:ext cx="173877" cy="0"/>
          </a:xfrm>
          <a:prstGeom prst="line">
            <a:avLst/>
          </a:prstGeom>
          <a:noFill/>
          <a:ln w="28575" cap="flat" cmpd="sng" algn="ctr">
            <a:solidFill>
              <a:schemeClr val="accent3"/>
            </a:solidFill>
            <a:prstDash val="solid"/>
            <a:round/>
            <a:headEnd type="none" w="med" len="med"/>
            <a:tailEnd type="none" w="med" len="med"/>
          </a:ln>
          <a:effectLst/>
        </p:spPr>
      </p:cxnSp>
      <p:cxnSp>
        <p:nvCxnSpPr>
          <p:cNvPr id="9306" name="Straight Connector 9305">
            <a:extLst>
              <a:ext uri="{FF2B5EF4-FFF2-40B4-BE49-F238E27FC236}">
                <a16:creationId xmlns:a16="http://schemas.microsoft.com/office/drawing/2014/main" id="{78FB4638-8B03-4FEE-EB67-26DA6F516B7D}"/>
              </a:ext>
            </a:extLst>
          </p:cNvPr>
          <p:cNvCxnSpPr/>
          <p:nvPr/>
        </p:nvCxnSpPr>
        <p:spPr bwMode="auto">
          <a:xfrm>
            <a:off x="8018879" y="1681278"/>
            <a:ext cx="173877" cy="0"/>
          </a:xfrm>
          <a:prstGeom prst="line">
            <a:avLst/>
          </a:prstGeom>
          <a:noFill/>
          <a:ln w="28575" cap="flat" cmpd="sng" algn="ctr">
            <a:solidFill>
              <a:schemeClr val="accent1"/>
            </a:solidFill>
            <a:prstDash val="solid"/>
            <a:round/>
            <a:headEnd type="none" w="med" len="med"/>
            <a:tailEnd type="none" w="med" len="med"/>
          </a:ln>
          <a:effectLst/>
        </p:spPr>
      </p:cxnSp>
    </p:spTree>
    <p:extLst>
      <p:ext uri="{BB962C8B-B14F-4D97-AF65-F5344CB8AC3E}">
        <p14:creationId xmlns:p14="http://schemas.microsoft.com/office/powerpoint/2010/main" val="3060174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GLP-1 RAs: Semaglutide</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21319" y="6395926"/>
            <a:ext cx="88401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Newsome. NEJM. 2021:384:1113.</a:t>
            </a:r>
          </a:p>
        </p:txBody>
      </p:sp>
      <p:graphicFrame>
        <p:nvGraphicFramePr>
          <p:cNvPr id="5" name="Chart 4">
            <a:extLst>
              <a:ext uri="{FF2B5EF4-FFF2-40B4-BE49-F238E27FC236}">
                <a16:creationId xmlns:a16="http://schemas.microsoft.com/office/drawing/2014/main" id="{FDA27980-901D-F779-3B6E-CB2DC18552FC}"/>
              </a:ext>
            </a:extLst>
          </p:cNvPr>
          <p:cNvGraphicFramePr/>
          <p:nvPr/>
        </p:nvGraphicFramePr>
        <p:xfrm>
          <a:off x="548660" y="2688780"/>
          <a:ext cx="5414962" cy="3292018"/>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371AA86C-F4A3-76AF-79F2-F9B5D2CE4ABF}"/>
              </a:ext>
            </a:extLst>
          </p:cNvPr>
          <p:cNvSpPr txBox="1"/>
          <p:nvPr/>
        </p:nvSpPr>
        <p:spPr bwMode="auto">
          <a:xfrm>
            <a:off x="1090281" y="1506208"/>
            <a:ext cx="4895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Resolution of NASH With No Worsening of Liver Fibrosis (Primary Endpoint)</a:t>
            </a:r>
          </a:p>
        </p:txBody>
      </p:sp>
      <p:sp>
        <p:nvSpPr>
          <p:cNvPr id="8" name="TextBox 7">
            <a:extLst>
              <a:ext uri="{FF2B5EF4-FFF2-40B4-BE49-F238E27FC236}">
                <a16:creationId xmlns:a16="http://schemas.microsoft.com/office/drawing/2014/main" id="{116AD39B-D428-78C0-252F-1D2DFBA2955E}"/>
              </a:ext>
            </a:extLst>
          </p:cNvPr>
          <p:cNvSpPr txBox="1"/>
          <p:nvPr/>
        </p:nvSpPr>
        <p:spPr bwMode="auto">
          <a:xfrm>
            <a:off x="1143972" y="5561696"/>
            <a:ext cx="1819275" cy="63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4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Semaglutide</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 mg</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57)</a:t>
            </a:r>
          </a:p>
        </p:txBody>
      </p:sp>
      <p:sp>
        <p:nvSpPr>
          <p:cNvPr id="9" name="TextBox 8">
            <a:extLst>
              <a:ext uri="{FF2B5EF4-FFF2-40B4-BE49-F238E27FC236}">
                <a16:creationId xmlns:a16="http://schemas.microsoft.com/office/drawing/2014/main" id="{CA5DD39C-82B9-8E94-D0AE-21D07C804F55}"/>
              </a:ext>
            </a:extLst>
          </p:cNvPr>
          <p:cNvSpPr txBox="1"/>
          <p:nvPr/>
        </p:nvSpPr>
        <p:spPr bwMode="auto">
          <a:xfrm>
            <a:off x="2261442" y="5561696"/>
            <a:ext cx="1819275" cy="63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4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Semaglutide</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 mg</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59)</a:t>
            </a:r>
          </a:p>
        </p:txBody>
      </p:sp>
      <p:sp>
        <p:nvSpPr>
          <p:cNvPr id="10" name="TextBox 9">
            <a:extLst>
              <a:ext uri="{FF2B5EF4-FFF2-40B4-BE49-F238E27FC236}">
                <a16:creationId xmlns:a16="http://schemas.microsoft.com/office/drawing/2014/main" id="{6252DB38-1B63-8938-6AF5-F0B1B58DB929}"/>
              </a:ext>
            </a:extLst>
          </p:cNvPr>
          <p:cNvSpPr txBox="1"/>
          <p:nvPr/>
        </p:nvSpPr>
        <p:spPr bwMode="auto">
          <a:xfrm>
            <a:off x="3328242" y="5561696"/>
            <a:ext cx="1819275" cy="63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4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Semaglutide</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 mg</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56)</a:t>
            </a:r>
          </a:p>
        </p:txBody>
      </p:sp>
      <p:sp>
        <p:nvSpPr>
          <p:cNvPr id="11" name="TextBox 10">
            <a:extLst>
              <a:ext uri="{FF2B5EF4-FFF2-40B4-BE49-F238E27FC236}">
                <a16:creationId xmlns:a16="http://schemas.microsoft.com/office/drawing/2014/main" id="{4981D481-7901-F8A7-2AAA-054DCE4B4867}"/>
              </a:ext>
            </a:extLst>
          </p:cNvPr>
          <p:cNvSpPr txBox="1"/>
          <p:nvPr/>
        </p:nvSpPr>
        <p:spPr bwMode="auto">
          <a:xfrm>
            <a:off x="4471242" y="5561696"/>
            <a:ext cx="1819275" cy="4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4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Placebo</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58)</a:t>
            </a:r>
          </a:p>
        </p:txBody>
      </p:sp>
      <p:sp>
        <p:nvSpPr>
          <p:cNvPr id="12" name="Freeform: Shape 11">
            <a:extLst>
              <a:ext uri="{FF2B5EF4-FFF2-40B4-BE49-F238E27FC236}">
                <a16:creationId xmlns:a16="http://schemas.microsoft.com/office/drawing/2014/main" id="{02C54B8D-249A-F637-53D0-A63C7262424F}"/>
              </a:ext>
            </a:extLst>
          </p:cNvPr>
          <p:cNvSpPr/>
          <p:nvPr/>
        </p:nvSpPr>
        <p:spPr bwMode="auto">
          <a:xfrm>
            <a:off x="4247404" y="3560382"/>
            <a:ext cx="1154243" cy="176147"/>
          </a:xfrm>
          <a:custGeom>
            <a:avLst/>
            <a:gdLst>
              <a:gd name="connsiteX0" fmla="*/ 0 w 5372100"/>
              <a:gd name="connsiteY0" fmla="*/ 180975 h 200025"/>
              <a:gd name="connsiteX1" fmla="*/ 0 w 5372100"/>
              <a:gd name="connsiteY1" fmla="*/ 0 h 200025"/>
              <a:gd name="connsiteX2" fmla="*/ 5372100 w 5372100"/>
              <a:gd name="connsiteY2" fmla="*/ 0 h 200025"/>
              <a:gd name="connsiteX3" fmla="*/ 5372100 w 5372100"/>
              <a:gd name="connsiteY3" fmla="*/ 200025 h 200025"/>
            </a:gdLst>
            <a:ahLst/>
            <a:cxnLst>
              <a:cxn ang="0">
                <a:pos x="connsiteX0" y="connsiteY0"/>
              </a:cxn>
              <a:cxn ang="0">
                <a:pos x="connsiteX1" y="connsiteY1"/>
              </a:cxn>
              <a:cxn ang="0">
                <a:pos x="connsiteX2" y="connsiteY2"/>
              </a:cxn>
              <a:cxn ang="0">
                <a:pos x="connsiteX3" y="connsiteY3"/>
              </a:cxn>
            </a:cxnLst>
            <a:rect l="l" t="t" r="r" b="b"/>
            <a:pathLst>
              <a:path w="5372100" h="200025">
                <a:moveTo>
                  <a:pt x="0" y="180975"/>
                </a:moveTo>
                <a:lnTo>
                  <a:pt x="0" y="0"/>
                </a:lnTo>
                <a:lnTo>
                  <a:pt x="5372100" y="0"/>
                </a:lnTo>
                <a:lnTo>
                  <a:pt x="5372100" y="2000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0B653554-3E1D-35E5-E5F9-945A54066758}"/>
              </a:ext>
            </a:extLst>
          </p:cNvPr>
          <p:cNvSpPr txBox="1"/>
          <p:nvPr/>
        </p:nvSpPr>
        <p:spPr bwMode="auto">
          <a:xfrm>
            <a:off x="3914887" y="2971889"/>
            <a:ext cx="1819275" cy="63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4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Odds ratio: 6.87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CI: 2.60-17.63;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&lt;.001)</a:t>
            </a:r>
          </a:p>
        </p:txBody>
      </p:sp>
      <p:sp>
        <p:nvSpPr>
          <p:cNvPr id="14" name="Freeform: Shape 13">
            <a:extLst>
              <a:ext uri="{FF2B5EF4-FFF2-40B4-BE49-F238E27FC236}">
                <a16:creationId xmlns:a16="http://schemas.microsoft.com/office/drawing/2014/main" id="{EE86596A-4A92-8E29-42E3-78B2CFD476C3}"/>
              </a:ext>
            </a:extLst>
          </p:cNvPr>
          <p:cNvSpPr/>
          <p:nvPr/>
        </p:nvSpPr>
        <p:spPr bwMode="auto">
          <a:xfrm>
            <a:off x="3106121" y="2837169"/>
            <a:ext cx="2295525" cy="176147"/>
          </a:xfrm>
          <a:custGeom>
            <a:avLst/>
            <a:gdLst>
              <a:gd name="connsiteX0" fmla="*/ 0 w 5372100"/>
              <a:gd name="connsiteY0" fmla="*/ 180975 h 200025"/>
              <a:gd name="connsiteX1" fmla="*/ 0 w 5372100"/>
              <a:gd name="connsiteY1" fmla="*/ 0 h 200025"/>
              <a:gd name="connsiteX2" fmla="*/ 5372100 w 5372100"/>
              <a:gd name="connsiteY2" fmla="*/ 0 h 200025"/>
              <a:gd name="connsiteX3" fmla="*/ 5372100 w 5372100"/>
              <a:gd name="connsiteY3" fmla="*/ 200025 h 200025"/>
            </a:gdLst>
            <a:ahLst/>
            <a:cxnLst>
              <a:cxn ang="0">
                <a:pos x="connsiteX0" y="connsiteY0"/>
              </a:cxn>
              <a:cxn ang="0">
                <a:pos x="connsiteX1" y="connsiteY1"/>
              </a:cxn>
              <a:cxn ang="0">
                <a:pos x="connsiteX2" y="connsiteY2"/>
              </a:cxn>
              <a:cxn ang="0">
                <a:pos x="connsiteX3" y="connsiteY3"/>
              </a:cxn>
            </a:cxnLst>
            <a:rect l="l" t="t" r="r" b="b"/>
            <a:pathLst>
              <a:path w="5372100" h="200025">
                <a:moveTo>
                  <a:pt x="0" y="180975"/>
                </a:moveTo>
                <a:lnTo>
                  <a:pt x="0" y="0"/>
                </a:lnTo>
                <a:lnTo>
                  <a:pt x="5372100" y="0"/>
                </a:lnTo>
                <a:lnTo>
                  <a:pt x="5372100" y="2000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9533E0E9-3B8E-5E2D-977F-617AE0436B13}"/>
              </a:ext>
            </a:extLst>
          </p:cNvPr>
          <p:cNvSpPr txBox="1"/>
          <p:nvPr/>
        </p:nvSpPr>
        <p:spPr bwMode="auto">
          <a:xfrm>
            <a:off x="2704352" y="2562799"/>
            <a:ext cx="3029810" cy="27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4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Odds ratio: 2.71 (95% CI: 1.06-7.56)</a:t>
            </a:r>
          </a:p>
        </p:txBody>
      </p:sp>
      <p:sp>
        <p:nvSpPr>
          <p:cNvPr id="16" name="Freeform: Shape 15">
            <a:extLst>
              <a:ext uri="{FF2B5EF4-FFF2-40B4-BE49-F238E27FC236}">
                <a16:creationId xmlns:a16="http://schemas.microsoft.com/office/drawing/2014/main" id="{BC6E72C2-D17F-4B8A-A516-6C6DB35FBB2D}"/>
              </a:ext>
            </a:extLst>
          </p:cNvPr>
          <p:cNvSpPr/>
          <p:nvPr/>
        </p:nvSpPr>
        <p:spPr bwMode="auto">
          <a:xfrm>
            <a:off x="2020273" y="2379969"/>
            <a:ext cx="3381374" cy="177614"/>
          </a:xfrm>
          <a:custGeom>
            <a:avLst/>
            <a:gdLst>
              <a:gd name="connsiteX0" fmla="*/ 0 w 5372100"/>
              <a:gd name="connsiteY0" fmla="*/ 180975 h 200025"/>
              <a:gd name="connsiteX1" fmla="*/ 0 w 5372100"/>
              <a:gd name="connsiteY1" fmla="*/ 0 h 200025"/>
              <a:gd name="connsiteX2" fmla="*/ 5372100 w 5372100"/>
              <a:gd name="connsiteY2" fmla="*/ 0 h 200025"/>
              <a:gd name="connsiteX3" fmla="*/ 5372100 w 5372100"/>
              <a:gd name="connsiteY3" fmla="*/ 200025 h 200025"/>
            </a:gdLst>
            <a:ahLst/>
            <a:cxnLst>
              <a:cxn ang="0">
                <a:pos x="connsiteX0" y="connsiteY0"/>
              </a:cxn>
              <a:cxn ang="0">
                <a:pos x="connsiteX1" y="connsiteY1"/>
              </a:cxn>
              <a:cxn ang="0">
                <a:pos x="connsiteX2" y="connsiteY2"/>
              </a:cxn>
              <a:cxn ang="0">
                <a:pos x="connsiteX3" y="connsiteY3"/>
              </a:cxn>
            </a:cxnLst>
            <a:rect l="l" t="t" r="r" b="b"/>
            <a:pathLst>
              <a:path w="5372100" h="200025">
                <a:moveTo>
                  <a:pt x="0" y="180975"/>
                </a:moveTo>
                <a:lnTo>
                  <a:pt x="0" y="0"/>
                </a:lnTo>
                <a:lnTo>
                  <a:pt x="5372100" y="0"/>
                </a:lnTo>
                <a:lnTo>
                  <a:pt x="5372100" y="2000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674ABBBC-E895-7BAB-66CE-AD7E9BEC8198}"/>
              </a:ext>
            </a:extLst>
          </p:cNvPr>
          <p:cNvSpPr txBox="1"/>
          <p:nvPr/>
        </p:nvSpPr>
        <p:spPr bwMode="auto">
          <a:xfrm>
            <a:off x="2132852" y="2086549"/>
            <a:ext cx="3029810" cy="27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4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Odds ratio: 3.36 (95% CI: 1.29-8.86)</a:t>
            </a:r>
          </a:p>
        </p:txBody>
      </p:sp>
      <p:graphicFrame>
        <p:nvGraphicFramePr>
          <p:cNvPr id="18" name="Chart 17">
            <a:extLst>
              <a:ext uri="{FF2B5EF4-FFF2-40B4-BE49-F238E27FC236}">
                <a16:creationId xmlns:a16="http://schemas.microsoft.com/office/drawing/2014/main" id="{0FCCBC3B-AA96-483B-ECB8-21B1ECEE455A}"/>
              </a:ext>
            </a:extLst>
          </p:cNvPr>
          <p:cNvGraphicFramePr/>
          <p:nvPr/>
        </p:nvGraphicFramePr>
        <p:xfrm>
          <a:off x="6253163" y="2688780"/>
          <a:ext cx="5414962" cy="3292018"/>
        </p:xfrm>
        <a:graphic>
          <a:graphicData uri="http://schemas.openxmlformats.org/drawingml/2006/chart">
            <c:chart xmlns:c="http://schemas.openxmlformats.org/drawingml/2006/chart" xmlns:r="http://schemas.openxmlformats.org/officeDocument/2006/relationships" r:id="rId4"/>
          </a:graphicData>
        </a:graphic>
      </p:graphicFrame>
      <p:sp>
        <p:nvSpPr>
          <p:cNvPr id="19" name="TextBox 18">
            <a:extLst>
              <a:ext uri="{FF2B5EF4-FFF2-40B4-BE49-F238E27FC236}">
                <a16:creationId xmlns:a16="http://schemas.microsoft.com/office/drawing/2014/main" id="{75DB925C-C1A6-F8AF-1300-B72445538742}"/>
              </a:ext>
            </a:extLst>
          </p:cNvPr>
          <p:cNvSpPr txBox="1"/>
          <p:nvPr/>
        </p:nvSpPr>
        <p:spPr bwMode="auto">
          <a:xfrm>
            <a:off x="6477000" y="1506208"/>
            <a:ext cx="4895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Improvement in Liver Fibrosis Stage With No Worsening of NASH (Confirmatory Secondary Endpoint)</a:t>
            </a:r>
          </a:p>
        </p:txBody>
      </p:sp>
      <p:sp>
        <p:nvSpPr>
          <p:cNvPr id="20" name="TextBox 19">
            <a:extLst>
              <a:ext uri="{FF2B5EF4-FFF2-40B4-BE49-F238E27FC236}">
                <a16:creationId xmlns:a16="http://schemas.microsoft.com/office/drawing/2014/main" id="{0971FF4F-4A9F-0593-9805-84AC6CDBA886}"/>
              </a:ext>
            </a:extLst>
          </p:cNvPr>
          <p:cNvSpPr txBox="1"/>
          <p:nvPr/>
        </p:nvSpPr>
        <p:spPr bwMode="auto">
          <a:xfrm>
            <a:off x="6848475" y="5561696"/>
            <a:ext cx="1819275" cy="63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4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Semaglutide</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 mg</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57)</a:t>
            </a:r>
          </a:p>
        </p:txBody>
      </p:sp>
      <p:sp>
        <p:nvSpPr>
          <p:cNvPr id="21" name="TextBox 20">
            <a:extLst>
              <a:ext uri="{FF2B5EF4-FFF2-40B4-BE49-F238E27FC236}">
                <a16:creationId xmlns:a16="http://schemas.microsoft.com/office/drawing/2014/main" id="{CD7A4FAF-0F23-285A-228E-167FC7EF692B}"/>
              </a:ext>
            </a:extLst>
          </p:cNvPr>
          <p:cNvSpPr txBox="1"/>
          <p:nvPr/>
        </p:nvSpPr>
        <p:spPr bwMode="auto">
          <a:xfrm>
            <a:off x="7965945" y="5561696"/>
            <a:ext cx="1819275" cy="63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4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Semaglutide</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 mg</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59)</a:t>
            </a:r>
          </a:p>
        </p:txBody>
      </p:sp>
      <p:sp>
        <p:nvSpPr>
          <p:cNvPr id="22" name="TextBox 21">
            <a:extLst>
              <a:ext uri="{FF2B5EF4-FFF2-40B4-BE49-F238E27FC236}">
                <a16:creationId xmlns:a16="http://schemas.microsoft.com/office/drawing/2014/main" id="{2E0C9AF8-9744-2098-7BC1-E1AB81F13728}"/>
              </a:ext>
            </a:extLst>
          </p:cNvPr>
          <p:cNvSpPr txBox="1"/>
          <p:nvPr/>
        </p:nvSpPr>
        <p:spPr bwMode="auto">
          <a:xfrm>
            <a:off x="9032745" y="5561696"/>
            <a:ext cx="1819275" cy="63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4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Semaglutide</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 mg</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56)</a:t>
            </a:r>
          </a:p>
        </p:txBody>
      </p:sp>
      <p:sp>
        <p:nvSpPr>
          <p:cNvPr id="23" name="TextBox 22">
            <a:extLst>
              <a:ext uri="{FF2B5EF4-FFF2-40B4-BE49-F238E27FC236}">
                <a16:creationId xmlns:a16="http://schemas.microsoft.com/office/drawing/2014/main" id="{B00167A4-D07B-7738-6750-05CFB335E130}"/>
              </a:ext>
            </a:extLst>
          </p:cNvPr>
          <p:cNvSpPr txBox="1"/>
          <p:nvPr/>
        </p:nvSpPr>
        <p:spPr bwMode="auto">
          <a:xfrm>
            <a:off x="10175745" y="5561696"/>
            <a:ext cx="1819275" cy="4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4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Placebo</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58)</a:t>
            </a:r>
          </a:p>
        </p:txBody>
      </p:sp>
      <p:sp>
        <p:nvSpPr>
          <p:cNvPr id="24" name="Freeform: Shape 23">
            <a:extLst>
              <a:ext uri="{FF2B5EF4-FFF2-40B4-BE49-F238E27FC236}">
                <a16:creationId xmlns:a16="http://schemas.microsoft.com/office/drawing/2014/main" id="{8DF47BED-A801-F932-02B2-6DB1D8A4819C}"/>
              </a:ext>
            </a:extLst>
          </p:cNvPr>
          <p:cNvSpPr/>
          <p:nvPr/>
        </p:nvSpPr>
        <p:spPr bwMode="auto">
          <a:xfrm>
            <a:off x="9951907" y="3560382"/>
            <a:ext cx="1154243" cy="176147"/>
          </a:xfrm>
          <a:custGeom>
            <a:avLst/>
            <a:gdLst>
              <a:gd name="connsiteX0" fmla="*/ 0 w 5372100"/>
              <a:gd name="connsiteY0" fmla="*/ 180975 h 200025"/>
              <a:gd name="connsiteX1" fmla="*/ 0 w 5372100"/>
              <a:gd name="connsiteY1" fmla="*/ 0 h 200025"/>
              <a:gd name="connsiteX2" fmla="*/ 5372100 w 5372100"/>
              <a:gd name="connsiteY2" fmla="*/ 0 h 200025"/>
              <a:gd name="connsiteX3" fmla="*/ 5372100 w 5372100"/>
              <a:gd name="connsiteY3" fmla="*/ 200025 h 200025"/>
            </a:gdLst>
            <a:ahLst/>
            <a:cxnLst>
              <a:cxn ang="0">
                <a:pos x="connsiteX0" y="connsiteY0"/>
              </a:cxn>
              <a:cxn ang="0">
                <a:pos x="connsiteX1" y="connsiteY1"/>
              </a:cxn>
              <a:cxn ang="0">
                <a:pos x="connsiteX2" y="connsiteY2"/>
              </a:cxn>
              <a:cxn ang="0">
                <a:pos x="connsiteX3" y="connsiteY3"/>
              </a:cxn>
            </a:cxnLst>
            <a:rect l="l" t="t" r="r" b="b"/>
            <a:pathLst>
              <a:path w="5372100" h="200025">
                <a:moveTo>
                  <a:pt x="0" y="180975"/>
                </a:moveTo>
                <a:lnTo>
                  <a:pt x="0" y="0"/>
                </a:lnTo>
                <a:lnTo>
                  <a:pt x="5372100" y="0"/>
                </a:lnTo>
                <a:lnTo>
                  <a:pt x="5372100" y="2000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 name="TextBox 24">
            <a:extLst>
              <a:ext uri="{FF2B5EF4-FFF2-40B4-BE49-F238E27FC236}">
                <a16:creationId xmlns:a16="http://schemas.microsoft.com/office/drawing/2014/main" id="{9C19202B-5709-F86D-1340-213002400C7A}"/>
              </a:ext>
            </a:extLst>
          </p:cNvPr>
          <p:cNvSpPr txBox="1"/>
          <p:nvPr/>
        </p:nvSpPr>
        <p:spPr bwMode="auto">
          <a:xfrm>
            <a:off x="9619390" y="2971889"/>
            <a:ext cx="1819275" cy="63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4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Odds ratio: 1.42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CI: 0.62-3.28;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.48)</a:t>
            </a:r>
          </a:p>
        </p:txBody>
      </p:sp>
      <p:sp>
        <p:nvSpPr>
          <p:cNvPr id="26" name="Freeform: Shape 25">
            <a:extLst>
              <a:ext uri="{FF2B5EF4-FFF2-40B4-BE49-F238E27FC236}">
                <a16:creationId xmlns:a16="http://schemas.microsoft.com/office/drawing/2014/main" id="{2174B052-CEBC-E646-8ABF-624D88E2B6D9}"/>
              </a:ext>
            </a:extLst>
          </p:cNvPr>
          <p:cNvSpPr/>
          <p:nvPr/>
        </p:nvSpPr>
        <p:spPr bwMode="auto">
          <a:xfrm>
            <a:off x="8810624" y="2837169"/>
            <a:ext cx="2295525" cy="176147"/>
          </a:xfrm>
          <a:custGeom>
            <a:avLst/>
            <a:gdLst>
              <a:gd name="connsiteX0" fmla="*/ 0 w 5372100"/>
              <a:gd name="connsiteY0" fmla="*/ 180975 h 200025"/>
              <a:gd name="connsiteX1" fmla="*/ 0 w 5372100"/>
              <a:gd name="connsiteY1" fmla="*/ 0 h 200025"/>
              <a:gd name="connsiteX2" fmla="*/ 5372100 w 5372100"/>
              <a:gd name="connsiteY2" fmla="*/ 0 h 200025"/>
              <a:gd name="connsiteX3" fmla="*/ 5372100 w 5372100"/>
              <a:gd name="connsiteY3" fmla="*/ 200025 h 200025"/>
            </a:gdLst>
            <a:ahLst/>
            <a:cxnLst>
              <a:cxn ang="0">
                <a:pos x="connsiteX0" y="connsiteY0"/>
              </a:cxn>
              <a:cxn ang="0">
                <a:pos x="connsiteX1" y="connsiteY1"/>
              </a:cxn>
              <a:cxn ang="0">
                <a:pos x="connsiteX2" y="connsiteY2"/>
              </a:cxn>
              <a:cxn ang="0">
                <a:pos x="connsiteX3" y="connsiteY3"/>
              </a:cxn>
            </a:cxnLst>
            <a:rect l="l" t="t" r="r" b="b"/>
            <a:pathLst>
              <a:path w="5372100" h="200025">
                <a:moveTo>
                  <a:pt x="0" y="180975"/>
                </a:moveTo>
                <a:lnTo>
                  <a:pt x="0" y="0"/>
                </a:lnTo>
                <a:lnTo>
                  <a:pt x="5372100" y="0"/>
                </a:lnTo>
                <a:lnTo>
                  <a:pt x="5372100" y="2000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 name="TextBox 26">
            <a:extLst>
              <a:ext uri="{FF2B5EF4-FFF2-40B4-BE49-F238E27FC236}">
                <a16:creationId xmlns:a16="http://schemas.microsoft.com/office/drawing/2014/main" id="{0275C7B0-B3E8-E2ED-E0B0-2FB4FE9C405D}"/>
              </a:ext>
            </a:extLst>
          </p:cNvPr>
          <p:cNvSpPr txBox="1"/>
          <p:nvPr/>
        </p:nvSpPr>
        <p:spPr bwMode="auto">
          <a:xfrm>
            <a:off x="8408855" y="2562799"/>
            <a:ext cx="3029810" cy="27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4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Odds ratio: 1.00 (95% CI: 0.43-3.32)</a:t>
            </a:r>
          </a:p>
        </p:txBody>
      </p:sp>
      <p:sp>
        <p:nvSpPr>
          <p:cNvPr id="28" name="Freeform: Shape 27">
            <a:extLst>
              <a:ext uri="{FF2B5EF4-FFF2-40B4-BE49-F238E27FC236}">
                <a16:creationId xmlns:a16="http://schemas.microsoft.com/office/drawing/2014/main" id="{95C8775B-8D60-1808-7335-6C833C257358}"/>
              </a:ext>
            </a:extLst>
          </p:cNvPr>
          <p:cNvSpPr/>
          <p:nvPr/>
        </p:nvSpPr>
        <p:spPr bwMode="auto">
          <a:xfrm>
            <a:off x="7724776" y="2379969"/>
            <a:ext cx="3381374" cy="177614"/>
          </a:xfrm>
          <a:custGeom>
            <a:avLst/>
            <a:gdLst>
              <a:gd name="connsiteX0" fmla="*/ 0 w 5372100"/>
              <a:gd name="connsiteY0" fmla="*/ 180975 h 200025"/>
              <a:gd name="connsiteX1" fmla="*/ 0 w 5372100"/>
              <a:gd name="connsiteY1" fmla="*/ 0 h 200025"/>
              <a:gd name="connsiteX2" fmla="*/ 5372100 w 5372100"/>
              <a:gd name="connsiteY2" fmla="*/ 0 h 200025"/>
              <a:gd name="connsiteX3" fmla="*/ 5372100 w 5372100"/>
              <a:gd name="connsiteY3" fmla="*/ 200025 h 200025"/>
            </a:gdLst>
            <a:ahLst/>
            <a:cxnLst>
              <a:cxn ang="0">
                <a:pos x="connsiteX0" y="connsiteY0"/>
              </a:cxn>
              <a:cxn ang="0">
                <a:pos x="connsiteX1" y="connsiteY1"/>
              </a:cxn>
              <a:cxn ang="0">
                <a:pos x="connsiteX2" y="connsiteY2"/>
              </a:cxn>
              <a:cxn ang="0">
                <a:pos x="connsiteX3" y="connsiteY3"/>
              </a:cxn>
            </a:cxnLst>
            <a:rect l="l" t="t" r="r" b="b"/>
            <a:pathLst>
              <a:path w="5372100" h="200025">
                <a:moveTo>
                  <a:pt x="0" y="180975"/>
                </a:moveTo>
                <a:lnTo>
                  <a:pt x="0" y="0"/>
                </a:lnTo>
                <a:lnTo>
                  <a:pt x="5372100" y="0"/>
                </a:lnTo>
                <a:lnTo>
                  <a:pt x="5372100" y="2000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 name="TextBox 28">
            <a:extLst>
              <a:ext uri="{FF2B5EF4-FFF2-40B4-BE49-F238E27FC236}">
                <a16:creationId xmlns:a16="http://schemas.microsoft.com/office/drawing/2014/main" id="{45331B00-2203-5C86-1562-372F80B94743}"/>
              </a:ext>
            </a:extLst>
          </p:cNvPr>
          <p:cNvSpPr txBox="1"/>
          <p:nvPr/>
        </p:nvSpPr>
        <p:spPr bwMode="auto">
          <a:xfrm>
            <a:off x="7837355" y="2086549"/>
            <a:ext cx="3029810" cy="27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4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Odds ratio: 1.96 (95% CI: 0.86-4.51)</a:t>
            </a:r>
          </a:p>
        </p:txBody>
      </p:sp>
      <p:grpSp>
        <p:nvGrpSpPr>
          <p:cNvPr id="2" name="Group 1">
            <a:extLst>
              <a:ext uri="{FF2B5EF4-FFF2-40B4-BE49-F238E27FC236}">
                <a16:creationId xmlns:a16="http://schemas.microsoft.com/office/drawing/2014/main" id="{42EC5434-DD25-1C20-EA90-A780BE032BA1}"/>
              </a:ext>
            </a:extLst>
          </p:cNvPr>
          <p:cNvGrpSpPr/>
          <p:nvPr/>
        </p:nvGrpSpPr>
        <p:grpSpPr>
          <a:xfrm>
            <a:off x="1440653" y="5561696"/>
            <a:ext cx="4512352" cy="72084"/>
            <a:chOff x="1453269" y="5396043"/>
            <a:chExt cx="3278424" cy="79064"/>
          </a:xfrm>
        </p:grpSpPr>
        <p:cxnSp>
          <p:nvCxnSpPr>
            <p:cNvPr id="4" name="Straight Connector 3">
              <a:extLst>
                <a:ext uri="{FF2B5EF4-FFF2-40B4-BE49-F238E27FC236}">
                  <a16:creationId xmlns:a16="http://schemas.microsoft.com/office/drawing/2014/main" id="{128E84FD-05F4-66CD-574E-80E6459C195D}"/>
                </a:ext>
              </a:extLst>
            </p:cNvPr>
            <p:cNvCxnSpPr>
              <a:cxnSpLocks/>
            </p:cNvCxnSpPr>
            <p:nvPr/>
          </p:nvCxnSpPr>
          <p:spPr bwMode="auto">
            <a:xfrm rot="5400000">
              <a:off x="4692161" y="5435575"/>
              <a:ext cx="79064"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BECEB061-F967-1034-3968-65FD66CC2BC4}"/>
                </a:ext>
              </a:extLst>
            </p:cNvPr>
            <p:cNvCxnSpPr>
              <a:cxnSpLocks/>
            </p:cNvCxnSpPr>
            <p:nvPr/>
          </p:nvCxnSpPr>
          <p:spPr bwMode="auto">
            <a:xfrm rot="5400000">
              <a:off x="3872555" y="5435575"/>
              <a:ext cx="79064"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8A1E866-8A16-767F-D99A-76CEB40ED8BD}"/>
                </a:ext>
              </a:extLst>
            </p:cNvPr>
            <p:cNvCxnSpPr>
              <a:cxnSpLocks/>
            </p:cNvCxnSpPr>
            <p:nvPr/>
          </p:nvCxnSpPr>
          <p:spPr bwMode="auto">
            <a:xfrm rot="5400000">
              <a:off x="3052950" y="5435575"/>
              <a:ext cx="79064"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01B8216-F0C2-9ADB-528F-DDFC2BD2F581}"/>
                </a:ext>
              </a:extLst>
            </p:cNvPr>
            <p:cNvCxnSpPr>
              <a:cxnSpLocks/>
            </p:cNvCxnSpPr>
            <p:nvPr/>
          </p:nvCxnSpPr>
          <p:spPr bwMode="auto">
            <a:xfrm rot="5400000">
              <a:off x="2233345" y="5435575"/>
              <a:ext cx="79064"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2BA702A-1489-B32F-6220-044A096D9626}"/>
                </a:ext>
              </a:extLst>
            </p:cNvPr>
            <p:cNvCxnSpPr>
              <a:cxnSpLocks/>
            </p:cNvCxnSpPr>
            <p:nvPr/>
          </p:nvCxnSpPr>
          <p:spPr bwMode="auto">
            <a:xfrm rot="5400000">
              <a:off x="1413737" y="5435575"/>
              <a:ext cx="790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33" name="Group 32">
            <a:extLst>
              <a:ext uri="{FF2B5EF4-FFF2-40B4-BE49-F238E27FC236}">
                <a16:creationId xmlns:a16="http://schemas.microsoft.com/office/drawing/2014/main" id="{1273C266-04DF-F0FE-A82A-CB1EC21DD0DE}"/>
              </a:ext>
            </a:extLst>
          </p:cNvPr>
          <p:cNvGrpSpPr/>
          <p:nvPr/>
        </p:nvGrpSpPr>
        <p:grpSpPr>
          <a:xfrm>
            <a:off x="7137968" y="5561696"/>
            <a:ext cx="4512352" cy="72084"/>
            <a:chOff x="1453269" y="5396043"/>
            <a:chExt cx="3278424" cy="79064"/>
          </a:xfrm>
        </p:grpSpPr>
        <p:cxnSp>
          <p:nvCxnSpPr>
            <p:cNvPr id="34" name="Straight Connector 33">
              <a:extLst>
                <a:ext uri="{FF2B5EF4-FFF2-40B4-BE49-F238E27FC236}">
                  <a16:creationId xmlns:a16="http://schemas.microsoft.com/office/drawing/2014/main" id="{F1EF2562-D7AE-20C8-D4D2-22E456C8E7B7}"/>
                </a:ext>
              </a:extLst>
            </p:cNvPr>
            <p:cNvCxnSpPr>
              <a:cxnSpLocks/>
            </p:cNvCxnSpPr>
            <p:nvPr/>
          </p:nvCxnSpPr>
          <p:spPr bwMode="auto">
            <a:xfrm rot="5400000">
              <a:off x="4692161" y="5435575"/>
              <a:ext cx="79064"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0506BEA-4398-1B62-B93A-54FA1FD00AFF}"/>
                </a:ext>
              </a:extLst>
            </p:cNvPr>
            <p:cNvCxnSpPr>
              <a:cxnSpLocks/>
            </p:cNvCxnSpPr>
            <p:nvPr/>
          </p:nvCxnSpPr>
          <p:spPr bwMode="auto">
            <a:xfrm rot="5400000">
              <a:off x="3872555" y="5435575"/>
              <a:ext cx="79064"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31B707A9-738C-3DA1-3DCF-0F34CCF58A7D}"/>
                </a:ext>
              </a:extLst>
            </p:cNvPr>
            <p:cNvCxnSpPr>
              <a:cxnSpLocks/>
            </p:cNvCxnSpPr>
            <p:nvPr/>
          </p:nvCxnSpPr>
          <p:spPr bwMode="auto">
            <a:xfrm rot="5400000">
              <a:off x="3052950" y="5435575"/>
              <a:ext cx="79064"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704D613E-BF71-EAC6-A9D8-A80464AD3A46}"/>
                </a:ext>
              </a:extLst>
            </p:cNvPr>
            <p:cNvCxnSpPr>
              <a:cxnSpLocks/>
            </p:cNvCxnSpPr>
            <p:nvPr/>
          </p:nvCxnSpPr>
          <p:spPr bwMode="auto">
            <a:xfrm rot="5400000">
              <a:off x="2233345" y="5435575"/>
              <a:ext cx="79064"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EB6A7BA-44F2-D779-45BC-2BA64E7BCAA3}"/>
                </a:ext>
              </a:extLst>
            </p:cNvPr>
            <p:cNvCxnSpPr>
              <a:cxnSpLocks/>
            </p:cNvCxnSpPr>
            <p:nvPr/>
          </p:nvCxnSpPr>
          <p:spPr bwMode="auto">
            <a:xfrm rot="5400000">
              <a:off x="1413737" y="5435575"/>
              <a:ext cx="79064"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853544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GLP-1 RAs: Effect on Adiponectin</a:t>
            </a:r>
            <a:br>
              <a:rPr lang="en-US" altLang="en-US" dirty="0"/>
            </a:br>
            <a:endParaRPr lang="en-US" altLang="en-US" dirty="0"/>
          </a:p>
        </p:txBody>
      </p:sp>
      <p:sp>
        <p:nvSpPr>
          <p:cNvPr id="2" name="Text Box 11">
            <a:extLst>
              <a:ext uri="{FF2B5EF4-FFF2-40B4-BE49-F238E27FC236}">
                <a16:creationId xmlns:a16="http://schemas.microsoft.com/office/drawing/2014/main" id="{7B4FD8CB-D597-B1C2-0F5C-DBB0CA07A686}"/>
              </a:ext>
            </a:extLst>
          </p:cNvPr>
          <p:cNvSpPr txBox="1">
            <a:spLocks noChangeArrowheads="1"/>
          </p:cNvSpPr>
          <p:nvPr/>
        </p:nvSpPr>
        <p:spPr bwMode="auto">
          <a:xfrm>
            <a:off x="421319" y="639452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Simental-Mendía. Br J Clin Pharmacol. 2021;87:4140.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C8A6FE02-E2A7-05FD-A8A2-6D028CB8FC21}"/>
              </a:ext>
            </a:extLst>
          </p:cNvPr>
          <p:cNvSpPr txBox="1"/>
          <p:nvPr/>
        </p:nvSpPr>
        <p:spPr bwMode="auto">
          <a:xfrm>
            <a:off x="2461462" y="879566"/>
            <a:ext cx="66869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Mean Difference and 95% CIs for Effect of GLP-1 RAs on Adiponectin</a:t>
            </a:r>
          </a:p>
        </p:txBody>
      </p:sp>
      <p:graphicFrame>
        <p:nvGraphicFramePr>
          <p:cNvPr id="6" name="Table 6">
            <a:extLst>
              <a:ext uri="{FF2B5EF4-FFF2-40B4-BE49-F238E27FC236}">
                <a16:creationId xmlns:a16="http://schemas.microsoft.com/office/drawing/2014/main" id="{FA3B3E84-46E7-672B-3D7C-8612AA8F7169}"/>
              </a:ext>
            </a:extLst>
          </p:cNvPr>
          <p:cNvGraphicFramePr>
            <a:graphicFrameLocks noGrp="1"/>
          </p:cNvGraphicFramePr>
          <p:nvPr/>
        </p:nvGraphicFramePr>
        <p:xfrm>
          <a:off x="733283" y="1182738"/>
          <a:ext cx="10625396" cy="5044440"/>
        </p:xfrm>
        <a:graphic>
          <a:graphicData uri="http://schemas.openxmlformats.org/drawingml/2006/table">
            <a:tbl>
              <a:tblPr firstRow="1" bandRow="1">
                <a:tableStyleId>{93296810-A885-4BE3-A3E7-6D5BEEA58F35}</a:tableStyleId>
              </a:tblPr>
              <a:tblGrid>
                <a:gridCol w="1318979">
                  <a:extLst>
                    <a:ext uri="{9D8B030D-6E8A-4147-A177-3AD203B41FA5}">
                      <a16:colId xmlns:a16="http://schemas.microsoft.com/office/drawing/2014/main" val="3770355035"/>
                    </a:ext>
                  </a:extLst>
                </a:gridCol>
                <a:gridCol w="1140924">
                  <a:extLst>
                    <a:ext uri="{9D8B030D-6E8A-4147-A177-3AD203B41FA5}">
                      <a16:colId xmlns:a16="http://schemas.microsoft.com/office/drawing/2014/main" val="3074597692"/>
                    </a:ext>
                  </a:extLst>
                </a:gridCol>
                <a:gridCol w="937809">
                  <a:extLst>
                    <a:ext uri="{9D8B030D-6E8A-4147-A177-3AD203B41FA5}">
                      <a16:colId xmlns:a16="http://schemas.microsoft.com/office/drawing/2014/main" val="1784403095"/>
                    </a:ext>
                  </a:extLst>
                </a:gridCol>
                <a:gridCol w="528280">
                  <a:extLst>
                    <a:ext uri="{9D8B030D-6E8A-4147-A177-3AD203B41FA5}">
                      <a16:colId xmlns:a16="http://schemas.microsoft.com/office/drawing/2014/main" val="761395001"/>
                    </a:ext>
                  </a:extLst>
                </a:gridCol>
                <a:gridCol w="859536">
                  <a:extLst>
                    <a:ext uri="{9D8B030D-6E8A-4147-A177-3AD203B41FA5}">
                      <a16:colId xmlns:a16="http://schemas.microsoft.com/office/drawing/2014/main" val="2133855841"/>
                    </a:ext>
                  </a:extLst>
                </a:gridCol>
                <a:gridCol w="749808">
                  <a:extLst>
                    <a:ext uri="{9D8B030D-6E8A-4147-A177-3AD203B41FA5}">
                      <a16:colId xmlns:a16="http://schemas.microsoft.com/office/drawing/2014/main" val="382631199"/>
                    </a:ext>
                  </a:extLst>
                </a:gridCol>
                <a:gridCol w="538514">
                  <a:extLst>
                    <a:ext uri="{9D8B030D-6E8A-4147-A177-3AD203B41FA5}">
                      <a16:colId xmlns:a16="http://schemas.microsoft.com/office/drawing/2014/main" val="216905099"/>
                    </a:ext>
                  </a:extLst>
                </a:gridCol>
                <a:gridCol w="575535">
                  <a:extLst>
                    <a:ext uri="{9D8B030D-6E8A-4147-A177-3AD203B41FA5}">
                      <a16:colId xmlns:a16="http://schemas.microsoft.com/office/drawing/2014/main" val="2083725303"/>
                    </a:ext>
                  </a:extLst>
                </a:gridCol>
                <a:gridCol w="1500019">
                  <a:extLst>
                    <a:ext uri="{9D8B030D-6E8A-4147-A177-3AD203B41FA5}">
                      <a16:colId xmlns:a16="http://schemas.microsoft.com/office/drawing/2014/main" val="41650032"/>
                    </a:ext>
                  </a:extLst>
                </a:gridCol>
                <a:gridCol w="2475992">
                  <a:extLst>
                    <a:ext uri="{9D8B030D-6E8A-4147-A177-3AD203B41FA5}">
                      <a16:colId xmlns:a16="http://schemas.microsoft.com/office/drawing/2014/main" val="1552999600"/>
                    </a:ext>
                  </a:extLst>
                </a:gridCol>
              </a:tblGrid>
              <a:tr h="136107">
                <a:tc>
                  <a:txBody>
                    <a:bodyPr/>
                    <a:lstStyle/>
                    <a:p>
                      <a:pPr algn="ctr"/>
                      <a:endParaRPr lang="en-US" sz="950" b="1"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r>
                        <a:rPr lang="en-US" sz="950" b="1" dirty="0">
                          <a:solidFill>
                            <a:schemeClr val="bg1"/>
                          </a:solidFill>
                        </a:rPr>
                        <a:t>GLP-1</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endParaRPr lang="en-US"/>
                    </a:p>
                  </a:txBody>
                  <a:tcPr>
                    <a:lnL w="9525" cap="flat" cmpd="sng" algn="ctr">
                      <a:solidFill>
                        <a:schemeClr val="bg1"/>
                      </a:solidFill>
                      <a:prstDash val="solid"/>
                      <a:round/>
                      <a:headEnd type="none" w="med" len="med"/>
                      <a:tailEnd type="none" w="med" len="med"/>
                    </a:lnL>
                  </a:tcPr>
                </a:tc>
                <a:tc>
                  <a:txBody>
                    <a:bodyPr/>
                    <a:lstStyle/>
                    <a:p>
                      <a:pPr algn="ctr"/>
                      <a:endParaRPr lang="en-US" sz="950" b="1"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r>
                        <a:rPr lang="en-US" sz="950" dirty="0">
                          <a:solidFill>
                            <a:schemeClr val="bg1"/>
                          </a:solidFill>
                        </a:rPr>
                        <a:t>Control</a:t>
                      </a:r>
                      <a:endParaRPr lang="en-US" sz="950" b="1"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r>
                        <a:rPr lang="en-US" sz="950">
                          <a:solidFill>
                            <a:schemeClr val="bg1"/>
                          </a:solidFill>
                        </a:rPr>
                        <a:t>Control</a:t>
                      </a:r>
                      <a:endParaRPr lang="en-US" sz="90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Mean Difference</a:t>
                      </a:r>
                      <a:endParaRPr lang="en-US" sz="950" dirty="0"/>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Mean Difference</a:t>
                      </a:r>
                      <a:endParaRPr lang="en-US" sz="950" dirty="0"/>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47559027"/>
                  </a:ext>
                </a:extLst>
              </a:tr>
              <a:tr h="136107">
                <a:tc>
                  <a:txBody>
                    <a:bodyPr/>
                    <a:lstStyle/>
                    <a:p>
                      <a:pPr algn="l"/>
                      <a:r>
                        <a:rPr lang="en-US" sz="950" b="1" dirty="0">
                          <a:solidFill>
                            <a:schemeClr val="bg1"/>
                          </a:solidFill>
                        </a:rPr>
                        <a:t>Study or Subgroup</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b="1" dirty="0">
                          <a:solidFill>
                            <a:schemeClr val="bg1"/>
                          </a:solidFill>
                        </a:rPr>
                        <a:t>Mean (µg/mL)</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b="1" dirty="0">
                          <a:solidFill>
                            <a:schemeClr val="bg1"/>
                          </a:solidFill>
                        </a:rPr>
                        <a:t>SD (µg/mL)</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381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b="1" dirty="0">
                          <a:solidFill>
                            <a:schemeClr val="bg1"/>
                          </a:solidFill>
                        </a:rPr>
                        <a:t>Total</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b="1" dirty="0">
                          <a:solidFill>
                            <a:schemeClr val="bg1"/>
                          </a:solidFill>
                        </a:rPr>
                        <a:t>Mean (µg/mL)</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b="1" dirty="0">
                          <a:solidFill>
                            <a:schemeClr val="bg1"/>
                          </a:solidFill>
                        </a:rPr>
                        <a:t>SD (µg/mL)</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b="1" dirty="0">
                          <a:solidFill>
                            <a:schemeClr val="bg1"/>
                          </a:solidFill>
                        </a:rPr>
                        <a:t>Total</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b="1" dirty="0">
                          <a:solidFill>
                            <a:schemeClr val="bg1"/>
                          </a:solidFill>
                        </a:rPr>
                        <a:t>Weight, %</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b="1" dirty="0">
                          <a:solidFill>
                            <a:schemeClr val="bg1"/>
                          </a:solidFill>
                        </a:rPr>
                        <a:t>IV, Random, 95% CI (µg/mL)</a:t>
                      </a: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b="1" dirty="0">
                          <a:solidFill>
                            <a:schemeClr val="bg1"/>
                          </a:solidFill>
                        </a:rPr>
                        <a:t>IV, Random, 95% CI (µg/mL)</a:t>
                      </a: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146255560"/>
                  </a:ext>
                </a:extLst>
              </a:tr>
              <a:tr h="136107">
                <a:tc>
                  <a:txBody>
                    <a:bodyPr/>
                    <a:lstStyle/>
                    <a:p>
                      <a:pPr algn="l"/>
                      <a:r>
                        <a:rPr lang="en-US" sz="950" b="1" dirty="0">
                          <a:solidFill>
                            <a:schemeClr val="bg1"/>
                          </a:solidFill>
                        </a:rPr>
                        <a:t>1.1.1 Exenatide</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588582815"/>
                  </a:ext>
                </a:extLst>
              </a:tr>
              <a:tr h="136107">
                <a:tc>
                  <a:txBody>
                    <a:bodyPr/>
                    <a:lstStyle/>
                    <a:p>
                      <a:pPr algn="l"/>
                      <a:r>
                        <a:rPr lang="en-US" sz="950" dirty="0">
                          <a:solidFill>
                            <a:schemeClr val="bg1"/>
                          </a:solidFill>
                        </a:rPr>
                        <a:t>Bi 2014</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5.5</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1.8</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11</a:t>
                      </a:r>
                    </a:p>
                  </a:txBody>
                  <a:tcPr marL="0" marR="1828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5.3</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2.91</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22</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3.8</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0.20 (-1.42 to 1.82)</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6737310"/>
                  </a:ext>
                </a:extLst>
              </a:tr>
              <a:tr h="136107">
                <a:tc>
                  <a:txBody>
                    <a:bodyPr/>
                    <a:lstStyle/>
                    <a:p>
                      <a:pPr algn="l"/>
                      <a:r>
                        <a:rPr lang="en-US" sz="950" dirty="0">
                          <a:solidFill>
                            <a:schemeClr val="bg1"/>
                          </a:solidFill>
                        </a:rPr>
                        <a:t>Bunck 2010</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-1.8</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0.82</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30</a:t>
                      </a:r>
                    </a:p>
                  </a:txBody>
                  <a:tcPr marL="0" marR="1828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-0.14</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2.35</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29</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5.3</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-1.66 (-2.56 to -0.76)</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25755952"/>
                  </a:ext>
                </a:extLst>
              </a:tr>
              <a:tr h="136107">
                <a:tc>
                  <a:txBody>
                    <a:bodyPr/>
                    <a:lstStyle/>
                    <a:p>
                      <a:pPr algn="l"/>
                      <a:r>
                        <a:rPr lang="en-US" sz="950" dirty="0">
                          <a:solidFill>
                            <a:schemeClr val="bg1"/>
                          </a:solidFill>
                        </a:rPr>
                        <a:t>Derosa 2012</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-0.2</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0.6</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86</a:t>
                      </a:r>
                    </a:p>
                  </a:txBody>
                  <a:tcPr marL="0" marR="1828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0.8</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0.65</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85</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6.3</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-1.00 (-1.37 to -0.63)</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3800455"/>
                  </a:ext>
                </a:extLst>
              </a:tr>
              <a:tr h="136107">
                <a:tc>
                  <a:txBody>
                    <a:bodyPr/>
                    <a:lstStyle/>
                    <a:p>
                      <a:pPr algn="l"/>
                      <a:r>
                        <a:rPr lang="en-US" sz="950" dirty="0">
                          <a:solidFill>
                            <a:schemeClr val="bg1"/>
                          </a:solidFill>
                        </a:rPr>
                        <a:t>Dutour 2016</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0.1</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1.1</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22</a:t>
                      </a:r>
                    </a:p>
                  </a:txBody>
                  <a:tcPr marL="0" marR="1828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0.6</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2.88</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22</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4.5</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-0.50 (-1.79 to 0.79)</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700972"/>
                  </a:ext>
                </a:extLst>
              </a:tr>
              <a:tr h="136107">
                <a:tc>
                  <a:txBody>
                    <a:bodyPr/>
                    <a:lstStyle/>
                    <a:p>
                      <a:pPr algn="l"/>
                      <a:r>
                        <a:rPr lang="en-US" sz="950" dirty="0">
                          <a:solidFill>
                            <a:schemeClr val="bg1"/>
                          </a:solidFill>
                        </a:rPr>
                        <a:t>Elkind-Hirsch 2008</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0.65</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0.94</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28</a:t>
                      </a:r>
                    </a:p>
                  </a:txBody>
                  <a:tcPr marL="0" marR="1828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1.5</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0.8</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28</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6.2</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-0.85 (-1.31 to -0.39)</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0515311"/>
                  </a:ext>
                </a:extLst>
              </a:tr>
              <a:tr h="136107">
                <a:tc>
                  <a:txBody>
                    <a:bodyPr/>
                    <a:lstStyle/>
                    <a:p>
                      <a:pPr algn="l"/>
                      <a:r>
                        <a:rPr lang="en-US" sz="950" dirty="0">
                          <a:solidFill>
                            <a:schemeClr val="bg1"/>
                          </a:solidFill>
                        </a:rPr>
                        <a:t>Fan 2013</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2.01</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2.92</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49</a:t>
                      </a:r>
                    </a:p>
                  </a:txBody>
                  <a:tcPr marL="0" marR="1828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0.35</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2.31</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68</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5.2</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1.66 (0.68 to 2.64)</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4358664"/>
                  </a:ext>
                </a:extLst>
              </a:tr>
              <a:tr h="136107">
                <a:tc>
                  <a:txBody>
                    <a:bodyPr/>
                    <a:lstStyle/>
                    <a:p>
                      <a:pPr algn="l"/>
                      <a:r>
                        <a:rPr lang="en-US" sz="950" dirty="0">
                          <a:solidFill>
                            <a:schemeClr val="bg1"/>
                          </a:solidFill>
                        </a:rPr>
                        <a:t>Gurkan 2014</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0.1</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0.59</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17</a:t>
                      </a:r>
                    </a:p>
                  </a:txBody>
                  <a:tcPr marL="0" marR="1828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0.7</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17</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6.2</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0.10 (-0.34 to 0.54)</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00293702"/>
                  </a:ext>
                </a:extLst>
              </a:tr>
              <a:tr h="136107">
                <a:tc>
                  <a:txBody>
                    <a:bodyPr/>
                    <a:lstStyle/>
                    <a:p>
                      <a:pPr algn="l"/>
                      <a:r>
                        <a:rPr lang="en-US" sz="950" dirty="0">
                          <a:solidFill>
                            <a:schemeClr val="bg1"/>
                          </a:solidFill>
                        </a:rPr>
                        <a:t>Liang 2013</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0.5</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34</a:t>
                      </a:r>
                    </a:p>
                  </a:txBody>
                  <a:tcPr marL="0" marR="1828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1.42</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1.99</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67</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6.1</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-0.42 (-0.93 to 0.09)</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6171107"/>
                  </a:ext>
                </a:extLst>
              </a:tr>
              <a:tr h="136107">
                <a:tc>
                  <a:txBody>
                    <a:bodyPr/>
                    <a:lstStyle/>
                    <a:p>
                      <a:pPr algn="l"/>
                      <a:r>
                        <a:rPr lang="en-US" sz="950" dirty="0">
                          <a:solidFill>
                            <a:schemeClr val="bg1"/>
                          </a:solidFill>
                        </a:rPr>
                        <a:t>Quan 2017</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2.1</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4.21</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100</a:t>
                      </a:r>
                    </a:p>
                  </a:txBody>
                  <a:tcPr marL="0" marR="1828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0.2</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3.65</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100</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4.9</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1.90 (0.81 to 2.99)</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78236347"/>
                  </a:ext>
                </a:extLst>
              </a:tr>
              <a:tr h="136107">
                <a:tc>
                  <a:txBody>
                    <a:bodyPr/>
                    <a:lstStyle/>
                    <a:p>
                      <a:pPr algn="l"/>
                      <a:r>
                        <a:rPr lang="en-US" sz="950" dirty="0">
                          <a:solidFill>
                            <a:schemeClr val="bg1"/>
                          </a:solidFill>
                        </a:rPr>
                        <a:t>Sathyanarayana 2011</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15.3</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2.38</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11</a:t>
                      </a:r>
                    </a:p>
                  </a:txBody>
                  <a:tcPr marL="0" marR="1828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7.3</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1.22</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10</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3.8</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8.00 (6.40 to 9.60)</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2083702"/>
                  </a:ext>
                </a:extLst>
              </a:tr>
              <a:tr h="136107">
                <a:tc>
                  <a:txBody>
                    <a:bodyPr/>
                    <a:lstStyle/>
                    <a:p>
                      <a:pPr algn="l"/>
                      <a:r>
                        <a:rPr lang="en-US" sz="950" dirty="0">
                          <a:solidFill>
                            <a:schemeClr val="bg1"/>
                          </a:solidFill>
                        </a:rPr>
                        <a:t>Savvidou 2016</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2</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2.55</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55</a:t>
                      </a:r>
                    </a:p>
                  </a:txBody>
                  <a:tcPr marL="0" marR="1828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2</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3.22</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48</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4.8</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0.00 (-1.13 to 1.13)</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19878398"/>
                  </a:ext>
                </a:extLst>
              </a:tr>
              <a:tr h="136107">
                <a:tc>
                  <a:txBody>
                    <a:bodyPr/>
                    <a:lstStyle/>
                    <a:p>
                      <a:pPr algn="l"/>
                      <a:r>
                        <a:rPr lang="en-US" sz="950" dirty="0">
                          <a:solidFill>
                            <a:schemeClr val="bg1"/>
                          </a:solidFill>
                        </a:rPr>
                        <a:t>Shi 2017</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1.57</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1.41</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15</a:t>
                      </a:r>
                    </a:p>
                  </a:txBody>
                  <a:tcPr marL="0" marR="1828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0.26</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1.25</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16</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5.3</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1.31 (0.37 to 2.25)</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47039596"/>
                  </a:ext>
                </a:extLst>
              </a:tr>
              <a:tr h="136107">
                <a:tc>
                  <a:txBody>
                    <a:bodyPr/>
                    <a:lstStyle/>
                    <a:p>
                      <a:pPr algn="l"/>
                      <a:r>
                        <a:rPr lang="en-US" sz="950" b="1" dirty="0">
                          <a:solidFill>
                            <a:schemeClr val="bg1"/>
                          </a:solidFill>
                        </a:rPr>
                        <a:t>Subtotal (95% CI)</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b="1" dirty="0">
                          <a:solidFill>
                            <a:schemeClr val="bg1"/>
                          </a:solidFill>
                        </a:rPr>
                        <a:t>458</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b="1" dirty="0">
                          <a:solidFill>
                            <a:schemeClr val="bg1"/>
                          </a:solidFill>
                        </a:rPr>
                        <a:t>512</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b="1" dirty="0">
                          <a:solidFill>
                            <a:schemeClr val="bg1"/>
                          </a:solidFill>
                        </a:rPr>
                        <a:t>62.4</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b="1" dirty="0">
                          <a:solidFill>
                            <a:schemeClr val="bg1"/>
                          </a:solidFill>
                        </a:rPr>
                        <a:t>0.60 (-0.23 to 1.42)</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51576109"/>
                  </a:ext>
                </a:extLst>
              </a:tr>
              <a:tr h="136107">
                <a:tc gridSpan="10">
                  <a:txBody>
                    <a:bodyPr/>
                    <a:lstStyle/>
                    <a:p>
                      <a:pPr algn="l"/>
                      <a:r>
                        <a:rPr lang="en-US" sz="950" dirty="0">
                          <a:solidFill>
                            <a:schemeClr val="bg1"/>
                          </a:solidFill>
                        </a:rPr>
                        <a:t>Heterogeneity: Tau</a:t>
                      </a:r>
                      <a:r>
                        <a:rPr lang="en-US" sz="950" baseline="30000" dirty="0">
                          <a:solidFill>
                            <a:schemeClr val="bg1"/>
                          </a:solidFill>
                        </a:rPr>
                        <a:t>2</a:t>
                      </a:r>
                      <a:r>
                        <a:rPr lang="en-US" sz="950" dirty="0">
                          <a:solidFill>
                            <a:schemeClr val="bg1"/>
                          </a:solidFill>
                        </a:rPr>
                        <a:t> = 1.88; Chi</a:t>
                      </a:r>
                      <a:r>
                        <a:rPr lang="en-US" sz="950" baseline="30000" dirty="0">
                          <a:solidFill>
                            <a:schemeClr val="bg1"/>
                          </a:solidFill>
                        </a:rPr>
                        <a:t>2</a:t>
                      </a:r>
                      <a:r>
                        <a:rPr lang="en-US" sz="950" dirty="0">
                          <a:solidFill>
                            <a:schemeClr val="bg1"/>
                          </a:solidFill>
                        </a:rPr>
                        <a:t> = 177.48; df = 11 (</a:t>
                      </a:r>
                      <a:r>
                        <a:rPr lang="en-US" sz="950" i="1" dirty="0">
                          <a:solidFill>
                            <a:schemeClr val="bg1"/>
                          </a:solidFill>
                        </a:rPr>
                        <a:t>P </a:t>
                      </a:r>
                      <a:r>
                        <a:rPr lang="en-US" sz="950" dirty="0">
                          <a:solidFill>
                            <a:schemeClr val="bg1"/>
                          </a:solidFill>
                        </a:rPr>
                        <a:t>&lt;.00001); I</a:t>
                      </a:r>
                      <a:r>
                        <a:rPr lang="en-US" sz="950" baseline="30000" dirty="0">
                          <a:solidFill>
                            <a:schemeClr val="bg1"/>
                          </a:solidFill>
                        </a:rPr>
                        <a:t>2</a:t>
                      </a:r>
                      <a:r>
                        <a:rPr lang="en-US" sz="950" dirty="0">
                          <a:solidFill>
                            <a:schemeClr val="bg1"/>
                          </a:solidFill>
                        </a:rPr>
                        <a:t> = 94%</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90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endParaRPr lang="en-US"/>
                    </a:p>
                  </a:txBody>
                  <a:tcPr>
                    <a:lnL w="9525" cap="flat" cmpd="sng" algn="ctr">
                      <a:solidFill>
                        <a:schemeClr val="bg1"/>
                      </a:solidFill>
                      <a:prstDash val="solid"/>
                      <a:round/>
                      <a:headEnd type="none" w="med" len="med"/>
                      <a:tailEnd type="none" w="med" len="med"/>
                    </a:lnL>
                    <a:lnT w="9525" cap="flat" cmpd="sng" algn="ctr">
                      <a:solidFill>
                        <a:schemeClr val="bg1"/>
                      </a:solidFill>
                      <a:prstDash val="solid"/>
                      <a:round/>
                      <a:headEnd type="none" w="med" len="med"/>
                      <a:tailEnd type="none" w="med" len="med"/>
                    </a:lnT>
                  </a:tcPr>
                </a:tc>
                <a:tc hMerge="1">
                  <a:txBody>
                    <a:bodyPr/>
                    <a:lstStyle/>
                    <a:p>
                      <a:endParaRPr lang="en-US"/>
                    </a:p>
                  </a:txBody>
                  <a:tcPr>
                    <a:lnL w="9525" cap="flat" cmpd="sng" algn="ctr">
                      <a:solidFill>
                        <a:schemeClr val="bg1"/>
                      </a:solidFill>
                      <a:prstDash val="solid"/>
                      <a:round/>
                      <a:headEnd type="none" w="med" len="med"/>
                      <a:tailEnd type="none" w="med" len="med"/>
                    </a:lnL>
                    <a:lnT w="9525" cap="flat" cmpd="sng" algn="ctr">
                      <a:solidFill>
                        <a:schemeClr val="bg1"/>
                      </a:solidFill>
                      <a:prstDash val="solid"/>
                      <a:round/>
                      <a:headEnd type="none" w="med" len="med"/>
                      <a:tailEnd type="none" w="med" len="med"/>
                    </a:lnT>
                  </a:tcPr>
                </a:tc>
                <a:tc hMerge="1">
                  <a:txBody>
                    <a:bodyPr/>
                    <a:lstStyle/>
                    <a:p>
                      <a:endParaRPr lang="en-US"/>
                    </a:p>
                  </a:txBody>
                  <a:tcPr/>
                </a:tc>
                <a:tc hMerge="1">
                  <a:txBody>
                    <a:bodyPr/>
                    <a:lstStyle/>
                    <a:p>
                      <a:pPr algn="ctr"/>
                      <a:endParaRPr lang="en-US" sz="90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lnL w="9525" cap="flat" cmpd="sng" algn="ctr">
                      <a:solidFill>
                        <a:schemeClr val="bg1"/>
                      </a:solidFill>
                      <a:prstDash val="solid"/>
                      <a:round/>
                      <a:headEnd type="none" w="med" len="med"/>
                      <a:tailEnd type="none" w="med" len="med"/>
                    </a:lnL>
                    <a:lnT w="9525"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079164473"/>
                  </a:ext>
                </a:extLst>
              </a:tr>
              <a:tr h="136107">
                <a:tc gridSpan="10">
                  <a:txBody>
                    <a:bodyPr/>
                    <a:lstStyle/>
                    <a:p>
                      <a:pPr algn="l"/>
                      <a:r>
                        <a:rPr lang="en-US" sz="950" dirty="0">
                          <a:solidFill>
                            <a:schemeClr val="bg1"/>
                          </a:solidFill>
                        </a:rPr>
                        <a:t>Test for overall effect: Z = 1.42 (</a:t>
                      </a:r>
                      <a:r>
                        <a:rPr lang="en-US" sz="950" i="1" dirty="0">
                          <a:solidFill>
                            <a:schemeClr val="bg1"/>
                          </a:solidFill>
                        </a:rPr>
                        <a:t>P</a:t>
                      </a:r>
                      <a:r>
                        <a:rPr lang="en-US" sz="950" dirty="0">
                          <a:solidFill>
                            <a:schemeClr val="bg1"/>
                          </a:solidFill>
                        </a:rPr>
                        <a:t> = .16)</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90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endParaRPr lang="en-US"/>
                    </a:p>
                  </a:txBody>
                  <a:tcPr>
                    <a:lnL w="9525" cap="flat" cmpd="sng" algn="ctr">
                      <a:solidFill>
                        <a:schemeClr val="bg1"/>
                      </a:solidFill>
                      <a:prstDash val="solid"/>
                      <a:round/>
                      <a:headEnd type="none" w="med" len="med"/>
                      <a:tailEnd type="none" w="med" len="med"/>
                    </a:lnL>
                  </a:tcPr>
                </a:tc>
                <a:tc hMerge="1">
                  <a:txBody>
                    <a:bodyPr/>
                    <a:lstStyle/>
                    <a:p>
                      <a:endParaRPr lang="en-US"/>
                    </a:p>
                  </a:txBody>
                  <a:tcPr>
                    <a:lnL w="9525" cap="flat" cmpd="sng" algn="ctr">
                      <a:solidFill>
                        <a:schemeClr val="bg1"/>
                      </a:solidFill>
                      <a:prstDash val="solid"/>
                      <a:round/>
                      <a:headEnd type="none" w="med" len="med"/>
                      <a:tailEnd type="none" w="med" len="med"/>
                    </a:lnL>
                  </a:tcPr>
                </a:tc>
                <a:tc hMerge="1">
                  <a:txBody>
                    <a:bodyPr/>
                    <a:lstStyle/>
                    <a:p>
                      <a:endParaRPr lang="en-US"/>
                    </a:p>
                  </a:txBody>
                  <a:tcPr/>
                </a:tc>
                <a:tc hMerge="1">
                  <a:txBody>
                    <a:bodyPr/>
                    <a:lstStyle/>
                    <a:p>
                      <a:pPr algn="ctr"/>
                      <a:endParaRPr lang="en-US" sz="90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lnL w="9525"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3264419778"/>
                  </a:ext>
                </a:extLst>
              </a:tr>
              <a:tr h="57308">
                <a:tc gridSpan="10">
                  <a:txBody>
                    <a:bodyPr/>
                    <a:lstStyle/>
                    <a:p>
                      <a:pPr algn="l"/>
                      <a:endParaRPr lang="en-US" sz="400" b="1"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95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5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B w="9525"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5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B w="9525"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5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5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9525"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221906361"/>
                  </a:ext>
                </a:extLst>
              </a:tr>
              <a:tr h="136107">
                <a:tc>
                  <a:txBody>
                    <a:bodyPr/>
                    <a:lstStyle/>
                    <a:p>
                      <a:pPr algn="l"/>
                      <a:r>
                        <a:rPr lang="en-US" sz="950" b="1" dirty="0">
                          <a:solidFill>
                            <a:schemeClr val="bg1"/>
                          </a:solidFill>
                        </a:rPr>
                        <a:t>1.1.2 Liraglutide</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mpd="sng">
                      <a:noFill/>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34014739"/>
                  </a:ext>
                </a:extLst>
              </a:tr>
              <a:tr h="136107">
                <a:tc>
                  <a:txBody>
                    <a:bodyPr/>
                    <a:lstStyle/>
                    <a:p>
                      <a:pPr algn="l"/>
                      <a:r>
                        <a:rPr lang="en-US" sz="950" dirty="0">
                          <a:solidFill>
                            <a:schemeClr val="bg1"/>
                          </a:solidFill>
                        </a:rPr>
                        <a:t>Ahmadi 2018</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1.5</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4.15</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63</a:t>
                      </a:r>
                    </a:p>
                  </a:txBody>
                  <a:tcPr marL="0" marR="1828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0.6</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2.9</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58</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4.5</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0.90 (-0.37 to 2.17)</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8319737"/>
                  </a:ext>
                </a:extLst>
              </a:tr>
              <a:tr h="136107">
                <a:tc>
                  <a:txBody>
                    <a:bodyPr/>
                    <a:lstStyle/>
                    <a:p>
                      <a:pPr algn="l"/>
                      <a:r>
                        <a:rPr lang="en-US" sz="950" dirty="0">
                          <a:solidFill>
                            <a:schemeClr val="bg1"/>
                          </a:solidFill>
                        </a:rPr>
                        <a:t>Armstrong 2016</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1.25</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1.19</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7</a:t>
                      </a:r>
                    </a:p>
                  </a:txBody>
                  <a:tcPr marL="0" marR="1828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-0.257</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1.88</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7</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3.7</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1.51 (-0.14 to 3.16)</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33830781"/>
                  </a:ext>
                </a:extLst>
              </a:tr>
              <a:tr h="136107">
                <a:tc>
                  <a:txBody>
                    <a:bodyPr/>
                    <a:lstStyle/>
                    <a:p>
                      <a:pPr algn="l"/>
                      <a:r>
                        <a:rPr lang="en-US" sz="950" dirty="0">
                          <a:solidFill>
                            <a:schemeClr val="bg1"/>
                          </a:solidFill>
                        </a:rPr>
                        <a:t>Frøssing 2018</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0.5</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0.3</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48</a:t>
                      </a:r>
                    </a:p>
                  </a:txBody>
                  <a:tcPr marL="0" marR="1828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0.4</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0.3</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24</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6.5</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0.10 (-0.05 to 0.25)</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7829390"/>
                  </a:ext>
                </a:extLst>
              </a:tr>
              <a:tr h="136107">
                <a:tc>
                  <a:txBody>
                    <a:bodyPr/>
                    <a:lstStyle/>
                    <a:p>
                      <a:pPr algn="l"/>
                      <a:r>
                        <a:rPr lang="en-US" sz="950" dirty="0">
                          <a:solidFill>
                            <a:schemeClr val="bg1"/>
                          </a:solidFill>
                        </a:rPr>
                        <a:t>Ghanim 2020</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0.14</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1.93</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37</a:t>
                      </a:r>
                    </a:p>
                  </a:txBody>
                  <a:tcPr marL="0" marR="1828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-0.16</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1.68</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27</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5.4</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0.30 (-0.59 to 1.19)</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1123059"/>
                  </a:ext>
                </a:extLst>
              </a:tr>
              <a:tr h="136107">
                <a:tc>
                  <a:txBody>
                    <a:bodyPr/>
                    <a:lstStyle/>
                    <a:p>
                      <a:pPr algn="l"/>
                      <a:r>
                        <a:rPr lang="en-US" sz="950" dirty="0">
                          <a:solidFill>
                            <a:schemeClr val="bg1"/>
                          </a:solidFill>
                        </a:rPr>
                        <a:t>Li 2015</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0.77</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1.75</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33</a:t>
                      </a:r>
                    </a:p>
                  </a:txBody>
                  <a:tcPr marL="0" marR="1828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-0.03</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1.34</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11</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5.1</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0.80 (-0.19 to 1.79)</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90100632"/>
                  </a:ext>
                </a:extLst>
              </a:tr>
              <a:tr h="136107">
                <a:tc>
                  <a:txBody>
                    <a:bodyPr/>
                    <a:lstStyle/>
                    <a:p>
                      <a:pPr algn="l"/>
                      <a:r>
                        <a:rPr lang="en-US" sz="950" dirty="0">
                          <a:solidFill>
                            <a:schemeClr val="bg1"/>
                          </a:solidFill>
                        </a:rPr>
                        <a:t>Takeshita 2015</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0.2</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2.4</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54</a:t>
                      </a:r>
                    </a:p>
                  </a:txBody>
                  <a:tcPr marL="0" marR="1828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0.5</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2.61</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58</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5.3</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-0.30 (-1.23 to 0.63)</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74168677"/>
                  </a:ext>
                </a:extLst>
              </a:tr>
              <a:tr h="136107">
                <a:tc>
                  <a:txBody>
                    <a:bodyPr/>
                    <a:lstStyle/>
                    <a:p>
                      <a:pPr algn="l"/>
                      <a:r>
                        <a:rPr lang="en-US" sz="950" dirty="0">
                          <a:solidFill>
                            <a:schemeClr val="bg1"/>
                          </a:solidFill>
                        </a:rPr>
                        <a:t>Yan 2019</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6.9</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8.5</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48</a:t>
                      </a:r>
                    </a:p>
                  </a:txBody>
                  <a:tcPr marL="0" marR="1828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1.02</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9.83</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51</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1.4</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5.88 (2.27 to 9.49)</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99329363"/>
                  </a:ext>
                </a:extLst>
              </a:tr>
              <a:tr h="136107">
                <a:tc>
                  <a:txBody>
                    <a:bodyPr/>
                    <a:lstStyle/>
                    <a:p>
                      <a:pPr algn="l"/>
                      <a:r>
                        <a:rPr lang="en-US" sz="950" dirty="0">
                          <a:solidFill>
                            <a:schemeClr val="bg1"/>
                          </a:solidFill>
                        </a:rPr>
                        <a:t>Yang 2013</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0.97</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0.94</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10</a:t>
                      </a:r>
                    </a:p>
                  </a:txBody>
                  <a:tcPr marL="0" marR="1828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0.24</a:t>
                      </a:r>
                    </a:p>
                  </a:txBody>
                  <a:tcPr marL="0" marR="27432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0.86</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10</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dirty="0">
                          <a:solidFill>
                            <a:schemeClr val="bg1"/>
                          </a:solidFill>
                        </a:rPr>
                        <a:t>5.6</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dirty="0">
                          <a:solidFill>
                            <a:schemeClr val="bg1"/>
                          </a:solidFill>
                        </a:rPr>
                        <a:t>0.73 (-0.06 to 1.52)</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6199195"/>
                  </a:ext>
                </a:extLst>
              </a:tr>
              <a:tr h="1361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50" b="1" dirty="0">
                          <a:solidFill>
                            <a:schemeClr val="bg1"/>
                          </a:solidFill>
                        </a:rPr>
                        <a:t>Subtotal (95% CI)</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b="1" dirty="0">
                          <a:solidFill>
                            <a:schemeClr val="bg1"/>
                          </a:solidFill>
                        </a:rPr>
                        <a:t>300</a:t>
                      </a:r>
                    </a:p>
                  </a:txBody>
                  <a:tcPr marL="0" marR="1828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b="1" dirty="0">
                          <a:solidFill>
                            <a:schemeClr val="bg1"/>
                          </a:solidFill>
                        </a:rPr>
                        <a:t>246</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950" b="1" dirty="0">
                          <a:solidFill>
                            <a:schemeClr val="bg1"/>
                          </a:solidFill>
                        </a:rPr>
                        <a:t>37.6</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b="1" dirty="0">
                          <a:solidFill>
                            <a:schemeClr val="bg1"/>
                          </a:solidFill>
                        </a:rPr>
                        <a:t>0.55 (0.04 to 1.06)</a:t>
                      </a:r>
                    </a:p>
                  </a:txBody>
                  <a:tcPr marL="0" marR="36576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11087788"/>
                  </a:ext>
                </a:extLst>
              </a:tr>
              <a:tr h="136107">
                <a:tc gridSpan="10">
                  <a:txBody>
                    <a:bodyPr/>
                    <a:lstStyle/>
                    <a:p>
                      <a:pPr algn="l"/>
                      <a:r>
                        <a:rPr lang="en-US" sz="950" dirty="0">
                          <a:solidFill>
                            <a:schemeClr val="bg1"/>
                          </a:solidFill>
                        </a:rPr>
                        <a:t>Heterogeneity: Tau</a:t>
                      </a:r>
                      <a:r>
                        <a:rPr lang="en-US" sz="950" baseline="30000" dirty="0">
                          <a:solidFill>
                            <a:schemeClr val="bg1"/>
                          </a:solidFill>
                        </a:rPr>
                        <a:t>2</a:t>
                      </a:r>
                      <a:r>
                        <a:rPr lang="en-US" sz="950" baseline="0" dirty="0">
                          <a:solidFill>
                            <a:schemeClr val="bg1"/>
                          </a:solidFill>
                        </a:rPr>
                        <a:t> </a:t>
                      </a:r>
                      <a:r>
                        <a:rPr lang="en-US" sz="950" dirty="0">
                          <a:solidFill>
                            <a:schemeClr val="bg1"/>
                          </a:solidFill>
                        </a:rPr>
                        <a:t>= 0.27; Chi</a:t>
                      </a:r>
                      <a:r>
                        <a:rPr lang="en-US" sz="950" baseline="30000" dirty="0">
                          <a:solidFill>
                            <a:schemeClr val="bg1"/>
                          </a:solidFill>
                        </a:rPr>
                        <a:t>2</a:t>
                      </a:r>
                      <a:r>
                        <a:rPr lang="en-US" sz="950" dirty="0">
                          <a:solidFill>
                            <a:schemeClr val="bg1"/>
                          </a:solidFill>
                        </a:rPr>
                        <a:t> = 18.78; df = 7 (</a:t>
                      </a:r>
                      <a:r>
                        <a:rPr lang="en-US" sz="950" i="1" dirty="0">
                          <a:solidFill>
                            <a:schemeClr val="bg1"/>
                          </a:solidFill>
                        </a:rPr>
                        <a:t>P </a:t>
                      </a:r>
                      <a:r>
                        <a:rPr lang="en-US" sz="950" dirty="0">
                          <a:solidFill>
                            <a:schemeClr val="bg1"/>
                          </a:solidFill>
                        </a:rPr>
                        <a:t>= .009); I</a:t>
                      </a:r>
                      <a:r>
                        <a:rPr lang="en-US" sz="950" baseline="30000" dirty="0">
                          <a:solidFill>
                            <a:schemeClr val="bg1"/>
                          </a:solidFill>
                        </a:rPr>
                        <a:t>2</a:t>
                      </a:r>
                      <a:r>
                        <a:rPr lang="en-US" sz="950" dirty="0">
                          <a:solidFill>
                            <a:schemeClr val="bg1"/>
                          </a:solidFill>
                        </a:rPr>
                        <a:t> = 63%</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90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endParaRPr lang="en-US"/>
                    </a:p>
                  </a:txBody>
                  <a:tcPr>
                    <a:lnL w="9525" cap="flat" cmpd="sng" algn="ctr">
                      <a:solidFill>
                        <a:schemeClr val="bg1"/>
                      </a:solidFill>
                      <a:prstDash val="solid"/>
                      <a:round/>
                      <a:headEnd type="none" w="med" len="med"/>
                      <a:tailEnd type="none" w="med" len="med"/>
                    </a:lnL>
                    <a:lnT w="9525" cap="flat" cmpd="sng" algn="ctr">
                      <a:solidFill>
                        <a:schemeClr val="bg1"/>
                      </a:solidFill>
                      <a:prstDash val="solid"/>
                      <a:round/>
                      <a:headEnd type="none" w="med" len="med"/>
                      <a:tailEnd type="none" w="med" len="med"/>
                    </a:lnT>
                  </a:tcPr>
                </a:tc>
                <a:tc hMerge="1">
                  <a:txBody>
                    <a:bodyPr/>
                    <a:lstStyle/>
                    <a:p>
                      <a:endParaRPr lang="en-US"/>
                    </a:p>
                  </a:txBody>
                  <a:tcPr>
                    <a:lnL w="9525" cap="flat" cmpd="sng" algn="ctr">
                      <a:solidFill>
                        <a:schemeClr val="bg1"/>
                      </a:solidFill>
                      <a:prstDash val="solid"/>
                      <a:round/>
                      <a:headEnd type="none" w="med" len="med"/>
                      <a:tailEnd type="none" w="med" len="med"/>
                    </a:lnL>
                    <a:lnT w="9525" cap="flat" cmpd="sng" algn="ctr">
                      <a:solidFill>
                        <a:schemeClr val="bg1"/>
                      </a:solidFill>
                      <a:prstDash val="solid"/>
                      <a:round/>
                      <a:headEnd type="none" w="med" len="med"/>
                      <a:tailEnd type="none" w="med" len="med"/>
                    </a:lnT>
                  </a:tcPr>
                </a:tc>
                <a:tc hMerge="1">
                  <a:txBody>
                    <a:bodyPr/>
                    <a:lstStyle/>
                    <a:p>
                      <a:endParaRPr lang="en-US"/>
                    </a:p>
                  </a:txBody>
                  <a:tcPr/>
                </a:tc>
                <a:tc hMerge="1">
                  <a:txBody>
                    <a:bodyPr/>
                    <a:lstStyle/>
                    <a:p>
                      <a:pPr algn="ctr"/>
                      <a:endParaRPr lang="en-US" sz="90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lnL w="9525" cap="flat" cmpd="sng" algn="ctr">
                      <a:solidFill>
                        <a:schemeClr val="bg1"/>
                      </a:solidFill>
                      <a:prstDash val="solid"/>
                      <a:round/>
                      <a:headEnd type="none" w="med" len="med"/>
                      <a:tailEnd type="none" w="med" len="med"/>
                    </a:lnL>
                    <a:lnT w="9525"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3145793371"/>
                  </a:ext>
                </a:extLst>
              </a:tr>
              <a:tr h="136107">
                <a:tc gridSpan="10">
                  <a:txBody>
                    <a:bodyPr/>
                    <a:lstStyle/>
                    <a:p>
                      <a:pPr algn="l"/>
                      <a:r>
                        <a:rPr lang="en-US" sz="950" dirty="0">
                          <a:solidFill>
                            <a:schemeClr val="bg1"/>
                          </a:solidFill>
                        </a:rPr>
                        <a:t>Test for overall effect: Z = 2.10 (</a:t>
                      </a:r>
                      <a:r>
                        <a:rPr lang="en-US" sz="950" i="1" dirty="0">
                          <a:solidFill>
                            <a:schemeClr val="bg1"/>
                          </a:solidFill>
                        </a:rPr>
                        <a:t>P </a:t>
                      </a:r>
                      <a:r>
                        <a:rPr lang="en-US" sz="950" dirty="0">
                          <a:solidFill>
                            <a:schemeClr val="bg1"/>
                          </a:solidFill>
                        </a:rPr>
                        <a:t>= .04)</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90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endParaRPr lang="en-US"/>
                    </a:p>
                  </a:txBody>
                  <a:tcPr>
                    <a:lnL w="9525" cap="flat" cmpd="sng" algn="ctr">
                      <a:solidFill>
                        <a:schemeClr val="bg1"/>
                      </a:solidFill>
                      <a:prstDash val="solid"/>
                      <a:round/>
                      <a:headEnd type="none" w="med" len="med"/>
                      <a:tailEnd type="none" w="med" len="med"/>
                    </a:lnL>
                  </a:tcPr>
                </a:tc>
                <a:tc hMerge="1">
                  <a:txBody>
                    <a:bodyPr/>
                    <a:lstStyle/>
                    <a:p>
                      <a:endParaRPr lang="en-US"/>
                    </a:p>
                  </a:txBody>
                  <a:tcPr>
                    <a:lnL w="9525" cap="flat" cmpd="sng" algn="ctr">
                      <a:solidFill>
                        <a:schemeClr val="bg1"/>
                      </a:solidFill>
                      <a:prstDash val="solid"/>
                      <a:round/>
                      <a:headEnd type="none" w="med" len="med"/>
                      <a:tailEnd type="none" w="med" len="med"/>
                    </a:lnL>
                  </a:tcPr>
                </a:tc>
                <a:tc hMerge="1">
                  <a:txBody>
                    <a:bodyPr/>
                    <a:lstStyle/>
                    <a:p>
                      <a:endParaRPr lang="en-US"/>
                    </a:p>
                  </a:txBody>
                  <a:tcPr/>
                </a:tc>
                <a:tc hMerge="1">
                  <a:txBody>
                    <a:bodyPr/>
                    <a:lstStyle/>
                    <a:p>
                      <a:pPr algn="ctr"/>
                      <a:endParaRPr lang="en-US" sz="90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lnL w="9525"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23723317"/>
                  </a:ext>
                </a:extLst>
              </a:tr>
              <a:tr h="57308">
                <a:tc gridSpan="10">
                  <a:txBody>
                    <a:bodyPr/>
                    <a:lstStyle/>
                    <a:p>
                      <a:pPr algn="l"/>
                      <a:endParaRPr lang="en-US" sz="400" b="1"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90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endParaRPr lang="en-US"/>
                    </a:p>
                  </a:txBody>
                  <a:tcPr>
                    <a:lnL w="9525" cap="flat" cmpd="sng" algn="ctr">
                      <a:solidFill>
                        <a:schemeClr val="bg1"/>
                      </a:solidFill>
                      <a:prstDash val="solid"/>
                      <a:round/>
                      <a:headEnd type="none" w="med" len="med"/>
                      <a:tailEnd type="none" w="med" len="med"/>
                    </a:lnL>
                  </a:tcPr>
                </a:tc>
                <a:tc hMerge="1">
                  <a:txBody>
                    <a:bodyPr/>
                    <a:lstStyle/>
                    <a:p>
                      <a:endParaRPr lang="en-US"/>
                    </a:p>
                  </a:txBody>
                  <a:tcPr>
                    <a:lnL w="9525" cap="flat" cmpd="sng" algn="ctr">
                      <a:solidFill>
                        <a:schemeClr val="bg1"/>
                      </a:solidFill>
                      <a:prstDash val="solid"/>
                      <a:round/>
                      <a:headEnd type="none" w="med" len="med"/>
                      <a:tailEnd type="none" w="med" len="med"/>
                    </a:lnL>
                  </a:tcPr>
                </a:tc>
                <a:tc hMerge="1">
                  <a:txBody>
                    <a:bodyPr/>
                    <a:lstStyle/>
                    <a:p>
                      <a:endParaRPr lang="en-US"/>
                    </a:p>
                  </a:txBody>
                  <a:tcPr/>
                </a:tc>
                <a:tc hMerge="1">
                  <a:txBody>
                    <a:bodyPr/>
                    <a:lstStyle/>
                    <a:p>
                      <a:pPr algn="ctr"/>
                      <a:endParaRPr lang="en-US" sz="90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lnL w="9525"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368406475"/>
                  </a:ext>
                </a:extLst>
              </a:tr>
              <a:tr h="136107">
                <a:tc>
                  <a:txBody>
                    <a:bodyPr/>
                    <a:lstStyle/>
                    <a:p>
                      <a:pPr algn="l"/>
                      <a:r>
                        <a:rPr lang="en-US" sz="950" b="1" dirty="0">
                          <a:solidFill>
                            <a:schemeClr val="bg1"/>
                          </a:solidFill>
                        </a:rPr>
                        <a:t>Total (95% CI)</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r"/>
                      <a:r>
                        <a:rPr lang="en-US" sz="950" b="1" dirty="0">
                          <a:solidFill>
                            <a:schemeClr val="bg1"/>
                          </a:solidFill>
                        </a:rPr>
                        <a:t>758</a:t>
                      </a:r>
                    </a:p>
                  </a:txBody>
                  <a:tcPr marL="0" marR="1828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50" b="1" dirty="0">
                          <a:solidFill>
                            <a:schemeClr val="bg1"/>
                          </a:solidFill>
                        </a:rPr>
                        <a:t>758</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50" b="1" dirty="0">
                          <a:solidFill>
                            <a:schemeClr val="bg1"/>
                          </a:solidFill>
                        </a:rPr>
                        <a:t>100.0</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50" b="1" dirty="0">
                          <a:solidFill>
                            <a:schemeClr val="bg1"/>
                          </a:solidFill>
                        </a:rPr>
                        <a:t>0.59 (0.10 to 1.08)</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5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3550083"/>
                  </a:ext>
                </a:extLst>
              </a:tr>
              <a:tr h="136107">
                <a:tc gridSpan="10">
                  <a:txBody>
                    <a:bodyPr/>
                    <a:lstStyle/>
                    <a:p>
                      <a:pPr algn="l"/>
                      <a:r>
                        <a:rPr lang="en-US" sz="950" dirty="0">
                          <a:solidFill>
                            <a:schemeClr val="bg1"/>
                          </a:solidFill>
                        </a:rPr>
                        <a:t>Heterogeneity: Tau</a:t>
                      </a:r>
                      <a:r>
                        <a:rPr lang="en-US" sz="950" baseline="30000" dirty="0">
                          <a:solidFill>
                            <a:schemeClr val="bg1"/>
                          </a:solidFill>
                        </a:rPr>
                        <a:t>2</a:t>
                      </a:r>
                      <a:r>
                        <a:rPr lang="en-US" sz="950" dirty="0">
                          <a:solidFill>
                            <a:schemeClr val="bg1"/>
                          </a:solidFill>
                        </a:rPr>
                        <a:t> = 0.95; Chi</a:t>
                      </a:r>
                      <a:r>
                        <a:rPr lang="en-US" sz="950" baseline="30000" dirty="0">
                          <a:solidFill>
                            <a:schemeClr val="bg1"/>
                          </a:solidFill>
                        </a:rPr>
                        <a:t>2</a:t>
                      </a:r>
                      <a:r>
                        <a:rPr lang="en-US" sz="950" dirty="0">
                          <a:solidFill>
                            <a:schemeClr val="bg1"/>
                          </a:solidFill>
                        </a:rPr>
                        <a:t> = 207.35; df = 19 (</a:t>
                      </a:r>
                      <a:r>
                        <a:rPr lang="en-US" sz="950" i="1" dirty="0">
                          <a:solidFill>
                            <a:schemeClr val="bg1"/>
                          </a:solidFill>
                        </a:rPr>
                        <a:t>P </a:t>
                      </a:r>
                      <a:r>
                        <a:rPr lang="en-US" sz="950" dirty="0">
                          <a:solidFill>
                            <a:schemeClr val="bg1"/>
                          </a:solidFill>
                        </a:rPr>
                        <a:t>= .00001); I</a:t>
                      </a:r>
                      <a:r>
                        <a:rPr lang="en-US" sz="950" baseline="30000" dirty="0">
                          <a:solidFill>
                            <a:schemeClr val="bg1"/>
                          </a:solidFill>
                        </a:rPr>
                        <a:t>2</a:t>
                      </a:r>
                      <a:r>
                        <a:rPr lang="en-US" sz="950" dirty="0">
                          <a:solidFill>
                            <a:schemeClr val="bg1"/>
                          </a:solidFill>
                        </a:rPr>
                        <a:t> = 92%</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90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endParaRPr lang="en-US"/>
                    </a:p>
                  </a:txBody>
                  <a:tcPr>
                    <a:lnL w="9525" cap="flat" cmpd="sng" algn="ctr">
                      <a:solidFill>
                        <a:schemeClr val="bg1"/>
                      </a:solidFill>
                      <a:prstDash val="solid"/>
                      <a:round/>
                      <a:headEnd type="none" w="med" len="med"/>
                      <a:tailEnd type="none" w="med" len="med"/>
                    </a:lnL>
                    <a:lnT w="9525" cap="flat" cmpd="sng" algn="ctr">
                      <a:solidFill>
                        <a:schemeClr val="bg1"/>
                      </a:solidFill>
                      <a:prstDash val="solid"/>
                      <a:round/>
                      <a:headEnd type="none" w="med" len="med"/>
                      <a:tailEnd type="none" w="med" len="med"/>
                    </a:lnT>
                  </a:tcPr>
                </a:tc>
                <a:tc hMerge="1">
                  <a:txBody>
                    <a:bodyPr/>
                    <a:lstStyle/>
                    <a:p>
                      <a:endParaRPr lang="en-US"/>
                    </a:p>
                  </a:txBody>
                  <a:tcPr>
                    <a:lnL w="9525" cap="flat" cmpd="sng" algn="ctr">
                      <a:solidFill>
                        <a:schemeClr val="bg1"/>
                      </a:solidFill>
                      <a:prstDash val="solid"/>
                      <a:round/>
                      <a:headEnd type="none" w="med" len="med"/>
                      <a:tailEnd type="none" w="med" len="med"/>
                    </a:lnL>
                    <a:lnT w="9525" cap="flat" cmpd="sng" algn="ctr">
                      <a:solidFill>
                        <a:schemeClr val="bg1"/>
                      </a:solidFill>
                      <a:prstDash val="solid"/>
                      <a:round/>
                      <a:headEnd type="none" w="med" len="med"/>
                      <a:tailEnd type="none" w="med" len="med"/>
                    </a:lnT>
                  </a:tcPr>
                </a:tc>
                <a:tc hMerge="1">
                  <a:txBody>
                    <a:bodyPr/>
                    <a:lstStyle/>
                    <a:p>
                      <a:endParaRPr lang="en-US"/>
                    </a:p>
                  </a:txBody>
                  <a:tcPr/>
                </a:tc>
                <a:tc hMerge="1">
                  <a:txBody>
                    <a:bodyPr/>
                    <a:lstStyle/>
                    <a:p>
                      <a:pPr algn="ctr"/>
                      <a:endParaRPr lang="en-US" sz="90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lnL w="9525" cap="flat" cmpd="sng" algn="ctr">
                      <a:solidFill>
                        <a:schemeClr val="bg1"/>
                      </a:solidFill>
                      <a:prstDash val="solid"/>
                      <a:round/>
                      <a:headEnd type="none" w="med" len="med"/>
                      <a:tailEnd type="none" w="med" len="med"/>
                    </a:lnL>
                    <a:lnT w="9525"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863336352"/>
                  </a:ext>
                </a:extLst>
              </a:tr>
              <a:tr h="136107">
                <a:tc gridSpan="10">
                  <a:txBody>
                    <a:bodyPr/>
                    <a:lstStyle/>
                    <a:p>
                      <a:pPr algn="l"/>
                      <a:r>
                        <a:rPr lang="en-US" sz="950" dirty="0">
                          <a:solidFill>
                            <a:schemeClr val="bg1"/>
                          </a:solidFill>
                        </a:rPr>
                        <a:t>Test for overall effect: Z = 2.36 (</a:t>
                      </a:r>
                      <a:r>
                        <a:rPr lang="en-US" sz="950" i="1" dirty="0">
                          <a:solidFill>
                            <a:schemeClr val="bg1"/>
                          </a:solidFill>
                        </a:rPr>
                        <a:t>P </a:t>
                      </a:r>
                      <a:r>
                        <a:rPr lang="en-US" sz="950" dirty="0">
                          <a:solidFill>
                            <a:schemeClr val="bg1"/>
                          </a:solidFill>
                        </a:rPr>
                        <a:t>= .02)</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90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endParaRPr lang="en-US"/>
                    </a:p>
                  </a:txBody>
                  <a:tcPr>
                    <a:lnL w="9525" cap="flat" cmpd="sng" algn="ctr">
                      <a:solidFill>
                        <a:schemeClr val="bg1"/>
                      </a:solidFill>
                      <a:prstDash val="solid"/>
                      <a:round/>
                      <a:headEnd type="none" w="med" len="med"/>
                      <a:tailEnd type="none" w="med" len="med"/>
                    </a:lnL>
                  </a:tcPr>
                </a:tc>
                <a:tc hMerge="1">
                  <a:txBody>
                    <a:bodyPr/>
                    <a:lstStyle/>
                    <a:p>
                      <a:endParaRPr lang="en-US"/>
                    </a:p>
                  </a:txBody>
                  <a:tcPr>
                    <a:lnL w="9525" cap="flat" cmpd="sng" algn="ctr">
                      <a:solidFill>
                        <a:schemeClr val="bg1"/>
                      </a:solidFill>
                      <a:prstDash val="solid"/>
                      <a:round/>
                      <a:headEnd type="none" w="med" len="med"/>
                      <a:tailEnd type="none" w="med" len="med"/>
                    </a:lnL>
                  </a:tcPr>
                </a:tc>
                <a:tc hMerge="1">
                  <a:txBody>
                    <a:bodyPr/>
                    <a:lstStyle/>
                    <a:p>
                      <a:endParaRPr lang="en-US"/>
                    </a:p>
                  </a:txBody>
                  <a:tcPr/>
                </a:tc>
                <a:tc hMerge="1">
                  <a:txBody>
                    <a:bodyPr/>
                    <a:lstStyle/>
                    <a:p>
                      <a:pPr algn="ctr"/>
                      <a:endParaRPr lang="en-US" sz="90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lnL w="9525"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680799134"/>
                  </a:ext>
                </a:extLst>
              </a:tr>
              <a:tr h="136107">
                <a:tc gridSpan="10">
                  <a:txBody>
                    <a:bodyPr/>
                    <a:lstStyle/>
                    <a:p>
                      <a:pPr algn="l"/>
                      <a:r>
                        <a:rPr lang="en-US" sz="950" b="0" i="0" dirty="0">
                          <a:solidFill>
                            <a:schemeClr val="bg1"/>
                          </a:solidFill>
                        </a:rPr>
                        <a:t>Test for subgroup differences: </a:t>
                      </a:r>
                      <a:r>
                        <a:rPr lang="en-US" sz="950" dirty="0">
                          <a:solidFill>
                            <a:schemeClr val="bg1"/>
                          </a:solidFill>
                        </a:rPr>
                        <a:t>Chi</a:t>
                      </a:r>
                      <a:r>
                        <a:rPr lang="en-US" sz="950" baseline="30000" dirty="0">
                          <a:solidFill>
                            <a:schemeClr val="bg1"/>
                          </a:solidFill>
                        </a:rPr>
                        <a:t>2</a:t>
                      </a:r>
                      <a:r>
                        <a:rPr lang="en-US" sz="950" dirty="0">
                          <a:solidFill>
                            <a:schemeClr val="bg1"/>
                          </a:solidFill>
                        </a:rPr>
                        <a:t> = 0.01; df = 1 (</a:t>
                      </a:r>
                      <a:r>
                        <a:rPr lang="en-US" sz="950" i="1" dirty="0">
                          <a:solidFill>
                            <a:schemeClr val="bg1"/>
                          </a:solidFill>
                        </a:rPr>
                        <a:t>P </a:t>
                      </a:r>
                      <a:r>
                        <a:rPr lang="en-US" sz="950" dirty="0">
                          <a:solidFill>
                            <a:schemeClr val="bg1"/>
                          </a:solidFill>
                        </a:rPr>
                        <a:t>= .92); I</a:t>
                      </a:r>
                      <a:r>
                        <a:rPr lang="en-US" sz="950" baseline="30000" dirty="0">
                          <a:solidFill>
                            <a:schemeClr val="bg1"/>
                          </a:solidFill>
                        </a:rPr>
                        <a:t>2</a:t>
                      </a:r>
                      <a:r>
                        <a:rPr lang="en-US" sz="950" dirty="0">
                          <a:solidFill>
                            <a:schemeClr val="bg1"/>
                          </a:solidFill>
                        </a:rPr>
                        <a:t> = 0%</a:t>
                      </a:r>
                      <a:endParaRPr lang="en-US" sz="950" b="0" i="0" dirty="0">
                        <a:solidFill>
                          <a:schemeClr val="bg1"/>
                        </a:solidFill>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90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endParaRPr lang="en-US"/>
                    </a:p>
                  </a:txBody>
                  <a:tcPr>
                    <a:lnL w="9525" cap="flat" cmpd="sng" algn="ctr">
                      <a:solidFill>
                        <a:schemeClr val="bg1"/>
                      </a:solidFill>
                      <a:prstDash val="solid"/>
                      <a:round/>
                      <a:headEnd type="none" w="med" len="med"/>
                      <a:tailEnd type="none" w="med" len="med"/>
                    </a:lnL>
                  </a:tcPr>
                </a:tc>
                <a:tc hMerge="1">
                  <a:txBody>
                    <a:bodyPr/>
                    <a:lstStyle/>
                    <a:p>
                      <a:endParaRPr lang="en-US"/>
                    </a:p>
                  </a:txBody>
                  <a:tcPr>
                    <a:lnL w="9525" cap="flat" cmpd="sng" algn="ctr">
                      <a:solidFill>
                        <a:schemeClr val="bg1"/>
                      </a:solidFill>
                      <a:prstDash val="solid"/>
                      <a:round/>
                      <a:headEnd type="none" w="med" len="med"/>
                      <a:tailEnd type="none" w="med" len="med"/>
                    </a:lnL>
                  </a:tcPr>
                </a:tc>
                <a:tc hMerge="1">
                  <a:txBody>
                    <a:bodyPr/>
                    <a:lstStyle/>
                    <a:p>
                      <a:endParaRPr lang="en-US"/>
                    </a:p>
                  </a:txBody>
                  <a:tcPr/>
                </a:tc>
                <a:tc hMerge="1">
                  <a:txBody>
                    <a:bodyPr/>
                    <a:lstStyle/>
                    <a:p>
                      <a:pPr algn="ctr"/>
                      <a:endParaRPr lang="en-US" sz="90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900" dirty="0">
                        <a:solidFill>
                          <a:schemeClr val="bg1"/>
                        </a:solidFill>
                      </a:endParaRPr>
                    </a:p>
                  </a:txBody>
                  <a:tcPr marL="0" marR="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lnL w="9525"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3620343984"/>
                  </a:ext>
                </a:extLst>
              </a:tr>
            </a:tbl>
          </a:graphicData>
        </a:graphic>
      </p:graphicFrame>
      <p:cxnSp>
        <p:nvCxnSpPr>
          <p:cNvPr id="8" name="Straight Connector 7">
            <a:extLst>
              <a:ext uri="{FF2B5EF4-FFF2-40B4-BE49-F238E27FC236}">
                <a16:creationId xmlns:a16="http://schemas.microsoft.com/office/drawing/2014/main" id="{F347192F-E5D0-8DE8-CB81-6E8E683AB13F}"/>
              </a:ext>
            </a:extLst>
          </p:cNvPr>
          <p:cNvCxnSpPr/>
          <p:nvPr/>
        </p:nvCxnSpPr>
        <p:spPr bwMode="auto">
          <a:xfrm>
            <a:off x="9017391" y="5856766"/>
            <a:ext cx="1962443" cy="0"/>
          </a:xfrm>
          <a:prstGeom prst="line">
            <a:avLst/>
          </a:prstGeom>
          <a:noFill/>
          <a:ln w="19050"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5E7A76E7-D475-BC35-1A61-2F7CF003DF74}"/>
              </a:ext>
            </a:extLst>
          </p:cNvPr>
          <p:cNvCxnSpPr/>
          <p:nvPr/>
        </p:nvCxnSpPr>
        <p:spPr bwMode="auto">
          <a:xfrm>
            <a:off x="9017391" y="5850608"/>
            <a:ext cx="0" cy="55418"/>
          </a:xfrm>
          <a:prstGeom prst="line">
            <a:avLst/>
          </a:prstGeom>
          <a:noFill/>
          <a:ln w="19050"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7F2F253E-3F34-4D7F-932C-60A333F8FBD7}"/>
              </a:ext>
            </a:extLst>
          </p:cNvPr>
          <p:cNvCxnSpPr/>
          <p:nvPr/>
        </p:nvCxnSpPr>
        <p:spPr bwMode="auto">
          <a:xfrm>
            <a:off x="9516155" y="5850608"/>
            <a:ext cx="0" cy="55418"/>
          </a:xfrm>
          <a:prstGeom prst="line">
            <a:avLst/>
          </a:prstGeom>
          <a:noFill/>
          <a:ln w="19050"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C045BBCA-EA3F-FA8A-A1A6-10A9DEF11ADA}"/>
              </a:ext>
            </a:extLst>
          </p:cNvPr>
          <p:cNvCxnSpPr/>
          <p:nvPr/>
        </p:nvCxnSpPr>
        <p:spPr bwMode="auto">
          <a:xfrm>
            <a:off x="10002603" y="5850608"/>
            <a:ext cx="0" cy="55418"/>
          </a:xfrm>
          <a:prstGeom prst="line">
            <a:avLst/>
          </a:prstGeom>
          <a:noFill/>
          <a:ln w="19050"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F78BFB0B-E4A7-C878-1DA4-BBE8AFD77337}"/>
              </a:ext>
            </a:extLst>
          </p:cNvPr>
          <p:cNvCxnSpPr/>
          <p:nvPr/>
        </p:nvCxnSpPr>
        <p:spPr bwMode="auto">
          <a:xfrm>
            <a:off x="10489052" y="5850608"/>
            <a:ext cx="0" cy="55418"/>
          </a:xfrm>
          <a:prstGeom prst="line">
            <a:avLst/>
          </a:prstGeom>
          <a:noFill/>
          <a:ln w="19050"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C62ABD7C-847E-11FC-4425-88F4B683FCF2}"/>
              </a:ext>
            </a:extLst>
          </p:cNvPr>
          <p:cNvCxnSpPr/>
          <p:nvPr/>
        </p:nvCxnSpPr>
        <p:spPr bwMode="auto">
          <a:xfrm>
            <a:off x="10972421" y="5850608"/>
            <a:ext cx="0" cy="55418"/>
          </a:xfrm>
          <a:prstGeom prst="line">
            <a:avLst/>
          </a:prstGeom>
          <a:noFill/>
          <a:ln w="19050"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C2E1D1F2-02E5-5EB1-B264-9569527252AC}"/>
              </a:ext>
            </a:extLst>
          </p:cNvPr>
          <p:cNvCxnSpPr>
            <a:cxnSpLocks/>
          </p:cNvCxnSpPr>
          <p:nvPr/>
        </p:nvCxnSpPr>
        <p:spPr bwMode="auto">
          <a:xfrm flipV="1">
            <a:off x="10002603" y="1598028"/>
            <a:ext cx="0" cy="4327813"/>
          </a:xfrm>
          <a:prstGeom prst="line">
            <a:avLst/>
          </a:prstGeom>
          <a:noFill/>
          <a:ln w="19050"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89BB83CE-473D-A330-FE23-9CB0882CAB0E}"/>
              </a:ext>
            </a:extLst>
          </p:cNvPr>
          <p:cNvCxnSpPr>
            <a:cxnSpLocks/>
          </p:cNvCxnSpPr>
          <p:nvPr/>
        </p:nvCxnSpPr>
        <p:spPr bwMode="auto">
          <a:xfrm>
            <a:off x="9660103" y="1687777"/>
            <a:ext cx="785374" cy="0"/>
          </a:xfrm>
          <a:prstGeom prst="line">
            <a:avLst/>
          </a:prstGeom>
          <a:noFill/>
          <a:ln w="19050"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6A244CF-08F4-5712-80E1-69FC4FCBB407}"/>
              </a:ext>
            </a:extLst>
          </p:cNvPr>
          <p:cNvCxnSpPr>
            <a:cxnSpLocks/>
          </p:cNvCxnSpPr>
          <p:nvPr/>
        </p:nvCxnSpPr>
        <p:spPr bwMode="auto">
          <a:xfrm>
            <a:off x="9371197" y="1835613"/>
            <a:ext cx="445981" cy="0"/>
          </a:xfrm>
          <a:prstGeom prst="line">
            <a:avLst/>
          </a:prstGeom>
          <a:noFill/>
          <a:ln w="19050"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FA25FCA-A8D0-26E9-D7EE-59995C92E06E}"/>
              </a:ext>
            </a:extLst>
          </p:cNvPr>
          <p:cNvCxnSpPr>
            <a:cxnSpLocks/>
          </p:cNvCxnSpPr>
          <p:nvPr/>
        </p:nvCxnSpPr>
        <p:spPr bwMode="auto">
          <a:xfrm>
            <a:off x="9651687" y="1980547"/>
            <a:ext cx="204760" cy="0"/>
          </a:xfrm>
          <a:prstGeom prst="line">
            <a:avLst/>
          </a:prstGeom>
          <a:noFill/>
          <a:ln w="19050"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014DE2C-3727-892B-DCE7-91E6F99E3EF0}"/>
              </a:ext>
            </a:extLst>
          </p:cNvPr>
          <p:cNvCxnSpPr>
            <a:cxnSpLocks/>
          </p:cNvCxnSpPr>
          <p:nvPr/>
        </p:nvCxnSpPr>
        <p:spPr bwMode="auto">
          <a:xfrm>
            <a:off x="9564735" y="2123385"/>
            <a:ext cx="636715" cy="0"/>
          </a:xfrm>
          <a:prstGeom prst="line">
            <a:avLst/>
          </a:prstGeom>
          <a:noFill/>
          <a:ln w="19050"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825BD6C-B097-7013-00B6-B6650DC0324D}"/>
              </a:ext>
            </a:extLst>
          </p:cNvPr>
          <p:cNvCxnSpPr>
            <a:cxnSpLocks/>
          </p:cNvCxnSpPr>
          <p:nvPr/>
        </p:nvCxnSpPr>
        <p:spPr bwMode="auto">
          <a:xfrm>
            <a:off x="9672723" y="2263842"/>
            <a:ext cx="238418" cy="0"/>
          </a:xfrm>
          <a:prstGeom prst="line">
            <a:avLst/>
          </a:prstGeom>
          <a:noFill/>
          <a:ln w="19050"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C285B98-4CF6-553B-C08F-A92D91B5EEDE}"/>
              </a:ext>
            </a:extLst>
          </p:cNvPr>
          <p:cNvCxnSpPr>
            <a:cxnSpLocks/>
          </p:cNvCxnSpPr>
          <p:nvPr/>
        </p:nvCxnSpPr>
        <p:spPr bwMode="auto">
          <a:xfrm>
            <a:off x="10166387" y="2412503"/>
            <a:ext cx="478239" cy="0"/>
          </a:xfrm>
          <a:prstGeom prst="line">
            <a:avLst/>
          </a:prstGeom>
          <a:noFill/>
          <a:ln w="19050"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D422EB2-F6FF-EEBB-B9E0-B6247A5FBA11}"/>
              </a:ext>
            </a:extLst>
          </p:cNvPr>
          <p:cNvCxnSpPr>
            <a:cxnSpLocks/>
          </p:cNvCxnSpPr>
          <p:nvPr/>
        </p:nvCxnSpPr>
        <p:spPr bwMode="auto">
          <a:xfrm>
            <a:off x="9911141" y="2549943"/>
            <a:ext cx="227199" cy="0"/>
          </a:xfrm>
          <a:prstGeom prst="line">
            <a:avLst/>
          </a:prstGeom>
          <a:noFill/>
          <a:ln w="19050"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017E0972-2563-31EF-7B86-452ECAE5C44B}"/>
              </a:ext>
            </a:extLst>
          </p:cNvPr>
          <p:cNvCxnSpPr>
            <a:cxnSpLocks/>
          </p:cNvCxnSpPr>
          <p:nvPr/>
        </p:nvCxnSpPr>
        <p:spPr bwMode="auto">
          <a:xfrm>
            <a:off x="9773700" y="2704212"/>
            <a:ext cx="251040" cy="0"/>
          </a:xfrm>
          <a:prstGeom prst="line">
            <a:avLst/>
          </a:prstGeom>
          <a:noFill/>
          <a:ln w="19050"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52970D2-80FB-C842-BC00-6FB5FD9FAB0C}"/>
              </a:ext>
            </a:extLst>
          </p:cNvPr>
          <p:cNvCxnSpPr>
            <a:cxnSpLocks/>
          </p:cNvCxnSpPr>
          <p:nvPr/>
        </p:nvCxnSpPr>
        <p:spPr bwMode="auto">
          <a:xfrm>
            <a:off x="10201450" y="2850067"/>
            <a:ext cx="537142" cy="0"/>
          </a:xfrm>
          <a:prstGeom prst="line">
            <a:avLst/>
          </a:prstGeom>
          <a:noFill/>
          <a:ln w="19050"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17E3D112-730F-8B5B-2930-2B2B03254018}"/>
              </a:ext>
            </a:extLst>
          </p:cNvPr>
          <p:cNvCxnSpPr>
            <a:cxnSpLocks/>
          </p:cNvCxnSpPr>
          <p:nvPr/>
        </p:nvCxnSpPr>
        <p:spPr bwMode="auto">
          <a:xfrm>
            <a:off x="9727421" y="3136168"/>
            <a:ext cx="555372" cy="0"/>
          </a:xfrm>
          <a:prstGeom prst="line">
            <a:avLst/>
          </a:prstGeom>
          <a:noFill/>
          <a:ln w="19050"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9A54BF6-8504-58B6-B8DD-9C72669AF191}"/>
              </a:ext>
            </a:extLst>
          </p:cNvPr>
          <p:cNvCxnSpPr>
            <a:cxnSpLocks/>
          </p:cNvCxnSpPr>
          <p:nvPr/>
        </p:nvCxnSpPr>
        <p:spPr bwMode="auto">
          <a:xfrm>
            <a:off x="10092059" y="3279218"/>
            <a:ext cx="457200" cy="0"/>
          </a:xfrm>
          <a:prstGeom prst="line">
            <a:avLst/>
          </a:prstGeom>
          <a:noFill/>
          <a:ln w="19050" cap="flat" cmpd="sng" algn="ctr">
            <a:solidFill>
              <a:schemeClr val="bg1"/>
            </a:solidFill>
            <a:prstDash val="solid"/>
            <a:round/>
            <a:headEnd type="none" w="med" len="med"/>
            <a:tailEnd type="none" w="med" len="med"/>
          </a:ln>
          <a:effectLst/>
        </p:spPr>
      </p:cxnSp>
      <p:sp>
        <p:nvSpPr>
          <p:cNvPr id="40" name="Rectangle 39">
            <a:extLst>
              <a:ext uri="{FF2B5EF4-FFF2-40B4-BE49-F238E27FC236}">
                <a16:creationId xmlns:a16="http://schemas.microsoft.com/office/drawing/2014/main" id="{161A3DA6-566D-39D9-E243-4751B14305DF}"/>
              </a:ext>
            </a:extLst>
          </p:cNvPr>
          <p:cNvSpPr/>
          <p:nvPr/>
        </p:nvSpPr>
        <p:spPr bwMode="auto">
          <a:xfrm>
            <a:off x="10043347" y="1674370"/>
            <a:ext cx="27432" cy="274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D47E8435-6780-F2E9-1154-9B11250BF94A}"/>
              </a:ext>
            </a:extLst>
          </p:cNvPr>
          <p:cNvSpPr/>
          <p:nvPr/>
        </p:nvSpPr>
        <p:spPr bwMode="auto">
          <a:xfrm>
            <a:off x="9582494" y="1823951"/>
            <a:ext cx="27432" cy="274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F4CBA132-F697-70CA-E4D7-35B386D6AECB}"/>
              </a:ext>
            </a:extLst>
          </p:cNvPr>
          <p:cNvSpPr/>
          <p:nvPr/>
        </p:nvSpPr>
        <p:spPr bwMode="auto">
          <a:xfrm>
            <a:off x="9744419" y="1971589"/>
            <a:ext cx="27432" cy="274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88DDC162-C94D-90F2-41A8-4D87ED9030E5}"/>
              </a:ext>
            </a:extLst>
          </p:cNvPr>
          <p:cNvSpPr/>
          <p:nvPr/>
        </p:nvSpPr>
        <p:spPr bwMode="auto">
          <a:xfrm>
            <a:off x="9868244" y="2108642"/>
            <a:ext cx="27432" cy="274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6D37AA09-AEEF-D720-36B2-43323B4D4704}"/>
              </a:ext>
            </a:extLst>
          </p:cNvPr>
          <p:cNvSpPr/>
          <p:nvPr/>
        </p:nvSpPr>
        <p:spPr bwMode="auto">
          <a:xfrm>
            <a:off x="9780138" y="2249136"/>
            <a:ext cx="27432" cy="274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DB83CAE7-34A6-DAAD-8FA1-53B91C6C9997}"/>
              </a:ext>
            </a:extLst>
          </p:cNvPr>
          <p:cNvSpPr/>
          <p:nvPr/>
        </p:nvSpPr>
        <p:spPr bwMode="auto">
          <a:xfrm>
            <a:off x="10395281" y="2398787"/>
            <a:ext cx="27432" cy="274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9ACD246C-9174-7E49-82E7-2397E0EC3E1A}"/>
              </a:ext>
            </a:extLst>
          </p:cNvPr>
          <p:cNvSpPr/>
          <p:nvPr/>
        </p:nvSpPr>
        <p:spPr bwMode="auto">
          <a:xfrm>
            <a:off x="10011900" y="2536900"/>
            <a:ext cx="27432" cy="274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1AE13BBD-978C-7BE8-4395-1C3A2166277E}"/>
              </a:ext>
            </a:extLst>
          </p:cNvPr>
          <p:cNvSpPr/>
          <p:nvPr/>
        </p:nvSpPr>
        <p:spPr bwMode="auto">
          <a:xfrm>
            <a:off x="9883312" y="2691681"/>
            <a:ext cx="27432" cy="274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1EFC44F9-DE4E-7AA6-5607-C0DADB311C60}"/>
              </a:ext>
            </a:extLst>
          </p:cNvPr>
          <p:cNvSpPr/>
          <p:nvPr/>
        </p:nvSpPr>
        <p:spPr bwMode="auto">
          <a:xfrm>
            <a:off x="10452430" y="2839319"/>
            <a:ext cx="27432" cy="274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12306FA7-9E1E-1B0C-A0B5-EB00C5699B77}"/>
              </a:ext>
            </a:extLst>
          </p:cNvPr>
          <p:cNvSpPr/>
          <p:nvPr/>
        </p:nvSpPr>
        <p:spPr bwMode="auto">
          <a:xfrm>
            <a:off x="9992849" y="3125069"/>
            <a:ext cx="27432" cy="274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74F4DD58-B9A5-B9EA-F040-D6FE61F2C632}"/>
              </a:ext>
            </a:extLst>
          </p:cNvPr>
          <p:cNvSpPr/>
          <p:nvPr/>
        </p:nvSpPr>
        <p:spPr bwMode="auto">
          <a:xfrm>
            <a:off x="10311936" y="3267944"/>
            <a:ext cx="27432" cy="274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Isosceles Triangle 50">
            <a:extLst>
              <a:ext uri="{FF2B5EF4-FFF2-40B4-BE49-F238E27FC236}">
                <a16:creationId xmlns:a16="http://schemas.microsoft.com/office/drawing/2014/main" id="{E950D566-1331-EEE6-F21F-9227005C5FF0}"/>
              </a:ext>
            </a:extLst>
          </p:cNvPr>
          <p:cNvSpPr/>
          <p:nvPr/>
        </p:nvSpPr>
        <p:spPr bwMode="auto">
          <a:xfrm rot="5400000">
            <a:off x="10950816" y="2957931"/>
            <a:ext cx="91440" cy="91440"/>
          </a:xfrm>
          <a:prstGeom prst="triangl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Flowchart: Decision 51">
            <a:extLst>
              <a:ext uri="{FF2B5EF4-FFF2-40B4-BE49-F238E27FC236}">
                <a16:creationId xmlns:a16="http://schemas.microsoft.com/office/drawing/2014/main" id="{20C5B97B-684C-D02A-7F7D-1137ABA7633A}"/>
              </a:ext>
            </a:extLst>
          </p:cNvPr>
          <p:cNvSpPr/>
          <p:nvPr/>
        </p:nvSpPr>
        <p:spPr bwMode="auto">
          <a:xfrm>
            <a:off x="9961860" y="3367297"/>
            <a:ext cx="377500" cy="114773"/>
          </a:xfrm>
          <a:prstGeom prst="flowChartDecision">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55" name="Straight Connector 54">
            <a:extLst>
              <a:ext uri="{FF2B5EF4-FFF2-40B4-BE49-F238E27FC236}">
                <a16:creationId xmlns:a16="http://schemas.microsoft.com/office/drawing/2014/main" id="{6B10D800-0252-1326-D8AB-2DAD2029023B}"/>
              </a:ext>
            </a:extLst>
          </p:cNvPr>
          <p:cNvCxnSpPr>
            <a:cxnSpLocks/>
          </p:cNvCxnSpPr>
          <p:nvPr/>
        </p:nvCxnSpPr>
        <p:spPr bwMode="auto">
          <a:xfrm>
            <a:off x="9905447" y="4065656"/>
            <a:ext cx="622150" cy="0"/>
          </a:xfrm>
          <a:prstGeom prst="line">
            <a:avLst/>
          </a:prstGeom>
          <a:noFill/>
          <a:ln w="19050"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08D5C19E-351B-F1EC-A3EF-75896E27347D}"/>
              </a:ext>
            </a:extLst>
          </p:cNvPr>
          <p:cNvCxnSpPr>
            <a:cxnSpLocks/>
          </p:cNvCxnSpPr>
          <p:nvPr/>
        </p:nvCxnSpPr>
        <p:spPr bwMode="auto">
          <a:xfrm>
            <a:off x="9964097" y="4204282"/>
            <a:ext cx="806095" cy="0"/>
          </a:xfrm>
          <a:prstGeom prst="line">
            <a:avLst/>
          </a:prstGeom>
          <a:noFill/>
          <a:ln w="19050"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004A2917-26C5-829A-AC17-EC26F0D87CA6}"/>
              </a:ext>
            </a:extLst>
          </p:cNvPr>
          <p:cNvCxnSpPr>
            <a:cxnSpLocks/>
          </p:cNvCxnSpPr>
          <p:nvPr/>
        </p:nvCxnSpPr>
        <p:spPr bwMode="auto">
          <a:xfrm>
            <a:off x="9990756" y="4345575"/>
            <a:ext cx="80023" cy="0"/>
          </a:xfrm>
          <a:prstGeom prst="line">
            <a:avLst/>
          </a:prstGeom>
          <a:noFill/>
          <a:ln w="19050"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4949BADC-7BA9-2D90-6E2B-F5D419D2F8B4}"/>
              </a:ext>
            </a:extLst>
          </p:cNvPr>
          <p:cNvCxnSpPr>
            <a:cxnSpLocks/>
          </p:cNvCxnSpPr>
          <p:nvPr/>
        </p:nvCxnSpPr>
        <p:spPr bwMode="auto">
          <a:xfrm flipV="1">
            <a:off x="9852130" y="4493716"/>
            <a:ext cx="430663" cy="1148"/>
          </a:xfrm>
          <a:prstGeom prst="line">
            <a:avLst/>
          </a:prstGeom>
          <a:noFill/>
          <a:ln w="19050"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FE1FE437-8F59-0CBA-D5DB-7FA411CEAB27}"/>
              </a:ext>
            </a:extLst>
          </p:cNvPr>
          <p:cNvCxnSpPr>
            <a:cxnSpLocks/>
          </p:cNvCxnSpPr>
          <p:nvPr/>
        </p:nvCxnSpPr>
        <p:spPr bwMode="auto">
          <a:xfrm>
            <a:off x="9953433" y="4636156"/>
            <a:ext cx="498997" cy="0"/>
          </a:xfrm>
          <a:prstGeom prst="line">
            <a:avLst/>
          </a:prstGeom>
          <a:noFill/>
          <a:ln w="19050" cap="flat" cmpd="sng" algn="ctr">
            <a:solidFill>
              <a:schemeClr val="bg1"/>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D71302CC-94EA-F968-C2B3-086190F4315C}"/>
              </a:ext>
            </a:extLst>
          </p:cNvPr>
          <p:cNvCxnSpPr>
            <a:cxnSpLocks/>
          </p:cNvCxnSpPr>
          <p:nvPr/>
        </p:nvCxnSpPr>
        <p:spPr bwMode="auto">
          <a:xfrm>
            <a:off x="9692176" y="4777449"/>
            <a:ext cx="474211" cy="0"/>
          </a:xfrm>
          <a:prstGeom prst="line">
            <a:avLst/>
          </a:prstGeom>
          <a:noFill/>
          <a:ln w="19050" cap="flat" cmpd="sng" algn="ctr">
            <a:solidFill>
              <a:schemeClr val="bg1"/>
            </a:solidFill>
            <a:prstDash val="solid"/>
            <a:round/>
            <a:headEnd type="none" w="med" len="med"/>
            <a:tailEnd type="none" w="med" len="med"/>
          </a:ln>
          <a:effectLst/>
        </p:spPr>
      </p:cxnSp>
      <p:cxnSp>
        <p:nvCxnSpPr>
          <p:cNvPr id="9220" name="Straight Connector 9219">
            <a:extLst>
              <a:ext uri="{FF2B5EF4-FFF2-40B4-BE49-F238E27FC236}">
                <a16:creationId xmlns:a16="http://schemas.microsoft.com/office/drawing/2014/main" id="{81102CFB-86D6-6BD0-3859-717B843FB86D}"/>
              </a:ext>
            </a:extLst>
          </p:cNvPr>
          <p:cNvCxnSpPr>
            <a:cxnSpLocks/>
          </p:cNvCxnSpPr>
          <p:nvPr/>
        </p:nvCxnSpPr>
        <p:spPr bwMode="auto">
          <a:xfrm>
            <a:off x="10534597" y="4926739"/>
            <a:ext cx="507659" cy="0"/>
          </a:xfrm>
          <a:prstGeom prst="line">
            <a:avLst/>
          </a:prstGeom>
          <a:noFill/>
          <a:ln w="19050" cap="flat" cmpd="sng" algn="ctr">
            <a:solidFill>
              <a:schemeClr val="bg1"/>
            </a:solidFill>
            <a:prstDash val="solid"/>
            <a:round/>
            <a:headEnd type="none" w="med" len="med"/>
            <a:tailEnd type="triangle" w="med" len="med"/>
          </a:ln>
          <a:effectLst/>
        </p:spPr>
      </p:cxnSp>
      <p:cxnSp>
        <p:nvCxnSpPr>
          <p:cNvPr id="9222" name="Straight Connector 9221">
            <a:extLst>
              <a:ext uri="{FF2B5EF4-FFF2-40B4-BE49-F238E27FC236}">
                <a16:creationId xmlns:a16="http://schemas.microsoft.com/office/drawing/2014/main" id="{E36E8C63-D910-A131-123C-31DC41BDD100}"/>
              </a:ext>
            </a:extLst>
          </p:cNvPr>
          <p:cNvCxnSpPr>
            <a:cxnSpLocks/>
          </p:cNvCxnSpPr>
          <p:nvPr/>
        </p:nvCxnSpPr>
        <p:spPr bwMode="auto">
          <a:xfrm>
            <a:off x="9974760" y="5070697"/>
            <a:ext cx="392883" cy="0"/>
          </a:xfrm>
          <a:prstGeom prst="line">
            <a:avLst/>
          </a:prstGeom>
          <a:noFill/>
          <a:ln w="19050" cap="flat" cmpd="sng" algn="ctr">
            <a:solidFill>
              <a:schemeClr val="bg1"/>
            </a:solidFill>
            <a:prstDash val="solid"/>
            <a:round/>
            <a:headEnd type="none" w="med" len="med"/>
            <a:tailEnd type="none" w="med" len="med"/>
          </a:ln>
          <a:effectLst/>
        </p:spPr>
      </p:cxnSp>
      <p:sp>
        <p:nvSpPr>
          <p:cNvPr id="9226" name="Flowchart: Decision 9225">
            <a:extLst>
              <a:ext uri="{FF2B5EF4-FFF2-40B4-BE49-F238E27FC236}">
                <a16:creationId xmlns:a16="http://schemas.microsoft.com/office/drawing/2014/main" id="{43AE904D-4F19-9A9E-C80F-3D0635A7FD14}"/>
              </a:ext>
            </a:extLst>
          </p:cNvPr>
          <p:cNvSpPr/>
          <p:nvPr/>
        </p:nvSpPr>
        <p:spPr bwMode="auto">
          <a:xfrm>
            <a:off x="10021060" y="5665081"/>
            <a:ext cx="234560" cy="114773"/>
          </a:xfrm>
          <a:prstGeom prst="flowChartDecision">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9" name="Rectangle 9228">
            <a:extLst>
              <a:ext uri="{FF2B5EF4-FFF2-40B4-BE49-F238E27FC236}">
                <a16:creationId xmlns:a16="http://schemas.microsoft.com/office/drawing/2014/main" id="{4E955E33-0ECC-97CA-EE2C-2B568932B4FA}"/>
              </a:ext>
            </a:extLst>
          </p:cNvPr>
          <p:cNvSpPr/>
          <p:nvPr/>
        </p:nvSpPr>
        <p:spPr bwMode="auto">
          <a:xfrm>
            <a:off x="10219067" y="4053756"/>
            <a:ext cx="27432" cy="274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0" name="Rectangle 9229">
            <a:extLst>
              <a:ext uri="{FF2B5EF4-FFF2-40B4-BE49-F238E27FC236}">
                <a16:creationId xmlns:a16="http://schemas.microsoft.com/office/drawing/2014/main" id="{EFE68E71-58F4-D78F-D88B-3F73BDF009DC}"/>
              </a:ext>
            </a:extLst>
          </p:cNvPr>
          <p:cNvSpPr/>
          <p:nvPr/>
        </p:nvSpPr>
        <p:spPr bwMode="auto">
          <a:xfrm>
            <a:off x="10359561" y="4189487"/>
            <a:ext cx="27432" cy="274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1" name="Rectangle 9230">
            <a:extLst>
              <a:ext uri="{FF2B5EF4-FFF2-40B4-BE49-F238E27FC236}">
                <a16:creationId xmlns:a16="http://schemas.microsoft.com/office/drawing/2014/main" id="{0731E5BF-2B67-8FA8-89DB-517DAA6DEC9F}"/>
              </a:ext>
            </a:extLst>
          </p:cNvPr>
          <p:cNvSpPr/>
          <p:nvPr/>
        </p:nvSpPr>
        <p:spPr bwMode="auto">
          <a:xfrm>
            <a:off x="10014280" y="4329981"/>
            <a:ext cx="27432" cy="274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2" name="Rectangle 9231">
            <a:extLst>
              <a:ext uri="{FF2B5EF4-FFF2-40B4-BE49-F238E27FC236}">
                <a16:creationId xmlns:a16="http://schemas.microsoft.com/office/drawing/2014/main" id="{55C33DDF-04BE-4726-2EA7-9742E5965DF6}"/>
              </a:ext>
            </a:extLst>
          </p:cNvPr>
          <p:cNvSpPr/>
          <p:nvPr/>
        </p:nvSpPr>
        <p:spPr bwMode="auto">
          <a:xfrm>
            <a:off x="10061905" y="4480000"/>
            <a:ext cx="27432" cy="274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3" name="Rectangle 9232">
            <a:extLst>
              <a:ext uri="{FF2B5EF4-FFF2-40B4-BE49-F238E27FC236}">
                <a16:creationId xmlns:a16="http://schemas.microsoft.com/office/drawing/2014/main" id="{DD5CBE64-F753-0513-D9B7-92AEFBB5C03D}"/>
              </a:ext>
            </a:extLst>
          </p:cNvPr>
          <p:cNvSpPr/>
          <p:nvPr/>
        </p:nvSpPr>
        <p:spPr bwMode="auto">
          <a:xfrm>
            <a:off x="10190492" y="4622875"/>
            <a:ext cx="27432" cy="274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4" name="Rectangle 9233">
            <a:extLst>
              <a:ext uri="{FF2B5EF4-FFF2-40B4-BE49-F238E27FC236}">
                <a16:creationId xmlns:a16="http://schemas.microsoft.com/office/drawing/2014/main" id="{8BDEEAD0-B136-AAD7-5E6F-7CF5B5FBCE17}"/>
              </a:ext>
            </a:extLst>
          </p:cNvPr>
          <p:cNvSpPr/>
          <p:nvPr/>
        </p:nvSpPr>
        <p:spPr bwMode="auto">
          <a:xfrm>
            <a:off x="9916649" y="4763369"/>
            <a:ext cx="27432" cy="274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5" name="Rectangle 9234">
            <a:extLst>
              <a:ext uri="{FF2B5EF4-FFF2-40B4-BE49-F238E27FC236}">
                <a16:creationId xmlns:a16="http://schemas.microsoft.com/office/drawing/2014/main" id="{5549DF36-A6B6-EE55-26E5-DD18ABEF8409}"/>
              </a:ext>
            </a:extLst>
          </p:cNvPr>
          <p:cNvSpPr/>
          <p:nvPr/>
        </p:nvSpPr>
        <p:spPr bwMode="auto">
          <a:xfrm>
            <a:off x="10166680" y="5056262"/>
            <a:ext cx="27432" cy="274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7" name="TextBox 9236">
            <a:extLst>
              <a:ext uri="{FF2B5EF4-FFF2-40B4-BE49-F238E27FC236}">
                <a16:creationId xmlns:a16="http://schemas.microsoft.com/office/drawing/2014/main" id="{A3AF3842-EDB8-4EA8-FE45-72B064FC99AD}"/>
              </a:ext>
            </a:extLst>
          </p:cNvPr>
          <p:cNvSpPr txBox="1"/>
          <p:nvPr/>
        </p:nvSpPr>
        <p:spPr bwMode="auto">
          <a:xfrm>
            <a:off x="8958978" y="5882588"/>
            <a:ext cx="99386" cy="146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9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9238" name="TextBox 9237">
            <a:extLst>
              <a:ext uri="{FF2B5EF4-FFF2-40B4-BE49-F238E27FC236}">
                <a16:creationId xmlns:a16="http://schemas.microsoft.com/office/drawing/2014/main" id="{A7E76BC3-A6C1-50F2-CB97-055E81E66BA9}"/>
              </a:ext>
            </a:extLst>
          </p:cNvPr>
          <p:cNvSpPr txBox="1"/>
          <p:nvPr/>
        </p:nvSpPr>
        <p:spPr bwMode="auto">
          <a:xfrm>
            <a:off x="9462046" y="5882588"/>
            <a:ext cx="99386" cy="146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9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9239" name="TextBox 9238">
            <a:extLst>
              <a:ext uri="{FF2B5EF4-FFF2-40B4-BE49-F238E27FC236}">
                <a16:creationId xmlns:a16="http://schemas.microsoft.com/office/drawing/2014/main" id="{BDB12298-8D9E-F27A-7C60-76326BB0548B}"/>
              </a:ext>
            </a:extLst>
          </p:cNvPr>
          <p:cNvSpPr txBox="1"/>
          <p:nvPr/>
        </p:nvSpPr>
        <p:spPr bwMode="auto">
          <a:xfrm>
            <a:off x="9974669" y="5882588"/>
            <a:ext cx="62518" cy="146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9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240" name="TextBox 9239">
            <a:extLst>
              <a:ext uri="{FF2B5EF4-FFF2-40B4-BE49-F238E27FC236}">
                <a16:creationId xmlns:a16="http://schemas.microsoft.com/office/drawing/2014/main" id="{275D5709-6E95-1820-C085-A9BFB425E38B}"/>
              </a:ext>
            </a:extLst>
          </p:cNvPr>
          <p:cNvSpPr txBox="1"/>
          <p:nvPr/>
        </p:nvSpPr>
        <p:spPr bwMode="auto">
          <a:xfrm>
            <a:off x="10454064" y="5882588"/>
            <a:ext cx="62517" cy="146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9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9241" name="TextBox 9240">
            <a:extLst>
              <a:ext uri="{FF2B5EF4-FFF2-40B4-BE49-F238E27FC236}">
                <a16:creationId xmlns:a16="http://schemas.microsoft.com/office/drawing/2014/main" id="{1870C366-CAE9-E8A8-0FAE-BE7289B6B1EA}"/>
              </a:ext>
            </a:extLst>
          </p:cNvPr>
          <p:cNvSpPr txBox="1"/>
          <p:nvPr/>
        </p:nvSpPr>
        <p:spPr bwMode="auto">
          <a:xfrm>
            <a:off x="10951214" y="5882588"/>
            <a:ext cx="62517" cy="146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9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9242" name="TextBox 9241">
            <a:extLst>
              <a:ext uri="{FF2B5EF4-FFF2-40B4-BE49-F238E27FC236}">
                <a16:creationId xmlns:a16="http://schemas.microsoft.com/office/drawing/2014/main" id="{AA018E44-7000-2F4B-AFAC-51B55CEDCDD9}"/>
              </a:ext>
            </a:extLst>
          </p:cNvPr>
          <p:cNvSpPr txBox="1"/>
          <p:nvPr/>
        </p:nvSpPr>
        <p:spPr bwMode="auto">
          <a:xfrm>
            <a:off x="9112571" y="5999405"/>
            <a:ext cx="1856984" cy="146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9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Favors GLP-1    Favors Control</a:t>
            </a:r>
          </a:p>
        </p:txBody>
      </p:sp>
    </p:spTree>
    <p:extLst>
      <p:ext uri="{BB962C8B-B14F-4D97-AF65-F5344CB8AC3E}">
        <p14:creationId xmlns:p14="http://schemas.microsoft.com/office/powerpoint/2010/main" val="1482833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59">
            <a:extLst>
              <a:ext uri="{FF2B5EF4-FFF2-40B4-BE49-F238E27FC236}">
                <a16:creationId xmlns:a16="http://schemas.microsoft.com/office/drawing/2014/main" id="{743EE86D-6337-4641-B096-EB937B5F1E7C}"/>
              </a:ext>
            </a:extLst>
          </p:cNvPr>
          <p:cNvGrpSpPr/>
          <p:nvPr/>
        </p:nvGrpSpPr>
        <p:grpSpPr>
          <a:xfrm>
            <a:off x="3705801" y="3816454"/>
            <a:ext cx="4746976" cy="4367542"/>
            <a:chOff x="3705801" y="3429000"/>
            <a:chExt cx="4746976" cy="4367542"/>
          </a:xfrm>
        </p:grpSpPr>
        <p:sp>
          <p:nvSpPr>
            <p:cNvPr id="43" name="Freeform: Shape 42">
              <a:extLst>
                <a:ext uri="{FF2B5EF4-FFF2-40B4-BE49-F238E27FC236}">
                  <a16:creationId xmlns:a16="http://schemas.microsoft.com/office/drawing/2014/main" id="{37F3941C-7E3F-29AA-FE16-3A41712EAF68}"/>
                </a:ext>
              </a:extLst>
            </p:cNvPr>
            <p:cNvSpPr/>
            <p:nvPr/>
          </p:nvSpPr>
          <p:spPr bwMode="auto">
            <a:xfrm rot="2405067">
              <a:off x="4706291" y="4206490"/>
              <a:ext cx="2881919" cy="2511820"/>
            </a:xfrm>
            <a:custGeom>
              <a:avLst/>
              <a:gdLst>
                <a:gd name="connsiteX0" fmla="*/ 546748 w 2881919"/>
                <a:gd name="connsiteY0" fmla="*/ 183673 h 2511820"/>
                <a:gd name="connsiteX1" fmla="*/ 820570 w 2881919"/>
                <a:gd name="connsiteY1" fmla="*/ 14612 h 2511820"/>
                <a:gd name="connsiteX2" fmla="*/ 1660813 w 2881919"/>
                <a:gd name="connsiteY2" fmla="*/ 321484 h 2511820"/>
                <a:gd name="connsiteX3" fmla="*/ 2552199 w 2881919"/>
                <a:gd name="connsiteY3" fmla="*/ 0 h 2511820"/>
                <a:gd name="connsiteX4" fmla="*/ 2869117 w 2881919"/>
                <a:gd name="connsiteY4" fmla="*/ 200928 h 2511820"/>
                <a:gd name="connsiteX5" fmla="*/ 2881919 w 2881919"/>
                <a:gd name="connsiteY5" fmla="*/ 214812 h 2511820"/>
                <a:gd name="connsiteX6" fmla="*/ 1617898 w 2881919"/>
                <a:gd name="connsiteY6" fmla="*/ 1278631 h 2511820"/>
                <a:gd name="connsiteX7" fmla="*/ 1449347 w 2881919"/>
                <a:gd name="connsiteY7" fmla="*/ 1278630 h 2511820"/>
                <a:gd name="connsiteX8" fmla="*/ 1420567 w 2881919"/>
                <a:gd name="connsiteY8" fmla="*/ 1444707 h 2511820"/>
                <a:gd name="connsiteX9" fmla="*/ 152632 w 2881919"/>
                <a:gd name="connsiteY9" fmla="*/ 2511820 h 2511820"/>
                <a:gd name="connsiteX10" fmla="*/ 143865 w 2881919"/>
                <a:gd name="connsiteY10" fmla="*/ 2500390 h 2511820"/>
                <a:gd name="connsiteX11" fmla="*/ 0 w 2881919"/>
                <a:gd name="connsiteY11" fmla="*/ 2153819 h 2511820"/>
                <a:gd name="connsiteX12" fmla="*/ 468963 w 2881919"/>
                <a:gd name="connsiteY12" fmla="*/ 1330412 h 2511820"/>
                <a:gd name="connsiteX13" fmla="*/ 324194 w 2881919"/>
                <a:gd name="connsiteY13" fmla="*/ 473285 h 2511820"/>
                <a:gd name="connsiteX14" fmla="*/ 319010 w 2881919"/>
                <a:gd name="connsiteY14" fmla="*/ 464255 h 2511820"/>
                <a:gd name="connsiteX15" fmla="*/ 316424 w 2881919"/>
                <a:gd name="connsiteY15" fmla="*/ 460306 h 2511820"/>
                <a:gd name="connsiteX16" fmla="*/ 316600 w 2881919"/>
                <a:gd name="connsiteY16" fmla="*/ 460057 h 2511820"/>
                <a:gd name="connsiteX17" fmla="*/ 314923 w 2881919"/>
                <a:gd name="connsiteY17" fmla="*/ 457137 h 2511820"/>
                <a:gd name="connsiteX18" fmla="*/ 310063 w 2881919"/>
                <a:gd name="connsiteY18" fmla="*/ 450112 h 2511820"/>
                <a:gd name="connsiteX19" fmla="*/ 455014 w 2881919"/>
                <a:gd name="connsiteY19" fmla="*/ 272235 h 2511820"/>
                <a:gd name="connsiteX20" fmla="*/ 474817 w 2881919"/>
                <a:gd name="connsiteY20" fmla="*/ 253972 h 2511820"/>
                <a:gd name="connsiteX21" fmla="*/ 486298 w 2881919"/>
                <a:gd name="connsiteY21" fmla="*/ 240199 h 2511820"/>
                <a:gd name="connsiteX22" fmla="*/ 546748 w 2881919"/>
                <a:gd name="connsiteY22" fmla="*/ 183673 h 2511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881919" h="2511820">
                  <a:moveTo>
                    <a:pt x="546748" y="183673"/>
                  </a:moveTo>
                  <a:cubicBezTo>
                    <a:pt x="613362" y="127063"/>
                    <a:pt x="700012" y="70324"/>
                    <a:pt x="820570" y="14612"/>
                  </a:cubicBezTo>
                  <a:cubicBezTo>
                    <a:pt x="830312" y="29225"/>
                    <a:pt x="1210247" y="333661"/>
                    <a:pt x="1660813" y="321484"/>
                  </a:cubicBezTo>
                  <a:cubicBezTo>
                    <a:pt x="2111378" y="309306"/>
                    <a:pt x="2561942" y="12178"/>
                    <a:pt x="2552199" y="0"/>
                  </a:cubicBezTo>
                  <a:cubicBezTo>
                    <a:pt x="2686151" y="56016"/>
                    <a:pt x="2789050" y="126645"/>
                    <a:pt x="2869117" y="200928"/>
                  </a:cubicBezTo>
                  <a:lnTo>
                    <a:pt x="2881919" y="214812"/>
                  </a:lnTo>
                  <a:lnTo>
                    <a:pt x="1617898" y="1278631"/>
                  </a:lnTo>
                  <a:lnTo>
                    <a:pt x="1449347" y="1278630"/>
                  </a:lnTo>
                  <a:lnTo>
                    <a:pt x="1420567" y="1444707"/>
                  </a:lnTo>
                  <a:lnTo>
                    <a:pt x="152632" y="2511820"/>
                  </a:lnTo>
                  <a:lnTo>
                    <a:pt x="143865" y="2500390"/>
                  </a:lnTo>
                  <a:cubicBezTo>
                    <a:pt x="84344" y="2408816"/>
                    <a:pt x="32322" y="2295368"/>
                    <a:pt x="0" y="2153819"/>
                  </a:cubicBezTo>
                  <a:cubicBezTo>
                    <a:pt x="10334" y="2165498"/>
                    <a:pt x="380032" y="1772282"/>
                    <a:pt x="468963" y="1330412"/>
                  </a:cubicBezTo>
                  <a:cubicBezTo>
                    <a:pt x="546776" y="943777"/>
                    <a:pt x="376509" y="569033"/>
                    <a:pt x="324194" y="473285"/>
                  </a:cubicBezTo>
                  <a:lnTo>
                    <a:pt x="319010" y="464255"/>
                  </a:lnTo>
                  <a:lnTo>
                    <a:pt x="316424" y="460306"/>
                  </a:lnTo>
                  <a:lnTo>
                    <a:pt x="316600" y="460057"/>
                  </a:lnTo>
                  <a:lnTo>
                    <a:pt x="314923" y="457137"/>
                  </a:lnTo>
                  <a:cubicBezTo>
                    <a:pt x="312524" y="453242"/>
                    <a:pt x="310859" y="450868"/>
                    <a:pt x="310063" y="450112"/>
                  </a:cubicBezTo>
                  <a:cubicBezTo>
                    <a:pt x="360381" y="377263"/>
                    <a:pt x="408578" y="319340"/>
                    <a:pt x="455014" y="272235"/>
                  </a:cubicBezTo>
                  <a:lnTo>
                    <a:pt x="474817" y="253972"/>
                  </a:lnTo>
                  <a:lnTo>
                    <a:pt x="486298" y="240199"/>
                  </a:lnTo>
                  <a:cubicBezTo>
                    <a:pt x="504564" y="221400"/>
                    <a:pt x="524544" y="202544"/>
                    <a:pt x="546748" y="183673"/>
                  </a:cubicBezTo>
                  <a:close/>
                </a:path>
              </a:pathLst>
            </a:custGeom>
            <a:solidFill>
              <a:schemeClr val="accent3">
                <a:lumMod val="20000"/>
                <a:lumOff val="80000"/>
              </a:schemeClr>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Freeform: Shape 34">
              <a:extLst>
                <a:ext uri="{FF2B5EF4-FFF2-40B4-BE49-F238E27FC236}">
                  <a16:creationId xmlns:a16="http://schemas.microsoft.com/office/drawing/2014/main" id="{E7065728-A683-A2E8-610C-301D1C9E2FDE}"/>
                </a:ext>
              </a:extLst>
            </p:cNvPr>
            <p:cNvSpPr/>
            <p:nvPr/>
          </p:nvSpPr>
          <p:spPr bwMode="auto">
            <a:xfrm>
              <a:off x="4705644" y="4306244"/>
              <a:ext cx="2732616" cy="1278630"/>
            </a:xfrm>
            <a:custGeom>
              <a:avLst/>
              <a:gdLst>
                <a:gd name="connsiteX0" fmla="*/ 330591 w 2630659"/>
                <a:gd name="connsiteY0" fmla="*/ 1230923 h 1230923"/>
                <a:gd name="connsiteX1" fmla="*/ 2286000 w 2630659"/>
                <a:gd name="connsiteY1" fmla="*/ 1230923 h 1230923"/>
                <a:gd name="connsiteX2" fmla="*/ 2630659 w 2630659"/>
                <a:gd name="connsiteY2" fmla="*/ 407963 h 1230923"/>
                <a:gd name="connsiteX3" fmla="*/ 2152357 w 2630659"/>
                <a:gd name="connsiteY3" fmla="*/ 0 h 1230923"/>
                <a:gd name="connsiteX4" fmla="*/ 1364566 w 2630659"/>
                <a:gd name="connsiteY4" fmla="*/ 309489 h 1230923"/>
                <a:gd name="connsiteX5" fmla="*/ 485336 w 2630659"/>
                <a:gd name="connsiteY5" fmla="*/ 14067 h 1230923"/>
                <a:gd name="connsiteX6" fmla="*/ 0 w 2630659"/>
                <a:gd name="connsiteY6" fmla="*/ 443132 h 1230923"/>
                <a:gd name="connsiteX7" fmla="*/ 330591 w 2630659"/>
                <a:gd name="connsiteY7" fmla="*/ 1230923 h 1230923"/>
                <a:gd name="connsiteX0" fmla="*/ 330591 w 2630659"/>
                <a:gd name="connsiteY0" fmla="*/ 1230923 h 1230923"/>
                <a:gd name="connsiteX1" fmla="*/ 2286000 w 2630659"/>
                <a:gd name="connsiteY1" fmla="*/ 1230923 h 1230923"/>
                <a:gd name="connsiteX2" fmla="*/ 2630659 w 2630659"/>
                <a:gd name="connsiteY2" fmla="*/ 407963 h 1230923"/>
                <a:gd name="connsiteX3" fmla="*/ 2152357 w 2630659"/>
                <a:gd name="connsiteY3" fmla="*/ 0 h 1230923"/>
                <a:gd name="connsiteX4" fmla="*/ 1294228 w 2630659"/>
                <a:gd name="connsiteY4" fmla="*/ 309489 h 1230923"/>
                <a:gd name="connsiteX5" fmla="*/ 485336 w 2630659"/>
                <a:gd name="connsiteY5" fmla="*/ 14067 h 1230923"/>
                <a:gd name="connsiteX6" fmla="*/ 0 w 2630659"/>
                <a:gd name="connsiteY6" fmla="*/ 443132 h 1230923"/>
                <a:gd name="connsiteX7" fmla="*/ 330591 w 2630659"/>
                <a:gd name="connsiteY7" fmla="*/ 1230923 h 1230923"/>
                <a:gd name="connsiteX0" fmla="*/ 330591 w 2630659"/>
                <a:gd name="connsiteY0" fmla="*/ 1230923 h 1230923"/>
                <a:gd name="connsiteX1" fmla="*/ 2286000 w 2630659"/>
                <a:gd name="connsiteY1" fmla="*/ 1230923 h 1230923"/>
                <a:gd name="connsiteX2" fmla="*/ 2630659 w 2630659"/>
                <a:gd name="connsiteY2" fmla="*/ 407963 h 1230923"/>
                <a:gd name="connsiteX3" fmla="*/ 2152357 w 2630659"/>
                <a:gd name="connsiteY3" fmla="*/ 0 h 1230923"/>
                <a:gd name="connsiteX4" fmla="*/ 1294228 w 2630659"/>
                <a:gd name="connsiteY4" fmla="*/ 309489 h 1230923"/>
                <a:gd name="connsiteX5" fmla="*/ 485336 w 2630659"/>
                <a:gd name="connsiteY5" fmla="*/ 14067 h 1230923"/>
                <a:gd name="connsiteX6" fmla="*/ 0 w 2630659"/>
                <a:gd name="connsiteY6" fmla="*/ 443132 h 1230923"/>
                <a:gd name="connsiteX7" fmla="*/ 330591 w 2630659"/>
                <a:gd name="connsiteY7" fmla="*/ 1230923 h 1230923"/>
                <a:gd name="connsiteX0" fmla="*/ 330591 w 2630659"/>
                <a:gd name="connsiteY0" fmla="*/ 1230923 h 1230923"/>
                <a:gd name="connsiteX1" fmla="*/ 2286000 w 2630659"/>
                <a:gd name="connsiteY1" fmla="*/ 1230923 h 1230923"/>
                <a:gd name="connsiteX2" fmla="*/ 2630659 w 2630659"/>
                <a:gd name="connsiteY2" fmla="*/ 407963 h 1230923"/>
                <a:gd name="connsiteX3" fmla="*/ 2152357 w 2630659"/>
                <a:gd name="connsiteY3" fmla="*/ 0 h 1230923"/>
                <a:gd name="connsiteX4" fmla="*/ 1294228 w 2630659"/>
                <a:gd name="connsiteY4" fmla="*/ 309489 h 1230923"/>
                <a:gd name="connsiteX5" fmla="*/ 485336 w 2630659"/>
                <a:gd name="connsiteY5" fmla="*/ 14067 h 1230923"/>
                <a:gd name="connsiteX6" fmla="*/ 0 w 2630659"/>
                <a:gd name="connsiteY6" fmla="*/ 443132 h 1230923"/>
                <a:gd name="connsiteX7" fmla="*/ 330591 w 2630659"/>
                <a:gd name="connsiteY7" fmla="*/ 1230923 h 1230923"/>
                <a:gd name="connsiteX0" fmla="*/ 330591 w 2630659"/>
                <a:gd name="connsiteY0" fmla="*/ 1230923 h 1230923"/>
                <a:gd name="connsiteX1" fmla="*/ 2286000 w 2630659"/>
                <a:gd name="connsiteY1" fmla="*/ 1230923 h 1230923"/>
                <a:gd name="connsiteX2" fmla="*/ 2630659 w 2630659"/>
                <a:gd name="connsiteY2" fmla="*/ 407963 h 1230923"/>
                <a:gd name="connsiteX3" fmla="*/ 2152357 w 2630659"/>
                <a:gd name="connsiteY3" fmla="*/ 0 h 1230923"/>
                <a:gd name="connsiteX4" fmla="*/ 1294228 w 2630659"/>
                <a:gd name="connsiteY4" fmla="*/ 309489 h 1230923"/>
                <a:gd name="connsiteX5" fmla="*/ 485336 w 2630659"/>
                <a:gd name="connsiteY5" fmla="*/ 14067 h 1230923"/>
                <a:gd name="connsiteX6" fmla="*/ 0 w 2630659"/>
                <a:gd name="connsiteY6" fmla="*/ 443132 h 1230923"/>
                <a:gd name="connsiteX7" fmla="*/ 330591 w 2630659"/>
                <a:gd name="connsiteY7" fmla="*/ 1230923 h 1230923"/>
                <a:gd name="connsiteX0" fmla="*/ 330591 w 2630659"/>
                <a:gd name="connsiteY0" fmla="*/ 1230923 h 1230923"/>
                <a:gd name="connsiteX1" fmla="*/ 2286000 w 2630659"/>
                <a:gd name="connsiteY1" fmla="*/ 1230923 h 1230923"/>
                <a:gd name="connsiteX2" fmla="*/ 2630659 w 2630659"/>
                <a:gd name="connsiteY2" fmla="*/ 407963 h 1230923"/>
                <a:gd name="connsiteX3" fmla="*/ 2152357 w 2630659"/>
                <a:gd name="connsiteY3" fmla="*/ 0 h 1230923"/>
                <a:gd name="connsiteX4" fmla="*/ 1294228 w 2630659"/>
                <a:gd name="connsiteY4" fmla="*/ 309489 h 1230923"/>
                <a:gd name="connsiteX5" fmla="*/ 485336 w 2630659"/>
                <a:gd name="connsiteY5" fmla="*/ 14067 h 1230923"/>
                <a:gd name="connsiteX6" fmla="*/ 0 w 2630659"/>
                <a:gd name="connsiteY6" fmla="*/ 443132 h 1230923"/>
                <a:gd name="connsiteX7" fmla="*/ 330591 w 2630659"/>
                <a:gd name="connsiteY7" fmla="*/ 1230923 h 1230923"/>
                <a:gd name="connsiteX0" fmla="*/ 330591 w 2630659"/>
                <a:gd name="connsiteY0" fmla="*/ 1230923 h 1230923"/>
                <a:gd name="connsiteX1" fmla="*/ 2286000 w 2630659"/>
                <a:gd name="connsiteY1" fmla="*/ 1230923 h 1230923"/>
                <a:gd name="connsiteX2" fmla="*/ 2630659 w 2630659"/>
                <a:gd name="connsiteY2" fmla="*/ 407963 h 1230923"/>
                <a:gd name="connsiteX3" fmla="*/ 2152357 w 2630659"/>
                <a:gd name="connsiteY3" fmla="*/ 0 h 1230923"/>
                <a:gd name="connsiteX4" fmla="*/ 1294228 w 2630659"/>
                <a:gd name="connsiteY4" fmla="*/ 309489 h 1230923"/>
                <a:gd name="connsiteX5" fmla="*/ 485336 w 2630659"/>
                <a:gd name="connsiteY5" fmla="*/ 14067 h 1230923"/>
                <a:gd name="connsiteX6" fmla="*/ 0 w 2630659"/>
                <a:gd name="connsiteY6" fmla="*/ 443132 h 1230923"/>
                <a:gd name="connsiteX7" fmla="*/ 330591 w 2630659"/>
                <a:gd name="connsiteY7" fmla="*/ 1230923 h 1230923"/>
                <a:gd name="connsiteX0" fmla="*/ 330591 w 2630659"/>
                <a:gd name="connsiteY0" fmla="*/ 1230923 h 1230923"/>
                <a:gd name="connsiteX1" fmla="*/ 2286000 w 2630659"/>
                <a:gd name="connsiteY1" fmla="*/ 1230923 h 1230923"/>
                <a:gd name="connsiteX2" fmla="*/ 2630659 w 2630659"/>
                <a:gd name="connsiteY2" fmla="*/ 407963 h 1230923"/>
                <a:gd name="connsiteX3" fmla="*/ 2152357 w 2630659"/>
                <a:gd name="connsiteY3" fmla="*/ 0 h 1230923"/>
                <a:gd name="connsiteX4" fmla="*/ 1294228 w 2630659"/>
                <a:gd name="connsiteY4" fmla="*/ 309489 h 1230923"/>
                <a:gd name="connsiteX5" fmla="*/ 485336 w 2630659"/>
                <a:gd name="connsiteY5" fmla="*/ 14067 h 1230923"/>
                <a:gd name="connsiteX6" fmla="*/ 0 w 2630659"/>
                <a:gd name="connsiteY6" fmla="*/ 443132 h 1230923"/>
                <a:gd name="connsiteX7" fmla="*/ 330591 w 2630659"/>
                <a:gd name="connsiteY7" fmla="*/ 1230923 h 1230923"/>
                <a:gd name="connsiteX0" fmla="*/ 330591 w 2630659"/>
                <a:gd name="connsiteY0" fmla="*/ 1230923 h 1230923"/>
                <a:gd name="connsiteX1" fmla="*/ 2286000 w 2630659"/>
                <a:gd name="connsiteY1" fmla="*/ 1230923 h 1230923"/>
                <a:gd name="connsiteX2" fmla="*/ 2630659 w 2630659"/>
                <a:gd name="connsiteY2" fmla="*/ 407963 h 1230923"/>
                <a:gd name="connsiteX3" fmla="*/ 2152357 w 2630659"/>
                <a:gd name="connsiteY3" fmla="*/ 0 h 1230923"/>
                <a:gd name="connsiteX4" fmla="*/ 1294228 w 2630659"/>
                <a:gd name="connsiteY4" fmla="*/ 309489 h 1230923"/>
                <a:gd name="connsiteX5" fmla="*/ 485336 w 2630659"/>
                <a:gd name="connsiteY5" fmla="*/ 14067 h 1230923"/>
                <a:gd name="connsiteX6" fmla="*/ 0 w 2630659"/>
                <a:gd name="connsiteY6" fmla="*/ 443132 h 1230923"/>
                <a:gd name="connsiteX7" fmla="*/ 330591 w 2630659"/>
                <a:gd name="connsiteY7" fmla="*/ 1230923 h 1230923"/>
                <a:gd name="connsiteX0" fmla="*/ 330591 w 2630659"/>
                <a:gd name="connsiteY0" fmla="*/ 1230923 h 1230923"/>
                <a:gd name="connsiteX1" fmla="*/ 2286000 w 2630659"/>
                <a:gd name="connsiteY1" fmla="*/ 1230923 h 1230923"/>
                <a:gd name="connsiteX2" fmla="*/ 2630659 w 2630659"/>
                <a:gd name="connsiteY2" fmla="*/ 407963 h 1230923"/>
                <a:gd name="connsiteX3" fmla="*/ 2152357 w 2630659"/>
                <a:gd name="connsiteY3" fmla="*/ 0 h 1230923"/>
                <a:gd name="connsiteX4" fmla="*/ 1294228 w 2630659"/>
                <a:gd name="connsiteY4" fmla="*/ 309489 h 1230923"/>
                <a:gd name="connsiteX5" fmla="*/ 485336 w 2630659"/>
                <a:gd name="connsiteY5" fmla="*/ 14067 h 1230923"/>
                <a:gd name="connsiteX6" fmla="*/ 0 w 2630659"/>
                <a:gd name="connsiteY6" fmla="*/ 443132 h 1230923"/>
                <a:gd name="connsiteX7" fmla="*/ 330591 w 2630659"/>
                <a:gd name="connsiteY7" fmla="*/ 1230923 h 1230923"/>
                <a:gd name="connsiteX0" fmla="*/ 330591 w 2630659"/>
                <a:gd name="connsiteY0" fmla="*/ 1230923 h 1230923"/>
                <a:gd name="connsiteX1" fmla="*/ 2286000 w 2630659"/>
                <a:gd name="connsiteY1" fmla="*/ 1230923 h 1230923"/>
                <a:gd name="connsiteX2" fmla="*/ 2630659 w 2630659"/>
                <a:gd name="connsiteY2" fmla="*/ 407963 h 1230923"/>
                <a:gd name="connsiteX3" fmla="*/ 2152357 w 2630659"/>
                <a:gd name="connsiteY3" fmla="*/ 0 h 1230923"/>
                <a:gd name="connsiteX4" fmla="*/ 1294228 w 2630659"/>
                <a:gd name="connsiteY4" fmla="*/ 309489 h 1230923"/>
                <a:gd name="connsiteX5" fmla="*/ 485336 w 2630659"/>
                <a:gd name="connsiteY5" fmla="*/ 14067 h 1230923"/>
                <a:gd name="connsiteX6" fmla="*/ 0 w 2630659"/>
                <a:gd name="connsiteY6" fmla="*/ 443132 h 1230923"/>
                <a:gd name="connsiteX7" fmla="*/ 330591 w 2630659"/>
                <a:gd name="connsiteY7" fmla="*/ 1230923 h 1230923"/>
                <a:gd name="connsiteX0" fmla="*/ 330591 w 2630659"/>
                <a:gd name="connsiteY0" fmla="*/ 1230923 h 1230923"/>
                <a:gd name="connsiteX1" fmla="*/ 2286000 w 2630659"/>
                <a:gd name="connsiteY1" fmla="*/ 1230923 h 1230923"/>
                <a:gd name="connsiteX2" fmla="*/ 2630659 w 2630659"/>
                <a:gd name="connsiteY2" fmla="*/ 407963 h 1230923"/>
                <a:gd name="connsiteX3" fmla="*/ 2152357 w 2630659"/>
                <a:gd name="connsiteY3" fmla="*/ 0 h 1230923"/>
                <a:gd name="connsiteX4" fmla="*/ 1294228 w 2630659"/>
                <a:gd name="connsiteY4" fmla="*/ 309489 h 1230923"/>
                <a:gd name="connsiteX5" fmla="*/ 485336 w 2630659"/>
                <a:gd name="connsiteY5" fmla="*/ 14067 h 1230923"/>
                <a:gd name="connsiteX6" fmla="*/ 0 w 2630659"/>
                <a:gd name="connsiteY6" fmla="*/ 443132 h 1230923"/>
                <a:gd name="connsiteX7" fmla="*/ 330591 w 2630659"/>
                <a:gd name="connsiteY7" fmla="*/ 1230923 h 1230923"/>
                <a:gd name="connsiteX0" fmla="*/ 330591 w 2630659"/>
                <a:gd name="connsiteY0" fmla="*/ 1230923 h 1230923"/>
                <a:gd name="connsiteX1" fmla="*/ 2286000 w 2630659"/>
                <a:gd name="connsiteY1" fmla="*/ 1230923 h 1230923"/>
                <a:gd name="connsiteX2" fmla="*/ 2630659 w 2630659"/>
                <a:gd name="connsiteY2" fmla="*/ 407963 h 1230923"/>
                <a:gd name="connsiteX3" fmla="*/ 2152357 w 2630659"/>
                <a:gd name="connsiteY3" fmla="*/ 0 h 1230923"/>
                <a:gd name="connsiteX4" fmla="*/ 1294228 w 2630659"/>
                <a:gd name="connsiteY4" fmla="*/ 309489 h 1230923"/>
                <a:gd name="connsiteX5" fmla="*/ 485336 w 2630659"/>
                <a:gd name="connsiteY5" fmla="*/ 14067 h 1230923"/>
                <a:gd name="connsiteX6" fmla="*/ 0 w 2630659"/>
                <a:gd name="connsiteY6" fmla="*/ 443132 h 1230923"/>
                <a:gd name="connsiteX7" fmla="*/ 330591 w 2630659"/>
                <a:gd name="connsiteY7" fmla="*/ 1230923 h 1230923"/>
                <a:gd name="connsiteX0" fmla="*/ 330591 w 2630659"/>
                <a:gd name="connsiteY0" fmla="*/ 1230923 h 1230923"/>
                <a:gd name="connsiteX1" fmla="*/ 2286000 w 2630659"/>
                <a:gd name="connsiteY1" fmla="*/ 1230923 h 1230923"/>
                <a:gd name="connsiteX2" fmla="*/ 2630659 w 2630659"/>
                <a:gd name="connsiteY2" fmla="*/ 407963 h 1230923"/>
                <a:gd name="connsiteX3" fmla="*/ 2152357 w 2630659"/>
                <a:gd name="connsiteY3" fmla="*/ 0 h 1230923"/>
                <a:gd name="connsiteX4" fmla="*/ 1294228 w 2630659"/>
                <a:gd name="connsiteY4" fmla="*/ 309489 h 1230923"/>
                <a:gd name="connsiteX5" fmla="*/ 485336 w 2630659"/>
                <a:gd name="connsiteY5" fmla="*/ 14067 h 1230923"/>
                <a:gd name="connsiteX6" fmla="*/ 0 w 2630659"/>
                <a:gd name="connsiteY6" fmla="*/ 443132 h 1230923"/>
                <a:gd name="connsiteX7" fmla="*/ 330591 w 2630659"/>
                <a:gd name="connsiteY7" fmla="*/ 1230923 h 1230923"/>
                <a:gd name="connsiteX0" fmla="*/ 330591 w 2630659"/>
                <a:gd name="connsiteY0" fmla="*/ 1230923 h 1230923"/>
                <a:gd name="connsiteX1" fmla="*/ 2286000 w 2630659"/>
                <a:gd name="connsiteY1" fmla="*/ 1230923 h 1230923"/>
                <a:gd name="connsiteX2" fmla="*/ 2630659 w 2630659"/>
                <a:gd name="connsiteY2" fmla="*/ 407963 h 1230923"/>
                <a:gd name="connsiteX3" fmla="*/ 2152357 w 2630659"/>
                <a:gd name="connsiteY3" fmla="*/ 0 h 1230923"/>
                <a:gd name="connsiteX4" fmla="*/ 1294228 w 2630659"/>
                <a:gd name="connsiteY4" fmla="*/ 309489 h 1230923"/>
                <a:gd name="connsiteX5" fmla="*/ 485336 w 2630659"/>
                <a:gd name="connsiteY5" fmla="*/ 14067 h 1230923"/>
                <a:gd name="connsiteX6" fmla="*/ 0 w 2630659"/>
                <a:gd name="connsiteY6" fmla="*/ 443132 h 1230923"/>
                <a:gd name="connsiteX7" fmla="*/ 330591 w 2630659"/>
                <a:gd name="connsiteY7" fmla="*/ 1230923 h 1230923"/>
                <a:gd name="connsiteX0" fmla="*/ 330591 w 2630659"/>
                <a:gd name="connsiteY0" fmla="*/ 1230923 h 1230923"/>
                <a:gd name="connsiteX1" fmla="*/ 2286000 w 2630659"/>
                <a:gd name="connsiteY1" fmla="*/ 1230923 h 1230923"/>
                <a:gd name="connsiteX2" fmla="*/ 2630659 w 2630659"/>
                <a:gd name="connsiteY2" fmla="*/ 407963 h 1230923"/>
                <a:gd name="connsiteX3" fmla="*/ 2152357 w 2630659"/>
                <a:gd name="connsiteY3" fmla="*/ 0 h 1230923"/>
                <a:gd name="connsiteX4" fmla="*/ 1294228 w 2630659"/>
                <a:gd name="connsiteY4" fmla="*/ 309489 h 1230923"/>
                <a:gd name="connsiteX5" fmla="*/ 485336 w 2630659"/>
                <a:gd name="connsiteY5" fmla="*/ 14067 h 1230923"/>
                <a:gd name="connsiteX6" fmla="*/ 0 w 2630659"/>
                <a:gd name="connsiteY6" fmla="*/ 443132 h 1230923"/>
                <a:gd name="connsiteX7" fmla="*/ 330591 w 2630659"/>
                <a:gd name="connsiteY7" fmla="*/ 1230923 h 1230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0659" h="1230923">
                  <a:moveTo>
                    <a:pt x="330591" y="1230923"/>
                  </a:moveTo>
                  <a:lnTo>
                    <a:pt x="2286000" y="1230923"/>
                  </a:lnTo>
                  <a:cubicBezTo>
                    <a:pt x="2337581" y="829994"/>
                    <a:pt x="2438401" y="668215"/>
                    <a:pt x="2630659" y="407963"/>
                  </a:cubicBezTo>
                  <a:cubicBezTo>
                    <a:pt x="2548597" y="271975"/>
                    <a:pt x="2410264" y="107853"/>
                    <a:pt x="2152357" y="0"/>
                  </a:cubicBezTo>
                  <a:cubicBezTo>
                    <a:pt x="2161736" y="11723"/>
                    <a:pt x="1727982" y="297766"/>
                    <a:pt x="1294228" y="309489"/>
                  </a:cubicBezTo>
                  <a:cubicBezTo>
                    <a:pt x="860474" y="321212"/>
                    <a:pt x="494714" y="28135"/>
                    <a:pt x="485336" y="14067"/>
                  </a:cubicBezTo>
                  <a:cubicBezTo>
                    <a:pt x="175846" y="157089"/>
                    <a:pt x="98474" y="307144"/>
                    <a:pt x="0" y="443132"/>
                  </a:cubicBezTo>
                  <a:cubicBezTo>
                    <a:pt x="222738" y="776067"/>
                    <a:pt x="269631" y="890954"/>
                    <a:pt x="330591" y="1230923"/>
                  </a:cubicBezTo>
                  <a:close/>
                </a:path>
              </a:pathLst>
            </a:custGeom>
            <a:solidFill>
              <a:schemeClr val="accent3">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Block Arc 32">
              <a:extLst>
                <a:ext uri="{FF2B5EF4-FFF2-40B4-BE49-F238E27FC236}">
                  <a16:creationId xmlns:a16="http://schemas.microsoft.com/office/drawing/2014/main" id="{95F6C532-2FE3-3677-96F4-0851B607E5E2}"/>
                </a:ext>
              </a:extLst>
            </p:cNvPr>
            <p:cNvSpPr/>
            <p:nvPr/>
          </p:nvSpPr>
          <p:spPr bwMode="auto">
            <a:xfrm>
              <a:off x="3705801" y="3429000"/>
              <a:ext cx="4746976" cy="4367542"/>
            </a:xfrm>
            <a:prstGeom prst="blockArc">
              <a:avLst>
                <a:gd name="adj1" fmla="val 10800000"/>
                <a:gd name="adj2" fmla="val 21571021"/>
                <a:gd name="adj3" fmla="val 16635"/>
              </a:avLst>
            </a:prstGeom>
            <a:solidFill>
              <a:schemeClr val="accent2">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8" name="Straight Arrow Connector 47">
              <a:extLst>
                <a:ext uri="{FF2B5EF4-FFF2-40B4-BE49-F238E27FC236}">
                  <a16:creationId xmlns:a16="http://schemas.microsoft.com/office/drawing/2014/main" id="{F622DC1D-F731-511F-BD7F-C080B2CCA359}"/>
                </a:ext>
              </a:extLst>
            </p:cNvPr>
            <p:cNvCxnSpPr>
              <a:cxnSpLocks/>
            </p:cNvCxnSpPr>
            <p:nvPr/>
          </p:nvCxnSpPr>
          <p:spPr bwMode="auto">
            <a:xfrm flipH="1">
              <a:off x="4515730" y="5432524"/>
              <a:ext cx="236201" cy="0"/>
            </a:xfrm>
            <a:prstGeom prst="straightConnector1">
              <a:avLst/>
            </a:prstGeom>
            <a:noFill/>
            <a:ln w="28575" cap="flat" cmpd="sng" algn="ctr">
              <a:solidFill>
                <a:schemeClr val="bg1"/>
              </a:solidFill>
              <a:prstDash val="solid"/>
              <a:round/>
              <a:headEnd type="none" w="med" len="med"/>
              <a:tailEnd type="triangle"/>
            </a:ln>
            <a:effectLst/>
          </p:spPr>
        </p:cxnSp>
        <p:cxnSp>
          <p:nvCxnSpPr>
            <p:cNvPr id="50" name="Straight Arrow Connector 49">
              <a:extLst>
                <a:ext uri="{FF2B5EF4-FFF2-40B4-BE49-F238E27FC236}">
                  <a16:creationId xmlns:a16="http://schemas.microsoft.com/office/drawing/2014/main" id="{C342BA5D-784C-1FE0-38D5-0F5E68AC02C5}"/>
                </a:ext>
              </a:extLst>
            </p:cNvPr>
            <p:cNvCxnSpPr>
              <a:cxnSpLocks/>
            </p:cNvCxnSpPr>
            <p:nvPr/>
          </p:nvCxnSpPr>
          <p:spPr bwMode="auto">
            <a:xfrm>
              <a:off x="7378505" y="5440072"/>
              <a:ext cx="249669" cy="0"/>
            </a:xfrm>
            <a:prstGeom prst="straightConnector1">
              <a:avLst/>
            </a:prstGeom>
            <a:noFill/>
            <a:ln w="28575" cap="flat" cmpd="sng" algn="ctr">
              <a:solidFill>
                <a:schemeClr val="bg1"/>
              </a:solidFill>
              <a:prstDash val="solid"/>
              <a:round/>
              <a:headEnd type="none" w="med" len="med"/>
              <a:tailEnd type="triangle"/>
            </a:ln>
            <a:effectLst/>
          </p:spPr>
        </p:cxnSp>
        <p:cxnSp>
          <p:nvCxnSpPr>
            <p:cNvPr id="53" name="Straight Arrow Connector 52">
              <a:extLst>
                <a:ext uri="{FF2B5EF4-FFF2-40B4-BE49-F238E27FC236}">
                  <a16:creationId xmlns:a16="http://schemas.microsoft.com/office/drawing/2014/main" id="{8C0C2BEB-FDFD-F28D-C8C6-8ABF2CEEF7C7}"/>
                </a:ext>
              </a:extLst>
            </p:cNvPr>
            <p:cNvCxnSpPr>
              <a:cxnSpLocks/>
            </p:cNvCxnSpPr>
            <p:nvPr/>
          </p:nvCxnSpPr>
          <p:spPr bwMode="auto">
            <a:xfrm flipV="1">
              <a:off x="6952778" y="4582841"/>
              <a:ext cx="165226" cy="184443"/>
            </a:xfrm>
            <a:prstGeom prst="straightConnector1">
              <a:avLst/>
            </a:prstGeom>
            <a:noFill/>
            <a:ln w="28575" cap="flat" cmpd="sng" algn="ctr">
              <a:solidFill>
                <a:schemeClr val="bg1"/>
              </a:solidFill>
              <a:prstDash val="solid"/>
              <a:round/>
              <a:headEnd type="none" w="med" len="med"/>
              <a:tailEnd type="triangle"/>
            </a:ln>
            <a:effectLst/>
          </p:spPr>
        </p:cxnSp>
        <p:cxnSp>
          <p:nvCxnSpPr>
            <p:cNvPr id="55" name="Straight Arrow Connector 54">
              <a:extLst>
                <a:ext uri="{FF2B5EF4-FFF2-40B4-BE49-F238E27FC236}">
                  <a16:creationId xmlns:a16="http://schemas.microsoft.com/office/drawing/2014/main" id="{B6555BAF-F9B4-4A6F-EF8F-F319143C9457}"/>
                </a:ext>
              </a:extLst>
            </p:cNvPr>
            <p:cNvCxnSpPr>
              <a:cxnSpLocks/>
            </p:cNvCxnSpPr>
            <p:nvPr/>
          </p:nvCxnSpPr>
          <p:spPr bwMode="auto">
            <a:xfrm flipH="1" flipV="1">
              <a:off x="5020701" y="4608088"/>
              <a:ext cx="165226" cy="184443"/>
            </a:xfrm>
            <a:prstGeom prst="straightConnector1">
              <a:avLst/>
            </a:prstGeom>
            <a:noFill/>
            <a:ln w="28575" cap="flat" cmpd="sng" algn="ctr">
              <a:solidFill>
                <a:schemeClr val="bg1"/>
              </a:solidFill>
              <a:prstDash val="solid"/>
              <a:round/>
              <a:headEnd type="none" w="med" len="med"/>
              <a:tailEnd type="triangle"/>
            </a:ln>
            <a:effectLst/>
          </p:spPr>
        </p:cxnSp>
        <p:cxnSp>
          <p:nvCxnSpPr>
            <p:cNvPr id="56" name="Straight Arrow Connector 55">
              <a:extLst>
                <a:ext uri="{FF2B5EF4-FFF2-40B4-BE49-F238E27FC236}">
                  <a16:creationId xmlns:a16="http://schemas.microsoft.com/office/drawing/2014/main" id="{930B7AFA-8329-8BA0-D636-697CE88E8C68}"/>
                </a:ext>
              </a:extLst>
            </p:cNvPr>
            <p:cNvCxnSpPr>
              <a:cxnSpLocks/>
            </p:cNvCxnSpPr>
            <p:nvPr/>
          </p:nvCxnSpPr>
          <p:spPr bwMode="auto">
            <a:xfrm flipH="1" flipV="1">
              <a:off x="5923791" y="4232014"/>
              <a:ext cx="62012" cy="192020"/>
            </a:xfrm>
            <a:prstGeom prst="straightConnector1">
              <a:avLst/>
            </a:prstGeom>
            <a:noFill/>
            <a:ln w="28575" cap="flat" cmpd="sng" algn="ctr">
              <a:solidFill>
                <a:schemeClr val="bg1"/>
              </a:solidFill>
              <a:prstDash val="solid"/>
              <a:round/>
              <a:headEnd type="none" w="med" len="med"/>
              <a:tailEnd type="triangle"/>
            </a:ln>
            <a:effectLst/>
          </p:spPr>
        </p:cxnSp>
        <p:cxnSp>
          <p:nvCxnSpPr>
            <p:cNvPr id="59" name="Straight Arrow Connector 58">
              <a:extLst>
                <a:ext uri="{FF2B5EF4-FFF2-40B4-BE49-F238E27FC236}">
                  <a16:creationId xmlns:a16="http://schemas.microsoft.com/office/drawing/2014/main" id="{D153F603-4E9F-746C-9AE3-17D4CA8FA3E7}"/>
                </a:ext>
              </a:extLst>
            </p:cNvPr>
            <p:cNvCxnSpPr>
              <a:cxnSpLocks/>
            </p:cNvCxnSpPr>
            <p:nvPr/>
          </p:nvCxnSpPr>
          <p:spPr bwMode="auto">
            <a:xfrm flipV="1">
              <a:off x="6285981" y="4238109"/>
              <a:ext cx="62012" cy="192020"/>
            </a:xfrm>
            <a:prstGeom prst="straightConnector1">
              <a:avLst/>
            </a:prstGeom>
            <a:noFill/>
            <a:ln w="28575" cap="flat" cmpd="sng" algn="ctr">
              <a:solidFill>
                <a:schemeClr val="bg1"/>
              </a:solidFill>
              <a:prstDash val="solid"/>
              <a:round/>
              <a:headEnd type="none" w="med" len="med"/>
              <a:tailEnd type="triangle"/>
            </a:ln>
            <a:effectLst/>
          </p:spPr>
        </p:cxnSp>
      </p:gr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SGLT2 Inhibitors: Antioxidant Effects</a:t>
            </a:r>
          </a:p>
        </p:txBody>
      </p:sp>
      <p:sp>
        <p:nvSpPr>
          <p:cNvPr id="2" name="Text Box 11">
            <a:extLst>
              <a:ext uri="{FF2B5EF4-FFF2-40B4-BE49-F238E27FC236}">
                <a16:creationId xmlns:a16="http://schemas.microsoft.com/office/drawing/2014/main" id="{1C7FFC06-46F2-D305-3406-5975B4F4B8ED}"/>
              </a:ext>
            </a:extLst>
          </p:cNvPr>
          <p:cNvSpPr txBox="1">
            <a:spLocks noChangeArrowheads="1"/>
          </p:cNvSpPr>
          <p:nvPr/>
        </p:nvSpPr>
        <p:spPr bwMode="auto">
          <a:xfrm>
            <a:off x="414339" y="639592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Tsai. Antioxidants. 2021;10:1166.</a:t>
            </a:r>
          </a:p>
        </p:txBody>
      </p:sp>
      <p:sp>
        <p:nvSpPr>
          <p:cNvPr id="61" name="TextBox 60">
            <a:extLst>
              <a:ext uri="{FF2B5EF4-FFF2-40B4-BE49-F238E27FC236}">
                <a16:creationId xmlns:a16="http://schemas.microsoft.com/office/drawing/2014/main" id="{8A0491C5-CEFA-BE82-EED8-ECA32D33F0F8}"/>
              </a:ext>
            </a:extLst>
          </p:cNvPr>
          <p:cNvSpPr txBox="1"/>
          <p:nvPr/>
        </p:nvSpPr>
        <p:spPr bwMode="auto">
          <a:xfrm>
            <a:off x="5235217" y="5469122"/>
            <a:ext cx="17135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Oxidative Stress</a:t>
            </a:r>
          </a:p>
        </p:txBody>
      </p:sp>
      <p:sp>
        <p:nvSpPr>
          <p:cNvPr id="62" name="TextBox 61">
            <a:extLst>
              <a:ext uri="{FF2B5EF4-FFF2-40B4-BE49-F238E27FC236}">
                <a16:creationId xmlns:a16="http://schemas.microsoft.com/office/drawing/2014/main" id="{A56D9CA1-2E38-E689-D595-E50ECE14C11A}"/>
              </a:ext>
            </a:extLst>
          </p:cNvPr>
          <p:cNvSpPr txBox="1"/>
          <p:nvPr/>
        </p:nvSpPr>
        <p:spPr bwMode="auto">
          <a:xfrm>
            <a:off x="5258181" y="4099639"/>
            <a:ext cx="1720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SGLT2 Inhibitors</a:t>
            </a:r>
          </a:p>
        </p:txBody>
      </p:sp>
      <p:sp>
        <p:nvSpPr>
          <p:cNvPr id="63" name="Rectangle 62">
            <a:extLst>
              <a:ext uri="{FF2B5EF4-FFF2-40B4-BE49-F238E27FC236}">
                <a16:creationId xmlns:a16="http://schemas.microsoft.com/office/drawing/2014/main" id="{BDF310C5-F125-5FEB-F6DF-5DD0F3EBD817}"/>
              </a:ext>
            </a:extLst>
          </p:cNvPr>
          <p:cNvSpPr/>
          <p:nvPr/>
        </p:nvSpPr>
        <p:spPr bwMode="auto">
          <a:xfrm>
            <a:off x="609759" y="4807799"/>
            <a:ext cx="2475878" cy="1256523"/>
          </a:xfrm>
          <a:prstGeom prst="rect">
            <a:avLst/>
          </a:prstGeom>
          <a:solidFill>
            <a:schemeClr val="accent5">
              <a:lumMod val="20000"/>
              <a:lumOff val="80000"/>
            </a:schemeClr>
          </a:solidFill>
          <a:ln w="0">
            <a:noFill/>
            <a:miter lim="800000"/>
            <a:headEnd/>
            <a:tailEnd/>
          </a:ln>
        </p:spPr>
        <p:txBody>
          <a:bodyPr rtlCol="0" anchor="t"/>
          <a:lstStyle/>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Better glucose control</a:t>
            </a:r>
          </a:p>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Reduce insulin resistance</a:t>
            </a:r>
          </a:p>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Optimize hemodynamic effects</a:t>
            </a:r>
          </a:p>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Lowering free radical generation</a:t>
            </a:r>
          </a:p>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Enhance antioxidant capacity</a:t>
            </a:r>
          </a:p>
        </p:txBody>
      </p:sp>
      <p:sp>
        <p:nvSpPr>
          <p:cNvPr id="1024" name="Rectangle 1023">
            <a:extLst>
              <a:ext uri="{FF2B5EF4-FFF2-40B4-BE49-F238E27FC236}">
                <a16:creationId xmlns:a16="http://schemas.microsoft.com/office/drawing/2014/main" id="{EDB4A5D2-2852-F4E2-9D5A-9C8E95535E07}"/>
              </a:ext>
            </a:extLst>
          </p:cNvPr>
          <p:cNvSpPr/>
          <p:nvPr/>
        </p:nvSpPr>
        <p:spPr bwMode="auto">
          <a:xfrm>
            <a:off x="1089864" y="3059768"/>
            <a:ext cx="2475878" cy="1392319"/>
          </a:xfrm>
          <a:prstGeom prst="rect">
            <a:avLst/>
          </a:prstGeom>
          <a:solidFill>
            <a:schemeClr val="accent5">
              <a:lumMod val="20000"/>
              <a:lumOff val="80000"/>
            </a:schemeClr>
          </a:solidFill>
          <a:ln w="0">
            <a:noFill/>
            <a:miter lim="800000"/>
            <a:headEnd/>
            <a:tailEnd/>
          </a:ln>
        </p:spPr>
        <p:txBody>
          <a:bodyPr rtlCol="0" anchor="t"/>
          <a:lstStyle/>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Reduce oxidative stress</a:t>
            </a:r>
          </a:p>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Enhance contractility</a:t>
            </a:r>
          </a:p>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Normalize mitochondrial function</a:t>
            </a:r>
          </a:p>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Reduce cardiomyopathy</a:t>
            </a:r>
          </a:p>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Reduce coronary microvascular damage</a:t>
            </a:r>
          </a:p>
        </p:txBody>
      </p:sp>
      <p:sp>
        <p:nvSpPr>
          <p:cNvPr id="1025" name="Rectangle 1024">
            <a:extLst>
              <a:ext uri="{FF2B5EF4-FFF2-40B4-BE49-F238E27FC236}">
                <a16:creationId xmlns:a16="http://schemas.microsoft.com/office/drawing/2014/main" id="{3DCA70FB-A1EB-EC67-C0B9-0B78EA488B42}"/>
              </a:ext>
            </a:extLst>
          </p:cNvPr>
          <p:cNvSpPr/>
          <p:nvPr/>
        </p:nvSpPr>
        <p:spPr bwMode="auto">
          <a:xfrm>
            <a:off x="3750497" y="1595029"/>
            <a:ext cx="2536686" cy="1630719"/>
          </a:xfrm>
          <a:prstGeom prst="rect">
            <a:avLst/>
          </a:prstGeom>
          <a:solidFill>
            <a:schemeClr val="accent5">
              <a:lumMod val="20000"/>
              <a:lumOff val="80000"/>
            </a:schemeClr>
          </a:solidFill>
          <a:ln w="0">
            <a:noFill/>
            <a:miter lim="800000"/>
            <a:headEnd/>
            <a:tailEnd/>
          </a:ln>
        </p:spPr>
        <p:txBody>
          <a:bodyPr rtlCol="0" anchor="t"/>
          <a:lstStyle/>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Reduce albuminuria</a:t>
            </a:r>
          </a:p>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Reduce tubular injuries</a:t>
            </a:r>
          </a:p>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Suppress ROS generation</a:t>
            </a:r>
          </a:p>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Reduce renal interstitial inflammation and fibrosis</a:t>
            </a:r>
          </a:p>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Optimize endothelial function</a:t>
            </a:r>
          </a:p>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Improve mitochondrial function</a:t>
            </a:r>
          </a:p>
        </p:txBody>
      </p:sp>
      <p:sp>
        <p:nvSpPr>
          <p:cNvPr id="1026" name="Rectangle 1025">
            <a:extLst>
              <a:ext uri="{FF2B5EF4-FFF2-40B4-BE49-F238E27FC236}">
                <a16:creationId xmlns:a16="http://schemas.microsoft.com/office/drawing/2014/main" id="{2CD6F730-D7B4-BCCD-2D4E-15A5275D6A5E}"/>
              </a:ext>
            </a:extLst>
          </p:cNvPr>
          <p:cNvSpPr/>
          <p:nvPr/>
        </p:nvSpPr>
        <p:spPr bwMode="auto">
          <a:xfrm>
            <a:off x="6509830" y="1831753"/>
            <a:ext cx="2291005" cy="1446510"/>
          </a:xfrm>
          <a:prstGeom prst="rect">
            <a:avLst/>
          </a:prstGeom>
          <a:solidFill>
            <a:schemeClr val="accent5">
              <a:lumMod val="20000"/>
              <a:lumOff val="80000"/>
            </a:schemeClr>
          </a:solidFill>
          <a:ln w="0">
            <a:noFill/>
            <a:miter lim="800000"/>
            <a:headEnd/>
            <a:tailEnd/>
          </a:ln>
        </p:spPr>
        <p:txBody>
          <a:bodyPr rtlCol="0" anchor="t"/>
          <a:lstStyle/>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Normalize liver enzymes</a:t>
            </a:r>
          </a:p>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Ameliorate fat deposition</a:t>
            </a:r>
          </a:p>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Attenuate fibrosis</a:t>
            </a:r>
          </a:p>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Reduce oxidative stress</a:t>
            </a:r>
          </a:p>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Enhance antioxidant capacities</a:t>
            </a:r>
          </a:p>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Reduce inflammation</a:t>
            </a:r>
          </a:p>
        </p:txBody>
      </p:sp>
      <p:sp>
        <p:nvSpPr>
          <p:cNvPr id="1027" name="Rectangle 1026">
            <a:extLst>
              <a:ext uri="{FF2B5EF4-FFF2-40B4-BE49-F238E27FC236}">
                <a16:creationId xmlns:a16="http://schemas.microsoft.com/office/drawing/2014/main" id="{259F6FA6-EB47-AACC-D702-EE8904AF5D05}"/>
              </a:ext>
            </a:extLst>
          </p:cNvPr>
          <p:cNvSpPr/>
          <p:nvPr/>
        </p:nvSpPr>
        <p:spPr bwMode="auto">
          <a:xfrm>
            <a:off x="8498274" y="3458319"/>
            <a:ext cx="3190691" cy="1487563"/>
          </a:xfrm>
          <a:prstGeom prst="rect">
            <a:avLst/>
          </a:prstGeom>
          <a:solidFill>
            <a:schemeClr val="accent5">
              <a:lumMod val="20000"/>
              <a:lumOff val="80000"/>
            </a:schemeClr>
          </a:solidFill>
          <a:ln w="0">
            <a:noFill/>
            <a:miter lim="800000"/>
            <a:headEnd/>
            <a:tailEnd/>
          </a:ln>
        </p:spPr>
        <p:txBody>
          <a:bodyPr rtlCol="0" anchor="t"/>
          <a:lstStyle/>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Attenuate cerebral oxidative stress</a:t>
            </a:r>
          </a:p>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Improve cognitive function</a:t>
            </a:r>
          </a:p>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Reduce infarct size</a:t>
            </a:r>
          </a:p>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Improve motor function</a:t>
            </a:r>
          </a:p>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Reduced senile plaque density and amyloid β</a:t>
            </a:r>
          </a:p>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Decrease seizure activity</a:t>
            </a:r>
          </a:p>
        </p:txBody>
      </p:sp>
      <p:sp>
        <p:nvSpPr>
          <p:cNvPr id="1029" name="Rectangle 1028">
            <a:extLst>
              <a:ext uri="{FF2B5EF4-FFF2-40B4-BE49-F238E27FC236}">
                <a16:creationId xmlns:a16="http://schemas.microsoft.com/office/drawing/2014/main" id="{47BBEC61-0815-68AD-9A04-12070F8612BA}"/>
              </a:ext>
            </a:extLst>
          </p:cNvPr>
          <p:cNvSpPr/>
          <p:nvPr/>
        </p:nvSpPr>
        <p:spPr bwMode="auto">
          <a:xfrm>
            <a:off x="9114744" y="5087763"/>
            <a:ext cx="2547062" cy="990157"/>
          </a:xfrm>
          <a:prstGeom prst="rect">
            <a:avLst/>
          </a:prstGeom>
          <a:solidFill>
            <a:schemeClr val="accent5">
              <a:lumMod val="20000"/>
              <a:lumOff val="80000"/>
            </a:schemeClr>
          </a:solidFill>
          <a:ln w="0">
            <a:noFill/>
            <a:miter lim="800000"/>
            <a:headEnd/>
            <a:tailEnd/>
          </a:ln>
        </p:spPr>
        <p:txBody>
          <a:bodyPr rtlCol="0" anchor="t"/>
          <a:lstStyle/>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Reduce free radical production</a:t>
            </a:r>
          </a:p>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Inhibit tumor neovascularization</a:t>
            </a:r>
          </a:p>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Attenuate oncogenic inflammation</a:t>
            </a:r>
          </a:p>
          <a:p>
            <a:pPr marL="182880" marR="0" lvl="0" indent="-18288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Inhibit tumor cell proliferation</a:t>
            </a:r>
          </a:p>
        </p:txBody>
      </p:sp>
      <p:pic>
        <p:nvPicPr>
          <p:cNvPr id="3" name="Picture 2">
            <a:extLst>
              <a:ext uri="{FF2B5EF4-FFF2-40B4-BE49-F238E27FC236}">
                <a16:creationId xmlns:a16="http://schemas.microsoft.com/office/drawing/2014/main" id="{AAB46096-FC8A-6DB4-34E1-D441445F1D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19855" y="4875760"/>
            <a:ext cx="1127709" cy="1009004"/>
          </a:xfrm>
          <a:prstGeom prst="rect">
            <a:avLst/>
          </a:prstGeom>
        </p:spPr>
      </p:pic>
      <p:pic>
        <p:nvPicPr>
          <p:cNvPr id="4" name="Picture 3">
            <a:extLst>
              <a:ext uri="{FF2B5EF4-FFF2-40B4-BE49-F238E27FC236}">
                <a16:creationId xmlns:a16="http://schemas.microsoft.com/office/drawing/2014/main" id="{6282B962-FC89-830F-B05A-CE11AA7EFE7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52343" y="3238933"/>
            <a:ext cx="1278441" cy="716235"/>
          </a:xfrm>
          <a:prstGeom prst="rect">
            <a:avLst/>
          </a:prstGeom>
        </p:spPr>
      </p:pic>
      <p:pic>
        <p:nvPicPr>
          <p:cNvPr id="6" name="Picture 5">
            <a:extLst>
              <a:ext uri="{FF2B5EF4-FFF2-40B4-BE49-F238E27FC236}">
                <a16:creationId xmlns:a16="http://schemas.microsoft.com/office/drawing/2014/main" id="{4241DBFC-DDC9-FABE-50E7-F504666C0A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7316" y="3885394"/>
            <a:ext cx="1160131" cy="891709"/>
          </a:xfrm>
          <a:prstGeom prst="rect">
            <a:avLst/>
          </a:prstGeom>
        </p:spPr>
      </p:pic>
      <p:pic>
        <p:nvPicPr>
          <p:cNvPr id="7" name="Picture 6">
            <a:extLst>
              <a:ext uri="{FF2B5EF4-FFF2-40B4-BE49-F238E27FC236}">
                <a16:creationId xmlns:a16="http://schemas.microsoft.com/office/drawing/2014/main" id="{95E9BFE8-33DA-C844-EFF9-47502DCACE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18126" y="3495226"/>
            <a:ext cx="905626" cy="1134319"/>
          </a:xfrm>
          <a:prstGeom prst="rect">
            <a:avLst/>
          </a:prstGeom>
        </p:spPr>
      </p:pic>
      <p:grpSp>
        <p:nvGrpSpPr>
          <p:cNvPr id="10" name="Group 9">
            <a:extLst>
              <a:ext uri="{FF2B5EF4-FFF2-40B4-BE49-F238E27FC236}">
                <a16:creationId xmlns:a16="http://schemas.microsoft.com/office/drawing/2014/main" id="{5E623575-426E-6AA0-B156-FCD77FD437E0}"/>
              </a:ext>
            </a:extLst>
          </p:cNvPr>
          <p:cNvGrpSpPr/>
          <p:nvPr/>
        </p:nvGrpSpPr>
        <p:grpSpPr>
          <a:xfrm>
            <a:off x="8134066" y="5089479"/>
            <a:ext cx="1022283" cy="912711"/>
            <a:chOff x="5664814" y="3197335"/>
            <a:chExt cx="1343258" cy="1199282"/>
          </a:xfrm>
        </p:grpSpPr>
        <p:sp>
          <p:nvSpPr>
            <p:cNvPr id="29" name="Oval 16">
              <a:extLst>
                <a:ext uri="{FF2B5EF4-FFF2-40B4-BE49-F238E27FC236}">
                  <a16:creationId xmlns:a16="http://schemas.microsoft.com/office/drawing/2014/main" id="{1720783F-6EA2-CF94-3515-38478B36681D}"/>
                </a:ext>
              </a:extLst>
            </p:cNvPr>
            <p:cNvSpPr/>
            <p:nvPr/>
          </p:nvSpPr>
          <p:spPr bwMode="auto">
            <a:xfrm>
              <a:off x="6071426" y="3197335"/>
              <a:ext cx="398141" cy="357599"/>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520" h="549529">
                  <a:moveTo>
                    <a:pt x="3908" y="373052"/>
                  </a:moveTo>
                  <a:cubicBezTo>
                    <a:pt x="-7669" y="281804"/>
                    <a:pt x="-7676" y="22004"/>
                    <a:pt x="213843" y="1761"/>
                  </a:cubicBezTo>
                  <a:cubicBezTo>
                    <a:pt x="435362" y="-18482"/>
                    <a:pt x="583269" y="138700"/>
                    <a:pt x="586520" y="323045"/>
                  </a:cubicBezTo>
                  <a:cubicBezTo>
                    <a:pt x="575997" y="513617"/>
                    <a:pt x="401841" y="543299"/>
                    <a:pt x="283307" y="549252"/>
                  </a:cubicBezTo>
                  <a:cubicBezTo>
                    <a:pt x="164773" y="555205"/>
                    <a:pt x="15485" y="464300"/>
                    <a:pt x="3908" y="373052"/>
                  </a:cubicBezTo>
                  <a:close/>
                </a:path>
              </a:pathLst>
            </a:custGeom>
            <a:solidFill>
              <a:schemeClr val="tx2"/>
            </a:solidFill>
            <a:ln w="1905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Oval 16">
              <a:extLst>
                <a:ext uri="{FF2B5EF4-FFF2-40B4-BE49-F238E27FC236}">
                  <a16:creationId xmlns:a16="http://schemas.microsoft.com/office/drawing/2014/main" id="{4C3954E0-0C96-7E49-B957-81A5E9B6242D}"/>
                </a:ext>
              </a:extLst>
            </p:cNvPr>
            <p:cNvSpPr/>
            <p:nvPr/>
          </p:nvSpPr>
          <p:spPr bwMode="auto">
            <a:xfrm>
              <a:off x="6401945" y="3352258"/>
              <a:ext cx="420335" cy="342186"/>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922" h="525844">
                  <a:moveTo>
                    <a:pt x="2311" y="250733"/>
                  </a:moveTo>
                  <a:cubicBezTo>
                    <a:pt x="30498" y="31409"/>
                    <a:pt x="95264" y="-3053"/>
                    <a:pt x="238756" y="199"/>
                  </a:cubicBezTo>
                  <a:cubicBezTo>
                    <a:pt x="382248" y="3451"/>
                    <a:pt x="581671" y="85906"/>
                    <a:pt x="584922" y="270251"/>
                  </a:cubicBezTo>
                  <a:cubicBezTo>
                    <a:pt x="574399" y="460823"/>
                    <a:pt x="405320" y="528987"/>
                    <a:pt x="308218" y="525734"/>
                  </a:cubicBezTo>
                  <a:cubicBezTo>
                    <a:pt x="211116" y="522481"/>
                    <a:pt x="-25876" y="470057"/>
                    <a:pt x="2311" y="250733"/>
                  </a:cubicBezTo>
                  <a:close/>
                </a:path>
              </a:pathLst>
            </a:custGeom>
            <a:solidFill>
              <a:schemeClr val="accent3">
                <a:lumMod val="40000"/>
                <a:lumOff val="60000"/>
              </a:schemeClr>
            </a:solidFill>
            <a:ln w="1905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Oval 16">
              <a:extLst>
                <a:ext uri="{FF2B5EF4-FFF2-40B4-BE49-F238E27FC236}">
                  <a16:creationId xmlns:a16="http://schemas.microsoft.com/office/drawing/2014/main" id="{A71D917B-7200-7854-C446-77ECF6E35E77}"/>
                </a:ext>
              </a:extLst>
            </p:cNvPr>
            <p:cNvSpPr/>
            <p:nvPr/>
          </p:nvSpPr>
          <p:spPr bwMode="auto">
            <a:xfrm rot="16200000">
              <a:off x="5643687" y="3333851"/>
              <a:ext cx="514449" cy="472195"/>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 name="connsiteX0" fmla="*/ 2311 w 584922"/>
                <a:gd name="connsiteY0" fmla="*/ 192230 h 535374"/>
                <a:gd name="connsiteX1" fmla="*/ 238756 w 584922"/>
                <a:gd name="connsiteY1" fmla="*/ 8199 h 535374"/>
                <a:gd name="connsiteX2" fmla="*/ 584922 w 584922"/>
                <a:gd name="connsiteY2" fmla="*/ 278251 h 535374"/>
                <a:gd name="connsiteX3" fmla="*/ 308218 w 584922"/>
                <a:gd name="connsiteY3" fmla="*/ 533734 h 535374"/>
                <a:gd name="connsiteX4" fmla="*/ 2311 w 584922"/>
                <a:gd name="connsiteY4" fmla="*/ 192230 h 535374"/>
                <a:gd name="connsiteX0" fmla="*/ 33 w 582644"/>
                <a:gd name="connsiteY0" fmla="*/ 193538 h 536681"/>
                <a:gd name="connsiteX1" fmla="*/ 288452 w 582644"/>
                <a:gd name="connsiteY1" fmla="*/ 1194 h 536681"/>
                <a:gd name="connsiteX2" fmla="*/ 582644 w 582644"/>
                <a:gd name="connsiteY2" fmla="*/ 279559 h 536681"/>
                <a:gd name="connsiteX3" fmla="*/ 305940 w 582644"/>
                <a:gd name="connsiteY3" fmla="*/ 535042 h 536681"/>
                <a:gd name="connsiteX4" fmla="*/ 33 w 582644"/>
                <a:gd name="connsiteY4" fmla="*/ 193538 h 536681"/>
                <a:gd name="connsiteX0" fmla="*/ 44 w 582655"/>
                <a:gd name="connsiteY0" fmla="*/ 199805 h 542948"/>
                <a:gd name="connsiteX1" fmla="*/ 288463 w 582655"/>
                <a:gd name="connsiteY1" fmla="*/ 7461 h 542948"/>
                <a:gd name="connsiteX2" fmla="*/ 582655 w 582655"/>
                <a:gd name="connsiteY2" fmla="*/ 285826 h 542948"/>
                <a:gd name="connsiteX3" fmla="*/ 305951 w 582655"/>
                <a:gd name="connsiteY3" fmla="*/ 541309 h 542948"/>
                <a:gd name="connsiteX4" fmla="*/ 44 w 582655"/>
                <a:gd name="connsiteY4" fmla="*/ 199805 h 542948"/>
                <a:gd name="connsiteX0" fmla="*/ 23 w 582634"/>
                <a:gd name="connsiteY0" fmla="*/ 203551 h 546694"/>
                <a:gd name="connsiteX1" fmla="*/ 288442 w 582634"/>
                <a:gd name="connsiteY1" fmla="*/ 11207 h 546694"/>
                <a:gd name="connsiteX2" fmla="*/ 582634 w 582634"/>
                <a:gd name="connsiteY2" fmla="*/ 289572 h 546694"/>
                <a:gd name="connsiteX3" fmla="*/ 305930 w 582634"/>
                <a:gd name="connsiteY3" fmla="*/ 545055 h 546694"/>
                <a:gd name="connsiteX4" fmla="*/ 23 w 582634"/>
                <a:gd name="connsiteY4" fmla="*/ 203551 h 546694"/>
                <a:gd name="connsiteX0" fmla="*/ 74 w 582685"/>
                <a:gd name="connsiteY0" fmla="*/ 203551 h 555951"/>
                <a:gd name="connsiteX1" fmla="*/ 288493 w 582685"/>
                <a:gd name="connsiteY1" fmla="*/ 11207 h 555951"/>
                <a:gd name="connsiteX2" fmla="*/ 582685 w 582685"/>
                <a:gd name="connsiteY2" fmla="*/ 289572 h 555951"/>
                <a:gd name="connsiteX3" fmla="*/ 305981 w 582685"/>
                <a:gd name="connsiteY3" fmla="*/ 545055 h 555951"/>
                <a:gd name="connsiteX4" fmla="*/ 74 w 582685"/>
                <a:gd name="connsiteY4" fmla="*/ 203551 h 555951"/>
                <a:gd name="connsiteX0" fmla="*/ 31 w 582642"/>
                <a:gd name="connsiteY0" fmla="*/ 203551 h 548555"/>
                <a:gd name="connsiteX1" fmla="*/ 288450 w 582642"/>
                <a:gd name="connsiteY1" fmla="*/ 11207 h 548555"/>
                <a:gd name="connsiteX2" fmla="*/ 582642 w 582642"/>
                <a:gd name="connsiteY2" fmla="*/ 289572 h 548555"/>
                <a:gd name="connsiteX3" fmla="*/ 305938 w 582642"/>
                <a:gd name="connsiteY3" fmla="*/ 545055 h 548555"/>
                <a:gd name="connsiteX4" fmla="*/ 31 w 582642"/>
                <a:gd name="connsiteY4" fmla="*/ 203551 h 548555"/>
                <a:gd name="connsiteX0" fmla="*/ 1063 w 583674"/>
                <a:gd name="connsiteY0" fmla="*/ 199734 h 534013"/>
                <a:gd name="connsiteX1" fmla="*/ 289482 w 583674"/>
                <a:gd name="connsiteY1" fmla="*/ 7390 h 534013"/>
                <a:gd name="connsiteX2" fmla="*/ 583674 w 583674"/>
                <a:gd name="connsiteY2" fmla="*/ 285755 h 534013"/>
                <a:gd name="connsiteX3" fmla="*/ 222170 w 583674"/>
                <a:gd name="connsiteY3" fmla="*/ 530153 h 534013"/>
                <a:gd name="connsiteX4" fmla="*/ 1063 w 583674"/>
                <a:gd name="connsiteY4" fmla="*/ 199734 h 534013"/>
                <a:gd name="connsiteX0" fmla="*/ 154 w 582765"/>
                <a:gd name="connsiteY0" fmla="*/ 199805 h 544807"/>
                <a:gd name="connsiteX1" fmla="*/ 288573 w 582765"/>
                <a:gd name="connsiteY1" fmla="*/ 7461 h 544807"/>
                <a:gd name="connsiteX2" fmla="*/ 582765 w 582765"/>
                <a:gd name="connsiteY2" fmla="*/ 285826 h 544807"/>
                <a:gd name="connsiteX3" fmla="*/ 259558 w 582765"/>
                <a:gd name="connsiteY3" fmla="*/ 541308 h 544807"/>
                <a:gd name="connsiteX4" fmla="*/ 154 w 582765"/>
                <a:gd name="connsiteY4" fmla="*/ 199805 h 544807"/>
                <a:gd name="connsiteX0" fmla="*/ 8362 w 590973"/>
                <a:gd name="connsiteY0" fmla="*/ 204491 h 549493"/>
                <a:gd name="connsiteX1" fmla="*/ 296781 w 590973"/>
                <a:gd name="connsiteY1" fmla="*/ 12147 h 549493"/>
                <a:gd name="connsiteX2" fmla="*/ 590973 w 590973"/>
                <a:gd name="connsiteY2" fmla="*/ 290512 h 549493"/>
                <a:gd name="connsiteX3" fmla="*/ 267766 w 590973"/>
                <a:gd name="connsiteY3" fmla="*/ 545994 h 549493"/>
                <a:gd name="connsiteX4" fmla="*/ 8362 w 590973"/>
                <a:gd name="connsiteY4" fmla="*/ 204491 h 549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973" h="549493">
                  <a:moveTo>
                    <a:pt x="8362" y="204491"/>
                  </a:moveTo>
                  <a:cubicBezTo>
                    <a:pt x="54230" y="37923"/>
                    <a:pt x="142235" y="-29900"/>
                    <a:pt x="296781" y="12147"/>
                  </a:cubicBezTo>
                  <a:cubicBezTo>
                    <a:pt x="451327" y="54194"/>
                    <a:pt x="587722" y="106167"/>
                    <a:pt x="590973" y="290512"/>
                  </a:cubicBezTo>
                  <a:cubicBezTo>
                    <a:pt x="580450" y="481084"/>
                    <a:pt x="422313" y="568646"/>
                    <a:pt x="267766" y="545994"/>
                  </a:cubicBezTo>
                  <a:cubicBezTo>
                    <a:pt x="113219" y="523342"/>
                    <a:pt x="-37506" y="371059"/>
                    <a:pt x="8362" y="204491"/>
                  </a:cubicBezTo>
                  <a:close/>
                </a:path>
              </a:pathLst>
            </a:custGeom>
            <a:solidFill>
              <a:schemeClr val="tx2"/>
            </a:solidFill>
            <a:ln w="1905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Oval 16">
              <a:extLst>
                <a:ext uri="{FF2B5EF4-FFF2-40B4-BE49-F238E27FC236}">
                  <a16:creationId xmlns:a16="http://schemas.microsoft.com/office/drawing/2014/main" id="{E7669412-F5C9-97B4-3836-E698CE841072}"/>
                </a:ext>
              </a:extLst>
            </p:cNvPr>
            <p:cNvSpPr/>
            <p:nvPr/>
          </p:nvSpPr>
          <p:spPr bwMode="auto">
            <a:xfrm rot="10117081">
              <a:off x="5675523" y="3749086"/>
              <a:ext cx="441231" cy="394213"/>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 name="connsiteX0" fmla="*/ 2311 w 584922"/>
                <a:gd name="connsiteY0" fmla="*/ 192230 h 535374"/>
                <a:gd name="connsiteX1" fmla="*/ 238756 w 584922"/>
                <a:gd name="connsiteY1" fmla="*/ 8199 h 535374"/>
                <a:gd name="connsiteX2" fmla="*/ 584922 w 584922"/>
                <a:gd name="connsiteY2" fmla="*/ 278251 h 535374"/>
                <a:gd name="connsiteX3" fmla="*/ 308218 w 584922"/>
                <a:gd name="connsiteY3" fmla="*/ 533734 h 535374"/>
                <a:gd name="connsiteX4" fmla="*/ 2311 w 584922"/>
                <a:gd name="connsiteY4" fmla="*/ 192230 h 535374"/>
                <a:gd name="connsiteX0" fmla="*/ 33 w 582644"/>
                <a:gd name="connsiteY0" fmla="*/ 193538 h 536681"/>
                <a:gd name="connsiteX1" fmla="*/ 288452 w 582644"/>
                <a:gd name="connsiteY1" fmla="*/ 1194 h 536681"/>
                <a:gd name="connsiteX2" fmla="*/ 582644 w 582644"/>
                <a:gd name="connsiteY2" fmla="*/ 279559 h 536681"/>
                <a:gd name="connsiteX3" fmla="*/ 305940 w 582644"/>
                <a:gd name="connsiteY3" fmla="*/ 535042 h 536681"/>
                <a:gd name="connsiteX4" fmla="*/ 33 w 582644"/>
                <a:gd name="connsiteY4" fmla="*/ 193538 h 536681"/>
                <a:gd name="connsiteX0" fmla="*/ 44 w 582655"/>
                <a:gd name="connsiteY0" fmla="*/ 199805 h 542948"/>
                <a:gd name="connsiteX1" fmla="*/ 288463 w 582655"/>
                <a:gd name="connsiteY1" fmla="*/ 7461 h 542948"/>
                <a:gd name="connsiteX2" fmla="*/ 582655 w 582655"/>
                <a:gd name="connsiteY2" fmla="*/ 285826 h 542948"/>
                <a:gd name="connsiteX3" fmla="*/ 305951 w 582655"/>
                <a:gd name="connsiteY3" fmla="*/ 541309 h 542948"/>
                <a:gd name="connsiteX4" fmla="*/ 44 w 582655"/>
                <a:gd name="connsiteY4" fmla="*/ 199805 h 542948"/>
                <a:gd name="connsiteX0" fmla="*/ 23 w 582634"/>
                <a:gd name="connsiteY0" fmla="*/ 203551 h 546694"/>
                <a:gd name="connsiteX1" fmla="*/ 288442 w 582634"/>
                <a:gd name="connsiteY1" fmla="*/ 11207 h 546694"/>
                <a:gd name="connsiteX2" fmla="*/ 582634 w 582634"/>
                <a:gd name="connsiteY2" fmla="*/ 289572 h 546694"/>
                <a:gd name="connsiteX3" fmla="*/ 305930 w 582634"/>
                <a:gd name="connsiteY3" fmla="*/ 545055 h 546694"/>
                <a:gd name="connsiteX4" fmla="*/ 23 w 582634"/>
                <a:gd name="connsiteY4" fmla="*/ 203551 h 546694"/>
                <a:gd name="connsiteX0" fmla="*/ 74 w 582685"/>
                <a:gd name="connsiteY0" fmla="*/ 203551 h 555951"/>
                <a:gd name="connsiteX1" fmla="*/ 288493 w 582685"/>
                <a:gd name="connsiteY1" fmla="*/ 11207 h 555951"/>
                <a:gd name="connsiteX2" fmla="*/ 582685 w 582685"/>
                <a:gd name="connsiteY2" fmla="*/ 289572 h 555951"/>
                <a:gd name="connsiteX3" fmla="*/ 305981 w 582685"/>
                <a:gd name="connsiteY3" fmla="*/ 545055 h 555951"/>
                <a:gd name="connsiteX4" fmla="*/ 74 w 582685"/>
                <a:gd name="connsiteY4" fmla="*/ 203551 h 555951"/>
                <a:gd name="connsiteX0" fmla="*/ 31 w 582642"/>
                <a:gd name="connsiteY0" fmla="*/ 203551 h 548555"/>
                <a:gd name="connsiteX1" fmla="*/ 288450 w 582642"/>
                <a:gd name="connsiteY1" fmla="*/ 11207 h 548555"/>
                <a:gd name="connsiteX2" fmla="*/ 582642 w 582642"/>
                <a:gd name="connsiteY2" fmla="*/ 289572 h 548555"/>
                <a:gd name="connsiteX3" fmla="*/ 305938 w 582642"/>
                <a:gd name="connsiteY3" fmla="*/ 545055 h 548555"/>
                <a:gd name="connsiteX4" fmla="*/ 31 w 582642"/>
                <a:gd name="connsiteY4" fmla="*/ 203551 h 548555"/>
                <a:gd name="connsiteX0" fmla="*/ 1063 w 583674"/>
                <a:gd name="connsiteY0" fmla="*/ 199734 h 534013"/>
                <a:gd name="connsiteX1" fmla="*/ 289482 w 583674"/>
                <a:gd name="connsiteY1" fmla="*/ 7390 h 534013"/>
                <a:gd name="connsiteX2" fmla="*/ 583674 w 583674"/>
                <a:gd name="connsiteY2" fmla="*/ 285755 h 534013"/>
                <a:gd name="connsiteX3" fmla="*/ 222170 w 583674"/>
                <a:gd name="connsiteY3" fmla="*/ 530153 h 534013"/>
                <a:gd name="connsiteX4" fmla="*/ 1063 w 583674"/>
                <a:gd name="connsiteY4" fmla="*/ 199734 h 534013"/>
                <a:gd name="connsiteX0" fmla="*/ 154 w 582765"/>
                <a:gd name="connsiteY0" fmla="*/ 199805 h 544807"/>
                <a:gd name="connsiteX1" fmla="*/ 288573 w 582765"/>
                <a:gd name="connsiteY1" fmla="*/ 7461 h 544807"/>
                <a:gd name="connsiteX2" fmla="*/ 582765 w 582765"/>
                <a:gd name="connsiteY2" fmla="*/ 285826 h 544807"/>
                <a:gd name="connsiteX3" fmla="*/ 259558 w 582765"/>
                <a:gd name="connsiteY3" fmla="*/ 541308 h 544807"/>
                <a:gd name="connsiteX4" fmla="*/ 154 w 582765"/>
                <a:gd name="connsiteY4" fmla="*/ 199805 h 544807"/>
                <a:gd name="connsiteX0" fmla="*/ 8362 w 590973"/>
                <a:gd name="connsiteY0" fmla="*/ 204491 h 549493"/>
                <a:gd name="connsiteX1" fmla="*/ 296781 w 590973"/>
                <a:gd name="connsiteY1" fmla="*/ 12147 h 549493"/>
                <a:gd name="connsiteX2" fmla="*/ 590973 w 590973"/>
                <a:gd name="connsiteY2" fmla="*/ 290512 h 549493"/>
                <a:gd name="connsiteX3" fmla="*/ 267766 w 590973"/>
                <a:gd name="connsiteY3" fmla="*/ 545994 h 549493"/>
                <a:gd name="connsiteX4" fmla="*/ 8362 w 590973"/>
                <a:gd name="connsiteY4" fmla="*/ 204491 h 549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973" h="549493">
                  <a:moveTo>
                    <a:pt x="8362" y="204491"/>
                  </a:moveTo>
                  <a:cubicBezTo>
                    <a:pt x="54230" y="37923"/>
                    <a:pt x="142235" y="-29900"/>
                    <a:pt x="296781" y="12147"/>
                  </a:cubicBezTo>
                  <a:cubicBezTo>
                    <a:pt x="451327" y="54194"/>
                    <a:pt x="587722" y="106167"/>
                    <a:pt x="590973" y="290512"/>
                  </a:cubicBezTo>
                  <a:cubicBezTo>
                    <a:pt x="580450" y="481084"/>
                    <a:pt x="422313" y="568646"/>
                    <a:pt x="267766" y="545994"/>
                  </a:cubicBezTo>
                  <a:cubicBezTo>
                    <a:pt x="113219" y="523342"/>
                    <a:pt x="-37506" y="371059"/>
                    <a:pt x="8362" y="204491"/>
                  </a:cubicBezTo>
                  <a:close/>
                </a:path>
              </a:pathLst>
            </a:custGeom>
            <a:solidFill>
              <a:schemeClr val="accent3">
                <a:lumMod val="40000"/>
                <a:lumOff val="60000"/>
              </a:schemeClr>
            </a:solidFill>
            <a:ln w="1905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Oval 16">
              <a:extLst>
                <a:ext uri="{FF2B5EF4-FFF2-40B4-BE49-F238E27FC236}">
                  <a16:creationId xmlns:a16="http://schemas.microsoft.com/office/drawing/2014/main" id="{D9AE7BEC-5E27-9335-81D9-1A77833BA050}"/>
                </a:ext>
              </a:extLst>
            </p:cNvPr>
            <p:cNvSpPr/>
            <p:nvPr/>
          </p:nvSpPr>
          <p:spPr bwMode="auto">
            <a:xfrm rot="685928">
              <a:off x="6527689" y="3696703"/>
              <a:ext cx="480383" cy="436607"/>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 name="connsiteX0" fmla="*/ 2311 w 584922"/>
                <a:gd name="connsiteY0" fmla="*/ 192230 h 535374"/>
                <a:gd name="connsiteX1" fmla="*/ 238756 w 584922"/>
                <a:gd name="connsiteY1" fmla="*/ 8199 h 535374"/>
                <a:gd name="connsiteX2" fmla="*/ 584922 w 584922"/>
                <a:gd name="connsiteY2" fmla="*/ 278251 h 535374"/>
                <a:gd name="connsiteX3" fmla="*/ 308218 w 584922"/>
                <a:gd name="connsiteY3" fmla="*/ 533734 h 535374"/>
                <a:gd name="connsiteX4" fmla="*/ 2311 w 584922"/>
                <a:gd name="connsiteY4" fmla="*/ 192230 h 535374"/>
                <a:gd name="connsiteX0" fmla="*/ 33 w 582644"/>
                <a:gd name="connsiteY0" fmla="*/ 193538 h 536681"/>
                <a:gd name="connsiteX1" fmla="*/ 288452 w 582644"/>
                <a:gd name="connsiteY1" fmla="*/ 1194 h 536681"/>
                <a:gd name="connsiteX2" fmla="*/ 582644 w 582644"/>
                <a:gd name="connsiteY2" fmla="*/ 279559 h 536681"/>
                <a:gd name="connsiteX3" fmla="*/ 305940 w 582644"/>
                <a:gd name="connsiteY3" fmla="*/ 535042 h 536681"/>
                <a:gd name="connsiteX4" fmla="*/ 33 w 582644"/>
                <a:gd name="connsiteY4" fmla="*/ 193538 h 536681"/>
                <a:gd name="connsiteX0" fmla="*/ 44 w 582655"/>
                <a:gd name="connsiteY0" fmla="*/ 199805 h 542948"/>
                <a:gd name="connsiteX1" fmla="*/ 288463 w 582655"/>
                <a:gd name="connsiteY1" fmla="*/ 7461 h 542948"/>
                <a:gd name="connsiteX2" fmla="*/ 582655 w 582655"/>
                <a:gd name="connsiteY2" fmla="*/ 285826 h 542948"/>
                <a:gd name="connsiteX3" fmla="*/ 305951 w 582655"/>
                <a:gd name="connsiteY3" fmla="*/ 541309 h 542948"/>
                <a:gd name="connsiteX4" fmla="*/ 44 w 582655"/>
                <a:gd name="connsiteY4" fmla="*/ 199805 h 542948"/>
                <a:gd name="connsiteX0" fmla="*/ 23 w 582634"/>
                <a:gd name="connsiteY0" fmla="*/ 203551 h 546694"/>
                <a:gd name="connsiteX1" fmla="*/ 288442 w 582634"/>
                <a:gd name="connsiteY1" fmla="*/ 11207 h 546694"/>
                <a:gd name="connsiteX2" fmla="*/ 582634 w 582634"/>
                <a:gd name="connsiteY2" fmla="*/ 289572 h 546694"/>
                <a:gd name="connsiteX3" fmla="*/ 305930 w 582634"/>
                <a:gd name="connsiteY3" fmla="*/ 545055 h 546694"/>
                <a:gd name="connsiteX4" fmla="*/ 23 w 582634"/>
                <a:gd name="connsiteY4" fmla="*/ 203551 h 546694"/>
                <a:gd name="connsiteX0" fmla="*/ 74 w 582685"/>
                <a:gd name="connsiteY0" fmla="*/ 203551 h 555951"/>
                <a:gd name="connsiteX1" fmla="*/ 288493 w 582685"/>
                <a:gd name="connsiteY1" fmla="*/ 11207 h 555951"/>
                <a:gd name="connsiteX2" fmla="*/ 582685 w 582685"/>
                <a:gd name="connsiteY2" fmla="*/ 289572 h 555951"/>
                <a:gd name="connsiteX3" fmla="*/ 305981 w 582685"/>
                <a:gd name="connsiteY3" fmla="*/ 545055 h 555951"/>
                <a:gd name="connsiteX4" fmla="*/ 74 w 582685"/>
                <a:gd name="connsiteY4" fmla="*/ 203551 h 555951"/>
                <a:gd name="connsiteX0" fmla="*/ 31 w 582642"/>
                <a:gd name="connsiteY0" fmla="*/ 203551 h 548555"/>
                <a:gd name="connsiteX1" fmla="*/ 288450 w 582642"/>
                <a:gd name="connsiteY1" fmla="*/ 11207 h 548555"/>
                <a:gd name="connsiteX2" fmla="*/ 582642 w 582642"/>
                <a:gd name="connsiteY2" fmla="*/ 289572 h 548555"/>
                <a:gd name="connsiteX3" fmla="*/ 305938 w 582642"/>
                <a:gd name="connsiteY3" fmla="*/ 545055 h 548555"/>
                <a:gd name="connsiteX4" fmla="*/ 31 w 582642"/>
                <a:gd name="connsiteY4" fmla="*/ 203551 h 548555"/>
                <a:gd name="connsiteX0" fmla="*/ 1063 w 583674"/>
                <a:gd name="connsiteY0" fmla="*/ 199734 h 534013"/>
                <a:gd name="connsiteX1" fmla="*/ 289482 w 583674"/>
                <a:gd name="connsiteY1" fmla="*/ 7390 h 534013"/>
                <a:gd name="connsiteX2" fmla="*/ 583674 w 583674"/>
                <a:gd name="connsiteY2" fmla="*/ 285755 h 534013"/>
                <a:gd name="connsiteX3" fmla="*/ 222170 w 583674"/>
                <a:gd name="connsiteY3" fmla="*/ 530153 h 534013"/>
                <a:gd name="connsiteX4" fmla="*/ 1063 w 583674"/>
                <a:gd name="connsiteY4" fmla="*/ 199734 h 534013"/>
                <a:gd name="connsiteX0" fmla="*/ 154 w 582765"/>
                <a:gd name="connsiteY0" fmla="*/ 199805 h 544807"/>
                <a:gd name="connsiteX1" fmla="*/ 288573 w 582765"/>
                <a:gd name="connsiteY1" fmla="*/ 7461 h 544807"/>
                <a:gd name="connsiteX2" fmla="*/ 582765 w 582765"/>
                <a:gd name="connsiteY2" fmla="*/ 285826 h 544807"/>
                <a:gd name="connsiteX3" fmla="*/ 259558 w 582765"/>
                <a:gd name="connsiteY3" fmla="*/ 541308 h 544807"/>
                <a:gd name="connsiteX4" fmla="*/ 154 w 582765"/>
                <a:gd name="connsiteY4" fmla="*/ 199805 h 544807"/>
                <a:gd name="connsiteX0" fmla="*/ 8362 w 590973"/>
                <a:gd name="connsiteY0" fmla="*/ 204491 h 549493"/>
                <a:gd name="connsiteX1" fmla="*/ 296781 w 590973"/>
                <a:gd name="connsiteY1" fmla="*/ 12147 h 549493"/>
                <a:gd name="connsiteX2" fmla="*/ 590973 w 590973"/>
                <a:gd name="connsiteY2" fmla="*/ 290512 h 549493"/>
                <a:gd name="connsiteX3" fmla="*/ 267766 w 590973"/>
                <a:gd name="connsiteY3" fmla="*/ 545994 h 549493"/>
                <a:gd name="connsiteX4" fmla="*/ 8362 w 590973"/>
                <a:gd name="connsiteY4" fmla="*/ 204491 h 549493"/>
                <a:gd name="connsiteX0" fmla="*/ 6260 w 527611"/>
                <a:gd name="connsiteY0" fmla="*/ 195063 h 538240"/>
                <a:gd name="connsiteX1" fmla="*/ 294679 w 527611"/>
                <a:gd name="connsiteY1" fmla="*/ 2719 h 538240"/>
                <a:gd name="connsiteX2" fmla="*/ 527611 w 527611"/>
                <a:gd name="connsiteY2" fmla="*/ 281788 h 538240"/>
                <a:gd name="connsiteX3" fmla="*/ 265664 w 527611"/>
                <a:gd name="connsiteY3" fmla="*/ 536566 h 538240"/>
                <a:gd name="connsiteX4" fmla="*/ 6260 w 527611"/>
                <a:gd name="connsiteY4" fmla="*/ 195063 h 538240"/>
                <a:gd name="connsiteX0" fmla="*/ 6457 w 576603"/>
                <a:gd name="connsiteY0" fmla="*/ 193081 h 534824"/>
                <a:gd name="connsiteX1" fmla="*/ 294876 w 576603"/>
                <a:gd name="connsiteY1" fmla="*/ 737 h 534824"/>
                <a:gd name="connsiteX2" fmla="*/ 576602 w 576603"/>
                <a:gd name="connsiteY2" fmla="*/ 231064 h 534824"/>
                <a:gd name="connsiteX3" fmla="*/ 265861 w 576603"/>
                <a:gd name="connsiteY3" fmla="*/ 534584 h 534824"/>
                <a:gd name="connsiteX4" fmla="*/ 6457 w 576603"/>
                <a:gd name="connsiteY4" fmla="*/ 193081 h 534824"/>
                <a:gd name="connsiteX0" fmla="*/ 7991 w 578136"/>
                <a:gd name="connsiteY0" fmla="*/ 193080 h 534950"/>
                <a:gd name="connsiteX1" fmla="*/ 296410 w 578136"/>
                <a:gd name="connsiteY1" fmla="*/ 736 h 534950"/>
                <a:gd name="connsiteX2" fmla="*/ 578136 w 578136"/>
                <a:gd name="connsiteY2" fmla="*/ 231063 h 534950"/>
                <a:gd name="connsiteX3" fmla="*/ 267395 w 578136"/>
                <a:gd name="connsiteY3" fmla="*/ 534583 h 534950"/>
                <a:gd name="connsiteX4" fmla="*/ 7991 w 578136"/>
                <a:gd name="connsiteY4" fmla="*/ 193080 h 534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8136" h="534950">
                  <a:moveTo>
                    <a:pt x="7991" y="193080"/>
                  </a:moveTo>
                  <a:cubicBezTo>
                    <a:pt x="53859" y="26512"/>
                    <a:pt x="201386" y="-5594"/>
                    <a:pt x="296410" y="736"/>
                  </a:cubicBezTo>
                  <a:cubicBezTo>
                    <a:pt x="391434" y="7066"/>
                    <a:pt x="574885" y="46718"/>
                    <a:pt x="578136" y="231063"/>
                  </a:cubicBezTo>
                  <a:cubicBezTo>
                    <a:pt x="567613" y="421635"/>
                    <a:pt x="412443" y="542520"/>
                    <a:pt x="267395" y="534583"/>
                  </a:cubicBezTo>
                  <a:cubicBezTo>
                    <a:pt x="122347" y="526646"/>
                    <a:pt x="-37877" y="359648"/>
                    <a:pt x="7991" y="193080"/>
                  </a:cubicBezTo>
                  <a:close/>
                </a:path>
              </a:pathLst>
            </a:custGeom>
            <a:solidFill>
              <a:schemeClr val="accent3">
                <a:lumMod val="40000"/>
                <a:lumOff val="60000"/>
              </a:schemeClr>
            </a:solidFill>
            <a:ln w="1905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Oval 16">
              <a:extLst>
                <a:ext uri="{FF2B5EF4-FFF2-40B4-BE49-F238E27FC236}">
                  <a16:creationId xmlns:a16="http://schemas.microsoft.com/office/drawing/2014/main" id="{C0B4F02D-5CF7-0848-BDEF-3978F54CB26F}"/>
                </a:ext>
              </a:extLst>
            </p:cNvPr>
            <p:cNvSpPr/>
            <p:nvPr/>
          </p:nvSpPr>
          <p:spPr bwMode="auto">
            <a:xfrm>
              <a:off x="5954639" y="4021963"/>
              <a:ext cx="472196" cy="374654"/>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922" h="525844">
                  <a:moveTo>
                    <a:pt x="2311" y="250733"/>
                  </a:moveTo>
                  <a:cubicBezTo>
                    <a:pt x="30498" y="31409"/>
                    <a:pt x="95264" y="-3053"/>
                    <a:pt x="238756" y="199"/>
                  </a:cubicBezTo>
                  <a:cubicBezTo>
                    <a:pt x="382248" y="3451"/>
                    <a:pt x="581671" y="85906"/>
                    <a:pt x="584922" y="270251"/>
                  </a:cubicBezTo>
                  <a:cubicBezTo>
                    <a:pt x="574399" y="460823"/>
                    <a:pt x="405320" y="528987"/>
                    <a:pt x="308218" y="525734"/>
                  </a:cubicBezTo>
                  <a:cubicBezTo>
                    <a:pt x="211116" y="522481"/>
                    <a:pt x="-25876" y="470057"/>
                    <a:pt x="2311" y="250733"/>
                  </a:cubicBezTo>
                  <a:close/>
                </a:path>
              </a:pathLst>
            </a:custGeom>
            <a:solidFill>
              <a:schemeClr val="tx2"/>
            </a:solidFill>
            <a:ln w="1905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Oval 16">
              <a:extLst>
                <a:ext uri="{FF2B5EF4-FFF2-40B4-BE49-F238E27FC236}">
                  <a16:creationId xmlns:a16="http://schemas.microsoft.com/office/drawing/2014/main" id="{0604A3A9-5D20-D112-71A4-C097A74962CE}"/>
                </a:ext>
              </a:extLst>
            </p:cNvPr>
            <p:cNvSpPr/>
            <p:nvPr/>
          </p:nvSpPr>
          <p:spPr bwMode="auto">
            <a:xfrm>
              <a:off x="6019188" y="3534387"/>
              <a:ext cx="596346" cy="560911"/>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346" h="560911">
                  <a:moveTo>
                    <a:pt x="13311" y="384017"/>
                  </a:moveTo>
                  <a:cubicBezTo>
                    <a:pt x="-22408" y="232018"/>
                    <a:pt x="12252" y="25652"/>
                    <a:pt x="135548" y="5410"/>
                  </a:cubicBezTo>
                  <a:cubicBezTo>
                    <a:pt x="258844" y="-14832"/>
                    <a:pt x="610210" y="6953"/>
                    <a:pt x="595923" y="334010"/>
                  </a:cubicBezTo>
                  <a:cubicBezTo>
                    <a:pt x="595923" y="506285"/>
                    <a:pt x="411244" y="554264"/>
                    <a:pt x="292710" y="560217"/>
                  </a:cubicBezTo>
                  <a:cubicBezTo>
                    <a:pt x="174176" y="566170"/>
                    <a:pt x="49030" y="536016"/>
                    <a:pt x="13311" y="384017"/>
                  </a:cubicBezTo>
                  <a:close/>
                </a:path>
              </a:pathLst>
            </a:custGeom>
            <a:solidFill>
              <a:schemeClr val="accent3">
                <a:lumMod val="40000"/>
                <a:lumOff val="60000"/>
              </a:schemeClr>
            </a:solidFill>
            <a:ln w="1905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Oval 16">
              <a:extLst>
                <a:ext uri="{FF2B5EF4-FFF2-40B4-BE49-F238E27FC236}">
                  <a16:creationId xmlns:a16="http://schemas.microsoft.com/office/drawing/2014/main" id="{B07E00F7-C92B-CD8A-3DCF-484A7D5A9714}"/>
                </a:ext>
              </a:extLst>
            </p:cNvPr>
            <p:cNvSpPr/>
            <p:nvPr/>
          </p:nvSpPr>
          <p:spPr bwMode="auto">
            <a:xfrm>
              <a:off x="6404446" y="4055323"/>
              <a:ext cx="316670" cy="272807"/>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922" h="525844">
                  <a:moveTo>
                    <a:pt x="2311" y="250733"/>
                  </a:moveTo>
                  <a:cubicBezTo>
                    <a:pt x="30498" y="31409"/>
                    <a:pt x="95264" y="-3053"/>
                    <a:pt x="238756" y="199"/>
                  </a:cubicBezTo>
                  <a:cubicBezTo>
                    <a:pt x="382248" y="3451"/>
                    <a:pt x="581671" y="85906"/>
                    <a:pt x="584922" y="270251"/>
                  </a:cubicBezTo>
                  <a:cubicBezTo>
                    <a:pt x="574399" y="460823"/>
                    <a:pt x="405320" y="528987"/>
                    <a:pt x="308218" y="525734"/>
                  </a:cubicBezTo>
                  <a:cubicBezTo>
                    <a:pt x="211116" y="522481"/>
                    <a:pt x="-25876" y="470057"/>
                    <a:pt x="2311" y="250733"/>
                  </a:cubicBezTo>
                  <a:close/>
                </a:path>
              </a:pathLst>
            </a:custGeom>
            <a:solidFill>
              <a:schemeClr val="accent3">
                <a:lumMod val="40000"/>
                <a:lumOff val="60000"/>
              </a:schemeClr>
            </a:solidFill>
            <a:ln w="1905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pic>
        <p:nvPicPr>
          <p:cNvPr id="32" name="Graphic 31">
            <a:extLst>
              <a:ext uri="{FF2B5EF4-FFF2-40B4-BE49-F238E27FC236}">
                <a16:creationId xmlns:a16="http://schemas.microsoft.com/office/drawing/2014/main" id="{1AEBA268-D7C4-8993-EC78-0D5F1FAF4F3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746538" y="3182937"/>
            <a:ext cx="1195786" cy="1051715"/>
          </a:xfrm>
          <a:prstGeom prst="rect">
            <a:avLst/>
          </a:prstGeom>
        </p:spPr>
      </p:pic>
    </p:spTree>
    <p:extLst>
      <p:ext uri="{BB962C8B-B14F-4D97-AF65-F5344CB8AC3E}">
        <p14:creationId xmlns:p14="http://schemas.microsoft.com/office/powerpoint/2010/main" val="830197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30C546DF-119D-263A-3AF3-A27CA9EB5D5D}"/>
              </a:ext>
            </a:extLst>
          </p:cNvPr>
          <p:cNvGraphicFramePr/>
          <p:nvPr>
            <p:extLst>
              <p:ext uri="{D42A27DB-BD31-4B8C-83A1-F6EECF244321}">
                <p14:modId xmlns:p14="http://schemas.microsoft.com/office/powerpoint/2010/main" val="1329154314"/>
              </p:ext>
            </p:extLst>
          </p:nvPr>
        </p:nvGraphicFramePr>
        <p:xfrm>
          <a:off x="709797" y="1238826"/>
          <a:ext cx="9368589" cy="5418667"/>
        </p:xfrm>
        <a:graphic>
          <a:graphicData uri="http://schemas.openxmlformats.org/drawingml/2006/chart">
            <c:chart xmlns:c="http://schemas.openxmlformats.org/drawingml/2006/chart" xmlns:r="http://schemas.openxmlformats.org/officeDocument/2006/relationships" r:id="rId3"/>
          </a:graphicData>
        </a:graphic>
      </p:graphicFrame>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SGLT2 Inhibitor: Empagliflozin</a:t>
            </a:r>
          </a:p>
        </p:txBody>
      </p:sp>
      <p:sp>
        <p:nvSpPr>
          <p:cNvPr id="4" name="Text Box 11">
            <a:extLst>
              <a:ext uri="{FF2B5EF4-FFF2-40B4-BE49-F238E27FC236}">
                <a16:creationId xmlns:a16="http://schemas.microsoft.com/office/drawing/2014/main" id="{CE0E572A-38AA-2DAA-61B6-45E79B93C895}"/>
              </a:ext>
            </a:extLst>
          </p:cNvPr>
          <p:cNvSpPr txBox="1">
            <a:spLocks noChangeArrowheads="1"/>
          </p:cNvSpPr>
          <p:nvPr/>
        </p:nvSpPr>
        <p:spPr bwMode="auto">
          <a:xfrm>
            <a:off x="422922" y="639592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Kuchay.</a:t>
            </a: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Diabetes Care. 2018;41:1801.</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sp>
        <p:nvSpPr>
          <p:cNvPr id="5" name="TextBox 4">
            <a:extLst>
              <a:ext uri="{FF2B5EF4-FFF2-40B4-BE49-F238E27FC236}">
                <a16:creationId xmlns:a16="http://schemas.microsoft.com/office/drawing/2014/main" id="{75DDD4D7-49AC-EA54-1CC0-A70981845183}"/>
              </a:ext>
            </a:extLst>
          </p:cNvPr>
          <p:cNvSpPr txBox="1"/>
          <p:nvPr/>
        </p:nvSpPr>
        <p:spPr bwMode="auto">
          <a:xfrm>
            <a:off x="3344746" y="1480221"/>
            <a:ext cx="55787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in Liver Fat Relative to BL Assessed by MRI-PDFF</a:t>
            </a:r>
          </a:p>
        </p:txBody>
      </p:sp>
      <p:sp>
        <p:nvSpPr>
          <p:cNvPr id="9" name="TextBox 8">
            <a:extLst>
              <a:ext uri="{FF2B5EF4-FFF2-40B4-BE49-F238E27FC236}">
                <a16:creationId xmlns:a16="http://schemas.microsoft.com/office/drawing/2014/main" id="{FEE60A47-DFF7-AF17-B53B-1C3AEC097381}"/>
              </a:ext>
            </a:extLst>
          </p:cNvPr>
          <p:cNvSpPr txBox="1"/>
          <p:nvPr/>
        </p:nvSpPr>
        <p:spPr bwMode="auto">
          <a:xfrm>
            <a:off x="3072164" y="1988335"/>
            <a:ext cx="1838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.054</a:t>
            </a:r>
          </a:p>
        </p:txBody>
      </p:sp>
      <p:cxnSp>
        <p:nvCxnSpPr>
          <p:cNvPr id="11" name="Straight Connector 10">
            <a:extLst>
              <a:ext uri="{FF2B5EF4-FFF2-40B4-BE49-F238E27FC236}">
                <a16:creationId xmlns:a16="http://schemas.microsoft.com/office/drawing/2014/main" id="{911F7BF9-C1A2-D820-9C2B-2018147C521F}"/>
              </a:ext>
            </a:extLst>
          </p:cNvPr>
          <p:cNvCxnSpPr/>
          <p:nvPr/>
        </p:nvCxnSpPr>
        <p:spPr bwMode="auto">
          <a:xfrm>
            <a:off x="3015014" y="2342139"/>
            <a:ext cx="1895475" cy="0"/>
          </a:xfrm>
          <a:prstGeom prst="line">
            <a:avLst/>
          </a:prstGeom>
          <a:noFill/>
          <a:ln w="28575" cap="flat" cmpd="sng" algn="ctr">
            <a:solidFill>
              <a:schemeClr val="bg1"/>
            </a:solidFill>
            <a:prstDash val="solid"/>
            <a:round/>
            <a:headEnd type="none" w="med" len="med"/>
            <a:tailEnd type="none" w="med" len="med"/>
          </a:ln>
          <a:effectLst/>
        </p:spPr>
      </p:cxnSp>
      <p:sp>
        <p:nvSpPr>
          <p:cNvPr id="12" name="TextBox 11">
            <a:extLst>
              <a:ext uri="{FF2B5EF4-FFF2-40B4-BE49-F238E27FC236}">
                <a16:creationId xmlns:a16="http://schemas.microsoft.com/office/drawing/2014/main" id="{70107B61-4152-A746-1244-493760DA2943}"/>
              </a:ext>
            </a:extLst>
          </p:cNvPr>
          <p:cNvSpPr txBox="1"/>
          <p:nvPr/>
        </p:nvSpPr>
        <p:spPr bwMode="auto">
          <a:xfrm>
            <a:off x="7129814" y="1988335"/>
            <a:ext cx="1838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&lt;.0001</a:t>
            </a:r>
          </a:p>
        </p:txBody>
      </p:sp>
      <p:cxnSp>
        <p:nvCxnSpPr>
          <p:cNvPr id="13" name="Straight Connector 12">
            <a:extLst>
              <a:ext uri="{FF2B5EF4-FFF2-40B4-BE49-F238E27FC236}">
                <a16:creationId xmlns:a16="http://schemas.microsoft.com/office/drawing/2014/main" id="{2624BCF1-2924-4609-75DC-BB215BB8FD96}"/>
              </a:ext>
            </a:extLst>
          </p:cNvPr>
          <p:cNvCxnSpPr/>
          <p:nvPr/>
        </p:nvCxnSpPr>
        <p:spPr bwMode="auto">
          <a:xfrm>
            <a:off x="7072664" y="2342139"/>
            <a:ext cx="1895475" cy="0"/>
          </a:xfrm>
          <a:prstGeom prst="line">
            <a:avLst/>
          </a:prstGeom>
          <a:noFill/>
          <a:ln w="28575" cap="flat" cmpd="sng" algn="ctr">
            <a:solidFill>
              <a:schemeClr val="bg1"/>
            </a:solidFill>
            <a:prstDash val="solid"/>
            <a:round/>
            <a:headEnd type="none" w="med" len="med"/>
            <a:tailEnd type="none" w="med" len="med"/>
          </a:ln>
          <a:effectLst/>
        </p:spPr>
      </p:cxnSp>
      <p:sp>
        <p:nvSpPr>
          <p:cNvPr id="14" name="TextBox 13">
            <a:extLst>
              <a:ext uri="{FF2B5EF4-FFF2-40B4-BE49-F238E27FC236}">
                <a16:creationId xmlns:a16="http://schemas.microsoft.com/office/drawing/2014/main" id="{819A66E9-217E-A783-B8B6-B250BC48047D}"/>
              </a:ext>
            </a:extLst>
          </p:cNvPr>
          <p:cNvSpPr txBox="1"/>
          <p:nvPr/>
        </p:nvSpPr>
        <p:spPr bwMode="auto">
          <a:xfrm>
            <a:off x="9902085" y="2593491"/>
            <a:ext cx="17069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Baseline</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Post treatment</a:t>
            </a:r>
          </a:p>
        </p:txBody>
      </p:sp>
      <p:sp>
        <p:nvSpPr>
          <p:cNvPr id="15" name="Rectangle 14">
            <a:extLst>
              <a:ext uri="{FF2B5EF4-FFF2-40B4-BE49-F238E27FC236}">
                <a16:creationId xmlns:a16="http://schemas.microsoft.com/office/drawing/2014/main" id="{0E3D61E5-45D9-C215-4C3E-45434A27A1B8}"/>
              </a:ext>
            </a:extLst>
          </p:cNvPr>
          <p:cNvSpPr/>
          <p:nvPr/>
        </p:nvSpPr>
        <p:spPr bwMode="auto">
          <a:xfrm>
            <a:off x="9748379" y="2698006"/>
            <a:ext cx="178420" cy="178420"/>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6F5F6137-DC5E-955B-EB4A-D016CFA42A91}"/>
              </a:ext>
            </a:extLst>
          </p:cNvPr>
          <p:cNvSpPr/>
          <p:nvPr/>
        </p:nvSpPr>
        <p:spPr bwMode="auto">
          <a:xfrm>
            <a:off x="9748379" y="2986732"/>
            <a:ext cx="178420" cy="1784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 name="Group 1">
            <a:extLst>
              <a:ext uri="{FF2B5EF4-FFF2-40B4-BE49-F238E27FC236}">
                <a16:creationId xmlns:a16="http://schemas.microsoft.com/office/drawing/2014/main" id="{1C673DD5-8034-EE86-762C-5594A04F1809}"/>
              </a:ext>
            </a:extLst>
          </p:cNvPr>
          <p:cNvGrpSpPr/>
          <p:nvPr/>
        </p:nvGrpSpPr>
        <p:grpSpPr>
          <a:xfrm>
            <a:off x="1938344" y="5709765"/>
            <a:ext cx="8140042" cy="87921"/>
            <a:chOff x="1453269" y="5396043"/>
            <a:chExt cx="3278424" cy="79064"/>
          </a:xfrm>
        </p:grpSpPr>
        <p:cxnSp>
          <p:nvCxnSpPr>
            <p:cNvPr id="3" name="Straight Connector 2">
              <a:extLst>
                <a:ext uri="{FF2B5EF4-FFF2-40B4-BE49-F238E27FC236}">
                  <a16:creationId xmlns:a16="http://schemas.microsoft.com/office/drawing/2014/main" id="{305C2553-50F3-4EFB-F2A7-AC85CAAD4752}"/>
                </a:ext>
              </a:extLst>
            </p:cNvPr>
            <p:cNvCxnSpPr>
              <a:cxnSpLocks/>
            </p:cNvCxnSpPr>
            <p:nvPr/>
          </p:nvCxnSpPr>
          <p:spPr bwMode="auto">
            <a:xfrm rot="5400000">
              <a:off x="4692161" y="5435575"/>
              <a:ext cx="79064"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52D48A30-E07D-CC6A-812F-DD79FED81009}"/>
                </a:ext>
              </a:extLst>
            </p:cNvPr>
            <p:cNvCxnSpPr>
              <a:cxnSpLocks/>
            </p:cNvCxnSpPr>
            <p:nvPr/>
          </p:nvCxnSpPr>
          <p:spPr bwMode="auto">
            <a:xfrm rot="5400000">
              <a:off x="3052950" y="5435575"/>
              <a:ext cx="79064"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5CD35CF8-3E28-8CC0-8E52-64832E3A26D6}"/>
                </a:ext>
              </a:extLst>
            </p:cNvPr>
            <p:cNvCxnSpPr>
              <a:cxnSpLocks/>
            </p:cNvCxnSpPr>
            <p:nvPr/>
          </p:nvCxnSpPr>
          <p:spPr bwMode="auto">
            <a:xfrm rot="5400000">
              <a:off x="1413737" y="5435575"/>
              <a:ext cx="79064"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3090882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F431B-7D02-4C30-FEA0-9036605DD7A2}"/>
              </a:ext>
            </a:extLst>
          </p:cNvPr>
          <p:cNvSpPr>
            <a:spLocks noGrp="1"/>
          </p:cNvSpPr>
          <p:nvPr>
            <p:ph type="title"/>
          </p:nvPr>
        </p:nvSpPr>
        <p:spPr/>
        <p:txBody>
          <a:bodyPr>
            <a:noAutofit/>
          </a:bodyPr>
          <a:lstStyle/>
          <a:p>
            <a:r>
              <a:rPr lang="en-US" dirty="0"/>
              <a:t>PPAR: Pioglitazone</a:t>
            </a:r>
          </a:p>
        </p:txBody>
      </p:sp>
      <p:graphicFrame>
        <p:nvGraphicFramePr>
          <p:cNvPr id="8" name="Table 18">
            <a:extLst>
              <a:ext uri="{FF2B5EF4-FFF2-40B4-BE49-F238E27FC236}">
                <a16:creationId xmlns:a16="http://schemas.microsoft.com/office/drawing/2014/main" id="{98C302EF-C8CB-2691-1736-5EA6CB25F3F2}"/>
              </a:ext>
            </a:extLst>
          </p:cNvPr>
          <p:cNvGraphicFramePr>
            <a:graphicFrameLocks noGrp="1"/>
          </p:cNvGraphicFramePr>
          <p:nvPr>
            <p:extLst>
              <p:ext uri="{D42A27DB-BD31-4B8C-83A1-F6EECF244321}">
                <p14:modId xmlns:p14="http://schemas.microsoft.com/office/powerpoint/2010/main" val="1278933660"/>
              </p:ext>
            </p:extLst>
          </p:nvPr>
        </p:nvGraphicFramePr>
        <p:xfrm>
          <a:off x="719139" y="1608734"/>
          <a:ext cx="10787060" cy="3692590"/>
        </p:xfrm>
        <a:graphic>
          <a:graphicData uri="http://schemas.openxmlformats.org/drawingml/2006/table">
            <a:tbl>
              <a:tblPr firstRow="1" bandRow="1">
                <a:tableStyleId>{9DCAF9ED-07DC-4A11-8D7F-57B35C25682E}</a:tableStyleId>
              </a:tblPr>
              <a:tblGrid>
                <a:gridCol w="3439059">
                  <a:extLst>
                    <a:ext uri="{9D8B030D-6E8A-4147-A177-3AD203B41FA5}">
                      <a16:colId xmlns:a16="http://schemas.microsoft.com/office/drawing/2014/main" val="20000"/>
                    </a:ext>
                  </a:extLst>
                </a:gridCol>
                <a:gridCol w="831231">
                  <a:extLst>
                    <a:ext uri="{9D8B030D-6E8A-4147-A177-3AD203B41FA5}">
                      <a16:colId xmlns:a16="http://schemas.microsoft.com/office/drawing/2014/main" val="20001"/>
                    </a:ext>
                  </a:extLst>
                </a:gridCol>
                <a:gridCol w="1315348">
                  <a:extLst>
                    <a:ext uri="{9D8B030D-6E8A-4147-A177-3AD203B41FA5}">
                      <a16:colId xmlns:a16="http://schemas.microsoft.com/office/drawing/2014/main" val="2161282932"/>
                    </a:ext>
                  </a:extLst>
                </a:gridCol>
                <a:gridCol w="1133756">
                  <a:extLst>
                    <a:ext uri="{9D8B030D-6E8A-4147-A177-3AD203B41FA5}">
                      <a16:colId xmlns:a16="http://schemas.microsoft.com/office/drawing/2014/main" val="20002"/>
                    </a:ext>
                  </a:extLst>
                </a:gridCol>
                <a:gridCol w="1360507">
                  <a:extLst>
                    <a:ext uri="{9D8B030D-6E8A-4147-A177-3AD203B41FA5}">
                      <a16:colId xmlns:a16="http://schemas.microsoft.com/office/drawing/2014/main" val="20004"/>
                    </a:ext>
                  </a:extLst>
                </a:gridCol>
                <a:gridCol w="1693075">
                  <a:extLst>
                    <a:ext uri="{9D8B030D-6E8A-4147-A177-3AD203B41FA5}">
                      <a16:colId xmlns:a16="http://schemas.microsoft.com/office/drawing/2014/main" val="20005"/>
                    </a:ext>
                  </a:extLst>
                </a:gridCol>
                <a:gridCol w="1014084">
                  <a:extLst>
                    <a:ext uri="{9D8B030D-6E8A-4147-A177-3AD203B41FA5}">
                      <a16:colId xmlns:a16="http://schemas.microsoft.com/office/drawing/2014/main" val="20006"/>
                    </a:ext>
                  </a:extLst>
                </a:gridCol>
              </a:tblGrid>
              <a:tr h="174228">
                <a:tc rowSpan="2">
                  <a:txBody>
                    <a:bodyPr/>
                    <a:lstStyle>
                      <a:lvl1pPr marL="0" algn="l" defTabSz="914400" rtl="0" eaLnBrk="1" latinLnBrk="0" hangingPunct="1">
                        <a:defRPr sz="1800" b="1" kern="1200">
                          <a:solidFill>
                            <a:schemeClr val="lt1"/>
                          </a:solidFill>
                          <a:latin typeface="Raleway"/>
                        </a:defRPr>
                      </a:lvl1pPr>
                      <a:lvl2pPr marL="457200" algn="l" defTabSz="914400" rtl="0" eaLnBrk="1" latinLnBrk="0" hangingPunct="1">
                        <a:defRPr sz="1800" b="1" kern="1200">
                          <a:solidFill>
                            <a:schemeClr val="lt1"/>
                          </a:solidFill>
                          <a:latin typeface="Raleway"/>
                        </a:defRPr>
                      </a:lvl2pPr>
                      <a:lvl3pPr marL="914400" algn="l" defTabSz="914400" rtl="0" eaLnBrk="1" latinLnBrk="0" hangingPunct="1">
                        <a:defRPr sz="1800" b="1" kern="1200">
                          <a:solidFill>
                            <a:schemeClr val="lt1"/>
                          </a:solidFill>
                          <a:latin typeface="Raleway"/>
                        </a:defRPr>
                      </a:lvl3pPr>
                      <a:lvl4pPr marL="1371600" algn="l" defTabSz="914400" rtl="0" eaLnBrk="1" latinLnBrk="0" hangingPunct="1">
                        <a:defRPr sz="1800" b="1" kern="1200">
                          <a:solidFill>
                            <a:schemeClr val="lt1"/>
                          </a:solidFill>
                          <a:latin typeface="Raleway"/>
                        </a:defRPr>
                      </a:lvl4pPr>
                      <a:lvl5pPr marL="1828800" algn="l" defTabSz="914400" rtl="0" eaLnBrk="1" latinLnBrk="0" hangingPunct="1">
                        <a:defRPr sz="1800" b="1" kern="1200">
                          <a:solidFill>
                            <a:schemeClr val="lt1"/>
                          </a:solidFill>
                          <a:latin typeface="Raleway"/>
                        </a:defRPr>
                      </a:lvl5pPr>
                      <a:lvl6pPr marL="2286000" algn="l" defTabSz="914400" rtl="0" eaLnBrk="1" latinLnBrk="0" hangingPunct="1">
                        <a:defRPr sz="1800" b="1" kern="1200">
                          <a:solidFill>
                            <a:schemeClr val="lt1"/>
                          </a:solidFill>
                          <a:latin typeface="Raleway"/>
                        </a:defRPr>
                      </a:lvl6pPr>
                      <a:lvl7pPr marL="2743200" algn="l" defTabSz="914400" rtl="0" eaLnBrk="1" latinLnBrk="0" hangingPunct="1">
                        <a:defRPr sz="1800" b="1" kern="1200">
                          <a:solidFill>
                            <a:schemeClr val="lt1"/>
                          </a:solidFill>
                          <a:latin typeface="Raleway"/>
                        </a:defRPr>
                      </a:lvl7pPr>
                      <a:lvl8pPr marL="3200400" algn="l" defTabSz="914400" rtl="0" eaLnBrk="1" latinLnBrk="0" hangingPunct="1">
                        <a:defRPr sz="1800" b="1" kern="1200">
                          <a:solidFill>
                            <a:schemeClr val="lt1"/>
                          </a:solidFill>
                          <a:latin typeface="Raleway"/>
                        </a:defRPr>
                      </a:lvl8pPr>
                      <a:lvl9pPr marL="3657600" algn="l" defTabSz="914400" rtl="0" eaLnBrk="1" latinLnBrk="0" hangingPunct="1">
                        <a:defRPr sz="1800" b="1" kern="1200">
                          <a:solidFill>
                            <a:schemeClr val="lt1"/>
                          </a:solidFill>
                          <a:latin typeface="Raleway"/>
                        </a:defRPr>
                      </a:lvl9pPr>
                    </a:lstStyle>
                    <a:p>
                      <a:pPr algn="ctr">
                        <a:lnSpc>
                          <a:spcPts val="900"/>
                        </a:lnSpc>
                      </a:pPr>
                      <a:r>
                        <a:rPr lang="en-US" sz="1800" b="1" dirty="0">
                          <a:latin typeface="+mn-lt"/>
                        </a:rPr>
                        <a:t>Study</a:t>
                      </a:r>
                    </a:p>
                  </a:txBody>
                  <a:tcPr marL="48440" marR="48440" marT="48440" marB="48440" anchor="ctr">
                    <a:lnL w="12700" cmpd="sng">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rowSpan="2">
                  <a:txBody>
                    <a:bodyPr/>
                    <a:lstStyle>
                      <a:lvl1pPr marL="0" algn="l" defTabSz="914400" rtl="0" eaLnBrk="1" latinLnBrk="0" hangingPunct="1">
                        <a:defRPr sz="1800" b="1" kern="1200">
                          <a:solidFill>
                            <a:schemeClr val="lt1"/>
                          </a:solidFill>
                          <a:latin typeface="Raleway"/>
                        </a:defRPr>
                      </a:lvl1pPr>
                      <a:lvl2pPr marL="457200" algn="l" defTabSz="914400" rtl="0" eaLnBrk="1" latinLnBrk="0" hangingPunct="1">
                        <a:defRPr sz="1800" b="1" kern="1200">
                          <a:solidFill>
                            <a:schemeClr val="lt1"/>
                          </a:solidFill>
                          <a:latin typeface="Raleway"/>
                        </a:defRPr>
                      </a:lvl2pPr>
                      <a:lvl3pPr marL="914400" algn="l" defTabSz="914400" rtl="0" eaLnBrk="1" latinLnBrk="0" hangingPunct="1">
                        <a:defRPr sz="1800" b="1" kern="1200">
                          <a:solidFill>
                            <a:schemeClr val="lt1"/>
                          </a:solidFill>
                          <a:latin typeface="Raleway"/>
                        </a:defRPr>
                      </a:lvl3pPr>
                      <a:lvl4pPr marL="1371600" algn="l" defTabSz="914400" rtl="0" eaLnBrk="1" latinLnBrk="0" hangingPunct="1">
                        <a:defRPr sz="1800" b="1" kern="1200">
                          <a:solidFill>
                            <a:schemeClr val="lt1"/>
                          </a:solidFill>
                          <a:latin typeface="Raleway"/>
                        </a:defRPr>
                      </a:lvl4pPr>
                      <a:lvl5pPr marL="1828800" algn="l" defTabSz="914400" rtl="0" eaLnBrk="1" latinLnBrk="0" hangingPunct="1">
                        <a:defRPr sz="1800" b="1" kern="1200">
                          <a:solidFill>
                            <a:schemeClr val="lt1"/>
                          </a:solidFill>
                          <a:latin typeface="Raleway"/>
                        </a:defRPr>
                      </a:lvl5pPr>
                      <a:lvl6pPr marL="2286000" algn="l" defTabSz="914400" rtl="0" eaLnBrk="1" latinLnBrk="0" hangingPunct="1">
                        <a:defRPr sz="1800" b="1" kern="1200">
                          <a:solidFill>
                            <a:schemeClr val="lt1"/>
                          </a:solidFill>
                          <a:latin typeface="Raleway"/>
                        </a:defRPr>
                      </a:lvl6pPr>
                      <a:lvl7pPr marL="2743200" algn="l" defTabSz="914400" rtl="0" eaLnBrk="1" latinLnBrk="0" hangingPunct="1">
                        <a:defRPr sz="1800" b="1" kern="1200">
                          <a:solidFill>
                            <a:schemeClr val="lt1"/>
                          </a:solidFill>
                          <a:latin typeface="Raleway"/>
                        </a:defRPr>
                      </a:lvl7pPr>
                      <a:lvl8pPr marL="3200400" algn="l" defTabSz="914400" rtl="0" eaLnBrk="1" latinLnBrk="0" hangingPunct="1">
                        <a:defRPr sz="1800" b="1" kern="1200">
                          <a:solidFill>
                            <a:schemeClr val="lt1"/>
                          </a:solidFill>
                          <a:latin typeface="Raleway"/>
                        </a:defRPr>
                      </a:lvl8pPr>
                      <a:lvl9pPr marL="3657600" algn="l" defTabSz="914400" rtl="0" eaLnBrk="1" latinLnBrk="0" hangingPunct="1">
                        <a:defRPr sz="1800" b="1" kern="1200">
                          <a:solidFill>
                            <a:schemeClr val="lt1"/>
                          </a:solidFill>
                          <a:latin typeface="Raleway"/>
                        </a:defRPr>
                      </a:lvl9pPr>
                    </a:lstStyle>
                    <a:p>
                      <a:pPr algn="ctr">
                        <a:lnSpc>
                          <a:spcPts val="900"/>
                        </a:lnSpc>
                      </a:pPr>
                      <a:r>
                        <a:rPr lang="en-US" sz="1800" b="1" dirty="0">
                          <a:latin typeface="+mn-lt"/>
                        </a:rPr>
                        <a:t>N</a:t>
                      </a: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rowSpan="2">
                  <a:txBody>
                    <a:bodyPr/>
                    <a:lstStyle>
                      <a:lvl1pPr marL="0" algn="l" defTabSz="914400" rtl="0" eaLnBrk="1" latinLnBrk="0" hangingPunct="1">
                        <a:defRPr sz="1800" b="1" kern="1200">
                          <a:solidFill>
                            <a:schemeClr val="lt1"/>
                          </a:solidFill>
                          <a:latin typeface="Raleway"/>
                        </a:defRPr>
                      </a:lvl1pPr>
                      <a:lvl2pPr marL="457200" algn="l" defTabSz="914400" rtl="0" eaLnBrk="1" latinLnBrk="0" hangingPunct="1">
                        <a:defRPr sz="1800" b="1" kern="1200">
                          <a:solidFill>
                            <a:schemeClr val="lt1"/>
                          </a:solidFill>
                          <a:latin typeface="Raleway"/>
                        </a:defRPr>
                      </a:lvl2pPr>
                      <a:lvl3pPr marL="914400" algn="l" defTabSz="914400" rtl="0" eaLnBrk="1" latinLnBrk="0" hangingPunct="1">
                        <a:defRPr sz="1800" b="1" kern="1200">
                          <a:solidFill>
                            <a:schemeClr val="lt1"/>
                          </a:solidFill>
                          <a:latin typeface="Raleway"/>
                        </a:defRPr>
                      </a:lvl3pPr>
                      <a:lvl4pPr marL="1371600" algn="l" defTabSz="914400" rtl="0" eaLnBrk="1" latinLnBrk="0" hangingPunct="1">
                        <a:defRPr sz="1800" b="1" kern="1200">
                          <a:solidFill>
                            <a:schemeClr val="lt1"/>
                          </a:solidFill>
                          <a:latin typeface="Raleway"/>
                        </a:defRPr>
                      </a:lvl4pPr>
                      <a:lvl5pPr marL="1828800" algn="l" defTabSz="914400" rtl="0" eaLnBrk="1" latinLnBrk="0" hangingPunct="1">
                        <a:defRPr sz="1800" b="1" kern="1200">
                          <a:solidFill>
                            <a:schemeClr val="lt1"/>
                          </a:solidFill>
                          <a:latin typeface="Raleway"/>
                        </a:defRPr>
                      </a:lvl5pPr>
                      <a:lvl6pPr marL="2286000" algn="l" defTabSz="914400" rtl="0" eaLnBrk="1" latinLnBrk="0" hangingPunct="1">
                        <a:defRPr sz="1800" b="1" kern="1200">
                          <a:solidFill>
                            <a:schemeClr val="lt1"/>
                          </a:solidFill>
                          <a:latin typeface="Raleway"/>
                        </a:defRPr>
                      </a:lvl6pPr>
                      <a:lvl7pPr marL="2743200" algn="l" defTabSz="914400" rtl="0" eaLnBrk="1" latinLnBrk="0" hangingPunct="1">
                        <a:defRPr sz="1800" b="1" kern="1200">
                          <a:solidFill>
                            <a:schemeClr val="lt1"/>
                          </a:solidFill>
                          <a:latin typeface="Raleway"/>
                        </a:defRPr>
                      </a:lvl7pPr>
                      <a:lvl8pPr marL="3200400" algn="l" defTabSz="914400" rtl="0" eaLnBrk="1" latinLnBrk="0" hangingPunct="1">
                        <a:defRPr sz="1800" b="1" kern="1200">
                          <a:solidFill>
                            <a:schemeClr val="lt1"/>
                          </a:solidFill>
                          <a:latin typeface="Raleway"/>
                        </a:defRPr>
                      </a:lvl8pPr>
                      <a:lvl9pPr marL="3657600" algn="l" defTabSz="914400" rtl="0" eaLnBrk="1" latinLnBrk="0" hangingPunct="1">
                        <a:defRPr sz="1800" b="1" kern="1200">
                          <a:solidFill>
                            <a:schemeClr val="lt1"/>
                          </a:solidFill>
                          <a:latin typeface="Raleway"/>
                        </a:defRPr>
                      </a:lvl9pPr>
                    </a:lstStyle>
                    <a:p>
                      <a:pPr algn="ctr">
                        <a:lnSpc>
                          <a:spcPts val="900"/>
                        </a:lnSpc>
                      </a:pPr>
                      <a:r>
                        <a:rPr lang="en-US" sz="1800" b="1" dirty="0">
                          <a:latin typeface="+mn-lt"/>
                        </a:rPr>
                        <a:t>Duration</a:t>
                      </a: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gridSpan="4">
                  <a:txBody>
                    <a:bodyPr/>
                    <a:lstStyle>
                      <a:lvl1pPr marL="0" algn="l" defTabSz="914400" rtl="0" eaLnBrk="1" latinLnBrk="0" hangingPunct="1">
                        <a:defRPr sz="1800" b="1" kern="1200">
                          <a:solidFill>
                            <a:schemeClr val="lt1"/>
                          </a:solidFill>
                          <a:latin typeface="Raleway"/>
                        </a:defRPr>
                      </a:lvl1pPr>
                      <a:lvl2pPr marL="457200" algn="l" defTabSz="914400" rtl="0" eaLnBrk="1" latinLnBrk="0" hangingPunct="1">
                        <a:defRPr sz="1800" b="1" kern="1200">
                          <a:solidFill>
                            <a:schemeClr val="lt1"/>
                          </a:solidFill>
                          <a:latin typeface="Raleway"/>
                        </a:defRPr>
                      </a:lvl2pPr>
                      <a:lvl3pPr marL="914400" algn="l" defTabSz="914400" rtl="0" eaLnBrk="1" latinLnBrk="0" hangingPunct="1">
                        <a:defRPr sz="1800" b="1" kern="1200">
                          <a:solidFill>
                            <a:schemeClr val="lt1"/>
                          </a:solidFill>
                          <a:latin typeface="Raleway"/>
                        </a:defRPr>
                      </a:lvl3pPr>
                      <a:lvl4pPr marL="1371600" algn="l" defTabSz="914400" rtl="0" eaLnBrk="1" latinLnBrk="0" hangingPunct="1">
                        <a:defRPr sz="1800" b="1" kern="1200">
                          <a:solidFill>
                            <a:schemeClr val="lt1"/>
                          </a:solidFill>
                          <a:latin typeface="Raleway"/>
                        </a:defRPr>
                      </a:lvl4pPr>
                      <a:lvl5pPr marL="1828800" algn="l" defTabSz="914400" rtl="0" eaLnBrk="1" latinLnBrk="0" hangingPunct="1">
                        <a:defRPr sz="1800" b="1" kern="1200">
                          <a:solidFill>
                            <a:schemeClr val="lt1"/>
                          </a:solidFill>
                          <a:latin typeface="Raleway"/>
                        </a:defRPr>
                      </a:lvl5pPr>
                      <a:lvl6pPr marL="2286000" algn="l" defTabSz="914400" rtl="0" eaLnBrk="1" latinLnBrk="0" hangingPunct="1">
                        <a:defRPr sz="1800" b="1" kern="1200">
                          <a:solidFill>
                            <a:schemeClr val="lt1"/>
                          </a:solidFill>
                          <a:latin typeface="Raleway"/>
                        </a:defRPr>
                      </a:lvl6pPr>
                      <a:lvl7pPr marL="2743200" algn="l" defTabSz="914400" rtl="0" eaLnBrk="1" latinLnBrk="0" hangingPunct="1">
                        <a:defRPr sz="1800" b="1" kern="1200">
                          <a:solidFill>
                            <a:schemeClr val="lt1"/>
                          </a:solidFill>
                          <a:latin typeface="Raleway"/>
                        </a:defRPr>
                      </a:lvl7pPr>
                      <a:lvl8pPr marL="3200400" algn="l" defTabSz="914400" rtl="0" eaLnBrk="1" latinLnBrk="0" hangingPunct="1">
                        <a:defRPr sz="1800" b="1" kern="1200">
                          <a:solidFill>
                            <a:schemeClr val="lt1"/>
                          </a:solidFill>
                          <a:latin typeface="Raleway"/>
                        </a:defRPr>
                      </a:lvl8pPr>
                      <a:lvl9pPr marL="3657600" algn="l" defTabSz="914400" rtl="0" eaLnBrk="1" latinLnBrk="0" hangingPunct="1">
                        <a:defRPr sz="1800" b="1" kern="1200">
                          <a:solidFill>
                            <a:schemeClr val="lt1"/>
                          </a:solidFill>
                          <a:latin typeface="Raleway"/>
                        </a:defRPr>
                      </a:lvl9pPr>
                    </a:lstStyle>
                    <a:p>
                      <a:pPr algn="ctr">
                        <a:lnSpc>
                          <a:spcPts val="900"/>
                        </a:lnSpc>
                      </a:pPr>
                      <a:endParaRPr lang="en-US" sz="1800" b="1" dirty="0">
                        <a:latin typeface="+mn-lt"/>
                      </a:endParaRPr>
                    </a:p>
                    <a:p>
                      <a:pPr algn="ctr">
                        <a:lnSpc>
                          <a:spcPts val="900"/>
                        </a:lnSpc>
                      </a:pPr>
                      <a:r>
                        <a:rPr lang="en-US" sz="1800" b="1" dirty="0">
                          <a:latin typeface="+mn-lt"/>
                        </a:rPr>
                        <a:t>Improvements in NASH</a:t>
                      </a:r>
                    </a:p>
                  </a:txBody>
                  <a:tcPr marL="0" marR="0" marT="48440" marB="48440" anchor="ctr">
                    <a:lnL>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900" dirty="0"/>
                    </a:p>
                  </a:txBody>
                  <a:tcPr marL="0" marR="0">
                    <a:lnL w="12700" cap="flat" cmpd="sng" algn="ctr">
                      <a:solidFill>
                        <a:schemeClr val="tx1"/>
                      </a:solidFill>
                      <a:prstDash val="solid"/>
                      <a:round/>
                      <a:headEnd type="none" w="med" len="med"/>
                      <a:tailEnd type="none" w="med" len="med"/>
                    </a:lnL>
                  </a:tcPr>
                </a:tc>
                <a:tc hMerge="1">
                  <a:txBody>
                    <a:bodyPr/>
                    <a:lstStyle/>
                    <a:p>
                      <a:pPr algn="ctr"/>
                      <a:endParaRPr lang="en-US" sz="900" dirty="0"/>
                    </a:p>
                  </a:txBody>
                  <a:tcPr marL="0" marR="0"/>
                </a:tc>
                <a:tc hMerge="1">
                  <a:txBody>
                    <a:bodyPr/>
                    <a:lstStyle/>
                    <a:p>
                      <a:pPr algn="ctr"/>
                      <a:endParaRPr lang="en-US" sz="900" dirty="0"/>
                    </a:p>
                  </a:txBody>
                  <a:tcPr marL="0" marR="0"/>
                </a:tc>
                <a:extLst>
                  <a:ext uri="{0D108BD9-81ED-4DB2-BD59-A6C34878D82A}">
                    <a16:rowId xmlns:a16="http://schemas.microsoft.com/office/drawing/2014/main" val="10000"/>
                  </a:ext>
                </a:extLst>
              </a:tr>
              <a:tr h="140936">
                <a:tc vMerge="1">
                  <a:txBody>
                    <a:bodyPr/>
                    <a:lstStyle/>
                    <a:p>
                      <a:pPr algn="ctr"/>
                      <a:endParaRPr lang="en-US" sz="900" dirty="0"/>
                    </a:p>
                  </a:txBody>
                  <a:tcPr marL="45720" marR="45720"/>
                </a:tc>
                <a:tc vMerge="1">
                  <a:txBody>
                    <a:bodyPr/>
                    <a:lstStyle/>
                    <a:p>
                      <a:pPr algn="ctr"/>
                      <a:endParaRPr lang="en-US" sz="1200" dirty="0"/>
                    </a:p>
                  </a:txBody>
                  <a:tcPr marL="0" marR="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vMerge="1">
                  <a:txBody>
                    <a:bodyPr/>
                    <a:lstStyle/>
                    <a:p>
                      <a:pPr algn="ctr"/>
                      <a:endParaRPr lang="en-US" sz="1100" b="1" dirty="0">
                        <a:solidFill>
                          <a:schemeClr val="bg1"/>
                        </a:solidFill>
                      </a:endParaRPr>
                    </a:p>
                  </a:txBody>
                  <a:tcPr marL="0" marR="0" marT="48560" marB="4856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gn="ctr">
                        <a:lnSpc>
                          <a:spcPct val="100000"/>
                        </a:lnSpc>
                      </a:pPr>
                      <a:r>
                        <a:rPr lang="en-US" sz="1800" b="1" dirty="0">
                          <a:solidFill>
                            <a:schemeClr val="tx1"/>
                          </a:solidFill>
                          <a:latin typeface="+mn-lt"/>
                        </a:rPr>
                        <a:t>ALT/AST</a:t>
                      </a:r>
                    </a:p>
                  </a:txBody>
                  <a:tcPr anchor="ct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gn="ctr">
                        <a:lnSpc>
                          <a:spcPct val="100000"/>
                        </a:lnSpc>
                      </a:pPr>
                      <a:r>
                        <a:rPr lang="en-US" sz="1800" b="1" dirty="0">
                          <a:solidFill>
                            <a:schemeClr val="tx1"/>
                          </a:solidFill>
                          <a:latin typeface="+mn-lt"/>
                        </a:rPr>
                        <a:t>Steatosis</a:t>
                      </a:r>
                    </a:p>
                  </a:txBody>
                  <a:tcPr anchor="ct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gn="ctr">
                        <a:lnSpc>
                          <a:spcPct val="100000"/>
                        </a:lnSpc>
                      </a:pPr>
                      <a:r>
                        <a:rPr lang="en-US" sz="1800" b="1" dirty="0">
                          <a:solidFill>
                            <a:schemeClr val="tx1"/>
                          </a:solidFill>
                          <a:latin typeface="+mn-lt"/>
                        </a:rPr>
                        <a:t>Inflammation</a:t>
                      </a:r>
                    </a:p>
                  </a:txBody>
                  <a:tcPr anchor="ct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gn="ctr">
                        <a:lnSpc>
                          <a:spcPct val="100000"/>
                        </a:lnSpc>
                      </a:pPr>
                      <a:r>
                        <a:rPr lang="en-US" sz="1800" b="1" dirty="0">
                          <a:solidFill>
                            <a:schemeClr val="tx1"/>
                          </a:solidFill>
                          <a:latin typeface="+mn-lt"/>
                        </a:rPr>
                        <a:t>Fibrosis</a:t>
                      </a:r>
                    </a:p>
                  </a:txBody>
                  <a:tcPr anchor="ctr">
                    <a:lnL>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1"/>
                  </a:ext>
                </a:extLst>
              </a:tr>
              <a:tr h="143032">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nSpc>
                          <a:spcPct val="100000"/>
                        </a:lnSpc>
                      </a:pPr>
                      <a:r>
                        <a:rPr lang="en-US" sz="1800" dirty="0">
                          <a:solidFill>
                            <a:schemeClr val="bg1"/>
                          </a:solidFill>
                          <a:latin typeface="+mn-lt"/>
                        </a:rPr>
                        <a:t>Promrat 2004</a:t>
                      </a:r>
                      <a:r>
                        <a:rPr lang="en-US" sz="1800" baseline="30000" dirty="0">
                          <a:solidFill>
                            <a:schemeClr val="bg1"/>
                          </a:solidFill>
                          <a:latin typeface="+mn-lt"/>
                        </a:rPr>
                        <a:t>1</a:t>
                      </a:r>
                      <a:endParaRPr lang="en-US" sz="1800" dirty="0">
                        <a:solidFill>
                          <a:schemeClr val="bg1"/>
                        </a:solidFill>
                        <a:latin typeface="+mn-lt"/>
                      </a:endParaRPr>
                    </a:p>
                  </a:txBody>
                  <a:tcPr marL="48440" marR="48440" marT="48440" marB="48440" anchor="ctr">
                    <a:lnL w="12700" cmpd="sng">
                      <a:noFill/>
                    </a:lnL>
                    <a:lnR>
                      <a:noFill/>
                    </a:lnR>
                    <a:lnT w="12700" cmpd="sng">
                      <a:noFill/>
                    </a:lnT>
                    <a:lnB w="12700" cmpd="sng">
                      <a:noFill/>
                    </a:lnB>
                    <a:lnTlToBr w="12700" cmpd="sng">
                      <a:noFill/>
                      <a:prstDash val="solid"/>
                    </a:lnTlToBr>
                    <a:lnBlToTr w="12700" cmpd="sng">
                      <a:noFill/>
                      <a:prstDash val="solid"/>
                    </a:lnBlToTr>
                    <a:solidFill>
                      <a:srgbClr val="CDCDCD"/>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gn="ctr">
                        <a:lnSpc>
                          <a:spcPct val="100000"/>
                        </a:lnSpc>
                      </a:pPr>
                      <a:r>
                        <a:rPr lang="en-US" sz="1800" dirty="0">
                          <a:solidFill>
                            <a:schemeClr val="bg1"/>
                          </a:solidFill>
                          <a:latin typeface="+mn-lt"/>
                        </a:rPr>
                        <a:t>18</a:t>
                      </a: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CDCDCD"/>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gn="ctr">
                        <a:lnSpc>
                          <a:spcPct val="100000"/>
                        </a:lnSpc>
                      </a:pPr>
                      <a:r>
                        <a:rPr lang="en-US" sz="1800" b="0" dirty="0">
                          <a:solidFill>
                            <a:schemeClr val="bg1"/>
                          </a:solidFill>
                          <a:latin typeface="+mn-lt"/>
                        </a:rPr>
                        <a:t>48 wk</a:t>
                      </a: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CDCDCD"/>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gn="ctr">
                        <a:lnSpc>
                          <a:spcPct val="100000"/>
                        </a:lnSpc>
                      </a:pPr>
                      <a:r>
                        <a:rPr lang="en-US" sz="1800" dirty="0">
                          <a:solidFill>
                            <a:schemeClr val="bg1"/>
                          </a:solidFill>
                          <a:latin typeface="+mn-lt"/>
                          <a:sym typeface="Wingdings" panose="05000000000000000000" pitchFamily="2" charset="2"/>
                        </a:rPr>
                        <a:t></a:t>
                      </a:r>
                      <a:endParaRPr lang="en-US" sz="1800" dirty="0">
                        <a:solidFill>
                          <a:schemeClr val="bg1"/>
                        </a:solidFill>
                        <a:latin typeface="+mn-lt"/>
                      </a:endParaRP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CDCDCD"/>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mn-lt"/>
                          <a:sym typeface="Wingdings" panose="05000000000000000000" pitchFamily="2" charset="2"/>
                        </a:rPr>
                        <a:t></a:t>
                      </a:r>
                      <a:endParaRPr lang="en-US" sz="1800" dirty="0">
                        <a:solidFill>
                          <a:schemeClr val="bg1"/>
                        </a:solidFill>
                        <a:latin typeface="+mn-lt"/>
                        <a:sym typeface="Wingdings"/>
                      </a:endParaRP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CDCDCD"/>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mn-lt"/>
                          <a:sym typeface="Wingdings" panose="05000000000000000000" pitchFamily="2" charset="2"/>
                        </a:rPr>
                        <a:t></a:t>
                      </a:r>
                      <a:endParaRPr lang="en-US" sz="1800" b="0" dirty="0">
                        <a:solidFill>
                          <a:schemeClr val="bg1"/>
                        </a:solidFill>
                        <a:latin typeface="+mn-lt"/>
                        <a:sym typeface="Wingdings"/>
                      </a:endParaRP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CDCDCD"/>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mn-lt"/>
                          <a:sym typeface="Wingdings" panose="05000000000000000000" pitchFamily="2" charset="2"/>
                        </a:rPr>
                        <a:t></a:t>
                      </a:r>
                      <a:endParaRPr lang="en-US" sz="1800" b="0" dirty="0">
                        <a:solidFill>
                          <a:schemeClr val="bg1"/>
                        </a:solidFill>
                        <a:latin typeface="+mn-lt"/>
                        <a:sym typeface="Wingdings"/>
                      </a:endParaRPr>
                    </a:p>
                  </a:txBody>
                  <a:tcPr marL="0" marR="0" marT="48440" marB="48440" anchor="ctr">
                    <a:lnL>
                      <a:noFill/>
                    </a:lnL>
                    <a:lnR w="12700" cmpd="sng">
                      <a:noFill/>
                    </a:lnR>
                    <a:lnT w="12700" cmpd="sng">
                      <a:noFill/>
                    </a:lnT>
                    <a:lnB w="12700" cmpd="sng">
                      <a:noFill/>
                    </a:lnB>
                    <a:lnTlToBr w="12700" cmpd="sng">
                      <a:noFill/>
                      <a:prstDash val="solid"/>
                    </a:lnTlToBr>
                    <a:lnBlToTr w="12700" cmpd="sng">
                      <a:noFill/>
                      <a:prstDash val="solid"/>
                    </a:lnBlToTr>
                    <a:solidFill>
                      <a:srgbClr val="CDCDCD"/>
                    </a:solidFill>
                  </a:tcPr>
                </a:tc>
                <a:extLst>
                  <a:ext uri="{0D108BD9-81ED-4DB2-BD59-A6C34878D82A}">
                    <a16:rowId xmlns:a16="http://schemas.microsoft.com/office/drawing/2014/main" val="10002"/>
                  </a:ext>
                </a:extLst>
              </a:tr>
              <a:tr h="143032">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mn-lt"/>
                        </a:rPr>
                        <a:t>Belfort 2006,</a:t>
                      </a:r>
                      <a:r>
                        <a:rPr lang="en-US" sz="1800" baseline="30000" dirty="0">
                          <a:solidFill>
                            <a:schemeClr val="bg1"/>
                          </a:solidFill>
                          <a:latin typeface="+mn-lt"/>
                        </a:rPr>
                        <a:t>2</a:t>
                      </a:r>
                      <a:r>
                        <a:rPr lang="en-US" sz="1800" dirty="0">
                          <a:solidFill>
                            <a:schemeClr val="bg1"/>
                          </a:solidFill>
                          <a:latin typeface="+mn-lt"/>
                        </a:rPr>
                        <a:t> Gastaldelli 2021</a:t>
                      </a:r>
                      <a:r>
                        <a:rPr lang="en-US" sz="1800" baseline="30000" dirty="0">
                          <a:solidFill>
                            <a:schemeClr val="bg1"/>
                          </a:solidFill>
                          <a:latin typeface="+mn-lt"/>
                        </a:rPr>
                        <a:t>3</a:t>
                      </a:r>
                      <a:endParaRPr lang="en-US" sz="1800" dirty="0">
                        <a:solidFill>
                          <a:schemeClr val="bg1"/>
                        </a:solidFill>
                        <a:latin typeface="+mn-lt"/>
                      </a:endParaRPr>
                    </a:p>
                  </a:txBody>
                  <a:tcPr marL="48440" marR="48440" marT="48440" marB="48440" anchor="ctr">
                    <a:lnL w="12700" cmpd="sng">
                      <a:noFill/>
                    </a:lnL>
                    <a:lnR>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gn="ctr">
                        <a:lnSpc>
                          <a:spcPct val="100000"/>
                        </a:lnSpc>
                      </a:pPr>
                      <a:r>
                        <a:rPr lang="en-US" sz="1800" dirty="0">
                          <a:solidFill>
                            <a:schemeClr val="bg1"/>
                          </a:solidFill>
                          <a:latin typeface="+mn-lt"/>
                        </a:rPr>
                        <a:t>55</a:t>
                      </a: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gn="ctr">
                        <a:lnSpc>
                          <a:spcPct val="100000"/>
                        </a:lnSpc>
                      </a:pPr>
                      <a:r>
                        <a:rPr lang="en-US" sz="1800" b="0" dirty="0">
                          <a:solidFill>
                            <a:schemeClr val="bg1"/>
                          </a:solidFill>
                          <a:latin typeface="+mn-lt"/>
                          <a:sym typeface="Wingdings"/>
                        </a:rPr>
                        <a:t>6 mo</a:t>
                      </a: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gn="ctr">
                        <a:lnSpc>
                          <a:spcPct val="100000"/>
                        </a:lnSpc>
                      </a:pPr>
                      <a:r>
                        <a:rPr lang="en-US" sz="1800" dirty="0">
                          <a:solidFill>
                            <a:schemeClr val="bg1"/>
                          </a:solidFill>
                          <a:latin typeface="+mn-lt"/>
                          <a:sym typeface="Wingdings" panose="05000000000000000000" pitchFamily="2" charset="2"/>
                        </a:rPr>
                        <a:t></a:t>
                      </a:r>
                      <a:endParaRPr lang="en-US" sz="1800" dirty="0">
                        <a:solidFill>
                          <a:schemeClr val="bg1"/>
                        </a:solidFill>
                        <a:latin typeface="+mn-lt"/>
                        <a:sym typeface="Wingdings"/>
                      </a:endParaRP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mn-lt"/>
                          <a:sym typeface="Wingdings" panose="05000000000000000000" pitchFamily="2" charset="2"/>
                        </a:rPr>
                        <a:t></a:t>
                      </a:r>
                      <a:endParaRPr lang="en-US" sz="1800" dirty="0">
                        <a:solidFill>
                          <a:schemeClr val="bg1"/>
                        </a:solidFill>
                        <a:latin typeface="+mn-lt"/>
                      </a:endParaRP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mn-lt"/>
                          <a:sym typeface="Wingdings" panose="05000000000000000000" pitchFamily="2" charset="2"/>
                        </a:rPr>
                        <a:t></a:t>
                      </a:r>
                      <a:endParaRPr lang="en-US" sz="1800" b="0" dirty="0">
                        <a:solidFill>
                          <a:schemeClr val="bg1"/>
                        </a:solidFill>
                        <a:latin typeface="+mn-lt"/>
                      </a:endParaRP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mn-lt"/>
                          <a:sym typeface="Wingdings" panose="05000000000000000000" pitchFamily="2" charset="2"/>
                        </a:rPr>
                        <a:t></a:t>
                      </a:r>
                      <a:endParaRPr lang="en-US" sz="1800" b="0" dirty="0">
                        <a:solidFill>
                          <a:schemeClr val="bg1"/>
                        </a:solidFill>
                        <a:latin typeface="+mn-lt"/>
                      </a:endParaRPr>
                    </a:p>
                  </a:txBody>
                  <a:tcPr marL="0" marR="0" marT="48440" marB="48440" anchor="ctr">
                    <a:lnL>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4"/>
                  </a:ext>
                </a:extLst>
              </a:tr>
              <a:tr h="143032">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nSpc>
                          <a:spcPct val="100000"/>
                        </a:lnSpc>
                      </a:pPr>
                      <a:r>
                        <a:rPr lang="en-US" sz="1800" dirty="0">
                          <a:solidFill>
                            <a:schemeClr val="bg1"/>
                          </a:solidFill>
                          <a:latin typeface="+mn-lt"/>
                        </a:rPr>
                        <a:t>Aithal 2008</a:t>
                      </a:r>
                      <a:r>
                        <a:rPr lang="en-US" sz="1800" baseline="30000" dirty="0">
                          <a:solidFill>
                            <a:schemeClr val="bg1"/>
                          </a:solidFill>
                          <a:latin typeface="+mn-lt"/>
                        </a:rPr>
                        <a:t>4</a:t>
                      </a:r>
                      <a:endParaRPr lang="en-US" sz="1800" dirty="0">
                        <a:solidFill>
                          <a:schemeClr val="bg1"/>
                        </a:solidFill>
                        <a:latin typeface="+mn-lt"/>
                      </a:endParaRPr>
                    </a:p>
                  </a:txBody>
                  <a:tcPr marL="48440" marR="48440" marT="48440" marB="48440" anchor="ctr">
                    <a:lnL w="12700" cmpd="sng">
                      <a:noFill/>
                    </a:lnL>
                    <a:lnR>
                      <a:noFill/>
                    </a:lnR>
                    <a:lnT w="12700" cmpd="sng">
                      <a:noFill/>
                    </a:lnT>
                    <a:lnB w="12700" cmpd="sng">
                      <a:noFill/>
                    </a:lnB>
                    <a:lnTlToBr w="12700" cmpd="sng">
                      <a:noFill/>
                      <a:prstDash val="solid"/>
                    </a:lnTlToBr>
                    <a:lnBlToTr w="12700" cmpd="sng">
                      <a:noFill/>
                      <a:prstDash val="solid"/>
                    </a:lnBlToTr>
                    <a:solidFill>
                      <a:srgbClr val="CDCDCD"/>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gn="ctr">
                        <a:lnSpc>
                          <a:spcPct val="100000"/>
                        </a:lnSpc>
                      </a:pPr>
                      <a:r>
                        <a:rPr lang="en-US" sz="1800" dirty="0">
                          <a:solidFill>
                            <a:schemeClr val="bg1"/>
                          </a:solidFill>
                          <a:latin typeface="+mn-lt"/>
                        </a:rPr>
                        <a:t>74</a:t>
                      </a: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CDCDCD"/>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mn-lt"/>
                        </a:rPr>
                        <a:t>12 mo</a:t>
                      </a: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CDCDCD"/>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mn-lt"/>
                          <a:sym typeface="Wingdings" panose="05000000000000000000" pitchFamily="2" charset="2"/>
                        </a:rPr>
                        <a:t></a:t>
                      </a:r>
                      <a:endParaRPr lang="en-US" sz="1800" dirty="0">
                        <a:solidFill>
                          <a:schemeClr val="bg1"/>
                        </a:solidFill>
                        <a:latin typeface="+mn-lt"/>
                      </a:endParaRP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CDCDCD"/>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bg1"/>
                        </a:solidFill>
                        <a:latin typeface="+mn-lt"/>
                      </a:endParaRP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CDCDCD"/>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800" b="0" dirty="0">
                        <a:solidFill>
                          <a:schemeClr val="bg1"/>
                        </a:solidFill>
                        <a:latin typeface="+mn-lt"/>
                      </a:endParaRP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CDCDCD"/>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mn-lt"/>
                          <a:sym typeface="Wingdings" panose="05000000000000000000" pitchFamily="2" charset="2"/>
                        </a:rPr>
                        <a:t></a:t>
                      </a:r>
                      <a:endParaRPr lang="en-US" sz="1800" b="0" dirty="0">
                        <a:solidFill>
                          <a:schemeClr val="bg1"/>
                        </a:solidFill>
                        <a:latin typeface="+mn-lt"/>
                        <a:sym typeface="Wingdings"/>
                      </a:endParaRPr>
                    </a:p>
                  </a:txBody>
                  <a:tcPr marL="0" marR="0" marT="48440" marB="48440" anchor="ctr">
                    <a:lnL>
                      <a:noFill/>
                    </a:lnL>
                    <a:lnR w="12700" cmpd="sng">
                      <a:noFill/>
                    </a:lnR>
                    <a:lnT w="12700" cmpd="sng">
                      <a:noFill/>
                    </a:lnT>
                    <a:lnB w="12700" cmpd="sng">
                      <a:noFill/>
                    </a:lnB>
                    <a:lnTlToBr w="12700" cmpd="sng">
                      <a:noFill/>
                      <a:prstDash val="solid"/>
                    </a:lnTlToBr>
                    <a:lnBlToTr w="12700" cmpd="sng">
                      <a:noFill/>
                      <a:prstDash val="solid"/>
                    </a:lnBlToTr>
                    <a:solidFill>
                      <a:srgbClr val="CDCDCD"/>
                    </a:solidFill>
                  </a:tcPr>
                </a:tc>
                <a:extLst>
                  <a:ext uri="{0D108BD9-81ED-4DB2-BD59-A6C34878D82A}">
                    <a16:rowId xmlns:a16="http://schemas.microsoft.com/office/drawing/2014/main" val="10005"/>
                  </a:ext>
                </a:extLst>
              </a:tr>
              <a:tr h="143032">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nSpc>
                          <a:spcPct val="100000"/>
                        </a:lnSpc>
                      </a:pPr>
                      <a:r>
                        <a:rPr lang="en-US" sz="1800" b="0" dirty="0">
                          <a:solidFill>
                            <a:schemeClr val="bg1"/>
                          </a:solidFill>
                          <a:latin typeface="+mn-lt"/>
                        </a:rPr>
                        <a:t>Sanyal 2010</a:t>
                      </a:r>
                      <a:r>
                        <a:rPr lang="en-US" sz="1800" b="0" baseline="30000" dirty="0">
                          <a:solidFill>
                            <a:schemeClr val="bg1"/>
                          </a:solidFill>
                          <a:latin typeface="+mn-lt"/>
                        </a:rPr>
                        <a:t>5 </a:t>
                      </a:r>
                      <a:r>
                        <a:rPr lang="en-US" sz="1800" b="0" baseline="0" dirty="0">
                          <a:solidFill>
                            <a:schemeClr val="bg1"/>
                          </a:solidFill>
                          <a:latin typeface="+mn-lt"/>
                        </a:rPr>
                        <a:t>(PIVENS)</a:t>
                      </a:r>
                    </a:p>
                  </a:txBody>
                  <a:tcPr marL="48440" marR="48440" marT="48440" marB="48440" anchor="ctr">
                    <a:lnL w="12700" cmpd="sng">
                      <a:noFill/>
                    </a:lnL>
                    <a:lnR>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gn="ctr">
                        <a:lnSpc>
                          <a:spcPct val="100000"/>
                        </a:lnSpc>
                      </a:pPr>
                      <a:r>
                        <a:rPr lang="en-US" sz="1800" b="0" dirty="0">
                          <a:solidFill>
                            <a:schemeClr val="bg1"/>
                          </a:solidFill>
                          <a:latin typeface="+mn-lt"/>
                        </a:rPr>
                        <a:t>247</a:t>
                      </a: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gn="ctr">
                        <a:lnSpc>
                          <a:spcPct val="100000"/>
                        </a:lnSpc>
                      </a:pPr>
                      <a:r>
                        <a:rPr lang="en-US" sz="1800" b="0" dirty="0">
                          <a:solidFill>
                            <a:schemeClr val="bg1"/>
                          </a:solidFill>
                          <a:latin typeface="+mn-lt"/>
                          <a:sym typeface="Wingdings"/>
                        </a:rPr>
                        <a:t>96 wk</a:t>
                      </a: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gn="ctr">
                        <a:lnSpc>
                          <a:spcPct val="100000"/>
                        </a:lnSpc>
                      </a:pPr>
                      <a:r>
                        <a:rPr lang="en-US" sz="1800" dirty="0">
                          <a:solidFill>
                            <a:schemeClr val="bg1"/>
                          </a:solidFill>
                          <a:latin typeface="+mn-lt"/>
                          <a:sym typeface="Wingdings" panose="05000000000000000000" pitchFamily="2" charset="2"/>
                        </a:rPr>
                        <a:t></a:t>
                      </a:r>
                      <a:endParaRPr lang="en-US" sz="1800" b="0" dirty="0">
                        <a:solidFill>
                          <a:schemeClr val="bg1"/>
                        </a:solidFill>
                        <a:latin typeface="+mn-lt"/>
                        <a:sym typeface="Wingdings"/>
                      </a:endParaRP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indent="0" algn="ctr" defTabSz="914400" rtl="0" eaLnBrk="1" fontAlgn="auto" latinLnBrk="0" hangingPunct="1">
                        <a:lnSpc>
                          <a:spcPct val="100000"/>
                        </a:lnSpc>
                        <a:spcBef>
                          <a:spcPts val="0"/>
                        </a:spcBef>
                        <a:spcAft>
                          <a:spcPts val="0"/>
                        </a:spcAft>
                        <a:buClrTx/>
                        <a:buSzTx/>
                        <a:buFont typeface="Wingdings"/>
                        <a:buNone/>
                        <a:tabLst/>
                        <a:defRPr/>
                      </a:pPr>
                      <a:r>
                        <a:rPr lang="en-US" sz="1800" dirty="0">
                          <a:solidFill>
                            <a:schemeClr val="bg1"/>
                          </a:solidFill>
                          <a:latin typeface="+mn-lt"/>
                          <a:sym typeface="Wingdings" panose="05000000000000000000" pitchFamily="2" charset="2"/>
                        </a:rPr>
                        <a:t></a:t>
                      </a:r>
                      <a:endParaRPr lang="en-US" sz="1800" b="0" dirty="0">
                        <a:solidFill>
                          <a:schemeClr val="bg1"/>
                        </a:solidFill>
                        <a:latin typeface="+mn-lt"/>
                        <a:sym typeface="Wingdings"/>
                      </a:endParaRP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indent="0" algn="ctr" defTabSz="914400" rtl="0" eaLnBrk="1" fontAlgn="auto" latinLnBrk="0" hangingPunct="1">
                        <a:lnSpc>
                          <a:spcPct val="100000"/>
                        </a:lnSpc>
                        <a:spcBef>
                          <a:spcPts val="0"/>
                        </a:spcBef>
                        <a:spcAft>
                          <a:spcPts val="0"/>
                        </a:spcAft>
                        <a:buClrTx/>
                        <a:buSzTx/>
                        <a:buFont typeface="Wingdings"/>
                        <a:buNone/>
                        <a:tabLst/>
                        <a:defRPr/>
                      </a:pPr>
                      <a:r>
                        <a:rPr lang="en-US" sz="1800" dirty="0">
                          <a:solidFill>
                            <a:schemeClr val="bg1"/>
                          </a:solidFill>
                          <a:latin typeface="+mn-lt"/>
                          <a:sym typeface="Wingdings" panose="05000000000000000000" pitchFamily="2" charset="2"/>
                        </a:rPr>
                        <a:t></a:t>
                      </a:r>
                      <a:endParaRPr lang="en-US" sz="1800" b="0" dirty="0">
                        <a:solidFill>
                          <a:schemeClr val="bg1"/>
                        </a:solidFill>
                        <a:latin typeface="+mn-lt"/>
                        <a:sym typeface="Wingdings"/>
                      </a:endParaRP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0" dirty="0">
                        <a:solidFill>
                          <a:schemeClr val="bg1"/>
                        </a:solidFill>
                        <a:latin typeface="+mn-lt"/>
                        <a:sym typeface="Wingdings"/>
                      </a:endParaRPr>
                    </a:p>
                  </a:txBody>
                  <a:tcPr marL="0" marR="0" marT="48440" marB="48440" anchor="ctr">
                    <a:lnL>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6"/>
                  </a:ext>
                </a:extLst>
              </a:tr>
              <a:tr h="143032">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nSpc>
                          <a:spcPct val="100000"/>
                        </a:lnSpc>
                      </a:pPr>
                      <a:r>
                        <a:rPr lang="en-US" sz="1800" b="0" dirty="0">
                          <a:solidFill>
                            <a:schemeClr val="bg1"/>
                          </a:solidFill>
                          <a:latin typeface="+mn-lt"/>
                        </a:rPr>
                        <a:t>Cusi 2016</a:t>
                      </a:r>
                      <a:r>
                        <a:rPr lang="en-US" sz="1800" b="0" baseline="30000" dirty="0">
                          <a:solidFill>
                            <a:schemeClr val="bg1"/>
                          </a:solidFill>
                          <a:latin typeface="+mn-lt"/>
                        </a:rPr>
                        <a:t>6</a:t>
                      </a:r>
                      <a:endParaRPr lang="en-US" sz="1800" b="0" dirty="0">
                        <a:solidFill>
                          <a:schemeClr val="bg1"/>
                        </a:solidFill>
                        <a:latin typeface="+mn-lt"/>
                      </a:endParaRPr>
                    </a:p>
                  </a:txBody>
                  <a:tcPr marL="48440" marR="48440" marT="48440" marB="48440" anchor="ctr">
                    <a:lnL w="12700" cmpd="sng">
                      <a:noFill/>
                    </a:lnL>
                    <a:lnR>
                      <a:noFill/>
                    </a:lnR>
                    <a:lnT w="12700" cmpd="sng">
                      <a:noFill/>
                    </a:lnT>
                    <a:lnB w="12700" cmpd="sng">
                      <a:noFill/>
                    </a:lnB>
                    <a:lnTlToBr w="12700" cmpd="sng">
                      <a:noFill/>
                      <a:prstDash val="solid"/>
                    </a:lnTlToBr>
                    <a:lnBlToTr w="12700" cmpd="sng">
                      <a:noFill/>
                      <a:prstDash val="solid"/>
                    </a:lnBlToTr>
                    <a:solidFill>
                      <a:srgbClr val="CDCDCD"/>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gn="ctr">
                        <a:lnSpc>
                          <a:spcPct val="100000"/>
                        </a:lnSpc>
                      </a:pPr>
                      <a:r>
                        <a:rPr lang="en-US" sz="1800" b="0" dirty="0">
                          <a:solidFill>
                            <a:schemeClr val="bg1"/>
                          </a:solidFill>
                          <a:latin typeface="+mn-lt"/>
                        </a:rPr>
                        <a:t>101</a:t>
                      </a: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CDCDCD"/>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gn="ctr">
                        <a:lnSpc>
                          <a:spcPct val="100000"/>
                        </a:lnSpc>
                      </a:pPr>
                      <a:r>
                        <a:rPr lang="en-US" sz="1800" b="0" dirty="0">
                          <a:solidFill>
                            <a:schemeClr val="bg1"/>
                          </a:solidFill>
                          <a:latin typeface="+mn-lt"/>
                          <a:sym typeface="Wingdings"/>
                        </a:rPr>
                        <a:t>18 mo</a:t>
                      </a: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CDCDCD"/>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gn="ctr">
                        <a:lnSpc>
                          <a:spcPct val="100000"/>
                        </a:lnSpc>
                      </a:pPr>
                      <a:endParaRPr lang="en-US" sz="1800" b="0" dirty="0">
                        <a:solidFill>
                          <a:schemeClr val="bg1"/>
                        </a:solidFill>
                        <a:latin typeface="+mn-lt"/>
                        <a:sym typeface="Wingdings"/>
                      </a:endParaRP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CDCDCD"/>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lvl="0" indent="0" algn="ctr" defTabSz="914400" rtl="0" eaLnBrk="1" fontAlgn="auto" latinLnBrk="0" hangingPunct="1">
                        <a:lnSpc>
                          <a:spcPct val="100000"/>
                        </a:lnSpc>
                        <a:spcBef>
                          <a:spcPts val="0"/>
                        </a:spcBef>
                        <a:spcAft>
                          <a:spcPts val="0"/>
                        </a:spcAft>
                        <a:buClrTx/>
                        <a:buSzTx/>
                        <a:buFont typeface="Wingdings"/>
                        <a:buNone/>
                        <a:tabLst/>
                        <a:defRPr/>
                      </a:pPr>
                      <a:r>
                        <a:rPr lang="en-US" sz="1800" dirty="0">
                          <a:solidFill>
                            <a:schemeClr val="bg1"/>
                          </a:solidFill>
                          <a:latin typeface="+mn-lt"/>
                          <a:sym typeface="Wingdings" panose="05000000000000000000" pitchFamily="2" charset="2"/>
                        </a:rPr>
                        <a:t></a:t>
                      </a:r>
                      <a:endParaRPr lang="en-US" sz="1800" b="0" dirty="0">
                        <a:solidFill>
                          <a:schemeClr val="bg1"/>
                        </a:solidFill>
                        <a:latin typeface="+mn-lt"/>
                        <a:sym typeface="Wingdings"/>
                      </a:endParaRP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CDCDCD"/>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lvl="0" indent="0" algn="ctr" defTabSz="914400" rtl="0" eaLnBrk="1" fontAlgn="auto" latinLnBrk="0" hangingPunct="1">
                        <a:lnSpc>
                          <a:spcPct val="100000"/>
                        </a:lnSpc>
                        <a:spcBef>
                          <a:spcPts val="0"/>
                        </a:spcBef>
                        <a:spcAft>
                          <a:spcPts val="0"/>
                        </a:spcAft>
                        <a:buClrTx/>
                        <a:buSzTx/>
                        <a:buFont typeface="Wingdings"/>
                        <a:buNone/>
                        <a:tabLst/>
                        <a:defRPr/>
                      </a:pPr>
                      <a:r>
                        <a:rPr lang="en-US" sz="1800" dirty="0">
                          <a:solidFill>
                            <a:schemeClr val="bg1"/>
                          </a:solidFill>
                          <a:latin typeface="+mn-lt"/>
                          <a:sym typeface="Wingdings" panose="05000000000000000000" pitchFamily="2" charset="2"/>
                        </a:rPr>
                        <a:t></a:t>
                      </a:r>
                      <a:endParaRPr lang="en-US" sz="1800" b="0" dirty="0">
                        <a:solidFill>
                          <a:schemeClr val="bg1"/>
                        </a:solidFill>
                        <a:latin typeface="+mn-lt"/>
                        <a:sym typeface="Wingdings"/>
                      </a:endParaRP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CDCDCD"/>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mn-lt"/>
                          <a:sym typeface="Wingdings" panose="05000000000000000000" pitchFamily="2" charset="2"/>
                        </a:rPr>
                        <a:t></a:t>
                      </a:r>
                      <a:endParaRPr lang="en-US" sz="1800" b="0" dirty="0">
                        <a:solidFill>
                          <a:schemeClr val="bg1"/>
                        </a:solidFill>
                        <a:latin typeface="+mn-lt"/>
                        <a:sym typeface="Wingdings"/>
                      </a:endParaRPr>
                    </a:p>
                  </a:txBody>
                  <a:tcPr marL="0" marR="0" marT="48440" marB="48440" anchor="ctr">
                    <a:lnL>
                      <a:noFill/>
                    </a:lnL>
                    <a:lnR w="12700" cmpd="sng">
                      <a:noFill/>
                    </a:lnR>
                    <a:lnT w="12700" cmpd="sng">
                      <a:noFill/>
                    </a:lnT>
                    <a:lnB w="12700" cmpd="sng">
                      <a:noFill/>
                    </a:lnB>
                    <a:lnTlToBr w="12700" cmpd="sng">
                      <a:noFill/>
                      <a:prstDash val="solid"/>
                    </a:lnTlToBr>
                    <a:lnBlToTr w="12700" cmpd="sng">
                      <a:noFill/>
                      <a:prstDash val="solid"/>
                    </a:lnBlToTr>
                    <a:solidFill>
                      <a:srgbClr val="CDCDCD"/>
                    </a:solidFill>
                  </a:tcPr>
                </a:tc>
                <a:extLst>
                  <a:ext uri="{0D108BD9-81ED-4DB2-BD59-A6C34878D82A}">
                    <a16:rowId xmlns:a16="http://schemas.microsoft.com/office/drawing/2014/main" val="3014215516"/>
                  </a:ext>
                </a:extLst>
              </a:tr>
              <a:tr h="143032">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nSpc>
                          <a:spcPct val="100000"/>
                        </a:lnSpc>
                      </a:pPr>
                      <a:r>
                        <a:rPr lang="en-US" sz="1800" b="0" dirty="0">
                          <a:solidFill>
                            <a:schemeClr val="bg1"/>
                          </a:solidFill>
                          <a:latin typeface="+mn-lt"/>
                        </a:rPr>
                        <a:t>Huang 2021</a:t>
                      </a:r>
                      <a:r>
                        <a:rPr lang="en-US" sz="1800" b="0" baseline="30000" dirty="0">
                          <a:solidFill>
                            <a:schemeClr val="bg1"/>
                          </a:solidFill>
                          <a:latin typeface="+mn-lt"/>
                        </a:rPr>
                        <a:t>7</a:t>
                      </a:r>
                    </a:p>
                  </a:txBody>
                  <a:tcPr marL="48440" marR="48440" marT="48440" marB="48440" anchor="ctr">
                    <a:lnL w="12700" cmpd="sng">
                      <a:noFill/>
                    </a:lnL>
                    <a:lnR>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gn="ctr">
                        <a:lnSpc>
                          <a:spcPct val="100000"/>
                        </a:lnSpc>
                      </a:pPr>
                      <a:r>
                        <a:rPr lang="en-US" sz="1800" b="0" dirty="0">
                          <a:solidFill>
                            <a:schemeClr val="bg1"/>
                          </a:solidFill>
                          <a:latin typeface="+mn-lt"/>
                        </a:rPr>
                        <a:t>90</a:t>
                      </a: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gn="ctr">
                        <a:lnSpc>
                          <a:spcPct val="100000"/>
                        </a:lnSpc>
                      </a:pPr>
                      <a:r>
                        <a:rPr lang="en-US" sz="1800" b="0" dirty="0">
                          <a:solidFill>
                            <a:schemeClr val="bg1"/>
                          </a:solidFill>
                          <a:latin typeface="+mn-lt"/>
                          <a:sym typeface="Wingdings"/>
                        </a:rPr>
                        <a:t>24 wk</a:t>
                      </a: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gn="ctr">
                        <a:lnSpc>
                          <a:spcPct val="100000"/>
                        </a:lnSpc>
                      </a:pPr>
                      <a:r>
                        <a:rPr lang="en-US" sz="1800" dirty="0">
                          <a:solidFill>
                            <a:schemeClr val="bg1"/>
                          </a:solidFill>
                          <a:latin typeface="+mn-lt"/>
                          <a:sym typeface="Wingdings" panose="05000000000000000000" pitchFamily="2" charset="2"/>
                        </a:rPr>
                        <a:t></a:t>
                      </a:r>
                      <a:endParaRPr lang="en-US" sz="1800" b="0" dirty="0">
                        <a:solidFill>
                          <a:schemeClr val="bg1"/>
                        </a:solidFill>
                        <a:latin typeface="+mn-lt"/>
                        <a:sym typeface="Wingdings"/>
                      </a:endParaRP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lvl="0" indent="0" algn="ctr" defTabSz="914400" rtl="0" eaLnBrk="1" fontAlgn="auto" latinLnBrk="0" hangingPunct="1">
                        <a:lnSpc>
                          <a:spcPct val="100000"/>
                        </a:lnSpc>
                        <a:spcBef>
                          <a:spcPts val="0"/>
                        </a:spcBef>
                        <a:spcAft>
                          <a:spcPts val="0"/>
                        </a:spcAft>
                        <a:buClrTx/>
                        <a:buSzTx/>
                        <a:buFont typeface="Wingdings"/>
                        <a:buNone/>
                        <a:tabLst/>
                        <a:defRPr/>
                      </a:pPr>
                      <a:r>
                        <a:rPr lang="en-US" sz="1800" dirty="0">
                          <a:solidFill>
                            <a:schemeClr val="bg1"/>
                          </a:solidFill>
                          <a:latin typeface="+mn-lt"/>
                          <a:sym typeface="Wingdings" panose="05000000000000000000" pitchFamily="2" charset="2"/>
                        </a:rPr>
                        <a:t></a:t>
                      </a:r>
                      <a:endParaRPr lang="en-US" sz="1800" b="0" dirty="0">
                        <a:solidFill>
                          <a:schemeClr val="bg1"/>
                        </a:solidFill>
                        <a:latin typeface="+mn-lt"/>
                        <a:sym typeface="Wingdings"/>
                      </a:endParaRP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lvl="0" indent="0" algn="ctr" defTabSz="914400" rtl="0" eaLnBrk="1" fontAlgn="auto" latinLnBrk="0" hangingPunct="1">
                        <a:lnSpc>
                          <a:spcPct val="100000"/>
                        </a:lnSpc>
                        <a:spcBef>
                          <a:spcPts val="0"/>
                        </a:spcBef>
                        <a:spcAft>
                          <a:spcPts val="0"/>
                        </a:spcAft>
                        <a:buClrTx/>
                        <a:buSzTx/>
                        <a:buFont typeface="Wingdings"/>
                        <a:buNone/>
                        <a:tabLst/>
                        <a:defRPr/>
                      </a:pPr>
                      <a:r>
                        <a:rPr lang="en-US" sz="1800" dirty="0">
                          <a:solidFill>
                            <a:schemeClr val="bg1"/>
                          </a:solidFill>
                          <a:latin typeface="+mn-lt"/>
                          <a:sym typeface="Wingdings" panose="05000000000000000000" pitchFamily="2" charset="2"/>
                        </a:rPr>
                        <a:t></a:t>
                      </a:r>
                      <a:endParaRPr lang="en-US" sz="1800" b="0" dirty="0">
                        <a:solidFill>
                          <a:schemeClr val="bg1"/>
                        </a:solidFill>
                        <a:latin typeface="+mn-lt"/>
                        <a:sym typeface="Wingdings"/>
                      </a:endParaRP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0" dirty="0">
                        <a:solidFill>
                          <a:schemeClr val="bg1"/>
                        </a:solidFill>
                        <a:latin typeface="+mn-lt"/>
                        <a:sym typeface="Wingdings"/>
                      </a:endParaRPr>
                    </a:p>
                  </a:txBody>
                  <a:tcPr marL="0" marR="0" marT="48440" marB="48440" anchor="ctr">
                    <a:lnL>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25747477"/>
                  </a:ext>
                </a:extLst>
              </a:tr>
              <a:tr h="143032">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nSpc>
                          <a:spcPct val="100000"/>
                        </a:lnSpc>
                      </a:pPr>
                      <a:r>
                        <a:rPr lang="en-US" sz="1800" b="0" dirty="0">
                          <a:solidFill>
                            <a:schemeClr val="bg1"/>
                          </a:solidFill>
                          <a:latin typeface="+mn-lt"/>
                        </a:rPr>
                        <a:t>Meta-analysis (Musso 2017</a:t>
                      </a:r>
                      <a:r>
                        <a:rPr lang="en-US" sz="1800" b="0" baseline="30000" dirty="0">
                          <a:solidFill>
                            <a:schemeClr val="bg1"/>
                          </a:solidFill>
                          <a:latin typeface="+mn-lt"/>
                        </a:rPr>
                        <a:t>8</a:t>
                      </a:r>
                      <a:r>
                        <a:rPr lang="en-US" sz="1800" b="0" baseline="0" dirty="0">
                          <a:solidFill>
                            <a:schemeClr val="bg1"/>
                          </a:solidFill>
                          <a:latin typeface="+mn-lt"/>
                        </a:rPr>
                        <a:t>)</a:t>
                      </a:r>
                      <a:endParaRPr lang="en-US" sz="1800" b="0" dirty="0">
                        <a:solidFill>
                          <a:schemeClr val="bg1"/>
                        </a:solidFill>
                        <a:latin typeface="+mn-lt"/>
                      </a:endParaRPr>
                    </a:p>
                  </a:txBody>
                  <a:tcPr marL="48440" marR="48440" marT="48440" marB="48440" anchor="ctr">
                    <a:lnL w="12700" cmpd="sng">
                      <a:noFill/>
                    </a:lnL>
                    <a:lnR>
                      <a:noFill/>
                    </a:lnR>
                    <a:lnT w="12700" cmpd="sng">
                      <a:noFill/>
                    </a:lnT>
                    <a:lnB w="12700" cmpd="sng">
                      <a:noFill/>
                    </a:lnB>
                    <a:lnTlToBr w="12700" cmpd="sng">
                      <a:noFill/>
                      <a:prstDash val="solid"/>
                    </a:lnTlToBr>
                    <a:lnBlToTr w="12700" cmpd="sng">
                      <a:noFill/>
                      <a:prstDash val="solid"/>
                    </a:lnBlToTr>
                    <a:solidFill>
                      <a:srgbClr val="CDCDCD"/>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gn="ctr">
                        <a:lnSpc>
                          <a:spcPct val="100000"/>
                        </a:lnSpc>
                      </a:pPr>
                      <a:r>
                        <a:rPr lang="en-US" sz="1800" b="0" dirty="0">
                          <a:solidFill>
                            <a:schemeClr val="bg1"/>
                          </a:solidFill>
                          <a:latin typeface="+mn-lt"/>
                        </a:rPr>
                        <a:t>392</a:t>
                      </a: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CDCDCD"/>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mn-lt"/>
                          <a:sym typeface="Wingdings"/>
                        </a:rPr>
                        <a:t>6-24 mo</a:t>
                      </a: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CDCDCD"/>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mn-lt"/>
                          <a:sym typeface="Wingdings"/>
                        </a:rPr>
                        <a:t>--</a:t>
                      </a: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CDCDCD"/>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indent="0" algn="ctr" defTabSz="914400" rtl="0" eaLnBrk="1" fontAlgn="auto" latinLnBrk="0" hangingPunct="1">
                        <a:lnSpc>
                          <a:spcPct val="100000"/>
                        </a:lnSpc>
                        <a:spcBef>
                          <a:spcPts val="0"/>
                        </a:spcBef>
                        <a:spcAft>
                          <a:spcPts val="0"/>
                        </a:spcAft>
                        <a:buClrTx/>
                        <a:buSzTx/>
                        <a:buFont typeface="Wingdings"/>
                        <a:buNone/>
                        <a:tabLst/>
                        <a:defRPr/>
                      </a:pPr>
                      <a:r>
                        <a:rPr lang="en-US" sz="1800" b="0" dirty="0">
                          <a:solidFill>
                            <a:schemeClr val="bg1"/>
                          </a:solidFill>
                          <a:latin typeface="+mn-lt"/>
                          <a:sym typeface="Wingdings"/>
                        </a:rPr>
                        <a:t>--</a:t>
                      </a: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CDCDCD"/>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mn-lt"/>
                          <a:sym typeface="Wingdings"/>
                        </a:rPr>
                        <a:t>--</a:t>
                      </a: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CDCDCD"/>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indent="0" algn="ctr" defTabSz="914400" rtl="0" eaLnBrk="1" fontAlgn="auto" latinLnBrk="0" hangingPunct="1">
                        <a:lnSpc>
                          <a:spcPct val="100000"/>
                        </a:lnSpc>
                        <a:spcBef>
                          <a:spcPts val="0"/>
                        </a:spcBef>
                        <a:spcAft>
                          <a:spcPts val="0"/>
                        </a:spcAft>
                        <a:buClrTx/>
                        <a:buSzTx/>
                        <a:buFont typeface="Wingdings"/>
                        <a:buNone/>
                        <a:tabLst/>
                        <a:defRPr/>
                      </a:pPr>
                      <a:r>
                        <a:rPr lang="en-US" sz="1800" dirty="0">
                          <a:solidFill>
                            <a:schemeClr val="bg1"/>
                          </a:solidFill>
                          <a:latin typeface="+mn-lt"/>
                          <a:sym typeface="Wingdings" panose="05000000000000000000" pitchFamily="2" charset="2"/>
                        </a:rPr>
                        <a:t></a:t>
                      </a:r>
                      <a:endParaRPr lang="en-US" sz="1800" b="0" dirty="0">
                        <a:solidFill>
                          <a:schemeClr val="bg1"/>
                        </a:solidFill>
                        <a:latin typeface="+mn-lt"/>
                        <a:sym typeface="Wingdings"/>
                      </a:endParaRPr>
                    </a:p>
                  </a:txBody>
                  <a:tcPr marL="0" marR="0" marT="48440" marB="48440" anchor="ctr">
                    <a:lnL>
                      <a:noFill/>
                    </a:lnL>
                    <a:lnR w="12700" cmpd="sng">
                      <a:noFill/>
                    </a:lnR>
                    <a:lnT w="12700" cmpd="sng">
                      <a:noFill/>
                    </a:lnT>
                    <a:lnB w="12700" cmpd="sng">
                      <a:noFill/>
                    </a:lnB>
                    <a:lnTlToBr w="12700" cmpd="sng">
                      <a:noFill/>
                      <a:prstDash val="solid"/>
                    </a:lnTlToBr>
                    <a:lnBlToTr w="12700" cmpd="sng">
                      <a:noFill/>
                      <a:prstDash val="solid"/>
                    </a:lnBlToTr>
                    <a:solidFill>
                      <a:srgbClr val="CDCDCD"/>
                    </a:solidFill>
                  </a:tcPr>
                </a:tc>
                <a:extLst>
                  <a:ext uri="{0D108BD9-81ED-4DB2-BD59-A6C34878D82A}">
                    <a16:rowId xmlns:a16="http://schemas.microsoft.com/office/drawing/2014/main" val="2299003728"/>
                  </a:ext>
                </a:extLst>
              </a:tr>
              <a:tr h="143032">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nSpc>
                          <a:spcPct val="100000"/>
                        </a:lnSpc>
                      </a:pPr>
                      <a:r>
                        <a:rPr lang="en-US" sz="1800" b="0" dirty="0">
                          <a:solidFill>
                            <a:schemeClr val="bg1"/>
                          </a:solidFill>
                          <a:latin typeface="+mn-lt"/>
                        </a:rPr>
                        <a:t>Meta-analysis</a:t>
                      </a:r>
                      <a:r>
                        <a:rPr lang="en-US" sz="1800" b="1" dirty="0">
                          <a:solidFill>
                            <a:schemeClr val="bg1"/>
                          </a:solidFill>
                          <a:latin typeface="+mn-lt"/>
                        </a:rPr>
                        <a:t> </a:t>
                      </a:r>
                      <a:r>
                        <a:rPr lang="en-US" sz="1800" dirty="0">
                          <a:solidFill>
                            <a:schemeClr val="bg1"/>
                          </a:solidFill>
                          <a:latin typeface="+mn-lt"/>
                        </a:rPr>
                        <a:t>(Boettcher 2012</a:t>
                      </a:r>
                      <a:r>
                        <a:rPr lang="en-US" sz="1800" baseline="30000" dirty="0">
                          <a:solidFill>
                            <a:schemeClr val="bg1"/>
                          </a:solidFill>
                          <a:latin typeface="+mn-lt"/>
                        </a:rPr>
                        <a:t>9</a:t>
                      </a:r>
                      <a:r>
                        <a:rPr lang="en-US" sz="1800" baseline="0" dirty="0">
                          <a:solidFill>
                            <a:schemeClr val="bg1"/>
                          </a:solidFill>
                          <a:latin typeface="+mn-lt"/>
                        </a:rPr>
                        <a:t>)</a:t>
                      </a:r>
                    </a:p>
                  </a:txBody>
                  <a:tcPr marL="48440" marR="48440" marT="48440" marB="48440" anchor="ctr">
                    <a:lnL w="12700" cmpd="sng">
                      <a:noFill/>
                    </a:lnL>
                    <a:lnR>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gn="ctr">
                        <a:lnSpc>
                          <a:spcPct val="100000"/>
                        </a:lnSpc>
                      </a:pPr>
                      <a:r>
                        <a:rPr lang="en-US" sz="1800" dirty="0">
                          <a:solidFill>
                            <a:schemeClr val="bg1"/>
                          </a:solidFill>
                          <a:latin typeface="+mn-lt"/>
                        </a:rPr>
                        <a:t>271</a:t>
                      </a: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gn="ctr">
                        <a:lnSpc>
                          <a:spcPct val="100000"/>
                        </a:lnSpc>
                      </a:pPr>
                      <a:r>
                        <a:rPr lang="en-US" sz="1800" b="0" dirty="0">
                          <a:solidFill>
                            <a:schemeClr val="bg1"/>
                          </a:solidFill>
                          <a:latin typeface="+mn-lt"/>
                          <a:sym typeface="Wingdings"/>
                        </a:rPr>
                        <a:t>6-24 mo</a:t>
                      </a: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algn="ctr">
                        <a:lnSpc>
                          <a:spcPct val="100000"/>
                        </a:lnSpc>
                      </a:pPr>
                      <a:r>
                        <a:rPr lang="en-US" sz="1800" b="0" dirty="0">
                          <a:solidFill>
                            <a:schemeClr val="bg1"/>
                          </a:solidFill>
                          <a:latin typeface="+mn-lt"/>
                          <a:sym typeface="Wingdings"/>
                        </a:rPr>
                        <a:t>--</a:t>
                      </a: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indent="0" algn="ctr" defTabSz="914400" rtl="0" eaLnBrk="1" fontAlgn="auto" latinLnBrk="0" hangingPunct="1">
                        <a:lnSpc>
                          <a:spcPct val="100000"/>
                        </a:lnSpc>
                        <a:spcBef>
                          <a:spcPts val="0"/>
                        </a:spcBef>
                        <a:spcAft>
                          <a:spcPts val="0"/>
                        </a:spcAft>
                        <a:buClrTx/>
                        <a:buSzTx/>
                        <a:buFont typeface="Wingdings"/>
                        <a:buNone/>
                        <a:tabLst/>
                        <a:defRPr/>
                      </a:pPr>
                      <a:r>
                        <a:rPr lang="en-US" sz="1800" dirty="0">
                          <a:solidFill>
                            <a:schemeClr val="bg1"/>
                          </a:solidFill>
                          <a:latin typeface="+mn-lt"/>
                          <a:sym typeface="Wingdings" panose="05000000000000000000" pitchFamily="2" charset="2"/>
                        </a:rPr>
                        <a:t></a:t>
                      </a:r>
                      <a:endParaRPr lang="en-US" sz="1800" b="0" dirty="0">
                        <a:solidFill>
                          <a:schemeClr val="bg1"/>
                        </a:solidFill>
                        <a:latin typeface="+mn-lt"/>
                        <a:sym typeface="Wingdings"/>
                      </a:endParaRP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indent="0" algn="ctr" defTabSz="914400" rtl="0" eaLnBrk="1" fontAlgn="auto" latinLnBrk="0" hangingPunct="1">
                        <a:lnSpc>
                          <a:spcPct val="100000"/>
                        </a:lnSpc>
                        <a:spcBef>
                          <a:spcPts val="0"/>
                        </a:spcBef>
                        <a:spcAft>
                          <a:spcPts val="0"/>
                        </a:spcAft>
                        <a:buClrTx/>
                        <a:buSzTx/>
                        <a:buFont typeface="Wingdings"/>
                        <a:buNone/>
                        <a:tabLst/>
                        <a:defRPr/>
                      </a:pPr>
                      <a:r>
                        <a:rPr lang="en-US" sz="1800" dirty="0">
                          <a:solidFill>
                            <a:schemeClr val="bg1"/>
                          </a:solidFill>
                          <a:latin typeface="+mn-lt"/>
                          <a:sym typeface="Wingdings" panose="05000000000000000000" pitchFamily="2" charset="2"/>
                        </a:rPr>
                        <a:t></a:t>
                      </a:r>
                      <a:endParaRPr lang="en-US" sz="1800" b="0" dirty="0">
                        <a:solidFill>
                          <a:schemeClr val="bg1"/>
                        </a:solidFill>
                        <a:latin typeface="+mn-lt"/>
                        <a:sym typeface="Wingdings"/>
                      </a:endParaRPr>
                    </a:p>
                  </a:txBody>
                  <a:tcPr marL="0" marR="0" marT="48440" marB="48440" anchor="ctr">
                    <a:lnL>
                      <a:noFill/>
                    </a:lnL>
                    <a:lnR>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Raleway"/>
                        </a:defRPr>
                      </a:lvl1pPr>
                      <a:lvl2pPr marL="457200" algn="l" defTabSz="914400" rtl="0" eaLnBrk="1" latinLnBrk="0" hangingPunct="1">
                        <a:defRPr sz="1800" kern="1200">
                          <a:solidFill>
                            <a:schemeClr val="dk1"/>
                          </a:solidFill>
                          <a:latin typeface="Raleway"/>
                        </a:defRPr>
                      </a:lvl2pPr>
                      <a:lvl3pPr marL="914400" algn="l" defTabSz="914400" rtl="0" eaLnBrk="1" latinLnBrk="0" hangingPunct="1">
                        <a:defRPr sz="1800" kern="1200">
                          <a:solidFill>
                            <a:schemeClr val="dk1"/>
                          </a:solidFill>
                          <a:latin typeface="Raleway"/>
                        </a:defRPr>
                      </a:lvl3pPr>
                      <a:lvl4pPr marL="1371600" algn="l" defTabSz="914400" rtl="0" eaLnBrk="1" latinLnBrk="0" hangingPunct="1">
                        <a:defRPr sz="1800" kern="1200">
                          <a:solidFill>
                            <a:schemeClr val="dk1"/>
                          </a:solidFill>
                          <a:latin typeface="Raleway"/>
                        </a:defRPr>
                      </a:lvl4pPr>
                      <a:lvl5pPr marL="1828800" algn="l" defTabSz="914400" rtl="0" eaLnBrk="1" latinLnBrk="0" hangingPunct="1">
                        <a:defRPr sz="1800" kern="1200">
                          <a:solidFill>
                            <a:schemeClr val="dk1"/>
                          </a:solidFill>
                          <a:latin typeface="Raleway"/>
                        </a:defRPr>
                      </a:lvl5pPr>
                      <a:lvl6pPr marL="2286000" algn="l" defTabSz="914400" rtl="0" eaLnBrk="1" latinLnBrk="0" hangingPunct="1">
                        <a:defRPr sz="1800" kern="1200">
                          <a:solidFill>
                            <a:schemeClr val="dk1"/>
                          </a:solidFill>
                          <a:latin typeface="Raleway"/>
                        </a:defRPr>
                      </a:lvl6pPr>
                      <a:lvl7pPr marL="2743200" algn="l" defTabSz="914400" rtl="0" eaLnBrk="1" latinLnBrk="0" hangingPunct="1">
                        <a:defRPr sz="1800" kern="1200">
                          <a:solidFill>
                            <a:schemeClr val="dk1"/>
                          </a:solidFill>
                          <a:latin typeface="Raleway"/>
                        </a:defRPr>
                      </a:lvl7pPr>
                      <a:lvl8pPr marL="3200400" algn="l" defTabSz="914400" rtl="0" eaLnBrk="1" latinLnBrk="0" hangingPunct="1">
                        <a:defRPr sz="1800" kern="1200">
                          <a:solidFill>
                            <a:schemeClr val="dk1"/>
                          </a:solidFill>
                          <a:latin typeface="Raleway"/>
                        </a:defRPr>
                      </a:lvl8pPr>
                      <a:lvl9pPr marL="3657600" algn="l" defTabSz="914400" rtl="0" eaLnBrk="1" latinLnBrk="0" hangingPunct="1">
                        <a:defRPr sz="1800" kern="1200">
                          <a:solidFill>
                            <a:schemeClr val="dk1"/>
                          </a:solidFill>
                          <a:latin typeface="Raleway"/>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mn-lt"/>
                          <a:sym typeface="Wingdings" panose="05000000000000000000" pitchFamily="2" charset="2"/>
                        </a:rPr>
                        <a:t></a:t>
                      </a:r>
                      <a:endParaRPr lang="en-US" sz="1800" b="0" dirty="0">
                        <a:solidFill>
                          <a:schemeClr val="bg1"/>
                        </a:solidFill>
                        <a:latin typeface="+mn-lt"/>
                        <a:sym typeface="Wingdings"/>
                      </a:endParaRPr>
                    </a:p>
                  </a:txBody>
                  <a:tcPr marL="0" marR="0" marT="48440" marB="48440" anchor="ctr">
                    <a:lnL>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513819396"/>
                  </a:ext>
                </a:extLst>
              </a:tr>
            </a:tbl>
          </a:graphicData>
        </a:graphic>
      </p:graphicFrame>
      <p:sp>
        <p:nvSpPr>
          <p:cNvPr id="4" name="Text Box 11">
            <a:extLst>
              <a:ext uri="{FF2B5EF4-FFF2-40B4-BE49-F238E27FC236}">
                <a16:creationId xmlns:a16="http://schemas.microsoft.com/office/drawing/2014/main" id="{C4942F5E-DD4A-80E2-1FAD-9AA08018AE70}"/>
              </a:ext>
            </a:extLst>
          </p:cNvPr>
          <p:cNvSpPr txBox="1">
            <a:spLocks noChangeArrowheads="1"/>
          </p:cNvSpPr>
          <p:nvPr/>
        </p:nvSpPr>
        <p:spPr bwMode="auto">
          <a:xfrm>
            <a:off x="427353" y="6018145"/>
            <a:ext cx="847929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Pomerat. Hepatology. 2004;39:188. 2. Belfort. NEJM. 2006;355:2297. 3. Gastaldelli. Liver Int. 2021;41:2659.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4. Aithal. Gastroenterology 2008;135:1176. 5. Sanyal. NEJM. 2010;362:1675. 6. Cusi. Ann Intern Med. 2016;165;305.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7. Huang. Hepatol Int. 2021;15:1136. 8. Musso. </a:t>
            </a:r>
            <a:r>
              <a:rPr kumimoji="0" lang="sv-SE"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JAMA Intern Med. 2017;177:633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9. 9. Boettcher. Aliment Pharmacol Ther. 2012;35:66. </a:t>
            </a:r>
          </a:p>
        </p:txBody>
      </p:sp>
    </p:spTree>
    <p:extLst>
      <p:ext uri="{BB962C8B-B14F-4D97-AF65-F5344CB8AC3E}">
        <p14:creationId xmlns:p14="http://schemas.microsoft.com/office/powerpoint/2010/main" val="12827001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5FC7759-5546-A763-D091-31F0F3757A42}"/>
              </a:ext>
            </a:extLst>
          </p:cNvPr>
          <p:cNvGrpSpPr/>
          <p:nvPr/>
        </p:nvGrpSpPr>
        <p:grpSpPr>
          <a:xfrm>
            <a:off x="717550" y="1280160"/>
            <a:ext cx="8324850" cy="4858172"/>
            <a:chOff x="2032000" y="719666"/>
            <a:chExt cx="8128000" cy="5418666"/>
          </a:xfrm>
        </p:grpSpPr>
        <p:sp>
          <p:nvSpPr>
            <p:cNvPr id="8" name="Freeform 7">
              <a:extLst>
                <a:ext uri="{FF2B5EF4-FFF2-40B4-BE49-F238E27FC236}">
                  <a16:creationId xmlns:a16="http://schemas.microsoft.com/office/drawing/2014/main" id="{DC6FE6B0-3E5C-A8CD-14FD-A95259F0453F}"/>
                </a:ext>
              </a:extLst>
            </p:cNvPr>
            <p:cNvSpPr/>
            <p:nvPr/>
          </p:nvSpPr>
          <p:spPr>
            <a:xfrm>
              <a:off x="5079999" y="719666"/>
              <a:ext cx="2032000" cy="1354666"/>
            </a:xfrm>
            <a:custGeom>
              <a:avLst/>
              <a:gdLst>
                <a:gd name="connsiteX0" fmla="*/ 0 w 2032000"/>
                <a:gd name="connsiteY0" fmla="*/ 1354666 h 1354666"/>
                <a:gd name="connsiteX1" fmla="*/ 1016000 w 2032000"/>
                <a:gd name="connsiteY1" fmla="*/ 0 h 1354666"/>
                <a:gd name="connsiteX2" fmla="*/ 1016001 w 2032000"/>
                <a:gd name="connsiteY2" fmla="*/ 0 h 1354666"/>
                <a:gd name="connsiteX3" fmla="*/ 2032000 w 2032000"/>
                <a:gd name="connsiteY3" fmla="*/ 1354666 h 1354666"/>
                <a:gd name="connsiteX4" fmla="*/ 0 w 2032000"/>
                <a:gd name="connsiteY4" fmla="*/ 1354666 h 1354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2000" h="1354666">
                  <a:moveTo>
                    <a:pt x="0" y="1354666"/>
                  </a:moveTo>
                  <a:lnTo>
                    <a:pt x="1016000" y="0"/>
                  </a:lnTo>
                  <a:lnTo>
                    <a:pt x="1016001" y="0"/>
                  </a:lnTo>
                  <a:lnTo>
                    <a:pt x="2032000" y="1354666"/>
                  </a:lnTo>
                  <a:lnTo>
                    <a:pt x="0" y="1354666"/>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1280" tIns="81280" rIns="81280" bIns="81280" numCol="1" spcCol="1270" anchor="ctr" anchorCtr="0">
              <a:noAutofit/>
            </a:bodyPr>
            <a:lstStyle/>
            <a:p>
              <a:pPr marL="0" marR="0" lvl="0" indent="0" algn="ctr" defTabSz="2844800" rtl="0" eaLnBrk="0" fontAlgn="base" latinLnBrk="0" hangingPunct="0">
                <a:lnSpc>
                  <a:spcPct val="90000"/>
                </a:lnSpc>
                <a:spcBef>
                  <a:spcPct val="0"/>
                </a:spcBef>
                <a:spcAft>
                  <a:spcPct val="35000"/>
                </a:spcAft>
                <a:buClrTx/>
                <a:buSzTx/>
                <a:buFontTx/>
                <a:buNone/>
                <a:tabLst/>
                <a:defRPr/>
              </a:pPr>
              <a:endParaRPr kumimoji="0" lang="en-US" sz="64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Freeform 8">
              <a:extLst>
                <a:ext uri="{FF2B5EF4-FFF2-40B4-BE49-F238E27FC236}">
                  <a16:creationId xmlns:a16="http://schemas.microsoft.com/office/drawing/2014/main" id="{F765B102-1506-4FE6-2893-B229EBF02251}"/>
                </a:ext>
              </a:extLst>
            </p:cNvPr>
            <p:cNvSpPr/>
            <p:nvPr/>
          </p:nvSpPr>
          <p:spPr>
            <a:xfrm>
              <a:off x="4064000" y="2074332"/>
              <a:ext cx="4064000" cy="1354666"/>
            </a:xfrm>
            <a:custGeom>
              <a:avLst/>
              <a:gdLst>
                <a:gd name="connsiteX0" fmla="*/ 0 w 4064000"/>
                <a:gd name="connsiteY0" fmla="*/ 1354666 h 1354666"/>
                <a:gd name="connsiteX1" fmla="*/ 1016000 w 4064000"/>
                <a:gd name="connsiteY1" fmla="*/ 0 h 1354666"/>
                <a:gd name="connsiteX2" fmla="*/ 3048001 w 4064000"/>
                <a:gd name="connsiteY2" fmla="*/ 0 h 1354666"/>
                <a:gd name="connsiteX3" fmla="*/ 4064000 w 4064000"/>
                <a:gd name="connsiteY3" fmla="*/ 1354666 h 1354666"/>
                <a:gd name="connsiteX4" fmla="*/ 0 w 4064000"/>
                <a:gd name="connsiteY4" fmla="*/ 1354666 h 1354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4000" h="1354666">
                  <a:moveTo>
                    <a:pt x="0" y="1354666"/>
                  </a:moveTo>
                  <a:lnTo>
                    <a:pt x="1016000" y="0"/>
                  </a:lnTo>
                  <a:lnTo>
                    <a:pt x="3048001" y="0"/>
                  </a:lnTo>
                  <a:lnTo>
                    <a:pt x="4064000" y="1354666"/>
                  </a:lnTo>
                  <a:lnTo>
                    <a:pt x="0" y="1354666"/>
                  </a:lnTo>
                  <a:close/>
                </a:path>
              </a:pathLst>
            </a:cu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93749" tIns="82550" rIns="793751" bIns="82550" numCol="1" spcCol="1270" anchor="ctr" anchorCtr="0">
              <a:noAutofit/>
            </a:bodyPr>
            <a:lstStyle/>
            <a:p>
              <a:pPr marL="0" marR="0" lvl="0" indent="0" algn="ctr" defTabSz="2889250" rtl="0" eaLnBrk="0" fontAlgn="base" latinLnBrk="0" hangingPunct="0">
                <a:lnSpc>
                  <a:spcPct val="90000"/>
                </a:lnSpc>
                <a:spcBef>
                  <a:spcPct val="0"/>
                </a:spcBef>
                <a:spcAft>
                  <a:spcPct val="35000"/>
                </a:spcAft>
                <a:buClrTx/>
                <a:buSzTx/>
                <a:buFontTx/>
                <a:buNone/>
                <a:tabLst/>
                <a:defRPr/>
              </a:pPr>
              <a:endParaRPr kumimoji="0" lang="en-US" sz="65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Freeform 9">
              <a:extLst>
                <a:ext uri="{FF2B5EF4-FFF2-40B4-BE49-F238E27FC236}">
                  <a16:creationId xmlns:a16="http://schemas.microsoft.com/office/drawing/2014/main" id="{90CEA910-6E44-9ECB-049D-0EF1868704DF}"/>
                </a:ext>
              </a:extLst>
            </p:cNvPr>
            <p:cNvSpPr/>
            <p:nvPr/>
          </p:nvSpPr>
          <p:spPr>
            <a:xfrm>
              <a:off x="3047999" y="3428999"/>
              <a:ext cx="6096000" cy="1354666"/>
            </a:xfrm>
            <a:custGeom>
              <a:avLst/>
              <a:gdLst>
                <a:gd name="connsiteX0" fmla="*/ 0 w 6096000"/>
                <a:gd name="connsiteY0" fmla="*/ 1354666 h 1354666"/>
                <a:gd name="connsiteX1" fmla="*/ 1016000 w 6096000"/>
                <a:gd name="connsiteY1" fmla="*/ 0 h 1354666"/>
                <a:gd name="connsiteX2" fmla="*/ 5080001 w 6096000"/>
                <a:gd name="connsiteY2" fmla="*/ 0 h 1354666"/>
                <a:gd name="connsiteX3" fmla="*/ 6096000 w 6096000"/>
                <a:gd name="connsiteY3" fmla="*/ 1354666 h 1354666"/>
                <a:gd name="connsiteX4" fmla="*/ 0 w 6096000"/>
                <a:gd name="connsiteY4" fmla="*/ 1354666 h 1354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1354666">
                  <a:moveTo>
                    <a:pt x="0" y="1354666"/>
                  </a:moveTo>
                  <a:lnTo>
                    <a:pt x="1016000" y="0"/>
                  </a:lnTo>
                  <a:lnTo>
                    <a:pt x="5080001" y="0"/>
                  </a:lnTo>
                  <a:lnTo>
                    <a:pt x="6096000" y="1354666"/>
                  </a:lnTo>
                  <a:lnTo>
                    <a:pt x="0" y="1354666"/>
                  </a:lnTo>
                  <a:close/>
                </a:path>
              </a:pathLst>
            </a:cu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49350" tIns="82550" rIns="1149350" bIns="82550" numCol="1" spcCol="1270" anchor="ctr" anchorCtr="0">
              <a:noAutofit/>
            </a:bodyPr>
            <a:lstStyle/>
            <a:p>
              <a:pPr marL="0" marR="0" lvl="0" indent="0" algn="ctr" defTabSz="2889250" rtl="0" eaLnBrk="0" fontAlgn="base" latinLnBrk="0" hangingPunct="0">
                <a:lnSpc>
                  <a:spcPct val="90000"/>
                </a:lnSpc>
                <a:spcBef>
                  <a:spcPct val="0"/>
                </a:spcBef>
                <a:spcAft>
                  <a:spcPct val="35000"/>
                </a:spcAft>
                <a:buClrTx/>
                <a:buSzTx/>
                <a:buFontTx/>
                <a:buNone/>
                <a:tabLst/>
                <a:defRPr/>
              </a:pPr>
              <a:endParaRPr kumimoji="0" lang="en-US" sz="65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Freeform 10">
              <a:extLst>
                <a:ext uri="{FF2B5EF4-FFF2-40B4-BE49-F238E27FC236}">
                  <a16:creationId xmlns:a16="http://schemas.microsoft.com/office/drawing/2014/main" id="{B22765C3-26C6-0BDE-2A31-0EA4D4C55DD4}"/>
                </a:ext>
              </a:extLst>
            </p:cNvPr>
            <p:cNvSpPr/>
            <p:nvPr/>
          </p:nvSpPr>
          <p:spPr>
            <a:xfrm>
              <a:off x="2032000" y="4783666"/>
              <a:ext cx="8128000" cy="1354666"/>
            </a:xfrm>
            <a:custGeom>
              <a:avLst/>
              <a:gdLst>
                <a:gd name="connsiteX0" fmla="*/ 0 w 8128000"/>
                <a:gd name="connsiteY0" fmla="*/ 1354666 h 1354666"/>
                <a:gd name="connsiteX1" fmla="*/ 1016000 w 8128000"/>
                <a:gd name="connsiteY1" fmla="*/ 0 h 1354666"/>
                <a:gd name="connsiteX2" fmla="*/ 7112001 w 8128000"/>
                <a:gd name="connsiteY2" fmla="*/ 0 h 1354666"/>
                <a:gd name="connsiteX3" fmla="*/ 8128000 w 8128000"/>
                <a:gd name="connsiteY3" fmla="*/ 1354666 h 1354666"/>
                <a:gd name="connsiteX4" fmla="*/ 0 w 8128000"/>
                <a:gd name="connsiteY4" fmla="*/ 1354666 h 1354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1354666">
                  <a:moveTo>
                    <a:pt x="0" y="1354666"/>
                  </a:moveTo>
                  <a:lnTo>
                    <a:pt x="1016000" y="0"/>
                  </a:lnTo>
                  <a:lnTo>
                    <a:pt x="7112001" y="0"/>
                  </a:lnTo>
                  <a:lnTo>
                    <a:pt x="8128000" y="1354666"/>
                  </a:lnTo>
                  <a:lnTo>
                    <a:pt x="0" y="135466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04949" tIns="82550" rIns="1504951" bIns="82550" numCol="1" spcCol="1270" anchor="ctr" anchorCtr="0">
              <a:noAutofit/>
            </a:bodyPr>
            <a:lstStyle/>
            <a:p>
              <a:pPr marL="0" marR="0" lvl="0" indent="0" algn="ctr" defTabSz="2889250" rtl="0" eaLnBrk="0" fontAlgn="base" latinLnBrk="0" hangingPunct="0">
                <a:lnSpc>
                  <a:spcPct val="90000"/>
                </a:lnSpc>
                <a:spcBef>
                  <a:spcPct val="0"/>
                </a:spcBef>
                <a:spcAft>
                  <a:spcPct val="35000"/>
                </a:spcAft>
                <a:buClrTx/>
                <a:buSzTx/>
                <a:buFontTx/>
                <a:buNone/>
                <a:tabLst/>
                <a:defRPr/>
              </a:pPr>
              <a:endParaRPr kumimoji="0" lang="en-US" sz="65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2" name="Title 1"/>
          <p:cNvSpPr>
            <a:spLocks noGrp="1"/>
          </p:cNvSpPr>
          <p:nvPr>
            <p:ph type="title"/>
          </p:nvPr>
        </p:nvSpPr>
        <p:spPr/>
        <p:txBody>
          <a:bodyPr>
            <a:noAutofit/>
          </a:bodyPr>
          <a:lstStyle/>
          <a:p>
            <a:r>
              <a:rPr lang="en-US" dirty="0"/>
              <a:t>Weight Loss Thresholds and Impact on MASLD</a:t>
            </a:r>
          </a:p>
        </p:txBody>
      </p:sp>
      <p:sp>
        <p:nvSpPr>
          <p:cNvPr id="3" name="Text Box 15">
            <a:extLst>
              <a:ext uri="{FF2B5EF4-FFF2-40B4-BE49-F238E27FC236}">
                <a16:creationId xmlns:a16="http://schemas.microsoft.com/office/drawing/2014/main" id="{BCCF0D87-076A-F2C7-6E07-BBC07669F6A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Hannah. Clin Liver Dis. 2016:20;339.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E42AEEA6-606D-1683-433D-DFFEFECE3B84}"/>
              </a:ext>
            </a:extLst>
          </p:cNvPr>
          <p:cNvSpPr txBox="1"/>
          <p:nvPr/>
        </p:nvSpPr>
        <p:spPr bwMode="auto">
          <a:xfrm>
            <a:off x="5689600" y="1696720"/>
            <a:ext cx="2326640" cy="369332"/>
          </a:xfrm>
          <a:prstGeom prst="rect">
            <a:avLst/>
          </a:prstGeom>
          <a:noFill/>
          <a:ln w="1905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Weight loss ≥10%</a:t>
            </a:r>
            <a:endPar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4A4D20F2-9B04-BEDA-A88E-54876B5418F3}"/>
              </a:ext>
            </a:extLst>
          </p:cNvPr>
          <p:cNvSpPr txBox="1"/>
          <p:nvPr/>
        </p:nvSpPr>
        <p:spPr bwMode="auto">
          <a:xfrm>
            <a:off x="6725920" y="2885440"/>
            <a:ext cx="2326640" cy="369332"/>
          </a:xfrm>
          <a:prstGeom prst="rect">
            <a:avLst/>
          </a:prstGeom>
          <a:noFill/>
          <a:ln w="1905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Weight loss ≥7%</a:t>
            </a:r>
            <a:endPar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377BFB0C-327A-D25A-329B-32A8E668FBA0}"/>
              </a:ext>
            </a:extLst>
          </p:cNvPr>
          <p:cNvSpPr txBox="1"/>
          <p:nvPr/>
        </p:nvSpPr>
        <p:spPr bwMode="auto">
          <a:xfrm>
            <a:off x="7762240" y="4074160"/>
            <a:ext cx="2326640" cy="369332"/>
          </a:xfrm>
          <a:prstGeom prst="rect">
            <a:avLst/>
          </a:prstGeom>
          <a:noFill/>
          <a:ln w="1905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Weight loss ≥5%</a:t>
            </a:r>
            <a:endPar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5B68C078-A642-5258-8DF1-186949A82B35}"/>
              </a:ext>
            </a:extLst>
          </p:cNvPr>
          <p:cNvSpPr txBox="1"/>
          <p:nvPr/>
        </p:nvSpPr>
        <p:spPr bwMode="auto">
          <a:xfrm>
            <a:off x="8717280" y="5242560"/>
            <a:ext cx="2540000" cy="369332"/>
          </a:xfrm>
          <a:prstGeom prst="rect">
            <a:avLst/>
          </a:prstGeom>
          <a:noFill/>
          <a:ln w="1905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Weight loss ≥3%</a:t>
            </a:r>
            <a:endPar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7EE7D2A9-1862-A677-9DF8-62F36FF5E898}"/>
              </a:ext>
            </a:extLst>
          </p:cNvPr>
          <p:cNvSpPr txBox="1"/>
          <p:nvPr/>
        </p:nvSpPr>
        <p:spPr bwMode="auto">
          <a:xfrm>
            <a:off x="4255135" y="1717040"/>
            <a:ext cx="1259840" cy="769441"/>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Fibrosis</a:t>
            </a:r>
            <a:b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(45%)</a:t>
            </a:r>
            <a:endParaRPr kumimoji="0" lang="en-US" sz="22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C8139ECF-7705-6EB1-6A12-E0F46797FD5C}"/>
              </a:ext>
            </a:extLst>
          </p:cNvPr>
          <p:cNvSpPr txBox="1"/>
          <p:nvPr/>
        </p:nvSpPr>
        <p:spPr bwMode="auto">
          <a:xfrm>
            <a:off x="3237230" y="3961229"/>
            <a:ext cx="3295650" cy="769441"/>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Ballooning/inflammation</a:t>
            </a:r>
            <a:b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(41%-100%)</a:t>
            </a:r>
            <a:endParaRPr kumimoji="0" lang="en-US" sz="22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6DF1CFEC-F7E7-6D8E-65C3-61617B0F2E7A}"/>
              </a:ext>
            </a:extLst>
          </p:cNvPr>
          <p:cNvSpPr txBox="1"/>
          <p:nvPr/>
        </p:nvSpPr>
        <p:spPr bwMode="auto">
          <a:xfrm>
            <a:off x="3711575" y="2772509"/>
            <a:ext cx="2346960" cy="769441"/>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MASH resolution</a:t>
            </a:r>
            <a:b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(64%-90%)</a:t>
            </a:r>
            <a:endParaRPr kumimoji="0" lang="en-US" sz="22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40100D28-E2F7-ADDD-2AAF-F97816DF59B4}"/>
              </a:ext>
            </a:extLst>
          </p:cNvPr>
          <p:cNvSpPr txBox="1"/>
          <p:nvPr/>
        </p:nvSpPr>
        <p:spPr bwMode="auto">
          <a:xfrm>
            <a:off x="3501390" y="5160109"/>
            <a:ext cx="2767330" cy="769441"/>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Steatosis</a:t>
            </a:r>
            <a:b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(35%-100%)</a:t>
            </a:r>
            <a:endParaRPr kumimoji="0" lang="en-US" sz="22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734327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7D445-4F24-DBDE-8F69-49BC9DF48065}"/>
              </a:ext>
            </a:extLst>
          </p:cNvPr>
          <p:cNvSpPr>
            <a:spLocks noGrp="1"/>
          </p:cNvSpPr>
          <p:nvPr>
            <p:ph type="title"/>
          </p:nvPr>
        </p:nvSpPr>
        <p:spPr/>
        <p:txBody>
          <a:bodyPr/>
          <a:lstStyle/>
          <a:p>
            <a:r>
              <a:rPr lang="en-US" dirty="0"/>
              <a:t>Weight Loss Strategies</a:t>
            </a:r>
          </a:p>
        </p:txBody>
      </p:sp>
      <p:sp>
        <p:nvSpPr>
          <p:cNvPr id="3" name="Content Placeholder 2">
            <a:extLst>
              <a:ext uri="{FF2B5EF4-FFF2-40B4-BE49-F238E27FC236}">
                <a16:creationId xmlns:a16="http://schemas.microsoft.com/office/drawing/2014/main" id="{62B77D02-668C-A349-7D3C-3E2C2352E363}"/>
              </a:ext>
            </a:extLst>
          </p:cNvPr>
          <p:cNvSpPr>
            <a:spLocks noGrp="1"/>
          </p:cNvSpPr>
          <p:nvPr>
            <p:ph idx="1"/>
          </p:nvPr>
        </p:nvSpPr>
        <p:spPr/>
        <p:txBody>
          <a:bodyPr/>
          <a:lstStyle/>
          <a:p>
            <a:r>
              <a:rPr lang="en-US" dirty="0"/>
              <a:t>Structured weight loss program</a:t>
            </a:r>
          </a:p>
          <a:p>
            <a:pPr lvl="1"/>
            <a:r>
              <a:rPr lang="en-US" dirty="0"/>
              <a:t>Energy restricted diet +/- exercise program</a:t>
            </a:r>
          </a:p>
          <a:p>
            <a:r>
              <a:rPr lang="en-US" dirty="0"/>
              <a:t>Pharmacotherapy</a:t>
            </a:r>
          </a:p>
          <a:p>
            <a:pPr lvl="1"/>
            <a:r>
              <a:rPr lang="en-US" dirty="0"/>
              <a:t>Including GLP-1 RAs</a:t>
            </a:r>
          </a:p>
          <a:p>
            <a:r>
              <a:rPr lang="en-US" dirty="0"/>
              <a:t>Bariatric procedures</a:t>
            </a:r>
          </a:p>
          <a:p>
            <a:endParaRPr lang="en-US" dirty="0"/>
          </a:p>
        </p:txBody>
      </p:sp>
    </p:spTree>
    <p:extLst>
      <p:ext uri="{BB962C8B-B14F-4D97-AF65-F5344CB8AC3E}">
        <p14:creationId xmlns:p14="http://schemas.microsoft.com/office/powerpoint/2010/main" val="37816898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0D383-5EA4-3D7B-CE2F-E85D0A6A6FD3}"/>
              </a:ext>
            </a:extLst>
          </p:cNvPr>
          <p:cNvSpPr>
            <a:spLocks noGrp="1"/>
          </p:cNvSpPr>
          <p:nvPr>
            <p:ph type="title"/>
          </p:nvPr>
        </p:nvSpPr>
        <p:spPr/>
        <p:txBody>
          <a:bodyPr/>
          <a:lstStyle/>
          <a:p>
            <a:r>
              <a:rPr lang="en-US" dirty="0"/>
              <a:t>Example Diet: Mediterranean Diet</a:t>
            </a:r>
          </a:p>
        </p:txBody>
      </p:sp>
      <p:sp>
        <p:nvSpPr>
          <p:cNvPr id="3" name="Content Placeholder 2">
            <a:extLst>
              <a:ext uri="{FF2B5EF4-FFF2-40B4-BE49-F238E27FC236}">
                <a16:creationId xmlns:a16="http://schemas.microsoft.com/office/drawing/2014/main" id="{7C35498D-14F0-5059-CE3F-2E0A6D304688}"/>
              </a:ext>
            </a:extLst>
          </p:cNvPr>
          <p:cNvSpPr>
            <a:spLocks noGrp="1"/>
          </p:cNvSpPr>
          <p:nvPr>
            <p:ph idx="1"/>
          </p:nvPr>
        </p:nvSpPr>
        <p:spPr>
          <a:xfrm>
            <a:off x="604676" y="1513047"/>
            <a:ext cx="5491324" cy="4650686"/>
          </a:xfrm>
        </p:spPr>
        <p:txBody>
          <a:bodyPr/>
          <a:lstStyle/>
          <a:p>
            <a:r>
              <a:rPr lang="en-US" dirty="0"/>
              <a:t>Rich in vegetables, fresh fruit, unsweetened cereals rich in fiber, nuts, fish or white meat, olive oil</a:t>
            </a:r>
          </a:p>
          <a:p>
            <a:r>
              <a:rPr lang="en-US" dirty="0"/>
              <a:t>Limited simple sugars and red/processed meats</a:t>
            </a:r>
          </a:p>
          <a:p>
            <a:r>
              <a:rPr lang="en-US" dirty="0"/>
              <a:t>Associated with reduced hepatic steatosis, improved insulin sensitivity, lower mortality</a:t>
            </a:r>
          </a:p>
        </p:txBody>
      </p:sp>
      <p:sp>
        <p:nvSpPr>
          <p:cNvPr id="4" name="TextBox 3">
            <a:extLst>
              <a:ext uri="{FF2B5EF4-FFF2-40B4-BE49-F238E27FC236}">
                <a16:creationId xmlns:a16="http://schemas.microsoft.com/office/drawing/2014/main" id="{EAC3C539-5B57-2990-42ED-3276AA59C96F}"/>
              </a:ext>
            </a:extLst>
          </p:cNvPr>
          <p:cNvSpPr txBox="1"/>
          <p:nvPr/>
        </p:nvSpPr>
        <p:spPr bwMode="auto">
          <a:xfrm>
            <a:off x="429960" y="6400800"/>
            <a:ext cx="48049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Younossi. Gastroenterology. 2021;160:912.</a:t>
            </a:r>
          </a:p>
        </p:txBody>
      </p:sp>
      <p:pic>
        <p:nvPicPr>
          <p:cNvPr id="6" name="Picture 5" descr="A group of food on a table&#10;&#10;Description automatically generated">
            <a:extLst>
              <a:ext uri="{FF2B5EF4-FFF2-40B4-BE49-F238E27FC236}">
                <a16:creationId xmlns:a16="http://schemas.microsoft.com/office/drawing/2014/main" id="{CC71243E-9560-9632-60DD-0301F32BACC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38342" y="1602805"/>
            <a:ext cx="4740872" cy="3160581"/>
          </a:xfrm>
          <a:prstGeom prst="rect">
            <a:avLst/>
          </a:prstGeom>
        </p:spPr>
      </p:pic>
    </p:spTree>
    <p:extLst>
      <p:ext uri="{BB962C8B-B14F-4D97-AF65-F5344CB8AC3E}">
        <p14:creationId xmlns:p14="http://schemas.microsoft.com/office/powerpoint/2010/main" val="591660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8398D4A0-9C9B-28C7-9BE7-357771C88420}"/>
              </a:ext>
            </a:extLst>
          </p:cNvPr>
          <p:cNvGrpSpPr/>
          <p:nvPr/>
        </p:nvGrpSpPr>
        <p:grpSpPr>
          <a:xfrm>
            <a:off x="6258715" y="1600200"/>
            <a:ext cx="5328609" cy="4338592"/>
            <a:chOff x="7133424" y="2701552"/>
            <a:chExt cx="4963388" cy="4041228"/>
          </a:xfrm>
        </p:grpSpPr>
        <p:pic>
          <p:nvPicPr>
            <p:cNvPr id="6" name="Picture 5" descr="A group of people lifting weights&#10;&#10;Description automatically generated">
              <a:extLst>
                <a:ext uri="{FF2B5EF4-FFF2-40B4-BE49-F238E27FC236}">
                  <a16:creationId xmlns:a16="http://schemas.microsoft.com/office/drawing/2014/main" id="{C6D28D5C-A255-86AA-AE6D-9716210A9820}"/>
                </a:ext>
              </a:extLst>
            </p:cNvPr>
            <p:cNvPicPr>
              <a:picLocks noChangeAspect="1"/>
            </p:cNvPicPr>
            <p:nvPr/>
          </p:nvPicPr>
          <p:blipFill rotWithShape="1">
            <a:blip r:embed="rId3">
              <a:extLst>
                <a:ext uri="{28A0092B-C50C-407E-A947-70E740481C1C}">
                  <a14:useLocalDpi xmlns:a14="http://schemas.microsoft.com/office/drawing/2010/main" val="0"/>
                </a:ext>
              </a:extLst>
            </a:blip>
            <a:srcRect l="3788" t="14556" r="84194" b="13295"/>
            <a:stretch/>
          </p:blipFill>
          <p:spPr>
            <a:xfrm>
              <a:off x="10631453" y="2793708"/>
              <a:ext cx="1465359" cy="2409898"/>
            </a:xfrm>
            <a:prstGeom prst="rect">
              <a:avLst/>
            </a:prstGeom>
          </p:spPr>
        </p:pic>
        <p:pic>
          <p:nvPicPr>
            <p:cNvPr id="8" name="Picture 7" descr="A group of people lifting weights&#10;&#10;Description automatically generated">
              <a:extLst>
                <a:ext uri="{FF2B5EF4-FFF2-40B4-BE49-F238E27FC236}">
                  <a16:creationId xmlns:a16="http://schemas.microsoft.com/office/drawing/2014/main" id="{D4588381-0936-BE90-2E31-D472DA23DC7D}"/>
                </a:ext>
              </a:extLst>
            </p:cNvPr>
            <p:cNvPicPr>
              <a:picLocks noChangeAspect="1"/>
            </p:cNvPicPr>
            <p:nvPr/>
          </p:nvPicPr>
          <p:blipFill rotWithShape="1">
            <a:blip r:embed="rId3">
              <a:extLst>
                <a:ext uri="{28A0092B-C50C-407E-A947-70E740481C1C}">
                  <a14:useLocalDpi xmlns:a14="http://schemas.microsoft.com/office/drawing/2010/main" val="0"/>
                </a:ext>
              </a:extLst>
            </a:blip>
            <a:srcRect l="74273" t="13264" r="4437" b="12717"/>
            <a:stretch/>
          </p:blipFill>
          <p:spPr>
            <a:xfrm>
              <a:off x="8164906" y="4270418"/>
              <a:ext cx="2595761" cy="2472362"/>
            </a:xfrm>
            <a:prstGeom prst="rect">
              <a:avLst/>
            </a:prstGeom>
          </p:spPr>
        </p:pic>
        <p:pic>
          <p:nvPicPr>
            <p:cNvPr id="7" name="Picture 6" descr="A group of people lifting weights&#10;&#10;Description automatically generated">
              <a:extLst>
                <a:ext uri="{FF2B5EF4-FFF2-40B4-BE49-F238E27FC236}">
                  <a16:creationId xmlns:a16="http://schemas.microsoft.com/office/drawing/2014/main" id="{E9B20C6F-E956-B9F2-E8BD-342349C886D0}"/>
                </a:ext>
              </a:extLst>
            </p:cNvPr>
            <p:cNvPicPr>
              <a:picLocks noChangeAspect="1"/>
            </p:cNvPicPr>
            <p:nvPr/>
          </p:nvPicPr>
          <p:blipFill rotWithShape="1">
            <a:blip r:embed="rId3">
              <a:extLst>
                <a:ext uri="{28A0092B-C50C-407E-A947-70E740481C1C}">
                  <a14:useLocalDpi xmlns:a14="http://schemas.microsoft.com/office/drawing/2010/main" val="0"/>
                </a:ext>
              </a:extLst>
            </a:blip>
            <a:srcRect l="28266" t="12709" r="59278" b="15142"/>
            <a:stretch/>
          </p:blipFill>
          <p:spPr>
            <a:xfrm>
              <a:off x="7133424" y="2701552"/>
              <a:ext cx="1518591" cy="2409898"/>
            </a:xfrm>
            <a:prstGeom prst="rect">
              <a:avLst/>
            </a:prstGeom>
          </p:spPr>
        </p:pic>
      </p:grpSp>
      <p:sp>
        <p:nvSpPr>
          <p:cNvPr id="2" name="Title 1">
            <a:extLst>
              <a:ext uri="{FF2B5EF4-FFF2-40B4-BE49-F238E27FC236}">
                <a16:creationId xmlns:a16="http://schemas.microsoft.com/office/drawing/2014/main" id="{14E4FE4F-A6DA-82E0-F5C8-F122064912C8}"/>
              </a:ext>
            </a:extLst>
          </p:cNvPr>
          <p:cNvSpPr>
            <a:spLocks noGrp="1"/>
          </p:cNvSpPr>
          <p:nvPr>
            <p:ph type="title"/>
          </p:nvPr>
        </p:nvSpPr>
        <p:spPr/>
        <p:txBody>
          <a:bodyPr/>
          <a:lstStyle/>
          <a:p>
            <a:r>
              <a:rPr lang="en-US" dirty="0"/>
              <a:t>Exercise</a:t>
            </a:r>
          </a:p>
        </p:txBody>
      </p:sp>
      <p:sp>
        <p:nvSpPr>
          <p:cNvPr id="3" name="Content Placeholder 2">
            <a:extLst>
              <a:ext uri="{FF2B5EF4-FFF2-40B4-BE49-F238E27FC236}">
                <a16:creationId xmlns:a16="http://schemas.microsoft.com/office/drawing/2014/main" id="{438B95FE-5ABC-73D1-E65E-AA34DA165936}"/>
              </a:ext>
            </a:extLst>
          </p:cNvPr>
          <p:cNvSpPr>
            <a:spLocks noGrp="1"/>
          </p:cNvSpPr>
          <p:nvPr>
            <p:ph idx="1"/>
          </p:nvPr>
        </p:nvSpPr>
        <p:spPr>
          <a:xfrm>
            <a:off x="604676" y="1513047"/>
            <a:ext cx="5921384" cy="4650686"/>
          </a:xfrm>
        </p:spPr>
        <p:txBody>
          <a:bodyPr/>
          <a:lstStyle/>
          <a:p>
            <a:r>
              <a:rPr lang="en-US" sz="2400" dirty="0"/>
              <a:t>Increased physical activity decreases steatosis and liver enzyme levels, even in the absence of weight loss</a:t>
            </a:r>
            <a:endParaRPr lang="en-US" sz="2400" baseline="30000" dirty="0"/>
          </a:p>
          <a:p>
            <a:r>
              <a:rPr lang="en-US" sz="2400" dirty="0"/>
              <a:t>When weight loss is the goal, more intense exercise is superior to minimal or low intensity</a:t>
            </a:r>
          </a:p>
          <a:p>
            <a:r>
              <a:rPr lang="en-US" sz="2400" dirty="0"/>
              <a:t>Options</a:t>
            </a:r>
          </a:p>
          <a:p>
            <a:pPr lvl="1"/>
            <a:r>
              <a:rPr lang="en-US" sz="2200" dirty="0"/>
              <a:t>Aerobic 150-300 min/</a:t>
            </a:r>
            <a:r>
              <a:rPr lang="en-US" sz="2200" dirty="0" err="1"/>
              <a:t>wk</a:t>
            </a:r>
            <a:r>
              <a:rPr lang="en-US" sz="2200" dirty="0"/>
              <a:t> of moderate intensity or 75-150 min/</a:t>
            </a:r>
            <a:r>
              <a:rPr lang="en-US" sz="2200" dirty="0" err="1"/>
              <a:t>wk</a:t>
            </a:r>
            <a:r>
              <a:rPr lang="en-US" sz="2200" dirty="0"/>
              <a:t> of vigorous intensity</a:t>
            </a:r>
          </a:p>
          <a:p>
            <a:pPr lvl="1"/>
            <a:r>
              <a:rPr lang="en-US" sz="2200" dirty="0"/>
              <a:t>Resistance training 45 min/day x 3 days/</a:t>
            </a:r>
            <a:r>
              <a:rPr lang="en-US" sz="2200" dirty="0" err="1"/>
              <a:t>wk</a:t>
            </a:r>
            <a:r>
              <a:rPr lang="en-US" sz="2200" dirty="0"/>
              <a:t>, avoiding consecutive days</a:t>
            </a:r>
          </a:p>
          <a:p>
            <a:endParaRPr lang="en-US" dirty="0"/>
          </a:p>
        </p:txBody>
      </p:sp>
      <p:sp>
        <p:nvSpPr>
          <p:cNvPr id="4" name="TextBox 3">
            <a:extLst>
              <a:ext uri="{FF2B5EF4-FFF2-40B4-BE49-F238E27FC236}">
                <a16:creationId xmlns:a16="http://schemas.microsoft.com/office/drawing/2014/main" id="{D253A5FD-C22E-23C8-B529-85D3235F618A}"/>
              </a:ext>
            </a:extLst>
          </p:cNvPr>
          <p:cNvSpPr txBox="1"/>
          <p:nvPr/>
        </p:nvSpPr>
        <p:spPr bwMode="auto">
          <a:xfrm>
            <a:off x="424021" y="6400800"/>
            <a:ext cx="74650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b">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Younossi. Gastroenterology. 2021;160:912. </a:t>
            </a:r>
            <a:r>
              <a:rPr kumimoji="0" lang="en-US" sz="1200" b="0" i="0" u="none" strike="noStrike" kern="1200" cap="none" spc="0" normalizeH="0" baseline="0" noProof="0" dirty="0" err="1">
                <a:ln>
                  <a:noFill/>
                </a:ln>
                <a:solidFill>
                  <a:schemeClr val="bg2"/>
                </a:solidFill>
                <a:effectLst/>
                <a:uLnTx/>
                <a:uFillTx/>
                <a:latin typeface="Calibri" panose="020F0502020204030204" pitchFamily="34" charset="0"/>
                <a:ea typeface="+mn-ea"/>
                <a:cs typeface="Arial" panose="020B0604020202020204" pitchFamily="34" charset="0"/>
              </a:rPr>
              <a:t>Hashida</a:t>
            </a: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 J Hepatol. 2017;66(1):142. </a:t>
            </a:r>
            <a:r>
              <a:rPr kumimoji="0" lang="en-US" sz="1200" b="0" i="0" u="none" strike="noStrike" kern="1200" cap="none" spc="0" normalizeH="0" baseline="0" noProof="0" dirty="0" err="1">
                <a:ln>
                  <a:noFill/>
                </a:ln>
                <a:solidFill>
                  <a:schemeClr val="bg2"/>
                </a:solidFill>
                <a:effectLst/>
                <a:uLnTx/>
                <a:uFillTx/>
                <a:latin typeface="Calibri" panose="020F0502020204030204" pitchFamily="34" charset="0"/>
                <a:ea typeface="+mn-ea"/>
                <a:cs typeface="Arial" panose="020B0604020202020204" pitchFamily="34" charset="0"/>
              </a:rPr>
              <a:t>Cigrovski</a:t>
            </a: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 Front </a:t>
            </a:r>
            <a:r>
              <a:rPr kumimoji="0" lang="en-US" sz="1200" b="0" i="0" u="none" strike="noStrike" kern="1200" cap="none" spc="0" normalizeH="0" baseline="0" noProof="0" dirty="0" err="1">
                <a:ln>
                  <a:noFill/>
                </a:ln>
                <a:solidFill>
                  <a:schemeClr val="bg2"/>
                </a:solidFill>
                <a:effectLst/>
                <a:uLnTx/>
                <a:uFillTx/>
                <a:latin typeface="Calibri" panose="020F0502020204030204" pitchFamily="34" charset="0"/>
                <a:ea typeface="+mn-ea"/>
                <a:cs typeface="Arial" panose="020B0604020202020204" pitchFamily="34" charset="0"/>
              </a:rPr>
              <a:t>Nutr</a:t>
            </a: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 2021;8:734859. </a:t>
            </a:r>
          </a:p>
        </p:txBody>
      </p:sp>
    </p:spTree>
    <p:extLst>
      <p:ext uri="{BB962C8B-B14F-4D97-AF65-F5344CB8AC3E}">
        <p14:creationId xmlns:p14="http://schemas.microsoft.com/office/powerpoint/2010/main" val="16148699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8ACB841C-74B5-A52D-EF82-33B895B32494}"/>
              </a:ext>
            </a:extLst>
          </p:cNvPr>
          <p:cNvSpPr/>
          <p:nvPr/>
        </p:nvSpPr>
        <p:spPr bwMode="auto">
          <a:xfrm>
            <a:off x="1882588" y="4397516"/>
            <a:ext cx="873760" cy="5181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EC929BBB-F66E-CF14-3FC7-E93BC1604E1A}"/>
              </a:ext>
            </a:extLst>
          </p:cNvPr>
          <p:cNvSpPr/>
          <p:nvPr/>
        </p:nvSpPr>
        <p:spPr bwMode="auto">
          <a:xfrm>
            <a:off x="3081468" y="3097036"/>
            <a:ext cx="873760" cy="18186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D399EA21-39D6-FC27-0401-A05D3BC2D0BC}"/>
              </a:ext>
            </a:extLst>
          </p:cNvPr>
          <p:cNvSpPr/>
          <p:nvPr/>
        </p:nvSpPr>
        <p:spPr bwMode="auto">
          <a:xfrm>
            <a:off x="4280348" y="3097036"/>
            <a:ext cx="873760" cy="181864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p:cNvSpPr>
            <a:spLocks noGrp="1"/>
          </p:cNvSpPr>
          <p:nvPr>
            <p:ph type="title"/>
          </p:nvPr>
        </p:nvSpPr>
        <p:spPr>
          <a:xfrm>
            <a:off x="609759" y="238127"/>
            <a:ext cx="10872444" cy="1103313"/>
          </a:xfrm>
        </p:spPr>
        <p:txBody>
          <a:bodyPr vert="horz" lIns="91440" tIns="45720" rIns="91440" bIns="45720" rtlCol="0" anchor="ctr">
            <a:normAutofit/>
          </a:bodyPr>
          <a:lstStyle/>
          <a:p>
            <a:r>
              <a:rPr lang="en-US" dirty="0"/>
              <a:t>Bariatric Surgery and MASLD</a:t>
            </a:r>
          </a:p>
        </p:txBody>
      </p:sp>
      <p:sp>
        <p:nvSpPr>
          <p:cNvPr id="10" name="Content Placeholder 9">
            <a:extLst>
              <a:ext uri="{FF2B5EF4-FFF2-40B4-BE49-F238E27FC236}">
                <a16:creationId xmlns:a16="http://schemas.microsoft.com/office/drawing/2014/main" id="{0FF68209-5552-D943-A9A7-E5989DB2E05F}"/>
              </a:ext>
            </a:extLst>
          </p:cNvPr>
          <p:cNvSpPr>
            <a:spLocks noGrp="1"/>
          </p:cNvSpPr>
          <p:nvPr>
            <p:ph idx="1"/>
          </p:nvPr>
        </p:nvSpPr>
        <p:spPr>
          <a:xfrm>
            <a:off x="604838" y="1510015"/>
            <a:ext cx="10874375" cy="4987066"/>
          </a:xfrm>
        </p:spPr>
        <p:txBody>
          <a:bodyPr/>
          <a:lstStyle/>
          <a:p>
            <a:r>
              <a:rPr lang="en-US" sz="2200" dirty="0"/>
              <a:t>Improvement in liver histology reported in several studies</a:t>
            </a:r>
            <a:br>
              <a:rPr lang="en-US" sz="2200" dirty="0"/>
            </a:br>
            <a:br>
              <a:rPr lang="en-US" sz="2200" dirty="0"/>
            </a:br>
            <a:br>
              <a:rPr lang="en-US" sz="2200" dirty="0"/>
            </a:br>
            <a:endParaRPr lang="en-US" sz="2200" dirty="0"/>
          </a:p>
          <a:p>
            <a:endParaRPr lang="en-US" sz="2200" dirty="0"/>
          </a:p>
          <a:p>
            <a:endParaRPr lang="en-US" sz="2200" dirty="0"/>
          </a:p>
          <a:p>
            <a:endParaRPr lang="en-US" sz="2200" dirty="0"/>
          </a:p>
          <a:p>
            <a:endParaRPr lang="en-US" sz="2200" dirty="0"/>
          </a:p>
          <a:p>
            <a:pPr marL="0" indent="0">
              <a:buNone/>
            </a:pPr>
            <a:endParaRPr lang="en-US" sz="2200" dirty="0"/>
          </a:p>
          <a:p>
            <a:r>
              <a:rPr lang="en-US" sz="2200" dirty="0"/>
              <a:t>Lap sleeve gastrectomy can be performed in select patients with compensated cirrhosis at experienced centers (&gt;100 cases/yr)</a:t>
            </a:r>
          </a:p>
        </p:txBody>
      </p:sp>
      <p:sp>
        <p:nvSpPr>
          <p:cNvPr id="5" name="Text Box 15">
            <a:extLst>
              <a:ext uri="{FF2B5EF4-FFF2-40B4-BE49-F238E27FC236}">
                <a16:creationId xmlns:a16="http://schemas.microsoft.com/office/drawing/2014/main" id="{0E93C4B4-4CCC-6D6F-6942-B13E9A52319C}"/>
              </a:ext>
            </a:extLst>
          </p:cNvPr>
          <p:cNvSpPr txBox="1">
            <a:spLocks noChangeArrowheads="1"/>
          </p:cNvSpPr>
          <p:nvPr/>
        </p:nvSpPr>
        <p:spPr bwMode="auto">
          <a:xfrm>
            <a:off x="412750" y="6204249"/>
            <a:ext cx="9107170"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Harrison. Hepatology. 2009;49:80. Promrat. Hepatology. 2010;51:121. Chalasani. Hepatology. 2012;142:1592. </a:t>
            </a:r>
            <a:br>
              <a:rPr kumimoji="0" lang="en-GB"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GB"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Lassailly. Gastroenterology. 2020;159:1290. Verrastro. Lancet. 2023;401:1786. Boon-Bee Goh. World J Gastroenterol. 2018;24:3112.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AD41CECE-FD9E-F01A-7F6A-39E760C8B06D}"/>
              </a:ext>
            </a:extLst>
          </p:cNvPr>
          <p:cNvSpPr txBox="1"/>
          <p:nvPr/>
        </p:nvSpPr>
        <p:spPr bwMode="auto">
          <a:xfrm>
            <a:off x="717550" y="1928853"/>
            <a:ext cx="537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MASH Resolution Without Worsening Fibrosis (ITT)</a:t>
            </a:r>
          </a:p>
        </p:txBody>
      </p:sp>
      <p:sp>
        <p:nvSpPr>
          <p:cNvPr id="9" name="TextBox 8">
            <a:extLst>
              <a:ext uri="{FF2B5EF4-FFF2-40B4-BE49-F238E27FC236}">
                <a16:creationId xmlns:a16="http://schemas.microsoft.com/office/drawing/2014/main" id="{B60A84DD-D4F3-9BE7-6563-B2128803FFD8}"/>
              </a:ext>
            </a:extLst>
          </p:cNvPr>
          <p:cNvSpPr txBox="1"/>
          <p:nvPr/>
        </p:nvSpPr>
        <p:spPr bwMode="auto">
          <a:xfrm>
            <a:off x="6441440" y="1928853"/>
            <a:ext cx="503777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Improvement of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Stage of Liver Fibrosis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Without Worsening of MASH (ITT)</a:t>
            </a:r>
          </a:p>
        </p:txBody>
      </p:sp>
      <p:cxnSp>
        <p:nvCxnSpPr>
          <p:cNvPr id="14" name="Straight Connector 13">
            <a:extLst>
              <a:ext uri="{FF2B5EF4-FFF2-40B4-BE49-F238E27FC236}">
                <a16:creationId xmlns:a16="http://schemas.microsoft.com/office/drawing/2014/main" id="{FCC22E19-A47C-BB59-1064-3F091FE21E98}"/>
              </a:ext>
            </a:extLst>
          </p:cNvPr>
          <p:cNvCxnSpPr>
            <a:cxnSpLocks/>
          </p:cNvCxnSpPr>
          <p:nvPr/>
        </p:nvCxnSpPr>
        <p:spPr bwMode="auto">
          <a:xfrm>
            <a:off x="1740348" y="4915676"/>
            <a:ext cx="357632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00DC52C-49E4-DE0D-ED3E-10A89F4143F1}"/>
              </a:ext>
            </a:extLst>
          </p:cNvPr>
          <p:cNvCxnSpPr>
            <a:cxnSpLocks/>
          </p:cNvCxnSpPr>
          <p:nvPr/>
        </p:nvCxnSpPr>
        <p:spPr bwMode="auto">
          <a:xfrm flipV="1">
            <a:off x="1740348" y="2883676"/>
            <a:ext cx="0" cy="203200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5A70A4CE-C462-9EDB-D3FD-3110B8F40A8F}"/>
              </a:ext>
            </a:extLst>
          </p:cNvPr>
          <p:cNvCxnSpPr/>
          <p:nvPr/>
        </p:nvCxnSpPr>
        <p:spPr bwMode="auto">
          <a:xfrm flipV="1">
            <a:off x="1740348" y="2639836"/>
            <a:ext cx="0" cy="11176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01D3A33-183B-FBFC-65B2-97E77A7C97F8}"/>
              </a:ext>
            </a:extLst>
          </p:cNvPr>
          <p:cNvCxnSpPr>
            <a:cxnSpLocks/>
          </p:cNvCxnSpPr>
          <p:nvPr/>
        </p:nvCxnSpPr>
        <p:spPr bwMode="auto">
          <a:xfrm flipH="1">
            <a:off x="1679388" y="263983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35E478A-0ADF-73B2-E684-B4CE4564B87F}"/>
              </a:ext>
            </a:extLst>
          </p:cNvPr>
          <p:cNvCxnSpPr>
            <a:cxnSpLocks/>
          </p:cNvCxnSpPr>
          <p:nvPr/>
        </p:nvCxnSpPr>
        <p:spPr bwMode="auto">
          <a:xfrm flipH="1">
            <a:off x="1679388" y="29751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CAB7B0E-FF45-A4DD-A7B2-F98573A8B4BD}"/>
              </a:ext>
            </a:extLst>
          </p:cNvPr>
          <p:cNvCxnSpPr>
            <a:cxnSpLocks/>
          </p:cNvCxnSpPr>
          <p:nvPr/>
        </p:nvCxnSpPr>
        <p:spPr bwMode="auto">
          <a:xfrm flipH="1">
            <a:off x="1679388" y="36219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A94BAE5-BDE1-5089-1E12-061F16C93BDA}"/>
              </a:ext>
            </a:extLst>
          </p:cNvPr>
          <p:cNvCxnSpPr>
            <a:cxnSpLocks/>
          </p:cNvCxnSpPr>
          <p:nvPr/>
        </p:nvCxnSpPr>
        <p:spPr bwMode="auto">
          <a:xfrm flipH="1">
            <a:off x="1679388" y="42688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9DB2C2B-A9AF-85A8-08F5-4A02CCA005A1}"/>
              </a:ext>
            </a:extLst>
          </p:cNvPr>
          <p:cNvCxnSpPr>
            <a:cxnSpLocks/>
          </p:cNvCxnSpPr>
          <p:nvPr/>
        </p:nvCxnSpPr>
        <p:spPr bwMode="auto">
          <a:xfrm flipH="1">
            <a:off x="1679388" y="49156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D5857C5-E6E7-7B92-6328-2B26D9C3C081}"/>
              </a:ext>
            </a:extLst>
          </p:cNvPr>
          <p:cNvCxnSpPr>
            <a:cxnSpLocks/>
          </p:cNvCxnSpPr>
          <p:nvPr/>
        </p:nvCxnSpPr>
        <p:spPr bwMode="auto">
          <a:xfrm flipV="1">
            <a:off x="1659068" y="2751596"/>
            <a:ext cx="223520" cy="19304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81EBF32-88B7-F13B-1C6B-B728EDED8FE2}"/>
              </a:ext>
            </a:extLst>
          </p:cNvPr>
          <p:cNvCxnSpPr>
            <a:cxnSpLocks/>
          </p:cNvCxnSpPr>
          <p:nvPr/>
        </p:nvCxnSpPr>
        <p:spPr bwMode="auto">
          <a:xfrm flipV="1">
            <a:off x="1608268" y="2670316"/>
            <a:ext cx="223520" cy="193040"/>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35AF82AE-5CED-4FD8-9022-2B08045FE133}"/>
              </a:ext>
            </a:extLst>
          </p:cNvPr>
          <p:cNvSpPr txBox="1"/>
          <p:nvPr/>
        </p:nvSpPr>
        <p:spPr bwMode="auto">
          <a:xfrm>
            <a:off x="1161228" y="2456956"/>
            <a:ext cx="579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4" name="TextBox 33">
            <a:extLst>
              <a:ext uri="{FF2B5EF4-FFF2-40B4-BE49-F238E27FC236}">
                <a16:creationId xmlns:a16="http://schemas.microsoft.com/office/drawing/2014/main" id="{0B59F594-012B-B0AB-ADA5-1E8C4AE8B477}"/>
              </a:ext>
            </a:extLst>
          </p:cNvPr>
          <p:cNvSpPr txBox="1"/>
          <p:nvPr/>
        </p:nvSpPr>
        <p:spPr bwMode="auto">
          <a:xfrm>
            <a:off x="1161228" y="2802396"/>
            <a:ext cx="579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5" name="TextBox 34">
            <a:extLst>
              <a:ext uri="{FF2B5EF4-FFF2-40B4-BE49-F238E27FC236}">
                <a16:creationId xmlns:a16="http://schemas.microsoft.com/office/drawing/2014/main" id="{2DDC949B-F6A3-930B-9716-8963C786ACEB}"/>
              </a:ext>
            </a:extLst>
          </p:cNvPr>
          <p:cNvSpPr txBox="1"/>
          <p:nvPr/>
        </p:nvSpPr>
        <p:spPr bwMode="auto">
          <a:xfrm>
            <a:off x="1161228" y="3452636"/>
            <a:ext cx="579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6" name="TextBox 35">
            <a:extLst>
              <a:ext uri="{FF2B5EF4-FFF2-40B4-BE49-F238E27FC236}">
                <a16:creationId xmlns:a16="http://schemas.microsoft.com/office/drawing/2014/main" id="{BDB4D413-5144-2731-6279-46926B2C8704}"/>
              </a:ext>
            </a:extLst>
          </p:cNvPr>
          <p:cNvSpPr txBox="1"/>
          <p:nvPr/>
        </p:nvSpPr>
        <p:spPr bwMode="auto">
          <a:xfrm>
            <a:off x="1161228" y="4092716"/>
            <a:ext cx="579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7" name="TextBox 36">
            <a:extLst>
              <a:ext uri="{FF2B5EF4-FFF2-40B4-BE49-F238E27FC236}">
                <a16:creationId xmlns:a16="http://schemas.microsoft.com/office/drawing/2014/main" id="{AD2A38B3-5FDF-A227-98FB-D1E037ECFF2E}"/>
              </a:ext>
            </a:extLst>
          </p:cNvPr>
          <p:cNvSpPr txBox="1"/>
          <p:nvPr/>
        </p:nvSpPr>
        <p:spPr bwMode="auto">
          <a:xfrm>
            <a:off x="1161228" y="4732796"/>
            <a:ext cx="579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8" name="TextBox 37">
            <a:extLst>
              <a:ext uri="{FF2B5EF4-FFF2-40B4-BE49-F238E27FC236}">
                <a16:creationId xmlns:a16="http://schemas.microsoft.com/office/drawing/2014/main" id="{27BD9B91-F56C-EACE-2125-0409BF519ABC}"/>
              </a:ext>
            </a:extLst>
          </p:cNvPr>
          <p:cNvSpPr txBox="1"/>
          <p:nvPr/>
        </p:nvSpPr>
        <p:spPr bwMode="auto">
          <a:xfrm rot="16200000">
            <a:off x="33468" y="3593090"/>
            <a:ext cx="22961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Resolution (%)</a:t>
            </a:r>
          </a:p>
        </p:txBody>
      </p:sp>
      <p:sp>
        <p:nvSpPr>
          <p:cNvPr id="39" name="TextBox 38">
            <a:extLst>
              <a:ext uri="{FF2B5EF4-FFF2-40B4-BE49-F238E27FC236}">
                <a16:creationId xmlns:a16="http://schemas.microsoft.com/office/drawing/2014/main" id="{E0049A92-2BD2-3CDC-CDEF-9C7FDE051471}"/>
              </a:ext>
            </a:extLst>
          </p:cNvPr>
          <p:cNvSpPr txBox="1"/>
          <p:nvPr/>
        </p:nvSpPr>
        <p:spPr bwMode="auto">
          <a:xfrm>
            <a:off x="2898588" y="2741436"/>
            <a:ext cx="1239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56%</a:t>
            </a:r>
          </a:p>
        </p:txBody>
      </p:sp>
      <p:sp>
        <p:nvSpPr>
          <p:cNvPr id="40" name="TextBox 39">
            <a:extLst>
              <a:ext uri="{FF2B5EF4-FFF2-40B4-BE49-F238E27FC236}">
                <a16:creationId xmlns:a16="http://schemas.microsoft.com/office/drawing/2014/main" id="{E22023A9-6C06-955C-742C-33CD4045E3BC}"/>
              </a:ext>
            </a:extLst>
          </p:cNvPr>
          <p:cNvSpPr txBox="1"/>
          <p:nvPr/>
        </p:nvSpPr>
        <p:spPr bwMode="auto">
          <a:xfrm>
            <a:off x="1689548" y="4011436"/>
            <a:ext cx="1239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41" name="TextBox 40">
            <a:extLst>
              <a:ext uri="{FF2B5EF4-FFF2-40B4-BE49-F238E27FC236}">
                <a16:creationId xmlns:a16="http://schemas.microsoft.com/office/drawing/2014/main" id="{BCF71BB0-65B4-3962-E431-5BF010CB6401}"/>
              </a:ext>
            </a:extLst>
          </p:cNvPr>
          <p:cNvSpPr txBox="1"/>
          <p:nvPr/>
        </p:nvSpPr>
        <p:spPr bwMode="auto">
          <a:xfrm>
            <a:off x="4097468" y="2721116"/>
            <a:ext cx="1239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57%</a:t>
            </a:r>
          </a:p>
        </p:txBody>
      </p:sp>
      <p:cxnSp>
        <p:nvCxnSpPr>
          <p:cNvPr id="43" name="Straight Connector 42">
            <a:extLst>
              <a:ext uri="{FF2B5EF4-FFF2-40B4-BE49-F238E27FC236}">
                <a16:creationId xmlns:a16="http://schemas.microsoft.com/office/drawing/2014/main" id="{8D5E71E6-962F-51DF-D9EA-80932C57E0F9}"/>
              </a:ext>
            </a:extLst>
          </p:cNvPr>
          <p:cNvCxnSpPr>
            <a:cxnSpLocks/>
          </p:cNvCxnSpPr>
          <p:nvPr/>
        </p:nvCxnSpPr>
        <p:spPr bwMode="auto">
          <a:xfrm>
            <a:off x="1740348" y="49258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E319819-3485-E423-731B-983C978121B3}"/>
              </a:ext>
            </a:extLst>
          </p:cNvPr>
          <p:cNvCxnSpPr>
            <a:cxnSpLocks/>
          </p:cNvCxnSpPr>
          <p:nvPr/>
        </p:nvCxnSpPr>
        <p:spPr bwMode="auto">
          <a:xfrm>
            <a:off x="2929068" y="49258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3818F180-D8E1-AB56-8132-3BBD553E965F}"/>
              </a:ext>
            </a:extLst>
          </p:cNvPr>
          <p:cNvCxnSpPr>
            <a:cxnSpLocks/>
          </p:cNvCxnSpPr>
          <p:nvPr/>
        </p:nvCxnSpPr>
        <p:spPr bwMode="auto">
          <a:xfrm>
            <a:off x="4117788" y="49258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9DA1C70-3B60-E068-C5AA-F6C50E5368E1}"/>
              </a:ext>
            </a:extLst>
          </p:cNvPr>
          <p:cNvCxnSpPr>
            <a:cxnSpLocks/>
          </p:cNvCxnSpPr>
          <p:nvPr/>
        </p:nvCxnSpPr>
        <p:spPr bwMode="auto">
          <a:xfrm>
            <a:off x="5306508" y="4925836"/>
            <a:ext cx="0" cy="64008"/>
          </a:xfrm>
          <a:prstGeom prst="line">
            <a:avLst/>
          </a:prstGeom>
          <a:noFill/>
          <a:ln w="28575" cap="flat" cmpd="sng" algn="ctr">
            <a:solidFill>
              <a:schemeClr val="bg1"/>
            </a:solidFill>
            <a:prstDash val="solid"/>
            <a:round/>
            <a:headEnd type="none" w="med" len="med"/>
            <a:tailEnd type="none" w="med" len="med"/>
          </a:ln>
          <a:effectLst/>
        </p:spPr>
      </p:cxnSp>
      <p:sp>
        <p:nvSpPr>
          <p:cNvPr id="47" name="TextBox 46">
            <a:extLst>
              <a:ext uri="{FF2B5EF4-FFF2-40B4-BE49-F238E27FC236}">
                <a16:creationId xmlns:a16="http://schemas.microsoft.com/office/drawing/2014/main" id="{ED27B7B8-9F6B-4154-3EFD-277C6F680C15}"/>
              </a:ext>
            </a:extLst>
          </p:cNvPr>
          <p:cNvSpPr txBox="1"/>
          <p:nvPr/>
        </p:nvSpPr>
        <p:spPr bwMode="auto">
          <a:xfrm>
            <a:off x="1567628" y="4935996"/>
            <a:ext cx="15138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Lifestyle</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Modification</a:t>
            </a:r>
          </a:p>
        </p:txBody>
      </p:sp>
      <p:sp>
        <p:nvSpPr>
          <p:cNvPr id="48" name="TextBox 47">
            <a:extLst>
              <a:ext uri="{FF2B5EF4-FFF2-40B4-BE49-F238E27FC236}">
                <a16:creationId xmlns:a16="http://schemas.microsoft.com/office/drawing/2014/main" id="{A72CBDA7-7A61-5738-1078-84DDBB33AF7D}"/>
              </a:ext>
            </a:extLst>
          </p:cNvPr>
          <p:cNvSpPr txBox="1"/>
          <p:nvPr/>
        </p:nvSpPr>
        <p:spPr bwMode="auto">
          <a:xfrm>
            <a:off x="2756348" y="4935996"/>
            <a:ext cx="15138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Roux-en-Y</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Gastric Bypass</a:t>
            </a:r>
          </a:p>
        </p:txBody>
      </p:sp>
      <p:sp>
        <p:nvSpPr>
          <p:cNvPr id="49" name="TextBox 48">
            <a:extLst>
              <a:ext uri="{FF2B5EF4-FFF2-40B4-BE49-F238E27FC236}">
                <a16:creationId xmlns:a16="http://schemas.microsoft.com/office/drawing/2014/main" id="{8324C3B7-441A-33B6-2998-502AD2140F5D}"/>
              </a:ext>
            </a:extLst>
          </p:cNvPr>
          <p:cNvSpPr txBox="1"/>
          <p:nvPr/>
        </p:nvSpPr>
        <p:spPr bwMode="auto">
          <a:xfrm>
            <a:off x="3945068" y="4935996"/>
            <a:ext cx="15138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Sleeve Gastrectomy</a:t>
            </a:r>
          </a:p>
        </p:txBody>
      </p:sp>
      <p:sp>
        <p:nvSpPr>
          <p:cNvPr id="53" name="TextBox 52">
            <a:extLst>
              <a:ext uri="{FF2B5EF4-FFF2-40B4-BE49-F238E27FC236}">
                <a16:creationId xmlns:a16="http://schemas.microsoft.com/office/drawing/2014/main" id="{D4DBBC9D-C8CE-6059-3D9A-587C0BEA8D26}"/>
              </a:ext>
            </a:extLst>
          </p:cNvPr>
          <p:cNvSpPr txBox="1"/>
          <p:nvPr/>
        </p:nvSpPr>
        <p:spPr bwMode="auto">
          <a:xfrm>
            <a:off x="1252668" y="4514356"/>
            <a:ext cx="8432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a:t>
            </a:r>
          </a:p>
        </p:txBody>
      </p:sp>
      <p:sp>
        <p:nvSpPr>
          <p:cNvPr id="54" name="TextBox 53">
            <a:extLst>
              <a:ext uri="{FF2B5EF4-FFF2-40B4-BE49-F238E27FC236}">
                <a16:creationId xmlns:a16="http://schemas.microsoft.com/office/drawing/2014/main" id="{69136F62-A47D-97E5-BB4B-F80CAD03E404}"/>
              </a:ext>
            </a:extLst>
          </p:cNvPr>
          <p:cNvSpPr txBox="1"/>
          <p:nvPr/>
        </p:nvSpPr>
        <p:spPr bwMode="auto">
          <a:xfrm>
            <a:off x="1801308" y="4514356"/>
            <a:ext cx="101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15/96</a:t>
            </a:r>
          </a:p>
        </p:txBody>
      </p:sp>
      <p:sp>
        <p:nvSpPr>
          <p:cNvPr id="55" name="TextBox 54">
            <a:extLst>
              <a:ext uri="{FF2B5EF4-FFF2-40B4-BE49-F238E27FC236}">
                <a16:creationId xmlns:a16="http://schemas.microsoft.com/office/drawing/2014/main" id="{039138B5-210F-C7FB-05F8-05C663C43699}"/>
              </a:ext>
            </a:extLst>
          </p:cNvPr>
          <p:cNvSpPr txBox="1"/>
          <p:nvPr/>
        </p:nvSpPr>
        <p:spPr bwMode="auto">
          <a:xfrm>
            <a:off x="3010348" y="4514356"/>
            <a:ext cx="101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54/96</a:t>
            </a:r>
          </a:p>
        </p:txBody>
      </p:sp>
      <p:sp>
        <p:nvSpPr>
          <p:cNvPr id="56" name="TextBox 55">
            <a:extLst>
              <a:ext uri="{FF2B5EF4-FFF2-40B4-BE49-F238E27FC236}">
                <a16:creationId xmlns:a16="http://schemas.microsoft.com/office/drawing/2014/main" id="{AB71CBC5-A7F4-4A09-0D99-AFA433BFAF43}"/>
              </a:ext>
            </a:extLst>
          </p:cNvPr>
          <p:cNvSpPr txBox="1"/>
          <p:nvPr/>
        </p:nvSpPr>
        <p:spPr bwMode="auto">
          <a:xfrm>
            <a:off x="4219388" y="4514356"/>
            <a:ext cx="101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55/96</a:t>
            </a:r>
          </a:p>
        </p:txBody>
      </p:sp>
      <p:sp>
        <p:nvSpPr>
          <p:cNvPr id="57" name="Rectangle 56">
            <a:extLst>
              <a:ext uri="{FF2B5EF4-FFF2-40B4-BE49-F238E27FC236}">
                <a16:creationId xmlns:a16="http://schemas.microsoft.com/office/drawing/2014/main" id="{1D811A97-4466-A02B-9D90-317FA012EA1B}"/>
              </a:ext>
            </a:extLst>
          </p:cNvPr>
          <p:cNvSpPr/>
          <p:nvPr/>
        </p:nvSpPr>
        <p:spPr bwMode="auto">
          <a:xfrm>
            <a:off x="7360024" y="4007476"/>
            <a:ext cx="873760" cy="91268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CA49F80B-3186-4F8B-6CBF-FD13396CA25C}"/>
              </a:ext>
            </a:extLst>
          </p:cNvPr>
          <p:cNvSpPr/>
          <p:nvPr/>
        </p:nvSpPr>
        <p:spPr bwMode="auto">
          <a:xfrm>
            <a:off x="8558904" y="3158216"/>
            <a:ext cx="873760" cy="176194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D3C4B6E4-CC57-115C-6805-45D4EDCCB05A}"/>
              </a:ext>
            </a:extLst>
          </p:cNvPr>
          <p:cNvSpPr/>
          <p:nvPr/>
        </p:nvSpPr>
        <p:spPr bwMode="auto">
          <a:xfrm>
            <a:off x="9757784" y="3023463"/>
            <a:ext cx="873760" cy="189669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60" name="Straight Connector 59">
            <a:extLst>
              <a:ext uri="{FF2B5EF4-FFF2-40B4-BE49-F238E27FC236}">
                <a16:creationId xmlns:a16="http://schemas.microsoft.com/office/drawing/2014/main" id="{61496155-ED84-32C6-4333-B315AF385CA7}"/>
              </a:ext>
            </a:extLst>
          </p:cNvPr>
          <p:cNvCxnSpPr>
            <a:cxnSpLocks/>
          </p:cNvCxnSpPr>
          <p:nvPr/>
        </p:nvCxnSpPr>
        <p:spPr bwMode="auto">
          <a:xfrm>
            <a:off x="7217784" y="4920158"/>
            <a:ext cx="3576320"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F7EDC867-D67A-4B10-C375-4E684D3E8DE9}"/>
              </a:ext>
            </a:extLst>
          </p:cNvPr>
          <p:cNvCxnSpPr>
            <a:cxnSpLocks/>
          </p:cNvCxnSpPr>
          <p:nvPr/>
        </p:nvCxnSpPr>
        <p:spPr bwMode="auto">
          <a:xfrm flipV="1">
            <a:off x="7217784" y="2888158"/>
            <a:ext cx="0" cy="203200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D463EB65-418E-F918-703D-935094587FE3}"/>
              </a:ext>
            </a:extLst>
          </p:cNvPr>
          <p:cNvCxnSpPr/>
          <p:nvPr/>
        </p:nvCxnSpPr>
        <p:spPr bwMode="auto">
          <a:xfrm flipV="1">
            <a:off x="7217784" y="2644318"/>
            <a:ext cx="0" cy="11176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BA740C3C-D22D-A0C1-E76D-924EEF7BD297}"/>
              </a:ext>
            </a:extLst>
          </p:cNvPr>
          <p:cNvCxnSpPr>
            <a:cxnSpLocks/>
          </p:cNvCxnSpPr>
          <p:nvPr/>
        </p:nvCxnSpPr>
        <p:spPr bwMode="auto">
          <a:xfrm flipH="1">
            <a:off x="7156824" y="26443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298D4F8E-B8D3-2C50-AE3A-AD84043FA240}"/>
              </a:ext>
            </a:extLst>
          </p:cNvPr>
          <p:cNvCxnSpPr>
            <a:cxnSpLocks/>
          </p:cNvCxnSpPr>
          <p:nvPr/>
        </p:nvCxnSpPr>
        <p:spPr bwMode="auto">
          <a:xfrm flipH="1">
            <a:off x="7156824" y="29795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2F2781A6-993D-6839-782B-7F075D4CBAA5}"/>
              </a:ext>
            </a:extLst>
          </p:cNvPr>
          <p:cNvCxnSpPr>
            <a:cxnSpLocks/>
          </p:cNvCxnSpPr>
          <p:nvPr/>
        </p:nvCxnSpPr>
        <p:spPr bwMode="auto">
          <a:xfrm flipH="1">
            <a:off x="7156824" y="36264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F3C7592A-3FCD-5398-7504-E471F676FDBE}"/>
              </a:ext>
            </a:extLst>
          </p:cNvPr>
          <p:cNvCxnSpPr>
            <a:cxnSpLocks/>
          </p:cNvCxnSpPr>
          <p:nvPr/>
        </p:nvCxnSpPr>
        <p:spPr bwMode="auto">
          <a:xfrm flipH="1">
            <a:off x="7156824" y="42733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F2C4BF5C-1D0D-AAC2-1D7F-A2CB0EF60CAB}"/>
              </a:ext>
            </a:extLst>
          </p:cNvPr>
          <p:cNvCxnSpPr>
            <a:cxnSpLocks/>
          </p:cNvCxnSpPr>
          <p:nvPr/>
        </p:nvCxnSpPr>
        <p:spPr bwMode="auto">
          <a:xfrm flipH="1">
            <a:off x="7156824" y="49201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246700D5-4962-E8B6-7FC5-16B59A0F38D8}"/>
              </a:ext>
            </a:extLst>
          </p:cNvPr>
          <p:cNvCxnSpPr>
            <a:cxnSpLocks/>
          </p:cNvCxnSpPr>
          <p:nvPr/>
        </p:nvCxnSpPr>
        <p:spPr bwMode="auto">
          <a:xfrm flipV="1">
            <a:off x="7136504" y="2756078"/>
            <a:ext cx="223520" cy="19304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650FAEC1-74F3-425F-E1B4-2FE0F054F323}"/>
              </a:ext>
            </a:extLst>
          </p:cNvPr>
          <p:cNvCxnSpPr>
            <a:cxnSpLocks/>
          </p:cNvCxnSpPr>
          <p:nvPr/>
        </p:nvCxnSpPr>
        <p:spPr bwMode="auto">
          <a:xfrm flipV="1">
            <a:off x="7085704" y="2674798"/>
            <a:ext cx="223520" cy="193040"/>
          </a:xfrm>
          <a:prstGeom prst="line">
            <a:avLst/>
          </a:prstGeom>
          <a:noFill/>
          <a:ln w="28575" cap="flat" cmpd="sng" algn="ctr">
            <a:solidFill>
              <a:schemeClr val="bg1"/>
            </a:solidFill>
            <a:prstDash val="solid"/>
            <a:round/>
            <a:headEnd type="none" w="med" len="med"/>
            <a:tailEnd type="none" w="med" len="med"/>
          </a:ln>
          <a:effectLst/>
        </p:spPr>
      </p:cxnSp>
      <p:sp>
        <p:nvSpPr>
          <p:cNvPr id="70" name="TextBox 69">
            <a:extLst>
              <a:ext uri="{FF2B5EF4-FFF2-40B4-BE49-F238E27FC236}">
                <a16:creationId xmlns:a16="http://schemas.microsoft.com/office/drawing/2014/main" id="{A644E88E-9A9E-773A-CA38-96D933B369FD}"/>
              </a:ext>
            </a:extLst>
          </p:cNvPr>
          <p:cNvSpPr txBox="1"/>
          <p:nvPr/>
        </p:nvSpPr>
        <p:spPr bwMode="auto">
          <a:xfrm>
            <a:off x="6638664" y="2461438"/>
            <a:ext cx="579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71" name="TextBox 70">
            <a:extLst>
              <a:ext uri="{FF2B5EF4-FFF2-40B4-BE49-F238E27FC236}">
                <a16:creationId xmlns:a16="http://schemas.microsoft.com/office/drawing/2014/main" id="{6222D596-F42D-110B-AAE2-9A37E49395E7}"/>
              </a:ext>
            </a:extLst>
          </p:cNvPr>
          <p:cNvSpPr txBox="1"/>
          <p:nvPr/>
        </p:nvSpPr>
        <p:spPr bwMode="auto">
          <a:xfrm>
            <a:off x="6638664" y="2806878"/>
            <a:ext cx="579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72" name="TextBox 71">
            <a:extLst>
              <a:ext uri="{FF2B5EF4-FFF2-40B4-BE49-F238E27FC236}">
                <a16:creationId xmlns:a16="http://schemas.microsoft.com/office/drawing/2014/main" id="{3F1CB700-BCB4-D04F-18F0-CB006FCBE602}"/>
              </a:ext>
            </a:extLst>
          </p:cNvPr>
          <p:cNvSpPr txBox="1"/>
          <p:nvPr/>
        </p:nvSpPr>
        <p:spPr bwMode="auto">
          <a:xfrm>
            <a:off x="6638664" y="3457118"/>
            <a:ext cx="579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73" name="TextBox 72">
            <a:extLst>
              <a:ext uri="{FF2B5EF4-FFF2-40B4-BE49-F238E27FC236}">
                <a16:creationId xmlns:a16="http://schemas.microsoft.com/office/drawing/2014/main" id="{CFF15BC5-C884-625F-2D8D-FC1BF03AFFA4}"/>
              </a:ext>
            </a:extLst>
          </p:cNvPr>
          <p:cNvSpPr txBox="1"/>
          <p:nvPr/>
        </p:nvSpPr>
        <p:spPr bwMode="auto">
          <a:xfrm>
            <a:off x="6638664" y="4097198"/>
            <a:ext cx="579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74" name="TextBox 73">
            <a:extLst>
              <a:ext uri="{FF2B5EF4-FFF2-40B4-BE49-F238E27FC236}">
                <a16:creationId xmlns:a16="http://schemas.microsoft.com/office/drawing/2014/main" id="{49FA3F9D-CA24-2E6D-2359-CE5B29055505}"/>
              </a:ext>
            </a:extLst>
          </p:cNvPr>
          <p:cNvSpPr txBox="1"/>
          <p:nvPr/>
        </p:nvSpPr>
        <p:spPr bwMode="auto">
          <a:xfrm>
            <a:off x="6638664" y="4737278"/>
            <a:ext cx="579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75" name="TextBox 74">
            <a:extLst>
              <a:ext uri="{FF2B5EF4-FFF2-40B4-BE49-F238E27FC236}">
                <a16:creationId xmlns:a16="http://schemas.microsoft.com/office/drawing/2014/main" id="{DB92D950-5D66-F320-5F3E-9B4FA5B83B87}"/>
              </a:ext>
            </a:extLst>
          </p:cNvPr>
          <p:cNvSpPr txBox="1"/>
          <p:nvPr/>
        </p:nvSpPr>
        <p:spPr bwMode="auto">
          <a:xfrm rot="16200000">
            <a:off x="5510904" y="3597572"/>
            <a:ext cx="22961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Improvement (%)</a:t>
            </a:r>
          </a:p>
        </p:txBody>
      </p:sp>
      <p:sp>
        <p:nvSpPr>
          <p:cNvPr id="76" name="TextBox 75">
            <a:extLst>
              <a:ext uri="{FF2B5EF4-FFF2-40B4-BE49-F238E27FC236}">
                <a16:creationId xmlns:a16="http://schemas.microsoft.com/office/drawing/2014/main" id="{D0EC0124-4573-2F05-117D-D7BC8557225A}"/>
              </a:ext>
            </a:extLst>
          </p:cNvPr>
          <p:cNvSpPr txBox="1"/>
          <p:nvPr/>
        </p:nvSpPr>
        <p:spPr bwMode="auto">
          <a:xfrm>
            <a:off x="8376024" y="2803669"/>
            <a:ext cx="1239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37%</a:t>
            </a:r>
          </a:p>
        </p:txBody>
      </p:sp>
      <p:sp>
        <p:nvSpPr>
          <p:cNvPr id="77" name="TextBox 76">
            <a:extLst>
              <a:ext uri="{FF2B5EF4-FFF2-40B4-BE49-F238E27FC236}">
                <a16:creationId xmlns:a16="http://schemas.microsoft.com/office/drawing/2014/main" id="{0C6108AE-3E06-C0CD-504F-ED0148D67205}"/>
              </a:ext>
            </a:extLst>
          </p:cNvPr>
          <p:cNvSpPr txBox="1"/>
          <p:nvPr/>
        </p:nvSpPr>
        <p:spPr bwMode="auto">
          <a:xfrm>
            <a:off x="7166984" y="3604371"/>
            <a:ext cx="1239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a:t>
            </a:r>
          </a:p>
        </p:txBody>
      </p:sp>
      <p:sp>
        <p:nvSpPr>
          <p:cNvPr id="78" name="TextBox 77">
            <a:extLst>
              <a:ext uri="{FF2B5EF4-FFF2-40B4-BE49-F238E27FC236}">
                <a16:creationId xmlns:a16="http://schemas.microsoft.com/office/drawing/2014/main" id="{D927A00B-DB5B-78BF-164D-AA978FBF43D7}"/>
              </a:ext>
            </a:extLst>
          </p:cNvPr>
          <p:cNvSpPr txBox="1"/>
          <p:nvPr/>
        </p:nvSpPr>
        <p:spPr bwMode="auto">
          <a:xfrm>
            <a:off x="9574904" y="2667846"/>
            <a:ext cx="1239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cxnSp>
        <p:nvCxnSpPr>
          <p:cNvPr id="79" name="Straight Connector 78">
            <a:extLst>
              <a:ext uri="{FF2B5EF4-FFF2-40B4-BE49-F238E27FC236}">
                <a16:creationId xmlns:a16="http://schemas.microsoft.com/office/drawing/2014/main" id="{71E1710A-F24A-1651-2340-1E17DEC8AC8B}"/>
              </a:ext>
            </a:extLst>
          </p:cNvPr>
          <p:cNvCxnSpPr>
            <a:cxnSpLocks/>
          </p:cNvCxnSpPr>
          <p:nvPr/>
        </p:nvCxnSpPr>
        <p:spPr bwMode="auto">
          <a:xfrm>
            <a:off x="7217784" y="49303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CCCF3AEC-C6A3-7C7F-C654-AD6AA99DA02F}"/>
              </a:ext>
            </a:extLst>
          </p:cNvPr>
          <p:cNvCxnSpPr>
            <a:cxnSpLocks/>
          </p:cNvCxnSpPr>
          <p:nvPr/>
        </p:nvCxnSpPr>
        <p:spPr bwMode="auto">
          <a:xfrm>
            <a:off x="8406504" y="49303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E297AFE6-EE26-3C83-D889-A539B904CDCF}"/>
              </a:ext>
            </a:extLst>
          </p:cNvPr>
          <p:cNvCxnSpPr>
            <a:cxnSpLocks/>
          </p:cNvCxnSpPr>
          <p:nvPr/>
        </p:nvCxnSpPr>
        <p:spPr bwMode="auto">
          <a:xfrm>
            <a:off x="9595224" y="49303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94D204B2-3525-E70E-02A4-3AC048A0F520}"/>
              </a:ext>
            </a:extLst>
          </p:cNvPr>
          <p:cNvCxnSpPr>
            <a:cxnSpLocks/>
          </p:cNvCxnSpPr>
          <p:nvPr/>
        </p:nvCxnSpPr>
        <p:spPr bwMode="auto">
          <a:xfrm>
            <a:off x="10783944" y="4930318"/>
            <a:ext cx="0" cy="64008"/>
          </a:xfrm>
          <a:prstGeom prst="line">
            <a:avLst/>
          </a:prstGeom>
          <a:noFill/>
          <a:ln w="28575" cap="flat" cmpd="sng" algn="ctr">
            <a:solidFill>
              <a:schemeClr val="bg1"/>
            </a:solidFill>
            <a:prstDash val="solid"/>
            <a:round/>
            <a:headEnd type="none" w="med" len="med"/>
            <a:tailEnd type="none" w="med" len="med"/>
          </a:ln>
          <a:effectLst/>
        </p:spPr>
      </p:cxnSp>
      <p:sp>
        <p:nvSpPr>
          <p:cNvPr id="83" name="TextBox 82">
            <a:extLst>
              <a:ext uri="{FF2B5EF4-FFF2-40B4-BE49-F238E27FC236}">
                <a16:creationId xmlns:a16="http://schemas.microsoft.com/office/drawing/2014/main" id="{46264BA2-9DC9-7B2B-F2A8-8C6310D7C2AA}"/>
              </a:ext>
            </a:extLst>
          </p:cNvPr>
          <p:cNvSpPr txBox="1"/>
          <p:nvPr/>
        </p:nvSpPr>
        <p:spPr bwMode="auto">
          <a:xfrm>
            <a:off x="7045064" y="4940478"/>
            <a:ext cx="15138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Lifestyle</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Modification</a:t>
            </a:r>
          </a:p>
        </p:txBody>
      </p:sp>
      <p:sp>
        <p:nvSpPr>
          <p:cNvPr id="84" name="TextBox 83">
            <a:extLst>
              <a:ext uri="{FF2B5EF4-FFF2-40B4-BE49-F238E27FC236}">
                <a16:creationId xmlns:a16="http://schemas.microsoft.com/office/drawing/2014/main" id="{BA73CC3D-1511-620C-98FA-868D56DF41B6}"/>
              </a:ext>
            </a:extLst>
          </p:cNvPr>
          <p:cNvSpPr txBox="1"/>
          <p:nvPr/>
        </p:nvSpPr>
        <p:spPr bwMode="auto">
          <a:xfrm>
            <a:off x="8233784" y="4940478"/>
            <a:ext cx="15138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Roux-en-Y</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Gastric Bypass</a:t>
            </a:r>
          </a:p>
        </p:txBody>
      </p:sp>
      <p:sp>
        <p:nvSpPr>
          <p:cNvPr id="85" name="TextBox 84">
            <a:extLst>
              <a:ext uri="{FF2B5EF4-FFF2-40B4-BE49-F238E27FC236}">
                <a16:creationId xmlns:a16="http://schemas.microsoft.com/office/drawing/2014/main" id="{F172B288-D8F6-2D92-8B37-4B28047B6AA1}"/>
              </a:ext>
            </a:extLst>
          </p:cNvPr>
          <p:cNvSpPr txBox="1"/>
          <p:nvPr/>
        </p:nvSpPr>
        <p:spPr bwMode="auto">
          <a:xfrm>
            <a:off x="9444538" y="4940478"/>
            <a:ext cx="15138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Sleeve Gastrectomy</a:t>
            </a:r>
          </a:p>
        </p:txBody>
      </p:sp>
      <p:sp>
        <p:nvSpPr>
          <p:cNvPr id="86" name="TextBox 85">
            <a:extLst>
              <a:ext uri="{FF2B5EF4-FFF2-40B4-BE49-F238E27FC236}">
                <a16:creationId xmlns:a16="http://schemas.microsoft.com/office/drawing/2014/main" id="{84731A1B-512B-3FAF-BA73-54842F21EB3B}"/>
              </a:ext>
            </a:extLst>
          </p:cNvPr>
          <p:cNvSpPr txBox="1"/>
          <p:nvPr/>
        </p:nvSpPr>
        <p:spPr bwMode="auto">
          <a:xfrm>
            <a:off x="6730104" y="4518838"/>
            <a:ext cx="8432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a:t>
            </a:r>
          </a:p>
        </p:txBody>
      </p:sp>
      <p:sp>
        <p:nvSpPr>
          <p:cNvPr id="87" name="TextBox 86">
            <a:extLst>
              <a:ext uri="{FF2B5EF4-FFF2-40B4-BE49-F238E27FC236}">
                <a16:creationId xmlns:a16="http://schemas.microsoft.com/office/drawing/2014/main" id="{625BCB1E-CA1D-F24B-722C-E5A1FD241E47}"/>
              </a:ext>
            </a:extLst>
          </p:cNvPr>
          <p:cNvSpPr txBox="1"/>
          <p:nvPr/>
        </p:nvSpPr>
        <p:spPr bwMode="auto">
          <a:xfrm>
            <a:off x="7278744" y="4518838"/>
            <a:ext cx="101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22/96</a:t>
            </a:r>
          </a:p>
        </p:txBody>
      </p:sp>
      <p:sp>
        <p:nvSpPr>
          <p:cNvPr id="88" name="TextBox 87">
            <a:extLst>
              <a:ext uri="{FF2B5EF4-FFF2-40B4-BE49-F238E27FC236}">
                <a16:creationId xmlns:a16="http://schemas.microsoft.com/office/drawing/2014/main" id="{CE0909CB-5717-394D-FC55-4FD0BCB32200}"/>
              </a:ext>
            </a:extLst>
          </p:cNvPr>
          <p:cNvSpPr txBox="1"/>
          <p:nvPr/>
        </p:nvSpPr>
        <p:spPr bwMode="auto">
          <a:xfrm>
            <a:off x="8487784" y="4518838"/>
            <a:ext cx="101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35/95</a:t>
            </a:r>
          </a:p>
        </p:txBody>
      </p:sp>
      <p:sp>
        <p:nvSpPr>
          <p:cNvPr id="89" name="TextBox 88">
            <a:extLst>
              <a:ext uri="{FF2B5EF4-FFF2-40B4-BE49-F238E27FC236}">
                <a16:creationId xmlns:a16="http://schemas.microsoft.com/office/drawing/2014/main" id="{C47AA240-EAA1-3AAC-F637-30F4AE0447A6}"/>
              </a:ext>
            </a:extLst>
          </p:cNvPr>
          <p:cNvSpPr txBox="1"/>
          <p:nvPr/>
        </p:nvSpPr>
        <p:spPr bwMode="auto">
          <a:xfrm>
            <a:off x="9696824" y="4518838"/>
            <a:ext cx="101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37/94</a:t>
            </a:r>
          </a:p>
        </p:txBody>
      </p:sp>
    </p:spTree>
    <p:extLst>
      <p:ext uri="{BB962C8B-B14F-4D97-AF65-F5344CB8AC3E}">
        <p14:creationId xmlns:p14="http://schemas.microsoft.com/office/powerpoint/2010/main" val="24616173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9" name="Straight Arrow Connector 38">
            <a:extLst>
              <a:ext uri="{FF2B5EF4-FFF2-40B4-BE49-F238E27FC236}">
                <a16:creationId xmlns:a16="http://schemas.microsoft.com/office/drawing/2014/main" id="{7975CD74-9215-BB50-5AAA-22A7067EC4E0}"/>
              </a:ext>
            </a:extLst>
          </p:cNvPr>
          <p:cNvCxnSpPr>
            <a:cxnSpLocks/>
          </p:cNvCxnSpPr>
          <p:nvPr/>
        </p:nvCxnSpPr>
        <p:spPr bwMode="auto">
          <a:xfrm>
            <a:off x="3604628" y="5117300"/>
            <a:ext cx="0" cy="202614"/>
          </a:xfrm>
          <a:prstGeom prst="straightConnector1">
            <a:avLst/>
          </a:prstGeom>
          <a:noFill/>
          <a:ln w="28575" cap="flat" cmpd="sng" algn="ctr">
            <a:solidFill>
              <a:schemeClr val="bg1"/>
            </a:solidFill>
            <a:prstDash val="solid"/>
            <a:round/>
            <a:headEnd type="none" w="med" len="med"/>
            <a:tailEnd type="triangle"/>
          </a:ln>
          <a:effectLst/>
        </p:spPr>
      </p:cxnSp>
      <p:cxnSp>
        <p:nvCxnSpPr>
          <p:cNvPr id="40" name="Straight Arrow Connector 39">
            <a:extLst>
              <a:ext uri="{FF2B5EF4-FFF2-40B4-BE49-F238E27FC236}">
                <a16:creationId xmlns:a16="http://schemas.microsoft.com/office/drawing/2014/main" id="{E9606B20-DB25-84A4-2774-3790D17A70B3}"/>
              </a:ext>
            </a:extLst>
          </p:cNvPr>
          <p:cNvCxnSpPr>
            <a:cxnSpLocks/>
          </p:cNvCxnSpPr>
          <p:nvPr/>
        </p:nvCxnSpPr>
        <p:spPr bwMode="auto">
          <a:xfrm>
            <a:off x="6098458" y="5126558"/>
            <a:ext cx="0" cy="202614"/>
          </a:xfrm>
          <a:prstGeom prst="straightConnector1">
            <a:avLst/>
          </a:prstGeom>
          <a:noFill/>
          <a:ln w="28575" cap="flat" cmpd="sng" algn="ctr">
            <a:solidFill>
              <a:schemeClr val="bg1"/>
            </a:solidFill>
            <a:prstDash val="solid"/>
            <a:round/>
            <a:headEnd type="none" w="med" len="med"/>
            <a:tailEnd type="triangle"/>
          </a:ln>
          <a:effectLst/>
        </p:spPr>
      </p:cxnSp>
      <p:cxnSp>
        <p:nvCxnSpPr>
          <p:cNvPr id="41" name="Straight Arrow Connector 40">
            <a:extLst>
              <a:ext uri="{FF2B5EF4-FFF2-40B4-BE49-F238E27FC236}">
                <a16:creationId xmlns:a16="http://schemas.microsoft.com/office/drawing/2014/main" id="{37EF70D7-EB7C-511B-B1C6-07D941317221}"/>
              </a:ext>
            </a:extLst>
          </p:cNvPr>
          <p:cNvCxnSpPr>
            <a:cxnSpLocks/>
          </p:cNvCxnSpPr>
          <p:nvPr/>
        </p:nvCxnSpPr>
        <p:spPr bwMode="auto">
          <a:xfrm>
            <a:off x="8648823" y="5117300"/>
            <a:ext cx="0" cy="202614"/>
          </a:xfrm>
          <a:prstGeom prst="straightConnector1">
            <a:avLst/>
          </a:prstGeom>
          <a:noFill/>
          <a:ln w="28575" cap="flat" cmpd="sng" algn="ctr">
            <a:solidFill>
              <a:schemeClr val="bg1"/>
            </a:solidFill>
            <a:prstDash val="solid"/>
            <a:round/>
            <a:headEnd type="none" w="med" len="med"/>
            <a:tailEnd type="triangle"/>
          </a:ln>
          <a:effectLst/>
        </p:spPr>
      </p:cxnSp>
      <p:sp>
        <p:nvSpPr>
          <p:cNvPr id="2" name="Title 1">
            <a:extLst>
              <a:ext uri="{FF2B5EF4-FFF2-40B4-BE49-F238E27FC236}">
                <a16:creationId xmlns:a16="http://schemas.microsoft.com/office/drawing/2014/main" id="{CAAE57FB-4DC9-0596-73B8-D69299D9E86F}"/>
              </a:ext>
            </a:extLst>
          </p:cNvPr>
          <p:cNvSpPr>
            <a:spLocks noGrp="1"/>
          </p:cNvSpPr>
          <p:nvPr>
            <p:ph type="title"/>
          </p:nvPr>
        </p:nvSpPr>
        <p:spPr/>
        <p:txBody>
          <a:bodyPr/>
          <a:lstStyle/>
          <a:p>
            <a:r>
              <a:rPr lang="en-US" dirty="0"/>
              <a:t>Screening for MASLD/MASH</a:t>
            </a:r>
            <a:br>
              <a:rPr lang="en-US" dirty="0"/>
            </a:br>
            <a:endParaRPr lang="en-US" dirty="0"/>
          </a:p>
        </p:txBody>
      </p:sp>
      <p:sp>
        <p:nvSpPr>
          <p:cNvPr id="5" name="TextBox 4">
            <a:extLst>
              <a:ext uri="{FF2B5EF4-FFF2-40B4-BE49-F238E27FC236}">
                <a16:creationId xmlns:a16="http://schemas.microsoft.com/office/drawing/2014/main" id="{A91F2395-DF6A-392A-1325-9C601B5CE51F}"/>
              </a:ext>
            </a:extLst>
          </p:cNvPr>
          <p:cNvSpPr txBox="1"/>
          <p:nvPr/>
        </p:nvSpPr>
        <p:spPr bwMode="auto">
          <a:xfrm>
            <a:off x="425557" y="6400800"/>
            <a:ext cx="87107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Kanwal. Gastroenterology. 2021;161(5):1657.</a:t>
            </a:r>
          </a:p>
        </p:txBody>
      </p:sp>
      <p:sp>
        <p:nvSpPr>
          <p:cNvPr id="3" name="Rectangle 2">
            <a:extLst>
              <a:ext uri="{FF2B5EF4-FFF2-40B4-BE49-F238E27FC236}">
                <a16:creationId xmlns:a16="http://schemas.microsoft.com/office/drawing/2014/main" id="{F136B325-8A39-86E2-0CB9-00214DC60C92}"/>
              </a:ext>
            </a:extLst>
          </p:cNvPr>
          <p:cNvSpPr/>
          <p:nvPr/>
        </p:nvSpPr>
        <p:spPr bwMode="auto">
          <a:xfrm>
            <a:off x="1420265" y="1004255"/>
            <a:ext cx="9351469" cy="339133"/>
          </a:xfrm>
          <a:prstGeom prst="rect">
            <a:avLst/>
          </a:prstGeom>
          <a:solidFill>
            <a:schemeClr val="accent6"/>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Primary care, endocrinologists, gastroenterologists, and obesity specialists should screen for MASLD with advanced fibrosis</a:t>
            </a:r>
          </a:p>
        </p:txBody>
      </p:sp>
      <p:sp>
        <p:nvSpPr>
          <p:cNvPr id="4" name="Rectangle 3">
            <a:extLst>
              <a:ext uri="{FF2B5EF4-FFF2-40B4-BE49-F238E27FC236}">
                <a16:creationId xmlns:a16="http://schemas.microsoft.com/office/drawing/2014/main" id="{7FEF5049-4BA5-2C71-691A-424877B6205C}"/>
              </a:ext>
            </a:extLst>
          </p:cNvPr>
          <p:cNvSpPr/>
          <p:nvPr/>
        </p:nvSpPr>
        <p:spPr bwMode="auto">
          <a:xfrm>
            <a:off x="1931968" y="1408051"/>
            <a:ext cx="8328063" cy="339133"/>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Step 1: Identify patients at risk</a:t>
            </a:r>
          </a:p>
        </p:txBody>
      </p:sp>
      <p:grpSp>
        <p:nvGrpSpPr>
          <p:cNvPr id="9" name="Group 8">
            <a:extLst>
              <a:ext uri="{FF2B5EF4-FFF2-40B4-BE49-F238E27FC236}">
                <a16:creationId xmlns:a16="http://schemas.microsoft.com/office/drawing/2014/main" id="{6D533624-429C-83C2-5DF3-6609FACA911C}"/>
              </a:ext>
            </a:extLst>
          </p:cNvPr>
          <p:cNvGrpSpPr/>
          <p:nvPr/>
        </p:nvGrpSpPr>
        <p:grpSpPr>
          <a:xfrm>
            <a:off x="1931968" y="1744226"/>
            <a:ext cx="8328063" cy="419489"/>
            <a:chOff x="2260535" y="2455431"/>
            <a:chExt cx="7676463" cy="397651"/>
          </a:xfrm>
        </p:grpSpPr>
        <p:sp>
          <p:nvSpPr>
            <p:cNvPr id="6" name="Rectangle 5">
              <a:extLst>
                <a:ext uri="{FF2B5EF4-FFF2-40B4-BE49-F238E27FC236}">
                  <a16:creationId xmlns:a16="http://schemas.microsoft.com/office/drawing/2014/main" id="{58D845DE-8A86-9D75-8113-56531237D3AB}"/>
                </a:ext>
              </a:extLst>
            </p:cNvPr>
            <p:cNvSpPr/>
            <p:nvPr/>
          </p:nvSpPr>
          <p:spPr bwMode="auto">
            <a:xfrm>
              <a:off x="2260535" y="2455433"/>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bg1"/>
                  </a:solidFill>
                  <a:latin typeface="Calibri" panose="020F0502020204030204" pitchFamily="34" charset="0"/>
                  <a:cs typeface="Calibri" panose="020F0502020204030204" pitchFamily="34" charset="0"/>
                </a:rPr>
                <a:t>≥</a:t>
              </a:r>
              <a:r>
                <a:rPr lang="en-US" sz="1400" b="0" dirty="0">
                  <a:solidFill>
                    <a:schemeClr val="bg1"/>
                  </a:solidFill>
                  <a:latin typeface="Calibri" panose="020F0502020204030204" pitchFamily="34" charset="0"/>
                </a:rPr>
                <a:t>2 metabolic risk factors</a:t>
              </a:r>
            </a:p>
          </p:txBody>
        </p:sp>
        <p:sp>
          <p:nvSpPr>
            <p:cNvPr id="7" name="Rectangle 6">
              <a:extLst>
                <a:ext uri="{FF2B5EF4-FFF2-40B4-BE49-F238E27FC236}">
                  <a16:creationId xmlns:a16="http://schemas.microsoft.com/office/drawing/2014/main" id="{69416364-F262-AE3E-C851-B4BF82303BD2}"/>
                </a:ext>
              </a:extLst>
            </p:cNvPr>
            <p:cNvSpPr/>
            <p:nvPr/>
          </p:nvSpPr>
          <p:spPr bwMode="auto">
            <a:xfrm>
              <a:off x="4819356" y="2455432"/>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bg1"/>
                  </a:solidFill>
                  <a:latin typeface="Calibri" panose="020F0502020204030204" pitchFamily="34" charset="0"/>
                </a:rPr>
                <a:t>Type 2 diabetes</a:t>
              </a:r>
            </a:p>
          </p:txBody>
        </p:sp>
        <p:sp>
          <p:nvSpPr>
            <p:cNvPr id="8" name="Rectangle 7">
              <a:extLst>
                <a:ext uri="{FF2B5EF4-FFF2-40B4-BE49-F238E27FC236}">
                  <a16:creationId xmlns:a16="http://schemas.microsoft.com/office/drawing/2014/main" id="{2C17C657-2BFD-4937-D507-B7AFCFBD471C}"/>
                </a:ext>
              </a:extLst>
            </p:cNvPr>
            <p:cNvSpPr/>
            <p:nvPr/>
          </p:nvSpPr>
          <p:spPr bwMode="auto">
            <a:xfrm>
              <a:off x="7378177" y="2455431"/>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bg1"/>
                  </a:solidFill>
                  <a:latin typeface="Calibri" panose="020F0502020204030204" pitchFamily="34" charset="0"/>
                </a:rPr>
                <a:t>Steatosis on any imaging modality or elevated aminotransferases</a:t>
              </a:r>
            </a:p>
          </p:txBody>
        </p:sp>
      </p:grpSp>
      <p:sp>
        <p:nvSpPr>
          <p:cNvPr id="10" name="Rectangle 9">
            <a:extLst>
              <a:ext uri="{FF2B5EF4-FFF2-40B4-BE49-F238E27FC236}">
                <a16:creationId xmlns:a16="http://schemas.microsoft.com/office/drawing/2014/main" id="{D92BD9C3-629D-81C4-AEC7-3F7E2125673D}"/>
              </a:ext>
            </a:extLst>
          </p:cNvPr>
          <p:cNvSpPr/>
          <p:nvPr/>
        </p:nvSpPr>
        <p:spPr bwMode="auto">
          <a:xfrm>
            <a:off x="1931968" y="2430961"/>
            <a:ext cx="8328063" cy="339133"/>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Step 2: History and laboratory tests: </a:t>
            </a:r>
            <a:r>
              <a:rPr lang="en-US" sz="1400" b="0" dirty="0">
                <a:solidFill>
                  <a:schemeClr val="tx1"/>
                </a:solidFill>
                <a:latin typeface="Calibri" panose="020F0502020204030204" pitchFamily="34" charset="0"/>
              </a:rPr>
              <a:t>Excessive alcohol intake, CBC, liver function tests</a:t>
            </a:r>
          </a:p>
        </p:txBody>
      </p:sp>
      <p:sp>
        <p:nvSpPr>
          <p:cNvPr id="11" name="Rectangle 10">
            <a:extLst>
              <a:ext uri="{FF2B5EF4-FFF2-40B4-BE49-F238E27FC236}">
                <a16:creationId xmlns:a16="http://schemas.microsoft.com/office/drawing/2014/main" id="{7D6874AC-FF05-5511-98B1-DB9A28C9A7A9}"/>
              </a:ext>
            </a:extLst>
          </p:cNvPr>
          <p:cNvSpPr/>
          <p:nvPr/>
        </p:nvSpPr>
        <p:spPr bwMode="auto">
          <a:xfrm>
            <a:off x="1931968" y="2982701"/>
            <a:ext cx="8328063" cy="397649"/>
          </a:xfrm>
          <a:prstGeom prst="rect">
            <a:avLst/>
          </a:prstGeom>
          <a:solidFill>
            <a:schemeClr val="accent1"/>
          </a:solidFill>
          <a:ln w="0">
            <a:solidFill>
              <a:schemeClr val="bg1"/>
            </a:solidFill>
            <a:miter lim="800000"/>
            <a:headEnd/>
            <a:tailEnd/>
          </a:ln>
        </p:spPr>
        <p:txBody>
          <a:bodyPr rtlCol="0" anchor="ctr"/>
          <a:lstStyle/>
          <a:p>
            <a:pPr algn="ctr" eaLnBrk="1" hangingPunct="1">
              <a:lnSpc>
                <a:spcPct val="90000"/>
              </a:lnSpc>
              <a:spcBef>
                <a:spcPts val="0"/>
              </a:spcBef>
              <a:spcAft>
                <a:spcPts val="0"/>
              </a:spcAft>
              <a:buClr>
                <a:schemeClr val="folHlink"/>
              </a:buClr>
              <a:buNone/>
            </a:pPr>
            <a:r>
              <a:rPr lang="en-US" sz="1400" dirty="0">
                <a:solidFill>
                  <a:schemeClr val="tx1"/>
                </a:solidFill>
                <a:latin typeface="Calibri" panose="020F0502020204030204" pitchFamily="34" charset="0"/>
              </a:rPr>
              <a:t>Step 3: Noninvasive testing for fibrosis</a:t>
            </a:r>
          </a:p>
          <a:p>
            <a:pPr algn="ctr" eaLnBrk="1" hangingPunct="1">
              <a:lnSpc>
                <a:spcPct val="90000"/>
              </a:lnSpc>
              <a:spcBef>
                <a:spcPts val="0"/>
              </a:spcBef>
              <a:spcAft>
                <a:spcPts val="0"/>
              </a:spcAft>
              <a:buClr>
                <a:schemeClr val="folHlink"/>
              </a:buClr>
              <a:buNone/>
            </a:pPr>
            <a:r>
              <a:rPr lang="en-US" sz="1400" b="0" dirty="0">
                <a:latin typeface="Calibri" panose="020F0502020204030204" pitchFamily="34" charset="0"/>
              </a:rPr>
              <a:t>(FIB-4 is a calculated value based on age, AST, ALT, and platelet count)</a:t>
            </a:r>
            <a:endParaRPr lang="en-US" sz="1400" b="0" dirty="0">
              <a:solidFill>
                <a:schemeClr val="tx1"/>
              </a:solidFill>
              <a:latin typeface="Calibri" panose="020F0502020204030204" pitchFamily="34" charset="0"/>
            </a:endParaRPr>
          </a:p>
        </p:txBody>
      </p:sp>
      <p:grpSp>
        <p:nvGrpSpPr>
          <p:cNvPr id="12" name="Group 11">
            <a:extLst>
              <a:ext uri="{FF2B5EF4-FFF2-40B4-BE49-F238E27FC236}">
                <a16:creationId xmlns:a16="http://schemas.microsoft.com/office/drawing/2014/main" id="{9131F711-A4DC-D42D-3908-2C980887170E}"/>
              </a:ext>
            </a:extLst>
          </p:cNvPr>
          <p:cNvGrpSpPr/>
          <p:nvPr/>
        </p:nvGrpSpPr>
        <p:grpSpPr>
          <a:xfrm>
            <a:off x="1931968" y="3380348"/>
            <a:ext cx="8328063" cy="316033"/>
            <a:chOff x="2260535" y="2455431"/>
            <a:chExt cx="7676463" cy="397651"/>
          </a:xfrm>
        </p:grpSpPr>
        <p:sp>
          <p:nvSpPr>
            <p:cNvPr id="13" name="Rectangle 12">
              <a:extLst>
                <a:ext uri="{FF2B5EF4-FFF2-40B4-BE49-F238E27FC236}">
                  <a16:creationId xmlns:a16="http://schemas.microsoft.com/office/drawing/2014/main" id="{0B86FE1E-D6BE-4DC2-29B4-0DD198EFACE4}"/>
                </a:ext>
              </a:extLst>
            </p:cNvPr>
            <p:cNvSpPr/>
            <p:nvPr/>
          </p:nvSpPr>
          <p:spPr bwMode="auto">
            <a:xfrm>
              <a:off x="2260535" y="2455433"/>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bg1"/>
                  </a:solidFill>
                  <a:latin typeface="Calibri" panose="020F0502020204030204" pitchFamily="34" charset="0"/>
                </a:rPr>
                <a:t>FIB-4 &lt;1.3</a:t>
              </a:r>
            </a:p>
          </p:txBody>
        </p:sp>
        <p:sp>
          <p:nvSpPr>
            <p:cNvPr id="14" name="Rectangle 13">
              <a:extLst>
                <a:ext uri="{FF2B5EF4-FFF2-40B4-BE49-F238E27FC236}">
                  <a16:creationId xmlns:a16="http://schemas.microsoft.com/office/drawing/2014/main" id="{2EB8CCBB-3C49-0BEF-D597-F64252C0D8E9}"/>
                </a:ext>
              </a:extLst>
            </p:cNvPr>
            <p:cNvSpPr/>
            <p:nvPr/>
          </p:nvSpPr>
          <p:spPr bwMode="auto">
            <a:xfrm>
              <a:off x="4819356" y="2455432"/>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bg1"/>
                  </a:solidFill>
                  <a:latin typeface="Calibri" panose="020F0502020204030204" pitchFamily="34" charset="0"/>
                </a:rPr>
                <a:t>FIB-4 1.3 to 2.67</a:t>
              </a:r>
            </a:p>
          </p:txBody>
        </p:sp>
        <p:sp>
          <p:nvSpPr>
            <p:cNvPr id="15" name="Rectangle 14">
              <a:extLst>
                <a:ext uri="{FF2B5EF4-FFF2-40B4-BE49-F238E27FC236}">
                  <a16:creationId xmlns:a16="http://schemas.microsoft.com/office/drawing/2014/main" id="{0E18BA10-7510-359E-C39D-450B86579AC2}"/>
                </a:ext>
              </a:extLst>
            </p:cNvPr>
            <p:cNvSpPr/>
            <p:nvPr/>
          </p:nvSpPr>
          <p:spPr bwMode="auto">
            <a:xfrm>
              <a:off x="7378177" y="2455431"/>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bg1"/>
                  </a:solidFill>
                  <a:latin typeface="Calibri" panose="020F0502020204030204" pitchFamily="34" charset="0"/>
                </a:rPr>
                <a:t>FIB-4 &gt;2.67</a:t>
              </a:r>
            </a:p>
          </p:txBody>
        </p:sp>
      </p:grpSp>
      <p:sp>
        <p:nvSpPr>
          <p:cNvPr id="16" name="Rectangle 15">
            <a:extLst>
              <a:ext uri="{FF2B5EF4-FFF2-40B4-BE49-F238E27FC236}">
                <a16:creationId xmlns:a16="http://schemas.microsoft.com/office/drawing/2014/main" id="{A036D58C-E86D-6242-B63E-62D48F6B5A54}"/>
              </a:ext>
            </a:extLst>
          </p:cNvPr>
          <p:cNvSpPr/>
          <p:nvPr/>
        </p:nvSpPr>
        <p:spPr bwMode="auto">
          <a:xfrm>
            <a:off x="4254751" y="3908556"/>
            <a:ext cx="3682498" cy="339133"/>
          </a:xfrm>
          <a:prstGeom prst="rect">
            <a:avLst/>
          </a:prstGeom>
          <a:solidFill>
            <a:schemeClr val="accent5"/>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dirty="0">
                <a:solidFill>
                  <a:schemeClr val="bg1"/>
                </a:solidFill>
                <a:latin typeface="Calibri" panose="020F0502020204030204" pitchFamily="34" charset="0"/>
              </a:rPr>
              <a:t>INDETERMINATE RISK</a:t>
            </a:r>
            <a:endParaRPr lang="en-US" sz="1400" b="0" dirty="0">
              <a:solidFill>
                <a:schemeClr val="bg1"/>
              </a:solidFill>
              <a:latin typeface="Calibri" panose="020F0502020204030204" pitchFamily="34" charset="0"/>
            </a:endParaRPr>
          </a:p>
        </p:txBody>
      </p:sp>
      <p:grpSp>
        <p:nvGrpSpPr>
          <p:cNvPr id="42" name="Group 41">
            <a:extLst>
              <a:ext uri="{FF2B5EF4-FFF2-40B4-BE49-F238E27FC236}">
                <a16:creationId xmlns:a16="http://schemas.microsoft.com/office/drawing/2014/main" id="{56FFE664-C879-533B-613F-D9AF4E453880}"/>
              </a:ext>
            </a:extLst>
          </p:cNvPr>
          <p:cNvGrpSpPr/>
          <p:nvPr/>
        </p:nvGrpSpPr>
        <p:grpSpPr>
          <a:xfrm>
            <a:off x="2298255" y="4451250"/>
            <a:ext cx="7595490" cy="675310"/>
            <a:chOff x="1931968" y="4539738"/>
            <a:chExt cx="8328063" cy="675310"/>
          </a:xfrm>
        </p:grpSpPr>
        <p:sp>
          <p:nvSpPr>
            <p:cNvPr id="17" name="Rectangle 16">
              <a:extLst>
                <a:ext uri="{FF2B5EF4-FFF2-40B4-BE49-F238E27FC236}">
                  <a16:creationId xmlns:a16="http://schemas.microsoft.com/office/drawing/2014/main" id="{01FD0189-7A25-212F-76AA-0864D2571E53}"/>
                </a:ext>
              </a:extLst>
            </p:cNvPr>
            <p:cNvSpPr/>
            <p:nvPr/>
          </p:nvSpPr>
          <p:spPr bwMode="auto">
            <a:xfrm>
              <a:off x="1931968" y="4539738"/>
              <a:ext cx="8328063" cy="339133"/>
            </a:xfrm>
            <a:prstGeom prst="rect">
              <a:avLst/>
            </a:prstGeom>
            <a:solidFill>
              <a:schemeClr val="accent1"/>
            </a:solidFill>
            <a:ln w="0">
              <a:solidFill>
                <a:schemeClr val="bg1"/>
              </a:solidFill>
              <a:miter lim="800000"/>
              <a:headEnd/>
              <a:tailEnd/>
            </a:ln>
          </p:spPr>
          <p:txBody>
            <a:bodyPr rtlCol="0" anchor="ctr"/>
            <a:lstStyle/>
            <a:p>
              <a:pPr algn="ctr" eaLnBrk="1" hangingPunct="1">
                <a:lnSpc>
                  <a:spcPct val="90000"/>
                </a:lnSpc>
                <a:spcBef>
                  <a:spcPts val="0"/>
                </a:spcBef>
                <a:spcAft>
                  <a:spcPts val="0"/>
                </a:spcAft>
                <a:buClr>
                  <a:schemeClr val="folHlink"/>
                </a:buClr>
                <a:buNone/>
              </a:pPr>
              <a:r>
                <a:rPr lang="en-US" sz="1400" dirty="0">
                  <a:solidFill>
                    <a:schemeClr val="tx1"/>
                  </a:solidFill>
                  <a:latin typeface="Calibri" panose="020F0502020204030204" pitchFamily="34" charset="0"/>
                </a:rPr>
                <a:t>Step 4: Liver stiffness measurement</a:t>
              </a:r>
            </a:p>
          </p:txBody>
        </p:sp>
        <p:grpSp>
          <p:nvGrpSpPr>
            <p:cNvPr id="18" name="Group 17">
              <a:extLst>
                <a:ext uri="{FF2B5EF4-FFF2-40B4-BE49-F238E27FC236}">
                  <a16:creationId xmlns:a16="http://schemas.microsoft.com/office/drawing/2014/main" id="{5B2251FC-1450-B547-ADD2-F316AE14A32E}"/>
                </a:ext>
              </a:extLst>
            </p:cNvPr>
            <p:cNvGrpSpPr/>
            <p:nvPr/>
          </p:nvGrpSpPr>
          <p:grpSpPr>
            <a:xfrm>
              <a:off x="1931968" y="4875913"/>
              <a:ext cx="8328063" cy="339135"/>
              <a:chOff x="2260535" y="2455431"/>
              <a:chExt cx="7676463" cy="397651"/>
            </a:xfrm>
          </p:grpSpPr>
          <p:sp>
            <p:nvSpPr>
              <p:cNvPr id="19" name="Rectangle 18">
                <a:extLst>
                  <a:ext uri="{FF2B5EF4-FFF2-40B4-BE49-F238E27FC236}">
                    <a16:creationId xmlns:a16="http://schemas.microsoft.com/office/drawing/2014/main" id="{8C418D4E-1E06-49F9-2CBC-845D7EC8BBD3}"/>
                  </a:ext>
                </a:extLst>
              </p:cNvPr>
              <p:cNvSpPr/>
              <p:nvPr/>
            </p:nvSpPr>
            <p:spPr bwMode="auto">
              <a:xfrm>
                <a:off x="2260535" y="2455433"/>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bg1"/>
                    </a:solidFill>
                    <a:latin typeface="Calibri" panose="020F0502020204030204" pitchFamily="34" charset="0"/>
                  </a:rPr>
                  <a:t>LSM &lt;8 kPa</a:t>
                </a:r>
              </a:p>
            </p:txBody>
          </p:sp>
          <p:sp>
            <p:nvSpPr>
              <p:cNvPr id="20" name="Rectangle 19">
                <a:extLst>
                  <a:ext uri="{FF2B5EF4-FFF2-40B4-BE49-F238E27FC236}">
                    <a16:creationId xmlns:a16="http://schemas.microsoft.com/office/drawing/2014/main" id="{1ABE5ECA-07F2-26E8-F334-8DEB023C526C}"/>
                  </a:ext>
                </a:extLst>
              </p:cNvPr>
              <p:cNvSpPr/>
              <p:nvPr/>
            </p:nvSpPr>
            <p:spPr bwMode="auto">
              <a:xfrm>
                <a:off x="4819356" y="2455432"/>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bg1"/>
                    </a:solidFill>
                    <a:latin typeface="Calibri" panose="020F0502020204030204" pitchFamily="34" charset="0"/>
                  </a:rPr>
                  <a:t>LSM 8-12 kPa</a:t>
                </a:r>
              </a:p>
            </p:txBody>
          </p:sp>
          <p:sp>
            <p:nvSpPr>
              <p:cNvPr id="21" name="Rectangle 20">
                <a:extLst>
                  <a:ext uri="{FF2B5EF4-FFF2-40B4-BE49-F238E27FC236}">
                    <a16:creationId xmlns:a16="http://schemas.microsoft.com/office/drawing/2014/main" id="{E1D8E690-0CDB-4727-DF8A-FC8EFC819AB3}"/>
                  </a:ext>
                </a:extLst>
              </p:cNvPr>
              <p:cNvSpPr/>
              <p:nvPr/>
            </p:nvSpPr>
            <p:spPr bwMode="auto">
              <a:xfrm>
                <a:off x="7378177" y="2455431"/>
                <a:ext cx="2558821" cy="39764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bg1"/>
                    </a:solidFill>
                    <a:latin typeface="Calibri" panose="020F0502020204030204" pitchFamily="34" charset="0"/>
                  </a:rPr>
                  <a:t>LSM &gt;12 kPa</a:t>
                </a:r>
              </a:p>
            </p:txBody>
          </p:sp>
        </p:grpSp>
      </p:grpSp>
      <p:sp>
        <p:nvSpPr>
          <p:cNvPr id="22" name="Rectangle 21">
            <a:extLst>
              <a:ext uri="{FF2B5EF4-FFF2-40B4-BE49-F238E27FC236}">
                <a16:creationId xmlns:a16="http://schemas.microsoft.com/office/drawing/2014/main" id="{E50CF8A9-53E6-2AC4-D331-65718C79A5B6}"/>
              </a:ext>
            </a:extLst>
          </p:cNvPr>
          <p:cNvSpPr/>
          <p:nvPr/>
        </p:nvSpPr>
        <p:spPr bwMode="auto">
          <a:xfrm>
            <a:off x="4582365" y="5320064"/>
            <a:ext cx="3027270" cy="866890"/>
          </a:xfrm>
          <a:prstGeom prst="rect">
            <a:avLst/>
          </a:prstGeom>
          <a:solidFill>
            <a:schemeClr val="accent5"/>
          </a:solidFill>
          <a:ln w="0">
            <a:solidFill>
              <a:schemeClr val="bg1"/>
            </a:solidFill>
            <a:miter lim="800000"/>
            <a:headEnd/>
            <a:tailEnd/>
          </a:ln>
        </p:spPr>
        <p:txBody>
          <a:bodyPr rtlCol="0" anchor="t"/>
          <a:lstStyle/>
          <a:p>
            <a:pPr algn="ctr" eaLnBrk="1" hangingPunct="1">
              <a:lnSpc>
                <a:spcPct val="90000"/>
              </a:lnSpc>
              <a:spcBef>
                <a:spcPts val="0"/>
              </a:spcBef>
              <a:spcAft>
                <a:spcPts val="0"/>
              </a:spcAft>
              <a:buClr>
                <a:schemeClr val="folHlink"/>
              </a:buClr>
              <a:buNone/>
            </a:pPr>
            <a:r>
              <a:rPr lang="en-US" sz="1400" dirty="0">
                <a:solidFill>
                  <a:schemeClr val="bg1"/>
                </a:solidFill>
                <a:latin typeface="Calibri" panose="020F0502020204030204" pitchFamily="34" charset="0"/>
              </a:rPr>
              <a:t>INDETERMINATE RISK</a:t>
            </a:r>
          </a:p>
          <a:p>
            <a:pPr algn="ctr" eaLnBrk="1" hangingPunct="1">
              <a:lnSpc>
                <a:spcPct val="90000"/>
              </a:lnSpc>
              <a:spcBef>
                <a:spcPts val="0"/>
              </a:spcBef>
              <a:spcAft>
                <a:spcPts val="0"/>
              </a:spcAft>
              <a:buClr>
                <a:schemeClr val="folHlink"/>
              </a:buClr>
              <a:buNone/>
            </a:pPr>
            <a:r>
              <a:rPr lang="en-US" sz="1400" b="0" dirty="0">
                <a:solidFill>
                  <a:schemeClr val="bg1"/>
                </a:solidFill>
                <a:latin typeface="Calibri" panose="020F0502020204030204" pitchFamily="34" charset="0"/>
              </a:rPr>
              <a:t>Refer to hepatologist for liver biopsy or MR elastography or monitoring with re-eval of risk in 2-3 yr</a:t>
            </a:r>
          </a:p>
        </p:txBody>
      </p:sp>
      <p:sp>
        <p:nvSpPr>
          <p:cNvPr id="24" name="Rectangle 23">
            <a:extLst>
              <a:ext uri="{FF2B5EF4-FFF2-40B4-BE49-F238E27FC236}">
                <a16:creationId xmlns:a16="http://schemas.microsoft.com/office/drawing/2014/main" id="{E025C47F-AF95-F457-642D-CC63870D8632}"/>
              </a:ext>
            </a:extLst>
          </p:cNvPr>
          <p:cNvSpPr/>
          <p:nvPr/>
        </p:nvSpPr>
        <p:spPr bwMode="auto">
          <a:xfrm>
            <a:off x="2038770" y="5319914"/>
            <a:ext cx="2475660" cy="866890"/>
          </a:xfrm>
          <a:prstGeom prst="rect">
            <a:avLst/>
          </a:prstGeom>
          <a:solidFill>
            <a:schemeClr val="accent4"/>
          </a:solidFill>
          <a:ln w="0">
            <a:solidFill>
              <a:schemeClr val="bg1"/>
            </a:solidFill>
            <a:miter lim="800000"/>
            <a:headEnd/>
            <a:tailEnd/>
          </a:ln>
        </p:spPr>
        <p:txBody>
          <a:bodyPr rtlCol="0" anchor="t"/>
          <a:lstStyle/>
          <a:p>
            <a:pPr algn="ctr" eaLnBrk="1" hangingPunct="1">
              <a:lnSpc>
                <a:spcPct val="90000"/>
              </a:lnSpc>
              <a:spcBef>
                <a:spcPts val="0"/>
              </a:spcBef>
              <a:spcAft>
                <a:spcPts val="0"/>
              </a:spcAft>
              <a:buClr>
                <a:schemeClr val="folHlink"/>
              </a:buClr>
              <a:buNone/>
            </a:pPr>
            <a:r>
              <a:rPr lang="en-US" sz="1400" dirty="0">
                <a:latin typeface="Calibri" panose="020F0502020204030204" pitchFamily="34" charset="0"/>
              </a:rPr>
              <a:t>LOW RISK</a:t>
            </a:r>
          </a:p>
          <a:p>
            <a:pPr algn="ctr" eaLnBrk="1" hangingPunct="1">
              <a:lnSpc>
                <a:spcPct val="90000"/>
              </a:lnSpc>
              <a:spcBef>
                <a:spcPts val="0"/>
              </a:spcBef>
              <a:spcAft>
                <a:spcPts val="0"/>
              </a:spcAft>
              <a:buClr>
                <a:schemeClr val="folHlink"/>
              </a:buClr>
              <a:buNone/>
            </a:pPr>
            <a:r>
              <a:rPr lang="en-US" sz="1400" b="0" dirty="0">
                <a:latin typeface="Calibri" panose="020F0502020204030204" pitchFamily="34" charset="0"/>
              </a:rPr>
              <a:t>Repeat NIT in 2-3 yr unless clinical circumstances change</a:t>
            </a:r>
          </a:p>
        </p:txBody>
      </p:sp>
      <p:sp>
        <p:nvSpPr>
          <p:cNvPr id="25" name="Rectangle 24">
            <a:extLst>
              <a:ext uri="{FF2B5EF4-FFF2-40B4-BE49-F238E27FC236}">
                <a16:creationId xmlns:a16="http://schemas.microsoft.com/office/drawing/2014/main" id="{257B1CCE-E661-3EAA-317A-9303382D9AD2}"/>
              </a:ext>
            </a:extLst>
          </p:cNvPr>
          <p:cNvSpPr/>
          <p:nvPr/>
        </p:nvSpPr>
        <p:spPr bwMode="auto">
          <a:xfrm>
            <a:off x="7677570" y="5320064"/>
            <a:ext cx="2475659" cy="866890"/>
          </a:xfrm>
          <a:prstGeom prst="rect">
            <a:avLst/>
          </a:prstGeom>
          <a:solidFill>
            <a:schemeClr val="accent3"/>
          </a:solidFill>
          <a:ln w="0">
            <a:solidFill>
              <a:schemeClr val="bg1"/>
            </a:solidFill>
            <a:miter lim="800000"/>
            <a:headEnd/>
            <a:tailEnd/>
          </a:ln>
        </p:spPr>
        <p:txBody>
          <a:bodyPr rtlCol="0" anchor="t"/>
          <a:lstStyle/>
          <a:p>
            <a:pPr algn="ctr" eaLnBrk="1" hangingPunct="1">
              <a:lnSpc>
                <a:spcPct val="90000"/>
              </a:lnSpc>
              <a:spcBef>
                <a:spcPts val="0"/>
              </a:spcBef>
              <a:spcAft>
                <a:spcPts val="0"/>
              </a:spcAft>
              <a:buClr>
                <a:schemeClr val="folHlink"/>
              </a:buClr>
              <a:buNone/>
            </a:pPr>
            <a:r>
              <a:rPr lang="en-US" sz="1400" dirty="0">
                <a:latin typeface="Calibri" panose="020F0502020204030204" pitchFamily="34" charset="0"/>
              </a:rPr>
              <a:t>HIGH RISK</a:t>
            </a:r>
          </a:p>
          <a:p>
            <a:pPr algn="ctr" eaLnBrk="1" hangingPunct="1">
              <a:lnSpc>
                <a:spcPct val="90000"/>
              </a:lnSpc>
              <a:spcBef>
                <a:spcPts val="0"/>
              </a:spcBef>
              <a:spcAft>
                <a:spcPts val="0"/>
              </a:spcAft>
              <a:buClr>
                <a:schemeClr val="folHlink"/>
              </a:buClr>
              <a:buNone/>
            </a:pPr>
            <a:r>
              <a:rPr lang="en-US" sz="1400" b="0" dirty="0">
                <a:latin typeface="Calibri" panose="020F0502020204030204" pitchFamily="34" charset="0"/>
              </a:rPr>
              <a:t>Refer to hepatologist </a:t>
            </a:r>
          </a:p>
        </p:txBody>
      </p:sp>
      <p:sp>
        <p:nvSpPr>
          <p:cNvPr id="26" name="Freeform: Shape 25">
            <a:extLst>
              <a:ext uri="{FF2B5EF4-FFF2-40B4-BE49-F238E27FC236}">
                <a16:creationId xmlns:a16="http://schemas.microsoft.com/office/drawing/2014/main" id="{C3FCA573-26DA-226A-CA8D-51AF293A351E}"/>
              </a:ext>
            </a:extLst>
          </p:cNvPr>
          <p:cNvSpPr/>
          <p:nvPr/>
        </p:nvSpPr>
        <p:spPr bwMode="auto">
          <a:xfrm>
            <a:off x="3200400" y="2163564"/>
            <a:ext cx="5715000" cy="96013"/>
          </a:xfrm>
          <a:custGeom>
            <a:avLst/>
            <a:gdLst>
              <a:gd name="connsiteX0" fmla="*/ 0 w 5715000"/>
              <a:gd name="connsiteY0" fmla="*/ 0 h 66368"/>
              <a:gd name="connsiteX1" fmla="*/ 0 w 5715000"/>
              <a:gd name="connsiteY1" fmla="*/ 66368 h 66368"/>
              <a:gd name="connsiteX2" fmla="*/ 5715000 w 5715000"/>
              <a:gd name="connsiteY2" fmla="*/ 66368 h 66368"/>
              <a:gd name="connsiteX3" fmla="*/ 5715000 w 5715000"/>
              <a:gd name="connsiteY3" fmla="*/ 0 h 66368"/>
            </a:gdLst>
            <a:ahLst/>
            <a:cxnLst>
              <a:cxn ang="0">
                <a:pos x="connsiteX0" y="connsiteY0"/>
              </a:cxn>
              <a:cxn ang="0">
                <a:pos x="connsiteX1" y="connsiteY1"/>
              </a:cxn>
              <a:cxn ang="0">
                <a:pos x="connsiteX2" y="connsiteY2"/>
              </a:cxn>
              <a:cxn ang="0">
                <a:pos x="connsiteX3" y="connsiteY3"/>
              </a:cxn>
            </a:cxnLst>
            <a:rect l="l" t="t" r="r" b="b"/>
            <a:pathLst>
              <a:path w="5715000" h="66368">
                <a:moveTo>
                  <a:pt x="0" y="0"/>
                </a:moveTo>
                <a:lnTo>
                  <a:pt x="0" y="66368"/>
                </a:lnTo>
                <a:lnTo>
                  <a:pt x="5715000" y="66368"/>
                </a:lnTo>
                <a:lnTo>
                  <a:pt x="5715000" y="0"/>
                </a:lnTo>
              </a:path>
            </a:pathLst>
          </a:custGeom>
          <a:noFill/>
          <a:ln w="28575">
            <a:solidFill>
              <a:schemeClr val="bg1"/>
            </a:solidFill>
            <a:miter lim="800000"/>
            <a:headEnd/>
            <a:tailEnd/>
          </a:ln>
        </p:spPr>
        <p:txBody>
          <a:bodyPr rtlCol="0" anchor="ctr"/>
          <a:lstStyle/>
          <a:p>
            <a:pPr algn="ctr"/>
            <a:endParaRPr lang="en-US" dirty="0"/>
          </a:p>
        </p:txBody>
      </p:sp>
      <p:cxnSp>
        <p:nvCxnSpPr>
          <p:cNvPr id="28" name="Straight Arrow Connector 27">
            <a:extLst>
              <a:ext uri="{FF2B5EF4-FFF2-40B4-BE49-F238E27FC236}">
                <a16:creationId xmlns:a16="http://schemas.microsoft.com/office/drawing/2014/main" id="{A51AFEE6-340D-5527-8093-44AF3B72987D}"/>
              </a:ext>
            </a:extLst>
          </p:cNvPr>
          <p:cNvCxnSpPr>
            <a:cxnSpLocks/>
            <a:stCxn id="7" idx="2"/>
            <a:endCxn id="10" idx="0"/>
          </p:cNvCxnSpPr>
          <p:nvPr/>
        </p:nvCxnSpPr>
        <p:spPr bwMode="auto">
          <a:xfrm>
            <a:off x="6096000" y="2163714"/>
            <a:ext cx="0" cy="267247"/>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A306C085-9F8D-866B-4621-E7D418DF0279}"/>
              </a:ext>
            </a:extLst>
          </p:cNvPr>
          <p:cNvCxnSpPr>
            <a:cxnSpLocks/>
            <a:stCxn id="10" idx="2"/>
            <a:endCxn id="11" idx="0"/>
          </p:cNvCxnSpPr>
          <p:nvPr/>
        </p:nvCxnSpPr>
        <p:spPr bwMode="auto">
          <a:xfrm>
            <a:off x="6096000" y="2770094"/>
            <a:ext cx="0" cy="212607"/>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42648F1A-C5CA-A199-7805-F2F1C107446F}"/>
              </a:ext>
            </a:extLst>
          </p:cNvPr>
          <p:cNvCxnSpPr>
            <a:cxnSpLocks/>
          </p:cNvCxnSpPr>
          <p:nvPr/>
        </p:nvCxnSpPr>
        <p:spPr bwMode="auto">
          <a:xfrm>
            <a:off x="6095999" y="3705297"/>
            <a:ext cx="0" cy="202614"/>
          </a:xfrm>
          <a:prstGeom prst="straightConnector1">
            <a:avLst/>
          </a:prstGeom>
          <a:noFill/>
          <a:ln w="28575" cap="flat" cmpd="sng" algn="ctr">
            <a:solidFill>
              <a:schemeClr val="bg1"/>
            </a:solidFill>
            <a:prstDash val="solid"/>
            <a:round/>
            <a:headEnd type="none" w="med" len="med"/>
            <a:tailEnd type="triangle"/>
          </a:ln>
          <a:effectLst/>
        </p:spPr>
      </p:cxnSp>
      <p:cxnSp>
        <p:nvCxnSpPr>
          <p:cNvPr id="38" name="Straight Arrow Connector 37">
            <a:extLst>
              <a:ext uri="{FF2B5EF4-FFF2-40B4-BE49-F238E27FC236}">
                <a16:creationId xmlns:a16="http://schemas.microsoft.com/office/drawing/2014/main" id="{A05FC9D6-4D01-A1C0-0942-2794246150FA}"/>
              </a:ext>
            </a:extLst>
          </p:cNvPr>
          <p:cNvCxnSpPr>
            <a:cxnSpLocks/>
          </p:cNvCxnSpPr>
          <p:nvPr/>
        </p:nvCxnSpPr>
        <p:spPr bwMode="auto">
          <a:xfrm>
            <a:off x="6096000" y="4247690"/>
            <a:ext cx="0" cy="202614"/>
          </a:xfrm>
          <a:prstGeom prst="straightConnector1">
            <a:avLst/>
          </a:prstGeom>
          <a:noFill/>
          <a:ln w="28575" cap="flat" cmpd="sng" algn="ctr">
            <a:solidFill>
              <a:schemeClr val="bg1"/>
            </a:solidFill>
            <a:prstDash val="solid"/>
            <a:round/>
            <a:headEnd type="none" w="med" len="med"/>
            <a:tailEnd type="triangle"/>
          </a:ln>
          <a:effectLst/>
        </p:spPr>
      </p:cxnSp>
      <p:cxnSp>
        <p:nvCxnSpPr>
          <p:cNvPr id="43" name="Straight Arrow Connector 42">
            <a:extLst>
              <a:ext uri="{FF2B5EF4-FFF2-40B4-BE49-F238E27FC236}">
                <a16:creationId xmlns:a16="http://schemas.microsoft.com/office/drawing/2014/main" id="{CEDE669C-F6C4-62FE-63F0-F5FA7AB5087F}"/>
              </a:ext>
            </a:extLst>
          </p:cNvPr>
          <p:cNvCxnSpPr>
            <a:cxnSpLocks/>
          </p:cNvCxnSpPr>
          <p:nvPr/>
        </p:nvCxnSpPr>
        <p:spPr bwMode="auto">
          <a:xfrm>
            <a:off x="10032713" y="3696379"/>
            <a:ext cx="0" cy="1623535"/>
          </a:xfrm>
          <a:prstGeom prst="straightConnector1">
            <a:avLst/>
          </a:prstGeom>
          <a:noFill/>
          <a:ln w="28575" cap="flat" cmpd="sng" algn="ctr">
            <a:solidFill>
              <a:schemeClr val="bg1"/>
            </a:solidFill>
            <a:prstDash val="solid"/>
            <a:round/>
            <a:headEnd type="none" w="med" len="med"/>
            <a:tailEnd type="triangle"/>
          </a:ln>
          <a:effectLst/>
        </p:spPr>
      </p:cxnSp>
      <p:cxnSp>
        <p:nvCxnSpPr>
          <p:cNvPr id="45" name="Straight Arrow Connector 44">
            <a:extLst>
              <a:ext uri="{FF2B5EF4-FFF2-40B4-BE49-F238E27FC236}">
                <a16:creationId xmlns:a16="http://schemas.microsoft.com/office/drawing/2014/main" id="{167CF2D4-698C-E5B3-8F92-67AB30E7DA1D}"/>
              </a:ext>
            </a:extLst>
          </p:cNvPr>
          <p:cNvCxnSpPr>
            <a:cxnSpLocks/>
          </p:cNvCxnSpPr>
          <p:nvPr/>
        </p:nvCxnSpPr>
        <p:spPr bwMode="auto">
          <a:xfrm>
            <a:off x="2184113" y="3696379"/>
            <a:ext cx="0" cy="1623535"/>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8808119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5AC57-F4B8-3EBD-29B9-8DBFE1F583A3}"/>
              </a:ext>
            </a:extLst>
          </p:cNvPr>
          <p:cNvSpPr>
            <a:spLocks noGrp="1"/>
          </p:cNvSpPr>
          <p:nvPr>
            <p:ph type="title"/>
          </p:nvPr>
        </p:nvSpPr>
        <p:spPr/>
        <p:txBody>
          <a:bodyPr/>
          <a:lstStyle/>
          <a:p>
            <a:r>
              <a:rPr lang="en-US" dirty="0"/>
              <a:t>MASLD/MASH Management by Fibrosis Stage</a:t>
            </a:r>
          </a:p>
        </p:txBody>
      </p:sp>
      <p:sp>
        <p:nvSpPr>
          <p:cNvPr id="5" name="TextBox 4">
            <a:extLst>
              <a:ext uri="{FF2B5EF4-FFF2-40B4-BE49-F238E27FC236}">
                <a16:creationId xmlns:a16="http://schemas.microsoft.com/office/drawing/2014/main" id="{37BB5598-F243-D38E-2F79-D9858D51B15D}"/>
              </a:ext>
            </a:extLst>
          </p:cNvPr>
          <p:cNvSpPr txBox="1"/>
          <p:nvPr/>
        </p:nvSpPr>
        <p:spPr bwMode="auto">
          <a:xfrm>
            <a:off x="433026" y="6393923"/>
            <a:ext cx="93637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Kanwal. Gastroenterology. 2021;161(5):1657.</a:t>
            </a:r>
          </a:p>
        </p:txBody>
      </p:sp>
      <p:graphicFrame>
        <p:nvGraphicFramePr>
          <p:cNvPr id="8" name="Table 7">
            <a:extLst>
              <a:ext uri="{FF2B5EF4-FFF2-40B4-BE49-F238E27FC236}">
                <a16:creationId xmlns:a16="http://schemas.microsoft.com/office/drawing/2014/main" id="{DE28C75E-291D-0CA1-1ABF-6AF65C5117BE}"/>
              </a:ext>
            </a:extLst>
          </p:cNvPr>
          <p:cNvGraphicFramePr>
            <a:graphicFrameLocks noGrp="1"/>
          </p:cNvGraphicFramePr>
          <p:nvPr>
            <p:extLst>
              <p:ext uri="{D42A27DB-BD31-4B8C-83A1-F6EECF244321}">
                <p14:modId xmlns:p14="http://schemas.microsoft.com/office/powerpoint/2010/main" val="3807686164"/>
              </p:ext>
            </p:extLst>
          </p:nvPr>
        </p:nvGraphicFramePr>
        <p:xfrm>
          <a:off x="717549" y="1600201"/>
          <a:ext cx="10764652" cy="3755136"/>
        </p:xfrm>
        <a:graphic>
          <a:graphicData uri="http://schemas.openxmlformats.org/drawingml/2006/table">
            <a:tbl>
              <a:tblPr firstRow="1" bandRow="1">
                <a:tableStyleId>{93296810-A885-4BE3-A3E7-6D5BEEA58F35}</a:tableStyleId>
              </a:tblPr>
              <a:tblGrid>
                <a:gridCol w="2497599">
                  <a:extLst>
                    <a:ext uri="{9D8B030D-6E8A-4147-A177-3AD203B41FA5}">
                      <a16:colId xmlns:a16="http://schemas.microsoft.com/office/drawing/2014/main" val="284801201"/>
                    </a:ext>
                  </a:extLst>
                </a:gridCol>
                <a:gridCol w="2884727">
                  <a:extLst>
                    <a:ext uri="{9D8B030D-6E8A-4147-A177-3AD203B41FA5}">
                      <a16:colId xmlns:a16="http://schemas.microsoft.com/office/drawing/2014/main" val="2812738374"/>
                    </a:ext>
                  </a:extLst>
                </a:gridCol>
                <a:gridCol w="2691163">
                  <a:extLst>
                    <a:ext uri="{9D8B030D-6E8A-4147-A177-3AD203B41FA5}">
                      <a16:colId xmlns:a16="http://schemas.microsoft.com/office/drawing/2014/main" val="4139861858"/>
                    </a:ext>
                  </a:extLst>
                </a:gridCol>
                <a:gridCol w="2691163">
                  <a:extLst>
                    <a:ext uri="{9D8B030D-6E8A-4147-A177-3AD203B41FA5}">
                      <a16:colId xmlns:a16="http://schemas.microsoft.com/office/drawing/2014/main" val="1232243426"/>
                    </a:ext>
                  </a:extLst>
                </a:gridCol>
              </a:tblGrid>
              <a:tr h="612492">
                <a:tc>
                  <a:txBody>
                    <a:bodyPr/>
                    <a:lstStyle/>
                    <a:p>
                      <a:endParaRPr 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eaLnBrk="1" hangingPunct="1">
                        <a:lnSpc>
                          <a:spcPct val="90000"/>
                        </a:lnSpc>
                        <a:spcBef>
                          <a:spcPts val="0"/>
                        </a:spcBef>
                        <a:spcAft>
                          <a:spcPts val="0"/>
                        </a:spcAft>
                        <a:buClr>
                          <a:schemeClr val="folHlink"/>
                        </a:buClr>
                        <a:buNone/>
                      </a:pPr>
                      <a:r>
                        <a:rPr lang="en-US" sz="1400" dirty="0">
                          <a:latin typeface="Calibri" panose="020F0502020204030204" pitchFamily="34" charset="0"/>
                        </a:rPr>
                        <a:t>LOW RISK</a:t>
                      </a:r>
                    </a:p>
                    <a:p>
                      <a:pPr algn="ctr" eaLnBrk="1" hangingPunct="1">
                        <a:lnSpc>
                          <a:spcPct val="90000"/>
                        </a:lnSpc>
                        <a:spcBef>
                          <a:spcPts val="0"/>
                        </a:spcBef>
                        <a:spcAft>
                          <a:spcPts val="0"/>
                        </a:spcAft>
                        <a:buClr>
                          <a:schemeClr val="folHlink"/>
                        </a:buClr>
                        <a:buNone/>
                      </a:pPr>
                      <a:r>
                        <a:rPr lang="en-US" sz="1400" b="0" dirty="0">
                          <a:latin typeface="Calibri" panose="020F0502020204030204" pitchFamily="34" charset="0"/>
                        </a:rPr>
                        <a:t>FIB-4 &lt;1.3 or </a:t>
                      </a:r>
                    </a:p>
                    <a:p>
                      <a:pPr algn="ctr" eaLnBrk="1" hangingPunct="1">
                        <a:lnSpc>
                          <a:spcPct val="90000"/>
                        </a:lnSpc>
                        <a:spcBef>
                          <a:spcPts val="0"/>
                        </a:spcBef>
                        <a:spcAft>
                          <a:spcPts val="0"/>
                        </a:spcAft>
                        <a:buClr>
                          <a:schemeClr val="folHlink"/>
                        </a:buClr>
                        <a:buNone/>
                      </a:pPr>
                      <a:r>
                        <a:rPr lang="en-US" sz="1400" b="0" dirty="0">
                          <a:latin typeface="Calibri" panose="020F0502020204030204" pitchFamily="34" charset="0"/>
                        </a:rPr>
                        <a:t>LSM &lt;8 kPa or</a:t>
                      </a:r>
                    </a:p>
                    <a:p>
                      <a:pPr algn="ctr" eaLnBrk="1" hangingPunct="1">
                        <a:lnSpc>
                          <a:spcPct val="90000"/>
                        </a:lnSpc>
                        <a:spcBef>
                          <a:spcPts val="0"/>
                        </a:spcBef>
                        <a:spcAft>
                          <a:spcPts val="0"/>
                        </a:spcAft>
                        <a:buClr>
                          <a:schemeClr val="folHlink"/>
                        </a:buClr>
                        <a:buNone/>
                      </a:pPr>
                      <a:r>
                        <a:rPr lang="en-US" sz="1400" b="0" dirty="0">
                          <a:latin typeface="Calibri" panose="020F0502020204030204" pitchFamily="34" charset="0"/>
                        </a:rPr>
                        <a:t>liver biopsy F0-F1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tc>
                  <a:txBody>
                    <a:bodyPr/>
                    <a:lstStyle/>
                    <a:p>
                      <a:pPr algn="ctr" eaLnBrk="1" hangingPunct="1">
                        <a:lnSpc>
                          <a:spcPct val="90000"/>
                        </a:lnSpc>
                        <a:spcBef>
                          <a:spcPts val="0"/>
                        </a:spcBef>
                        <a:spcAft>
                          <a:spcPts val="0"/>
                        </a:spcAft>
                        <a:buClr>
                          <a:schemeClr val="folHlink"/>
                        </a:buClr>
                        <a:buNone/>
                      </a:pPr>
                      <a:r>
                        <a:rPr lang="en-US" sz="1400" dirty="0">
                          <a:solidFill>
                            <a:schemeClr val="bg1"/>
                          </a:solidFill>
                          <a:latin typeface="Calibri" panose="020F0502020204030204" pitchFamily="34" charset="0"/>
                        </a:rPr>
                        <a:t>INDETERMINATE RISK</a:t>
                      </a:r>
                    </a:p>
                    <a:p>
                      <a:pPr algn="ctr" eaLnBrk="1" hangingPunct="1">
                        <a:lnSpc>
                          <a:spcPct val="90000"/>
                        </a:lnSpc>
                        <a:spcBef>
                          <a:spcPts val="0"/>
                        </a:spcBef>
                        <a:spcAft>
                          <a:spcPts val="0"/>
                        </a:spcAft>
                        <a:buClr>
                          <a:schemeClr val="folHlink"/>
                        </a:buClr>
                        <a:buNone/>
                      </a:pPr>
                      <a:r>
                        <a:rPr lang="en-US" sz="1400" b="0" dirty="0">
                          <a:solidFill>
                            <a:schemeClr val="bg1"/>
                          </a:solidFill>
                          <a:latin typeface="Calibri" panose="020F0502020204030204" pitchFamily="34" charset="0"/>
                        </a:rPr>
                        <a:t>FIB-4 1.3-2.67 and/or </a:t>
                      </a:r>
                    </a:p>
                    <a:p>
                      <a:pPr algn="ctr" eaLnBrk="1" hangingPunct="1">
                        <a:lnSpc>
                          <a:spcPct val="90000"/>
                        </a:lnSpc>
                        <a:spcBef>
                          <a:spcPts val="0"/>
                        </a:spcBef>
                        <a:spcAft>
                          <a:spcPts val="0"/>
                        </a:spcAft>
                        <a:buClr>
                          <a:schemeClr val="folHlink"/>
                        </a:buClr>
                        <a:buNone/>
                      </a:pPr>
                      <a:r>
                        <a:rPr lang="en-US" sz="1400" b="0" dirty="0">
                          <a:solidFill>
                            <a:schemeClr val="bg1"/>
                          </a:solidFill>
                          <a:latin typeface="Calibri" panose="020F0502020204030204" pitchFamily="34" charset="0"/>
                        </a:rPr>
                        <a:t>LSM 8-12 kPa and</a:t>
                      </a:r>
                    </a:p>
                    <a:p>
                      <a:pPr algn="ctr" eaLnBrk="1" hangingPunct="1">
                        <a:lnSpc>
                          <a:spcPct val="90000"/>
                        </a:lnSpc>
                        <a:spcBef>
                          <a:spcPts val="0"/>
                        </a:spcBef>
                        <a:spcAft>
                          <a:spcPts val="0"/>
                        </a:spcAft>
                        <a:buClr>
                          <a:schemeClr val="folHlink"/>
                        </a:buClr>
                        <a:buNone/>
                      </a:pPr>
                      <a:r>
                        <a:rPr lang="en-US" sz="1400" b="0" dirty="0">
                          <a:solidFill>
                            <a:schemeClr val="bg1"/>
                          </a:solidFill>
                          <a:latin typeface="Calibri" panose="020F0502020204030204" pitchFamily="34" charset="0"/>
                        </a:rPr>
                        <a:t>liver biopsy not available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tc>
                  <a:txBody>
                    <a:bodyPr/>
                    <a:lstStyle/>
                    <a:p>
                      <a:pPr algn="ctr" eaLnBrk="1" hangingPunct="1">
                        <a:lnSpc>
                          <a:spcPct val="90000"/>
                        </a:lnSpc>
                        <a:spcBef>
                          <a:spcPts val="0"/>
                        </a:spcBef>
                        <a:spcAft>
                          <a:spcPts val="0"/>
                        </a:spcAft>
                        <a:buClr>
                          <a:schemeClr val="folHlink"/>
                        </a:buClr>
                        <a:buNone/>
                      </a:pPr>
                      <a:r>
                        <a:rPr lang="en-US" sz="1400" dirty="0">
                          <a:latin typeface="Calibri" panose="020F0502020204030204" pitchFamily="34" charset="0"/>
                        </a:rPr>
                        <a:t>HIGH RISK</a:t>
                      </a:r>
                    </a:p>
                    <a:p>
                      <a:pPr algn="ctr" eaLnBrk="1" hangingPunct="1">
                        <a:lnSpc>
                          <a:spcPct val="90000"/>
                        </a:lnSpc>
                        <a:spcBef>
                          <a:spcPts val="0"/>
                        </a:spcBef>
                        <a:spcAft>
                          <a:spcPts val="0"/>
                        </a:spcAft>
                        <a:buClr>
                          <a:schemeClr val="folHlink"/>
                        </a:buClr>
                        <a:buNone/>
                      </a:pPr>
                      <a:r>
                        <a:rPr lang="en-US" sz="1400" b="0" dirty="0">
                          <a:latin typeface="Calibri" panose="020F0502020204030204" pitchFamily="34" charset="0"/>
                        </a:rPr>
                        <a:t>FIB-4 &gt;2.67 or </a:t>
                      </a:r>
                    </a:p>
                    <a:p>
                      <a:pPr algn="ctr" eaLnBrk="1" hangingPunct="1">
                        <a:lnSpc>
                          <a:spcPct val="90000"/>
                        </a:lnSpc>
                        <a:spcBef>
                          <a:spcPts val="0"/>
                        </a:spcBef>
                        <a:spcAft>
                          <a:spcPts val="0"/>
                        </a:spcAft>
                        <a:buClr>
                          <a:schemeClr val="folHlink"/>
                        </a:buClr>
                        <a:buNone/>
                      </a:pPr>
                      <a:r>
                        <a:rPr lang="en-US" sz="1400" b="0" dirty="0">
                          <a:latin typeface="Calibri" panose="020F0502020204030204" pitchFamily="34" charset="0"/>
                        </a:rPr>
                        <a:t>LSM &gt;12 kPa or</a:t>
                      </a:r>
                    </a:p>
                    <a:p>
                      <a:pPr algn="ctr" eaLnBrk="1" hangingPunct="1">
                        <a:lnSpc>
                          <a:spcPct val="90000"/>
                        </a:lnSpc>
                        <a:spcBef>
                          <a:spcPts val="0"/>
                        </a:spcBef>
                        <a:spcAft>
                          <a:spcPts val="0"/>
                        </a:spcAft>
                        <a:buClr>
                          <a:schemeClr val="folHlink"/>
                        </a:buClr>
                        <a:buNone/>
                      </a:pPr>
                      <a:r>
                        <a:rPr lang="en-US" sz="1400" b="0" dirty="0">
                          <a:latin typeface="Calibri" panose="020F0502020204030204" pitchFamily="34" charset="0"/>
                        </a:rPr>
                        <a:t>liver biopsy F2-F4</a:t>
                      </a:r>
                      <a:endParaRPr 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173997115"/>
                  </a:ext>
                </a:extLst>
              </a:tr>
              <a:tr h="370214">
                <a:tc>
                  <a:txBody>
                    <a:bodyPr/>
                    <a:lstStyle/>
                    <a:p>
                      <a:pPr algn="ctr"/>
                      <a:endParaRPr lang="en-US" sz="1400"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bg1"/>
                          </a:solidFill>
                        </a:rPr>
                        <a:t>Management by PCP, dietitian, endocrinologist, cardiologist, others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alpha val="18000"/>
                      </a:schemeClr>
                    </a:solidFill>
                  </a:tcPr>
                </a:tc>
                <a:tc gridSpan="2">
                  <a:txBody>
                    <a:bodyPr/>
                    <a:lstStyle/>
                    <a:p>
                      <a:pPr algn="ctr"/>
                      <a:r>
                        <a:rPr lang="en-US" sz="1400" dirty="0">
                          <a:solidFill>
                            <a:schemeClr val="bg1"/>
                          </a:solidFill>
                        </a:rPr>
                        <a:t>Management by hepatologist with multidisciplinary team </a:t>
                      </a:r>
                      <a:br>
                        <a:rPr lang="en-US" sz="1400" dirty="0">
                          <a:solidFill>
                            <a:schemeClr val="bg1"/>
                          </a:solidFill>
                        </a:rPr>
                      </a:br>
                      <a:r>
                        <a:rPr lang="en-US" sz="1400" dirty="0">
                          <a:solidFill>
                            <a:schemeClr val="bg1"/>
                          </a:solidFill>
                        </a:rPr>
                        <a:t>(PCP, dietitian, endocrinologist, cardiologist, others)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hMerge="1">
                  <a:txBody>
                    <a:bodyPr/>
                    <a:lstStyle/>
                    <a:p>
                      <a:pPr algn="ctr"/>
                      <a:endParaRPr lang="en-US" sz="1600"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59002058"/>
                  </a:ext>
                </a:extLst>
              </a:tr>
              <a:tr h="217196">
                <a:tc>
                  <a:txBody>
                    <a:bodyPr/>
                    <a:lstStyle/>
                    <a:p>
                      <a:pPr algn="l"/>
                      <a:r>
                        <a:rPr lang="en-US" sz="1400" dirty="0">
                          <a:solidFill>
                            <a:schemeClr val="bg1"/>
                          </a:solidFill>
                        </a:rPr>
                        <a:t>Lifestyle intervention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400" dirty="0">
                          <a:solidFill>
                            <a:schemeClr val="bg1"/>
                          </a:solidFill>
                        </a:rPr>
                        <a:t>Yes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6000"/>
                      </a:schemeClr>
                    </a:solidFill>
                  </a:tcPr>
                </a:tc>
                <a:tc>
                  <a:txBody>
                    <a:bodyPr/>
                    <a:lstStyle/>
                    <a:p>
                      <a:pPr algn="ctr"/>
                      <a:r>
                        <a:rPr lang="en-US" sz="1400" dirty="0">
                          <a:solidFill>
                            <a:schemeClr val="bg1"/>
                          </a:solidFill>
                        </a:rPr>
                        <a:t>Yes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1400" dirty="0">
                          <a:solidFill>
                            <a:schemeClr val="bg1"/>
                          </a:solidFill>
                        </a:rPr>
                        <a:t>Yes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alpha val="55000"/>
                      </a:schemeClr>
                    </a:solidFill>
                  </a:tcPr>
                </a:tc>
                <a:extLst>
                  <a:ext uri="{0D108BD9-81ED-4DB2-BD59-A6C34878D82A}">
                    <a16:rowId xmlns:a16="http://schemas.microsoft.com/office/drawing/2014/main" val="892929047"/>
                  </a:ext>
                </a:extLst>
              </a:tr>
              <a:tr h="673307">
                <a:tc>
                  <a:txBody>
                    <a:bodyPr/>
                    <a:lstStyle/>
                    <a:p>
                      <a:pPr algn="l"/>
                      <a:r>
                        <a:rPr lang="en-US" sz="1400" dirty="0">
                          <a:solidFill>
                            <a:schemeClr val="bg1"/>
                          </a:solidFill>
                        </a:rPr>
                        <a:t>Weight loss recommended if overweight or obese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1400" dirty="0">
                          <a:solidFill>
                            <a:schemeClr val="bg1"/>
                          </a:solidFill>
                        </a:rPr>
                        <a:t>Yes </a:t>
                      </a:r>
                    </a:p>
                    <a:p>
                      <a:pPr algn="ctr"/>
                      <a:r>
                        <a:rPr lang="en-US" sz="1400" dirty="0">
                          <a:solidFill>
                            <a:schemeClr val="bg1"/>
                          </a:solidFill>
                        </a:rPr>
                        <a:t>May benefit from structured weight loss programs, anti-obesity medications, bariatric surgery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8000"/>
                      </a:schemeClr>
                    </a:solidFill>
                  </a:tcPr>
                </a:tc>
                <a:tc>
                  <a:txBody>
                    <a:bodyPr/>
                    <a:lstStyle/>
                    <a:p>
                      <a:pPr algn="ctr"/>
                      <a:r>
                        <a:rPr lang="en-US" sz="1400" dirty="0">
                          <a:solidFill>
                            <a:schemeClr val="bg1"/>
                          </a:solidFill>
                        </a:rPr>
                        <a:t>Yes </a:t>
                      </a:r>
                    </a:p>
                    <a:p>
                      <a:pPr algn="ctr"/>
                      <a:r>
                        <a:rPr lang="en-US" sz="1400" dirty="0">
                          <a:solidFill>
                            <a:schemeClr val="bg1"/>
                          </a:solidFill>
                        </a:rPr>
                        <a:t>Greater need for structured weight loss programs, anti-obesity medications, bariatric surgery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400" dirty="0">
                          <a:solidFill>
                            <a:schemeClr val="bg1"/>
                          </a:solidFill>
                        </a:rPr>
                        <a:t>Yes </a:t>
                      </a:r>
                    </a:p>
                    <a:p>
                      <a:pPr algn="ctr"/>
                      <a:r>
                        <a:rPr lang="en-US" sz="1400" dirty="0">
                          <a:solidFill>
                            <a:schemeClr val="bg1"/>
                          </a:solidFill>
                        </a:rPr>
                        <a:t>Strong need for structured weight loss programs, anti-obesity medications, bariatric surgery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4081732544"/>
                  </a:ext>
                </a:extLst>
              </a:tr>
              <a:tr h="217196">
                <a:tc>
                  <a:txBody>
                    <a:bodyPr/>
                    <a:lstStyle/>
                    <a:p>
                      <a:pPr algn="l"/>
                      <a:r>
                        <a:rPr lang="en-US" sz="1400" dirty="0">
                          <a:solidFill>
                            <a:schemeClr val="bg1"/>
                          </a:solidFill>
                        </a:rPr>
                        <a:t>Pharmacotherapy for MASH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400" dirty="0">
                          <a:solidFill>
                            <a:schemeClr val="bg1"/>
                          </a:solidFill>
                        </a:rPr>
                        <a:t>Not recommended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6000"/>
                      </a:schemeClr>
                    </a:solidFill>
                  </a:tcPr>
                </a:tc>
                <a:tc>
                  <a:txBody>
                    <a:bodyPr/>
                    <a:lstStyle/>
                    <a:p>
                      <a:pPr algn="ctr"/>
                      <a:r>
                        <a:rPr lang="en-US" sz="1400" dirty="0">
                          <a:solidFill>
                            <a:schemeClr val="bg1"/>
                          </a:solidFill>
                        </a:rPr>
                        <a:t>Yes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1400" dirty="0">
                          <a:solidFill>
                            <a:schemeClr val="bg1"/>
                          </a:solidFill>
                        </a:rPr>
                        <a:t>Yes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alpha val="55000"/>
                      </a:schemeClr>
                    </a:solidFill>
                  </a:tcPr>
                </a:tc>
                <a:extLst>
                  <a:ext uri="{0D108BD9-81ED-4DB2-BD59-A6C34878D82A}">
                    <a16:rowId xmlns:a16="http://schemas.microsoft.com/office/drawing/2014/main" val="1797096026"/>
                  </a:ext>
                </a:extLst>
              </a:tr>
              <a:tr h="217196">
                <a:tc>
                  <a:txBody>
                    <a:bodyPr/>
                    <a:lstStyle/>
                    <a:p>
                      <a:pPr algn="l"/>
                      <a:r>
                        <a:rPr lang="en-US" sz="1400" dirty="0">
                          <a:solidFill>
                            <a:schemeClr val="bg1"/>
                          </a:solidFill>
                        </a:rPr>
                        <a:t>CVD risk reduction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1400" dirty="0">
                          <a:solidFill>
                            <a:schemeClr val="bg1"/>
                          </a:solidFill>
                        </a:rPr>
                        <a:t>Yes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8000"/>
                      </a:schemeClr>
                    </a:solidFill>
                  </a:tcPr>
                </a:tc>
                <a:tc>
                  <a:txBody>
                    <a:bodyPr/>
                    <a:lstStyle/>
                    <a:p>
                      <a:pPr algn="ctr"/>
                      <a:r>
                        <a:rPr lang="en-US" sz="1400" dirty="0">
                          <a:solidFill>
                            <a:schemeClr val="bg1"/>
                          </a:solidFill>
                        </a:rPr>
                        <a:t>Yes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400" dirty="0">
                          <a:solidFill>
                            <a:schemeClr val="bg1"/>
                          </a:solidFill>
                        </a:rPr>
                        <a:t>Yes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226817399"/>
                  </a:ext>
                </a:extLst>
              </a:tr>
              <a:tr h="369233">
                <a:tc>
                  <a:txBody>
                    <a:bodyPr/>
                    <a:lstStyle/>
                    <a:p>
                      <a:pPr algn="l"/>
                      <a:r>
                        <a:rPr lang="en-US" sz="1400" dirty="0">
                          <a:solidFill>
                            <a:schemeClr val="bg1"/>
                          </a:solidFill>
                        </a:rPr>
                        <a:t>Diabetes care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400" dirty="0">
                          <a:solidFill>
                            <a:schemeClr val="bg1"/>
                          </a:solidFill>
                        </a:rPr>
                        <a:t>Standard of care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6000"/>
                      </a:schemeClr>
                    </a:solidFill>
                  </a:tcPr>
                </a:tc>
                <a:tc>
                  <a:txBody>
                    <a:bodyPr/>
                    <a:lstStyle/>
                    <a:p>
                      <a:pPr algn="ctr"/>
                      <a:r>
                        <a:rPr lang="en-US" sz="1400" dirty="0">
                          <a:solidFill>
                            <a:schemeClr val="bg1"/>
                          </a:solidFill>
                        </a:rPr>
                        <a:t>Prefer medications with efficacy in MASH (pioglitazone, GLP-1 RA)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Prefer medications with efficacy in MASH (pioglitazone, GLP-1 RA)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alpha val="55000"/>
                      </a:schemeClr>
                    </a:solidFill>
                  </a:tcPr>
                </a:tc>
                <a:extLst>
                  <a:ext uri="{0D108BD9-81ED-4DB2-BD59-A6C34878D82A}">
                    <a16:rowId xmlns:a16="http://schemas.microsoft.com/office/drawing/2014/main" val="2368979568"/>
                  </a:ext>
                </a:extLst>
              </a:tr>
            </a:tbl>
          </a:graphicData>
        </a:graphic>
      </p:graphicFrame>
    </p:spTree>
    <p:extLst>
      <p:ext uri="{BB962C8B-B14F-4D97-AF65-F5344CB8AC3E}">
        <p14:creationId xmlns:p14="http://schemas.microsoft.com/office/powerpoint/2010/main" val="4497613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ABFF9-1A6A-4BD2-86F0-F1E12F43E585}"/>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68A81E8D-DDF8-426F-AA6F-53470F44D36C}"/>
              </a:ext>
            </a:extLst>
          </p:cNvPr>
          <p:cNvSpPr>
            <a:spLocks noGrp="1"/>
          </p:cNvSpPr>
          <p:nvPr>
            <p:ph idx="1"/>
          </p:nvPr>
        </p:nvSpPr>
        <p:spPr/>
        <p:txBody>
          <a:bodyPr/>
          <a:lstStyle/>
          <a:p>
            <a:r>
              <a:rPr lang="en-US" dirty="0"/>
              <a:t>The risk of liver-related complications in MASH depends on the presence of advanced fibrosis and cirrhosis</a:t>
            </a:r>
          </a:p>
          <a:p>
            <a:r>
              <a:rPr lang="en-US" dirty="0"/>
              <a:t>Early intervention is important to prevent progression of fibrosis and/or promote fibrosis regression</a:t>
            </a:r>
          </a:p>
          <a:p>
            <a:r>
              <a:rPr lang="en-US" dirty="0"/>
              <a:t>Effective management strategies include lifestyle modification, weight loss and pharmacotherapy to assist or address comorbidities such as diabetes</a:t>
            </a:r>
          </a:p>
          <a:p>
            <a:endParaRPr lang="en-US" dirty="0"/>
          </a:p>
        </p:txBody>
      </p:sp>
    </p:spTree>
    <p:extLst>
      <p:ext uri="{BB962C8B-B14F-4D97-AF65-F5344CB8AC3E}">
        <p14:creationId xmlns:p14="http://schemas.microsoft.com/office/powerpoint/2010/main" val="13815865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200" b="1" dirty="0">
                <a:solidFill>
                  <a:srgbClr val="E1471D"/>
                </a:solidFill>
                <a:hlinkClick r:id="rId3"/>
              </a:rPr>
              <a:t>clinicaloptions.com/CE-CME/gastroenterology</a:t>
            </a:r>
            <a:r>
              <a:rPr lang="en-US" sz="2200" b="1" dirty="0">
                <a:solidFill>
                  <a:srgbClr val="E1471D"/>
                </a:solidFill>
              </a:rPr>
              <a:t> </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Coverage </a:t>
            </a:r>
            <a:br>
              <a:rPr lang="en-US" altLang="en-US" sz="4000" dirty="0"/>
            </a:br>
            <a:r>
              <a:rPr lang="en-US" altLang="en-US" sz="4000" dirty="0"/>
              <a:t>of a Metabolic Approach to MASH Management!</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fontScale="92500" lnSpcReduction="20000"/>
          </a:bodyPr>
          <a:lstStyle/>
          <a:p>
            <a:pPr>
              <a:buClr>
                <a:schemeClr val="accent6"/>
              </a:buClr>
              <a:defRPr/>
            </a:pPr>
            <a:r>
              <a:rPr lang="en-US" sz="2000" dirty="0">
                <a:solidFill>
                  <a:srgbClr val="E1471D"/>
                </a:solidFill>
              </a:rPr>
              <a:t>Text Module 1: </a:t>
            </a:r>
            <a:r>
              <a:rPr lang="en-US" sz="2000" b="0" dirty="0"/>
              <a:t>Recent Updates in MASH Pathogenesis </a:t>
            </a:r>
          </a:p>
          <a:p>
            <a:pPr>
              <a:buClr>
                <a:schemeClr val="accent6"/>
              </a:buClr>
              <a:defRPr/>
            </a:pPr>
            <a:r>
              <a:rPr lang="en-US" sz="2000" dirty="0">
                <a:solidFill>
                  <a:srgbClr val="E1471D"/>
                </a:solidFill>
              </a:rPr>
              <a:t>Text Module 2: </a:t>
            </a:r>
            <a:r>
              <a:rPr lang="en-US" sz="2000" b="0" dirty="0"/>
              <a:t>MASLD/MASH Screening and Diagnosis</a:t>
            </a:r>
          </a:p>
          <a:p>
            <a:pPr>
              <a:buClr>
                <a:schemeClr val="accent6"/>
              </a:buClr>
              <a:defRPr/>
            </a:pPr>
            <a:r>
              <a:rPr lang="en-US" sz="2000" dirty="0">
                <a:solidFill>
                  <a:srgbClr val="E1471D"/>
                </a:solidFill>
              </a:rPr>
              <a:t>Text Module 4: </a:t>
            </a:r>
            <a:r>
              <a:rPr lang="en-US" sz="2000" b="0" dirty="0"/>
              <a:t>Advances in Therapeutics and Updates to the Development Pipeline</a:t>
            </a:r>
          </a:p>
          <a:p>
            <a:pPr>
              <a:buClr>
                <a:schemeClr val="accent6"/>
              </a:buClr>
              <a:defRPr/>
            </a:pPr>
            <a:r>
              <a:rPr lang="en-US" dirty="0">
                <a:solidFill>
                  <a:schemeClr val="accent3"/>
                </a:solidFill>
              </a:rPr>
              <a:t>Accompanying downloadable slidesets</a:t>
            </a:r>
          </a:p>
          <a:p>
            <a:pPr>
              <a:buClr>
                <a:schemeClr val="accent6"/>
              </a:buClr>
              <a:defRPr/>
            </a:pPr>
            <a:r>
              <a:rPr lang="en-US" dirty="0">
                <a:solidFill>
                  <a:srgbClr val="E1471D"/>
                </a:solidFill>
              </a:rPr>
              <a:t>ClinicalThought commentaries </a:t>
            </a:r>
            <a:r>
              <a:rPr lang="en-US" b="0" dirty="0"/>
              <a:t>on recent updates in MASH pathogenesis, screening &amp; diagnosis, management, and more!</a:t>
            </a:r>
          </a:p>
          <a:p>
            <a:pPr eaLnBrk="1" hangingPunct="1">
              <a:buClr>
                <a:schemeClr val="accent6"/>
              </a:buClr>
              <a:defRPr/>
            </a:pPr>
            <a:r>
              <a:rPr lang="en-US" sz="2000" dirty="0">
                <a:solidFill>
                  <a:srgbClr val="E1471D"/>
                </a:solidFill>
              </a:rPr>
              <a:t>A podcast episode </a:t>
            </a:r>
            <a:r>
              <a:rPr lang="en-US" b="0" dirty="0"/>
              <a:t>featuring faculty experts discussing updates in MASLD/MASH care  </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7.0&quot;&gt;&lt;object type=&quot;1&quot; unique_id=&quot;10001&quot;&gt;&lt;object type=&quot;8&quot; unique_id=&quot;10002&quot;&gt;&lt;/object&gt;&lt;object type=&quot;2&quot; unique_id=&quot;10003&quot;&gt;&lt;object type=&quot;3&quot; unique_id=&quot;189743&quot;&gt;&lt;property id=&quot;20148&quot; value=&quot;5&quot;/&gt;&lt;property id=&quot;20300&quot; value=&quot;Slide 9 - &amp;quot;Outline: Identifying and Managing High-Risk Patients With NASH&amp;quot;&quot;/&gt;&lt;property id=&quot;20307&quot; value=&quot;4134&quot;/&gt;&lt;/object&gt;&lt;object type=&quot;3&quot; unique_id=&quot;189745&quot;&gt;&lt;property id=&quot;20148&quot; value=&quot;5&quot;/&gt;&lt;property id=&quot;20300&quot; value=&quot;Slide 13 - &amp;quot;Obesity in the United States, 2017&amp;quot;&quot;/&gt;&lt;property id=&quot;20307&quot; value=&quot;850&quot;/&gt;&lt;/object&gt;&lt;object type=&quot;3&quot; unique_id=&quot;189746&quot;&gt;&lt;property id=&quot;20148&quot; value=&quot;5&quot;/&gt;&lt;property id=&quot;20300&quot; value=&quot;Slide 14 - &amp;quot;NASH and CV Risk&amp;quot;&quot;/&gt;&lt;property id=&quot;20307&quot; value=&quot;2013&quot;/&gt;&lt;/object&gt;&lt;object type=&quot;3&quot; unique_id=&quot;189747&quot;&gt;&lt;property id=&quot;20148&quot; value=&quot;5&quot;/&gt;&lt;property id=&quot;20300&quot; value=&quot;Slide 15 - &amp;quot;From Obesity to Dyslipidemia, Lipotoxicity (NASH), and Cirrhosis&amp;quot;&quot;/&gt;&lt;property id=&quot;20307&quot; value=&quot;2335&quot;/&gt;&lt;/object&gt;&lt;object type=&quot;3&quot; unique_id=&quot;189748&quot;&gt;&lt;property id=&quot;20148&quot; value=&quot;5&quot;/&gt;&lt;property id=&quot;20300&quot; value=&quot;Slide 16 - &amp;quot;The Epidemic: 2013 Diabetes Prevalence in Adults&amp;quot;&quot;/&gt;&lt;property id=&quot;20307&quot; value=&quot;4119&quot;/&gt;&lt;/object&gt;&lt;object type=&quot;3&quot; unique_id=&quot;189749&quot;&gt;&lt;property id=&quot;20148&quot; value=&quot;5&quot;/&gt;&lt;property id=&quot;20300&quot; value=&quot;Slide 17 - &amp;quot;NASH as a Complication of T2DM&amp;quot;&quot;/&gt;&lt;property id=&quot;20307&quot; value=&quot;1466&quot;/&gt;&lt;/object&gt;&lt;object type=&quot;3&quot; unique_id=&quot;189750&quot;&gt;&lt;property id=&quot;20148&quot; value=&quot;5&quot;/&gt;&lt;property id=&quot;20300&quot; value=&quot;Slide 18 - &amp;quot;NAFLD in Patients With vs Without T2DM by Diagnostic Approach&amp;quot;&quot;/&gt;&lt;property id=&quot;20307&quot; value=&quot;606&quot;/&gt;&lt;/object&gt;&lt;object type=&quot;3&quot; unique_id=&quot;189751&quot;&gt;&lt;property id=&quot;20148&quot; value=&quot;5&quot;/&gt;&lt;property id=&quot;20300&quot; value=&quot;Slide 19 - &amp;quot;Prevalence of NAFLD and NASH in Patients With T2DM and Normal Plasma AST or ALT&amp;quot;&quot;/&gt;&lt;property id=&quot;20307&quot; value=&quot;4120&quot;/&gt;&lt;/object&gt;&lt;object type=&quot;3&quot; unique_id=&quot;189753&quot;&gt;&lt;property id=&quot;20148&quot; value=&quot;5&quot;/&gt;&lt;property id=&quot;20300&quot; value=&quot;Slide 20 - &amp;quot;Prevalence of NAFLD in Patients With Type 1 and 2 Diabetes&amp;quot;&quot;/&gt;&lt;property id=&quot;20307&quot; value=&quot;2516&quot;/&gt;&lt;/object&gt;&lt;object type=&quot;3&quot; unique_id=&quot;189757&quot;&gt;&lt;property id=&quot;20148&quot; value=&quot;5&quot;/&gt;&lt;property id=&quot;20300&quot; value=&quot;Slide 24 - &amp;quot;Metabolic Consequences of NAFLD&amp;quot;&quot;/&gt;&lt;property id=&quot;20307&quot; value=&quot;4123&quot;/&gt;&lt;/object&gt;&lt;object type=&quot;3&quot; unique_id=&quot;189758&quot;&gt;&lt;property id=&quot;20148&quot; value=&quot;5&quot;/&gt;&lt;property id=&quot;20300&quot; value=&quot;Slide 25 - &amp;quot;Role of Diet and Adipose Tissue in the Development of Dyslipidemia of Obesity, T2DM, and NAFLD&amp;quot;&quot;/&gt;&lt;property id=&quot;20307&quot; value=&quot;412&quot;/&gt;&lt;/object&gt;&lt;object type=&quot;3&quot; unique_id=&quot;189759&quot;&gt;&lt;property id=&quot;20148&quot; value=&quot;5&quot;/&gt;&lt;property id=&quot;20300&quot; value=&quot;Slide 26 - &amp;quot;LDL Particle Size Is Reduced in NAFLD Regardless of Obesity&amp;quot;&quot;/&gt;&lt;property id=&quot;20307&quot; value=&quot;2339&quot;/&gt;&lt;/object&gt;&lt;object type=&quot;3&quot; unique_id=&quot;189762&quot;&gt;&lt;property id=&quot;20148&quot; value=&quot;5&quot;/&gt;&lt;property id=&quot;20300&quot; value=&quot;Slide 27 - &amp;quot;Relationship Between CVD and NAFLD in &amp;#x0D;&amp;#x0A;Patients With T2DM&amp;quot;&quot;/&gt;&lt;property id=&quot;20307&quot; value=&quot;609&quot;/&gt;&lt;/object&gt;&lt;object type=&quot;3&quot; unique_id=&quot;189763&quot;&gt;&lt;property id=&quot;20148&quot; value=&quot;5&quot;/&gt;&lt;property id=&quot;20300&quot; value=&quot;Slide 28 - &amp;quot;Do Statins Affect ALT in Patients With NASH?&amp;quot;&quot;/&gt;&lt;property id=&quot;20307&quot; value=&quot;4125&quot;/&gt;&lt;/object&gt;&lt;object type=&quot;3&quot; unique_id=&quot;189764&quot;&gt;&lt;property id=&quot;20148&quot; value=&quot;5&quot;/&gt;&lt;property id=&quot;20300&quot; value=&quot;Slide 33 - &amp;quot;Mortality Risk Associated With Isolated Steatosis and NASH&amp;quot;&quot;/&gt;&lt;property id=&quot;20307&quot; value=&quot;2288&quot;/&gt;&lt;/object&gt;&lt;object type=&quot;3&quot; unique_id=&quot;189766&quot;&gt;&lt;property id=&quot;20148&quot; value=&quot;5&quot;/&gt;&lt;property id=&quot;20300&quot; value=&quot;Slide 35 - &amp;quot;Sedentary Lifestyle in NAFLD&amp;quot;&quot;/&gt;&lt;property id=&quot;20307&quot; value=&quot;430&quot;/&gt;&lt;/object&gt;&lt;object type=&quot;3&quot; unique_id=&quot;189767&quot;&gt;&lt;property id=&quot;20148&quot; value=&quot;5&quot;/&gt;&lt;property id=&quot;20300&quot; value=&quot;Slide 36 - &amp;quot;Genetic Risks for NAFLD&amp;quot;&quot;/&gt;&lt;property id=&quot;20307&quot; value=&quot;885&quot;/&gt;&lt;/object&gt;&lt;object type=&quot;3&quot; unique_id=&quot;189772&quot;&gt;&lt;property id=&quot;20148&quot; value=&quot;5&quot;/&gt;&lt;property id=&quot;20300&quot; value=&quot;Slide 38 - &amp;quot;Considerations in Patients With Atypical NAFLD&amp;quot;&quot;/&gt;&lt;property id=&quot;20307&quot; value=&quot;887&quot;/&gt;&lt;/object&gt;&lt;object type=&quot;3&quot; unique_id=&quot;189776&quot;&gt;&lt;property id=&quot;20148&quot; value=&quot;5&quot;/&gt;&lt;property id=&quot;20300&quot; value=&quot;Slide 42 - &amp;quot;Diagnosis: Approaches&amp;quot;&quot;/&gt;&lt;property id=&quot;20307&quot; value=&quot;889&quot;/&gt;&lt;/object&gt;&lt;object type=&quot;3&quot; unique_id=&quot;189777&quot;&gt;&lt;property id=&quot;20148&quot; value=&quot;5&quot;/&gt;&lt;property id=&quot;20300&quot; value=&quot;Slide 43 - &amp;quot;Fibrosis Staging in NASH&amp;quot;&quot;/&gt;&lt;property id=&quot;20307&quot; value=&quot;366&quot;/&gt;&lt;/object&gt;&lt;object type=&quot;3&quot; unique_id=&quot;189779&quot;&gt;&lt;property id=&quot;20148&quot; value=&quot;5&quot;/&gt;&lt;property id=&quot;20300&quot; value=&quot;Slide 44 - &amp;quot;Detecting Liver Fibrosis With FibroScan&amp;quot;&quot;/&gt;&lt;property id=&quot;20307&quot; value=&quot;4128&quot;/&gt;&lt;/object&gt;&lt;object type=&quot;3&quot; unique_id=&quot;189781&quot;&gt;&lt;property id=&quot;20148&quot; value=&quot;5&quot;/&gt;&lt;property id=&quot;20300&quot; value=&quot;Slide 45 - &amp;quot;Detecting NASH, Fibrosis With Liver Biopsy &amp;quot;&quot;/&gt;&lt;property id=&quot;20307&quot; value=&quot;2521&quot;/&gt;&lt;/object&gt;&lt;object type=&quot;3&quot; unique_id=&quot;189782&quot;&gt;&lt;property id=&quot;20148&quot; value=&quot;5&quot;/&gt;&lt;property id=&quot;20300&quot; value=&quot;Slide 46 - &amp;quot;Indications for Liver Biopsy in Patients With NAFLD&amp;quot;&quot;/&gt;&lt;property id=&quot;20307&quot; value=&quot;268&quot;/&gt;&lt;/object&gt;&lt;object type=&quot;3&quot; unique_id=&quot;189783&quot;&gt;&lt;property id=&quot;20148&quot; value=&quot;5&quot;/&gt;&lt;property id=&quot;20300&quot; value=&quot;Slide 47 - &amp;quot;Approach to Initial Assessment and Consideration for a Liver Biopsy&amp;quot;&quot;/&gt;&lt;property id=&quot;20307&quot; value=&quot;278&quot;/&gt;&lt;/object&gt;&lt;object type=&quot;3&quot; unique_id=&quot;189785&quot;&gt;&lt;property id=&quot;20148&quot; value=&quot;5&quot;/&gt;&lt;property id=&quot;20300&quot; value=&quot;Slide 49 - &amp;quot;No need to diagnose NASH&amp;#x0D;&amp;#x0A;if there are no treatments . . .&amp;quot;&quot;/&gt;&lt;property id=&quot;20307&quot; value=&quot;2496&quot;/&gt;&lt;/object&gt;&lt;object type=&quot;3&quot; unique_id=&quot;189787&quot;&gt;&lt;property id=&quot;20148&quot; value=&quot;5&quot;/&gt;&lt;property id=&quot;20300&quot; value=&quot;Slide 51 - &amp;quot;Dietary Habits: My Approach&amp;quot;&quot;/&gt;&lt;property id=&quot;20307&quot; value=&quot;884&quot;/&gt;&lt;/object&gt;&lt;object type=&quot;3&quot; unique_id=&quot;189788&quot;&gt;&lt;property id=&quot;20148&quot; value=&quot;5&quot;/&gt;&lt;property id=&quot;20300&quot; value=&quot;Slide 52 - &amp;quot;Harvard Healthy Eating Pyramid and Plate&amp;quot;&quot;/&gt;&lt;property id=&quot;20307&quot; value=&quot;2524&quot;/&gt;&lt;/object&gt;&lt;object type=&quot;3&quot; unique_id=&quot;189789&quot;&gt;&lt;property id=&quot;20148&quot; value=&quot;5&quot;/&gt;&lt;property id=&quot;20300&quot; value=&quot;Slide 53 - &amp;quot;AASLD Guidance: Nonpharmacologic Approaches&amp;quot;&quot;/&gt;&lt;property id=&quot;20307&quot; value=&quot;2394&quot;/&gt;&lt;/object&gt;&lt;object type=&quot;3&quot; unique_id=&quot;189792&quot;&gt;&lt;property id=&quot;20148&quot; value=&quot;5&quot;/&gt;&lt;property id=&quot;20300&quot; value=&quot;Slide 57 - &amp;quot;Sedentary Lifestyle and Exercise in NAFLD&amp;quot;&quot;/&gt;&lt;property id=&quot;20307&quot; value=&quot;4124&quot;/&gt;&lt;/object&gt;&lt;object type=&quot;3&quot; unique_id=&quot;189793&quot;&gt;&lt;property id=&quot;20148&quot; value=&quot;5&quot;/&gt;&lt;property id=&quot;20300&quot; value=&quot;Slide 58 - &amp;quot;Bariatric Surgery Improves Clinical Parameters&amp;quot;&quot;/&gt;&lt;property id=&quot;20307&quot; value=&quot;455&quot;/&gt;&lt;/object&gt;&lt;object type=&quot;3&quot; unique_id=&quot;189794&quot;&gt;&lt;property id=&quot;20148&quot; value=&quot;5&quot;/&gt;&lt;property id=&quot;20300&quot; value=&quot;Slide 59 - &amp;quot;Bariatric Surgery Improves Fibrosis in Pts With NASH&amp;quot;&quot;/&gt;&lt;property id=&quot;20307&quot; value=&quot;456&quot;/&gt;&lt;/object&gt;&lt;object type=&quot;3&quot; unique_id=&quot;189796&quot;&gt;&lt;property id=&quot;20148&quot; value=&quot;5&quot;/&gt;&lt;property id=&quot;20300&quot; value=&quot;Slide 61 - &amp;quot;AASLD Guidance: Pharmacologic Agents&amp;quot;&quot;/&gt;&lt;property id=&quot;20307&quot; value=&quot;4135&quot;/&gt;&lt;/object&gt;&lt;object type=&quot;3&quot; unique_id=&quot;189797&quot;&gt;&lt;property id=&quot;20148&quot; value=&quot;5&quot;/&gt;&lt;property id=&quot;20300&quot; value=&quot;Slide 63 - &amp;quot;Treatment of NASH&amp;quot;&quot;/&gt;&lt;property id=&quot;20307&quot; value=&quot;4129&quot;/&gt;&lt;/object&gt;&lt;object type=&quot;3&quot; unique_id=&quot;189798&quot;&gt;&lt;property id=&quot;20148&quot; value=&quot;5&quot;/&gt;&lt;property id=&quot;20300&quot; value=&quot;Slide 62 - &amp;quot;Management of Nonalcoholic Fatty Liver Disease in Patients With Type 2 Diabetes: A Call to Action&amp;quot;&quot;/&gt;&lt;property id=&quot;20307&quot; value=&quot;4130&quot;/&gt;&lt;/object&gt;&lt;object type=&quot;3&quot; unique_id=&quot;189803&quot;&gt;&lt;property id=&quot;20148&quot; value=&quot;5&quot;/&gt;&lt;property id=&quot;20300&quot; value=&quot;Slide 68 - &amp;quot;Prevalence of NAFLD in the General Population&amp;quot;&quot;/&gt;&lt;property id=&quot;20307&quot; value=&quot;414&quot;/&gt;&lt;/object&gt;&lt;object type=&quot;3&quot; unique_id=&quot;190656&quot;&gt;&lt;property id=&quot;20148&quot; value=&quot;5&quot;/&gt;&lt;property id=&quot;20300&quot; value=&quot;Slide 40 - &amp;quot;Diagnosis: Goals&amp;quot;&quot;/&gt;&lt;property id=&quot;20307&quot; value=&quot;4136&quot;/&gt;&lt;/object&gt;&lt;object type=&quot;3&quot; unique_id=&quot;190657&quot;&gt;&lt;property id=&quot;20148&quot; value=&quot;5&quot;/&gt;&lt;property id=&quot;20300&quot; value=&quot;Slide 41 - &amp;quot;Diagnosis: Goals&amp;quot;&quot;/&gt;&lt;property id=&quot;20307&quot; value=&quot;4137&quot;/&gt;&lt;/object&gt;&lt;object type=&quot;3&quot; unique_id=&quot;192078&quot;&gt;&lt;property id=&quot;20148&quot; value=&quot;5&quot;/&gt;&lt;property id=&quot;20300&quot; value=&quot;Slide 12 - &amp;quot;Magnitude of the Problem:&amp;#x0D;&amp;#x0A;Role of Obesity and T2DM&amp;quot;&quot;/&gt;&lt;property id=&quot;20307&quot; value=&quot;4143&quot;/&gt;&lt;/object&gt;&lt;object type=&quot;3&quot; unique_id=&quot;192079&quot;&gt;&lt;property id=&quot;20148&quot; value=&quot;5&quot;/&gt;&lt;property id=&quot;20300&quot; value=&quot;Slide 23 - &amp;quot;Magnitude of the Problem:&amp;#x0D;&amp;#x0A;CV Risk&amp;quot;&quot;/&gt;&lt;property id=&quot;20307&quot; value=&quot;4144&quot;/&gt;&lt;/object&gt;&lt;object type=&quot;3&quot; unique_id=&quot;192080&quot;&gt;&lt;property id=&quot;20148&quot; value=&quot;5&quot;/&gt;&lt;property id=&quot;20300&quot; value=&quot;Slide 34 - &amp;quot;Magnitude of the Problem:&amp;#x0D;&amp;#x0A;Sedentary Lifestyle, Genetic Factors, Alcohol&amp;#x0D;&amp;#x0A;&amp;quot;&quot;/&gt;&lt;property id=&quot;20307&quot; value=&quot;4145&quot;/&gt;&lt;/object&gt;&lt;object type=&quot;3&quot; unique_id=&quot;192081&quot;&gt;&lt;property id=&quot;20148&quot; value=&quot;5&quot;/&gt;&lt;property id=&quot;20300&quot; value=&quot;Slide 39 - &amp;quot;Diagnosis&amp;quot;&quot;/&gt;&lt;property id=&quot;20307&quot; value=&quot;4146&quot;/&gt;&lt;/object&gt;&lt;object type=&quot;3&quot; unique_id=&quot;192082&quot;&gt;&lt;property id=&quot;20148&quot; value=&quot;5&quot;/&gt;&lt;property id=&quot;20300&quot; value=&quot;Slide 48 - &amp;quot;Management of NAFLD/NASH&amp;quot;&quot;/&gt;&lt;property id=&quot;20307&quot; value=&quot;4147&quot;/&gt;&lt;/object&gt;&lt;object type=&quot;3&quot; unique_id=&quot;192083&quot;&gt;&lt;property id=&quot;20148&quot; value=&quot;5&quot;/&gt;&lt;property id=&quot;20300&quot; value=&quot;Slide 60 - &amp;quot;Management in Multidisciplinary Settings:&amp;#x0D;&amp;#x0A;Pharmacologic Agents&amp;quot;&quot;/&gt;&lt;property id=&quot;20307&quot; value=&quot;4148&quot;/&gt;&lt;/object&gt;&lt;object type=&quot;3&quot; unique_id=&quot;192907&quot;&gt;&lt;property id=&quot;20148&quot; value=&quot;5&quot;/&gt;&lt;property id=&quot;20300&quot; value=&quot;Slide 1 - &amp;quot;Hot Topics in NASH: &amp;#x0D;&amp;#x0A;Identifying and Managing High-Risk Patients&amp;quot;&quot;/&gt;&lt;property id=&quot;20307&quot; value=&quot;321&quot;/&gt;&lt;/object&gt;&lt;object type=&quot;3&quot; unique_id=&quot;192908&quot;&gt;&lt;property id=&quot;20148&quot; value=&quot;5&quot;/&gt;&lt;property id=&quot;20300&quot; value=&quot;Slide 4 - &amp;quot;Outcomes Analysis: What Did You Learn?&amp;quot;&quot;/&gt;&lt;property id=&quot;20307&quot; value=&quot;324&quot;/&gt;&lt;/object&gt;&lt;object type=&quot;3&quot; unique_id=&quot;192909&quot;&gt;&lt;property id=&quot;20148&quot; value=&quot;5&quot;/&gt;&lt;property id=&quot;20300&quot; value=&quot;Slide 5 - &amp;quot;Let’s Vote!&amp;quot;&quot;/&gt;&lt;property id=&quot;20307&quot; value=&quot;4151&quot;/&gt;&lt;/object&gt;&lt;object type=&quot;3&quot; unique_id=&quot;192910&quot;&gt;&lt;property id=&quot;20148&quot; value=&quot;5&quot;/&gt;&lt;property id=&quot;20300&quot; value=&quot;Slide 6 - &amp;quot;How many patients at risk for NAFLD/NASH do you provide care for in a typical week?&amp;quot;&quot;/&gt;&lt;property id=&quot;20307&quot; value=&quot;323&quot;/&gt;&lt;/object&gt;&lt;object type=&quot;3&quot; unique_id=&quot;192911&quot;&gt;&lt;property id=&quot;20148&quot; value=&quot;5&quot;/&gt;&lt;property id=&quot;20300&quot; value=&quot;Slide 29 - &amp;quot;AASLD Guidance on CV Risk: &amp;#x0D;&amp;#x0A;Statins in Patients With NASH&amp;quot;&quot;/&gt;&lt;property id=&quot;20307&quot; value=&quot;4149&quot;/&gt;&lt;/object&gt;&lt;object type=&quot;3&quot; unique_id=&quot;192912&quot;&gt;&lt;property id=&quot;20148&quot; value=&quot;5&quot;/&gt;&lt;property id=&quot;20300&quot; value=&quot;Slide 31 - &amp;quot;If following AASLD guidance, what would you recommend for a patient with NASH and dyslipidemia?&amp;quot;&quot;/&gt;&lt;property id=&quot;20307&quot; value=&quot;4152&quot;/&gt;&lt;/object&gt;&lt;object type=&quot;3&quot; unique_id=&quot;193189&quot;&gt;&lt;property id=&quot;20148&quot; value=&quot;5&quot;/&gt;&lt;property id=&quot;20300&quot; value=&quot;Slide 32 - &amp;quot;Per AASLD Guidance for Patients With NAFLD and NASH:&amp;quot;&quot;/&gt;&lt;property id=&quot;20307&quot; value=&quot;4153&quot;/&gt;&lt;/object&gt;&lt;object type=&quot;3&quot; unique_id=&quot;194119&quot;&gt;&lt;property id=&quot;20148&quot; value=&quot;5&quot;/&gt;&lt;property id=&quot;20300&quot; value=&quot;Slide 2 - &amp;quot;Faculty and Disclosures&amp;quot;&quot;/&gt;&lt;property id=&quot;20307&quot; value=&quot;532&quot;/&gt;&lt;/object&gt;&lt;object type=&quot;3&quot; unique_id=&quot;194120&quot;&gt;&lt;property id=&quot;20148&quot; value=&quot;5&quot;/&gt;&lt;property id=&quot;20300&quot; value=&quot;Slide 3 - &amp;quot;Faculty and Disclosures&amp;quot;&quot;/&gt;&lt;property id=&quot;20307&quot; value=&quot;4154&quot;/&gt;&lt;/object&gt;&lt;object type=&quot;3&quot; unique_id=&quot;194121&quot;&gt;&lt;property id=&quot;20148&quot; value=&quot;5&quot;/&gt;&lt;property id=&quot;20300&quot; value=&quot;Slide 64 - &amp;quot;Questions and Answers&amp;quot;&quot;/&gt;&lt;property id=&quot;20307&quot; value=&quot;273&quot;/&gt;&lt;/object&gt;&lt;object type=&quot;3&quot; unique_id=&quot;194122&quot;&gt;&lt;property id=&quot;20148&quot; value=&quot;5&quot;/&gt;&lt;property id=&quot;20300&quot; value=&quot;Slide 65 - &amp;quot;Thank You for Attending&amp;quot;&quot;/&gt;&lt;property id=&quot;20307&quot; value=&quot;529&quot;/&gt;&lt;/object&gt;&lt;object type=&quot;3&quot; unique_id=&quot;194123&quot;&gt;&lt;property id=&quot;20148&quot; value=&quot;5&quot;/&gt;&lt;property id=&quot;20300&quot; value=&quot;Slide 66 - &amp;quot;Go Online for More CCO &amp;#x0D;&amp;#x0A;Coverage of NASH!&amp;quot;&quot;/&gt;&lt;property id=&quot;20307&quot; value=&quot;318&quot;/&gt;&lt;/object&gt;&lt;object type=&quot;3&quot; unique_id=&quot;194124&quot;&gt;&lt;property id=&quot;20148&quot; value=&quot;5&quot;/&gt;&lt;property id=&quot;20300&quot; value=&quot;Slide 67 - &amp;quot;About These Slides&amp;quot;&quot;/&gt;&lt;property id=&quot;20307&quot; value=&quot;531&quot;/&gt;&lt;/object&gt;&lt;object type=&quot;3&quot; unique_id=&quot;194727&quot;&gt;&lt;property id=&quot;20148&quot; value=&quot;5&quot;/&gt;&lt;property id=&quot;20300&quot; value=&quot;Slide 54 - &amp;quot;Weight Loss Associated With NASH Improvement &amp;#x0D;&amp;#x0A;but Substantial Variability in Fibrosis&amp;quot;&quot;/&gt;&lt;property id=&quot;20307&quot; value=&quot;4155&quot;/&gt;&lt;/object&gt;&lt;object type=&quot;3&quot; unique_id=&quot;194953&quot;&gt;&lt;property id=&quot;20148&quot; value=&quot;5&quot;/&gt;&lt;property id=&quot;20300&quot; value=&quot;Slide 56 - &amp;quot;Per AASLD Guidance for Patients With NAFLD and NASH&amp;quot;&quot;/&gt;&lt;property id=&quot;20307&quot; value=&quot;4156&quot;/&gt;&lt;/object&gt;&lt;object type=&quot;3&quot; unique_id=&quot;195183&quot;&gt;&lt;property id=&quot;20148&quot; value=&quot;5&quot;/&gt;&lt;property id=&quot;20300&quot; value=&quot;Slide 21 - &amp;quot;Advanced Fibrosis in Patients With vs Without T2DM &amp;#x0D;&amp;#x0A;By Diagnostic Approach&amp;quot;&quot;/&gt;&lt;property id=&quot;20307&quot; value=&quot;4158&quot;/&gt;&lt;/object&gt;&lt;object type=&quot;3&quot; unique_id=&quot;196096&quot;&gt;&lt;property id=&quot;20148&quot; value=&quot;5&quot;/&gt;&lt;property id=&quot;20300&quot; value=&quot;Slide 37 - &amp;quot;Moderate Alcohol Use and NASH:&amp;#x0D;&amp;#x0A;Inconclusive Relationship&amp;quot;&quot;/&gt;&lt;property id=&quot;20307&quot; value=&quot;4159&quot;/&gt;&lt;/object&gt;&lt;object type=&quot;3&quot; unique_id=&quot;196097&quot;&gt;&lt;property id=&quot;20148&quot; value=&quot;5&quot;/&gt;&lt;property id=&quot;20300&quot; value=&quot;Slide 69 - &amp;quot;Alcohol and NASH&amp;quot;&quot;/&gt;&lt;property id=&quot;20307&quot; value=&quot;4160&quot;/&gt;&lt;/object&gt;&lt;object type=&quot;3&quot; unique_id=&quot;196406&quot;&gt;&lt;property id=&quot;20148&quot; value=&quot;5&quot;/&gt;&lt;property id=&quot;20300&quot; value=&quot;Slide 10 - &amp;quot;Outline: Identifying and Managing High-Risk Patients With NASH&amp;quot;&quot;/&gt;&lt;property id=&quot;20307&quot; value=&quot;4162&quot;/&gt;&lt;/object&gt;&lt;object type=&quot;3&quot; unique_id=&quot;196408&quot;&gt;&lt;property id=&quot;20148&quot; value=&quot;5&quot;/&gt;&lt;property id=&quot;20300&quot; value=&quot;Slide 22 - &amp;quot;Advanced Fibrosis in Patients With vs Without T2DM &amp;#x0D;&amp;#x0A;by Diagnostic Approach&amp;quot;&quot;/&gt;&lt;property id=&quot;20307&quot; value=&quot;4161&quot;/&gt;&lt;/object&gt;&lt;object type=&quot;3&quot; unique_id=&quot;196729&quot;&gt;&lt;property id=&quot;20148&quot; value=&quot;5&quot;/&gt;&lt;property id=&quot;20300&quot; value=&quot;Slide 30 - &amp;quot;AASLD Guidance on CV Risk: &amp;#x0D;&amp;#x0A;Statins in Patients With NASH&amp;quot;&quot;/&gt;&lt;property id=&quot;20307&quot; value=&quot;4164&quot;/&gt;&lt;/object&gt;&lt;object type=&quot;3&quot; unique_id=&quot;196802&quot;&gt;&lt;property id=&quot;20148&quot; value=&quot;5&quot;/&gt;&lt;property id=&quot;20300&quot; value=&quot;Slide 11 - &amp;quot;Outline: Identifying and Managing High-Risk Patients With NASH&amp;quot;&quot;/&gt;&lt;property id=&quot;20307&quot; value=&quot;4165&quot;/&gt;&lt;/object&gt;&lt;object type=&quot;3&quot; unique_id=&quot;197825&quot;&gt;&lt;property id=&quot;20148&quot; value=&quot;5&quot;/&gt;&lt;property id=&quot;20300&quot; value=&quot;Slide 50 - &amp;quot;No need to diagnose NASH&amp;#x0D;&amp;#x0A;if there are no treatments . . .&amp;quot;&quot;/&gt;&lt;property id=&quot;20307&quot; value=&quot;4166&quot;/&gt;&lt;/object&gt;&lt;object type=&quot;3&quot; unique_id=&quot;198196&quot;&gt;&lt;property id=&quot;20148&quot; value=&quot;5&quot;/&gt;&lt;property id=&quot;20300&quot; value=&quot;Slide 7 - &amp;quot;If following AASLD guidance, what would you recommend for a patient with NASH and dyslipidemia?&amp;quot;&quot;/&gt;&lt;property id=&quot;20307&quot; value=&quot;4167&quot;/&gt;&lt;/object&gt;&lt;object type=&quot;3&quot; unique_id=&quot;198197&quot;&gt;&lt;property id=&quot;20148&quot; value=&quot;5&quot;/&gt;&lt;property id=&quot;20300&quot; value=&quot;Slide 8 - &amp;quot;If following AASLD guidance, what can you tell a patient with NAFLD who is asking about lifestyle interventions to &quot;/&gt;&lt;property id=&quot;20307&quot; value=&quot;4168&quot;/&gt;&lt;/object&gt;&lt;object type=&quot;3&quot; unique_id=&quot;198274&quot;&gt;&lt;property id=&quot;20148&quot; value=&quot;5&quot;/&gt;&lt;property id=&quot;20300&quot; value=&quot;Slide 55 - &amp;quot;If following AASLD guidance, what can you tell a patient with NAFLD who is asking about lifestyle interventions to&quot;/&gt;&lt;property id=&quot;20307&quot; value=&quot;4169&quot;/&gt;&lt;/object&gt;&lt;/object&gt;&lt;/object&gt;&lt;/database&gt;"/>
  <p:tag name="SECTOMILLISECCONVERTED" val="1"/>
</p:tagLst>
</file>

<file path=ppt/theme/theme1.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931eac66-f1df-46ed-a552-ca22ffd1b58a">2WXXM56VYW3Q-1295713113-1</_dlc_DocId>
    <_dlc_DocIdUrl xmlns="931eac66-f1df-46ed-a552-ca22ffd1b58a">
      <Url>https://intranet.clinicaloptions.com/mews/Gastroenterology/GI_2023_BV_NASH_(PRP6272)/Downloadable_Slides_3/_layouts/15/DocIdRedir.aspx?ID=2WXXM56VYW3Q-1295713113-1</Url>
      <Description>2WXXM56VYW3Q-1295713113-1</Description>
    </_dlc_DocIdUrl>
    <Document_x0020_Category xmlns="bb085ce6-8da1-4bb3-bf8e-0e6234469066">Slides Standard</Document_x0020_Category>
  </documentManagement>
</p:properties>
</file>

<file path=customXml/item5.xml><?xml version="1.0" encoding="utf-8"?>
<ct:contentTypeSchema xmlns:ct="http://schemas.microsoft.com/office/2006/metadata/contentType" xmlns:ma="http://schemas.microsoft.com/office/2006/metadata/properties/metaAttributes" ct:_="" ma:_="" ma:contentTypeName="Document" ma:contentTypeID="0x010100A4026554D264D34A9F831A60C8644131" ma:contentTypeVersion="1" ma:contentTypeDescription="Create a new document." ma:contentTypeScope="" ma:versionID="4ceed3f4331c80848d05d038b4b6eac8">
  <xsd:schema xmlns:xsd="http://www.w3.org/2001/XMLSchema" xmlns:xs="http://www.w3.org/2001/XMLSchema" xmlns:p="http://schemas.microsoft.com/office/2006/metadata/properties" xmlns:ns2="931eac66-f1df-46ed-a552-ca22ffd1b58a" xmlns:ns3="bb085ce6-8da1-4bb3-bf8e-0e6234469066" targetNamespace="http://schemas.microsoft.com/office/2006/metadata/properties" ma:root="true" ma:fieldsID="8d0d772627f2b41c878d7588cd62f9eb" ns2:_="" ns3:_="">
    <xsd:import namespace="931eac66-f1df-46ed-a552-ca22ffd1b58a"/>
    <xsd:import namespace="bb085ce6-8da1-4bb3-bf8e-0e6234469066"/>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1eac66-f1df-46ed-a552-ca22ffd1b58a"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b085ce6-8da1-4bb3-bf8e-0e6234469066"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Standard"/>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033AFB2F-07BC-47CF-988E-88EDF31AEA77}">
  <ds:schemaRefs>
    <ds:schemaRef ds:uri="http://schemas.microsoft.com/sharepoint/events"/>
  </ds:schemaRefs>
</ds:datastoreItem>
</file>

<file path=customXml/itemProps4.xml><?xml version="1.0" encoding="utf-8"?>
<ds:datastoreItem xmlns:ds="http://schemas.openxmlformats.org/officeDocument/2006/customXml" ds:itemID="{5BA55BC3-5A03-47C2-8EC3-D964C3B5E779}">
  <ds:schemaRefs>
    <ds:schemaRef ds:uri="http://schemas.openxmlformats.org/package/2006/metadata/core-properties"/>
    <ds:schemaRef ds:uri="http://www.w3.org/XML/1998/namespace"/>
    <ds:schemaRef ds:uri="http://purl.org/dc/terms/"/>
    <ds:schemaRef ds:uri="bb085ce6-8da1-4bb3-bf8e-0e6234469066"/>
    <ds:schemaRef ds:uri="http://schemas.microsoft.com/office/infopath/2007/PartnerControls"/>
    <ds:schemaRef ds:uri="931eac66-f1df-46ed-a552-ca22ffd1b58a"/>
    <ds:schemaRef ds:uri="http://schemas.microsoft.com/office/2006/documentManagement/types"/>
    <ds:schemaRef ds:uri="http://schemas.microsoft.com/office/2006/metadata/properties"/>
    <ds:schemaRef ds:uri="http://purl.org/dc/dcmitype/"/>
    <ds:schemaRef ds:uri="http://purl.org/dc/elements/1.1/"/>
  </ds:schemaRefs>
</ds:datastoreItem>
</file>

<file path=customXml/itemProps5.xml><?xml version="1.0" encoding="utf-8"?>
<ds:datastoreItem xmlns:ds="http://schemas.openxmlformats.org/officeDocument/2006/customXml" ds:itemID="{02CDCFAE-EDAD-40A2-B755-17BF6A46AE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1eac66-f1df-46ed-a552-ca22ffd1b58a"/>
    <ds:schemaRef ds:uri="bb085ce6-8da1-4bb3-bf8e-0e62344690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24254</TotalTime>
  <Words>3119</Words>
  <Application>Microsoft Office PowerPoint</Application>
  <PresentationFormat>Widescreen</PresentationFormat>
  <Paragraphs>711</Paragraphs>
  <Slides>24</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-apple-system</vt:lpstr>
      <vt:lpstr>Arial</vt:lpstr>
      <vt:lpstr>Calibri</vt:lpstr>
      <vt:lpstr>Roboto</vt:lpstr>
      <vt:lpstr>Times</vt:lpstr>
      <vt:lpstr>Wingdings</vt:lpstr>
      <vt:lpstr>3_2017_HTAA_Diabetes</vt:lpstr>
      <vt:lpstr>Text Module 3—MASLD/MASH Management</vt:lpstr>
      <vt:lpstr>About These Slides</vt:lpstr>
      <vt:lpstr>Faculty </vt:lpstr>
      <vt:lpstr>Disclosures</vt:lpstr>
      <vt:lpstr>Learning Objectives</vt:lpstr>
      <vt:lpstr>The Evidence: MASLD Liver Fibrosis,  A Risk for Adverse Outcomes</vt:lpstr>
      <vt:lpstr>The Evidence: Regression of MASH Cirrhosis  Associated With Improved Clinical Outcomes</vt:lpstr>
      <vt:lpstr>In Absence of FDA-Approved Therapies,  Early Intervention Is Key</vt:lpstr>
      <vt:lpstr>GLP-1 RAs: Semaglutide</vt:lpstr>
      <vt:lpstr>GLP-1 RAs: Liraglutide</vt:lpstr>
      <vt:lpstr>GLP-1 RAs: Semaglutide</vt:lpstr>
      <vt:lpstr>GLP-1 RAs: Effect on Adiponectin </vt:lpstr>
      <vt:lpstr>SGLT2 Inhibitors: Antioxidant Effects</vt:lpstr>
      <vt:lpstr>SGLT2 Inhibitor: Empagliflozin</vt:lpstr>
      <vt:lpstr>PPAR: Pioglitazone</vt:lpstr>
      <vt:lpstr>Weight Loss Thresholds and Impact on MASLD</vt:lpstr>
      <vt:lpstr>Weight Loss Strategies</vt:lpstr>
      <vt:lpstr>Example Diet: Mediterranean Diet</vt:lpstr>
      <vt:lpstr>Exercise</vt:lpstr>
      <vt:lpstr>Bariatric Surgery and MASLD</vt:lpstr>
      <vt:lpstr>Screening for MASLD/MASH </vt:lpstr>
      <vt:lpstr>MASLD/MASH Management by Fibrosis Stage</vt:lpstr>
      <vt:lpstr>Summary</vt:lpstr>
      <vt:lpstr>Go Online for More CCO Coverage  of a Metabolic Approach to MASH Management!</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MASLD/MASH Management</dc:title>
  <dc:creator>Preferred User</dc:creator>
  <cp:lastModifiedBy>vwenzel@clinicaloptions.com</cp:lastModifiedBy>
  <cp:revision>1244</cp:revision>
  <cp:lastPrinted>2016-09-26T20:21:49Z</cp:lastPrinted>
  <dcterms:created xsi:type="dcterms:W3CDTF">2005-05-27T15:08:01Z</dcterms:created>
  <dcterms:modified xsi:type="dcterms:W3CDTF">2024-01-30T14:57:00Z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892948d2-2958-4c74-b022-d0b5937fec48</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0x010100A4026554D264D34A9F831A60C8644131</vt:lpwstr>
  </property>
</Properties>
</file>