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1.xml" ContentType="application/vnd.openxmlformats-officedocument.drawingml.chart+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05" r:id="rId5"/>
  </p:sldMasterIdLst>
  <p:notesMasterIdLst>
    <p:notesMasterId r:id="rId56"/>
  </p:notesMasterIdLst>
  <p:handoutMasterIdLst>
    <p:handoutMasterId r:id="rId57"/>
  </p:handoutMasterIdLst>
  <p:sldIdLst>
    <p:sldId id="321" r:id="rId6"/>
    <p:sldId id="308" r:id="rId7"/>
    <p:sldId id="2147473681" r:id="rId8"/>
    <p:sldId id="2147473683" r:id="rId9"/>
    <p:sldId id="2147473850" r:id="rId10"/>
    <p:sldId id="2147479552" r:id="rId11"/>
    <p:sldId id="2147479561" r:id="rId12"/>
    <p:sldId id="2147473785" r:id="rId13"/>
    <p:sldId id="2147479484" r:id="rId14"/>
    <p:sldId id="2147473750" r:id="rId15"/>
    <p:sldId id="2147479503" r:id="rId16"/>
    <p:sldId id="2147479539" r:id="rId17"/>
    <p:sldId id="2147473699" r:id="rId18"/>
    <p:sldId id="2147473702" r:id="rId19"/>
    <p:sldId id="2147473747" r:id="rId20"/>
    <p:sldId id="2147473842" r:id="rId21"/>
    <p:sldId id="2147479510" r:id="rId22"/>
    <p:sldId id="2141411965" r:id="rId23"/>
    <p:sldId id="2147479630" r:id="rId24"/>
    <p:sldId id="2147479522" r:id="rId25"/>
    <p:sldId id="2147479569" r:id="rId26"/>
    <p:sldId id="2147473833" r:id="rId27"/>
    <p:sldId id="2147479412" r:id="rId28"/>
    <p:sldId id="2147474123" r:id="rId29"/>
    <p:sldId id="10879" r:id="rId30"/>
    <p:sldId id="2147473691" r:id="rId31"/>
    <p:sldId id="2147479629" r:id="rId32"/>
    <p:sldId id="2147479560" r:id="rId33"/>
    <p:sldId id="2147473756" r:id="rId34"/>
    <p:sldId id="2147473759" r:id="rId35"/>
    <p:sldId id="2147479572" r:id="rId36"/>
    <p:sldId id="2147479549" r:id="rId37"/>
    <p:sldId id="2147479532" r:id="rId38"/>
    <p:sldId id="2147473846" r:id="rId39"/>
    <p:sldId id="2147479529" r:id="rId40"/>
    <p:sldId id="2147479547" r:id="rId41"/>
    <p:sldId id="2147479546" r:id="rId42"/>
    <p:sldId id="2147479489" r:id="rId43"/>
    <p:sldId id="2147479570" r:id="rId44"/>
    <p:sldId id="2147479571" r:id="rId45"/>
    <p:sldId id="2147479637" r:id="rId46"/>
    <p:sldId id="2147479638" r:id="rId47"/>
    <p:sldId id="2147479633" r:id="rId48"/>
    <p:sldId id="2147479634" r:id="rId49"/>
    <p:sldId id="2147479558" r:id="rId50"/>
    <p:sldId id="2147479509" r:id="rId51"/>
    <p:sldId id="2147479578" r:id="rId52"/>
    <p:sldId id="4491" r:id="rId53"/>
    <p:sldId id="2147479580" r:id="rId54"/>
    <p:sldId id="318" r:id="rId55"/>
  </p:sldIdLst>
  <p:sldSz cx="12192000" cy="6858000"/>
  <p:notesSz cx="7315200" cy="9601200"/>
  <p:custDataLst>
    <p:tags r:id="rId5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For downloadable" id="{EDC1B7B8-7C3A-4AC8-8B26-B6BB1F7B974E}">
          <p14:sldIdLst>
            <p14:sldId id="321"/>
            <p14:sldId id="308"/>
            <p14:sldId id="2147473681"/>
            <p14:sldId id="2147473683"/>
          </p14:sldIdLst>
        </p14:section>
        <p14:section name="HCV Burden" id="{51980572-80DB-4E92-AB1E-F5CB9F2FE963}">
          <p14:sldIdLst>
            <p14:sldId id="2147473850"/>
            <p14:sldId id="2147479552"/>
            <p14:sldId id="2147479561"/>
            <p14:sldId id="2147473785"/>
            <p14:sldId id="2147479484"/>
            <p14:sldId id="2147473750"/>
            <p14:sldId id="2147479503"/>
            <p14:sldId id="2147479539"/>
          </p14:sldIdLst>
        </p14:section>
        <p14:section name="HCV Screening" id="{5B48E570-9422-414C-BC31-29B5D2E5A2CA}">
          <p14:sldIdLst>
            <p14:sldId id="2147473699"/>
            <p14:sldId id="2147473702"/>
            <p14:sldId id="2147473747"/>
            <p14:sldId id="2147473842"/>
            <p14:sldId id="2147479510"/>
            <p14:sldId id="2141411965"/>
            <p14:sldId id="2147479630"/>
            <p14:sldId id="2147479522"/>
            <p14:sldId id="2147479569"/>
            <p14:sldId id="2147473833"/>
            <p14:sldId id="2147479412"/>
            <p14:sldId id="2147474123"/>
            <p14:sldId id="10879"/>
          </p14:sldIdLst>
        </p14:section>
        <p14:section name="HCV Treatment" id="{E5833A51-3F01-41CA-AC65-5A1A01ED18EF}">
          <p14:sldIdLst>
            <p14:sldId id="2147473691"/>
            <p14:sldId id="2147479629"/>
            <p14:sldId id="2147479560"/>
            <p14:sldId id="2147473756"/>
            <p14:sldId id="2147473759"/>
            <p14:sldId id="2147479572"/>
            <p14:sldId id="2147479549"/>
            <p14:sldId id="2147479532"/>
            <p14:sldId id="2147473846"/>
            <p14:sldId id="2147479529"/>
            <p14:sldId id="2147479547"/>
            <p14:sldId id="2147479546"/>
            <p14:sldId id="2147479489"/>
          </p14:sldIdLst>
        </p14:section>
        <p14:section name="Success Stories" id="{584231B3-4501-4ADC-A395-89D4C927A1DF}">
          <p14:sldIdLst>
            <p14:sldId id="2147479570"/>
            <p14:sldId id="2147479571"/>
            <p14:sldId id="2147479637"/>
            <p14:sldId id="2147479638"/>
            <p14:sldId id="2147479633"/>
            <p14:sldId id="2147479634"/>
            <p14:sldId id="2147479558"/>
          </p14:sldIdLst>
        </p14:section>
        <p14:section name="Follow-up" id="{439B7C42-7687-41AC-ACE9-46DE9D85FD2F}">
          <p14:sldIdLst>
            <p14:sldId id="2147479509"/>
            <p14:sldId id="2147479578"/>
            <p14:sldId id="4491"/>
            <p14:sldId id="2147479580"/>
            <p14:sldId id="318"/>
          </p14:sldIdLst>
        </p14:section>
      </p14:sectionLst>
    </p:ext>
    <p:ext uri="{EFAFB233-063F-42B5-8137-9DF3F51BA10A}">
      <p15:sldGuideLst xmlns:p15="http://schemas.microsoft.com/office/powerpoint/2012/main">
        <p15:guide id="8" pos="312" userDrawn="1">
          <p15:clr>
            <a:srgbClr val="A4A3A4"/>
          </p15:clr>
        </p15:guide>
        <p15:guide id="12" orient="horz" pos="2160">
          <p15:clr>
            <a:srgbClr val="A4A3A4"/>
          </p15:clr>
        </p15:guide>
        <p15:guide id="13" pos="3840"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0CA0F02-F043-83D8-307C-BB3642E4FC70}" name="Zachary Schwartz" initials="ZS" userId="S::zschwartz@clinicaloptions.com::64648e91-b212-4092-bee8-eff2e880b6f9" providerId="AD"/>
  <p188:author id="{B5A29C02-9F00-D4C2-A7AE-452C0E82A08E}" name="Hillary Tunggal" initials="HT" userId="S::htunggal@cealliance.com::ad64bda3-5530-4833-84b4-5d3ed1bf5c1c" providerId="AD"/>
  <p188:author id="{B5E31734-3EDB-BBCC-6963-850E2745D85F}" name="Jacqueline Meredith" initials="JM" userId="S::jmeredith@clinicaloptions.com::3663af5e-f64d-4686-a257-22a51d9ef505" providerId="AD"/>
  <p188:author id="{F39DF66B-60A9-8C90-F1F2-70B6BC595312}" name="Jaime Flores" initials="JF" userId="S::jaime@jaime-flores.com::8b2dc643-5a6a-415b-b6b2-7c918b013cb7" providerId="AD"/>
  <p188:author id="{66D8FF86-2809-2AE5-A86D-2CC29531F6DD}" name="Liz Donohue" initials="LD" userId="S::ldonohue@practicingclinicians.com::1dd2b9cf-45e8-40ae-9123-4564d15e2785" providerId="AD"/>
  <p188:author id="{67E39494-75B3-CF9E-6A44-82504F755C8B}" name="Dussadee Royal" initials="DR" userId="S::droyal@clinicaloptions.com::51beead8-6fa0-4b98-aeba-37044af35e17" providerId="AD"/>
  <p188:author id="{1BBA57A4-81E7-5F53-1B73-E6CFE465A0F2}" name="Melanie Couton" initials="MC" userId="ef8730672ba86646" providerId="Windows Live"/>
  <p188:author id="{AC7B4DF3-4A4A-B737-A049-F7E914CEDD01}" name="Guest User" initials="GU" userId="S::urn:spo:anon#5293c2966c6146db6d0605c0702b30ce27aae4946895889ed7a67c1f89128663::"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6"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30"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2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20"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Dussadee Royal" initials="DR" lastIdx="10" clrIdx="16">
    <p:extLst>
      <p:ext uri="{19B8F6BF-5375-455C-9EA6-DF929625EA0E}">
        <p15:presenceInfo xmlns:p15="http://schemas.microsoft.com/office/powerpoint/2012/main" userId="S::droyal@clinicaloptions.com::51beead8-6fa0-4b98-aeba-37044af35e17" providerId="AD"/>
      </p:ext>
    </p:extLst>
  </p:cmAuthor>
  <p:cmAuthor id="18" name="Kristen Rosenthal" initials="KR" lastIdx="4" clrIdx="17">
    <p:extLst>
      <p:ext uri="{19B8F6BF-5375-455C-9EA6-DF929625EA0E}">
        <p15:presenceInfo xmlns:p15="http://schemas.microsoft.com/office/powerpoint/2012/main" userId="S::krosenthal@clinicaloptions.com::67a58a6d-22ff-4b03-8f01-10ea3f44af52" providerId="AD"/>
      </p:ext>
    </p:extLst>
  </p:cmAuthor>
  <p:cmAuthor id="19" name="Zachary Schwartz" initials="ZS" lastIdx="64" clrIdx="18">
    <p:extLst>
      <p:ext uri="{19B8F6BF-5375-455C-9EA6-DF929625EA0E}">
        <p15:presenceInfo xmlns:p15="http://schemas.microsoft.com/office/powerpoint/2012/main" userId="S::zschwartz@clinicaloptions.com::64648e91-b212-4092-bee8-eff2e880b6f9" providerId="AD"/>
      </p:ext>
    </p:extLst>
  </p:cmAuthor>
  <p:cmAuthor id="20" name="Jacqueline Meredith" initials="JM" lastIdx="312" clrIdx="19">
    <p:extLst>
      <p:ext uri="{19B8F6BF-5375-455C-9EA6-DF929625EA0E}">
        <p15:presenceInfo xmlns:p15="http://schemas.microsoft.com/office/powerpoint/2012/main" userId="S::jmeredith@clinicaloptions.com::3663af5e-f64d-4686-a257-22a51d9ef505" providerId="AD"/>
      </p:ext>
    </p:extLst>
  </p:cmAuthor>
  <p:cmAuthor id="21" name="Gwyneth Hunger" initials="GH" lastIdx="156" clrIdx="20">
    <p:extLst>
      <p:ext uri="{19B8F6BF-5375-455C-9EA6-DF929625EA0E}">
        <p15:presenceInfo xmlns:p15="http://schemas.microsoft.com/office/powerpoint/2012/main" userId="S::ghunger@clinicalcaresolutions.net::428137d0-8d03-44a8-85df-3a472e59ac58" providerId="AD"/>
      </p:ext>
    </p:extLst>
  </p:cmAuthor>
  <p:cmAuthor id="22" name="Andrea Boecler" initials="AB" lastIdx="4" clrIdx="21">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CDCDCF"/>
    <a:srgbClr val="F2F2F2"/>
    <a:srgbClr val="015873"/>
    <a:srgbClr val="BFBFBF"/>
    <a:srgbClr val="00823B"/>
    <a:srgbClr val="682E74"/>
    <a:srgbClr val="F9DAD2"/>
    <a:srgbClr val="DBECF1"/>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DAA54F-7EF7-4378-91B5-16FC755A544E}" v="40" dt="2025-05-06T20:35:23.697"/>
    <p1510:client id="{70CFDD8E-1061-4B29-948B-F3AACD5CB86F}" v="6" dt="2025-05-06T19:27:40.853"/>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47" autoAdjust="0"/>
    <p:restoredTop sz="83102" autoAdjust="0"/>
  </p:normalViewPr>
  <p:slideViewPr>
    <p:cSldViewPr snapToGrid="0">
      <p:cViewPr varScale="1">
        <p:scale>
          <a:sx n="65" d="100"/>
          <a:sy n="65" d="100"/>
        </p:scale>
        <p:origin x="364" y="40"/>
      </p:cViewPr>
      <p:guideLst>
        <p:guide pos="312"/>
        <p:guide orient="horz" pos="2160"/>
        <p:guide pos="3840"/>
      </p:guideLst>
    </p:cSldViewPr>
  </p:slideViewPr>
  <p:outlineViewPr>
    <p:cViewPr>
      <p:scale>
        <a:sx n="33" d="100"/>
        <a:sy n="33" d="100"/>
      </p:scale>
      <p:origin x="0" y="-38636"/>
    </p:cViewPr>
  </p:outlineViewPr>
  <p:notesTextViewPr>
    <p:cViewPr>
      <p:scale>
        <a:sx n="3" d="2"/>
        <a:sy n="3" d="2"/>
      </p:scale>
      <p:origin x="0" y="0"/>
    </p:cViewPr>
  </p:notesTextViewPr>
  <p:sorterViewPr>
    <p:cViewPr varScale="1">
      <p:scale>
        <a:sx n="1" d="1"/>
        <a:sy n="1" d="1"/>
      </p:scale>
      <p:origin x="0" y="-6980"/>
    </p:cViewPr>
  </p:sorter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gs" Target="tags/tag1.xml"/><Relationship Id="rId5" Type="http://schemas.openxmlformats.org/officeDocument/2006/relationships/slideMaster" Target="slideMasters/slideMaster1.xml"/><Relationship Id="rId61"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64"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commentAuthors" Target="commentAuthor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handoutMaster" Target="handoutMasters/handoutMaster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presProps" Target="presProps.xml"/><Relationship Id="rId65" Type="http://schemas.microsoft.com/office/2018/10/relationships/authors" Target="authors.xml"/><Relationship Id="rId4" Type="http://schemas.openxmlformats.org/officeDocument/2006/relationships/customXml" Target="../customXml/item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1"/>
    <c:plotArea>
      <c:layout/>
      <c:barChart>
        <c:barDir val="col"/>
        <c:grouping val="clustered"/>
        <c:varyColors val="0"/>
        <c:ser>
          <c:idx val="0"/>
          <c:order val="0"/>
          <c:tx>
            <c:strRef>
              <c:f>Sheet1!$B$1</c:f>
              <c:strCache>
                <c:ptCount val="1"/>
                <c:pt idx="0">
                  <c:v>SVR</c:v>
                </c:pt>
              </c:strCache>
            </c:strRef>
          </c:tx>
          <c:spPr>
            <a:solidFill>
              <a:schemeClr val="accent1"/>
            </a:solidFill>
            <a:ln>
              <a:solidFill>
                <a:schemeClr val="bg1"/>
              </a:solidFill>
            </a:ln>
            <a:effectLst/>
          </c:spPr>
          <c:invertIfNegative val="0"/>
          <c:dLbls>
            <c:spPr>
              <a:noFill/>
              <a:ln>
                <a:noFill/>
              </a:ln>
              <a:effectLst/>
            </c:spPr>
            <c:txPr>
              <a:bodyPr wrap="square" lIns="38100" tIns="19050" rIns="38100" bIns="19050" anchor="ctr">
                <a:spAutoFit/>
              </a:bodyPr>
              <a:lstStyle/>
              <a:p>
                <a:pPr>
                  <a:defRPr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Sheet1!$A$2:$A$4</c:f>
              <c:strCache>
                <c:ptCount val="3"/>
                <c:pt idx="0">
                  <c:v>NP 
(n = 150)</c:v>
                </c:pt>
                <c:pt idx="1">
                  <c:v>PCP 
(n = 160)</c:v>
                </c:pt>
                <c:pt idx="2">
                  <c:v>Specialist 
(n = 290)</c:v>
                </c:pt>
              </c:strCache>
            </c:strRef>
          </c:cat>
          <c:val>
            <c:numRef>
              <c:f>Sheet1!$B$2:$B$4</c:f>
              <c:numCache>
                <c:formatCode>General</c:formatCode>
                <c:ptCount val="3"/>
                <c:pt idx="0">
                  <c:v>89.3</c:v>
                </c:pt>
                <c:pt idx="1">
                  <c:v>86.9</c:v>
                </c:pt>
                <c:pt idx="2">
                  <c:v>83.8</c:v>
                </c:pt>
              </c:numCache>
            </c:numRef>
          </c:val>
          <c:extLst>
            <c:ext xmlns:c16="http://schemas.microsoft.com/office/drawing/2014/chart" uri="{C3380CC4-5D6E-409C-BE32-E72D297353CC}">
              <c16:uniqueId val="{00000000-5364-48C0-8946-1C8EA909C98F}"/>
            </c:ext>
          </c:extLst>
        </c:ser>
        <c:dLbls>
          <c:showLegendKey val="0"/>
          <c:showVal val="0"/>
          <c:showCatName val="0"/>
          <c:showSerName val="0"/>
          <c:showPercent val="0"/>
          <c:showBubbleSize val="0"/>
        </c:dLbls>
        <c:gapWidth val="74"/>
        <c:axId val="884130352"/>
        <c:axId val="884133168"/>
      </c:barChart>
      <c:catAx>
        <c:axId val="884130352"/>
        <c:scaling>
          <c:orientation val="minMax"/>
        </c:scaling>
        <c:delete val="0"/>
        <c:axPos val="b"/>
        <c:numFmt formatCode="General" sourceLinked="0"/>
        <c:majorTickMark val="out"/>
        <c:minorTickMark val="none"/>
        <c:tickLblPos val="nextTo"/>
        <c:spPr>
          <a:ln w="28575">
            <a:solidFill>
              <a:schemeClr val="bg1"/>
            </a:solidFill>
          </a:ln>
        </c:spPr>
        <c:txPr>
          <a:bodyPr/>
          <a:lstStyle/>
          <a:p>
            <a:pPr>
              <a:defRPr b="1"/>
            </a:pPr>
            <a:endParaRPr lang="en-US"/>
          </a:p>
        </c:txPr>
        <c:crossAx val="884133168"/>
        <c:crosses val="autoZero"/>
        <c:auto val="1"/>
        <c:lblAlgn val="ctr"/>
        <c:lblOffset val="100"/>
        <c:noMultiLvlLbl val="0"/>
      </c:catAx>
      <c:valAx>
        <c:axId val="884133168"/>
        <c:scaling>
          <c:orientation val="minMax"/>
          <c:max val="100"/>
          <c:min val="0"/>
        </c:scaling>
        <c:delete val="0"/>
        <c:axPos val="l"/>
        <c:numFmt formatCode="General" sourceLinked="1"/>
        <c:majorTickMark val="out"/>
        <c:minorTickMark val="none"/>
        <c:tickLblPos val="nextTo"/>
        <c:spPr>
          <a:ln w="28575">
            <a:solidFill>
              <a:schemeClr val="bg1"/>
            </a:solidFill>
          </a:ln>
        </c:spPr>
        <c:crossAx val="884130352"/>
        <c:crosses val="autoZero"/>
        <c:crossBetween val="between"/>
        <c:majorUnit val="20"/>
        <c:minorUnit val="2"/>
      </c:valAx>
    </c:plotArea>
    <c:plotVisOnly val="1"/>
    <c:dispBlanksAs val="gap"/>
    <c:showDLblsOverMax val="0"/>
  </c:chart>
  <c:spPr>
    <a:noFill/>
  </c:spPr>
  <c:txPr>
    <a:bodyPr/>
    <a:lstStyle/>
    <a:p>
      <a:pPr>
        <a:defRPr sz="1800">
          <a:solidFill>
            <a:schemeClr val="bg1"/>
          </a:solidFill>
          <a:latin typeface="Calibri" panose="020F0502020204030204" pitchFamily="34" charset="0"/>
          <a:cs typeface="Calibri" panose="020F0502020204030204" pitchFamily="34" charset="0"/>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w="6350">
              <a:noFill/>
            </a:ln>
          </c:spPr>
          <c:dPt>
            <c:idx val="0"/>
            <c:bubble3D val="0"/>
            <c:spPr>
              <a:solidFill>
                <a:schemeClr val="accent1"/>
              </a:solidFill>
              <a:ln w="6350">
                <a:noFill/>
              </a:ln>
              <a:effectLst/>
            </c:spPr>
            <c:extLst>
              <c:ext xmlns:c16="http://schemas.microsoft.com/office/drawing/2014/chart" uri="{C3380CC4-5D6E-409C-BE32-E72D297353CC}">
                <c16:uniqueId val="{00000002-827B-B142-9526-FA48BD6BA63A}"/>
              </c:ext>
            </c:extLst>
          </c:dPt>
          <c:dPt>
            <c:idx val="1"/>
            <c:bubble3D val="0"/>
            <c:spPr>
              <a:solidFill>
                <a:schemeClr val="tx2"/>
              </a:solidFill>
              <a:ln w="6350">
                <a:noFill/>
              </a:ln>
              <a:effectLst/>
            </c:spPr>
            <c:extLst>
              <c:ext xmlns:c16="http://schemas.microsoft.com/office/drawing/2014/chart" uri="{C3380CC4-5D6E-409C-BE32-E72D297353CC}">
                <c16:uniqueId val="{00000001-827B-B142-9526-FA48BD6BA63A}"/>
              </c:ext>
            </c:extLst>
          </c:dPt>
          <c:dPt>
            <c:idx val="2"/>
            <c:bubble3D val="0"/>
            <c:spPr>
              <a:solidFill>
                <a:schemeClr val="accent3"/>
              </a:solidFill>
              <a:ln w="6350">
                <a:noFill/>
              </a:ln>
              <a:effectLst/>
            </c:spPr>
            <c:extLst>
              <c:ext xmlns:c16="http://schemas.microsoft.com/office/drawing/2014/chart" uri="{C3380CC4-5D6E-409C-BE32-E72D297353CC}">
                <c16:uniqueId val="{00000005-98B3-418D-BBEC-E62DE388EAF2}"/>
              </c:ext>
            </c:extLst>
          </c:dPt>
          <c:dPt>
            <c:idx val="3"/>
            <c:bubble3D val="0"/>
            <c:spPr>
              <a:solidFill>
                <a:schemeClr val="accent4"/>
              </a:solidFill>
              <a:ln w="6350">
                <a:noFill/>
              </a:ln>
              <a:effectLst/>
            </c:spPr>
            <c:extLst>
              <c:ext xmlns:c16="http://schemas.microsoft.com/office/drawing/2014/chart" uri="{C3380CC4-5D6E-409C-BE32-E72D297353CC}">
                <c16:uniqueId val="{00000007-98B3-418D-BBEC-E62DE388EAF2}"/>
              </c:ext>
            </c:extLst>
          </c:dPt>
          <c:cat>
            <c:strRef>
              <c:f>Sheet1!$A$2:$A$5</c:f>
              <c:strCache>
                <c:ptCount val="2"/>
                <c:pt idx="0">
                  <c:v>1st Qtr</c:v>
                </c:pt>
                <c:pt idx="1">
                  <c:v>2nd Qtr</c:v>
                </c:pt>
              </c:strCache>
            </c:strRef>
          </c:cat>
          <c:val>
            <c:numRef>
              <c:f>Sheet1!$B$2:$B$5</c:f>
              <c:numCache>
                <c:formatCode>General</c:formatCode>
                <c:ptCount val="4"/>
                <c:pt idx="0">
                  <c:v>46</c:v>
                </c:pt>
                <c:pt idx="1">
                  <c:v>54</c:v>
                </c:pt>
              </c:numCache>
            </c:numRef>
          </c:val>
          <c:extLst>
            <c:ext xmlns:c16="http://schemas.microsoft.com/office/drawing/2014/chart" uri="{C3380CC4-5D6E-409C-BE32-E72D297353CC}">
              <c16:uniqueId val="{00000000-827B-B142-9526-FA48BD6BA63A}"/>
            </c:ext>
          </c:extLst>
        </c:ser>
        <c:dLbls>
          <c:showLegendKey val="0"/>
          <c:showVal val="0"/>
          <c:showCatName val="0"/>
          <c:showSerName val="0"/>
          <c:showPercent val="0"/>
          <c:showBubbleSize val="0"/>
          <c:showLeaderLines val="1"/>
        </c:dLbls>
        <c:firstSliceAng val="23"/>
        <c:holeSize val="61"/>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image" Target="../media/image15.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4724B13-7115-4D65-A804-DD99A6E07101}"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6F42955E-4404-4E77-B60B-BAC5155351F3}">
      <dgm:prSet phldrT="[Text]" custT="1"/>
      <dgm:spPr/>
      <dgm:t>
        <a:bodyPr anchor="t"/>
        <a:lstStyle/>
        <a:p>
          <a:br>
            <a:rPr lang="en-US" sz="2400" b="1" dirty="0"/>
          </a:br>
          <a:r>
            <a:rPr lang="en-US" sz="2400" b="1" dirty="0"/>
            <a:t>Faster time to result </a:t>
          </a:r>
          <a:br>
            <a:rPr lang="en-US" sz="2400" b="1" dirty="0"/>
          </a:br>
          <a:r>
            <a:rPr lang="en-US" sz="2400" b="1" dirty="0"/>
            <a:t>(&lt;10 min)</a:t>
          </a:r>
        </a:p>
      </dgm:t>
    </dgm:pt>
    <dgm:pt modelId="{648F1F7D-A097-4280-B5AA-057A47E65176}" type="parTrans" cxnId="{CB2B1145-B2E9-4E07-8C8C-37812613F16F}">
      <dgm:prSet/>
      <dgm:spPr/>
      <dgm:t>
        <a:bodyPr/>
        <a:lstStyle/>
        <a:p>
          <a:endParaRPr lang="en-US"/>
        </a:p>
      </dgm:t>
    </dgm:pt>
    <dgm:pt modelId="{5B09BF7C-56AF-4DE4-96A1-46888F6AABAA}" type="sibTrans" cxnId="{CB2B1145-B2E9-4E07-8C8C-37812613F16F}">
      <dgm:prSet/>
      <dgm:spPr/>
      <dgm:t>
        <a:bodyPr/>
        <a:lstStyle/>
        <a:p>
          <a:endParaRPr lang="en-US"/>
        </a:p>
      </dgm:t>
    </dgm:pt>
    <dgm:pt modelId="{D36DEC38-7D00-462F-B8F9-D10A69FB36DB}">
      <dgm:prSet custT="1"/>
      <dgm:spPr>
        <a:solidFill>
          <a:schemeClr val="accent6"/>
        </a:solidFill>
      </dgm:spPr>
      <dgm:t>
        <a:bodyPr anchor="t"/>
        <a:lstStyle/>
        <a:p>
          <a:br>
            <a:rPr lang="en-US" sz="2400" b="1" dirty="0"/>
          </a:br>
          <a:r>
            <a:rPr lang="en-US" sz="2400" b="1" dirty="0"/>
            <a:t>Lower cost</a:t>
          </a:r>
        </a:p>
      </dgm:t>
    </dgm:pt>
    <dgm:pt modelId="{5FA194F6-7C24-41EB-B4D2-B10D6D188207}" type="parTrans" cxnId="{B7EC6D30-4627-4905-9B8C-F5DF59A71553}">
      <dgm:prSet/>
      <dgm:spPr/>
      <dgm:t>
        <a:bodyPr/>
        <a:lstStyle/>
        <a:p>
          <a:endParaRPr lang="en-US"/>
        </a:p>
      </dgm:t>
    </dgm:pt>
    <dgm:pt modelId="{34448BBB-1F76-42E2-9955-81CD3CAB625B}" type="sibTrans" cxnId="{B7EC6D30-4627-4905-9B8C-F5DF59A71553}">
      <dgm:prSet/>
      <dgm:spPr/>
      <dgm:t>
        <a:bodyPr/>
        <a:lstStyle/>
        <a:p>
          <a:endParaRPr lang="en-US"/>
        </a:p>
      </dgm:t>
    </dgm:pt>
    <dgm:pt modelId="{58FE5F65-E0AF-4407-AD51-9CC54D720C30}">
      <dgm:prSet custT="1"/>
      <dgm:spPr>
        <a:solidFill>
          <a:schemeClr val="accent4"/>
        </a:solidFill>
      </dgm:spPr>
      <dgm:t>
        <a:bodyPr anchor="t"/>
        <a:lstStyle/>
        <a:p>
          <a:pPr>
            <a:buNone/>
          </a:pPr>
          <a:br>
            <a:rPr lang="en-US" sz="2400" b="1" dirty="0"/>
          </a:br>
          <a:r>
            <a:rPr lang="en-US" sz="2400" b="1" dirty="0"/>
            <a:t>No requirement for additional equipment</a:t>
          </a:r>
        </a:p>
      </dgm:t>
    </dgm:pt>
    <dgm:pt modelId="{6725FF54-324E-465A-8293-39A13B9F96E8}" type="parTrans" cxnId="{5FDF2121-6E89-4087-B1A9-6D1F04915CB9}">
      <dgm:prSet/>
      <dgm:spPr/>
      <dgm:t>
        <a:bodyPr/>
        <a:lstStyle/>
        <a:p>
          <a:endParaRPr lang="en-US"/>
        </a:p>
      </dgm:t>
    </dgm:pt>
    <dgm:pt modelId="{1017D811-2997-41C8-81F9-37DC1376CCF0}" type="sibTrans" cxnId="{5FDF2121-6E89-4087-B1A9-6D1F04915CB9}">
      <dgm:prSet/>
      <dgm:spPr/>
      <dgm:t>
        <a:bodyPr/>
        <a:lstStyle/>
        <a:p>
          <a:endParaRPr lang="en-US"/>
        </a:p>
      </dgm:t>
    </dgm:pt>
    <dgm:pt modelId="{D8877DB2-664F-4FA7-9709-01C5DA1D546C}">
      <dgm:prSet custT="1"/>
      <dgm:spPr>
        <a:solidFill>
          <a:schemeClr val="accent4"/>
        </a:solidFill>
      </dgm:spPr>
      <dgm:t>
        <a:bodyPr anchor="t"/>
        <a:lstStyle/>
        <a:p>
          <a:pPr>
            <a:buFont typeface="Wingdings" pitchFamily="2" charset="2"/>
            <a:buChar char="§"/>
          </a:pPr>
          <a:r>
            <a:rPr lang="en-US" sz="2000" b="0"/>
            <a:t>Retain accuracy and fingerpick feasibility so phlebotomy resources </a:t>
          </a:r>
          <a:br>
            <a:rPr lang="en-US" sz="2000" b="0"/>
          </a:br>
          <a:r>
            <a:rPr lang="en-US" sz="2000" b="0"/>
            <a:t>not needed</a:t>
          </a:r>
          <a:endParaRPr lang="en-US" sz="2000" b="0" dirty="0"/>
        </a:p>
      </dgm:t>
    </dgm:pt>
    <dgm:pt modelId="{B1D160B1-1342-4AD5-9151-DA28D94FCEC6}" type="parTrans" cxnId="{1F109F99-FBD2-46DD-AA36-E092444E818E}">
      <dgm:prSet/>
      <dgm:spPr/>
      <dgm:t>
        <a:bodyPr/>
        <a:lstStyle/>
        <a:p>
          <a:endParaRPr lang="en-US"/>
        </a:p>
      </dgm:t>
    </dgm:pt>
    <dgm:pt modelId="{9630636A-1BD6-4D93-8E97-2577B002AA20}" type="sibTrans" cxnId="{1F109F99-FBD2-46DD-AA36-E092444E818E}">
      <dgm:prSet/>
      <dgm:spPr/>
      <dgm:t>
        <a:bodyPr/>
        <a:lstStyle/>
        <a:p>
          <a:endParaRPr lang="en-US"/>
        </a:p>
      </dgm:t>
    </dgm:pt>
    <dgm:pt modelId="{71A3E1E3-2064-4ED4-84B9-5AF801C25273}" type="pres">
      <dgm:prSet presAssocID="{F4724B13-7115-4D65-A804-DD99A6E07101}" presName="Name0" presStyleCnt="0">
        <dgm:presLayoutVars>
          <dgm:dir/>
          <dgm:resizeHandles val="exact"/>
        </dgm:presLayoutVars>
      </dgm:prSet>
      <dgm:spPr/>
    </dgm:pt>
    <dgm:pt modelId="{B36457A5-9E82-4309-8323-D485BC58E5E0}" type="pres">
      <dgm:prSet presAssocID="{F4724B13-7115-4D65-A804-DD99A6E07101}" presName="fgShape" presStyleLbl="fgShp" presStyleIdx="0" presStyleCnt="1"/>
      <dgm:spPr>
        <a:noFill/>
        <a:ln>
          <a:noFill/>
        </a:ln>
      </dgm:spPr>
    </dgm:pt>
    <dgm:pt modelId="{C6E8CFE1-AEBA-4CBA-AC7C-2D0AAA284D1C}" type="pres">
      <dgm:prSet presAssocID="{F4724B13-7115-4D65-A804-DD99A6E07101}" presName="linComp" presStyleCnt="0"/>
      <dgm:spPr/>
    </dgm:pt>
    <dgm:pt modelId="{C075C968-CF3D-4DCF-883B-7268BFE054CD}" type="pres">
      <dgm:prSet presAssocID="{6F42955E-4404-4E77-B60B-BAC5155351F3}" presName="compNode" presStyleCnt="0"/>
      <dgm:spPr/>
    </dgm:pt>
    <dgm:pt modelId="{EFC48415-6D1F-4F4A-82C1-E2A32527A165}" type="pres">
      <dgm:prSet presAssocID="{6F42955E-4404-4E77-B60B-BAC5155351F3}" presName="bkgdShape" presStyleLbl="node1" presStyleIdx="0" presStyleCnt="3"/>
      <dgm:spPr/>
    </dgm:pt>
    <dgm:pt modelId="{5EE7698B-3145-4FEF-BEBE-EFCB573C5735}" type="pres">
      <dgm:prSet presAssocID="{6F42955E-4404-4E77-B60B-BAC5155351F3}" presName="nodeTx" presStyleLbl="node1" presStyleIdx="0" presStyleCnt="3">
        <dgm:presLayoutVars>
          <dgm:bulletEnabled val="1"/>
        </dgm:presLayoutVars>
      </dgm:prSet>
      <dgm:spPr/>
    </dgm:pt>
    <dgm:pt modelId="{DC57B4F0-3143-44AE-BA1A-B1F8A12EFB92}" type="pres">
      <dgm:prSet presAssocID="{6F42955E-4404-4E77-B60B-BAC5155351F3}" presName="invisiNode" presStyleLbl="node1" presStyleIdx="0" presStyleCnt="3"/>
      <dgm:spPr/>
    </dgm:pt>
    <dgm:pt modelId="{8C31C9F0-D30C-4ABD-B34B-00A0F3A4B112}" type="pres">
      <dgm:prSet presAssocID="{6F42955E-4404-4E77-B60B-BAC5155351F3}" presName="imagNode" presStyleLbl="fgImgPlace1" presStyleIdx="0" presStyleCnt="3" custScaleX="124417" custScaleY="124417" custLinFactNeighborY="6620"/>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extLst>
        <a:ext uri="{E40237B7-FDA0-4F09-8148-C483321AD2D9}">
          <dgm14:cNvPr xmlns:dgm14="http://schemas.microsoft.com/office/drawing/2010/diagram" id="0" name="" descr="Silver stopwatch"/>
        </a:ext>
      </dgm:extLst>
    </dgm:pt>
    <dgm:pt modelId="{719DFD9C-8D24-4C39-90F8-B6AC6027AA76}" type="pres">
      <dgm:prSet presAssocID="{5B09BF7C-56AF-4DE4-96A1-46888F6AABAA}" presName="sibTrans" presStyleLbl="sibTrans2D1" presStyleIdx="0" presStyleCnt="0"/>
      <dgm:spPr/>
    </dgm:pt>
    <dgm:pt modelId="{601623FE-A5E2-42E2-AD1A-FE6D2D1F4D8A}" type="pres">
      <dgm:prSet presAssocID="{D36DEC38-7D00-462F-B8F9-D10A69FB36DB}" presName="compNode" presStyleCnt="0"/>
      <dgm:spPr/>
    </dgm:pt>
    <dgm:pt modelId="{5C5D41D3-AFFF-40A7-B464-99E0A7A66D9C}" type="pres">
      <dgm:prSet presAssocID="{D36DEC38-7D00-462F-B8F9-D10A69FB36DB}" presName="bkgdShape" presStyleLbl="node1" presStyleIdx="1" presStyleCnt="3"/>
      <dgm:spPr/>
    </dgm:pt>
    <dgm:pt modelId="{35733BF7-D9FE-4C3D-9C83-BA42367899DD}" type="pres">
      <dgm:prSet presAssocID="{D36DEC38-7D00-462F-B8F9-D10A69FB36DB}" presName="nodeTx" presStyleLbl="node1" presStyleIdx="1" presStyleCnt="3">
        <dgm:presLayoutVars>
          <dgm:bulletEnabled val="1"/>
        </dgm:presLayoutVars>
      </dgm:prSet>
      <dgm:spPr/>
    </dgm:pt>
    <dgm:pt modelId="{6BFAD00E-505A-4803-A0ED-B8232D104040}" type="pres">
      <dgm:prSet presAssocID="{D36DEC38-7D00-462F-B8F9-D10A69FB36DB}" presName="invisiNode" presStyleLbl="node1" presStyleIdx="1" presStyleCnt="3"/>
      <dgm:spPr/>
    </dgm:pt>
    <dgm:pt modelId="{315F96E0-A63A-49C6-BF27-E7E9523B7AEE}" type="pres">
      <dgm:prSet presAssocID="{D36DEC38-7D00-462F-B8F9-D10A69FB36DB}" presName="imagNode" presStyleLbl="fgImgPlace1" presStyleIdx="1" presStyleCnt="3" custScaleX="124417" custScaleY="124417" custLinFactNeighborY="6620"/>
      <dgm:spPr>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dgm:spPr>
      <dgm:extLst>
        <a:ext uri="{E40237B7-FDA0-4F09-8148-C483321AD2D9}">
          <dgm14:cNvPr xmlns:dgm14="http://schemas.microsoft.com/office/drawing/2010/diagram" id="0" name="" descr="Pile of American dollar banknotes"/>
        </a:ext>
      </dgm:extLst>
    </dgm:pt>
    <dgm:pt modelId="{1D4149BE-8CDC-4916-B3D4-1391EB9817D3}" type="pres">
      <dgm:prSet presAssocID="{34448BBB-1F76-42E2-9955-81CD3CAB625B}" presName="sibTrans" presStyleLbl="sibTrans2D1" presStyleIdx="0" presStyleCnt="0"/>
      <dgm:spPr/>
    </dgm:pt>
    <dgm:pt modelId="{6E06A2D6-43D2-42F9-8D09-C19954800209}" type="pres">
      <dgm:prSet presAssocID="{58FE5F65-E0AF-4407-AD51-9CC54D720C30}" presName="compNode" presStyleCnt="0"/>
      <dgm:spPr/>
    </dgm:pt>
    <dgm:pt modelId="{73C6AA33-6658-419B-927E-C6DB1432BFE5}" type="pres">
      <dgm:prSet presAssocID="{58FE5F65-E0AF-4407-AD51-9CC54D720C30}" presName="bkgdShape" presStyleLbl="node1" presStyleIdx="2" presStyleCnt="3"/>
      <dgm:spPr/>
    </dgm:pt>
    <dgm:pt modelId="{F7ADD803-3823-4C69-816C-3B281C1ADA92}" type="pres">
      <dgm:prSet presAssocID="{58FE5F65-E0AF-4407-AD51-9CC54D720C30}" presName="nodeTx" presStyleLbl="node1" presStyleIdx="2" presStyleCnt="3">
        <dgm:presLayoutVars>
          <dgm:bulletEnabled val="1"/>
        </dgm:presLayoutVars>
      </dgm:prSet>
      <dgm:spPr/>
    </dgm:pt>
    <dgm:pt modelId="{32171E61-34C1-4C57-A15E-35C89750579D}" type="pres">
      <dgm:prSet presAssocID="{58FE5F65-E0AF-4407-AD51-9CC54D720C30}" presName="invisiNode" presStyleLbl="node1" presStyleIdx="2" presStyleCnt="3"/>
      <dgm:spPr/>
    </dgm:pt>
    <dgm:pt modelId="{3F24E44C-2F1A-4CCB-82D7-C0F939926831}" type="pres">
      <dgm:prSet presAssocID="{58FE5F65-E0AF-4407-AD51-9CC54D720C30}" presName="imagNode" presStyleLbl="fgImgPlace1" presStyleIdx="2" presStyleCnt="3" custScaleX="124417" custScaleY="124417" custLinFactNeighborX="-194" custLinFactNeighborY="6620"/>
      <dgm:spPr>
        <a:blipFill dpi="0" rotWithShape="1">
          <a:blip xmlns:r="http://schemas.openxmlformats.org/officeDocument/2006/relationships" r:embed="rId3"/>
          <a:srcRect/>
          <a:stretch>
            <a:fillRect l="-24178" r="-24178"/>
          </a:stretch>
        </a:blipFill>
      </dgm:spPr>
    </dgm:pt>
  </dgm:ptLst>
  <dgm:cxnLst>
    <dgm:cxn modelId="{82C44D01-2219-46B7-9F1D-18E1A687FACA}" type="presOf" srcId="{34448BBB-1F76-42E2-9955-81CD3CAB625B}" destId="{1D4149BE-8CDC-4916-B3D4-1391EB9817D3}" srcOrd="0" destOrd="0" presId="urn:microsoft.com/office/officeart/2005/8/layout/hList7"/>
    <dgm:cxn modelId="{5FDF2121-6E89-4087-B1A9-6D1F04915CB9}" srcId="{F4724B13-7115-4D65-A804-DD99A6E07101}" destId="{58FE5F65-E0AF-4407-AD51-9CC54D720C30}" srcOrd="2" destOrd="0" parTransId="{6725FF54-324E-465A-8293-39A13B9F96E8}" sibTransId="{1017D811-2997-41C8-81F9-37DC1376CCF0}"/>
    <dgm:cxn modelId="{FE6D4726-4940-4EEF-B6A7-F623361B61AF}" type="presOf" srcId="{58FE5F65-E0AF-4407-AD51-9CC54D720C30}" destId="{73C6AA33-6658-419B-927E-C6DB1432BFE5}" srcOrd="0" destOrd="0" presId="urn:microsoft.com/office/officeart/2005/8/layout/hList7"/>
    <dgm:cxn modelId="{0415952A-6311-4D43-9E9C-6E45C93D90CB}" type="presOf" srcId="{D8877DB2-664F-4FA7-9709-01C5DA1D546C}" destId="{73C6AA33-6658-419B-927E-C6DB1432BFE5}" srcOrd="0" destOrd="1" presId="urn:microsoft.com/office/officeart/2005/8/layout/hList7"/>
    <dgm:cxn modelId="{F885D82F-5EE2-4725-AAC3-E87047E5904B}" type="presOf" srcId="{6F42955E-4404-4E77-B60B-BAC5155351F3}" destId="{5EE7698B-3145-4FEF-BEBE-EFCB573C5735}" srcOrd="1" destOrd="0" presId="urn:microsoft.com/office/officeart/2005/8/layout/hList7"/>
    <dgm:cxn modelId="{B7EC6D30-4627-4905-9B8C-F5DF59A71553}" srcId="{F4724B13-7115-4D65-A804-DD99A6E07101}" destId="{D36DEC38-7D00-462F-B8F9-D10A69FB36DB}" srcOrd="1" destOrd="0" parTransId="{5FA194F6-7C24-41EB-B4D2-B10D6D188207}" sibTransId="{34448BBB-1F76-42E2-9955-81CD3CAB625B}"/>
    <dgm:cxn modelId="{21DB0133-3161-4E2C-ACBA-C8A3411C24E7}" type="presOf" srcId="{D36DEC38-7D00-462F-B8F9-D10A69FB36DB}" destId="{35733BF7-D9FE-4C3D-9C83-BA42367899DD}" srcOrd="1" destOrd="0" presId="urn:microsoft.com/office/officeart/2005/8/layout/hList7"/>
    <dgm:cxn modelId="{8AFB303A-153A-4E6A-99CB-5BF960186ABA}" type="presOf" srcId="{D36DEC38-7D00-462F-B8F9-D10A69FB36DB}" destId="{5C5D41D3-AFFF-40A7-B464-99E0A7A66D9C}" srcOrd="0" destOrd="0" presId="urn:microsoft.com/office/officeart/2005/8/layout/hList7"/>
    <dgm:cxn modelId="{CB2B1145-B2E9-4E07-8C8C-37812613F16F}" srcId="{F4724B13-7115-4D65-A804-DD99A6E07101}" destId="{6F42955E-4404-4E77-B60B-BAC5155351F3}" srcOrd="0" destOrd="0" parTransId="{648F1F7D-A097-4280-B5AA-057A47E65176}" sibTransId="{5B09BF7C-56AF-4DE4-96A1-46888F6AABAA}"/>
    <dgm:cxn modelId="{462C078F-0E51-4C53-9634-AB93863A2B69}" type="presOf" srcId="{D8877DB2-664F-4FA7-9709-01C5DA1D546C}" destId="{F7ADD803-3823-4C69-816C-3B281C1ADA92}" srcOrd="1" destOrd="1" presId="urn:microsoft.com/office/officeart/2005/8/layout/hList7"/>
    <dgm:cxn modelId="{1F109F99-FBD2-46DD-AA36-E092444E818E}" srcId="{58FE5F65-E0AF-4407-AD51-9CC54D720C30}" destId="{D8877DB2-664F-4FA7-9709-01C5DA1D546C}" srcOrd="0" destOrd="0" parTransId="{B1D160B1-1342-4AD5-9151-DA28D94FCEC6}" sibTransId="{9630636A-1BD6-4D93-8E97-2577B002AA20}"/>
    <dgm:cxn modelId="{66BE219D-10D5-4406-A5E3-6D3365CA8639}" type="presOf" srcId="{6F42955E-4404-4E77-B60B-BAC5155351F3}" destId="{EFC48415-6D1F-4F4A-82C1-E2A32527A165}" srcOrd="0" destOrd="0" presId="urn:microsoft.com/office/officeart/2005/8/layout/hList7"/>
    <dgm:cxn modelId="{03C377A2-111B-49C0-824B-2FC17FAB5DC4}" type="presOf" srcId="{F4724B13-7115-4D65-A804-DD99A6E07101}" destId="{71A3E1E3-2064-4ED4-84B9-5AF801C25273}" srcOrd="0" destOrd="0" presId="urn:microsoft.com/office/officeart/2005/8/layout/hList7"/>
    <dgm:cxn modelId="{19F485C4-34E6-4769-8ECE-766054C358C7}" type="presOf" srcId="{5B09BF7C-56AF-4DE4-96A1-46888F6AABAA}" destId="{719DFD9C-8D24-4C39-90F8-B6AC6027AA76}" srcOrd="0" destOrd="0" presId="urn:microsoft.com/office/officeart/2005/8/layout/hList7"/>
    <dgm:cxn modelId="{3A81A5E8-46FD-40FD-BE22-B7BE741E0707}" type="presOf" srcId="{58FE5F65-E0AF-4407-AD51-9CC54D720C30}" destId="{F7ADD803-3823-4C69-816C-3B281C1ADA92}" srcOrd="1" destOrd="0" presId="urn:microsoft.com/office/officeart/2005/8/layout/hList7"/>
    <dgm:cxn modelId="{C7290750-F538-49BE-8AF1-D9C3F2AF511E}" type="presParOf" srcId="{71A3E1E3-2064-4ED4-84B9-5AF801C25273}" destId="{B36457A5-9E82-4309-8323-D485BC58E5E0}" srcOrd="0" destOrd="0" presId="urn:microsoft.com/office/officeart/2005/8/layout/hList7"/>
    <dgm:cxn modelId="{98F7E987-DEDC-4EF8-9FFC-104F6970F0CF}" type="presParOf" srcId="{71A3E1E3-2064-4ED4-84B9-5AF801C25273}" destId="{C6E8CFE1-AEBA-4CBA-AC7C-2D0AAA284D1C}" srcOrd="1" destOrd="0" presId="urn:microsoft.com/office/officeart/2005/8/layout/hList7"/>
    <dgm:cxn modelId="{DBEC587F-74D2-449E-8797-6EEA6E2A59C6}" type="presParOf" srcId="{C6E8CFE1-AEBA-4CBA-AC7C-2D0AAA284D1C}" destId="{C075C968-CF3D-4DCF-883B-7268BFE054CD}" srcOrd="0" destOrd="0" presId="urn:microsoft.com/office/officeart/2005/8/layout/hList7"/>
    <dgm:cxn modelId="{09067C45-A27E-4714-822A-DE3F5F8B24A1}" type="presParOf" srcId="{C075C968-CF3D-4DCF-883B-7268BFE054CD}" destId="{EFC48415-6D1F-4F4A-82C1-E2A32527A165}" srcOrd="0" destOrd="0" presId="urn:microsoft.com/office/officeart/2005/8/layout/hList7"/>
    <dgm:cxn modelId="{C3124110-88D1-4849-89B1-FDA02B08E2E7}" type="presParOf" srcId="{C075C968-CF3D-4DCF-883B-7268BFE054CD}" destId="{5EE7698B-3145-4FEF-BEBE-EFCB573C5735}" srcOrd="1" destOrd="0" presId="urn:microsoft.com/office/officeart/2005/8/layout/hList7"/>
    <dgm:cxn modelId="{20184C53-D3A3-4426-A488-D87C0584B210}" type="presParOf" srcId="{C075C968-CF3D-4DCF-883B-7268BFE054CD}" destId="{DC57B4F0-3143-44AE-BA1A-B1F8A12EFB92}" srcOrd="2" destOrd="0" presId="urn:microsoft.com/office/officeart/2005/8/layout/hList7"/>
    <dgm:cxn modelId="{2D555A00-4C58-4DDD-A10E-E8A051825BC7}" type="presParOf" srcId="{C075C968-CF3D-4DCF-883B-7268BFE054CD}" destId="{8C31C9F0-D30C-4ABD-B34B-00A0F3A4B112}" srcOrd="3" destOrd="0" presId="urn:microsoft.com/office/officeart/2005/8/layout/hList7"/>
    <dgm:cxn modelId="{ECBB70D6-4521-404A-92C3-92E519EEAAC6}" type="presParOf" srcId="{C6E8CFE1-AEBA-4CBA-AC7C-2D0AAA284D1C}" destId="{719DFD9C-8D24-4C39-90F8-B6AC6027AA76}" srcOrd="1" destOrd="0" presId="urn:microsoft.com/office/officeart/2005/8/layout/hList7"/>
    <dgm:cxn modelId="{29E89033-F82F-4021-BF8A-3640D8E8197B}" type="presParOf" srcId="{C6E8CFE1-AEBA-4CBA-AC7C-2D0AAA284D1C}" destId="{601623FE-A5E2-42E2-AD1A-FE6D2D1F4D8A}" srcOrd="2" destOrd="0" presId="urn:microsoft.com/office/officeart/2005/8/layout/hList7"/>
    <dgm:cxn modelId="{96690B80-2C28-466B-A6EA-C725CC38F8A5}" type="presParOf" srcId="{601623FE-A5E2-42E2-AD1A-FE6D2D1F4D8A}" destId="{5C5D41D3-AFFF-40A7-B464-99E0A7A66D9C}" srcOrd="0" destOrd="0" presId="urn:microsoft.com/office/officeart/2005/8/layout/hList7"/>
    <dgm:cxn modelId="{B639A2E2-DE29-45C2-AAC0-42A44BB65436}" type="presParOf" srcId="{601623FE-A5E2-42E2-AD1A-FE6D2D1F4D8A}" destId="{35733BF7-D9FE-4C3D-9C83-BA42367899DD}" srcOrd="1" destOrd="0" presId="urn:microsoft.com/office/officeart/2005/8/layout/hList7"/>
    <dgm:cxn modelId="{C2ECC229-C75F-4667-9157-35BA0E39D6E0}" type="presParOf" srcId="{601623FE-A5E2-42E2-AD1A-FE6D2D1F4D8A}" destId="{6BFAD00E-505A-4803-A0ED-B8232D104040}" srcOrd="2" destOrd="0" presId="urn:microsoft.com/office/officeart/2005/8/layout/hList7"/>
    <dgm:cxn modelId="{8A07C649-E5E0-4813-953E-5E29ED460A3F}" type="presParOf" srcId="{601623FE-A5E2-42E2-AD1A-FE6D2D1F4D8A}" destId="{315F96E0-A63A-49C6-BF27-E7E9523B7AEE}" srcOrd="3" destOrd="0" presId="urn:microsoft.com/office/officeart/2005/8/layout/hList7"/>
    <dgm:cxn modelId="{132D0AA4-7499-48E0-B3ED-1EA7C6F08725}" type="presParOf" srcId="{C6E8CFE1-AEBA-4CBA-AC7C-2D0AAA284D1C}" destId="{1D4149BE-8CDC-4916-B3D4-1391EB9817D3}" srcOrd="3" destOrd="0" presId="urn:microsoft.com/office/officeart/2005/8/layout/hList7"/>
    <dgm:cxn modelId="{B99EB654-F730-4E27-ACF5-BC795032D3D3}" type="presParOf" srcId="{C6E8CFE1-AEBA-4CBA-AC7C-2D0AAA284D1C}" destId="{6E06A2D6-43D2-42F9-8D09-C19954800209}" srcOrd="4" destOrd="0" presId="urn:microsoft.com/office/officeart/2005/8/layout/hList7"/>
    <dgm:cxn modelId="{DDEA6869-B514-41FA-8ADC-4034AB05F369}" type="presParOf" srcId="{6E06A2D6-43D2-42F9-8D09-C19954800209}" destId="{73C6AA33-6658-419B-927E-C6DB1432BFE5}" srcOrd="0" destOrd="0" presId="urn:microsoft.com/office/officeart/2005/8/layout/hList7"/>
    <dgm:cxn modelId="{97B9AA16-DB01-4A4D-B44B-405B7FD21102}" type="presParOf" srcId="{6E06A2D6-43D2-42F9-8D09-C19954800209}" destId="{F7ADD803-3823-4C69-816C-3B281C1ADA92}" srcOrd="1" destOrd="0" presId="urn:microsoft.com/office/officeart/2005/8/layout/hList7"/>
    <dgm:cxn modelId="{AB26B976-E867-439A-B4E7-DAFC663CBBCE}" type="presParOf" srcId="{6E06A2D6-43D2-42F9-8D09-C19954800209}" destId="{32171E61-34C1-4C57-A15E-35C89750579D}" srcOrd="2" destOrd="0" presId="urn:microsoft.com/office/officeart/2005/8/layout/hList7"/>
    <dgm:cxn modelId="{ADC97050-E7F9-447A-8CD5-8DFBBB3A09AD}" type="presParOf" srcId="{6E06A2D6-43D2-42F9-8D09-C19954800209}" destId="{3F24E44C-2F1A-4CCB-82D7-C0F939926831}"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469A10B-D1DC-4DC0-BF08-DF5A028A015E}"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42DD8CFF-86B6-4ED3-980D-076F41BBFA64}">
      <dgm:prSet phldrT="[Text]" custT="1"/>
      <dgm:spPr/>
      <dgm:t>
        <a:bodyPr/>
        <a:lstStyle/>
        <a:p>
          <a:r>
            <a:rPr lang="en-US" sz="2800" b="1">
              <a:solidFill>
                <a:schemeClr val="bg1"/>
              </a:solidFill>
            </a:rPr>
            <a:t>Simplify testing</a:t>
          </a:r>
        </a:p>
      </dgm:t>
    </dgm:pt>
    <dgm:pt modelId="{5D417F37-3CF5-4F70-9E89-DEDD9AE4BCA3}" type="parTrans" cxnId="{E7855A0F-C15A-475A-9C38-CFC6CE559611}">
      <dgm:prSet/>
      <dgm:spPr/>
      <dgm:t>
        <a:bodyPr/>
        <a:lstStyle/>
        <a:p>
          <a:endParaRPr lang="en-US"/>
        </a:p>
      </dgm:t>
    </dgm:pt>
    <dgm:pt modelId="{AD123612-34C0-4B67-B2CC-7CB7AA793024}" type="sibTrans" cxnId="{E7855A0F-C15A-475A-9C38-CFC6CE559611}">
      <dgm:prSet/>
      <dgm:spPr/>
      <dgm:t>
        <a:bodyPr/>
        <a:lstStyle/>
        <a:p>
          <a:endParaRPr lang="en-US"/>
        </a:p>
      </dgm:t>
    </dgm:pt>
    <dgm:pt modelId="{236DBCC7-E781-49DD-B355-ECAABFB407B2}">
      <dgm:prSet/>
      <dgm:spPr/>
      <dgm:t>
        <a:bodyPr/>
        <a:lstStyle/>
        <a:p>
          <a:pPr>
            <a:buFont typeface="Wingdings" panose="05000000000000000000" pitchFamily="2" charset="2"/>
            <a:buChar char="§"/>
          </a:pPr>
          <a:r>
            <a:rPr lang="en-US" b="0" dirty="0"/>
            <a:t>Point-of-care HCV Ab or RNA testing</a:t>
          </a:r>
        </a:p>
      </dgm:t>
    </dgm:pt>
    <dgm:pt modelId="{C1439F9F-7E43-494B-8158-232DF542F6AA}" type="sibTrans" cxnId="{40920D25-F603-461F-A9B8-3CF0A58E693B}">
      <dgm:prSet/>
      <dgm:spPr/>
      <dgm:t>
        <a:bodyPr/>
        <a:lstStyle/>
        <a:p>
          <a:endParaRPr lang="en-US"/>
        </a:p>
      </dgm:t>
    </dgm:pt>
    <dgm:pt modelId="{23B72499-447C-489A-9577-DE432271E223}" type="parTrans" cxnId="{40920D25-F603-461F-A9B8-3CF0A58E693B}">
      <dgm:prSet/>
      <dgm:spPr/>
      <dgm:t>
        <a:bodyPr/>
        <a:lstStyle/>
        <a:p>
          <a:endParaRPr lang="en-US"/>
        </a:p>
      </dgm:t>
    </dgm:pt>
    <dgm:pt modelId="{CCE6C6D8-5818-4957-B87E-541EA2C2E8AF}">
      <dgm:prSet custT="1"/>
      <dgm:spPr/>
      <dgm:t>
        <a:bodyPr/>
        <a:lstStyle/>
        <a:p>
          <a:r>
            <a:rPr lang="en-US" sz="2800" b="1">
              <a:solidFill>
                <a:schemeClr val="bg1"/>
              </a:solidFill>
            </a:rPr>
            <a:t>Engage patients </a:t>
          </a:r>
          <a:br>
            <a:rPr lang="en-US" sz="2800" b="1">
              <a:solidFill>
                <a:schemeClr val="bg1"/>
              </a:solidFill>
            </a:rPr>
          </a:br>
          <a:r>
            <a:rPr lang="en-US" sz="2800" b="1">
              <a:solidFill>
                <a:schemeClr val="bg1"/>
              </a:solidFill>
            </a:rPr>
            <a:t>in care</a:t>
          </a:r>
        </a:p>
      </dgm:t>
    </dgm:pt>
    <dgm:pt modelId="{6AF494B3-A221-4BFF-BF2B-0C12BE6BA5FA}" type="sibTrans" cxnId="{F81144F5-C60A-41FF-8DDA-6D2A429C1C58}">
      <dgm:prSet/>
      <dgm:spPr/>
      <dgm:t>
        <a:bodyPr/>
        <a:lstStyle/>
        <a:p>
          <a:endParaRPr lang="en-US"/>
        </a:p>
      </dgm:t>
    </dgm:pt>
    <dgm:pt modelId="{3571DE69-C2C2-4404-81EA-528B25C19C19}" type="parTrans" cxnId="{F81144F5-C60A-41FF-8DDA-6D2A429C1C58}">
      <dgm:prSet/>
      <dgm:spPr/>
      <dgm:t>
        <a:bodyPr/>
        <a:lstStyle/>
        <a:p>
          <a:endParaRPr lang="en-US"/>
        </a:p>
      </dgm:t>
    </dgm:pt>
    <dgm:pt modelId="{00EC918C-E3E6-4554-B0D4-53CEA22666E5}">
      <dgm:prSet/>
      <dgm:spPr>
        <a:solidFill>
          <a:schemeClr val="accent6"/>
        </a:solidFill>
      </dgm:spPr>
      <dgm:t>
        <a:bodyPr/>
        <a:lstStyle/>
        <a:p>
          <a:pPr>
            <a:buFont typeface="Wingdings" panose="05000000000000000000" pitchFamily="2" charset="2"/>
            <a:buChar char="§"/>
          </a:pPr>
          <a:r>
            <a:rPr lang="en-US" b="0"/>
            <a:t>Patient reminders for testing</a:t>
          </a:r>
        </a:p>
      </dgm:t>
    </dgm:pt>
    <dgm:pt modelId="{54C11C5E-2F01-4D28-A3EA-86C1AED12A09}" type="sibTrans" cxnId="{74E44477-DF04-4678-8633-1D5457638351}">
      <dgm:prSet/>
      <dgm:spPr/>
      <dgm:t>
        <a:bodyPr/>
        <a:lstStyle/>
        <a:p>
          <a:endParaRPr lang="en-US"/>
        </a:p>
      </dgm:t>
    </dgm:pt>
    <dgm:pt modelId="{EBA7DF0A-A792-474F-973A-DE6B35B16B85}" type="parTrans" cxnId="{74E44477-DF04-4678-8633-1D5457638351}">
      <dgm:prSet/>
      <dgm:spPr/>
      <dgm:t>
        <a:bodyPr/>
        <a:lstStyle/>
        <a:p>
          <a:endParaRPr lang="en-US"/>
        </a:p>
      </dgm:t>
    </dgm:pt>
    <dgm:pt modelId="{92C9265E-F205-40AD-921C-D499F6763409}">
      <dgm:prSet custT="1"/>
      <dgm:spPr/>
      <dgm:t>
        <a:bodyPr/>
        <a:lstStyle/>
        <a:p>
          <a:r>
            <a:rPr lang="en-US" sz="2800" b="1">
              <a:solidFill>
                <a:schemeClr val="bg1"/>
              </a:solidFill>
            </a:rPr>
            <a:t>Support HCPs</a:t>
          </a:r>
        </a:p>
      </dgm:t>
    </dgm:pt>
    <dgm:pt modelId="{18391F5A-D6AE-472B-9D4C-A55677A2A6E9}" type="sibTrans" cxnId="{B0065C10-9EA0-45AE-8CA4-A0F02DD45FC5}">
      <dgm:prSet/>
      <dgm:spPr/>
      <dgm:t>
        <a:bodyPr/>
        <a:lstStyle/>
        <a:p>
          <a:endParaRPr lang="en-US"/>
        </a:p>
      </dgm:t>
    </dgm:pt>
    <dgm:pt modelId="{D2B976EF-7178-4D47-BA49-443039D6FC50}" type="parTrans" cxnId="{B0065C10-9EA0-45AE-8CA4-A0F02DD45FC5}">
      <dgm:prSet/>
      <dgm:spPr/>
      <dgm:t>
        <a:bodyPr/>
        <a:lstStyle/>
        <a:p>
          <a:endParaRPr lang="en-US"/>
        </a:p>
      </dgm:t>
    </dgm:pt>
    <dgm:pt modelId="{1C438C37-0447-402D-AD01-192EEF4EE523}">
      <dgm:prSet/>
      <dgm:spPr>
        <a:solidFill>
          <a:srgbClr val="E1471D"/>
        </a:solidFill>
      </dgm:spPr>
      <dgm:t>
        <a:bodyPr/>
        <a:lstStyle/>
        <a:p>
          <a:pPr>
            <a:buFont typeface="Wingdings" panose="05000000000000000000" pitchFamily="2" charset="2"/>
            <a:buChar char="§"/>
          </a:pPr>
          <a:r>
            <a:rPr lang="en-US" b="0"/>
            <a:t>HCP care coordination</a:t>
          </a:r>
          <a:endParaRPr lang="en-US" b="0" dirty="0"/>
        </a:p>
      </dgm:t>
    </dgm:pt>
    <dgm:pt modelId="{EFB78369-5FD3-48C2-A762-EC755F211B34}" type="sibTrans" cxnId="{8B425D4F-9FDE-4038-9EA1-163B1D17CAC1}">
      <dgm:prSet/>
      <dgm:spPr/>
      <dgm:t>
        <a:bodyPr/>
        <a:lstStyle/>
        <a:p>
          <a:endParaRPr lang="en-US"/>
        </a:p>
      </dgm:t>
    </dgm:pt>
    <dgm:pt modelId="{8DD36AD8-9553-4442-A3BC-260774D5877B}" type="parTrans" cxnId="{8B425D4F-9FDE-4038-9EA1-163B1D17CAC1}">
      <dgm:prSet/>
      <dgm:spPr/>
      <dgm:t>
        <a:bodyPr/>
        <a:lstStyle/>
        <a:p>
          <a:endParaRPr lang="en-US"/>
        </a:p>
      </dgm:t>
    </dgm:pt>
    <dgm:pt modelId="{4F2C5D85-67F8-4824-BF04-D81D989C63E7}">
      <dgm:prSet/>
      <dgm:spPr/>
      <dgm:t>
        <a:bodyPr/>
        <a:lstStyle/>
        <a:p>
          <a:pPr>
            <a:buFont typeface="Wingdings" panose="05000000000000000000" pitchFamily="2" charset="2"/>
            <a:buChar char="§"/>
          </a:pPr>
          <a:r>
            <a:rPr lang="en-US" b="0"/>
            <a:t>Dried blood spot testing</a:t>
          </a:r>
        </a:p>
      </dgm:t>
    </dgm:pt>
    <dgm:pt modelId="{0932CA95-211D-4D54-82F6-D1B1BC1C6FF2}" type="parTrans" cxnId="{5BB9F6D9-7E37-46E7-BC82-DA845AA7E177}">
      <dgm:prSet/>
      <dgm:spPr/>
      <dgm:t>
        <a:bodyPr/>
        <a:lstStyle/>
        <a:p>
          <a:endParaRPr lang="en-US"/>
        </a:p>
      </dgm:t>
    </dgm:pt>
    <dgm:pt modelId="{413419B7-B2F3-4A42-9629-00D7A5F78B8A}" type="sibTrans" cxnId="{5BB9F6D9-7E37-46E7-BC82-DA845AA7E177}">
      <dgm:prSet/>
      <dgm:spPr/>
      <dgm:t>
        <a:bodyPr/>
        <a:lstStyle/>
        <a:p>
          <a:endParaRPr lang="en-US"/>
        </a:p>
      </dgm:t>
    </dgm:pt>
    <dgm:pt modelId="{060D6F6C-C312-4D33-807F-09B12B97C237}">
      <dgm:prSet/>
      <dgm:spPr/>
      <dgm:t>
        <a:bodyPr/>
        <a:lstStyle/>
        <a:p>
          <a:pPr>
            <a:buFont typeface="Wingdings" panose="05000000000000000000" pitchFamily="2" charset="2"/>
            <a:buChar char="§"/>
          </a:pPr>
          <a:r>
            <a:rPr lang="en-US" b="0" dirty="0"/>
            <a:t>Reflex RNA testing</a:t>
          </a:r>
        </a:p>
      </dgm:t>
    </dgm:pt>
    <dgm:pt modelId="{D2CD35A4-ABA6-42CC-B906-FCEF84A4EA4A}" type="parTrans" cxnId="{6607642D-2126-4D03-8C62-5F390E5C424B}">
      <dgm:prSet/>
      <dgm:spPr/>
      <dgm:t>
        <a:bodyPr/>
        <a:lstStyle/>
        <a:p>
          <a:endParaRPr lang="en-US"/>
        </a:p>
      </dgm:t>
    </dgm:pt>
    <dgm:pt modelId="{C2F574EF-B7F3-4E95-A5D4-F04B48AF74F6}" type="sibTrans" cxnId="{6607642D-2126-4D03-8C62-5F390E5C424B}">
      <dgm:prSet/>
      <dgm:spPr/>
      <dgm:t>
        <a:bodyPr/>
        <a:lstStyle/>
        <a:p>
          <a:endParaRPr lang="en-US"/>
        </a:p>
      </dgm:t>
    </dgm:pt>
    <dgm:pt modelId="{ABD1650B-3A02-4166-B05B-DF550EF053ED}">
      <dgm:prSet/>
      <dgm:spPr/>
      <dgm:t>
        <a:bodyPr/>
        <a:lstStyle/>
        <a:p>
          <a:pPr>
            <a:buFont typeface="Wingdings" panose="05000000000000000000" pitchFamily="2" charset="2"/>
            <a:buChar char="§"/>
          </a:pPr>
          <a:r>
            <a:rPr lang="en-US" b="0" dirty="0"/>
            <a:t>Opt-out screening (with consent)</a:t>
          </a:r>
        </a:p>
      </dgm:t>
    </dgm:pt>
    <dgm:pt modelId="{01660C8D-E8F3-417D-B8CA-0DBB0B449870}" type="parTrans" cxnId="{AA0DEB53-C083-45F5-90DD-EE3054443D6D}">
      <dgm:prSet/>
      <dgm:spPr/>
      <dgm:t>
        <a:bodyPr/>
        <a:lstStyle/>
        <a:p>
          <a:endParaRPr lang="en-US"/>
        </a:p>
      </dgm:t>
    </dgm:pt>
    <dgm:pt modelId="{3259383C-156B-459F-9FAF-9B5D4798AEE6}" type="sibTrans" cxnId="{AA0DEB53-C083-45F5-90DD-EE3054443D6D}">
      <dgm:prSet/>
      <dgm:spPr/>
      <dgm:t>
        <a:bodyPr/>
        <a:lstStyle/>
        <a:p>
          <a:endParaRPr lang="en-US"/>
        </a:p>
      </dgm:t>
    </dgm:pt>
    <dgm:pt modelId="{7EFD7767-6C7E-427A-AAAF-0A3457C0AFA1}">
      <dgm:prSet/>
      <dgm:spPr/>
      <dgm:t>
        <a:bodyPr/>
        <a:lstStyle/>
        <a:p>
          <a:pPr>
            <a:buFont typeface="Wingdings" panose="05000000000000000000" pitchFamily="2" charset="2"/>
            <a:buChar char="§"/>
          </a:pPr>
          <a:r>
            <a:rPr lang="en-US" b="0" err="1"/>
            <a:t>Patient navigation/coordination</a:t>
          </a:r>
        </a:p>
      </dgm:t>
    </dgm:pt>
    <dgm:pt modelId="{E0254B8C-8203-43EA-A9B9-A9A1A55C3ECC}" type="parTrans" cxnId="{79BA3B3F-A77F-4DAF-9F09-A81683A1AC82}">
      <dgm:prSet/>
      <dgm:spPr/>
      <dgm:t>
        <a:bodyPr/>
        <a:lstStyle/>
        <a:p>
          <a:endParaRPr lang="en-US"/>
        </a:p>
      </dgm:t>
    </dgm:pt>
    <dgm:pt modelId="{49F38B4F-8115-4802-B588-9960E1992A88}" type="sibTrans" cxnId="{79BA3B3F-A77F-4DAF-9F09-A81683A1AC82}">
      <dgm:prSet/>
      <dgm:spPr/>
      <dgm:t>
        <a:bodyPr/>
        <a:lstStyle/>
        <a:p>
          <a:endParaRPr lang="en-US"/>
        </a:p>
      </dgm:t>
    </dgm:pt>
    <dgm:pt modelId="{5D9A3627-7F2F-4CFB-B37B-47E64F88F704}">
      <dgm:prSet/>
      <dgm:spPr/>
      <dgm:t>
        <a:bodyPr/>
        <a:lstStyle/>
        <a:p>
          <a:pPr>
            <a:buFont typeface="Wingdings" panose="05000000000000000000" pitchFamily="2" charset="2"/>
            <a:buChar char="§"/>
          </a:pPr>
          <a:r>
            <a:rPr lang="en-US" b="0" err="1"/>
            <a:t>Patient education</a:t>
          </a:r>
        </a:p>
      </dgm:t>
    </dgm:pt>
    <dgm:pt modelId="{8A110DC2-A228-4FB0-8666-BC599E3F9D57}" type="parTrans" cxnId="{1AA3D877-8FDC-4BB2-B82E-0EDAEE8AA78D}">
      <dgm:prSet/>
      <dgm:spPr/>
      <dgm:t>
        <a:bodyPr/>
        <a:lstStyle/>
        <a:p>
          <a:endParaRPr lang="en-US"/>
        </a:p>
      </dgm:t>
    </dgm:pt>
    <dgm:pt modelId="{DEF75387-3D3E-41D6-9D26-385F1FC08BCA}" type="sibTrans" cxnId="{1AA3D877-8FDC-4BB2-B82E-0EDAEE8AA78D}">
      <dgm:prSet/>
      <dgm:spPr/>
      <dgm:t>
        <a:bodyPr/>
        <a:lstStyle/>
        <a:p>
          <a:endParaRPr lang="en-US"/>
        </a:p>
      </dgm:t>
    </dgm:pt>
    <dgm:pt modelId="{F8D94ECA-4B45-4B9B-AB18-D31DD660F1CB}">
      <dgm:prSet/>
      <dgm:spPr/>
      <dgm:t>
        <a:bodyPr/>
        <a:lstStyle/>
        <a:p>
          <a:pPr>
            <a:buFont typeface="Wingdings" panose="05000000000000000000" pitchFamily="2" charset="2"/>
            <a:buChar char="§"/>
          </a:pPr>
          <a:r>
            <a:rPr lang="en-US" b="0"/>
            <a:t>Medical chart reminders</a:t>
          </a:r>
        </a:p>
      </dgm:t>
    </dgm:pt>
    <dgm:pt modelId="{7C3C1A81-065B-4DC1-A941-9922BC8C3D6C}" type="parTrans" cxnId="{A293AB30-0485-49F3-A8B9-45F599710DD7}">
      <dgm:prSet/>
      <dgm:spPr/>
      <dgm:t>
        <a:bodyPr/>
        <a:lstStyle/>
        <a:p>
          <a:endParaRPr lang="en-US"/>
        </a:p>
      </dgm:t>
    </dgm:pt>
    <dgm:pt modelId="{970B1A36-D8F1-4C3E-8DBC-5F2EC1F5BDAD}" type="sibTrans" cxnId="{A293AB30-0485-49F3-A8B9-45F599710DD7}">
      <dgm:prSet/>
      <dgm:spPr/>
      <dgm:t>
        <a:bodyPr/>
        <a:lstStyle/>
        <a:p>
          <a:endParaRPr lang="en-US"/>
        </a:p>
      </dgm:t>
    </dgm:pt>
    <dgm:pt modelId="{60E0C292-BCC0-40F0-8574-BB2580608810}">
      <dgm:prSet/>
      <dgm:spPr/>
      <dgm:t>
        <a:bodyPr/>
        <a:lstStyle/>
        <a:p>
          <a:pPr>
            <a:buFont typeface="Wingdings" panose="05000000000000000000" pitchFamily="2" charset="2"/>
            <a:buChar char="§"/>
          </a:pPr>
          <a:r>
            <a:rPr lang="en-US" b="0"/>
            <a:t>HCP education</a:t>
          </a:r>
          <a:endParaRPr lang="en-US" b="0" dirty="0"/>
        </a:p>
      </dgm:t>
    </dgm:pt>
    <dgm:pt modelId="{626500D2-095D-44D4-9B24-71AFD668C315}" type="parTrans" cxnId="{C507EA05-D719-4F44-B73C-AC0472D61CA6}">
      <dgm:prSet/>
      <dgm:spPr/>
      <dgm:t>
        <a:bodyPr/>
        <a:lstStyle/>
        <a:p>
          <a:endParaRPr lang="en-US"/>
        </a:p>
      </dgm:t>
    </dgm:pt>
    <dgm:pt modelId="{FD541182-D3D4-4E2B-98DF-C9BED8C23EF7}" type="sibTrans" cxnId="{C507EA05-D719-4F44-B73C-AC0472D61CA6}">
      <dgm:prSet/>
      <dgm:spPr/>
      <dgm:t>
        <a:bodyPr/>
        <a:lstStyle/>
        <a:p>
          <a:endParaRPr lang="en-US"/>
        </a:p>
      </dgm:t>
    </dgm:pt>
    <dgm:pt modelId="{DA96DF49-2C8D-4A8C-AE9B-1EA470BA0506}" type="pres">
      <dgm:prSet presAssocID="{C469A10B-D1DC-4DC0-BF08-DF5A028A015E}" presName="Name0" presStyleCnt="0">
        <dgm:presLayoutVars>
          <dgm:dir/>
          <dgm:animLvl val="lvl"/>
          <dgm:resizeHandles val="exact"/>
        </dgm:presLayoutVars>
      </dgm:prSet>
      <dgm:spPr/>
    </dgm:pt>
    <dgm:pt modelId="{5C9DC253-607D-46D4-8C03-48EBBE2BF8D1}" type="pres">
      <dgm:prSet presAssocID="{42DD8CFF-86B6-4ED3-980D-076F41BBFA64}" presName="linNode" presStyleCnt="0"/>
      <dgm:spPr/>
    </dgm:pt>
    <dgm:pt modelId="{568C00A7-5757-4031-B5C7-DCDDA84D9282}" type="pres">
      <dgm:prSet presAssocID="{42DD8CFF-86B6-4ED3-980D-076F41BBFA64}" presName="parTx" presStyleLbl="revTx" presStyleIdx="0" presStyleCnt="3" custScaleX="124162">
        <dgm:presLayoutVars>
          <dgm:chMax val="1"/>
          <dgm:bulletEnabled val="1"/>
        </dgm:presLayoutVars>
      </dgm:prSet>
      <dgm:spPr/>
    </dgm:pt>
    <dgm:pt modelId="{B0DAA34A-EDEC-4E62-A0F4-DA73B9B77A81}" type="pres">
      <dgm:prSet presAssocID="{42DD8CFF-86B6-4ED3-980D-076F41BBFA64}" presName="bracket" presStyleLbl="parChTrans1D1" presStyleIdx="0" presStyleCnt="3" custScaleX="36633"/>
      <dgm:spPr>
        <a:ln>
          <a:solidFill>
            <a:schemeClr val="bg1"/>
          </a:solidFill>
        </a:ln>
      </dgm:spPr>
    </dgm:pt>
    <dgm:pt modelId="{2C96D3FD-47E9-4F39-8269-B72166821262}" type="pres">
      <dgm:prSet presAssocID="{42DD8CFF-86B6-4ED3-980D-076F41BBFA64}" presName="spH" presStyleCnt="0"/>
      <dgm:spPr/>
    </dgm:pt>
    <dgm:pt modelId="{98C7D094-B99F-4B73-9145-9DE909D48A1B}" type="pres">
      <dgm:prSet presAssocID="{42DD8CFF-86B6-4ED3-980D-076F41BBFA64}" presName="desTx" presStyleLbl="node1" presStyleIdx="0" presStyleCnt="3" custScaleX="92240">
        <dgm:presLayoutVars>
          <dgm:bulletEnabled val="1"/>
        </dgm:presLayoutVars>
      </dgm:prSet>
      <dgm:spPr/>
    </dgm:pt>
    <dgm:pt modelId="{5A5AB657-48AA-490E-A002-54225E599E65}" type="pres">
      <dgm:prSet presAssocID="{AD123612-34C0-4B67-B2CC-7CB7AA793024}" presName="spV" presStyleCnt="0"/>
      <dgm:spPr/>
    </dgm:pt>
    <dgm:pt modelId="{2857020A-4454-4001-822F-79DA9C77B61F}" type="pres">
      <dgm:prSet presAssocID="{CCE6C6D8-5818-4957-B87E-541EA2C2E8AF}" presName="linNode" presStyleCnt="0"/>
      <dgm:spPr/>
    </dgm:pt>
    <dgm:pt modelId="{8266181F-2809-41FE-9E6E-48A73035698E}" type="pres">
      <dgm:prSet presAssocID="{CCE6C6D8-5818-4957-B87E-541EA2C2E8AF}" presName="parTx" presStyleLbl="revTx" presStyleIdx="1" presStyleCnt="3" custScaleX="124162">
        <dgm:presLayoutVars>
          <dgm:chMax val="1"/>
          <dgm:bulletEnabled val="1"/>
        </dgm:presLayoutVars>
      </dgm:prSet>
      <dgm:spPr/>
    </dgm:pt>
    <dgm:pt modelId="{ECB3A2F4-B370-4D7A-87D2-27F0827ABDEB}" type="pres">
      <dgm:prSet presAssocID="{CCE6C6D8-5818-4957-B87E-541EA2C2E8AF}" presName="bracket" presStyleLbl="parChTrans1D1" presStyleIdx="1" presStyleCnt="3" custScaleX="36633"/>
      <dgm:spPr>
        <a:ln>
          <a:solidFill>
            <a:schemeClr val="bg1"/>
          </a:solidFill>
        </a:ln>
      </dgm:spPr>
    </dgm:pt>
    <dgm:pt modelId="{DF406C88-2E64-4DE7-A1DE-D05732464C5F}" type="pres">
      <dgm:prSet presAssocID="{CCE6C6D8-5818-4957-B87E-541EA2C2E8AF}" presName="spH" presStyleCnt="0"/>
      <dgm:spPr/>
    </dgm:pt>
    <dgm:pt modelId="{D5339AA8-17A1-4A6A-9A70-7844E88B6605}" type="pres">
      <dgm:prSet presAssocID="{CCE6C6D8-5818-4957-B87E-541EA2C2E8AF}" presName="desTx" presStyleLbl="node1" presStyleIdx="1" presStyleCnt="3" custScaleX="92240">
        <dgm:presLayoutVars>
          <dgm:bulletEnabled val="1"/>
        </dgm:presLayoutVars>
      </dgm:prSet>
      <dgm:spPr/>
    </dgm:pt>
    <dgm:pt modelId="{C5623FA1-4CE6-4F0C-9500-A86641D80614}" type="pres">
      <dgm:prSet presAssocID="{6AF494B3-A221-4BFF-BF2B-0C12BE6BA5FA}" presName="spV" presStyleCnt="0"/>
      <dgm:spPr/>
    </dgm:pt>
    <dgm:pt modelId="{8E2B80AE-8864-4EAE-9AB9-977F308CAF75}" type="pres">
      <dgm:prSet presAssocID="{92C9265E-F205-40AD-921C-D499F6763409}" presName="linNode" presStyleCnt="0"/>
      <dgm:spPr/>
    </dgm:pt>
    <dgm:pt modelId="{E4B3C3AF-2580-4359-A201-EB6F8E24ADC2}" type="pres">
      <dgm:prSet presAssocID="{92C9265E-F205-40AD-921C-D499F6763409}" presName="parTx" presStyleLbl="revTx" presStyleIdx="2" presStyleCnt="3" custScaleX="124162">
        <dgm:presLayoutVars>
          <dgm:chMax val="1"/>
          <dgm:bulletEnabled val="1"/>
        </dgm:presLayoutVars>
      </dgm:prSet>
      <dgm:spPr/>
    </dgm:pt>
    <dgm:pt modelId="{2F3DA255-EC16-438B-B504-E70439E08C0D}" type="pres">
      <dgm:prSet presAssocID="{92C9265E-F205-40AD-921C-D499F6763409}" presName="bracket" presStyleLbl="parChTrans1D1" presStyleIdx="2" presStyleCnt="3" custScaleX="36633"/>
      <dgm:spPr>
        <a:ln>
          <a:solidFill>
            <a:schemeClr val="bg1"/>
          </a:solidFill>
        </a:ln>
      </dgm:spPr>
    </dgm:pt>
    <dgm:pt modelId="{08388AC8-D787-4A0D-982E-72EBEA40F5B8}" type="pres">
      <dgm:prSet presAssocID="{92C9265E-F205-40AD-921C-D499F6763409}" presName="spH" presStyleCnt="0"/>
      <dgm:spPr/>
    </dgm:pt>
    <dgm:pt modelId="{2CD98E65-39AB-47F8-BB05-711C5C7A45F1}" type="pres">
      <dgm:prSet presAssocID="{92C9265E-F205-40AD-921C-D499F6763409}" presName="desTx" presStyleLbl="node1" presStyleIdx="2" presStyleCnt="3" custScaleX="92240">
        <dgm:presLayoutVars>
          <dgm:bulletEnabled val="1"/>
        </dgm:presLayoutVars>
      </dgm:prSet>
      <dgm:spPr/>
    </dgm:pt>
  </dgm:ptLst>
  <dgm:cxnLst>
    <dgm:cxn modelId="{925C0C04-12AE-482A-A0E5-28D6BDE7284F}" type="presOf" srcId="{4F2C5D85-67F8-4824-BF04-D81D989C63E7}" destId="{98C7D094-B99F-4B73-9145-9DE909D48A1B}" srcOrd="0" destOrd="1" presId="urn:diagrams.loki3.com/BracketList"/>
    <dgm:cxn modelId="{C507EA05-D719-4F44-B73C-AC0472D61CA6}" srcId="{92C9265E-F205-40AD-921C-D499F6763409}" destId="{60E0C292-BCC0-40F0-8574-BB2580608810}" srcOrd="2" destOrd="0" parTransId="{626500D2-095D-44D4-9B24-71AFD668C315}" sibTransId="{FD541182-D3D4-4E2B-98DF-C9BED8C23EF7}"/>
    <dgm:cxn modelId="{E7855A0F-C15A-475A-9C38-CFC6CE559611}" srcId="{C469A10B-D1DC-4DC0-BF08-DF5A028A015E}" destId="{42DD8CFF-86B6-4ED3-980D-076F41BBFA64}" srcOrd="0" destOrd="0" parTransId="{5D417F37-3CF5-4F70-9E89-DEDD9AE4BCA3}" sibTransId="{AD123612-34C0-4B67-B2CC-7CB7AA793024}"/>
    <dgm:cxn modelId="{B0065C10-9EA0-45AE-8CA4-A0F02DD45FC5}" srcId="{C469A10B-D1DC-4DC0-BF08-DF5A028A015E}" destId="{92C9265E-F205-40AD-921C-D499F6763409}" srcOrd="2" destOrd="0" parTransId="{D2B976EF-7178-4D47-BA49-443039D6FC50}" sibTransId="{18391F5A-D6AE-472B-9D4C-A55677A2A6E9}"/>
    <dgm:cxn modelId="{0A235A1B-40AB-4B34-BFA2-17ACD1B1A654}" type="presOf" srcId="{1C438C37-0447-402D-AD01-192EEF4EE523}" destId="{2CD98E65-39AB-47F8-BB05-711C5C7A45F1}" srcOrd="0" destOrd="0" presId="urn:diagrams.loki3.com/BracketList"/>
    <dgm:cxn modelId="{69D3BC1B-3AB0-45F1-8AFD-05CEA147EE44}" type="presOf" srcId="{060D6F6C-C312-4D33-807F-09B12B97C237}" destId="{98C7D094-B99F-4B73-9145-9DE909D48A1B}" srcOrd="0" destOrd="2" presId="urn:diagrams.loki3.com/BracketList"/>
    <dgm:cxn modelId="{40920D25-F603-461F-A9B8-3CF0A58E693B}" srcId="{42DD8CFF-86B6-4ED3-980D-076F41BBFA64}" destId="{236DBCC7-E781-49DD-B355-ECAABFB407B2}" srcOrd="0" destOrd="0" parTransId="{23B72499-447C-489A-9577-DE432271E223}" sibTransId="{C1439F9F-7E43-494B-8158-232DF542F6AA}"/>
    <dgm:cxn modelId="{0C3F502B-6635-422D-8C85-4803A7C4FA97}" type="presOf" srcId="{ABD1650B-3A02-4166-B05B-DF550EF053ED}" destId="{98C7D094-B99F-4B73-9145-9DE909D48A1B}" srcOrd="0" destOrd="3" presId="urn:diagrams.loki3.com/BracketList"/>
    <dgm:cxn modelId="{6607642D-2126-4D03-8C62-5F390E5C424B}" srcId="{42DD8CFF-86B6-4ED3-980D-076F41BBFA64}" destId="{060D6F6C-C312-4D33-807F-09B12B97C237}" srcOrd="2" destOrd="0" parTransId="{D2CD35A4-ABA6-42CC-B906-FCEF84A4EA4A}" sibTransId="{C2F574EF-B7F3-4E95-A5D4-F04B48AF74F6}"/>
    <dgm:cxn modelId="{A293AB30-0485-49F3-A8B9-45F599710DD7}" srcId="{92C9265E-F205-40AD-921C-D499F6763409}" destId="{F8D94ECA-4B45-4B9B-AB18-D31DD660F1CB}" srcOrd="1" destOrd="0" parTransId="{7C3C1A81-065B-4DC1-A941-9922BC8C3D6C}" sibTransId="{970B1A36-D8F1-4C3E-8DBC-5F2EC1F5BDAD}"/>
    <dgm:cxn modelId="{79BA3B3F-A77F-4DAF-9F09-A81683A1AC82}" srcId="{CCE6C6D8-5818-4957-B87E-541EA2C2E8AF}" destId="{7EFD7767-6C7E-427A-AAAF-0A3457C0AFA1}" srcOrd="1" destOrd="0" parTransId="{E0254B8C-8203-43EA-A9B9-A9A1A55C3ECC}" sibTransId="{49F38B4F-8115-4802-B588-9960E1992A88}"/>
    <dgm:cxn modelId="{2DB1FE63-BC7F-4C2E-8E5B-EA8BF4B570E9}" type="presOf" srcId="{F8D94ECA-4B45-4B9B-AB18-D31DD660F1CB}" destId="{2CD98E65-39AB-47F8-BB05-711C5C7A45F1}" srcOrd="0" destOrd="1" presId="urn:diagrams.loki3.com/BracketList"/>
    <dgm:cxn modelId="{67BEFA68-95A8-44B1-A932-921C0AFEBCEB}" type="presOf" srcId="{236DBCC7-E781-49DD-B355-ECAABFB407B2}" destId="{98C7D094-B99F-4B73-9145-9DE909D48A1B}" srcOrd="0" destOrd="0" presId="urn:diagrams.loki3.com/BracketList"/>
    <dgm:cxn modelId="{FF5BA56A-B4C5-477C-8BB2-89F717115574}" type="presOf" srcId="{C469A10B-D1DC-4DC0-BF08-DF5A028A015E}" destId="{DA96DF49-2C8D-4A8C-AE9B-1EA470BA0506}" srcOrd="0" destOrd="0" presId="urn:diagrams.loki3.com/BracketList"/>
    <dgm:cxn modelId="{8B425D4F-9FDE-4038-9EA1-163B1D17CAC1}" srcId="{92C9265E-F205-40AD-921C-D499F6763409}" destId="{1C438C37-0447-402D-AD01-192EEF4EE523}" srcOrd="0" destOrd="0" parTransId="{8DD36AD8-9553-4442-A3BC-260774D5877B}" sibTransId="{EFB78369-5FD3-48C2-A762-EC755F211B34}"/>
    <dgm:cxn modelId="{5E6A7A70-D71F-4929-A2CB-6996E4C6F819}" type="presOf" srcId="{92C9265E-F205-40AD-921C-D499F6763409}" destId="{E4B3C3AF-2580-4359-A201-EB6F8E24ADC2}" srcOrd="0" destOrd="0" presId="urn:diagrams.loki3.com/BracketList"/>
    <dgm:cxn modelId="{AA0DEB53-C083-45F5-90DD-EE3054443D6D}" srcId="{42DD8CFF-86B6-4ED3-980D-076F41BBFA64}" destId="{ABD1650B-3A02-4166-B05B-DF550EF053ED}" srcOrd="3" destOrd="0" parTransId="{01660C8D-E8F3-417D-B8CA-0DBB0B449870}" sibTransId="{3259383C-156B-459F-9FAF-9B5D4798AEE6}"/>
    <dgm:cxn modelId="{74E44477-DF04-4678-8633-1D5457638351}" srcId="{CCE6C6D8-5818-4957-B87E-541EA2C2E8AF}" destId="{00EC918C-E3E6-4554-B0D4-53CEA22666E5}" srcOrd="0" destOrd="0" parTransId="{EBA7DF0A-A792-474F-973A-DE6B35B16B85}" sibTransId="{54C11C5E-2F01-4D28-A3EA-86C1AED12A09}"/>
    <dgm:cxn modelId="{1AA3D877-8FDC-4BB2-B82E-0EDAEE8AA78D}" srcId="{CCE6C6D8-5818-4957-B87E-541EA2C2E8AF}" destId="{5D9A3627-7F2F-4CFB-B37B-47E64F88F704}" srcOrd="2" destOrd="0" parTransId="{8A110DC2-A228-4FB0-8666-BC599E3F9D57}" sibTransId="{DEF75387-3D3E-41D6-9D26-385F1FC08BCA}"/>
    <dgm:cxn modelId="{9C2A04AA-8947-472E-B846-140A59582687}" type="presOf" srcId="{CCE6C6D8-5818-4957-B87E-541EA2C2E8AF}" destId="{8266181F-2809-41FE-9E6E-48A73035698E}" srcOrd="0" destOrd="0" presId="urn:diagrams.loki3.com/BracketList"/>
    <dgm:cxn modelId="{5F42C8B2-454C-4DDD-9C32-BDF0E638035F}" type="presOf" srcId="{42DD8CFF-86B6-4ED3-980D-076F41BBFA64}" destId="{568C00A7-5757-4031-B5C7-DCDDA84D9282}" srcOrd="0" destOrd="0" presId="urn:diagrams.loki3.com/BracketList"/>
    <dgm:cxn modelId="{60D0DCBA-886B-4A06-AB69-F32D1132CA04}" type="presOf" srcId="{00EC918C-E3E6-4554-B0D4-53CEA22666E5}" destId="{D5339AA8-17A1-4A6A-9A70-7844E88B6605}" srcOrd="0" destOrd="0" presId="urn:diagrams.loki3.com/BracketList"/>
    <dgm:cxn modelId="{A07E69C8-E952-4CD7-A3C0-FA721CBFB009}" type="presOf" srcId="{60E0C292-BCC0-40F0-8574-BB2580608810}" destId="{2CD98E65-39AB-47F8-BB05-711C5C7A45F1}" srcOrd="0" destOrd="2" presId="urn:diagrams.loki3.com/BracketList"/>
    <dgm:cxn modelId="{D4D7F5C8-E8E5-402E-AE37-ABAC5CE19C2E}" type="presOf" srcId="{5D9A3627-7F2F-4CFB-B37B-47E64F88F704}" destId="{D5339AA8-17A1-4A6A-9A70-7844E88B6605}" srcOrd="0" destOrd="2" presId="urn:diagrams.loki3.com/BracketList"/>
    <dgm:cxn modelId="{5BB9F6D9-7E37-46E7-BC82-DA845AA7E177}" srcId="{42DD8CFF-86B6-4ED3-980D-076F41BBFA64}" destId="{4F2C5D85-67F8-4824-BF04-D81D989C63E7}" srcOrd="1" destOrd="0" parTransId="{0932CA95-211D-4D54-82F6-D1B1BC1C6FF2}" sibTransId="{413419B7-B2F3-4A42-9629-00D7A5F78B8A}"/>
    <dgm:cxn modelId="{3D3887E8-F429-4C1F-AAF0-3FD9B5FAD734}" type="presOf" srcId="{7EFD7767-6C7E-427A-AAAF-0A3457C0AFA1}" destId="{D5339AA8-17A1-4A6A-9A70-7844E88B6605}" srcOrd="0" destOrd="1" presId="urn:diagrams.loki3.com/BracketList"/>
    <dgm:cxn modelId="{F81144F5-C60A-41FF-8DDA-6D2A429C1C58}" srcId="{C469A10B-D1DC-4DC0-BF08-DF5A028A015E}" destId="{CCE6C6D8-5818-4957-B87E-541EA2C2E8AF}" srcOrd="1" destOrd="0" parTransId="{3571DE69-C2C2-4404-81EA-528B25C19C19}" sibTransId="{6AF494B3-A221-4BFF-BF2B-0C12BE6BA5FA}"/>
    <dgm:cxn modelId="{D2456956-2494-4431-AE33-DCE8E7A5CF30}" type="presParOf" srcId="{DA96DF49-2C8D-4A8C-AE9B-1EA470BA0506}" destId="{5C9DC253-607D-46D4-8C03-48EBBE2BF8D1}" srcOrd="0" destOrd="0" presId="urn:diagrams.loki3.com/BracketList"/>
    <dgm:cxn modelId="{FEF68079-31AD-4F53-A59D-B7F137473E07}" type="presParOf" srcId="{5C9DC253-607D-46D4-8C03-48EBBE2BF8D1}" destId="{568C00A7-5757-4031-B5C7-DCDDA84D9282}" srcOrd="0" destOrd="0" presId="urn:diagrams.loki3.com/BracketList"/>
    <dgm:cxn modelId="{24DFEF94-EF75-435C-8B31-6196FCD73871}" type="presParOf" srcId="{5C9DC253-607D-46D4-8C03-48EBBE2BF8D1}" destId="{B0DAA34A-EDEC-4E62-A0F4-DA73B9B77A81}" srcOrd="1" destOrd="0" presId="urn:diagrams.loki3.com/BracketList"/>
    <dgm:cxn modelId="{586A8F18-4BD7-4F43-8D77-A4C0D28D4D82}" type="presParOf" srcId="{5C9DC253-607D-46D4-8C03-48EBBE2BF8D1}" destId="{2C96D3FD-47E9-4F39-8269-B72166821262}" srcOrd="2" destOrd="0" presId="urn:diagrams.loki3.com/BracketList"/>
    <dgm:cxn modelId="{67AFB4F4-6B13-41AF-B808-F8E547F9886C}" type="presParOf" srcId="{5C9DC253-607D-46D4-8C03-48EBBE2BF8D1}" destId="{98C7D094-B99F-4B73-9145-9DE909D48A1B}" srcOrd="3" destOrd="0" presId="urn:diagrams.loki3.com/BracketList"/>
    <dgm:cxn modelId="{4739EC4D-A6B4-45B7-8675-597B84A9E886}" type="presParOf" srcId="{DA96DF49-2C8D-4A8C-AE9B-1EA470BA0506}" destId="{5A5AB657-48AA-490E-A002-54225E599E65}" srcOrd="1" destOrd="0" presId="urn:diagrams.loki3.com/BracketList"/>
    <dgm:cxn modelId="{DF8ED7CA-5018-42A2-82FA-B7B2C8407F45}" type="presParOf" srcId="{DA96DF49-2C8D-4A8C-AE9B-1EA470BA0506}" destId="{2857020A-4454-4001-822F-79DA9C77B61F}" srcOrd="2" destOrd="0" presId="urn:diagrams.loki3.com/BracketList"/>
    <dgm:cxn modelId="{04B779D7-3FDB-4B89-A3CC-23470A548046}" type="presParOf" srcId="{2857020A-4454-4001-822F-79DA9C77B61F}" destId="{8266181F-2809-41FE-9E6E-48A73035698E}" srcOrd="0" destOrd="0" presId="urn:diagrams.loki3.com/BracketList"/>
    <dgm:cxn modelId="{824F8D3B-AD90-4A50-8B8F-8A4AFCEA2DD2}" type="presParOf" srcId="{2857020A-4454-4001-822F-79DA9C77B61F}" destId="{ECB3A2F4-B370-4D7A-87D2-27F0827ABDEB}" srcOrd="1" destOrd="0" presId="urn:diagrams.loki3.com/BracketList"/>
    <dgm:cxn modelId="{737C4958-51F6-46BB-A70F-08A119ABDF40}" type="presParOf" srcId="{2857020A-4454-4001-822F-79DA9C77B61F}" destId="{DF406C88-2E64-4DE7-A1DE-D05732464C5F}" srcOrd="2" destOrd="0" presId="urn:diagrams.loki3.com/BracketList"/>
    <dgm:cxn modelId="{1D057C7F-0B83-4184-9766-A9585ACC6CAE}" type="presParOf" srcId="{2857020A-4454-4001-822F-79DA9C77B61F}" destId="{D5339AA8-17A1-4A6A-9A70-7844E88B6605}" srcOrd="3" destOrd="0" presId="urn:diagrams.loki3.com/BracketList"/>
    <dgm:cxn modelId="{2DC6A7B0-4405-4E0C-ABF1-42F9C45EC0DA}" type="presParOf" srcId="{DA96DF49-2C8D-4A8C-AE9B-1EA470BA0506}" destId="{C5623FA1-4CE6-4F0C-9500-A86641D80614}" srcOrd="3" destOrd="0" presId="urn:diagrams.loki3.com/BracketList"/>
    <dgm:cxn modelId="{3461EA69-CA8D-4AFF-8FE9-8FF7B85E2061}" type="presParOf" srcId="{DA96DF49-2C8D-4A8C-AE9B-1EA470BA0506}" destId="{8E2B80AE-8864-4EAE-9AB9-977F308CAF75}" srcOrd="4" destOrd="0" presId="urn:diagrams.loki3.com/BracketList"/>
    <dgm:cxn modelId="{A29DF804-78FD-45C1-825B-E0F6E48264EB}" type="presParOf" srcId="{8E2B80AE-8864-4EAE-9AB9-977F308CAF75}" destId="{E4B3C3AF-2580-4359-A201-EB6F8E24ADC2}" srcOrd="0" destOrd="0" presId="urn:diagrams.loki3.com/BracketList"/>
    <dgm:cxn modelId="{E02CFA65-DAC9-4FD7-919C-19EDF304098D}" type="presParOf" srcId="{8E2B80AE-8864-4EAE-9AB9-977F308CAF75}" destId="{2F3DA255-EC16-438B-B504-E70439E08C0D}" srcOrd="1" destOrd="0" presId="urn:diagrams.loki3.com/BracketList"/>
    <dgm:cxn modelId="{91E7C8FA-CD23-4400-BD46-905B0E2FA1AC}" type="presParOf" srcId="{8E2B80AE-8864-4EAE-9AB9-977F308CAF75}" destId="{08388AC8-D787-4A0D-982E-72EBEA40F5B8}" srcOrd="2" destOrd="0" presId="urn:diagrams.loki3.com/BracketList"/>
    <dgm:cxn modelId="{64A806AD-ED64-49AD-978D-54C7552BC90F}" type="presParOf" srcId="{8E2B80AE-8864-4EAE-9AB9-977F308CAF75}" destId="{2CD98E65-39AB-47F8-BB05-711C5C7A45F1}"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DB0BC8-790E-4ACE-B13F-47E26263C158}" type="doc">
      <dgm:prSet loTypeId="urn:microsoft.com/office/officeart/2005/8/layout/matrix3" loCatId="matrix" qsTypeId="urn:microsoft.com/office/officeart/2005/8/quickstyle/simple4" qsCatId="simple" csTypeId="urn:microsoft.com/office/officeart/2005/8/colors/accent1_2" csCatId="accent1" phldr="1"/>
      <dgm:spPr/>
      <dgm:t>
        <a:bodyPr/>
        <a:lstStyle/>
        <a:p>
          <a:endParaRPr lang="en-US"/>
        </a:p>
      </dgm:t>
    </dgm:pt>
    <dgm:pt modelId="{03A45D91-0AF3-40D9-A57F-3D864343B243}">
      <dgm:prSet phldrT="[Text]" custT="1"/>
      <dgm:spPr/>
      <dgm:t>
        <a:bodyPr/>
        <a:lstStyle/>
        <a:p>
          <a:r>
            <a:rPr lang="en-US" sz="2400" b="1" dirty="0">
              <a:latin typeface="Calibri" panose="020F0502020204030204" pitchFamily="34" charset="0"/>
            </a:rPr>
            <a:t>Opioid Substitution Therapy</a:t>
          </a:r>
        </a:p>
      </dgm:t>
    </dgm:pt>
    <dgm:pt modelId="{795EBF4D-D3F0-4C2C-B82A-F7FCB97DC90F}" type="parTrans" cxnId="{04A90ADA-69CE-4CE4-9EA7-9BA8AEF34183}">
      <dgm:prSet/>
      <dgm:spPr/>
      <dgm:t>
        <a:bodyPr/>
        <a:lstStyle/>
        <a:p>
          <a:endParaRPr lang="en-US"/>
        </a:p>
      </dgm:t>
    </dgm:pt>
    <dgm:pt modelId="{C9D16DCF-FBD7-4101-947F-4C1477AA24F3}" type="sibTrans" cxnId="{04A90ADA-69CE-4CE4-9EA7-9BA8AEF34183}">
      <dgm:prSet/>
      <dgm:spPr/>
      <dgm:t>
        <a:bodyPr/>
        <a:lstStyle/>
        <a:p>
          <a:endParaRPr lang="en-US"/>
        </a:p>
      </dgm:t>
    </dgm:pt>
    <dgm:pt modelId="{1F9C9F52-4B11-4BCC-AF9D-278BD9D9520A}">
      <dgm:prSet phldrT="[Text]" custT="1"/>
      <dgm:spPr>
        <a:solidFill>
          <a:schemeClr val="accent3"/>
        </a:solidFill>
      </dgm:spPr>
      <dgm:t>
        <a:bodyPr/>
        <a:lstStyle/>
        <a:p>
          <a:r>
            <a:rPr lang="en-US" sz="2400" b="1" dirty="0">
              <a:latin typeface="Calibri" panose="020F0502020204030204" pitchFamily="34" charset="0"/>
            </a:rPr>
            <a:t>Needle-Syringe Programs</a:t>
          </a:r>
        </a:p>
      </dgm:t>
    </dgm:pt>
    <dgm:pt modelId="{BDE5AAC4-346D-4E79-A9D9-305183B0941D}" type="parTrans" cxnId="{02521B47-364F-42A1-A5A3-3ECD84DFB773}">
      <dgm:prSet/>
      <dgm:spPr/>
      <dgm:t>
        <a:bodyPr/>
        <a:lstStyle/>
        <a:p>
          <a:endParaRPr lang="en-US"/>
        </a:p>
      </dgm:t>
    </dgm:pt>
    <dgm:pt modelId="{6AB8C1B4-5117-439E-B210-9C8F469A4162}" type="sibTrans" cxnId="{02521B47-364F-42A1-A5A3-3ECD84DFB773}">
      <dgm:prSet/>
      <dgm:spPr/>
      <dgm:t>
        <a:bodyPr/>
        <a:lstStyle/>
        <a:p>
          <a:endParaRPr lang="en-US"/>
        </a:p>
      </dgm:t>
    </dgm:pt>
    <dgm:pt modelId="{4E17F950-232E-4234-8CD1-62AFCE2A9A29}">
      <dgm:prSet phldrT="[Text]" custT="1"/>
      <dgm:spPr>
        <a:solidFill>
          <a:schemeClr val="accent4"/>
        </a:solidFill>
      </dgm:spPr>
      <dgm:t>
        <a:bodyPr/>
        <a:lstStyle/>
        <a:p>
          <a:r>
            <a:rPr lang="en-US" sz="2400" b="1" dirty="0">
              <a:latin typeface="Calibri" panose="020F0502020204030204" pitchFamily="34" charset="0"/>
            </a:rPr>
            <a:t>Overdose Prevention/Reversal</a:t>
          </a:r>
        </a:p>
      </dgm:t>
    </dgm:pt>
    <dgm:pt modelId="{1E85B25B-323C-4F56-A208-69688C03D535}" type="parTrans" cxnId="{13457D35-D3FD-4DFC-A352-1280C9D48E71}">
      <dgm:prSet/>
      <dgm:spPr/>
      <dgm:t>
        <a:bodyPr/>
        <a:lstStyle/>
        <a:p>
          <a:endParaRPr lang="en-US"/>
        </a:p>
      </dgm:t>
    </dgm:pt>
    <dgm:pt modelId="{886D5C8C-3A9A-4CE3-B60F-4833CE7227C2}" type="sibTrans" cxnId="{13457D35-D3FD-4DFC-A352-1280C9D48E71}">
      <dgm:prSet/>
      <dgm:spPr/>
      <dgm:t>
        <a:bodyPr/>
        <a:lstStyle/>
        <a:p>
          <a:endParaRPr lang="en-US"/>
        </a:p>
      </dgm:t>
    </dgm:pt>
    <dgm:pt modelId="{8DFADBE6-99DD-4091-AAC5-D73D518C2543}">
      <dgm:prSet phldrT="[Text]" custT="1"/>
      <dgm:spPr>
        <a:solidFill>
          <a:schemeClr val="accent6"/>
        </a:solidFill>
      </dgm:spPr>
      <dgm:t>
        <a:bodyPr/>
        <a:lstStyle/>
        <a:p>
          <a:r>
            <a:rPr lang="en-US" sz="2400" b="1" dirty="0">
              <a:latin typeface="Calibri" panose="020F0502020204030204" pitchFamily="34" charset="0"/>
            </a:rPr>
            <a:t>HIV and HCV Testing and Treatment</a:t>
          </a:r>
        </a:p>
      </dgm:t>
    </dgm:pt>
    <dgm:pt modelId="{92D7A03A-08AC-41D9-A0AB-BBC4BF5278C1}" type="parTrans" cxnId="{DE13E9C3-CE92-4F21-96C9-5858AB7C628A}">
      <dgm:prSet/>
      <dgm:spPr/>
      <dgm:t>
        <a:bodyPr/>
        <a:lstStyle/>
        <a:p>
          <a:endParaRPr lang="en-US"/>
        </a:p>
      </dgm:t>
    </dgm:pt>
    <dgm:pt modelId="{63D11E87-F39B-423F-8B82-4F11B3BCF399}" type="sibTrans" cxnId="{DE13E9C3-CE92-4F21-96C9-5858AB7C628A}">
      <dgm:prSet/>
      <dgm:spPr/>
      <dgm:t>
        <a:bodyPr/>
        <a:lstStyle/>
        <a:p>
          <a:endParaRPr lang="en-US"/>
        </a:p>
      </dgm:t>
    </dgm:pt>
    <dgm:pt modelId="{0BC77427-3348-4887-92D3-ED52ED170C7F}" type="pres">
      <dgm:prSet presAssocID="{50DB0BC8-790E-4ACE-B13F-47E26263C158}" presName="matrix" presStyleCnt="0">
        <dgm:presLayoutVars>
          <dgm:chMax val="1"/>
          <dgm:dir/>
          <dgm:resizeHandles val="exact"/>
        </dgm:presLayoutVars>
      </dgm:prSet>
      <dgm:spPr/>
    </dgm:pt>
    <dgm:pt modelId="{73138948-AED5-41A7-8255-AD64624DC7F0}" type="pres">
      <dgm:prSet presAssocID="{50DB0BC8-790E-4ACE-B13F-47E26263C158}" presName="diamond" presStyleLbl="bgShp" presStyleIdx="0" presStyleCnt="1"/>
      <dgm:spPr/>
    </dgm:pt>
    <dgm:pt modelId="{6E653B09-4C29-4D82-9B0E-7F0378FE5D0A}" type="pres">
      <dgm:prSet presAssocID="{50DB0BC8-790E-4ACE-B13F-47E26263C158}" presName="quad1" presStyleLbl="node1" presStyleIdx="0" presStyleCnt="4" custScaleX="105244" custScaleY="100232">
        <dgm:presLayoutVars>
          <dgm:chMax val="0"/>
          <dgm:chPref val="0"/>
          <dgm:bulletEnabled val="1"/>
        </dgm:presLayoutVars>
      </dgm:prSet>
      <dgm:spPr/>
    </dgm:pt>
    <dgm:pt modelId="{19F25633-34F8-4124-A089-47C3B54AF7EB}" type="pres">
      <dgm:prSet presAssocID="{50DB0BC8-790E-4ACE-B13F-47E26263C158}" presName="quad2" presStyleLbl="node1" presStyleIdx="1" presStyleCnt="4" custScaleX="105244" custScaleY="100232">
        <dgm:presLayoutVars>
          <dgm:chMax val="0"/>
          <dgm:chPref val="0"/>
          <dgm:bulletEnabled val="1"/>
        </dgm:presLayoutVars>
      </dgm:prSet>
      <dgm:spPr/>
    </dgm:pt>
    <dgm:pt modelId="{E37E172D-3603-449A-AEA9-34B2143AE5A4}" type="pres">
      <dgm:prSet presAssocID="{50DB0BC8-790E-4ACE-B13F-47E26263C158}" presName="quad3" presStyleLbl="node1" presStyleIdx="2" presStyleCnt="4" custScaleX="105244" custScaleY="100232">
        <dgm:presLayoutVars>
          <dgm:chMax val="0"/>
          <dgm:chPref val="0"/>
          <dgm:bulletEnabled val="1"/>
        </dgm:presLayoutVars>
      </dgm:prSet>
      <dgm:spPr/>
    </dgm:pt>
    <dgm:pt modelId="{BE5168E9-6703-4DD0-BD91-F4E584F3C31E}" type="pres">
      <dgm:prSet presAssocID="{50DB0BC8-790E-4ACE-B13F-47E26263C158}" presName="quad4" presStyleLbl="node1" presStyleIdx="3" presStyleCnt="4" custScaleX="105244" custScaleY="100232">
        <dgm:presLayoutVars>
          <dgm:chMax val="0"/>
          <dgm:chPref val="0"/>
          <dgm:bulletEnabled val="1"/>
        </dgm:presLayoutVars>
      </dgm:prSet>
      <dgm:spPr/>
    </dgm:pt>
  </dgm:ptLst>
  <dgm:cxnLst>
    <dgm:cxn modelId="{13457D35-D3FD-4DFC-A352-1280C9D48E71}" srcId="{50DB0BC8-790E-4ACE-B13F-47E26263C158}" destId="{4E17F950-232E-4234-8CD1-62AFCE2A9A29}" srcOrd="2" destOrd="0" parTransId="{1E85B25B-323C-4F56-A208-69688C03D535}" sibTransId="{886D5C8C-3A9A-4CE3-B60F-4833CE7227C2}"/>
    <dgm:cxn modelId="{080FD73A-FE8C-420C-8883-9E81935DD025}" type="presOf" srcId="{03A45D91-0AF3-40D9-A57F-3D864343B243}" destId="{6E653B09-4C29-4D82-9B0E-7F0378FE5D0A}" srcOrd="0" destOrd="0" presId="urn:microsoft.com/office/officeart/2005/8/layout/matrix3"/>
    <dgm:cxn modelId="{13B81242-1593-463D-B470-10FE61176250}" type="presOf" srcId="{50DB0BC8-790E-4ACE-B13F-47E26263C158}" destId="{0BC77427-3348-4887-92D3-ED52ED170C7F}" srcOrd="0" destOrd="0" presId="urn:microsoft.com/office/officeart/2005/8/layout/matrix3"/>
    <dgm:cxn modelId="{02521B47-364F-42A1-A5A3-3ECD84DFB773}" srcId="{50DB0BC8-790E-4ACE-B13F-47E26263C158}" destId="{1F9C9F52-4B11-4BCC-AF9D-278BD9D9520A}" srcOrd="1" destOrd="0" parTransId="{BDE5AAC4-346D-4E79-A9D9-305183B0941D}" sibTransId="{6AB8C1B4-5117-439E-B210-9C8F469A4162}"/>
    <dgm:cxn modelId="{18B9FE8E-9CF6-4FFB-8C9B-7C27BEDF2B66}" type="presOf" srcId="{1F9C9F52-4B11-4BCC-AF9D-278BD9D9520A}" destId="{19F25633-34F8-4124-A089-47C3B54AF7EB}" srcOrd="0" destOrd="0" presId="urn:microsoft.com/office/officeart/2005/8/layout/matrix3"/>
    <dgm:cxn modelId="{DE13E9C3-CE92-4F21-96C9-5858AB7C628A}" srcId="{50DB0BC8-790E-4ACE-B13F-47E26263C158}" destId="{8DFADBE6-99DD-4091-AAC5-D73D518C2543}" srcOrd="3" destOrd="0" parTransId="{92D7A03A-08AC-41D9-A0AB-BBC4BF5278C1}" sibTransId="{63D11E87-F39B-423F-8B82-4F11B3BCF399}"/>
    <dgm:cxn modelId="{90B92DD7-7B7E-4F98-8BA5-89099A51F1E4}" type="presOf" srcId="{4E17F950-232E-4234-8CD1-62AFCE2A9A29}" destId="{E37E172D-3603-449A-AEA9-34B2143AE5A4}" srcOrd="0" destOrd="0" presId="urn:microsoft.com/office/officeart/2005/8/layout/matrix3"/>
    <dgm:cxn modelId="{04A90ADA-69CE-4CE4-9EA7-9BA8AEF34183}" srcId="{50DB0BC8-790E-4ACE-B13F-47E26263C158}" destId="{03A45D91-0AF3-40D9-A57F-3D864343B243}" srcOrd="0" destOrd="0" parTransId="{795EBF4D-D3F0-4C2C-B82A-F7FCB97DC90F}" sibTransId="{C9D16DCF-FBD7-4101-947F-4C1477AA24F3}"/>
    <dgm:cxn modelId="{3C22C9E9-0951-4CC4-B502-4B4AD983F80B}" type="presOf" srcId="{8DFADBE6-99DD-4091-AAC5-D73D518C2543}" destId="{BE5168E9-6703-4DD0-BD91-F4E584F3C31E}" srcOrd="0" destOrd="0" presId="urn:microsoft.com/office/officeart/2005/8/layout/matrix3"/>
    <dgm:cxn modelId="{3CC468E3-7550-4047-800C-629D3D41F067}" type="presParOf" srcId="{0BC77427-3348-4887-92D3-ED52ED170C7F}" destId="{73138948-AED5-41A7-8255-AD64624DC7F0}" srcOrd="0" destOrd="0" presId="urn:microsoft.com/office/officeart/2005/8/layout/matrix3"/>
    <dgm:cxn modelId="{7643D58B-16B0-4FB2-B6A2-9F9C561B06E4}" type="presParOf" srcId="{0BC77427-3348-4887-92D3-ED52ED170C7F}" destId="{6E653B09-4C29-4D82-9B0E-7F0378FE5D0A}" srcOrd="1" destOrd="0" presId="urn:microsoft.com/office/officeart/2005/8/layout/matrix3"/>
    <dgm:cxn modelId="{D7CD9150-E311-4558-B411-E9BFF1A8BA90}" type="presParOf" srcId="{0BC77427-3348-4887-92D3-ED52ED170C7F}" destId="{19F25633-34F8-4124-A089-47C3B54AF7EB}" srcOrd="2" destOrd="0" presId="urn:microsoft.com/office/officeart/2005/8/layout/matrix3"/>
    <dgm:cxn modelId="{9E8B3655-4C39-443B-9734-603D2550A988}" type="presParOf" srcId="{0BC77427-3348-4887-92D3-ED52ED170C7F}" destId="{E37E172D-3603-449A-AEA9-34B2143AE5A4}" srcOrd="3" destOrd="0" presId="urn:microsoft.com/office/officeart/2005/8/layout/matrix3"/>
    <dgm:cxn modelId="{3E120BCF-0151-4344-A579-E1AC3AFE9818}" type="presParOf" srcId="{0BC77427-3348-4887-92D3-ED52ED170C7F}" destId="{BE5168E9-6703-4DD0-BD91-F4E584F3C31E}"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48415-6D1F-4F4A-82C1-E2A32527A165}">
      <dsp:nvSpPr>
        <dsp:cNvPr id="0" name=""/>
        <dsp:cNvSpPr/>
      </dsp:nvSpPr>
      <dsp:spPr>
        <a:xfrm>
          <a:off x="2231" y="0"/>
          <a:ext cx="3471146" cy="431427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b="1" kern="1200" dirty="0"/>
          </a:br>
          <a:r>
            <a:rPr lang="en-US" sz="2400" b="1" kern="1200" dirty="0"/>
            <a:t>Faster time to result </a:t>
          </a:r>
          <a:br>
            <a:rPr lang="en-US" sz="2400" b="1" kern="1200" dirty="0"/>
          </a:br>
          <a:r>
            <a:rPr lang="en-US" sz="2400" b="1" kern="1200" dirty="0"/>
            <a:t>(&lt;10 min)</a:t>
          </a:r>
        </a:p>
      </dsp:txBody>
      <dsp:txXfrm>
        <a:off x="2231" y="1725708"/>
        <a:ext cx="3471146" cy="1725708"/>
      </dsp:txXfrm>
    </dsp:sp>
    <dsp:sp modelId="{8C31C9F0-D30C-4ABD-B34B-00A0F3A4B112}">
      <dsp:nvSpPr>
        <dsp:cNvPr id="0" name=""/>
        <dsp:cNvSpPr/>
      </dsp:nvSpPr>
      <dsp:spPr>
        <a:xfrm>
          <a:off x="844084" y="178568"/>
          <a:ext cx="1787440" cy="1787440"/>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C5D41D3-AFFF-40A7-B464-99E0A7A66D9C}">
      <dsp:nvSpPr>
        <dsp:cNvPr id="0" name=""/>
        <dsp:cNvSpPr/>
      </dsp:nvSpPr>
      <dsp:spPr>
        <a:xfrm>
          <a:off x="3577511" y="0"/>
          <a:ext cx="3471146" cy="4314272"/>
        </a:xfrm>
        <a:prstGeom prst="roundRect">
          <a:avLst>
            <a:gd name="adj" fmla="val 10000"/>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br>
            <a:rPr lang="en-US" sz="2400" b="1" kern="1200" dirty="0"/>
          </a:br>
          <a:r>
            <a:rPr lang="en-US" sz="2400" b="1" kern="1200" dirty="0"/>
            <a:t>Lower cost</a:t>
          </a:r>
        </a:p>
      </dsp:txBody>
      <dsp:txXfrm>
        <a:off x="3577511" y="1725708"/>
        <a:ext cx="3471146" cy="1725708"/>
      </dsp:txXfrm>
    </dsp:sp>
    <dsp:sp modelId="{315F96E0-A63A-49C6-BF27-E7E9523B7AEE}">
      <dsp:nvSpPr>
        <dsp:cNvPr id="0" name=""/>
        <dsp:cNvSpPr/>
      </dsp:nvSpPr>
      <dsp:spPr>
        <a:xfrm>
          <a:off x="4419364" y="178568"/>
          <a:ext cx="1787440" cy="1787440"/>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C6AA33-6658-419B-927E-C6DB1432BFE5}">
      <dsp:nvSpPr>
        <dsp:cNvPr id="0" name=""/>
        <dsp:cNvSpPr/>
      </dsp:nvSpPr>
      <dsp:spPr>
        <a:xfrm>
          <a:off x="7152791" y="0"/>
          <a:ext cx="3471146" cy="4314272"/>
        </a:xfrm>
        <a:prstGeom prst="roundRect">
          <a:avLst>
            <a:gd name="adj" fmla="val 10000"/>
          </a:avLst>
        </a:prstGeom>
        <a:solidFill>
          <a:schemeClr val="accent4"/>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br>
            <a:rPr lang="en-US" sz="2400" b="1" kern="1200" dirty="0"/>
          </a:br>
          <a:r>
            <a:rPr lang="en-US" sz="2400" b="1" kern="1200" dirty="0"/>
            <a:t>No requirement for additional equipment</a:t>
          </a:r>
        </a:p>
        <a:p>
          <a:pPr marL="228600" lvl="1" indent="-228600" algn="l" defTabSz="889000">
            <a:lnSpc>
              <a:spcPct val="90000"/>
            </a:lnSpc>
            <a:spcBef>
              <a:spcPct val="0"/>
            </a:spcBef>
            <a:spcAft>
              <a:spcPct val="15000"/>
            </a:spcAft>
            <a:buFont typeface="Wingdings" pitchFamily="2" charset="2"/>
            <a:buChar char="§"/>
          </a:pPr>
          <a:r>
            <a:rPr lang="en-US" sz="2000" b="0" kern="1200"/>
            <a:t>Retain accuracy and fingerpick feasibility so phlebotomy resources </a:t>
          </a:r>
          <a:br>
            <a:rPr lang="en-US" sz="2000" b="0" kern="1200"/>
          </a:br>
          <a:r>
            <a:rPr lang="en-US" sz="2000" b="0" kern="1200"/>
            <a:t>not needed</a:t>
          </a:r>
          <a:endParaRPr lang="en-US" sz="2000" b="0" kern="1200" dirty="0"/>
        </a:p>
      </dsp:txBody>
      <dsp:txXfrm>
        <a:off x="7152791" y="1725708"/>
        <a:ext cx="3471146" cy="1725708"/>
      </dsp:txXfrm>
    </dsp:sp>
    <dsp:sp modelId="{3F24E44C-2F1A-4CCB-82D7-C0F939926831}">
      <dsp:nvSpPr>
        <dsp:cNvPr id="0" name=""/>
        <dsp:cNvSpPr/>
      </dsp:nvSpPr>
      <dsp:spPr>
        <a:xfrm>
          <a:off x="7991857" y="178568"/>
          <a:ext cx="1787440" cy="1787440"/>
        </a:xfrm>
        <a:prstGeom prst="ellipse">
          <a:avLst/>
        </a:prstGeom>
        <a:blipFill dpi="0" rotWithShape="1">
          <a:blip xmlns:r="http://schemas.openxmlformats.org/officeDocument/2006/relationships" r:embed="rId3"/>
          <a:srcRect/>
          <a:stretch>
            <a:fillRect l="-24178" r="-24178"/>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36457A5-9E82-4309-8323-D485BC58E5E0}">
      <dsp:nvSpPr>
        <dsp:cNvPr id="0" name=""/>
        <dsp:cNvSpPr/>
      </dsp:nvSpPr>
      <dsp:spPr>
        <a:xfrm>
          <a:off x="425046" y="3451417"/>
          <a:ext cx="9776075" cy="647140"/>
        </a:xfrm>
        <a:prstGeom prst="leftRightArrow">
          <a:avLst/>
        </a:prstGeom>
        <a:noFill/>
        <a:ln w="25400" cap="flat" cmpd="sng" algn="ctr">
          <a:no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8C00A7-5757-4031-B5C7-DCDDA84D9282}">
      <dsp:nvSpPr>
        <dsp:cNvPr id="0" name=""/>
        <dsp:cNvSpPr/>
      </dsp:nvSpPr>
      <dsp:spPr>
        <a:xfrm>
          <a:off x="135967" y="662635"/>
          <a:ext cx="3373148" cy="53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r" defTabSz="1244600">
            <a:lnSpc>
              <a:spcPct val="90000"/>
            </a:lnSpc>
            <a:spcBef>
              <a:spcPct val="0"/>
            </a:spcBef>
            <a:spcAft>
              <a:spcPct val="35000"/>
            </a:spcAft>
            <a:buNone/>
          </a:pPr>
          <a:r>
            <a:rPr lang="en-US" sz="2800" b="1" kern="1200">
              <a:solidFill>
                <a:schemeClr val="bg1"/>
              </a:solidFill>
            </a:rPr>
            <a:t>Simplify testing</a:t>
          </a:r>
        </a:p>
      </dsp:txBody>
      <dsp:txXfrm>
        <a:off x="135967" y="662635"/>
        <a:ext cx="3373148" cy="534600"/>
      </dsp:txXfrm>
    </dsp:sp>
    <dsp:sp modelId="{B0DAA34A-EDEC-4E62-A0F4-DA73B9B77A81}">
      <dsp:nvSpPr>
        <dsp:cNvPr id="0" name=""/>
        <dsp:cNvSpPr/>
      </dsp:nvSpPr>
      <dsp:spPr>
        <a:xfrm>
          <a:off x="3509115" y="77916"/>
          <a:ext cx="199044" cy="1704037"/>
        </a:xfrm>
        <a:prstGeom prst="leftBrace">
          <a:avLst>
            <a:gd name="adj1" fmla="val 35000"/>
            <a:gd name="adj2" fmla="val 50000"/>
          </a:avLst>
        </a:pr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sp>
    <dsp:sp modelId="{98C7D094-B99F-4B73-9145-9DE909D48A1B}">
      <dsp:nvSpPr>
        <dsp:cNvPr id="0" name=""/>
        <dsp:cNvSpPr/>
      </dsp:nvSpPr>
      <dsp:spPr>
        <a:xfrm>
          <a:off x="3925498" y="77916"/>
          <a:ext cx="6816084" cy="17040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dirty="0"/>
            <a:t>Point-of-care HCV Ab or RNA testing</a:t>
          </a:r>
        </a:p>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a:t>Dried blood spot testing</a:t>
          </a:r>
        </a:p>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dirty="0"/>
            <a:t>Reflex RNA testing</a:t>
          </a:r>
        </a:p>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dirty="0"/>
            <a:t>Opt-out screening (with consent)</a:t>
          </a:r>
        </a:p>
      </dsp:txBody>
      <dsp:txXfrm>
        <a:off x="3925498" y="77916"/>
        <a:ext cx="6816084" cy="1704037"/>
      </dsp:txXfrm>
    </dsp:sp>
    <dsp:sp modelId="{8266181F-2809-41FE-9E6E-48A73035698E}">
      <dsp:nvSpPr>
        <dsp:cNvPr id="0" name=""/>
        <dsp:cNvSpPr/>
      </dsp:nvSpPr>
      <dsp:spPr>
        <a:xfrm>
          <a:off x="135967" y="2058387"/>
          <a:ext cx="3373148" cy="9355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r" defTabSz="1244600">
            <a:lnSpc>
              <a:spcPct val="90000"/>
            </a:lnSpc>
            <a:spcBef>
              <a:spcPct val="0"/>
            </a:spcBef>
            <a:spcAft>
              <a:spcPct val="35000"/>
            </a:spcAft>
            <a:buNone/>
          </a:pPr>
          <a:r>
            <a:rPr lang="en-US" sz="2800" b="1" kern="1200">
              <a:solidFill>
                <a:schemeClr val="bg1"/>
              </a:solidFill>
            </a:rPr>
            <a:t>Engage patients </a:t>
          </a:r>
          <a:br>
            <a:rPr lang="en-US" sz="2800" b="1" kern="1200">
              <a:solidFill>
                <a:schemeClr val="bg1"/>
              </a:solidFill>
            </a:rPr>
          </a:br>
          <a:r>
            <a:rPr lang="en-US" sz="2800" b="1" kern="1200">
              <a:solidFill>
                <a:schemeClr val="bg1"/>
              </a:solidFill>
            </a:rPr>
            <a:t>in care</a:t>
          </a:r>
        </a:p>
      </dsp:txBody>
      <dsp:txXfrm>
        <a:off x="135967" y="2058387"/>
        <a:ext cx="3373148" cy="935550"/>
      </dsp:txXfrm>
    </dsp:sp>
    <dsp:sp modelId="{ECB3A2F4-B370-4D7A-87D2-27F0827ABDEB}">
      <dsp:nvSpPr>
        <dsp:cNvPr id="0" name=""/>
        <dsp:cNvSpPr/>
      </dsp:nvSpPr>
      <dsp:spPr>
        <a:xfrm>
          <a:off x="3509115" y="1868353"/>
          <a:ext cx="199044" cy="1315617"/>
        </a:xfrm>
        <a:prstGeom prst="leftBrace">
          <a:avLst>
            <a:gd name="adj1" fmla="val 35000"/>
            <a:gd name="adj2" fmla="val 50000"/>
          </a:avLst>
        </a:pr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sp>
    <dsp:sp modelId="{D5339AA8-17A1-4A6A-9A70-7844E88B6605}">
      <dsp:nvSpPr>
        <dsp:cNvPr id="0" name=""/>
        <dsp:cNvSpPr/>
      </dsp:nvSpPr>
      <dsp:spPr>
        <a:xfrm>
          <a:off x="3925498" y="1868353"/>
          <a:ext cx="6816084" cy="1315617"/>
        </a:xfrm>
        <a:prstGeom prst="rect">
          <a:avLst/>
        </a:prstGeom>
        <a:solidFill>
          <a:schemeClr val="accent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a:t>Patient reminders for testing</a:t>
          </a:r>
        </a:p>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err="1"/>
            <a:t>Patient navigation/coordination</a:t>
          </a:r>
        </a:p>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err="1"/>
            <a:t>Patient education</a:t>
          </a:r>
        </a:p>
      </dsp:txBody>
      <dsp:txXfrm>
        <a:off x="3925498" y="1868353"/>
        <a:ext cx="6816084" cy="1315617"/>
      </dsp:txXfrm>
    </dsp:sp>
    <dsp:sp modelId="{E4B3C3AF-2580-4359-A201-EB6F8E24ADC2}">
      <dsp:nvSpPr>
        <dsp:cNvPr id="0" name=""/>
        <dsp:cNvSpPr/>
      </dsp:nvSpPr>
      <dsp:spPr>
        <a:xfrm>
          <a:off x="135967" y="3654614"/>
          <a:ext cx="3373148" cy="53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71120" rIns="199136" bIns="71120" numCol="1" spcCol="1270" anchor="ctr" anchorCtr="0">
          <a:noAutofit/>
        </a:bodyPr>
        <a:lstStyle/>
        <a:p>
          <a:pPr marL="0" lvl="0" indent="0" algn="r" defTabSz="1244600">
            <a:lnSpc>
              <a:spcPct val="90000"/>
            </a:lnSpc>
            <a:spcBef>
              <a:spcPct val="0"/>
            </a:spcBef>
            <a:spcAft>
              <a:spcPct val="35000"/>
            </a:spcAft>
            <a:buNone/>
          </a:pPr>
          <a:r>
            <a:rPr lang="en-US" sz="2800" b="1" kern="1200">
              <a:solidFill>
                <a:schemeClr val="bg1"/>
              </a:solidFill>
            </a:rPr>
            <a:t>Support HCPs</a:t>
          </a:r>
        </a:p>
      </dsp:txBody>
      <dsp:txXfrm>
        <a:off x="135967" y="3654614"/>
        <a:ext cx="3373148" cy="534600"/>
      </dsp:txXfrm>
    </dsp:sp>
    <dsp:sp modelId="{2F3DA255-EC16-438B-B504-E70439E08C0D}">
      <dsp:nvSpPr>
        <dsp:cNvPr id="0" name=""/>
        <dsp:cNvSpPr/>
      </dsp:nvSpPr>
      <dsp:spPr>
        <a:xfrm>
          <a:off x="3509115" y="3270371"/>
          <a:ext cx="199044" cy="1303087"/>
        </a:xfrm>
        <a:prstGeom prst="leftBrace">
          <a:avLst>
            <a:gd name="adj1" fmla="val 35000"/>
            <a:gd name="adj2" fmla="val 50000"/>
          </a:avLst>
        </a:prstGeom>
        <a:noFill/>
        <a:ln w="25400" cap="flat" cmpd="sng" algn="ctr">
          <a:solidFill>
            <a:schemeClr val="bg1"/>
          </a:solidFill>
          <a:prstDash val="solid"/>
        </a:ln>
        <a:effectLst/>
      </dsp:spPr>
      <dsp:style>
        <a:lnRef idx="2">
          <a:scrgbClr r="0" g="0" b="0"/>
        </a:lnRef>
        <a:fillRef idx="0">
          <a:scrgbClr r="0" g="0" b="0"/>
        </a:fillRef>
        <a:effectRef idx="0">
          <a:scrgbClr r="0" g="0" b="0"/>
        </a:effectRef>
        <a:fontRef idx="minor"/>
      </dsp:style>
    </dsp:sp>
    <dsp:sp modelId="{2CD98E65-39AB-47F8-BB05-711C5C7A45F1}">
      <dsp:nvSpPr>
        <dsp:cNvPr id="0" name=""/>
        <dsp:cNvSpPr/>
      </dsp:nvSpPr>
      <dsp:spPr>
        <a:xfrm>
          <a:off x="3925498" y="3270371"/>
          <a:ext cx="6816084" cy="1303087"/>
        </a:xfrm>
        <a:prstGeom prst="rect">
          <a:avLst/>
        </a:prstGeom>
        <a:solidFill>
          <a:srgbClr val="E1471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a:t>HCP care coordination</a:t>
          </a:r>
          <a:endParaRPr lang="en-US" sz="2400" b="0" kern="1200" dirty="0"/>
        </a:p>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a:t>Medical chart reminders</a:t>
          </a:r>
        </a:p>
        <a:p>
          <a:pPr marL="228600" lvl="1" indent="-228600" algn="l" defTabSz="1066800">
            <a:lnSpc>
              <a:spcPct val="90000"/>
            </a:lnSpc>
            <a:spcBef>
              <a:spcPct val="0"/>
            </a:spcBef>
            <a:spcAft>
              <a:spcPct val="15000"/>
            </a:spcAft>
            <a:buFont typeface="Wingdings" panose="05000000000000000000" pitchFamily="2" charset="2"/>
            <a:buChar char="§"/>
          </a:pPr>
          <a:r>
            <a:rPr lang="en-US" sz="2400" b="0" kern="1200"/>
            <a:t>HCP education</a:t>
          </a:r>
          <a:endParaRPr lang="en-US" sz="2400" b="0" kern="1200" dirty="0"/>
        </a:p>
      </dsp:txBody>
      <dsp:txXfrm>
        <a:off x="3925498" y="3270371"/>
        <a:ext cx="6816084" cy="13030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138948-AED5-41A7-8255-AD64624DC7F0}">
      <dsp:nvSpPr>
        <dsp:cNvPr id="0" name=""/>
        <dsp:cNvSpPr/>
      </dsp:nvSpPr>
      <dsp:spPr>
        <a:xfrm>
          <a:off x="315912" y="0"/>
          <a:ext cx="4678363" cy="4678363"/>
        </a:xfrm>
        <a:prstGeom prst="diamond">
          <a:avLst/>
        </a:prstGeom>
        <a:solidFill>
          <a:schemeClr val="accent1">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6E653B09-4C29-4D82-9B0E-7F0378FE5D0A}">
      <dsp:nvSpPr>
        <dsp:cNvPr id="0" name=""/>
        <dsp:cNvSpPr/>
      </dsp:nvSpPr>
      <dsp:spPr>
        <a:xfrm>
          <a:off x="712516" y="442327"/>
          <a:ext cx="1920241" cy="1828794"/>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Calibri" panose="020F0502020204030204" pitchFamily="34" charset="0"/>
            </a:rPr>
            <a:t>Opioid Substitution Therapy</a:t>
          </a:r>
        </a:p>
      </dsp:txBody>
      <dsp:txXfrm>
        <a:off x="801790" y="531601"/>
        <a:ext cx="1741693" cy="1650246"/>
      </dsp:txXfrm>
    </dsp:sp>
    <dsp:sp modelId="{19F25633-34F8-4124-A089-47C3B54AF7EB}">
      <dsp:nvSpPr>
        <dsp:cNvPr id="0" name=""/>
        <dsp:cNvSpPr/>
      </dsp:nvSpPr>
      <dsp:spPr>
        <a:xfrm>
          <a:off x="2677429" y="442327"/>
          <a:ext cx="1920241" cy="1828794"/>
        </a:xfrm>
        <a:prstGeom prst="roundRect">
          <a:avLst/>
        </a:prstGeom>
        <a:solidFill>
          <a:schemeClr val="accent3"/>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Calibri" panose="020F0502020204030204" pitchFamily="34" charset="0"/>
            </a:rPr>
            <a:t>Needle-Syringe Programs</a:t>
          </a:r>
        </a:p>
      </dsp:txBody>
      <dsp:txXfrm>
        <a:off x="2766703" y="531601"/>
        <a:ext cx="1741693" cy="1650246"/>
      </dsp:txXfrm>
    </dsp:sp>
    <dsp:sp modelId="{E37E172D-3603-449A-AEA9-34B2143AE5A4}">
      <dsp:nvSpPr>
        <dsp:cNvPr id="0" name=""/>
        <dsp:cNvSpPr/>
      </dsp:nvSpPr>
      <dsp:spPr>
        <a:xfrm>
          <a:off x="712516" y="2407240"/>
          <a:ext cx="1920241" cy="1828794"/>
        </a:xfrm>
        <a:prstGeom prst="roundRect">
          <a:avLst/>
        </a:prstGeom>
        <a:solidFill>
          <a:schemeClr val="accent4"/>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Calibri" panose="020F0502020204030204" pitchFamily="34" charset="0"/>
            </a:rPr>
            <a:t>Overdose Prevention/Reversal</a:t>
          </a:r>
        </a:p>
      </dsp:txBody>
      <dsp:txXfrm>
        <a:off x="801790" y="2496514"/>
        <a:ext cx="1741693" cy="1650246"/>
      </dsp:txXfrm>
    </dsp:sp>
    <dsp:sp modelId="{BE5168E9-6703-4DD0-BD91-F4E584F3C31E}">
      <dsp:nvSpPr>
        <dsp:cNvPr id="0" name=""/>
        <dsp:cNvSpPr/>
      </dsp:nvSpPr>
      <dsp:spPr>
        <a:xfrm>
          <a:off x="2677429" y="2407240"/>
          <a:ext cx="1920241" cy="1828794"/>
        </a:xfrm>
        <a:prstGeom prst="roundRect">
          <a:avLst/>
        </a:prstGeom>
        <a:solidFill>
          <a:schemeClr val="accent6"/>
        </a:soli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Calibri" panose="020F0502020204030204" pitchFamily="34" charset="0"/>
            </a:rPr>
            <a:t>HIV and HCV Testing and Treatment</a:t>
          </a:r>
        </a:p>
      </dsp:txBody>
      <dsp:txXfrm>
        <a:off x="2766703" y="2496514"/>
        <a:ext cx="1741693" cy="1650246"/>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2136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57C017C7-DD01-4F77-AB2E-C2B7D560993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B978B31-E2A9-42F9-87A7-58A14B1A990D}"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E167D70B-CFD7-426A-A2D6-6BEF492415E3}"/>
              </a:ext>
            </a:extLst>
          </p:cNvPr>
          <p:cNvSpPr>
            <a:spLocks noGrp="1" noRot="1" noChangeAspect="1" noChangeArrowheads="1" noTextEdit="1"/>
          </p:cNvSpPr>
          <p:nvPr>
            <p:ph type="sldImg"/>
          </p:nvPr>
        </p:nvSpPr>
        <p:spPr>
          <a:xfrm>
            <a:off x="457200" y="720725"/>
            <a:ext cx="6400800" cy="3600450"/>
          </a:xfrm>
          <a:ln/>
        </p:spPr>
      </p:sp>
      <p:sp>
        <p:nvSpPr>
          <p:cNvPr id="39940" name="Rectangle 3">
            <a:extLst>
              <a:ext uri="{FF2B5EF4-FFF2-40B4-BE49-F238E27FC236}">
                <a16:creationId xmlns:a16="http://schemas.microsoft.com/office/drawing/2014/main" id="{3EDB4D75-9418-4DA4-9621-498D9ED4AAE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latin typeface="Arial" panose="020B0604020202020204" pitchFamily="34" charset="0"/>
              </a:rPr>
              <a:t>This slide lists the faculty who were involved in the production of these slides.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55603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381075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CA8D6-80F7-5B81-715F-AD08DD0C5322}"/>
            </a:ext>
          </a:extLst>
        </p:cNvPr>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1B7C8474-C221-72F3-AB81-785C220DBB42}"/>
              </a:ext>
            </a:extLst>
          </p:cNvPr>
          <p:cNvSpPr>
            <a:spLocks noGrp="1" noRot="1" noChangeAspect="1" noChangeArrowheads="1" noTextEdit="1"/>
          </p:cNvSpPr>
          <p:nvPr>
            <p:ph type="sldImg"/>
          </p:nvPr>
        </p:nvSpPr>
        <p:spPr>
          <a:ln/>
        </p:spPr>
      </p:sp>
      <p:sp>
        <p:nvSpPr>
          <p:cNvPr id="29699" name="Notes Placeholder 2">
            <a:extLst>
              <a:ext uri="{FF2B5EF4-FFF2-40B4-BE49-F238E27FC236}">
                <a16:creationId xmlns:a16="http://schemas.microsoft.com/office/drawing/2014/main" id="{17F04D47-2DF5-9E80-FAAC-50D20EF3BA3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dirty="0">
                <a:latin typeface="Arial" panose="020B0604020202020204" pitchFamily="34" charset="0"/>
              </a:rPr>
              <a:t>HCV, hepatitis C virus.</a:t>
            </a:r>
            <a:endParaRPr lang="en-US" altLang="en-US" dirty="0">
              <a:latin typeface="Arial" panose="020B0604020202020204" pitchFamily="34" charset="0"/>
            </a:endParaRPr>
          </a:p>
        </p:txBody>
      </p:sp>
      <p:sp>
        <p:nvSpPr>
          <p:cNvPr id="29700" name="Slide Number Placeholder 3">
            <a:extLst>
              <a:ext uri="{FF2B5EF4-FFF2-40B4-BE49-F238E27FC236}">
                <a16:creationId xmlns:a16="http://schemas.microsoft.com/office/drawing/2014/main" id="{73065F8A-11E2-BB14-877C-5AB647FF4D3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F208B24-9812-4206-BF04-39C5C67F182D}"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380469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latin typeface="Arial" panose="020B0604020202020204" pitchFamily="34" charset="0"/>
              </a:rPr>
              <a:t>HCV, hepatitis C virus.</a:t>
            </a:r>
          </a:p>
          <a:p>
            <a:endParaRPr lang="en-US" altLang="en-US" dirty="0">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a:p>
        </p:txBody>
      </p:sp>
    </p:spTree>
    <p:extLst>
      <p:ext uri="{BB962C8B-B14F-4D97-AF65-F5344CB8AC3E}">
        <p14:creationId xmlns:p14="http://schemas.microsoft.com/office/powerpoint/2010/main" val="91077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CDC, Centers for Disease Control and Prevention; HCV, hepatitis C virus.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9912228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latin typeface="Arial" panose="020B0604020202020204" pitchFamily="34" charset="0"/>
              </a:rPr>
              <a:t>HCV, hepatitis C virus.</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a:p>
        </p:txBody>
      </p:sp>
    </p:spTree>
    <p:extLst>
      <p:ext uri="{BB962C8B-B14F-4D97-AF65-F5344CB8AC3E}">
        <p14:creationId xmlns:p14="http://schemas.microsoft.com/office/powerpoint/2010/main" val="3626993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latin typeface="Arial" panose="020B0604020202020204" pitchFamily="34" charset="0"/>
              </a:rPr>
              <a:t>HCV, hepatitis C virus.</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a:p>
        </p:txBody>
      </p:sp>
    </p:spTree>
    <p:extLst>
      <p:ext uri="{BB962C8B-B14F-4D97-AF65-F5344CB8AC3E}">
        <p14:creationId xmlns:p14="http://schemas.microsoft.com/office/powerpoint/2010/main" val="19297985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CDC, Centers for Disease Control and Prevention; 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18568330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32414073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i="1" dirty="0">
                <a:latin typeface="Arial" panose="020B0604020202020204" pitchFamily="34" charset="0"/>
              </a:rPr>
              <a:t>AASLD; American Association for the Study of Liver Diseases; HCV, hepatitis C virus; IDSA, Infectious Diseases Society of America; PrEP, pre-exposure prophylaxis.</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a:p>
        </p:txBody>
      </p:sp>
    </p:spTree>
    <p:extLst>
      <p:ext uri="{BB962C8B-B14F-4D97-AF65-F5344CB8AC3E}">
        <p14:creationId xmlns:p14="http://schemas.microsoft.com/office/powerpoint/2010/main" val="3481383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ALT, alanine aminotransferase; </a:t>
            </a:r>
            <a:r>
              <a:rPr lang="en-US" altLang="en-US" i="1" dirty="0">
                <a:latin typeface="Arial" panose="020B0604020202020204" pitchFamily="34" charset="0"/>
              </a:rPr>
              <a:t>HCV, hepatitis C virus; HIV, human immunodeficiency virus; </a:t>
            </a:r>
            <a:r>
              <a:rPr lang="en-US" i="1" dirty="0"/>
              <a:t>SOT, </a:t>
            </a:r>
            <a:r>
              <a:rPr lang="en-US" i="1" dirty="0">
                <a:solidFill>
                  <a:schemeClr val="bg1"/>
                </a:solidFill>
              </a:rPr>
              <a:t>solid organ transplant; </a:t>
            </a:r>
            <a:r>
              <a:rPr lang="en-US" i="1" dirty="0"/>
              <a:t>PrEP, </a:t>
            </a:r>
            <a:r>
              <a:rPr lang="en-US" i="1" dirty="0">
                <a:solidFill>
                  <a:schemeClr val="bg1"/>
                </a:solidFill>
              </a:rPr>
              <a:t>pre-exposure prophylaxis .</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a:p>
        </p:txBody>
      </p:sp>
    </p:spTree>
    <p:extLst>
      <p:ext uri="{BB962C8B-B14F-4D97-AF65-F5344CB8AC3E}">
        <p14:creationId xmlns:p14="http://schemas.microsoft.com/office/powerpoint/2010/main" val="151936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1883281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i="1" dirty="0">
                <a:latin typeface="Arial" panose="020B0604020202020204" pitchFamily="34" charset="0"/>
              </a:rPr>
              <a:t>HCV, hepatitis C virus; HCP, healthcare professional.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164521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Ag, antigen; anti-HBs, hepatitis B surface antibody; anti-HCV, hepatitis C antibody; HBsAg, hepatitis B surface antigen; HBV, hepatitis B virus; HCV, hepatitis C virus; POC, point-of-care.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a:p>
        </p:txBody>
      </p:sp>
    </p:spTree>
    <p:extLst>
      <p:ext uri="{BB962C8B-B14F-4D97-AF65-F5344CB8AC3E}">
        <p14:creationId xmlns:p14="http://schemas.microsoft.com/office/powerpoint/2010/main" val="19241074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a:p>
        </p:txBody>
      </p:sp>
    </p:spTree>
    <p:extLst>
      <p:ext uri="{BB962C8B-B14F-4D97-AF65-F5344CB8AC3E}">
        <p14:creationId xmlns:p14="http://schemas.microsoft.com/office/powerpoint/2010/main" val="13180115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E7736-A403-C849-846E-C45D28FE48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1EF9EB-05BB-B645-A769-BD0034180F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37CD7C-1830-6600-ADAD-D10BA26E559A}"/>
              </a:ext>
            </a:extLst>
          </p:cNvPr>
          <p:cNvSpPr>
            <a:spLocks noGrp="1"/>
          </p:cNvSpPr>
          <p:nvPr>
            <p:ph type="body" idx="1"/>
          </p:nvPr>
        </p:nvSpPr>
        <p:spPr/>
        <p:txBody>
          <a:bodyPr/>
          <a:lstStyle/>
          <a:p>
            <a:r>
              <a:rPr lang="en-US" altLang="en-US" i="1" dirty="0">
                <a:latin typeface="Arial" panose="020B0604020202020204" pitchFamily="34" charset="0"/>
              </a:rPr>
              <a:t>HCV, hepatitis C virus; POC, point-of-care; RT-PCR, </a:t>
            </a:r>
            <a:r>
              <a:rPr lang="fr-FR" b="0" i="1" dirty="0">
                <a:solidFill>
                  <a:srgbClr val="474747"/>
                </a:solidFill>
                <a:effectLst/>
                <a:latin typeface="Roboto" panose="02000000000000000000" pitchFamily="2" charset="0"/>
              </a:rPr>
              <a:t>reverse transcription polymerase chain reaction; </a:t>
            </a:r>
            <a:r>
              <a:rPr lang="en-US" altLang="en-US" i="1" dirty="0">
                <a:latin typeface="Arial" panose="020B0604020202020204" pitchFamily="34" charset="0"/>
              </a:rPr>
              <a:t>SOC, standard of care.</a:t>
            </a:r>
            <a:endParaRPr lang="en-US" dirty="0"/>
          </a:p>
        </p:txBody>
      </p:sp>
      <p:sp>
        <p:nvSpPr>
          <p:cNvPr id="4" name="Slide Number Placeholder 3">
            <a:extLst>
              <a:ext uri="{FF2B5EF4-FFF2-40B4-BE49-F238E27FC236}">
                <a16:creationId xmlns:a16="http://schemas.microsoft.com/office/drawing/2014/main" id="{92A7E452-6795-9C98-155A-5F704AC65198}"/>
              </a:ext>
            </a:extLst>
          </p:cNvPr>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2974677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DAA, direct-acting antiviral; HBsAg, hepatitis B surface antigen; HCV, hepatitis C virus; POC, point-of-care; SOC, standard of care; SVR, sustained virologic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a:p>
        </p:txBody>
      </p:sp>
    </p:spTree>
    <p:extLst>
      <p:ext uri="{BB962C8B-B14F-4D97-AF65-F5344CB8AC3E}">
        <p14:creationId xmlns:p14="http://schemas.microsoft.com/office/powerpoint/2010/main" val="42314448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 POC, point-of-care.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12976255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HCP, healthcare professional; 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a:p>
        </p:txBody>
      </p:sp>
    </p:spTree>
    <p:extLst>
      <p:ext uri="{BB962C8B-B14F-4D97-AF65-F5344CB8AC3E}">
        <p14:creationId xmlns:p14="http://schemas.microsoft.com/office/powerpoint/2010/main" val="39144912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latin typeface="Calibri"/>
                <a:ea typeface="Calibri"/>
                <a:cs typeface="Calibri"/>
              </a:rPr>
              <a:t>HCV, hepatitis C virus; HCP, healthcare professional.</a:t>
            </a:r>
            <a:endParaRPr lang="en-US"/>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a:p>
        </p:txBody>
      </p:sp>
    </p:spTree>
    <p:extLst>
      <p:ext uri="{BB962C8B-B14F-4D97-AF65-F5344CB8AC3E}">
        <p14:creationId xmlns:p14="http://schemas.microsoft.com/office/powerpoint/2010/main" val="10011003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a:xfrm>
            <a:off x="381000" y="685800"/>
            <a:ext cx="6096000" cy="3429000"/>
          </a:xfrm>
          <a:ln/>
        </p:spPr>
      </p:sp>
      <p:sp>
        <p:nvSpPr>
          <p:cNvPr id="158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altLang="en-US" i="1">
                <a:latin typeface="Arial" panose="020B0604020202020204" pitchFamily="34" charset="0"/>
              </a:rPr>
              <a:t>HCV, hepatitis C virus; </a:t>
            </a:r>
            <a:r>
              <a:rPr lang="en-US" altLang="en-US" i="1">
                <a:latin typeface="Calibri" pitchFamily="34" charset="0"/>
              </a:rPr>
              <a:t>SUD, substance use disorder.</a:t>
            </a:r>
          </a:p>
        </p:txBody>
      </p:sp>
      <p:sp>
        <p:nvSpPr>
          <p:cNvPr id="158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charset="0"/>
              </a:defRPr>
            </a:lvl1pPr>
            <a:lvl2pPr marL="742950" indent="-285750"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EBDE712-464D-45C8-BB7E-3681711DF550}" type="slidenum">
              <a:rPr kumimoji="0" lang="en-CA" altLang="en-US" sz="1200" b="0" i="0" u="none" strike="noStrike" kern="1200" cap="none" spc="0" normalizeH="0" baseline="0" noProof="0">
                <a:ln>
                  <a:noFill/>
                </a:ln>
                <a:solidFill>
                  <a:srgbClr val="000000"/>
                </a:solidFill>
                <a:effectLst/>
                <a:uLnTx/>
                <a:uFillTx/>
                <a:latin typeface="Arial"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CA" altLang="en-US" sz="12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0076350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26</a:t>
            </a:fld>
            <a:endParaRPr lang="en-US" altLang="en-US"/>
          </a:p>
        </p:txBody>
      </p:sp>
    </p:spTree>
    <p:extLst>
      <p:ext uri="{BB962C8B-B14F-4D97-AF65-F5344CB8AC3E}">
        <p14:creationId xmlns:p14="http://schemas.microsoft.com/office/powerpoint/2010/main" val="36064846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FFF04-F05D-55EC-9890-EF35FF4A3B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A486D2-A569-AC1C-BDD2-3FF71D7013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68CB24-3891-3ACE-CAF2-0B74E6EDEFC4}"/>
              </a:ext>
            </a:extLst>
          </p:cNvPr>
          <p:cNvSpPr>
            <a:spLocks noGrp="1"/>
          </p:cNvSpPr>
          <p:nvPr>
            <p:ph type="body" idx="1"/>
          </p:nvPr>
        </p:nvSpPr>
        <p:spPr/>
        <p:txBody>
          <a:bodyPr/>
          <a:lstStyle/>
          <a:p>
            <a:r>
              <a:rPr lang="en-US" i="1"/>
              <a:t>DAA, </a:t>
            </a:r>
            <a:r>
              <a:rPr lang="en-US" i="1" dirty="0"/>
              <a:t>direct-acting</a:t>
            </a:r>
            <a:r>
              <a:rPr lang="en-US" i="1"/>
              <a:t> </a:t>
            </a:r>
            <a:r>
              <a:rPr lang="en-US" i="1" dirty="0"/>
              <a:t>antiviral</a:t>
            </a:r>
            <a:r>
              <a:rPr lang="en-US" i="1"/>
              <a:t>; HCV, hepatitis C virus; SVR, sustained virologic response.</a:t>
            </a:r>
          </a:p>
        </p:txBody>
      </p:sp>
      <p:sp>
        <p:nvSpPr>
          <p:cNvPr id="4" name="Slide Number Placeholder 3">
            <a:extLst>
              <a:ext uri="{FF2B5EF4-FFF2-40B4-BE49-F238E27FC236}">
                <a16:creationId xmlns:a16="http://schemas.microsoft.com/office/drawing/2014/main" id="{B91BCB3B-90BD-83B6-2CCD-4E0DD0AE8481}"/>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021098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 SOF, sofosbuvir; SVR, sustained virologic response; VEL, velpatasvir.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28</a:t>
            </a:fld>
            <a:endParaRPr lang="en-US" altLang="en-US"/>
          </a:p>
        </p:txBody>
      </p:sp>
    </p:spTree>
    <p:extLst>
      <p:ext uri="{BB962C8B-B14F-4D97-AF65-F5344CB8AC3E}">
        <p14:creationId xmlns:p14="http://schemas.microsoft.com/office/powerpoint/2010/main" val="18663926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HBsAg, hepatitis B surface antigen; HCC, </a:t>
            </a:r>
            <a:r>
              <a:rPr lang="en-US" sz="1200" b="0" i="1" dirty="0">
                <a:solidFill>
                  <a:srgbClr val="242021"/>
                </a:solidFill>
                <a:effectLst/>
                <a:latin typeface="+mn-lt"/>
              </a:rPr>
              <a:t>hepatocellular carcinoma; </a:t>
            </a:r>
            <a:r>
              <a:rPr lang="en-US" i="1" dirty="0"/>
              <a:t>HCV, hepatitis C virus; RAS, </a:t>
            </a:r>
            <a:r>
              <a:rPr lang="en-US" sz="1200" b="0" i="1">
                <a:solidFill>
                  <a:schemeClr val="bg1"/>
                </a:solidFill>
                <a:latin typeface="Calibri" panose="020F0502020204030204" pitchFamily="34" charset="0"/>
              </a:rPr>
              <a:t>resistance-associated substitutions.</a:t>
            </a:r>
            <a:endParaRPr lang="en-US" sz="1200" b="0" i="1" dirty="0">
              <a:solidFill>
                <a:srgbClr val="242021"/>
              </a:solidFill>
              <a:effectLst/>
              <a:latin typeface="+mn-lt"/>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481822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242021"/>
                </a:solidFill>
                <a:effectLst/>
                <a:latin typeface="+mn-lt"/>
              </a:rPr>
              <a:t>CTP, Child-Turcotte-Pugh; eGFR, estimated glomerular filtration rate; ESRD, end-stage renal disease; HCC, hepatocellular carcinoma; </a:t>
            </a:r>
            <a:r>
              <a:rPr lang="en-US" i="1" dirty="0"/>
              <a:t>HCV, hepatitis C virus; </a:t>
            </a:r>
            <a:r>
              <a:rPr lang="en-US" sz="1200" b="0" i="1" dirty="0">
                <a:solidFill>
                  <a:srgbClr val="242021"/>
                </a:solidFill>
                <a:effectLst/>
                <a:latin typeface="+mn-lt"/>
              </a:rPr>
              <a:t>RAS, </a:t>
            </a:r>
            <a:r>
              <a:rPr lang="en-US" b="0" i="1" dirty="0">
                <a:solidFill>
                  <a:srgbClr val="000000"/>
                </a:solidFill>
                <a:effectLst/>
                <a:latin typeface="Open Sans" panose="020B0606030504020204" pitchFamily="34" charset="0"/>
              </a:rPr>
              <a:t>resistance associated substitution.</a:t>
            </a:r>
            <a:endParaRPr lang="en-US" i="1" dirty="0"/>
          </a:p>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72067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DAA, direct acting antiviral; FQHC, </a:t>
            </a:r>
            <a:r>
              <a:rPr lang="en-US" b="0" i="1" dirty="0">
                <a:solidFill>
                  <a:srgbClr val="001D35"/>
                </a:solidFill>
                <a:effectLst/>
                <a:latin typeface="Google Sans"/>
              </a:rPr>
              <a:t>Federally Qualified Health Center; HCP, healthcare professional; HCV, hepatitis C virus; PCP, primary care provider; NP, nurse practitioner; SVR, sustained virologic response.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a:p>
        </p:txBody>
      </p:sp>
    </p:spTree>
    <p:extLst>
      <p:ext uri="{BB962C8B-B14F-4D97-AF65-F5344CB8AC3E}">
        <p14:creationId xmlns:p14="http://schemas.microsoft.com/office/powerpoint/2010/main" val="41773242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 PA, physician associate; PCP, primary care provider; NP, nurse practitioner.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32</a:t>
            </a:fld>
            <a:endParaRPr lang="en-US" altLang="en-US"/>
          </a:p>
        </p:txBody>
      </p:sp>
    </p:spTree>
    <p:extLst>
      <p:ext uri="{BB962C8B-B14F-4D97-AF65-F5344CB8AC3E}">
        <p14:creationId xmlns:p14="http://schemas.microsoft.com/office/powerpoint/2010/main" val="40797601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DAA, direct acting antiviral; HBsAg, hepatitis B surface antigen; HCC, hepatocellular carcinoma; HCV, hepatitis C virus; SBP, spontaneous bacterial peritonitis.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a:p>
        </p:txBody>
      </p:sp>
    </p:spTree>
    <p:extLst>
      <p:ext uri="{BB962C8B-B14F-4D97-AF65-F5344CB8AC3E}">
        <p14:creationId xmlns:p14="http://schemas.microsoft.com/office/powerpoint/2010/main" val="23181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AASLD, American Association for the Study of Liver Diseases; HCV, hepatitis C virus; IDSA, Infectious Diseases Society of America.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34</a:t>
            </a:fld>
            <a:endParaRPr lang="en-US" altLang="en-US"/>
          </a:p>
        </p:txBody>
      </p:sp>
    </p:spTree>
    <p:extLst>
      <p:ext uri="{BB962C8B-B14F-4D97-AF65-F5344CB8AC3E}">
        <p14:creationId xmlns:p14="http://schemas.microsoft.com/office/powerpoint/2010/main" val="17046782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Ag, antigen; anti-HBc, hepatitis B core antibody; anti-HBs, hepatitis B surface antibody; CBC, complete blood count; DDI, drug–drug interaction; eGFR, estimated glomerular filtration rate; HBsAg, hepatitis B surface antigen.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35</a:t>
            </a:fld>
            <a:endParaRPr lang="en-US" altLang="en-US"/>
          </a:p>
        </p:txBody>
      </p:sp>
    </p:spTree>
    <p:extLst>
      <p:ext uri="{BB962C8B-B14F-4D97-AF65-F5344CB8AC3E}">
        <p14:creationId xmlns:p14="http://schemas.microsoft.com/office/powerpoint/2010/main" val="21869673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 INR, international normalized ratio.</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36</a:t>
            </a:fld>
            <a:endParaRPr lang="en-US" altLang="en-US"/>
          </a:p>
        </p:txBody>
      </p:sp>
    </p:spTree>
    <p:extLst>
      <p:ext uri="{BB962C8B-B14F-4D97-AF65-F5344CB8AC3E}">
        <p14:creationId xmlns:p14="http://schemas.microsoft.com/office/powerpoint/2010/main" val="34727301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 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37</a:t>
            </a:fld>
            <a:endParaRPr lang="en-US" altLang="en-US" dirty="0"/>
          </a:p>
        </p:txBody>
      </p:sp>
    </p:spTree>
    <p:extLst>
      <p:ext uri="{BB962C8B-B14F-4D97-AF65-F5344CB8AC3E}">
        <p14:creationId xmlns:p14="http://schemas.microsoft.com/office/powerpoint/2010/main" val="26582370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38</a:t>
            </a:fld>
            <a:endParaRPr lang="en-US" altLang="en-US" dirty="0"/>
          </a:p>
        </p:txBody>
      </p:sp>
    </p:spTree>
    <p:extLst>
      <p:ext uri="{BB962C8B-B14F-4D97-AF65-F5344CB8AC3E}">
        <p14:creationId xmlns:p14="http://schemas.microsoft.com/office/powerpoint/2010/main" val="289967982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40</a:t>
            </a:fld>
            <a:endParaRPr lang="en-US" altLang="en-US" dirty="0"/>
          </a:p>
        </p:txBody>
      </p:sp>
    </p:spTree>
    <p:extLst>
      <p:ext uri="{BB962C8B-B14F-4D97-AF65-F5344CB8AC3E}">
        <p14:creationId xmlns:p14="http://schemas.microsoft.com/office/powerpoint/2010/main" val="353830242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HCV, hepatitis C virus; PEP, postexposure prophylaxis; PrEP, pre-exposure prophylaxis; SVR, sustained virologic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41</a:t>
            </a:fld>
            <a:endParaRPr lang="en-US" altLang="en-US" dirty="0"/>
          </a:p>
        </p:txBody>
      </p:sp>
    </p:spTree>
    <p:extLst>
      <p:ext uri="{BB962C8B-B14F-4D97-AF65-F5344CB8AC3E}">
        <p14:creationId xmlns:p14="http://schemas.microsoft.com/office/powerpoint/2010/main" val="3592610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SSP, syringe service program</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42</a:t>
            </a:fld>
            <a:endParaRPr lang="en-US" altLang="en-US"/>
          </a:p>
        </p:txBody>
      </p:sp>
    </p:spTree>
    <p:extLst>
      <p:ext uri="{BB962C8B-B14F-4D97-AF65-F5344CB8AC3E}">
        <p14:creationId xmlns:p14="http://schemas.microsoft.com/office/powerpoint/2010/main" val="28450552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HCV, hepatitis C virus; OAT, opioid agonist therapy; SVR, sustained virologic response.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43</a:t>
            </a:fld>
            <a:endParaRPr lang="en-US" altLang="en-US"/>
          </a:p>
        </p:txBody>
      </p:sp>
    </p:spTree>
    <p:extLst>
      <p:ext uri="{BB962C8B-B14F-4D97-AF65-F5344CB8AC3E}">
        <p14:creationId xmlns:p14="http://schemas.microsoft.com/office/powerpoint/2010/main" val="25405021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u="none" dirty="0"/>
              <a:t>HCV, hepatitis C virus; MAT, </a:t>
            </a:r>
            <a:r>
              <a:rPr lang="en-US" i="1" u="none"/>
              <a:t>medication-assisted treatment; OUD</a:t>
            </a:r>
            <a:r>
              <a:rPr lang="en-US" i="1" u="none" dirty="0"/>
              <a:t>, opioid use disorder.</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44</a:t>
            </a:fld>
            <a:endParaRPr lang="en-US" altLang="en-US"/>
          </a:p>
        </p:txBody>
      </p:sp>
    </p:spTree>
    <p:extLst>
      <p:ext uri="{BB962C8B-B14F-4D97-AF65-F5344CB8AC3E}">
        <p14:creationId xmlns:p14="http://schemas.microsoft.com/office/powerpoint/2010/main" val="30879025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AS, adverse event; HCV, hepatitis C virus; SVR, sustained virologic response.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45</a:t>
            </a:fld>
            <a:endParaRPr lang="en-US" altLang="en-US" dirty="0"/>
          </a:p>
        </p:txBody>
      </p:sp>
    </p:spTree>
    <p:extLst>
      <p:ext uri="{BB962C8B-B14F-4D97-AF65-F5344CB8AC3E}">
        <p14:creationId xmlns:p14="http://schemas.microsoft.com/office/powerpoint/2010/main" val="36062917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AASLD, American Association for the Study of Liver Diseases; </a:t>
            </a:r>
            <a:r>
              <a:rPr lang="en-US" i="1"/>
              <a:t>CBC, complete blood count; </a:t>
            </a:r>
            <a:r>
              <a:rPr lang="en-US" i="1" dirty="0"/>
              <a:t>HCC</a:t>
            </a:r>
            <a:r>
              <a:rPr lang="en-US" i="1"/>
              <a:t>, </a:t>
            </a:r>
            <a:r>
              <a:rPr lang="en-US" i="1" dirty="0"/>
              <a:t>hepatocellular carcinoma</a:t>
            </a:r>
            <a:r>
              <a:rPr lang="en-US" i="1"/>
              <a:t>; HCV, hepatitis C virus</a:t>
            </a:r>
            <a:r>
              <a:rPr lang="en-US" i="1" dirty="0"/>
              <a:t>; IDSA, Infectious Diseases Society of America; INR, international normalized ratio</a:t>
            </a:r>
            <a:r>
              <a:rPr lang="en-US" i="1"/>
              <a:t>; SVR, sustained virologic response.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625057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HCV, hepatitis C virus; MOUD, medications for opioid use disorder; STI, sexually transmitted infection.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49</a:t>
            </a:fld>
            <a:endParaRPr lang="en-US" altLang="en-US"/>
          </a:p>
        </p:txBody>
      </p:sp>
    </p:spTree>
    <p:extLst>
      <p:ext uri="{BB962C8B-B14F-4D97-AF65-F5344CB8AC3E}">
        <p14:creationId xmlns:p14="http://schemas.microsoft.com/office/powerpoint/2010/main" val="307651808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50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69827110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7048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076605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729688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5325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29369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33744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190984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508161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677854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4862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5147430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889858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9875487"/>
      </p:ext>
    </p:extLst>
  </p:cSld>
  <p:clrMap bg1="dk2" tx1="lt1" bg2="dk1" tx2="lt2" accent1="accent1" accent2="accent2" accent3="accent3" accent4="accent4" accent5="accent5" accent6="accent6" hlink="hlink" folHlink="folHlink"/>
  <p:sldLayoutIdLst>
    <p:sldLayoutId id="2147484706" r:id="rId1"/>
    <p:sldLayoutId id="2147484707" r:id="rId2"/>
    <p:sldLayoutId id="2147484708" r:id="rId3"/>
    <p:sldLayoutId id="2147484709" r:id="rId4"/>
    <p:sldLayoutId id="2147484710" r:id="rId5"/>
    <p:sldLayoutId id="2147484711" r:id="rId6"/>
    <p:sldLayoutId id="2147484712" r:id="rId7"/>
    <p:sldLayoutId id="2147484713" r:id="rId8"/>
    <p:sldLayoutId id="2147484714" r:id="rId9"/>
    <p:sldLayoutId id="2147484715" r:id="rId10"/>
    <p:sldLayoutId id="2147484716" r:id="rId11"/>
    <p:sldLayoutId id="2147484717" r:id="rId12"/>
    <p:sldLayoutId id="2147484718"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2">
          <p15:clr>
            <a:srgbClr val="F26B43"/>
          </p15:clr>
        </p15:guide>
        <p15:guide id="3" orient="horz" pos="1008">
          <p15:clr>
            <a:srgbClr val="F26B43"/>
          </p15:clr>
        </p15:guide>
        <p15:guide id="4" orient="horz" pos="4128">
          <p15:clr>
            <a:srgbClr val="F26B43"/>
          </p15:clr>
        </p15:guide>
        <p15:guide id="5" orient="horz" pos="3888">
          <p15:clr>
            <a:srgbClr val="F26B43"/>
          </p15:clr>
        </p15:guide>
        <p15:guide id="6" orient="horz" pos="4032">
          <p15:clr>
            <a:srgbClr val="F26B43"/>
          </p15:clr>
        </p15:guide>
        <p15:guide id="7" pos="312">
          <p15:clr>
            <a:srgbClr val="F26B43"/>
          </p15:clr>
        </p15:guide>
        <p15:guide id="8" pos="7248">
          <p15:clr>
            <a:srgbClr val="F26B43"/>
          </p15:clr>
        </p15:guide>
        <p15:guide id="9" pos="741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hyperlink" Target="https://www.google.com.au/imgres?imgurl=https://image.freepik.com/free-icon/hospital-buildings_318-50015.png&amp;imgrefurl=http://www.freepik.com/free-icons/buildings&amp;docid=oFVIKza4TRCS1M&amp;tbnid=mxOxFD9BW-BPpM:&amp;w=626&amp;h=626&amp;ei=G03_VcPLBYzO0ASjl6L4DQ&amp;ved=0CAYQxiAwBGoVChMIg8Wqsu2GyAIVDCeUCh2jiwjf&amp;iact=c&amp;ictx=1" TargetMode="External"/><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png"/><Relationship Id="rId9"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1.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 Id="rId9"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slides/_rels/slide38.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hyperlink" Target="https://targethiv.org/" TargetMode="External"/><Relationship Id="rId7" Type="http://schemas.openxmlformats.org/officeDocument/2006/relationships/image" Target="../media/image36.png"/><Relationship Id="rId2" Type="http://schemas.openxmlformats.org/officeDocument/2006/relationships/notesSlide" Target="../notesSlides/notesSlide37.xml"/><Relationship Id="rId1" Type="http://schemas.openxmlformats.org/officeDocument/2006/relationships/slideLayout" Target="../slideLayouts/slideLayout10.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hyperlink" Target="https://stateofhepc.org/" TargetMode="External"/><Relationship Id="rId9" Type="http://schemas.openxmlformats.org/officeDocument/2006/relationships/chart" Target="../charts/char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0.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3" Type="http://schemas.openxmlformats.org/officeDocument/2006/relationships/hyperlink" Target="https://clinicaloptions.com/2025HCVStreetMedicineProgram" TargetMode="External"/><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609599" y="1600200"/>
            <a:ext cx="10871203" cy="2057400"/>
          </a:xfrm>
        </p:spPr>
        <p:txBody>
          <a:bodyPr>
            <a:normAutofit/>
          </a:bodyPr>
          <a:lstStyle/>
          <a:p>
            <a:r>
              <a:rPr lang="en-US" altLang="en-US" sz="4000" dirty="0"/>
              <a:t>HCV Care in Nontraditional Settings: </a:t>
            </a:r>
            <a:br>
              <a:rPr lang="en-US" altLang="en-US" sz="4000" dirty="0"/>
            </a:br>
            <a:r>
              <a:rPr lang="en-US" altLang="en-US" sz="4000" dirty="0"/>
              <a:t>A Focus on Vulnerable Populations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35015" y="6378217"/>
            <a:ext cx="54641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an educational grant from Gilead Sciences, Inc.</a:t>
            </a:r>
          </a:p>
        </p:txBody>
      </p:sp>
      <p:sp>
        <p:nvSpPr>
          <p:cNvPr id="7" name="Text Box 19">
            <a:extLst>
              <a:ext uri="{FF2B5EF4-FFF2-40B4-BE49-F238E27FC236}">
                <a16:creationId xmlns:a16="http://schemas.microsoft.com/office/drawing/2014/main" id="{7DD45807-ED90-402F-BBFD-2C736FFD6749}"/>
              </a:ext>
            </a:extLst>
          </p:cNvPr>
          <p:cNvSpPr txBox="1">
            <a:spLocks noChangeArrowheads="1"/>
          </p:cNvSpPr>
          <p:nvPr/>
        </p:nvSpPr>
        <p:spPr bwMode="auto">
          <a:xfrm>
            <a:off x="7918315" y="1043214"/>
            <a:ext cx="41594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Provided by Clinical Care Options, LLC in partnership with the Street Medicine Institute and Circle the City.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658DFBB6-CC88-48B6-9C93-D0B82C392AEF}"/>
              </a:ext>
            </a:extLst>
          </p:cNvPr>
          <p:cNvSpPr>
            <a:spLocks noGrp="1" noChangeArrowheads="1"/>
          </p:cNvSpPr>
          <p:nvPr>
            <p:ph type="title"/>
          </p:nvPr>
        </p:nvSpPr>
        <p:spPr/>
        <p:txBody>
          <a:bodyPr/>
          <a:lstStyle/>
          <a:p>
            <a:pPr eaLnBrk="1" hangingPunct="1"/>
            <a:r>
              <a:rPr lang="en-US" altLang="en-US" dirty="0"/>
              <a:t>Faculty and Disclosures </a:t>
            </a:r>
          </a:p>
        </p:txBody>
      </p:sp>
      <p:sp>
        <p:nvSpPr>
          <p:cNvPr id="38915" name="Rectangle 3">
            <a:extLst>
              <a:ext uri="{FF2B5EF4-FFF2-40B4-BE49-F238E27FC236}">
                <a16:creationId xmlns:a16="http://schemas.microsoft.com/office/drawing/2014/main" id="{EA720D22-EB1C-493A-8B56-A0FAB8B53180}"/>
              </a:ext>
            </a:extLst>
          </p:cNvPr>
          <p:cNvSpPr>
            <a:spLocks noGrp="1" noChangeArrowheads="1"/>
          </p:cNvSpPr>
          <p:nvPr>
            <p:ph idx="1"/>
          </p:nvPr>
        </p:nvSpPr>
        <p:spPr/>
        <p:txBody>
          <a:bodyPr/>
          <a:lstStyle/>
          <a:p>
            <a:pPr marL="0" indent="0">
              <a:spcBef>
                <a:spcPts val="0"/>
              </a:spcBef>
              <a:spcAft>
                <a:spcPts val="0"/>
              </a:spcAft>
              <a:buNone/>
            </a:pPr>
            <a:r>
              <a:rPr lang="en-US" altLang="en-US" b="1" dirty="0">
                <a:solidFill>
                  <a:srgbClr val="E1471D"/>
                </a:solidFill>
              </a:rPr>
              <a:t>Oluwaseun Falade-Nwulia MBBS, MPH</a:t>
            </a:r>
            <a:br>
              <a:rPr lang="en-US" altLang="en-US" b="1" dirty="0">
                <a:solidFill>
                  <a:schemeClr val="hlink"/>
                </a:solidFill>
              </a:rPr>
            </a:br>
            <a:r>
              <a:rPr lang="en-US" altLang="en-US" sz="2400" dirty="0"/>
              <a:t>Associate Professor, Division of Infectious Diseases</a:t>
            </a:r>
          </a:p>
          <a:p>
            <a:pPr marL="0" indent="0">
              <a:spcBef>
                <a:spcPts val="0"/>
              </a:spcBef>
              <a:spcAft>
                <a:spcPts val="0"/>
              </a:spcAft>
              <a:buNone/>
            </a:pPr>
            <a:r>
              <a:rPr lang="en-US" altLang="en-US" sz="2400" dirty="0"/>
              <a:t>Director, JH Center for Substance Use &amp; Infectious Disease Care Integration</a:t>
            </a:r>
          </a:p>
          <a:p>
            <a:pPr marL="0" indent="0">
              <a:spcBef>
                <a:spcPts val="0"/>
              </a:spcBef>
              <a:spcAft>
                <a:spcPts val="0"/>
              </a:spcAft>
              <a:buNone/>
            </a:pPr>
            <a:r>
              <a:rPr lang="en-US" altLang="en-US" sz="2400" dirty="0"/>
              <a:t>Johns Hopkins University School of Medicine</a:t>
            </a:r>
          </a:p>
          <a:p>
            <a:pPr marL="0" indent="0">
              <a:spcBef>
                <a:spcPts val="0"/>
              </a:spcBef>
              <a:spcAft>
                <a:spcPts val="0"/>
              </a:spcAft>
              <a:buNone/>
            </a:pPr>
            <a:r>
              <a:rPr lang="en-US" altLang="en-US" sz="2400" dirty="0"/>
              <a:t>Baltimore, Maryland</a:t>
            </a:r>
          </a:p>
          <a:p>
            <a:pPr marL="0" indent="0">
              <a:spcBef>
                <a:spcPts val="0"/>
              </a:spcBef>
              <a:spcAft>
                <a:spcPts val="0"/>
              </a:spcAft>
              <a:buNone/>
            </a:pPr>
            <a:endParaRPr kumimoji="0" lang="en-US" b="1" i="0" u="none" strike="noStrike" kern="0" cap="none" spc="0" normalizeH="0" baseline="0" noProof="0" dirty="0">
              <a:ln>
                <a:noFill/>
              </a:ln>
              <a:solidFill>
                <a:srgbClr val="E1471D"/>
              </a:solidFill>
              <a:effectLst/>
              <a:uLnTx/>
              <a:uFillTx/>
              <a:latin typeface="Calibri" panose="020F0502020204030204" pitchFamily="34" charset="0"/>
              <a:ea typeface="+mn-ea"/>
              <a:cs typeface="+mn-cs"/>
            </a:endParaRPr>
          </a:p>
          <a:p>
            <a:pPr marL="0" indent="0">
              <a:buClr>
                <a:schemeClr val="accent6"/>
              </a:buClr>
              <a:buNone/>
              <a:defRPr/>
            </a:pPr>
            <a:r>
              <a:rPr lang="en-US" sz="2600" b="1" i="0" dirty="0">
                <a:solidFill>
                  <a:srgbClr val="E1471D"/>
                </a:solidFill>
                <a:effectLst/>
                <a:latin typeface="+mn-lt"/>
              </a:rPr>
              <a:t>Oluwaseun Falade-Nwulia MBBS, MPH: </a:t>
            </a:r>
            <a:r>
              <a:rPr lang="en-US" sz="2600" b="0" i="1" dirty="0">
                <a:solidFill>
                  <a:srgbClr val="181818"/>
                </a:solidFill>
                <a:effectLst/>
                <a:latin typeface="+mn-lt"/>
              </a:rPr>
              <a:t>researcher: </a:t>
            </a:r>
            <a:r>
              <a:rPr lang="en-US" sz="2600" b="0" dirty="0">
                <a:solidFill>
                  <a:srgbClr val="181818"/>
                </a:solidFill>
                <a:effectLst/>
                <a:latin typeface="+mn-lt"/>
              </a:rPr>
              <a:t>AbbVie</a:t>
            </a:r>
            <a:r>
              <a:rPr lang="en-US" sz="2600" b="0" i="1" dirty="0">
                <a:solidFill>
                  <a:srgbClr val="181818"/>
                </a:solidFill>
                <a:effectLst/>
                <a:latin typeface="+mn-lt"/>
              </a:rPr>
              <a:t>; consultant/advisor/speaker: </a:t>
            </a:r>
            <a:r>
              <a:rPr lang="en-US" sz="2600" b="0" dirty="0">
                <a:solidFill>
                  <a:srgbClr val="181818"/>
                </a:solidFill>
                <a:effectLst/>
                <a:latin typeface="+mn-lt"/>
              </a:rPr>
              <a:t>Gilead</a:t>
            </a:r>
            <a:r>
              <a:rPr lang="en-US" sz="2600" b="0" i="1" dirty="0">
                <a:solidFill>
                  <a:srgbClr val="181818"/>
                </a:solidFill>
                <a:effectLst/>
                <a:latin typeface="+mn-lt"/>
              </a:rPr>
              <a:t>.</a:t>
            </a:r>
            <a:endParaRPr lang="en-US" altLang="en-US" b="1" dirty="0">
              <a:solidFill>
                <a:srgbClr val="E1471D"/>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208CB-FF72-EBB3-24C1-BCB0C6A6EB97}"/>
              </a:ext>
            </a:extLst>
          </p:cNvPr>
          <p:cNvSpPr>
            <a:spLocks noGrp="1"/>
          </p:cNvSpPr>
          <p:nvPr>
            <p:ph type="title"/>
          </p:nvPr>
        </p:nvSpPr>
        <p:spPr/>
        <p:txBody>
          <a:bodyPr/>
          <a:lstStyle/>
          <a:p>
            <a:r>
              <a:rPr lang="en-US"/>
              <a:t>Learning Objectives</a:t>
            </a:r>
          </a:p>
        </p:txBody>
      </p:sp>
      <p:sp>
        <p:nvSpPr>
          <p:cNvPr id="3" name="Content Placeholder 2">
            <a:extLst>
              <a:ext uri="{FF2B5EF4-FFF2-40B4-BE49-F238E27FC236}">
                <a16:creationId xmlns:a16="http://schemas.microsoft.com/office/drawing/2014/main" id="{CDC1FFBE-1EE6-5CBF-5F70-724019AC8ACB}"/>
              </a:ext>
            </a:extLst>
          </p:cNvPr>
          <p:cNvSpPr>
            <a:spLocks noGrp="1"/>
          </p:cNvSpPr>
          <p:nvPr>
            <p:ph idx="1"/>
          </p:nvPr>
        </p:nvSpPr>
        <p:spPr/>
        <p:txBody>
          <a:bodyPr/>
          <a:lstStyle/>
          <a:p>
            <a:r>
              <a:rPr lang="en-US" dirty="0">
                <a:latin typeface="Calibri"/>
                <a:ea typeface="Calibri"/>
                <a:cs typeface="Calibri"/>
              </a:rPr>
              <a:t>Discuss approaches to integrating HCV screening into clinical care of all adults</a:t>
            </a:r>
          </a:p>
          <a:p>
            <a:r>
              <a:rPr lang="en-US" dirty="0"/>
              <a:t>Apply guideline-recommended approaches for simplified HCV treatment</a:t>
            </a:r>
          </a:p>
          <a:p>
            <a:r>
              <a:rPr lang="en-US" dirty="0"/>
              <a:t>Develop skills to provide HCV diagnosis and treatment in nonspecialty settings</a:t>
            </a:r>
          </a:p>
        </p:txBody>
      </p:sp>
    </p:spTree>
    <p:extLst>
      <p:ext uri="{BB962C8B-B14F-4D97-AF65-F5344CB8AC3E}">
        <p14:creationId xmlns:p14="http://schemas.microsoft.com/office/powerpoint/2010/main" val="1250745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BC57D-3D74-5743-E839-BC7925FC668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521276CD-3E82-6209-5C9E-F52B7E1C1612}"/>
              </a:ext>
            </a:extLst>
          </p:cNvPr>
          <p:cNvSpPr>
            <a:spLocks noGrp="1"/>
          </p:cNvSpPr>
          <p:nvPr>
            <p:ph type="title"/>
          </p:nvPr>
        </p:nvSpPr>
        <p:spPr/>
        <p:txBody>
          <a:bodyPr/>
          <a:lstStyle/>
          <a:p>
            <a:r>
              <a:rPr lang="en-US" dirty="0"/>
              <a:t>HCV Burden</a:t>
            </a:r>
          </a:p>
        </p:txBody>
      </p:sp>
    </p:spTree>
    <p:extLst>
      <p:ext uri="{BB962C8B-B14F-4D97-AF65-F5344CB8AC3E}">
        <p14:creationId xmlns:p14="http://schemas.microsoft.com/office/powerpoint/2010/main" val="2242337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09CFC-BB80-7D5D-5510-C3140F966B9F}"/>
            </a:ext>
          </a:extLst>
        </p:cNvPr>
        <p:cNvGrpSpPr/>
        <p:nvPr/>
      </p:nvGrpSpPr>
      <p:grpSpPr>
        <a:xfrm>
          <a:off x="0" y="0"/>
          <a:ext cx="0" cy="0"/>
          <a:chOff x="0" y="0"/>
          <a:chExt cx="0" cy="0"/>
        </a:xfrm>
      </p:grpSpPr>
      <p:sp>
        <p:nvSpPr>
          <p:cNvPr id="28674" name="Title 1">
            <a:extLst>
              <a:ext uri="{FF2B5EF4-FFF2-40B4-BE49-F238E27FC236}">
                <a16:creationId xmlns:a16="http://schemas.microsoft.com/office/drawing/2014/main" id="{3EC0713F-CC78-F739-F1CF-807AE56C30B4}"/>
              </a:ext>
            </a:extLst>
          </p:cNvPr>
          <p:cNvSpPr>
            <a:spLocks noGrp="1"/>
          </p:cNvSpPr>
          <p:nvPr>
            <p:ph type="title"/>
          </p:nvPr>
        </p:nvSpPr>
        <p:spPr/>
        <p:txBody>
          <a:bodyPr/>
          <a:lstStyle/>
          <a:p>
            <a:r>
              <a:rPr lang="en-US" altLang="en-US" dirty="0"/>
              <a:t>WHO: Global Call for HCV Elimination</a:t>
            </a:r>
          </a:p>
        </p:txBody>
      </p:sp>
      <p:sp>
        <p:nvSpPr>
          <p:cNvPr id="34819" name="Content Placeholder 2">
            <a:extLst>
              <a:ext uri="{FF2B5EF4-FFF2-40B4-BE49-F238E27FC236}">
                <a16:creationId xmlns:a16="http://schemas.microsoft.com/office/drawing/2014/main" id="{504AF464-D972-79D3-9E01-6673C5EF4372}"/>
              </a:ext>
            </a:extLst>
          </p:cNvPr>
          <p:cNvSpPr>
            <a:spLocks noGrp="1"/>
          </p:cNvSpPr>
          <p:nvPr>
            <p:ph idx="1"/>
          </p:nvPr>
        </p:nvSpPr>
        <p:spPr/>
        <p:txBody>
          <a:bodyPr/>
          <a:lstStyle/>
          <a:p>
            <a:r>
              <a:rPr lang="en-US" altLang="en-US" dirty="0"/>
              <a:t>Goal to eliminate viral hepatitis as a major global public health threat by 2030; HCV targets include:</a:t>
            </a:r>
          </a:p>
          <a:p>
            <a:endParaRPr lang="en-US" altLang="en-US" dirty="0"/>
          </a:p>
          <a:p>
            <a:endParaRPr lang="en-US" altLang="en-US" dirty="0"/>
          </a:p>
          <a:p>
            <a:endParaRPr lang="en-US" altLang="en-US" dirty="0"/>
          </a:p>
          <a:p>
            <a:endParaRPr lang="en-US" altLang="en-US" dirty="0"/>
          </a:p>
          <a:p>
            <a:r>
              <a:rPr lang="en-US" dirty="0"/>
              <a:t>Achievement of these goals could avert ~1.5 million deaths </a:t>
            </a:r>
            <a:br>
              <a:rPr lang="en-US" dirty="0"/>
            </a:br>
            <a:r>
              <a:rPr lang="en-US" dirty="0"/>
              <a:t>from HCV infection</a:t>
            </a:r>
            <a:endParaRPr lang="en-US" altLang="en-US" dirty="0"/>
          </a:p>
        </p:txBody>
      </p:sp>
      <p:sp>
        <p:nvSpPr>
          <p:cNvPr id="9" name="Text Box 15">
            <a:extLst>
              <a:ext uri="{FF2B5EF4-FFF2-40B4-BE49-F238E27FC236}">
                <a16:creationId xmlns:a16="http://schemas.microsoft.com/office/drawing/2014/main" id="{7B05CD9E-13F2-E10C-3224-2A04EBEC2635}"/>
              </a:ext>
            </a:extLst>
          </p:cNvPr>
          <p:cNvSpPr txBox="1">
            <a:spLocks noChangeArrowheads="1"/>
          </p:cNvSpPr>
          <p:nvPr/>
        </p:nvSpPr>
        <p:spPr bwMode="auto">
          <a:xfrm>
            <a:off x="412750" y="6376385"/>
            <a:ext cx="820455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WHO. Global Health Sector Strategy on Viral Hepatitis, 2016-2021. Heffernan. Lancet.2019;393:1319.  </a:t>
            </a:r>
          </a:p>
        </p:txBody>
      </p:sp>
      <p:grpSp>
        <p:nvGrpSpPr>
          <p:cNvPr id="12" name="Group 11">
            <a:extLst>
              <a:ext uri="{FF2B5EF4-FFF2-40B4-BE49-F238E27FC236}">
                <a16:creationId xmlns:a16="http://schemas.microsoft.com/office/drawing/2014/main" id="{00B9B384-B713-8289-C120-A0D7144F060C}"/>
              </a:ext>
            </a:extLst>
          </p:cNvPr>
          <p:cNvGrpSpPr/>
          <p:nvPr/>
        </p:nvGrpSpPr>
        <p:grpSpPr>
          <a:xfrm>
            <a:off x="412750" y="2732313"/>
            <a:ext cx="3725315" cy="1730528"/>
            <a:chOff x="620409" y="2966914"/>
            <a:chExt cx="4025562" cy="1436666"/>
          </a:xfrm>
        </p:grpSpPr>
        <p:sp>
          <p:nvSpPr>
            <p:cNvPr id="11" name="Rounded Rectangle 10">
              <a:extLst>
                <a:ext uri="{FF2B5EF4-FFF2-40B4-BE49-F238E27FC236}">
                  <a16:creationId xmlns:a16="http://schemas.microsoft.com/office/drawing/2014/main" id="{4ABC42FC-1645-89FC-7026-6FF213D4DDBB}"/>
                </a:ext>
              </a:extLst>
            </p:cNvPr>
            <p:cNvSpPr/>
            <p:nvPr/>
          </p:nvSpPr>
          <p:spPr bwMode="auto">
            <a:xfrm>
              <a:off x="1436914" y="2966914"/>
              <a:ext cx="3209057" cy="1436666"/>
            </a:xfrm>
            <a:prstGeom prst="roundRect">
              <a:avLst>
                <a:gd name="adj" fmla="val 11275"/>
              </a:avLst>
            </a:pr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Oval 9">
              <a:extLst>
                <a:ext uri="{FF2B5EF4-FFF2-40B4-BE49-F238E27FC236}">
                  <a16:creationId xmlns:a16="http://schemas.microsoft.com/office/drawing/2014/main" id="{BB9B7476-CFD8-FD29-ED2A-D7793CBF8C9C}"/>
                </a:ext>
              </a:extLst>
            </p:cNvPr>
            <p:cNvSpPr/>
            <p:nvPr/>
          </p:nvSpPr>
          <p:spPr bwMode="auto">
            <a:xfrm>
              <a:off x="620409" y="3103413"/>
              <a:ext cx="1569660" cy="1138687"/>
            </a:xfrm>
            <a:prstGeom prst="ellipse">
              <a:avLst/>
            </a:prstGeom>
            <a:solidFill>
              <a:schemeClr val="tx1"/>
            </a:solidFill>
            <a:ln w="28575">
              <a:solidFill>
                <a:schemeClr val="accent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25" name="TextBox 24">
            <a:extLst>
              <a:ext uri="{FF2B5EF4-FFF2-40B4-BE49-F238E27FC236}">
                <a16:creationId xmlns:a16="http://schemas.microsoft.com/office/drawing/2014/main" id="{1F829B1B-124B-7C0A-4F6E-5820B1A85A78}"/>
              </a:ext>
            </a:extLst>
          </p:cNvPr>
          <p:cNvSpPr txBox="1"/>
          <p:nvPr/>
        </p:nvSpPr>
        <p:spPr bwMode="auto">
          <a:xfrm>
            <a:off x="1808969" y="2997412"/>
            <a:ext cx="222068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Reduce new HCV infections by 90%</a:t>
            </a:r>
          </a:p>
        </p:txBody>
      </p:sp>
      <p:grpSp>
        <p:nvGrpSpPr>
          <p:cNvPr id="29" name="Group 28">
            <a:extLst>
              <a:ext uri="{FF2B5EF4-FFF2-40B4-BE49-F238E27FC236}">
                <a16:creationId xmlns:a16="http://schemas.microsoft.com/office/drawing/2014/main" id="{5DE6852A-7686-EEAE-8EB3-32DAEF076DA9}"/>
              </a:ext>
            </a:extLst>
          </p:cNvPr>
          <p:cNvGrpSpPr/>
          <p:nvPr/>
        </p:nvGrpSpPr>
        <p:grpSpPr>
          <a:xfrm>
            <a:off x="4294413" y="2739043"/>
            <a:ext cx="3642765" cy="1730528"/>
            <a:chOff x="709612" y="2966914"/>
            <a:chExt cx="3936359" cy="1436666"/>
          </a:xfrm>
        </p:grpSpPr>
        <p:sp>
          <p:nvSpPr>
            <p:cNvPr id="30" name="Rounded Rectangle 29">
              <a:extLst>
                <a:ext uri="{FF2B5EF4-FFF2-40B4-BE49-F238E27FC236}">
                  <a16:creationId xmlns:a16="http://schemas.microsoft.com/office/drawing/2014/main" id="{94688C03-1C74-267D-A0C7-7493CC909A80}"/>
                </a:ext>
              </a:extLst>
            </p:cNvPr>
            <p:cNvSpPr/>
            <p:nvPr/>
          </p:nvSpPr>
          <p:spPr bwMode="auto">
            <a:xfrm>
              <a:off x="1436914" y="2966914"/>
              <a:ext cx="3209057" cy="1436666"/>
            </a:xfrm>
            <a:prstGeom prst="roundRect">
              <a:avLst>
                <a:gd name="adj" fmla="val 11275"/>
              </a:avLst>
            </a:pr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1" name="Oval 30">
              <a:extLst>
                <a:ext uri="{FF2B5EF4-FFF2-40B4-BE49-F238E27FC236}">
                  <a16:creationId xmlns:a16="http://schemas.microsoft.com/office/drawing/2014/main" id="{CAD87336-9839-4E0A-5A6B-A31C73CC380C}"/>
                </a:ext>
              </a:extLst>
            </p:cNvPr>
            <p:cNvSpPr/>
            <p:nvPr/>
          </p:nvSpPr>
          <p:spPr bwMode="auto">
            <a:xfrm>
              <a:off x="709612" y="3103413"/>
              <a:ext cx="1480457" cy="1138687"/>
            </a:xfrm>
            <a:prstGeom prst="ellipse">
              <a:avLst/>
            </a:prstGeom>
            <a:solidFill>
              <a:schemeClr val="tx1"/>
            </a:solidFill>
            <a:ln w="28575">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2" name="TextBox 31">
            <a:extLst>
              <a:ext uri="{FF2B5EF4-FFF2-40B4-BE49-F238E27FC236}">
                <a16:creationId xmlns:a16="http://schemas.microsoft.com/office/drawing/2014/main" id="{87712D08-8C8E-B1EC-C50F-60DDDCCA6803}"/>
              </a:ext>
            </a:extLst>
          </p:cNvPr>
          <p:cNvSpPr txBox="1"/>
          <p:nvPr/>
        </p:nvSpPr>
        <p:spPr bwMode="auto">
          <a:xfrm>
            <a:off x="5608082" y="3004142"/>
            <a:ext cx="222068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Treat 80% of people with chronic HCV</a:t>
            </a:r>
          </a:p>
        </p:txBody>
      </p:sp>
      <p:grpSp>
        <p:nvGrpSpPr>
          <p:cNvPr id="33" name="Group 32">
            <a:extLst>
              <a:ext uri="{FF2B5EF4-FFF2-40B4-BE49-F238E27FC236}">
                <a16:creationId xmlns:a16="http://schemas.microsoft.com/office/drawing/2014/main" id="{4D89F0F0-07BA-ACAC-3F8D-94CF65E46566}"/>
              </a:ext>
            </a:extLst>
          </p:cNvPr>
          <p:cNvGrpSpPr/>
          <p:nvPr/>
        </p:nvGrpSpPr>
        <p:grpSpPr>
          <a:xfrm>
            <a:off x="8132202" y="2743199"/>
            <a:ext cx="3642765" cy="1730528"/>
            <a:chOff x="709612" y="2966914"/>
            <a:chExt cx="3936359" cy="1436666"/>
          </a:xfrm>
        </p:grpSpPr>
        <p:sp>
          <p:nvSpPr>
            <p:cNvPr id="34" name="Rounded Rectangle 33">
              <a:extLst>
                <a:ext uri="{FF2B5EF4-FFF2-40B4-BE49-F238E27FC236}">
                  <a16:creationId xmlns:a16="http://schemas.microsoft.com/office/drawing/2014/main" id="{36108539-5551-5566-BA83-D6E04796B904}"/>
                </a:ext>
              </a:extLst>
            </p:cNvPr>
            <p:cNvSpPr/>
            <p:nvPr/>
          </p:nvSpPr>
          <p:spPr bwMode="auto">
            <a:xfrm>
              <a:off x="1436914" y="2966914"/>
              <a:ext cx="3209057" cy="1436666"/>
            </a:xfrm>
            <a:prstGeom prst="roundRect">
              <a:avLst>
                <a:gd name="adj" fmla="val 11275"/>
              </a:avLst>
            </a:prstGeom>
            <a:solidFill>
              <a:schemeClr val="accent4"/>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5" name="Oval 34">
              <a:extLst>
                <a:ext uri="{FF2B5EF4-FFF2-40B4-BE49-F238E27FC236}">
                  <a16:creationId xmlns:a16="http://schemas.microsoft.com/office/drawing/2014/main" id="{C14F5318-F6CE-46FD-E85B-9F45A1318815}"/>
                </a:ext>
              </a:extLst>
            </p:cNvPr>
            <p:cNvSpPr/>
            <p:nvPr/>
          </p:nvSpPr>
          <p:spPr bwMode="auto">
            <a:xfrm>
              <a:off x="709612" y="3103413"/>
              <a:ext cx="1480457" cy="1138687"/>
            </a:xfrm>
            <a:prstGeom prst="ellipse">
              <a:avLst/>
            </a:prstGeom>
            <a:solidFill>
              <a:schemeClr val="tx1"/>
            </a:solidFill>
            <a:ln w="28575">
              <a:solidFill>
                <a:schemeClr val="accent4"/>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36" name="TextBox 35">
            <a:extLst>
              <a:ext uri="{FF2B5EF4-FFF2-40B4-BE49-F238E27FC236}">
                <a16:creationId xmlns:a16="http://schemas.microsoft.com/office/drawing/2014/main" id="{4673A388-A7B9-B3B4-0B40-07DCEE3BAB4E}"/>
              </a:ext>
            </a:extLst>
          </p:cNvPr>
          <p:cNvSpPr txBox="1"/>
          <p:nvPr/>
        </p:nvSpPr>
        <p:spPr bwMode="auto">
          <a:xfrm>
            <a:off x="9502239" y="3008298"/>
            <a:ext cx="200396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4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Reduce new mortality by 65%</a:t>
            </a:r>
          </a:p>
        </p:txBody>
      </p:sp>
      <p:pic>
        <p:nvPicPr>
          <p:cNvPr id="38" name="Graphic 37" descr="Bar graph with downward trend with solid fill">
            <a:extLst>
              <a:ext uri="{FF2B5EF4-FFF2-40B4-BE49-F238E27FC236}">
                <a16:creationId xmlns:a16="http://schemas.microsoft.com/office/drawing/2014/main" id="{FC4133CD-5074-0EC5-5E30-6B3F3E10F5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H="1">
            <a:off x="8373548" y="3147106"/>
            <a:ext cx="914400" cy="914400"/>
          </a:xfrm>
          <a:prstGeom prst="rect">
            <a:avLst/>
          </a:prstGeom>
        </p:spPr>
      </p:pic>
      <p:pic>
        <p:nvPicPr>
          <p:cNvPr id="40" name="Graphic 39" descr="Medicine with solid fill">
            <a:extLst>
              <a:ext uri="{FF2B5EF4-FFF2-40B4-BE49-F238E27FC236}">
                <a16:creationId xmlns:a16="http://schemas.microsoft.com/office/drawing/2014/main" id="{EA20BA0E-1A88-05B9-5AA2-E51FD94BC90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50976" y="3125331"/>
            <a:ext cx="914400" cy="914400"/>
          </a:xfrm>
          <a:prstGeom prst="rect">
            <a:avLst/>
          </a:prstGeom>
        </p:spPr>
      </p:pic>
      <p:grpSp>
        <p:nvGrpSpPr>
          <p:cNvPr id="53" name="Group 52">
            <a:extLst>
              <a:ext uri="{FF2B5EF4-FFF2-40B4-BE49-F238E27FC236}">
                <a16:creationId xmlns:a16="http://schemas.microsoft.com/office/drawing/2014/main" id="{32DA53A6-EF94-96DB-8F77-55C5A1B1B041}"/>
              </a:ext>
            </a:extLst>
          </p:cNvPr>
          <p:cNvGrpSpPr/>
          <p:nvPr/>
        </p:nvGrpSpPr>
        <p:grpSpPr>
          <a:xfrm>
            <a:off x="812779" y="3247140"/>
            <a:ext cx="647700" cy="670781"/>
            <a:chOff x="5284280" y="-1090450"/>
            <a:chExt cx="647700" cy="670781"/>
          </a:xfrm>
        </p:grpSpPr>
        <p:sp>
          <p:nvSpPr>
            <p:cNvPr id="47" name="Freeform 46">
              <a:extLst>
                <a:ext uri="{FF2B5EF4-FFF2-40B4-BE49-F238E27FC236}">
                  <a16:creationId xmlns:a16="http://schemas.microsoft.com/office/drawing/2014/main" id="{A36B507D-032F-D068-82FB-C13F6CEB098B}"/>
                </a:ext>
              </a:extLst>
            </p:cNvPr>
            <p:cNvSpPr/>
            <p:nvPr/>
          </p:nvSpPr>
          <p:spPr>
            <a:xfrm flipH="1">
              <a:off x="5284280" y="-1067369"/>
              <a:ext cx="647700" cy="647700"/>
            </a:xfrm>
            <a:custGeom>
              <a:avLst/>
              <a:gdLst>
                <a:gd name="connsiteX0" fmla="*/ 647700 w 647700"/>
                <a:gd name="connsiteY0" fmla="*/ 647700 h 647700"/>
                <a:gd name="connsiteX1" fmla="*/ 0 w 647700"/>
                <a:gd name="connsiteY1" fmla="*/ 647700 h 647700"/>
                <a:gd name="connsiteX2" fmla="*/ 0 w 647700"/>
                <a:gd name="connsiteY2" fmla="*/ 590550 h 647700"/>
                <a:gd name="connsiteX3" fmla="*/ 590550 w 647700"/>
                <a:gd name="connsiteY3" fmla="*/ 590550 h 647700"/>
                <a:gd name="connsiteX4" fmla="*/ 590550 w 647700"/>
                <a:gd name="connsiteY4" fmla="*/ 0 h 647700"/>
                <a:gd name="connsiteX5" fmla="*/ 647700 w 647700"/>
                <a:gd name="connsiteY5" fmla="*/ 0 h 647700"/>
                <a:gd name="connsiteX6" fmla="*/ 647700 w 647700"/>
                <a:gd name="connsiteY6" fmla="*/ 647700 h 64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7700" h="647700">
                  <a:moveTo>
                    <a:pt x="647700" y="647700"/>
                  </a:moveTo>
                  <a:lnTo>
                    <a:pt x="0" y="647700"/>
                  </a:lnTo>
                  <a:lnTo>
                    <a:pt x="0" y="590550"/>
                  </a:lnTo>
                  <a:lnTo>
                    <a:pt x="590550" y="590550"/>
                  </a:lnTo>
                  <a:lnTo>
                    <a:pt x="590550" y="0"/>
                  </a:lnTo>
                  <a:lnTo>
                    <a:pt x="647700" y="0"/>
                  </a:lnTo>
                  <a:lnTo>
                    <a:pt x="647700" y="647700"/>
                  </a:lnTo>
                  <a:close/>
                </a:path>
              </a:pathLst>
            </a:custGeom>
            <a:solidFill>
              <a:schemeClr val="accent1"/>
            </a:solidFill>
            <a:ln w="9525"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8" name="Freeform 47">
              <a:extLst>
                <a:ext uri="{FF2B5EF4-FFF2-40B4-BE49-F238E27FC236}">
                  <a16:creationId xmlns:a16="http://schemas.microsoft.com/office/drawing/2014/main" id="{8CB0CDA0-B3A2-910E-ECCA-C54800025F24}"/>
                </a:ext>
              </a:extLst>
            </p:cNvPr>
            <p:cNvSpPr/>
            <p:nvPr/>
          </p:nvSpPr>
          <p:spPr>
            <a:xfrm flipH="1">
              <a:off x="5793702" y="-610171"/>
              <a:ext cx="95250" cy="76188"/>
            </a:xfrm>
            <a:custGeom>
              <a:avLst/>
              <a:gdLst>
                <a:gd name="connsiteX0" fmla="*/ 0 w 95250"/>
                <a:gd name="connsiteY0" fmla="*/ 0 h 76188"/>
                <a:gd name="connsiteX1" fmla="*/ 95250 w 95250"/>
                <a:gd name="connsiteY1" fmla="*/ 0 h 76188"/>
                <a:gd name="connsiteX2" fmla="*/ 95250 w 95250"/>
                <a:gd name="connsiteY2" fmla="*/ 76189 h 76188"/>
                <a:gd name="connsiteX3" fmla="*/ 0 w 95250"/>
                <a:gd name="connsiteY3" fmla="*/ 76189 h 76188"/>
              </a:gdLst>
              <a:ahLst/>
              <a:cxnLst>
                <a:cxn ang="0">
                  <a:pos x="connsiteX0" y="connsiteY0"/>
                </a:cxn>
                <a:cxn ang="0">
                  <a:pos x="connsiteX1" y="connsiteY1"/>
                </a:cxn>
                <a:cxn ang="0">
                  <a:pos x="connsiteX2" y="connsiteY2"/>
                </a:cxn>
                <a:cxn ang="0">
                  <a:pos x="connsiteX3" y="connsiteY3"/>
                </a:cxn>
              </a:cxnLst>
              <a:rect l="l" t="t" r="r" b="b"/>
              <a:pathLst>
                <a:path w="95250" h="76188">
                  <a:moveTo>
                    <a:pt x="0" y="0"/>
                  </a:moveTo>
                  <a:lnTo>
                    <a:pt x="95250" y="0"/>
                  </a:lnTo>
                  <a:lnTo>
                    <a:pt x="95250" y="76189"/>
                  </a:lnTo>
                  <a:lnTo>
                    <a:pt x="0" y="76189"/>
                  </a:lnTo>
                  <a:close/>
                </a:path>
              </a:pathLst>
            </a:custGeom>
            <a:solidFill>
              <a:schemeClr val="accent1"/>
            </a:solidFill>
            <a:ln w="9525"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9" name="Freeform 48">
              <a:extLst>
                <a:ext uri="{FF2B5EF4-FFF2-40B4-BE49-F238E27FC236}">
                  <a16:creationId xmlns:a16="http://schemas.microsoft.com/office/drawing/2014/main" id="{E042F8BA-B2FD-ADB2-6A7A-3A0E6EA77985}"/>
                </a:ext>
              </a:extLst>
            </p:cNvPr>
            <p:cNvSpPr/>
            <p:nvPr/>
          </p:nvSpPr>
          <p:spPr>
            <a:xfrm flipH="1">
              <a:off x="5663635" y="-667321"/>
              <a:ext cx="95250" cy="133338"/>
            </a:xfrm>
            <a:custGeom>
              <a:avLst/>
              <a:gdLst>
                <a:gd name="connsiteX0" fmla="*/ 0 w 95250"/>
                <a:gd name="connsiteY0" fmla="*/ 0 h 133338"/>
                <a:gd name="connsiteX1" fmla="*/ 95250 w 95250"/>
                <a:gd name="connsiteY1" fmla="*/ 0 h 133338"/>
                <a:gd name="connsiteX2" fmla="*/ 95250 w 95250"/>
                <a:gd name="connsiteY2" fmla="*/ 133339 h 133338"/>
                <a:gd name="connsiteX3" fmla="*/ 0 w 95250"/>
                <a:gd name="connsiteY3" fmla="*/ 133339 h 133338"/>
              </a:gdLst>
              <a:ahLst/>
              <a:cxnLst>
                <a:cxn ang="0">
                  <a:pos x="connsiteX0" y="connsiteY0"/>
                </a:cxn>
                <a:cxn ang="0">
                  <a:pos x="connsiteX1" y="connsiteY1"/>
                </a:cxn>
                <a:cxn ang="0">
                  <a:pos x="connsiteX2" y="connsiteY2"/>
                </a:cxn>
                <a:cxn ang="0">
                  <a:pos x="connsiteX3" y="connsiteY3"/>
                </a:cxn>
              </a:cxnLst>
              <a:rect l="l" t="t" r="r" b="b"/>
              <a:pathLst>
                <a:path w="95250" h="133338">
                  <a:moveTo>
                    <a:pt x="0" y="0"/>
                  </a:moveTo>
                  <a:lnTo>
                    <a:pt x="95250" y="0"/>
                  </a:lnTo>
                  <a:lnTo>
                    <a:pt x="95250" y="133339"/>
                  </a:lnTo>
                  <a:lnTo>
                    <a:pt x="0" y="133339"/>
                  </a:lnTo>
                  <a:close/>
                </a:path>
              </a:pathLst>
            </a:custGeom>
            <a:solidFill>
              <a:schemeClr val="accent1"/>
            </a:solidFill>
            <a:ln w="9525"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0" name="Freeform 49">
              <a:extLst>
                <a:ext uri="{FF2B5EF4-FFF2-40B4-BE49-F238E27FC236}">
                  <a16:creationId xmlns:a16="http://schemas.microsoft.com/office/drawing/2014/main" id="{1E0179B7-3AAD-8E5D-336D-6CF11DF62DB7}"/>
                </a:ext>
              </a:extLst>
            </p:cNvPr>
            <p:cNvSpPr/>
            <p:nvPr/>
          </p:nvSpPr>
          <p:spPr>
            <a:xfrm flipH="1">
              <a:off x="5533570" y="-772096"/>
              <a:ext cx="95249" cy="238113"/>
            </a:xfrm>
            <a:custGeom>
              <a:avLst/>
              <a:gdLst>
                <a:gd name="connsiteX0" fmla="*/ 0 w 95249"/>
                <a:gd name="connsiteY0" fmla="*/ 0 h 238113"/>
                <a:gd name="connsiteX1" fmla="*/ 95250 w 95249"/>
                <a:gd name="connsiteY1" fmla="*/ 0 h 238113"/>
                <a:gd name="connsiteX2" fmla="*/ 95250 w 95249"/>
                <a:gd name="connsiteY2" fmla="*/ 238114 h 238113"/>
                <a:gd name="connsiteX3" fmla="*/ 0 w 95249"/>
                <a:gd name="connsiteY3" fmla="*/ 238114 h 238113"/>
              </a:gdLst>
              <a:ahLst/>
              <a:cxnLst>
                <a:cxn ang="0">
                  <a:pos x="connsiteX0" y="connsiteY0"/>
                </a:cxn>
                <a:cxn ang="0">
                  <a:pos x="connsiteX1" y="connsiteY1"/>
                </a:cxn>
                <a:cxn ang="0">
                  <a:pos x="connsiteX2" y="connsiteY2"/>
                </a:cxn>
                <a:cxn ang="0">
                  <a:pos x="connsiteX3" y="connsiteY3"/>
                </a:cxn>
              </a:cxnLst>
              <a:rect l="l" t="t" r="r" b="b"/>
              <a:pathLst>
                <a:path w="95249" h="238113">
                  <a:moveTo>
                    <a:pt x="0" y="0"/>
                  </a:moveTo>
                  <a:lnTo>
                    <a:pt x="95250" y="0"/>
                  </a:lnTo>
                  <a:lnTo>
                    <a:pt x="95250" y="238114"/>
                  </a:lnTo>
                  <a:lnTo>
                    <a:pt x="0" y="238114"/>
                  </a:lnTo>
                  <a:close/>
                </a:path>
              </a:pathLst>
            </a:custGeom>
            <a:solidFill>
              <a:schemeClr val="accent1"/>
            </a:solidFill>
            <a:ln w="9525"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1" name="Freeform 50">
              <a:extLst>
                <a:ext uri="{FF2B5EF4-FFF2-40B4-BE49-F238E27FC236}">
                  <a16:creationId xmlns:a16="http://schemas.microsoft.com/office/drawing/2014/main" id="{DBE07397-BD69-1540-CA56-DC4FA206D2C4}"/>
                </a:ext>
              </a:extLst>
            </p:cNvPr>
            <p:cNvSpPr/>
            <p:nvPr/>
          </p:nvSpPr>
          <p:spPr>
            <a:xfrm flipH="1">
              <a:off x="5403504" y="-981646"/>
              <a:ext cx="95250" cy="447663"/>
            </a:xfrm>
            <a:custGeom>
              <a:avLst/>
              <a:gdLst>
                <a:gd name="connsiteX0" fmla="*/ 0 w 95250"/>
                <a:gd name="connsiteY0" fmla="*/ 0 h 447663"/>
                <a:gd name="connsiteX1" fmla="*/ 95250 w 95250"/>
                <a:gd name="connsiteY1" fmla="*/ 0 h 447663"/>
                <a:gd name="connsiteX2" fmla="*/ 95250 w 95250"/>
                <a:gd name="connsiteY2" fmla="*/ 447664 h 447663"/>
                <a:gd name="connsiteX3" fmla="*/ 0 w 95250"/>
                <a:gd name="connsiteY3" fmla="*/ 447664 h 447663"/>
              </a:gdLst>
              <a:ahLst/>
              <a:cxnLst>
                <a:cxn ang="0">
                  <a:pos x="connsiteX0" y="connsiteY0"/>
                </a:cxn>
                <a:cxn ang="0">
                  <a:pos x="connsiteX1" y="connsiteY1"/>
                </a:cxn>
                <a:cxn ang="0">
                  <a:pos x="connsiteX2" y="connsiteY2"/>
                </a:cxn>
                <a:cxn ang="0">
                  <a:pos x="connsiteX3" y="connsiteY3"/>
                </a:cxn>
              </a:cxnLst>
              <a:rect l="l" t="t" r="r" b="b"/>
              <a:pathLst>
                <a:path w="95250" h="447663">
                  <a:moveTo>
                    <a:pt x="0" y="0"/>
                  </a:moveTo>
                  <a:lnTo>
                    <a:pt x="95250" y="0"/>
                  </a:lnTo>
                  <a:lnTo>
                    <a:pt x="95250" y="447664"/>
                  </a:lnTo>
                  <a:lnTo>
                    <a:pt x="0" y="447664"/>
                  </a:lnTo>
                  <a:close/>
                </a:path>
              </a:pathLst>
            </a:custGeom>
            <a:solidFill>
              <a:schemeClr val="accent1"/>
            </a:solidFill>
            <a:ln w="9525"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2" name="Freeform 51">
              <a:extLst>
                <a:ext uri="{FF2B5EF4-FFF2-40B4-BE49-F238E27FC236}">
                  <a16:creationId xmlns:a16="http://schemas.microsoft.com/office/drawing/2014/main" id="{9B29AE17-6216-7DC3-5521-C845C09C4DAA}"/>
                </a:ext>
              </a:extLst>
            </p:cNvPr>
            <p:cNvSpPr/>
            <p:nvPr/>
          </p:nvSpPr>
          <p:spPr>
            <a:xfrm flipH="1">
              <a:off x="5608082" y="-1090450"/>
              <a:ext cx="276364" cy="285769"/>
            </a:xfrm>
            <a:custGeom>
              <a:avLst/>
              <a:gdLst>
                <a:gd name="connsiteX0" fmla="*/ 18390 w 276364"/>
                <a:gd name="connsiteY0" fmla="*/ 110408 h 285769"/>
                <a:gd name="connsiteX1" fmla="*/ 53971 w 276364"/>
                <a:gd name="connsiteY1" fmla="*/ 122269 h 285769"/>
                <a:gd name="connsiteX2" fmla="*/ 54257 w 276364"/>
                <a:gd name="connsiteY2" fmla="*/ 144688 h 285769"/>
                <a:gd name="connsiteX3" fmla="*/ 27587 w 276364"/>
                <a:gd name="connsiteY3" fmla="*/ 152966 h 285769"/>
                <a:gd name="connsiteX4" fmla="*/ 2434 w 276364"/>
                <a:gd name="connsiteY4" fmla="*/ 163142 h 285769"/>
                <a:gd name="connsiteX5" fmla="*/ 12610 w 276364"/>
                <a:gd name="connsiteY5" fmla="*/ 188295 h 285769"/>
                <a:gd name="connsiteX6" fmla="*/ 36832 w 276364"/>
                <a:gd name="connsiteY6" fmla="*/ 180017 h 285769"/>
                <a:gd name="connsiteX7" fmla="*/ 62809 w 276364"/>
                <a:gd name="connsiteY7" fmla="*/ 171955 h 285769"/>
                <a:gd name="connsiteX8" fmla="*/ 82692 w 276364"/>
                <a:gd name="connsiteY8" fmla="*/ 197657 h 285769"/>
                <a:gd name="connsiteX9" fmla="*/ 61475 w 276364"/>
                <a:gd name="connsiteY9" fmla="*/ 231001 h 285769"/>
                <a:gd name="connsiteX10" fmla="*/ 48193 w 276364"/>
                <a:gd name="connsiteY10" fmla="*/ 254894 h 285769"/>
                <a:gd name="connsiteX11" fmla="*/ 72087 w 276364"/>
                <a:gd name="connsiteY11" fmla="*/ 268176 h 285769"/>
                <a:gd name="connsiteX12" fmla="*/ 85781 w 276364"/>
                <a:gd name="connsiteY12" fmla="*/ 246031 h 285769"/>
                <a:gd name="connsiteX13" fmla="*/ 106844 w 276364"/>
                <a:gd name="connsiteY13" fmla="*/ 212930 h 285769"/>
                <a:gd name="connsiteX14" fmla="*/ 140315 w 276364"/>
                <a:gd name="connsiteY14" fmla="*/ 219653 h 285769"/>
                <a:gd name="connsiteX15" fmla="*/ 147564 w 276364"/>
                <a:gd name="connsiteY15" fmla="*/ 245751 h 285769"/>
                <a:gd name="connsiteX16" fmla="*/ 150445 w 276364"/>
                <a:gd name="connsiteY16" fmla="*/ 280026 h 285769"/>
                <a:gd name="connsiteX17" fmla="*/ 184720 w 276364"/>
                <a:gd name="connsiteY17" fmla="*/ 277144 h 285769"/>
                <a:gd name="connsiteX18" fmla="*/ 181839 w 276364"/>
                <a:gd name="connsiteY18" fmla="*/ 242870 h 285769"/>
                <a:gd name="connsiteX19" fmla="*/ 175325 w 276364"/>
                <a:gd name="connsiteY19" fmla="*/ 238927 h 285769"/>
                <a:gd name="connsiteX20" fmla="*/ 168649 w 276364"/>
                <a:gd name="connsiteY20" fmla="*/ 214897 h 285769"/>
                <a:gd name="connsiteX21" fmla="*/ 196938 w 276364"/>
                <a:gd name="connsiteY21" fmla="*/ 198774 h 285769"/>
                <a:gd name="connsiteX22" fmla="*/ 231133 w 276364"/>
                <a:gd name="connsiteY22" fmla="*/ 224146 h 285769"/>
                <a:gd name="connsiteX23" fmla="*/ 253072 w 276364"/>
                <a:gd name="connsiteY23" fmla="*/ 246110 h 285769"/>
                <a:gd name="connsiteX24" fmla="*/ 275037 w 276364"/>
                <a:gd name="connsiteY24" fmla="*/ 224170 h 285769"/>
                <a:gd name="connsiteX25" fmla="*/ 253097 w 276364"/>
                <a:gd name="connsiteY25" fmla="*/ 202206 h 285769"/>
                <a:gd name="connsiteX26" fmla="*/ 249839 w 276364"/>
                <a:gd name="connsiteY26" fmla="*/ 202447 h 285769"/>
                <a:gd name="connsiteX27" fmla="*/ 215339 w 276364"/>
                <a:gd name="connsiteY27" fmla="*/ 176852 h 285769"/>
                <a:gd name="connsiteX28" fmla="*/ 225880 w 276364"/>
                <a:gd name="connsiteY28" fmla="*/ 149420 h 285769"/>
                <a:gd name="connsiteX29" fmla="*/ 244913 w 276364"/>
                <a:gd name="connsiteY29" fmla="*/ 148908 h 285769"/>
                <a:gd name="connsiteX30" fmla="*/ 271878 w 276364"/>
                <a:gd name="connsiteY30" fmla="*/ 146567 h 285769"/>
                <a:gd name="connsiteX31" fmla="*/ 269537 w 276364"/>
                <a:gd name="connsiteY31" fmla="*/ 119602 h 285769"/>
                <a:gd name="connsiteX32" fmla="*/ 244084 w 276364"/>
                <a:gd name="connsiteY32" fmla="*/ 120341 h 285769"/>
                <a:gd name="connsiteX33" fmla="*/ 226666 w 276364"/>
                <a:gd name="connsiteY33" fmla="*/ 120813 h 285769"/>
                <a:gd name="connsiteX34" fmla="*/ 209373 w 276364"/>
                <a:gd name="connsiteY34" fmla="*/ 79423 h 285769"/>
                <a:gd name="connsiteX35" fmla="*/ 227893 w 276364"/>
                <a:gd name="connsiteY35" fmla="*/ 59219 h 285769"/>
                <a:gd name="connsiteX36" fmla="*/ 229289 w 276364"/>
                <a:gd name="connsiteY36" fmla="*/ 59360 h 285769"/>
                <a:gd name="connsiteX37" fmla="*/ 251941 w 276364"/>
                <a:gd name="connsiteY37" fmla="*/ 36708 h 285769"/>
                <a:gd name="connsiteX38" fmla="*/ 229289 w 276364"/>
                <a:gd name="connsiteY38" fmla="*/ 14057 h 285769"/>
                <a:gd name="connsiteX39" fmla="*/ 206638 w 276364"/>
                <a:gd name="connsiteY39" fmla="*/ 36708 h 285769"/>
                <a:gd name="connsiteX40" fmla="*/ 206638 w 276364"/>
                <a:gd name="connsiteY40" fmla="*/ 36710 h 285769"/>
                <a:gd name="connsiteX41" fmla="*/ 206948 w 276364"/>
                <a:gd name="connsiteY41" fmla="*/ 39775 h 285769"/>
                <a:gd name="connsiteX42" fmla="*/ 188492 w 276364"/>
                <a:gd name="connsiteY42" fmla="*/ 59907 h 285769"/>
                <a:gd name="connsiteX43" fmla="*/ 155240 w 276364"/>
                <a:gd name="connsiteY43" fmla="*/ 46772 h 285769"/>
                <a:gd name="connsiteX44" fmla="*/ 155837 w 276364"/>
                <a:gd name="connsiteY44" fmla="*/ 28230 h 285769"/>
                <a:gd name="connsiteX45" fmla="*/ 152976 w 276364"/>
                <a:gd name="connsiteY45" fmla="*/ 3756 h 285769"/>
                <a:gd name="connsiteX46" fmla="*/ 128503 w 276364"/>
                <a:gd name="connsiteY46" fmla="*/ 6618 h 285769"/>
                <a:gd name="connsiteX47" fmla="*/ 127307 w 276364"/>
                <a:gd name="connsiteY47" fmla="*/ 26515 h 285769"/>
                <a:gd name="connsiteX48" fmla="*/ 126659 w 276364"/>
                <a:gd name="connsiteY48" fmla="*/ 46613 h 285769"/>
                <a:gd name="connsiteX49" fmla="*/ 94440 w 276364"/>
                <a:gd name="connsiteY49" fmla="*/ 58647 h 285769"/>
                <a:gd name="connsiteX50" fmla="*/ 66895 w 276364"/>
                <a:gd name="connsiteY50" fmla="*/ 26309 h 285769"/>
                <a:gd name="connsiteX51" fmla="*/ 48053 w 276364"/>
                <a:gd name="connsiteY51" fmla="*/ 476 h 285769"/>
                <a:gd name="connsiteX52" fmla="*/ 22222 w 276364"/>
                <a:gd name="connsiteY52" fmla="*/ 19317 h 285769"/>
                <a:gd name="connsiteX53" fmla="*/ 41063 w 276364"/>
                <a:gd name="connsiteY53" fmla="*/ 45150 h 285769"/>
                <a:gd name="connsiteX54" fmla="*/ 44601 w 276364"/>
                <a:gd name="connsiteY54" fmla="*/ 45422 h 285769"/>
                <a:gd name="connsiteX55" fmla="*/ 45562 w 276364"/>
                <a:gd name="connsiteY55" fmla="*/ 45326 h 285769"/>
                <a:gd name="connsiteX56" fmla="*/ 72947 w 276364"/>
                <a:gd name="connsiteY56" fmla="*/ 77473 h 285769"/>
                <a:gd name="connsiteX57" fmla="*/ 61993 w 276364"/>
                <a:gd name="connsiteY57" fmla="*/ 94823 h 285769"/>
                <a:gd name="connsiteX58" fmla="*/ 27044 w 276364"/>
                <a:gd name="connsiteY58" fmla="*/ 83173 h 285769"/>
                <a:gd name="connsiteX59" fmla="*/ 4486 w 276364"/>
                <a:gd name="connsiteY59" fmla="*/ 83550 h 285769"/>
                <a:gd name="connsiteX60" fmla="*/ 4862 w 276364"/>
                <a:gd name="connsiteY60" fmla="*/ 106108 h 285769"/>
                <a:gd name="connsiteX61" fmla="*/ 18390 w 276364"/>
                <a:gd name="connsiteY61" fmla="*/ 110407 h 285769"/>
                <a:gd name="connsiteX62" fmla="*/ 136947 w 276364"/>
                <a:gd name="connsiteY62" fmla="*/ 163906 h 285769"/>
                <a:gd name="connsiteX63" fmla="*/ 147401 w 276364"/>
                <a:gd name="connsiteY63" fmla="*/ 153451 h 285769"/>
                <a:gd name="connsiteX64" fmla="*/ 157856 w 276364"/>
                <a:gd name="connsiteY64" fmla="*/ 163906 h 285769"/>
                <a:gd name="connsiteX65" fmla="*/ 147401 w 276364"/>
                <a:gd name="connsiteY65" fmla="*/ 174361 h 285769"/>
                <a:gd name="connsiteX66" fmla="*/ 136947 w 276364"/>
                <a:gd name="connsiteY66" fmla="*/ 163908 h 285769"/>
                <a:gd name="connsiteX67" fmla="*/ 136947 w 276364"/>
                <a:gd name="connsiteY67" fmla="*/ 163903 h 285769"/>
                <a:gd name="connsiteX68" fmla="*/ 112554 w 276364"/>
                <a:gd name="connsiteY68" fmla="*/ 116862 h 285769"/>
                <a:gd name="connsiteX69" fmla="*/ 124751 w 276364"/>
                <a:gd name="connsiteY69" fmla="*/ 104675 h 285769"/>
                <a:gd name="connsiteX70" fmla="*/ 136938 w 276364"/>
                <a:gd name="connsiteY70" fmla="*/ 116871 h 285769"/>
                <a:gd name="connsiteX71" fmla="*/ 124746 w 276364"/>
                <a:gd name="connsiteY71" fmla="*/ 129059 h 285769"/>
                <a:gd name="connsiteX72" fmla="*/ 112554 w 276364"/>
                <a:gd name="connsiteY72" fmla="*/ 116867 h 285769"/>
                <a:gd name="connsiteX73" fmla="*/ 112554 w 276364"/>
                <a:gd name="connsiteY73" fmla="*/ 116859 h 285769"/>
                <a:gd name="connsiteX74" fmla="*/ 91645 w 276364"/>
                <a:gd name="connsiteY74" fmla="*/ 162164 h 285769"/>
                <a:gd name="connsiteX75" fmla="*/ 103841 w 276364"/>
                <a:gd name="connsiteY75" fmla="*/ 149977 h 285769"/>
                <a:gd name="connsiteX76" fmla="*/ 116029 w 276364"/>
                <a:gd name="connsiteY76" fmla="*/ 162173 h 285769"/>
                <a:gd name="connsiteX77" fmla="*/ 103841 w 276364"/>
                <a:gd name="connsiteY77" fmla="*/ 174361 h 285769"/>
                <a:gd name="connsiteX78" fmla="*/ 91645 w 276364"/>
                <a:gd name="connsiteY78" fmla="*/ 162164 h 285769"/>
                <a:gd name="connsiteX79" fmla="*/ 91645 w 276364"/>
                <a:gd name="connsiteY79" fmla="*/ 162161 h 285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76364" h="285769">
                  <a:moveTo>
                    <a:pt x="18390" y="110408"/>
                  </a:moveTo>
                  <a:lnTo>
                    <a:pt x="53971" y="122269"/>
                  </a:lnTo>
                  <a:cubicBezTo>
                    <a:pt x="53006" y="129718"/>
                    <a:pt x="53102" y="137266"/>
                    <a:pt x="54257" y="144688"/>
                  </a:cubicBezTo>
                  <a:lnTo>
                    <a:pt x="27587" y="152966"/>
                  </a:lnTo>
                  <a:cubicBezTo>
                    <a:pt x="17832" y="148830"/>
                    <a:pt x="6570" y="153386"/>
                    <a:pt x="2434" y="163142"/>
                  </a:cubicBezTo>
                  <a:cubicBezTo>
                    <a:pt x="-1701" y="172898"/>
                    <a:pt x="2855" y="184159"/>
                    <a:pt x="12610" y="188295"/>
                  </a:cubicBezTo>
                  <a:cubicBezTo>
                    <a:pt x="21614" y="192111"/>
                    <a:pt x="32048" y="188545"/>
                    <a:pt x="36832" y="180017"/>
                  </a:cubicBezTo>
                  <a:lnTo>
                    <a:pt x="62809" y="171955"/>
                  </a:lnTo>
                  <a:cubicBezTo>
                    <a:pt x="67769" y="181691"/>
                    <a:pt x="74514" y="190409"/>
                    <a:pt x="82692" y="197657"/>
                  </a:cubicBezTo>
                  <a:lnTo>
                    <a:pt x="61475" y="231001"/>
                  </a:lnTo>
                  <a:cubicBezTo>
                    <a:pt x="51209" y="233932"/>
                    <a:pt x="45264" y="244629"/>
                    <a:pt x="48193" y="254894"/>
                  </a:cubicBezTo>
                  <a:cubicBezTo>
                    <a:pt x="51124" y="265160"/>
                    <a:pt x="61822" y="271107"/>
                    <a:pt x="72087" y="268176"/>
                  </a:cubicBezTo>
                  <a:cubicBezTo>
                    <a:pt x="81684" y="265437"/>
                    <a:pt x="87617" y="255841"/>
                    <a:pt x="85781" y="246031"/>
                  </a:cubicBezTo>
                  <a:lnTo>
                    <a:pt x="106844" y="212930"/>
                  </a:lnTo>
                  <a:cubicBezTo>
                    <a:pt x="117446" y="217364"/>
                    <a:pt x="128823" y="219649"/>
                    <a:pt x="140315" y="219653"/>
                  </a:cubicBezTo>
                  <a:lnTo>
                    <a:pt x="147564" y="245751"/>
                  </a:lnTo>
                  <a:cubicBezTo>
                    <a:pt x="138895" y="256012"/>
                    <a:pt x="140185" y="271357"/>
                    <a:pt x="150445" y="280026"/>
                  </a:cubicBezTo>
                  <a:cubicBezTo>
                    <a:pt x="160706" y="288695"/>
                    <a:pt x="176051" y="287404"/>
                    <a:pt x="184720" y="277144"/>
                  </a:cubicBezTo>
                  <a:cubicBezTo>
                    <a:pt x="193389" y="266884"/>
                    <a:pt x="192099" y="251539"/>
                    <a:pt x="181839" y="242870"/>
                  </a:cubicBezTo>
                  <a:cubicBezTo>
                    <a:pt x="179888" y="241221"/>
                    <a:pt x="177690" y="239891"/>
                    <a:pt x="175325" y="238927"/>
                  </a:cubicBezTo>
                  <a:lnTo>
                    <a:pt x="168649" y="214897"/>
                  </a:lnTo>
                  <a:cubicBezTo>
                    <a:pt x="179010" y="211352"/>
                    <a:pt x="188607" y="205882"/>
                    <a:pt x="196938" y="198774"/>
                  </a:cubicBezTo>
                  <a:lnTo>
                    <a:pt x="231133" y="224146"/>
                  </a:lnTo>
                  <a:cubicBezTo>
                    <a:pt x="231126" y="236269"/>
                    <a:pt x="240949" y="246104"/>
                    <a:pt x="253072" y="246110"/>
                  </a:cubicBezTo>
                  <a:cubicBezTo>
                    <a:pt x="265197" y="246117"/>
                    <a:pt x="275030" y="236294"/>
                    <a:pt x="275037" y="224170"/>
                  </a:cubicBezTo>
                  <a:cubicBezTo>
                    <a:pt x="275044" y="212046"/>
                    <a:pt x="265221" y="202213"/>
                    <a:pt x="253097" y="202206"/>
                  </a:cubicBezTo>
                  <a:cubicBezTo>
                    <a:pt x="252007" y="202205"/>
                    <a:pt x="250917" y="202286"/>
                    <a:pt x="249839" y="202447"/>
                  </a:cubicBezTo>
                  <a:lnTo>
                    <a:pt x="215339" y="176852"/>
                  </a:lnTo>
                  <a:cubicBezTo>
                    <a:pt x="220394" y="168377"/>
                    <a:pt x="223958" y="159100"/>
                    <a:pt x="225880" y="149420"/>
                  </a:cubicBezTo>
                  <a:lnTo>
                    <a:pt x="244913" y="148908"/>
                  </a:lnTo>
                  <a:cubicBezTo>
                    <a:pt x="253006" y="155708"/>
                    <a:pt x="265079" y="154659"/>
                    <a:pt x="271878" y="146567"/>
                  </a:cubicBezTo>
                  <a:cubicBezTo>
                    <a:pt x="278678" y="138474"/>
                    <a:pt x="277630" y="126402"/>
                    <a:pt x="269537" y="119602"/>
                  </a:cubicBezTo>
                  <a:cubicBezTo>
                    <a:pt x="262095" y="113350"/>
                    <a:pt x="251149" y="113667"/>
                    <a:pt x="244084" y="120341"/>
                  </a:cubicBezTo>
                  <a:lnTo>
                    <a:pt x="226666" y="120813"/>
                  </a:lnTo>
                  <a:cubicBezTo>
                    <a:pt x="224638" y="105737"/>
                    <a:pt x="218674" y="91461"/>
                    <a:pt x="209373" y="79423"/>
                  </a:cubicBezTo>
                  <a:lnTo>
                    <a:pt x="227893" y="59219"/>
                  </a:lnTo>
                  <a:cubicBezTo>
                    <a:pt x="228364" y="59248"/>
                    <a:pt x="228810" y="59360"/>
                    <a:pt x="229289" y="59360"/>
                  </a:cubicBezTo>
                  <a:cubicBezTo>
                    <a:pt x="241800" y="59360"/>
                    <a:pt x="251941" y="49218"/>
                    <a:pt x="251941" y="36708"/>
                  </a:cubicBezTo>
                  <a:cubicBezTo>
                    <a:pt x="251941" y="24198"/>
                    <a:pt x="241800" y="14057"/>
                    <a:pt x="229289" y="14057"/>
                  </a:cubicBezTo>
                  <a:cubicBezTo>
                    <a:pt x="216779" y="14057"/>
                    <a:pt x="206638" y="24198"/>
                    <a:pt x="206638" y="36708"/>
                  </a:cubicBezTo>
                  <a:cubicBezTo>
                    <a:pt x="206638" y="36709"/>
                    <a:pt x="206638" y="36709"/>
                    <a:pt x="206638" y="36710"/>
                  </a:cubicBezTo>
                  <a:cubicBezTo>
                    <a:pt x="206670" y="37738"/>
                    <a:pt x="206774" y="38762"/>
                    <a:pt x="206948" y="39775"/>
                  </a:cubicBezTo>
                  <a:lnTo>
                    <a:pt x="188492" y="59907"/>
                  </a:lnTo>
                  <a:cubicBezTo>
                    <a:pt x="178442" y="53264"/>
                    <a:pt x="167117" y="48790"/>
                    <a:pt x="155240" y="46772"/>
                  </a:cubicBezTo>
                  <a:lnTo>
                    <a:pt x="155837" y="28230"/>
                  </a:lnTo>
                  <a:cubicBezTo>
                    <a:pt x="161806" y="20681"/>
                    <a:pt x="160525" y="9725"/>
                    <a:pt x="152976" y="3756"/>
                  </a:cubicBezTo>
                  <a:cubicBezTo>
                    <a:pt x="145429" y="-2211"/>
                    <a:pt x="134471" y="-931"/>
                    <a:pt x="128503" y="6618"/>
                  </a:cubicBezTo>
                  <a:cubicBezTo>
                    <a:pt x="123974" y="12345"/>
                    <a:pt x="123497" y="20287"/>
                    <a:pt x="127307" y="26515"/>
                  </a:cubicBezTo>
                  <a:lnTo>
                    <a:pt x="126659" y="46613"/>
                  </a:lnTo>
                  <a:cubicBezTo>
                    <a:pt x="115222" y="48426"/>
                    <a:pt x="104265" y="52519"/>
                    <a:pt x="94440" y="58647"/>
                  </a:cubicBezTo>
                  <a:lnTo>
                    <a:pt x="66895" y="26309"/>
                  </a:lnTo>
                  <a:cubicBezTo>
                    <a:pt x="68826" y="13973"/>
                    <a:pt x="60390" y="2407"/>
                    <a:pt x="48053" y="476"/>
                  </a:cubicBezTo>
                  <a:cubicBezTo>
                    <a:pt x="35718" y="-1454"/>
                    <a:pt x="24152" y="6982"/>
                    <a:pt x="22222" y="19317"/>
                  </a:cubicBezTo>
                  <a:cubicBezTo>
                    <a:pt x="20291" y="31653"/>
                    <a:pt x="28726" y="43219"/>
                    <a:pt x="41063" y="45150"/>
                  </a:cubicBezTo>
                  <a:cubicBezTo>
                    <a:pt x="42233" y="45333"/>
                    <a:pt x="43416" y="45423"/>
                    <a:pt x="44601" y="45422"/>
                  </a:cubicBezTo>
                  <a:cubicBezTo>
                    <a:pt x="44930" y="45422"/>
                    <a:pt x="45236" y="45338"/>
                    <a:pt x="45562" y="45326"/>
                  </a:cubicBezTo>
                  <a:lnTo>
                    <a:pt x="72947" y="77473"/>
                  </a:lnTo>
                  <a:cubicBezTo>
                    <a:pt x="68625" y="82804"/>
                    <a:pt x="64948" y="88628"/>
                    <a:pt x="61993" y="94823"/>
                  </a:cubicBezTo>
                  <a:lnTo>
                    <a:pt x="27044" y="83173"/>
                  </a:lnTo>
                  <a:cubicBezTo>
                    <a:pt x="20711" y="77047"/>
                    <a:pt x="10611" y="77216"/>
                    <a:pt x="4486" y="83550"/>
                  </a:cubicBezTo>
                  <a:cubicBezTo>
                    <a:pt x="-1639" y="89883"/>
                    <a:pt x="-1471" y="99983"/>
                    <a:pt x="4862" y="106108"/>
                  </a:cubicBezTo>
                  <a:cubicBezTo>
                    <a:pt x="8450" y="109578"/>
                    <a:pt x="13457" y="111169"/>
                    <a:pt x="18390" y="110407"/>
                  </a:cubicBezTo>
                  <a:close/>
                  <a:moveTo>
                    <a:pt x="136947" y="163906"/>
                  </a:moveTo>
                  <a:cubicBezTo>
                    <a:pt x="136947" y="158132"/>
                    <a:pt x="141627" y="153451"/>
                    <a:pt x="147401" y="153451"/>
                  </a:cubicBezTo>
                  <a:cubicBezTo>
                    <a:pt x="153175" y="153451"/>
                    <a:pt x="157856" y="158132"/>
                    <a:pt x="157856" y="163906"/>
                  </a:cubicBezTo>
                  <a:cubicBezTo>
                    <a:pt x="157856" y="169680"/>
                    <a:pt x="153175" y="174361"/>
                    <a:pt x="147401" y="174361"/>
                  </a:cubicBezTo>
                  <a:cubicBezTo>
                    <a:pt x="141628" y="174362"/>
                    <a:pt x="136947" y="169681"/>
                    <a:pt x="136947" y="163908"/>
                  </a:cubicBezTo>
                  <a:cubicBezTo>
                    <a:pt x="136947" y="163906"/>
                    <a:pt x="136947" y="163905"/>
                    <a:pt x="136947" y="163903"/>
                  </a:cubicBezTo>
                  <a:close/>
                  <a:moveTo>
                    <a:pt x="112554" y="116862"/>
                  </a:moveTo>
                  <a:cubicBezTo>
                    <a:pt x="112557" y="110129"/>
                    <a:pt x="118017" y="104672"/>
                    <a:pt x="124751" y="104675"/>
                  </a:cubicBezTo>
                  <a:cubicBezTo>
                    <a:pt x="131484" y="104678"/>
                    <a:pt x="136941" y="110138"/>
                    <a:pt x="136938" y="116871"/>
                  </a:cubicBezTo>
                  <a:cubicBezTo>
                    <a:pt x="136935" y="123603"/>
                    <a:pt x="131477" y="129059"/>
                    <a:pt x="124746" y="129059"/>
                  </a:cubicBezTo>
                  <a:cubicBezTo>
                    <a:pt x="118013" y="129059"/>
                    <a:pt x="112554" y="123600"/>
                    <a:pt x="112554" y="116867"/>
                  </a:cubicBezTo>
                  <a:cubicBezTo>
                    <a:pt x="112554" y="116864"/>
                    <a:pt x="112554" y="116862"/>
                    <a:pt x="112554" y="116859"/>
                  </a:cubicBezTo>
                  <a:close/>
                  <a:moveTo>
                    <a:pt x="91645" y="162164"/>
                  </a:moveTo>
                  <a:cubicBezTo>
                    <a:pt x="91647" y="155431"/>
                    <a:pt x="97108" y="149974"/>
                    <a:pt x="103841" y="149977"/>
                  </a:cubicBezTo>
                  <a:cubicBezTo>
                    <a:pt x="110575" y="149979"/>
                    <a:pt x="116032" y="155440"/>
                    <a:pt x="116029" y="162173"/>
                  </a:cubicBezTo>
                  <a:cubicBezTo>
                    <a:pt x="116026" y="168903"/>
                    <a:pt x="110571" y="174358"/>
                    <a:pt x="103841" y="174361"/>
                  </a:cubicBezTo>
                  <a:cubicBezTo>
                    <a:pt x="97105" y="174361"/>
                    <a:pt x="91645" y="168900"/>
                    <a:pt x="91645" y="162164"/>
                  </a:cubicBezTo>
                  <a:cubicBezTo>
                    <a:pt x="91645" y="162163"/>
                    <a:pt x="91645" y="162162"/>
                    <a:pt x="91645" y="162161"/>
                  </a:cubicBezTo>
                  <a:close/>
                </a:path>
              </a:pathLst>
            </a:custGeom>
            <a:solidFill>
              <a:schemeClr val="accent1"/>
            </a:solidFill>
            <a:ln w="9525" cap="flat">
              <a:noFill/>
              <a:prstDash val="solid"/>
              <a:miter/>
            </a:ln>
          </p:spPr>
          <p:txBody>
            <a:bodyPr rtlCol="0"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grpSp>
    </p:spTree>
    <p:extLst>
      <p:ext uri="{BB962C8B-B14F-4D97-AF65-F5344CB8AC3E}">
        <p14:creationId xmlns:p14="http://schemas.microsoft.com/office/powerpoint/2010/main" val="816622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30ED0-F3B7-0ABF-D4E0-24FF3A170954}"/>
              </a:ext>
            </a:extLst>
          </p:cNvPr>
          <p:cNvSpPr>
            <a:spLocks noGrp="1"/>
          </p:cNvSpPr>
          <p:nvPr>
            <p:ph type="title"/>
          </p:nvPr>
        </p:nvSpPr>
        <p:spPr/>
        <p:txBody>
          <a:bodyPr/>
          <a:lstStyle/>
          <a:p>
            <a:r>
              <a:rPr lang="en-US" dirty="0"/>
              <a:t>Viral Hepatitis National Strategic Plan: </a:t>
            </a:r>
            <a:br>
              <a:rPr lang="en-US" dirty="0"/>
            </a:br>
            <a:r>
              <a:rPr lang="en-US" dirty="0"/>
              <a:t>Roadmap to Elimination 2021-2025</a:t>
            </a:r>
          </a:p>
        </p:txBody>
      </p:sp>
      <p:sp>
        <p:nvSpPr>
          <p:cNvPr id="3" name="Content Placeholder 2">
            <a:extLst>
              <a:ext uri="{FF2B5EF4-FFF2-40B4-BE49-F238E27FC236}">
                <a16:creationId xmlns:a16="http://schemas.microsoft.com/office/drawing/2014/main" id="{1E817B35-9EBB-CA27-5FB0-80052F071194}"/>
              </a:ext>
            </a:extLst>
          </p:cNvPr>
          <p:cNvSpPr>
            <a:spLocks noGrp="1"/>
          </p:cNvSpPr>
          <p:nvPr>
            <p:ph sz="half" idx="4294967295"/>
          </p:nvPr>
        </p:nvSpPr>
        <p:spPr>
          <a:xfrm>
            <a:off x="717550" y="1511300"/>
            <a:ext cx="5310188" cy="4678363"/>
          </a:xfrm>
        </p:spPr>
        <p:txBody>
          <a:bodyPr/>
          <a:lstStyle/>
          <a:p>
            <a:pPr marL="0" indent="0">
              <a:spcBef>
                <a:spcPts val="600"/>
              </a:spcBef>
              <a:buNone/>
            </a:pPr>
            <a:r>
              <a:rPr lang="en-US" sz="2400" b="1" dirty="0"/>
              <a:t>Goals</a:t>
            </a:r>
          </a:p>
          <a:p>
            <a:pPr marL="457200" indent="-457200">
              <a:spcBef>
                <a:spcPts val="600"/>
              </a:spcBef>
              <a:buFont typeface="+mj-lt"/>
              <a:buAutoNum type="arabicPeriod"/>
            </a:pPr>
            <a:r>
              <a:rPr lang="en-US" sz="2200" dirty="0"/>
              <a:t>Prevent new viral hepatitis infections</a:t>
            </a:r>
          </a:p>
          <a:p>
            <a:pPr marL="457200" indent="-457200">
              <a:spcBef>
                <a:spcPts val="600"/>
              </a:spcBef>
              <a:buFont typeface="+mj-lt"/>
              <a:buAutoNum type="arabicPeriod"/>
            </a:pPr>
            <a:r>
              <a:rPr lang="en-US" sz="2200" dirty="0"/>
              <a:t>Improve viral hepatitis–related health outcomes of people with viral hepatitis</a:t>
            </a:r>
          </a:p>
          <a:p>
            <a:pPr marL="457200" indent="-457200">
              <a:spcBef>
                <a:spcPts val="600"/>
              </a:spcBef>
              <a:buFont typeface="+mj-lt"/>
              <a:buAutoNum type="arabicPeriod"/>
            </a:pPr>
            <a:r>
              <a:rPr lang="en-US" sz="2200" dirty="0"/>
              <a:t>Reduce viral hepatitis–related disparities and health inequities </a:t>
            </a:r>
          </a:p>
          <a:p>
            <a:pPr marL="457200" indent="-457200">
              <a:spcBef>
                <a:spcPts val="600"/>
              </a:spcBef>
              <a:buFont typeface="+mj-lt"/>
              <a:buAutoNum type="arabicPeriod"/>
            </a:pPr>
            <a:r>
              <a:rPr lang="en-US" sz="2200" dirty="0"/>
              <a:t>Improve viral hepatitis surveillance and data usage</a:t>
            </a:r>
          </a:p>
          <a:p>
            <a:pPr marL="457200" indent="-457200">
              <a:spcBef>
                <a:spcPts val="600"/>
              </a:spcBef>
              <a:buFont typeface="+mj-lt"/>
              <a:buAutoNum type="arabicPeriod"/>
            </a:pPr>
            <a:r>
              <a:rPr lang="en-US" sz="2200" dirty="0"/>
              <a:t>Achieve integrated, coordinated efforts that address the viral hepatitis epidemics among all partners and stakeholders</a:t>
            </a:r>
          </a:p>
        </p:txBody>
      </p:sp>
      <p:sp>
        <p:nvSpPr>
          <p:cNvPr id="4" name="Content Placeholder 3">
            <a:extLst>
              <a:ext uri="{FF2B5EF4-FFF2-40B4-BE49-F238E27FC236}">
                <a16:creationId xmlns:a16="http://schemas.microsoft.com/office/drawing/2014/main" id="{C4C71E72-E035-B81A-F901-FDAE1FF8D5B8}"/>
              </a:ext>
            </a:extLst>
          </p:cNvPr>
          <p:cNvSpPr>
            <a:spLocks noGrp="1"/>
          </p:cNvSpPr>
          <p:nvPr>
            <p:ph sz="half" idx="4294967295"/>
          </p:nvPr>
        </p:nvSpPr>
        <p:spPr>
          <a:xfrm>
            <a:off x="6521589" y="2159000"/>
            <a:ext cx="5229225" cy="3454400"/>
          </a:xfrm>
          <a:solidFill>
            <a:schemeClr val="accent2">
              <a:lumMod val="20000"/>
              <a:lumOff val="80000"/>
            </a:schemeClr>
          </a:solidFill>
          <a:ln w="38100">
            <a:solidFill>
              <a:srgbClr val="015873"/>
            </a:solidFill>
          </a:ln>
        </p:spPr>
        <p:txBody>
          <a:bodyPr anchor="ctr"/>
          <a:lstStyle/>
          <a:p>
            <a:r>
              <a:rPr lang="en-US" sz="1800" dirty="0"/>
              <a:t>Objective 3.1: Reduce </a:t>
            </a:r>
            <a:r>
              <a:rPr lang="en-US" sz="1800" b="1" dirty="0"/>
              <a:t>stigma and discrimination </a:t>
            </a:r>
            <a:r>
              <a:rPr lang="en-US" sz="1800" dirty="0"/>
              <a:t>faced by people with and at risk for viral hepatitis </a:t>
            </a:r>
          </a:p>
          <a:p>
            <a:r>
              <a:rPr lang="en-US" sz="1800" dirty="0"/>
              <a:t>Objective 3.2: Reduce disparities in new viral hepatitis infections, </a:t>
            </a:r>
            <a:r>
              <a:rPr lang="en-US" sz="1800" b="1" dirty="0"/>
              <a:t>knowledge</a:t>
            </a:r>
            <a:r>
              <a:rPr lang="en-US" sz="1800" dirty="0"/>
              <a:t> of status, and along the cascade/continuum of care </a:t>
            </a:r>
          </a:p>
          <a:p>
            <a:r>
              <a:rPr lang="en-US" sz="1800" dirty="0"/>
              <a:t>Objective 3.3: Expand </a:t>
            </a:r>
            <a:r>
              <a:rPr lang="en-US" sz="1800" b="1" dirty="0"/>
              <a:t>culturally competent </a:t>
            </a:r>
            <a:r>
              <a:rPr lang="en-US" sz="1800" dirty="0"/>
              <a:t>and linguistically appropriate viral hepatitis prevention, care, and treatment services </a:t>
            </a:r>
          </a:p>
          <a:p>
            <a:r>
              <a:rPr lang="en-US" sz="1800" dirty="0"/>
              <a:t>Objective 3.4: Address </a:t>
            </a:r>
            <a:r>
              <a:rPr lang="en-US" sz="1800" b="1" dirty="0"/>
              <a:t>social determinants of health</a:t>
            </a:r>
            <a:r>
              <a:rPr lang="en-US" sz="1800" dirty="0"/>
              <a:t> and co-occurring conditions</a:t>
            </a:r>
          </a:p>
        </p:txBody>
      </p:sp>
      <p:cxnSp>
        <p:nvCxnSpPr>
          <p:cNvPr id="9" name="Connector: Elbow 8">
            <a:extLst>
              <a:ext uri="{FF2B5EF4-FFF2-40B4-BE49-F238E27FC236}">
                <a16:creationId xmlns:a16="http://schemas.microsoft.com/office/drawing/2014/main" id="{7A64AF17-EE30-4130-54D5-5319A985DB51}"/>
              </a:ext>
            </a:extLst>
          </p:cNvPr>
          <p:cNvCxnSpPr>
            <a:cxnSpLocks/>
            <a:endCxn id="4" idx="0"/>
          </p:cNvCxnSpPr>
          <p:nvPr/>
        </p:nvCxnSpPr>
        <p:spPr bwMode="auto">
          <a:xfrm flipV="1">
            <a:off x="5294981" y="2159000"/>
            <a:ext cx="3841221" cy="1473200"/>
          </a:xfrm>
          <a:prstGeom prst="bentConnector4">
            <a:avLst>
              <a:gd name="adj1" fmla="val 15966"/>
              <a:gd name="adj2" fmla="val 115517"/>
            </a:avLst>
          </a:prstGeom>
          <a:noFill/>
          <a:ln w="38100" cap="flat" cmpd="sng" algn="ctr">
            <a:solidFill>
              <a:srgbClr val="015873"/>
            </a:solidFill>
            <a:prstDash val="solid"/>
            <a:round/>
            <a:headEnd type="none" w="med" len="med"/>
            <a:tailEnd type="triangle"/>
          </a:ln>
          <a:effectLst/>
        </p:spPr>
      </p:cxnSp>
      <p:sp>
        <p:nvSpPr>
          <p:cNvPr id="11" name="Text Box 15">
            <a:extLst>
              <a:ext uri="{FF2B5EF4-FFF2-40B4-BE49-F238E27FC236}">
                <a16:creationId xmlns:a16="http://schemas.microsoft.com/office/drawing/2014/main" id="{D06604FA-1DFE-1808-3255-2A4FB5F86112}"/>
              </a:ext>
            </a:extLst>
          </p:cNvPr>
          <p:cNvSpPr txBox="1">
            <a:spLocks noChangeArrowheads="1"/>
          </p:cNvSpPr>
          <p:nvPr/>
        </p:nvSpPr>
        <p:spPr bwMode="auto">
          <a:xfrm>
            <a:off x="412750" y="6191719"/>
            <a:ext cx="8204555"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br>
              <a:rPr lang="en-US" altLang="en-US" sz="1200" b="0" spc="-10" dirty="0">
                <a:solidFill>
                  <a:srgbClr val="455560"/>
                </a:solidFill>
                <a:latin typeface="Calibri" panose="020F050202020403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hhs.gov/hepatitis/viral-hepatitis-national-strategic-plan/index.html. </a:t>
            </a:r>
          </a:p>
        </p:txBody>
      </p:sp>
    </p:spTree>
    <p:extLst>
      <p:ext uri="{BB962C8B-B14F-4D97-AF65-F5344CB8AC3E}">
        <p14:creationId xmlns:p14="http://schemas.microsoft.com/office/powerpoint/2010/main" val="1804783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FB864-5AD8-192D-6781-719168074F01}"/>
              </a:ext>
            </a:extLst>
          </p:cNvPr>
          <p:cNvSpPr>
            <a:spLocks noGrp="1"/>
          </p:cNvSpPr>
          <p:nvPr>
            <p:ph type="title"/>
          </p:nvPr>
        </p:nvSpPr>
        <p:spPr/>
        <p:txBody>
          <a:bodyPr/>
          <a:lstStyle/>
          <a:p>
            <a:r>
              <a:rPr lang="en-US" dirty="0"/>
              <a:t>CDC Viral Hepatitis National Progress Report </a:t>
            </a:r>
          </a:p>
        </p:txBody>
      </p:sp>
      <p:graphicFrame>
        <p:nvGraphicFramePr>
          <p:cNvPr id="7" name="Table 4">
            <a:extLst>
              <a:ext uri="{FF2B5EF4-FFF2-40B4-BE49-F238E27FC236}">
                <a16:creationId xmlns:a16="http://schemas.microsoft.com/office/drawing/2014/main" id="{2632879D-64D4-AA64-B89C-1FC6243F09E3}"/>
              </a:ext>
            </a:extLst>
          </p:cNvPr>
          <p:cNvGraphicFramePr>
            <a:graphicFrameLocks/>
          </p:cNvGraphicFramePr>
          <p:nvPr>
            <p:extLst>
              <p:ext uri="{D42A27DB-BD31-4B8C-83A1-F6EECF244321}">
                <p14:modId xmlns:p14="http://schemas.microsoft.com/office/powerpoint/2010/main" val="1966879015"/>
              </p:ext>
            </p:extLst>
          </p:nvPr>
        </p:nvGraphicFramePr>
        <p:xfrm>
          <a:off x="718860" y="1605825"/>
          <a:ext cx="10787340" cy="3220720"/>
        </p:xfrm>
        <a:graphic>
          <a:graphicData uri="http://schemas.openxmlformats.org/drawingml/2006/table">
            <a:tbl>
              <a:tblPr firstRow="1" bandRow="1">
                <a:tableStyleId>{5C22544A-7EE6-4342-B048-85BDC9FD1C3A}</a:tableStyleId>
              </a:tblPr>
              <a:tblGrid>
                <a:gridCol w="3787897">
                  <a:extLst>
                    <a:ext uri="{9D8B030D-6E8A-4147-A177-3AD203B41FA5}">
                      <a16:colId xmlns:a16="http://schemas.microsoft.com/office/drawing/2014/main" val="1416721413"/>
                    </a:ext>
                  </a:extLst>
                </a:gridCol>
                <a:gridCol w="1545673">
                  <a:extLst>
                    <a:ext uri="{9D8B030D-6E8A-4147-A177-3AD203B41FA5}">
                      <a16:colId xmlns:a16="http://schemas.microsoft.com/office/drawing/2014/main" val="1942847099"/>
                    </a:ext>
                  </a:extLst>
                </a:gridCol>
                <a:gridCol w="2200903">
                  <a:extLst>
                    <a:ext uri="{9D8B030D-6E8A-4147-A177-3AD203B41FA5}">
                      <a16:colId xmlns:a16="http://schemas.microsoft.com/office/drawing/2014/main" val="1871305452"/>
                    </a:ext>
                  </a:extLst>
                </a:gridCol>
                <a:gridCol w="1344064">
                  <a:extLst>
                    <a:ext uri="{9D8B030D-6E8A-4147-A177-3AD203B41FA5}">
                      <a16:colId xmlns:a16="http://schemas.microsoft.com/office/drawing/2014/main" val="2845482831"/>
                    </a:ext>
                  </a:extLst>
                </a:gridCol>
                <a:gridCol w="1908803">
                  <a:extLst>
                    <a:ext uri="{9D8B030D-6E8A-4147-A177-3AD203B41FA5}">
                      <a16:colId xmlns:a16="http://schemas.microsoft.com/office/drawing/2014/main" val="1487107078"/>
                    </a:ext>
                  </a:extLst>
                </a:gridCol>
              </a:tblGrid>
              <a:tr h="370840">
                <a:tc>
                  <a:txBody>
                    <a:bodyPr/>
                    <a:lstStyle/>
                    <a:p>
                      <a:pPr algn="l" fontAlgn="b"/>
                      <a:r>
                        <a:rPr lang="en-US" sz="2200" b="1">
                          <a:solidFill>
                            <a:srgbClr val="FFFFFF"/>
                          </a:solidFill>
                          <a:effectLst/>
                        </a:rPr>
                        <a:t>Goal</a:t>
                      </a:r>
                    </a:p>
                  </a:txBody>
                  <a:tcPr marR="107950" marT="25400" marB="25400"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a:solidFill>
                            <a:srgbClr val="FFFFFF"/>
                          </a:solidFill>
                          <a:effectLst/>
                        </a:rPr>
                        <a:t>Baseline, </a:t>
                      </a:r>
                    </a:p>
                    <a:p>
                      <a:pPr algn="ctr" fontAlgn="b"/>
                      <a:r>
                        <a:rPr lang="en-US" sz="2200" b="1">
                          <a:solidFill>
                            <a:srgbClr val="FFFFFF"/>
                          </a:solidFill>
                          <a:effectLst/>
                        </a:rPr>
                        <a:t>2017</a:t>
                      </a:r>
                    </a:p>
                  </a:txBody>
                  <a:tcPr marR="107950" marT="25400" marB="25400"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a:solidFill>
                            <a:srgbClr val="FFFFFF"/>
                          </a:solidFill>
                          <a:effectLst/>
                        </a:rPr>
                        <a:t>Observed, 2022 (Annual Target)</a:t>
                      </a:r>
                    </a:p>
                  </a:txBody>
                  <a:tcPr marR="107950" marT="25400" marB="25400"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a:solidFill>
                            <a:srgbClr val="FFFFFF"/>
                          </a:solidFill>
                          <a:effectLst/>
                        </a:rPr>
                        <a:t>Goal, </a:t>
                      </a:r>
                    </a:p>
                    <a:p>
                      <a:pPr algn="ctr" fontAlgn="b"/>
                      <a:r>
                        <a:rPr lang="en-US" sz="2200" b="1">
                          <a:solidFill>
                            <a:srgbClr val="FFFFFF"/>
                          </a:solidFill>
                          <a:effectLst/>
                        </a:rPr>
                        <a:t>2025</a:t>
                      </a:r>
                    </a:p>
                  </a:txBody>
                  <a:tcPr marR="107950" marT="25400" marB="25400"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a:solidFill>
                            <a:srgbClr val="FFFFFF"/>
                          </a:solidFill>
                          <a:effectLst/>
                        </a:rPr>
                        <a:t>Goal Status, 2022</a:t>
                      </a:r>
                    </a:p>
                  </a:txBody>
                  <a:tcPr marR="107950" marT="25400" marB="25400"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263703027"/>
                  </a:ext>
                </a:extLst>
              </a:tr>
              <a:tr h="0">
                <a:tc>
                  <a:txBody>
                    <a:bodyPr/>
                    <a:lstStyle/>
                    <a:p>
                      <a:pPr fontAlgn="ctr"/>
                      <a:r>
                        <a:rPr lang="en-US" sz="2200" dirty="0">
                          <a:solidFill>
                            <a:schemeClr val="bg1"/>
                          </a:solidFill>
                          <a:effectLst/>
                          <a:latin typeface="+mn-lt"/>
                        </a:rPr>
                        <a:t>Reduce estimated new </a:t>
                      </a:r>
                      <a:br>
                        <a:rPr lang="en-US" sz="2200" dirty="0">
                          <a:solidFill>
                            <a:schemeClr val="bg1"/>
                          </a:solidFill>
                          <a:effectLst/>
                          <a:latin typeface="+mn-lt"/>
                        </a:rPr>
                      </a:br>
                      <a:r>
                        <a:rPr lang="en-US" sz="2200" dirty="0">
                          <a:solidFill>
                            <a:schemeClr val="bg1"/>
                          </a:solidFill>
                          <a:effectLst/>
                          <a:latin typeface="+mn-lt"/>
                        </a:rPr>
                        <a:t>HCV infections by ≥20%</a:t>
                      </a:r>
                    </a:p>
                  </a:txBody>
                  <a:tcPr marL="25400" marR="25400" marT="25400" marB="25400" anchor="ctr">
                    <a:lnL w="38100" cap="flat" cmpd="sng" algn="ctr">
                      <a:noFill/>
                      <a:prstDash val="solid"/>
                      <a:round/>
                      <a:headEnd type="none" w="med" len="med"/>
                      <a:tailEnd type="none" w="med" len="med"/>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44,700</a:t>
                      </a:r>
                    </a:p>
                  </a:txBody>
                  <a:tcPr marL="25400" marR="25400" marT="25400" marB="25400"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67,400 (36,617)</a:t>
                      </a:r>
                    </a:p>
                  </a:txBody>
                  <a:tcPr marL="25400" marR="25400" marT="25400" marB="25400"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35,000</a:t>
                      </a:r>
                    </a:p>
                  </a:txBody>
                  <a:tcPr marL="25400" marR="25400" marT="25400" marB="25400" anchor="ct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endParaRPr lang="en-US" sz="2200">
                        <a:solidFill>
                          <a:schemeClr val="bg1"/>
                        </a:solidFill>
                        <a:effectLst/>
                        <a:latin typeface="+mn-lt"/>
                      </a:endParaRPr>
                    </a:p>
                  </a:txBody>
                  <a:tcPr marL="25400" marR="25400" marT="25400" marB="25400" anchor="ct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2004333247"/>
                  </a:ext>
                </a:extLst>
              </a:tr>
              <a:tr h="0">
                <a:tc>
                  <a:txBody>
                    <a:bodyPr/>
                    <a:lstStyle/>
                    <a:p>
                      <a:pPr fontAlgn="ctr"/>
                      <a:r>
                        <a:rPr lang="en-US" sz="2200">
                          <a:solidFill>
                            <a:schemeClr val="bg1"/>
                          </a:solidFill>
                          <a:effectLst/>
                          <a:latin typeface="+mn-lt"/>
                        </a:rPr>
                        <a:t>Reduce reported rate of new HCV infections among people who inject drugs by ≥25%</a:t>
                      </a:r>
                    </a:p>
                  </a:txBody>
                  <a:tcPr marL="25400" marR="25400" marT="25400" marB="25400"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2200">
                          <a:solidFill>
                            <a:schemeClr val="bg1"/>
                          </a:solidFill>
                          <a:effectLst/>
                          <a:latin typeface="+mn-lt"/>
                        </a:rPr>
                        <a:t>2.30</a:t>
                      </a:r>
                      <a:endParaRPr lang="en-US" sz="2200" dirty="0">
                        <a:solidFill>
                          <a:schemeClr val="bg1"/>
                        </a:solidFill>
                        <a:effectLst/>
                        <a:latin typeface="+mn-lt"/>
                      </a:endParaRPr>
                    </a:p>
                  </a:txBody>
                  <a:tcPr marL="25400" marR="25400" marT="25400" marB="25400"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2200">
                          <a:solidFill>
                            <a:schemeClr val="bg1"/>
                          </a:solidFill>
                          <a:effectLst/>
                          <a:latin typeface="+mn-lt"/>
                        </a:rPr>
                        <a:t>2.70 (1.80)</a:t>
                      </a:r>
                      <a:endParaRPr lang="en-US" sz="2200" dirty="0">
                        <a:solidFill>
                          <a:schemeClr val="bg1"/>
                        </a:solidFill>
                        <a:effectLst/>
                        <a:latin typeface="+mn-lt"/>
                      </a:endParaRPr>
                    </a:p>
                  </a:txBody>
                  <a:tcPr marL="25400" marR="25400" marT="25400" marB="25400"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2200">
                          <a:solidFill>
                            <a:schemeClr val="bg1"/>
                          </a:solidFill>
                          <a:effectLst/>
                          <a:latin typeface="+mn-lt"/>
                        </a:rPr>
                        <a:t>1.70</a:t>
                      </a:r>
                      <a:endParaRPr lang="en-US" sz="2200" dirty="0">
                        <a:solidFill>
                          <a:schemeClr val="bg1"/>
                        </a:solidFill>
                        <a:effectLst/>
                        <a:latin typeface="+mn-lt"/>
                      </a:endParaRPr>
                    </a:p>
                  </a:txBody>
                  <a:tcPr marL="25400" marR="25400" marT="25400" marB="25400"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endParaRPr lang="en-US" sz="2200">
                        <a:solidFill>
                          <a:schemeClr val="bg1"/>
                        </a:solidFill>
                        <a:effectLst/>
                        <a:latin typeface="+mn-lt"/>
                      </a:endParaRPr>
                    </a:p>
                  </a:txBody>
                  <a:tcPr marL="25400" marR="25400" marT="25400" marB="25400"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856829936"/>
                  </a:ext>
                </a:extLst>
              </a:tr>
              <a:tr h="0">
                <a:tc>
                  <a:txBody>
                    <a:bodyPr/>
                    <a:lstStyle/>
                    <a:p>
                      <a:pPr fontAlgn="ctr"/>
                      <a:r>
                        <a:rPr lang="en-US" sz="2200">
                          <a:solidFill>
                            <a:schemeClr val="bg1"/>
                          </a:solidFill>
                          <a:effectLst/>
                          <a:latin typeface="+mn-lt"/>
                        </a:rPr>
                        <a:t>Reduce reported rate of </a:t>
                      </a:r>
                      <a:br>
                        <a:rPr lang="en-US" sz="2200">
                          <a:solidFill>
                            <a:schemeClr val="bg1"/>
                          </a:solidFill>
                          <a:effectLst/>
                          <a:latin typeface="+mn-lt"/>
                        </a:rPr>
                      </a:br>
                      <a:r>
                        <a:rPr lang="en-US" sz="2200">
                          <a:solidFill>
                            <a:schemeClr val="bg1"/>
                          </a:solidFill>
                          <a:effectLst/>
                          <a:latin typeface="+mn-lt"/>
                        </a:rPr>
                        <a:t>HCV related deaths by ≥20%</a:t>
                      </a:r>
                      <a:endParaRPr lang="en-US" sz="2200" dirty="0">
                        <a:solidFill>
                          <a:schemeClr val="bg1"/>
                        </a:solidFill>
                        <a:effectLst/>
                        <a:latin typeface="+mn-lt"/>
                      </a:endParaRPr>
                    </a:p>
                  </a:txBody>
                  <a:tcPr marL="25400" marR="25400" marT="25400" marB="2540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4.13</a:t>
                      </a:r>
                    </a:p>
                  </a:txBody>
                  <a:tcPr marL="25400" marR="25400" marT="25400" marB="2540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2.89 (3.19)</a:t>
                      </a:r>
                    </a:p>
                  </a:txBody>
                  <a:tcPr marL="25400" marR="25400" marT="25400" marB="2540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3.00</a:t>
                      </a:r>
                    </a:p>
                  </a:txBody>
                  <a:tcPr marL="25400" marR="25400" marT="25400" marB="2540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endParaRPr lang="en-US" sz="2200" dirty="0">
                        <a:solidFill>
                          <a:schemeClr val="bg1"/>
                        </a:solidFill>
                        <a:effectLst/>
                        <a:latin typeface="+mn-lt"/>
                      </a:endParaRPr>
                    </a:p>
                  </a:txBody>
                  <a:tcPr marL="25400" marR="25400" marT="25400" marB="2540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00823B"/>
                    </a:solidFill>
                  </a:tcPr>
                </a:tc>
                <a:extLst>
                  <a:ext uri="{0D108BD9-81ED-4DB2-BD59-A6C34878D82A}">
                    <a16:rowId xmlns:a16="http://schemas.microsoft.com/office/drawing/2014/main" val="586381008"/>
                  </a:ext>
                </a:extLst>
              </a:tr>
            </a:tbl>
          </a:graphicData>
        </a:graphic>
      </p:graphicFrame>
      <p:sp>
        <p:nvSpPr>
          <p:cNvPr id="9" name="Rectangle 8">
            <a:extLst>
              <a:ext uri="{FF2B5EF4-FFF2-40B4-BE49-F238E27FC236}">
                <a16:creationId xmlns:a16="http://schemas.microsoft.com/office/drawing/2014/main" id="{7AB0898F-CB1D-F674-65A3-155E43912CA1}"/>
              </a:ext>
            </a:extLst>
          </p:cNvPr>
          <p:cNvSpPr/>
          <p:nvPr/>
        </p:nvSpPr>
        <p:spPr bwMode="auto">
          <a:xfrm>
            <a:off x="3496665" y="4970736"/>
            <a:ext cx="186769" cy="178011"/>
          </a:xfrm>
          <a:prstGeom prst="rect">
            <a:avLst/>
          </a:prstGeom>
          <a:solidFill>
            <a:srgbClr val="00823B"/>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0" name="TextBox 9">
            <a:extLst>
              <a:ext uri="{FF2B5EF4-FFF2-40B4-BE49-F238E27FC236}">
                <a16:creationId xmlns:a16="http://schemas.microsoft.com/office/drawing/2014/main" id="{0945400A-6A39-D19B-C2CA-D0BB7FE307F3}"/>
              </a:ext>
            </a:extLst>
          </p:cNvPr>
          <p:cNvSpPr txBox="1"/>
          <p:nvPr/>
        </p:nvSpPr>
        <p:spPr bwMode="auto">
          <a:xfrm>
            <a:off x="3683435" y="4890719"/>
            <a:ext cx="398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a:solidFill>
                  <a:schemeClr val="bg1"/>
                </a:solidFill>
                <a:latin typeface="Calibri" panose="020F0502020204030204" pitchFamily="34" charset="0"/>
              </a:rPr>
              <a:t>Met or exceeded current annual target</a:t>
            </a:r>
          </a:p>
        </p:txBody>
      </p:sp>
      <p:sp>
        <p:nvSpPr>
          <p:cNvPr id="11" name="Rectangle 10">
            <a:extLst>
              <a:ext uri="{FF2B5EF4-FFF2-40B4-BE49-F238E27FC236}">
                <a16:creationId xmlns:a16="http://schemas.microsoft.com/office/drawing/2014/main" id="{5EDE78D7-0EAF-C592-195D-890BDE340C17}"/>
              </a:ext>
            </a:extLst>
          </p:cNvPr>
          <p:cNvSpPr/>
          <p:nvPr/>
        </p:nvSpPr>
        <p:spPr bwMode="auto">
          <a:xfrm>
            <a:off x="3496665" y="5334155"/>
            <a:ext cx="186769" cy="178011"/>
          </a:xfrm>
          <a:prstGeom prst="rect">
            <a:avLst/>
          </a:prstGeom>
          <a:solidFill>
            <a:schemeClr val="accent5"/>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 name="TextBox 11">
            <a:extLst>
              <a:ext uri="{FF2B5EF4-FFF2-40B4-BE49-F238E27FC236}">
                <a16:creationId xmlns:a16="http://schemas.microsoft.com/office/drawing/2014/main" id="{3AA5BB16-944E-D791-9082-F26FA618BFE6}"/>
              </a:ext>
            </a:extLst>
          </p:cNvPr>
          <p:cNvSpPr txBox="1"/>
          <p:nvPr/>
        </p:nvSpPr>
        <p:spPr bwMode="auto">
          <a:xfrm>
            <a:off x="3683434" y="5250726"/>
            <a:ext cx="603673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a:solidFill>
                  <a:schemeClr val="bg1"/>
                </a:solidFill>
                <a:latin typeface="Calibri" panose="020F0502020204030204" pitchFamily="34" charset="0"/>
              </a:rPr>
              <a:t>Moving toward annual target, but annual target was not fully met</a:t>
            </a:r>
          </a:p>
        </p:txBody>
      </p:sp>
      <p:sp>
        <p:nvSpPr>
          <p:cNvPr id="13" name="Rectangle 12">
            <a:extLst>
              <a:ext uri="{FF2B5EF4-FFF2-40B4-BE49-F238E27FC236}">
                <a16:creationId xmlns:a16="http://schemas.microsoft.com/office/drawing/2014/main" id="{07DF0A29-2718-8972-0180-35D2FB90E317}"/>
              </a:ext>
            </a:extLst>
          </p:cNvPr>
          <p:cNvSpPr/>
          <p:nvPr/>
        </p:nvSpPr>
        <p:spPr bwMode="auto">
          <a:xfrm>
            <a:off x="3496665" y="5687772"/>
            <a:ext cx="186769" cy="178011"/>
          </a:xfrm>
          <a:prstGeom prst="rect">
            <a:avLst/>
          </a:prstGeom>
          <a:solidFill>
            <a:srgbClr val="E1471D"/>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4" name="TextBox 13">
            <a:extLst>
              <a:ext uri="{FF2B5EF4-FFF2-40B4-BE49-F238E27FC236}">
                <a16:creationId xmlns:a16="http://schemas.microsoft.com/office/drawing/2014/main" id="{98EDD758-F6DB-F4FC-6C7F-DC19E4D2506E}"/>
              </a:ext>
            </a:extLst>
          </p:cNvPr>
          <p:cNvSpPr txBox="1"/>
          <p:nvPr/>
        </p:nvSpPr>
        <p:spPr bwMode="auto">
          <a:xfrm>
            <a:off x="3683429" y="5623260"/>
            <a:ext cx="79078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a:solidFill>
                  <a:schemeClr val="bg1"/>
                </a:solidFill>
                <a:latin typeface="Calibri" panose="020F0502020204030204" pitchFamily="34" charset="0"/>
              </a:rPr>
              <a:t>Annual target was not met and has not changed or moved away from annual target</a:t>
            </a:r>
          </a:p>
        </p:txBody>
      </p:sp>
      <p:sp>
        <p:nvSpPr>
          <p:cNvPr id="15" name="Text Box 15">
            <a:extLst>
              <a:ext uri="{FF2B5EF4-FFF2-40B4-BE49-F238E27FC236}">
                <a16:creationId xmlns:a16="http://schemas.microsoft.com/office/drawing/2014/main" id="{38A0D0B8-872D-D20D-97DA-6B465C4B6D99}"/>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cdc.gov/hepatitis/php/npr-2024/?CDC_AAref_Val=https://www.cdc.gov/hepatitis/policy/npr/2024/index.htm.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299320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BA12C-5C1C-D825-2CF8-5FD7AD0D7359}"/>
              </a:ext>
            </a:extLst>
          </p:cNvPr>
          <p:cNvSpPr>
            <a:spLocks noGrp="1"/>
          </p:cNvSpPr>
          <p:nvPr>
            <p:ph type="title"/>
          </p:nvPr>
        </p:nvSpPr>
        <p:spPr/>
        <p:txBody>
          <a:bodyPr/>
          <a:lstStyle/>
          <a:p>
            <a:r>
              <a:rPr lang="en-US" dirty="0"/>
              <a:t>CDC HCV Surveillance Report 2022: Reported Cases and Estimated Infections of Acute HCV </a:t>
            </a:r>
          </a:p>
        </p:txBody>
      </p:sp>
      <p:sp>
        <p:nvSpPr>
          <p:cNvPr id="12" name="Text Box 15">
            <a:extLst>
              <a:ext uri="{FF2B5EF4-FFF2-40B4-BE49-F238E27FC236}">
                <a16:creationId xmlns:a16="http://schemas.microsoft.com/office/drawing/2014/main" id="{97BF849C-8158-D6B0-9DE1-9D1FE1500B2E}"/>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cdc.gov/hepatitis/statistics/2022surveillance/hepatitis-c/figure-3.1.htm.</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Table 2">
            <a:extLst>
              <a:ext uri="{FF2B5EF4-FFF2-40B4-BE49-F238E27FC236}">
                <a16:creationId xmlns:a16="http://schemas.microsoft.com/office/drawing/2014/main" id="{016C9A3F-14B7-743D-BD21-2213A036EC0E}"/>
              </a:ext>
            </a:extLst>
          </p:cNvPr>
          <p:cNvGraphicFramePr>
            <a:graphicFrameLocks noGrp="1"/>
          </p:cNvGraphicFramePr>
          <p:nvPr/>
        </p:nvGraphicFramePr>
        <p:xfrm>
          <a:off x="761999" y="4750752"/>
          <a:ext cx="10668002" cy="1493520"/>
        </p:xfrm>
        <a:graphic>
          <a:graphicData uri="http://schemas.openxmlformats.org/drawingml/2006/table">
            <a:tbl>
              <a:tblPr firstRow="1" bandRow="1">
                <a:tableStyleId>{F5AB1C69-6EDB-4FF4-983F-18BD219EF322}</a:tableStyleId>
              </a:tblPr>
              <a:tblGrid>
                <a:gridCol w="1644266">
                  <a:extLst>
                    <a:ext uri="{9D8B030D-6E8A-4147-A177-3AD203B41FA5}">
                      <a16:colId xmlns:a16="http://schemas.microsoft.com/office/drawing/2014/main" val="1141244746"/>
                    </a:ext>
                  </a:extLst>
                </a:gridCol>
                <a:gridCol w="1127967">
                  <a:extLst>
                    <a:ext uri="{9D8B030D-6E8A-4147-A177-3AD203B41FA5}">
                      <a16:colId xmlns:a16="http://schemas.microsoft.com/office/drawing/2014/main" val="1523329987"/>
                    </a:ext>
                  </a:extLst>
                </a:gridCol>
                <a:gridCol w="1127967">
                  <a:extLst>
                    <a:ext uri="{9D8B030D-6E8A-4147-A177-3AD203B41FA5}">
                      <a16:colId xmlns:a16="http://schemas.microsoft.com/office/drawing/2014/main" val="2370496875"/>
                    </a:ext>
                  </a:extLst>
                </a:gridCol>
                <a:gridCol w="1127967">
                  <a:extLst>
                    <a:ext uri="{9D8B030D-6E8A-4147-A177-3AD203B41FA5}">
                      <a16:colId xmlns:a16="http://schemas.microsoft.com/office/drawing/2014/main" val="490809805"/>
                    </a:ext>
                  </a:extLst>
                </a:gridCol>
                <a:gridCol w="1127967">
                  <a:extLst>
                    <a:ext uri="{9D8B030D-6E8A-4147-A177-3AD203B41FA5}">
                      <a16:colId xmlns:a16="http://schemas.microsoft.com/office/drawing/2014/main" val="1616285643"/>
                    </a:ext>
                  </a:extLst>
                </a:gridCol>
                <a:gridCol w="1127967">
                  <a:extLst>
                    <a:ext uri="{9D8B030D-6E8A-4147-A177-3AD203B41FA5}">
                      <a16:colId xmlns:a16="http://schemas.microsoft.com/office/drawing/2014/main" val="2278396235"/>
                    </a:ext>
                  </a:extLst>
                </a:gridCol>
                <a:gridCol w="1127967">
                  <a:extLst>
                    <a:ext uri="{9D8B030D-6E8A-4147-A177-3AD203B41FA5}">
                      <a16:colId xmlns:a16="http://schemas.microsoft.com/office/drawing/2014/main" val="1425109219"/>
                    </a:ext>
                  </a:extLst>
                </a:gridCol>
                <a:gridCol w="1127967">
                  <a:extLst>
                    <a:ext uri="{9D8B030D-6E8A-4147-A177-3AD203B41FA5}">
                      <a16:colId xmlns:a16="http://schemas.microsoft.com/office/drawing/2014/main" val="2788172869"/>
                    </a:ext>
                  </a:extLst>
                </a:gridCol>
                <a:gridCol w="1127967">
                  <a:extLst>
                    <a:ext uri="{9D8B030D-6E8A-4147-A177-3AD203B41FA5}">
                      <a16:colId xmlns:a16="http://schemas.microsoft.com/office/drawing/2014/main" val="4005920845"/>
                    </a:ext>
                  </a:extLst>
                </a:gridCol>
              </a:tblGrid>
              <a:tr h="305796">
                <a:tc>
                  <a:txBody>
                    <a:bodyPr/>
                    <a:lstStyle/>
                    <a:p>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2015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2016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2018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2019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2020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dirty="0"/>
                        <a:t>2022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4232253170"/>
                  </a:ext>
                </a:extLst>
              </a:tr>
              <a:tr h="528193">
                <a:tc>
                  <a:txBody>
                    <a:bodyPr/>
                    <a:lstStyle/>
                    <a:p>
                      <a:r>
                        <a:rPr lang="en-US" sz="1600" b="1" dirty="0">
                          <a:solidFill>
                            <a:schemeClr val="bg1"/>
                          </a:solidFill>
                        </a:rPr>
                        <a:t>Estimated acute infections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33,900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41,200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44,700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50,300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57,500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66,700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69,800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dirty="0">
                          <a:solidFill>
                            <a:schemeClr val="bg1"/>
                          </a:solidFill>
                        </a:rPr>
                        <a:t>67,400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342779560"/>
                  </a:ext>
                </a:extLst>
              </a:tr>
              <a:tr h="528193">
                <a:tc>
                  <a:txBody>
                    <a:bodyPr/>
                    <a:lstStyle/>
                    <a:p>
                      <a:r>
                        <a:rPr lang="en-US" sz="1600" b="1" dirty="0">
                          <a:solidFill>
                            <a:schemeClr val="bg1"/>
                          </a:solidFill>
                        </a:rPr>
                        <a:t>Reported acute cases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2436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2967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3216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3621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4136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4798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5023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dirty="0">
                          <a:solidFill>
                            <a:schemeClr val="bg1"/>
                          </a:solidFill>
                        </a:rPr>
                        <a:t>4848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403646355"/>
                  </a:ext>
                </a:extLst>
              </a:tr>
            </a:tbl>
          </a:graphicData>
        </a:graphic>
      </p:graphicFrame>
      <p:cxnSp>
        <p:nvCxnSpPr>
          <p:cNvPr id="8" name="Straight Connector 7">
            <a:extLst>
              <a:ext uri="{FF2B5EF4-FFF2-40B4-BE49-F238E27FC236}">
                <a16:creationId xmlns:a16="http://schemas.microsoft.com/office/drawing/2014/main" id="{3333182B-AC20-4555-FC62-39D01D7F0008}"/>
              </a:ext>
            </a:extLst>
          </p:cNvPr>
          <p:cNvCxnSpPr>
            <a:cxnSpLocks/>
          </p:cNvCxnSpPr>
          <p:nvPr/>
        </p:nvCxnSpPr>
        <p:spPr bwMode="auto">
          <a:xfrm flipV="1">
            <a:off x="2486023" y="1851724"/>
            <a:ext cx="0" cy="224790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E92C7FE-5A6D-1AC3-DDB4-A66A26433ECC}"/>
              </a:ext>
            </a:extLst>
          </p:cNvPr>
          <p:cNvCxnSpPr>
            <a:cxnSpLocks/>
          </p:cNvCxnSpPr>
          <p:nvPr/>
        </p:nvCxnSpPr>
        <p:spPr bwMode="auto">
          <a:xfrm flipH="1">
            <a:off x="2419348" y="18612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8080CBAF-A686-5F99-E644-C9C68217715F}"/>
              </a:ext>
            </a:extLst>
          </p:cNvPr>
          <p:cNvCxnSpPr>
            <a:cxnSpLocks/>
          </p:cNvCxnSpPr>
          <p:nvPr/>
        </p:nvCxnSpPr>
        <p:spPr bwMode="auto">
          <a:xfrm flipH="1">
            <a:off x="2419348" y="217965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0B11F9B-4C07-ACC7-A320-685ED40C5CEE}"/>
              </a:ext>
            </a:extLst>
          </p:cNvPr>
          <p:cNvCxnSpPr>
            <a:cxnSpLocks/>
          </p:cNvCxnSpPr>
          <p:nvPr/>
        </p:nvCxnSpPr>
        <p:spPr bwMode="auto">
          <a:xfrm flipH="1">
            <a:off x="2419348" y="249806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845F7A75-6EE2-5466-C854-0CE2C1901AA5}"/>
              </a:ext>
            </a:extLst>
          </p:cNvPr>
          <p:cNvCxnSpPr>
            <a:cxnSpLocks/>
          </p:cNvCxnSpPr>
          <p:nvPr/>
        </p:nvCxnSpPr>
        <p:spPr bwMode="auto">
          <a:xfrm flipH="1">
            <a:off x="2419348" y="281647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A3DCEEF4-5FDC-1DC1-E856-261829A56134}"/>
              </a:ext>
            </a:extLst>
          </p:cNvPr>
          <p:cNvCxnSpPr>
            <a:cxnSpLocks/>
          </p:cNvCxnSpPr>
          <p:nvPr/>
        </p:nvCxnSpPr>
        <p:spPr bwMode="auto">
          <a:xfrm flipH="1">
            <a:off x="2419348" y="313487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3D831DF-9BE6-D8C5-C0F6-461730ECFAD2}"/>
              </a:ext>
            </a:extLst>
          </p:cNvPr>
          <p:cNvCxnSpPr>
            <a:cxnSpLocks/>
          </p:cNvCxnSpPr>
          <p:nvPr/>
        </p:nvCxnSpPr>
        <p:spPr bwMode="auto">
          <a:xfrm flipH="1">
            <a:off x="2419348" y="345328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FC6435BA-86A2-C0A9-FAFA-077E64333C02}"/>
              </a:ext>
            </a:extLst>
          </p:cNvPr>
          <p:cNvCxnSpPr>
            <a:cxnSpLocks/>
          </p:cNvCxnSpPr>
          <p:nvPr/>
        </p:nvCxnSpPr>
        <p:spPr bwMode="auto">
          <a:xfrm flipH="1">
            <a:off x="2419348" y="3771691"/>
            <a:ext cx="64008" cy="0"/>
          </a:xfrm>
          <a:prstGeom prst="line">
            <a:avLst/>
          </a:prstGeom>
          <a:noFill/>
          <a:ln w="28575" cap="flat" cmpd="sng" algn="ctr">
            <a:solidFill>
              <a:schemeClr val="bg1"/>
            </a:solidFill>
            <a:prstDash val="solid"/>
            <a:round/>
            <a:headEnd type="none" w="med" len="med"/>
            <a:tailEnd type="none" w="med" len="med"/>
          </a:ln>
          <a:effectLst/>
        </p:spPr>
      </p:cxnSp>
      <p:sp>
        <p:nvSpPr>
          <p:cNvPr id="33" name="TextBox 32">
            <a:extLst>
              <a:ext uri="{FF2B5EF4-FFF2-40B4-BE49-F238E27FC236}">
                <a16:creationId xmlns:a16="http://schemas.microsoft.com/office/drawing/2014/main" id="{E90B4AFC-0442-10FE-1D58-33B1BA6847CA}"/>
              </a:ext>
            </a:extLst>
          </p:cNvPr>
          <p:cNvSpPr txBox="1"/>
          <p:nvPr/>
        </p:nvSpPr>
        <p:spPr bwMode="auto">
          <a:xfrm>
            <a:off x="2486023" y="4385374"/>
            <a:ext cx="89535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Yr</a:t>
            </a:r>
          </a:p>
        </p:txBody>
      </p:sp>
      <p:sp>
        <p:nvSpPr>
          <p:cNvPr id="42" name="TextBox 41">
            <a:extLst>
              <a:ext uri="{FF2B5EF4-FFF2-40B4-BE49-F238E27FC236}">
                <a16:creationId xmlns:a16="http://schemas.microsoft.com/office/drawing/2014/main" id="{80B7E510-9DE7-32CF-8004-7971A8A9A85C}"/>
              </a:ext>
            </a:extLst>
          </p:cNvPr>
          <p:cNvSpPr txBox="1"/>
          <p:nvPr/>
        </p:nvSpPr>
        <p:spPr bwMode="auto">
          <a:xfrm rot="16200000">
            <a:off x="-221514" y="2704768"/>
            <a:ext cx="300251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Number of </a:t>
            </a:r>
            <a:b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Acute HCV Cases</a:t>
            </a:r>
          </a:p>
        </p:txBody>
      </p:sp>
      <p:sp>
        <p:nvSpPr>
          <p:cNvPr id="43" name="TextBox 42">
            <a:extLst>
              <a:ext uri="{FF2B5EF4-FFF2-40B4-BE49-F238E27FC236}">
                <a16:creationId xmlns:a16="http://schemas.microsoft.com/office/drawing/2014/main" id="{1F488AED-EB0A-52B6-A049-173801BF4939}"/>
              </a:ext>
            </a:extLst>
          </p:cNvPr>
          <p:cNvSpPr txBox="1"/>
          <p:nvPr/>
        </p:nvSpPr>
        <p:spPr bwMode="auto">
          <a:xfrm>
            <a:off x="1447798" y="1670749"/>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70,000</a:t>
            </a:r>
          </a:p>
        </p:txBody>
      </p:sp>
      <p:sp>
        <p:nvSpPr>
          <p:cNvPr id="44" name="TextBox 43">
            <a:extLst>
              <a:ext uri="{FF2B5EF4-FFF2-40B4-BE49-F238E27FC236}">
                <a16:creationId xmlns:a16="http://schemas.microsoft.com/office/drawing/2014/main" id="{BC30BD8D-BA05-4550-70B2-A0300D403328}"/>
              </a:ext>
            </a:extLst>
          </p:cNvPr>
          <p:cNvSpPr txBox="1"/>
          <p:nvPr/>
        </p:nvSpPr>
        <p:spPr bwMode="auto">
          <a:xfrm>
            <a:off x="1447798" y="1988629"/>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60,000</a:t>
            </a:r>
          </a:p>
        </p:txBody>
      </p:sp>
      <p:sp>
        <p:nvSpPr>
          <p:cNvPr id="45" name="TextBox 44">
            <a:extLst>
              <a:ext uri="{FF2B5EF4-FFF2-40B4-BE49-F238E27FC236}">
                <a16:creationId xmlns:a16="http://schemas.microsoft.com/office/drawing/2014/main" id="{E74A9647-AECC-22FC-46DD-BC8C7196B798}"/>
              </a:ext>
            </a:extLst>
          </p:cNvPr>
          <p:cNvSpPr txBox="1"/>
          <p:nvPr/>
        </p:nvSpPr>
        <p:spPr bwMode="auto">
          <a:xfrm>
            <a:off x="1447798" y="2306509"/>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50,000</a:t>
            </a:r>
          </a:p>
        </p:txBody>
      </p:sp>
      <p:sp>
        <p:nvSpPr>
          <p:cNvPr id="46" name="TextBox 45">
            <a:extLst>
              <a:ext uri="{FF2B5EF4-FFF2-40B4-BE49-F238E27FC236}">
                <a16:creationId xmlns:a16="http://schemas.microsoft.com/office/drawing/2014/main" id="{1C4968D4-A647-B369-86DD-598FFCB19F85}"/>
              </a:ext>
            </a:extLst>
          </p:cNvPr>
          <p:cNvSpPr txBox="1"/>
          <p:nvPr/>
        </p:nvSpPr>
        <p:spPr bwMode="auto">
          <a:xfrm>
            <a:off x="1447798" y="2624389"/>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40,000</a:t>
            </a:r>
          </a:p>
        </p:txBody>
      </p:sp>
      <p:sp>
        <p:nvSpPr>
          <p:cNvPr id="47" name="TextBox 46">
            <a:extLst>
              <a:ext uri="{FF2B5EF4-FFF2-40B4-BE49-F238E27FC236}">
                <a16:creationId xmlns:a16="http://schemas.microsoft.com/office/drawing/2014/main" id="{A16BEB48-BF4A-C633-B837-2973C1881891}"/>
              </a:ext>
            </a:extLst>
          </p:cNvPr>
          <p:cNvSpPr txBox="1"/>
          <p:nvPr/>
        </p:nvSpPr>
        <p:spPr bwMode="auto">
          <a:xfrm>
            <a:off x="1447798" y="2942269"/>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30,000</a:t>
            </a:r>
          </a:p>
        </p:txBody>
      </p:sp>
      <p:sp>
        <p:nvSpPr>
          <p:cNvPr id="48" name="TextBox 47">
            <a:extLst>
              <a:ext uri="{FF2B5EF4-FFF2-40B4-BE49-F238E27FC236}">
                <a16:creationId xmlns:a16="http://schemas.microsoft.com/office/drawing/2014/main" id="{B8DB0722-B68D-E15D-2E44-0B84C060EEAE}"/>
              </a:ext>
            </a:extLst>
          </p:cNvPr>
          <p:cNvSpPr txBox="1"/>
          <p:nvPr/>
        </p:nvSpPr>
        <p:spPr bwMode="auto">
          <a:xfrm>
            <a:off x="1447798" y="3260149"/>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20,000</a:t>
            </a:r>
          </a:p>
        </p:txBody>
      </p:sp>
      <p:sp>
        <p:nvSpPr>
          <p:cNvPr id="49" name="TextBox 48">
            <a:extLst>
              <a:ext uri="{FF2B5EF4-FFF2-40B4-BE49-F238E27FC236}">
                <a16:creationId xmlns:a16="http://schemas.microsoft.com/office/drawing/2014/main" id="{4E31A969-C971-1ECB-ECA7-F628C3C03143}"/>
              </a:ext>
            </a:extLst>
          </p:cNvPr>
          <p:cNvSpPr txBox="1"/>
          <p:nvPr/>
        </p:nvSpPr>
        <p:spPr bwMode="auto">
          <a:xfrm>
            <a:off x="1447798" y="3578029"/>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10,000</a:t>
            </a:r>
          </a:p>
        </p:txBody>
      </p:sp>
      <p:sp>
        <p:nvSpPr>
          <p:cNvPr id="50" name="TextBox 49">
            <a:extLst>
              <a:ext uri="{FF2B5EF4-FFF2-40B4-BE49-F238E27FC236}">
                <a16:creationId xmlns:a16="http://schemas.microsoft.com/office/drawing/2014/main" id="{077A4E4F-446C-FDFA-555F-31680D07AC1C}"/>
              </a:ext>
            </a:extLst>
          </p:cNvPr>
          <p:cNvSpPr txBox="1"/>
          <p:nvPr/>
        </p:nvSpPr>
        <p:spPr bwMode="auto">
          <a:xfrm>
            <a:off x="1447798" y="3895908"/>
            <a:ext cx="10246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0</a:t>
            </a:r>
          </a:p>
        </p:txBody>
      </p:sp>
      <p:sp>
        <p:nvSpPr>
          <p:cNvPr id="51" name="TextBox 50">
            <a:extLst>
              <a:ext uri="{FF2B5EF4-FFF2-40B4-BE49-F238E27FC236}">
                <a16:creationId xmlns:a16="http://schemas.microsoft.com/office/drawing/2014/main" id="{827BB193-A650-0FB7-CD0E-EC9C53B77B8B}"/>
              </a:ext>
            </a:extLst>
          </p:cNvPr>
          <p:cNvSpPr txBox="1"/>
          <p:nvPr/>
        </p:nvSpPr>
        <p:spPr bwMode="auto">
          <a:xfrm>
            <a:off x="3267073" y="1470724"/>
            <a:ext cx="2743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Estimated acute infections</a:t>
            </a:r>
            <a:b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Reported acute cases</a:t>
            </a:r>
          </a:p>
        </p:txBody>
      </p:sp>
      <p:sp>
        <p:nvSpPr>
          <p:cNvPr id="52" name="Rectangle 51">
            <a:extLst>
              <a:ext uri="{FF2B5EF4-FFF2-40B4-BE49-F238E27FC236}">
                <a16:creationId xmlns:a16="http://schemas.microsoft.com/office/drawing/2014/main" id="{40D5E2FE-E8CF-43CF-0FFA-B1154B8EEFB4}"/>
              </a:ext>
            </a:extLst>
          </p:cNvPr>
          <p:cNvSpPr/>
          <p:nvPr/>
        </p:nvSpPr>
        <p:spPr bwMode="auto">
          <a:xfrm>
            <a:off x="3086098" y="1585024"/>
            <a:ext cx="152400" cy="1524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nvGrpSpPr>
          <p:cNvPr id="56" name="Group 55">
            <a:extLst>
              <a:ext uri="{FF2B5EF4-FFF2-40B4-BE49-F238E27FC236}">
                <a16:creationId xmlns:a16="http://schemas.microsoft.com/office/drawing/2014/main" id="{3BA2D4E3-72E2-CE39-5BDD-4CB66165E0B3}"/>
              </a:ext>
            </a:extLst>
          </p:cNvPr>
          <p:cNvGrpSpPr/>
          <p:nvPr/>
        </p:nvGrpSpPr>
        <p:grpSpPr>
          <a:xfrm>
            <a:off x="3019423" y="1861249"/>
            <a:ext cx="285750" cy="123825"/>
            <a:chOff x="2533650" y="1990725"/>
            <a:chExt cx="285750" cy="123825"/>
          </a:xfrm>
        </p:grpSpPr>
        <p:cxnSp>
          <p:nvCxnSpPr>
            <p:cNvPr id="54" name="Straight Connector 53">
              <a:extLst>
                <a:ext uri="{FF2B5EF4-FFF2-40B4-BE49-F238E27FC236}">
                  <a16:creationId xmlns:a16="http://schemas.microsoft.com/office/drawing/2014/main" id="{91D7EBDC-6C92-6805-2899-1957977E2495}"/>
                </a:ext>
              </a:extLst>
            </p:cNvPr>
            <p:cNvCxnSpPr>
              <a:cxnSpLocks/>
            </p:cNvCxnSpPr>
            <p:nvPr/>
          </p:nvCxnSpPr>
          <p:spPr bwMode="auto">
            <a:xfrm flipH="1">
              <a:off x="2533650" y="2057400"/>
              <a:ext cx="285750" cy="0"/>
            </a:xfrm>
            <a:prstGeom prst="line">
              <a:avLst/>
            </a:prstGeom>
            <a:noFill/>
            <a:ln w="28575" cap="flat" cmpd="sng" algn="ctr">
              <a:solidFill>
                <a:schemeClr val="accent3"/>
              </a:solidFill>
              <a:prstDash val="solid"/>
              <a:round/>
              <a:headEnd type="none" w="med" len="med"/>
              <a:tailEnd type="none" w="med" len="med"/>
            </a:ln>
            <a:effectLst/>
          </p:spPr>
        </p:cxnSp>
        <p:sp>
          <p:nvSpPr>
            <p:cNvPr id="55" name="Oval 54">
              <a:extLst>
                <a:ext uri="{FF2B5EF4-FFF2-40B4-BE49-F238E27FC236}">
                  <a16:creationId xmlns:a16="http://schemas.microsoft.com/office/drawing/2014/main" id="{D8AF0532-A546-5D56-0C66-15D13DBE9D22}"/>
                </a:ext>
              </a:extLst>
            </p:cNvPr>
            <p:cNvSpPr/>
            <p:nvPr/>
          </p:nvSpPr>
          <p:spPr bwMode="auto">
            <a:xfrm>
              <a:off x="2614613" y="1990725"/>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grpSp>
      <p:sp>
        <p:nvSpPr>
          <p:cNvPr id="57" name="Rectangle 56">
            <a:extLst>
              <a:ext uri="{FF2B5EF4-FFF2-40B4-BE49-F238E27FC236}">
                <a16:creationId xmlns:a16="http://schemas.microsoft.com/office/drawing/2014/main" id="{CEF1C754-6EC1-EF0E-2A4D-A003F15D74B6}"/>
              </a:ext>
            </a:extLst>
          </p:cNvPr>
          <p:cNvSpPr/>
          <p:nvPr/>
        </p:nvSpPr>
        <p:spPr bwMode="auto">
          <a:xfrm>
            <a:off x="2714623" y="2994724"/>
            <a:ext cx="685800" cy="108585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8" name="Rectangle 57">
            <a:extLst>
              <a:ext uri="{FF2B5EF4-FFF2-40B4-BE49-F238E27FC236}">
                <a16:creationId xmlns:a16="http://schemas.microsoft.com/office/drawing/2014/main" id="{013495B2-9D31-888F-13E2-CDB65C6AD5DF}"/>
              </a:ext>
            </a:extLst>
          </p:cNvPr>
          <p:cNvSpPr/>
          <p:nvPr/>
        </p:nvSpPr>
        <p:spPr bwMode="auto">
          <a:xfrm>
            <a:off x="3835852" y="2766124"/>
            <a:ext cx="685800" cy="131445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9" name="Rectangle 58">
            <a:extLst>
              <a:ext uri="{FF2B5EF4-FFF2-40B4-BE49-F238E27FC236}">
                <a16:creationId xmlns:a16="http://schemas.microsoft.com/office/drawing/2014/main" id="{103EF2CA-4C28-D9B2-63BB-2121B5660ED3}"/>
              </a:ext>
            </a:extLst>
          </p:cNvPr>
          <p:cNvSpPr/>
          <p:nvPr/>
        </p:nvSpPr>
        <p:spPr bwMode="auto">
          <a:xfrm>
            <a:off x="4957081" y="2670874"/>
            <a:ext cx="685800" cy="140970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0" name="Rectangle 59">
            <a:extLst>
              <a:ext uri="{FF2B5EF4-FFF2-40B4-BE49-F238E27FC236}">
                <a16:creationId xmlns:a16="http://schemas.microsoft.com/office/drawing/2014/main" id="{197BF6FE-A2A2-3434-E06C-6B63D0EE31C6}"/>
              </a:ext>
            </a:extLst>
          </p:cNvPr>
          <p:cNvSpPr/>
          <p:nvPr/>
        </p:nvSpPr>
        <p:spPr bwMode="auto">
          <a:xfrm>
            <a:off x="6078310" y="2489899"/>
            <a:ext cx="685800" cy="159067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1" name="Rectangle 60">
            <a:extLst>
              <a:ext uri="{FF2B5EF4-FFF2-40B4-BE49-F238E27FC236}">
                <a16:creationId xmlns:a16="http://schemas.microsoft.com/office/drawing/2014/main" id="{B9FC7CB4-1BE3-C6C4-7731-4EBAEF3F3F7A}"/>
              </a:ext>
            </a:extLst>
          </p:cNvPr>
          <p:cNvSpPr/>
          <p:nvPr/>
        </p:nvSpPr>
        <p:spPr bwMode="auto">
          <a:xfrm>
            <a:off x="7199539" y="2261299"/>
            <a:ext cx="685800" cy="181927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2" name="Rectangle 61">
            <a:extLst>
              <a:ext uri="{FF2B5EF4-FFF2-40B4-BE49-F238E27FC236}">
                <a16:creationId xmlns:a16="http://schemas.microsoft.com/office/drawing/2014/main" id="{476F6955-121C-3002-289F-E9006FB161FF}"/>
              </a:ext>
            </a:extLst>
          </p:cNvPr>
          <p:cNvSpPr/>
          <p:nvPr/>
        </p:nvSpPr>
        <p:spPr bwMode="auto">
          <a:xfrm>
            <a:off x="8320768" y="1956499"/>
            <a:ext cx="685800" cy="212407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3" name="Rectangle 62">
            <a:extLst>
              <a:ext uri="{FF2B5EF4-FFF2-40B4-BE49-F238E27FC236}">
                <a16:creationId xmlns:a16="http://schemas.microsoft.com/office/drawing/2014/main" id="{13346DDA-47FF-4DFF-A6AD-582CE1ED7A84}"/>
              </a:ext>
            </a:extLst>
          </p:cNvPr>
          <p:cNvSpPr/>
          <p:nvPr/>
        </p:nvSpPr>
        <p:spPr bwMode="auto">
          <a:xfrm>
            <a:off x="9441997" y="1851724"/>
            <a:ext cx="685800" cy="2228850"/>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4" name="Rectangle 63">
            <a:extLst>
              <a:ext uri="{FF2B5EF4-FFF2-40B4-BE49-F238E27FC236}">
                <a16:creationId xmlns:a16="http://schemas.microsoft.com/office/drawing/2014/main" id="{0711E678-4905-881D-424F-D6AC8EFE7AF0}"/>
              </a:ext>
            </a:extLst>
          </p:cNvPr>
          <p:cNvSpPr/>
          <p:nvPr/>
        </p:nvSpPr>
        <p:spPr bwMode="auto">
          <a:xfrm>
            <a:off x="10563223" y="1937449"/>
            <a:ext cx="685800" cy="2143125"/>
          </a:xfrm>
          <a:prstGeom prst="rect">
            <a:avLst/>
          </a:prstGeom>
          <a:solidFill>
            <a:schemeClr val="accent1"/>
          </a:solidFill>
          <a:ln w="0">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cxnSp>
        <p:nvCxnSpPr>
          <p:cNvPr id="5" name="Straight Connector 4">
            <a:extLst>
              <a:ext uri="{FF2B5EF4-FFF2-40B4-BE49-F238E27FC236}">
                <a16:creationId xmlns:a16="http://schemas.microsoft.com/office/drawing/2014/main" id="{356E24C2-1517-8B67-F6F7-F63350C680B6}"/>
              </a:ext>
            </a:extLst>
          </p:cNvPr>
          <p:cNvCxnSpPr>
            <a:cxnSpLocks/>
          </p:cNvCxnSpPr>
          <p:nvPr/>
        </p:nvCxnSpPr>
        <p:spPr bwMode="auto">
          <a:xfrm>
            <a:off x="2466973" y="4090099"/>
            <a:ext cx="8972550"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CD93EF3-4F6D-A2F4-904E-1E9AADACA993}"/>
              </a:ext>
            </a:extLst>
          </p:cNvPr>
          <p:cNvCxnSpPr>
            <a:cxnSpLocks/>
          </p:cNvCxnSpPr>
          <p:nvPr/>
        </p:nvCxnSpPr>
        <p:spPr bwMode="auto">
          <a:xfrm flipH="1">
            <a:off x="2419348" y="409009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392E9D3D-EEC3-8D5F-4E47-3E4A456A80B8}"/>
              </a:ext>
            </a:extLst>
          </p:cNvPr>
          <p:cNvCxnSpPr>
            <a:cxnSpLocks/>
          </p:cNvCxnSpPr>
          <p:nvPr/>
        </p:nvCxnSpPr>
        <p:spPr bwMode="auto">
          <a:xfrm>
            <a:off x="2486023"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097E277-1644-ADD8-9E1A-4BB298EF8273}"/>
              </a:ext>
            </a:extLst>
          </p:cNvPr>
          <p:cNvCxnSpPr>
            <a:cxnSpLocks/>
          </p:cNvCxnSpPr>
          <p:nvPr/>
        </p:nvCxnSpPr>
        <p:spPr bwMode="auto">
          <a:xfrm>
            <a:off x="3604020"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228FDC2E-8B0D-805E-F8E7-0C8A0D1A10B1}"/>
              </a:ext>
            </a:extLst>
          </p:cNvPr>
          <p:cNvCxnSpPr>
            <a:cxnSpLocks/>
          </p:cNvCxnSpPr>
          <p:nvPr/>
        </p:nvCxnSpPr>
        <p:spPr bwMode="auto">
          <a:xfrm>
            <a:off x="4722017"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3ABE809F-18C3-3A22-8DE2-D0E82A1D388B}"/>
              </a:ext>
            </a:extLst>
          </p:cNvPr>
          <p:cNvCxnSpPr>
            <a:cxnSpLocks/>
          </p:cNvCxnSpPr>
          <p:nvPr/>
        </p:nvCxnSpPr>
        <p:spPr bwMode="auto">
          <a:xfrm>
            <a:off x="5840014"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B0ECC40-757B-49A4-B983-5475647AFA73}"/>
              </a:ext>
            </a:extLst>
          </p:cNvPr>
          <p:cNvCxnSpPr>
            <a:cxnSpLocks/>
          </p:cNvCxnSpPr>
          <p:nvPr/>
        </p:nvCxnSpPr>
        <p:spPr bwMode="auto">
          <a:xfrm>
            <a:off x="6958011"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4793E9C8-D5ED-71CD-9E2C-17784FE575DC}"/>
              </a:ext>
            </a:extLst>
          </p:cNvPr>
          <p:cNvCxnSpPr>
            <a:cxnSpLocks/>
          </p:cNvCxnSpPr>
          <p:nvPr/>
        </p:nvCxnSpPr>
        <p:spPr bwMode="auto">
          <a:xfrm>
            <a:off x="8076008"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FA1D23CB-FDE7-854D-C476-459A26A7E300}"/>
              </a:ext>
            </a:extLst>
          </p:cNvPr>
          <p:cNvCxnSpPr>
            <a:cxnSpLocks/>
          </p:cNvCxnSpPr>
          <p:nvPr/>
        </p:nvCxnSpPr>
        <p:spPr bwMode="auto">
          <a:xfrm>
            <a:off x="9194005"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BA41923-E5AC-AE82-2904-109A8AE05F8A}"/>
              </a:ext>
            </a:extLst>
          </p:cNvPr>
          <p:cNvCxnSpPr>
            <a:cxnSpLocks/>
          </p:cNvCxnSpPr>
          <p:nvPr/>
        </p:nvCxnSpPr>
        <p:spPr bwMode="auto">
          <a:xfrm>
            <a:off x="10312002" y="409009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3A53B3EB-0752-479A-FC54-0AB07984E57C}"/>
              </a:ext>
            </a:extLst>
          </p:cNvPr>
          <p:cNvCxnSpPr>
            <a:cxnSpLocks/>
          </p:cNvCxnSpPr>
          <p:nvPr/>
        </p:nvCxnSpPr>
        <p:spPr bwMode="auto">
          <a:xfrm>
            <a:off x="11429998" y="4090099"/>
            <a:ext cx="0" cy="64008"/>
          </a:xfrm>
          <a:prstGeom prst="line">
            <a:avLst/>
          </a:prstGeom>
          <a:noFill/>
          <a:ln w="28575" cap="flat" cmpd="sng" algn="ctr">
            <a:solidFill>
              <a:schemeClr val="bg1"/>
            </a:solidFill>
            <a:prstDash val="solid"/>
            <a:round/>
            <a:headEnd type="none" w="med" len="med"/>
            <a:tailEnd type="none" w="med" len="med"/>
          </a:ln>
          <a:effectLst/>
        </p:spPr>
      </p:cxnSp>
      <p:sp>
        <p:nvSpPr>
          <p:cNvPr id="34" name="TextBox 33">
            <a:extLst>
              <a:ext uri="{FF2B5EF4-FFF2-40B4-BE49-F238E27FC236}">
                <a16:creationId xmlns:a16="http://schemas.microsoft.com/office/drawing/2014/main" id="{AB6BAE7C-63D6-C1A8-C75E-C27C7F95B9E7}"/>
              </a:ext>
            </a:extLst>
          </p:cNvPr>
          <p:cNvSpPr txBox="1"/>
          <p:nvPr/>
        </p:nvSpPr>
        <p:spPr bwMode="auto">
          <a:xfrm>
            <a:off x="2476498"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2015</a:t>
            </a:r>
          </a:p>
        </p:txBody>
      </p:sp>
      <p:sp>
        <p:nvSpPr>
          <p:cNvPr id="35" name="TextBox 34">
            <a:extLst>
              <a:ext uri="{FF2B5EF4-FFF2-40B4-BE49-F238E27FC236}">
                <a16:creationId xmlns:a16="http://schemas.microsoft.com/office/drawing/2014/main" id="{A157C187-1524-C87B-BA20-74F6B2EEB655}"/>
              </a:ext>
            </a:extLst>
          </p:cNvPr>
          <p:cNvSpPr txBox="1"/>
          <p:nvPr/>
        </p:nvSpPr>
        <p:spPr bwMode="auto">
          <a:xfrm>
            <a:off x="3596366"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2016</a:t>
            </a:r>
          </a:p>
        </p:txBody>
      </p:sp>
      <p:sp>
        <p:nvSpPr>
          <p:cNvPr id="36" name="TextBox 35">
            <a:extLst>
              <a:ext uri="{FF2B5EF4-FFF2-40B4-BE49-F238E27FC236}">
                <a16:creationId xmlns:a16="http://schemas.microsoft.com/office/drawing/2014/main" id="{61D970C6-EC49-EC27-2D75-84E2FDB9EA15}"/>
              </a:ext>
            </a:extLst>
          </p:cNvPr>
          <p:cNvSpPr txBox="1"/>
          <p:nvPr/>
        </p:nvSpPr>
        <p:spPr bwMode="auto">
          <a:xfrm>
            <a:off x="4716234"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2017</a:t>
            </a:r>
          </a:p>
        </p:txBody>
      </p:sp>
      <p:sp>
        <p:nvSpPr>
          <p:cNvPr id="37" name="TextBox 36">
            <a:extLst>
              <a:ext uri="{FF2B5EF4-FFF2-40B4-BE49-F238E27FC236}">
                <a16:creationId xmlns:a16="http://schemas.microsoft.com/office/drawing/2014/main" id="{722B3B80-D1E1-E265-D0CC-4D9E815C96E1}"/>
              </a:ext>
            </a:extLst>
          </p:cNvPr>
          <p:cNvSpPr txBox="1"/>
          <p:nvPr/>
        </p:nvSpPr>
        <p:spPr bwMode="auto">
          <a:xfrm>
            <a:off x="5836102"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2018</a:t>
            </a:r>
          </a:p>
        </p:txBody>
      </p:sp>
      <p:sp>
        <p:nvSpPr>
          <p:cNvPr id="38" name="TextBox 37">
            <a:extLst>
              <a:ext uri="{FF2B5EF4-FFF2-40B4-BE49-F238E27FC236}">
                <a16:creationId xmlns:a16="http://schemas.microsoft.com/office/drawing/2014/main" id="{5260AA3F-49C0-F5CB-9AFC-32D4F4F21FE1}"/>
              </a:ext>
            </a:extLst>
          </p:cNvPr>
          <p:cNvSpPr txBox="1"/>
          <p:nvPr/>
        </p:nvSpPr>
        <p:spPr bwMode="auto">
          <a:xfrm>
            <a:off x="6955970"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2019</a:t>
            </a:r>
          </a:p>
        </p:txBody>
      </p:sp>
      <p:sp>
        <p:nvSpPr>
          <p:cNvPr id="39" name="TextBox 38">
            <a:extLst>
              <a:ext uri="{FF2B5EF4-FFF2-40B4-BE49-F238E27FC236}">
                <a16:creationId xmlns:a16="http://schemas.microsoft.com/office/drawing/2014/main" id="{F6A412A6-4919-F437-0E5B-BCFF62222091}"/>
              </a:ext>
            </a:extLst>
          </p:cNvPr>
          <p:cNvSpPr txBox="1"/>
          <p:nvPr/>
        </p:nvSpPr>
        <p:spPr bwMode="auto">
          <a:xfrm>
            <a:off x="8075838"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2020</a:t>
            </a:r>
          </a:p>
        </p:txBody>
      </p:sp>
      <p:sp>
        <p:nvSpPr>
          <p:cNvPr id="40" name="TextBox 39">
            <a:extLst>
              <a:ext uri="{FF2B5EF4-FFF2-40B4-BE49-F238E27FC236}">
                <a16:creationId xmlns:a16="http://schemas.microsoft.com/office/drawing/2014/main" id="{4D10C970-7AC8-2B67-1E05-36613B08A287}"/>
              </a:ext>
            </a:extLst>
          </p:cNvPr>
          <p:cNvSpPr txBox="1"/>
          <p:nvPr/>
        </p:nvSpPr>
        <p:spPr bwMode="auto">
          <a:xfrm>
            <a:off x="9195706"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2021</a:t>
            </a:r>
          </a:p>
        </p:txBody>
      </p:sp>
      <p:sp>
        <p:nvSpPr>
          <p:cNvPr id="41" name="TextBox 40">
            <a:extLst>
              <a:ext uri="{FF2B5EF4-FFF2-40B4-BE49-F238E27FC236}">
                <a16:creationId xmlns:a16="http://schemas.microsoft.com/office/drawing/2014/main" id="{2359C5AA-0F77-82A9-B919-91AD9069C105}"/>
              </a:ext>
            </a:extLst>
          </p:cNvPr>
          <p:cNvSpPr txBox="1"/>
          <p:nvPr/>
        </p:nvSpPr>
        <p:spPr bwMode="auto">
          <a:xfrm>
            <a:off x="10315573" y="4109149"/>
            <a:ext cx="11239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2022</a:t>
            </a:r>
          </a:p>
        </p:txBody>
      </p:sp>
      <p:sp>
        <p:nvSpPr>
          <p:cNvPr id="65" name="Freeform 64">
            <a:extLst>
              <a:ext uri="{FF2B5EF4-FFF2-40B4-BE49-F238E27FC236}">
                <a16:creationId xmlns:a16="http://schemas.microsoft.com/office/drawing/2014/main" id="{E4EFFD80-8342-4627-5F0D-831A454D62A7}"/>
              </a:ext>
            </a:extLst>
          </p:cNvPr>
          <p:cNvSpPr/>
          <p:nvPr/>
        </p:nvSpPr>
        <p:spPr bwMode="auto">
          <a:xfrm>
            <a:off x="3057523" y="3937699"/>
            <a:ext cx="7858125" cy="66675"/>
          </a:xfrm>
          <a:custGeom>
            <a:avLst/>
            <a:gdLst>
              <a:gd name="connsiteX0" fmla="*/ 0 w 7858125"/>
              <a:gd name="connsiteY0" fmla="*/ 66675 h 66675"/>
              <a:gd name="connsiteX1" fmla="*/ 1114425 w 7858125"/>
              <a:gd name="connsiteY1" fmla="*/ 57150 h 66675"/>
              <a:gd name="connsiteX2" fmla="*/ 2238375 w 7858125"/>
              <a:gd name="connsiteY2" fmla="*/ 57150 h 66675"/>
              <a:gd name="connsiteX3" fmla="*/ 3362325 w 7858125"/>
              <a:gd name="connsiteY3" fmla="*/ 38100 h 66675"/>
              <a:gd name="connsiteX4" fmla="*/ 4486275 w 7858125"/>
              <a:gd name="connsiteY4" fmla="*/ 19050 h 66675"/>
              <a:gd name="connsiteX5" fmla="*/ 5610225 w 7858125"/>
              <a:gd name="connsiteY5" fmla="*/ 0 h 66675"/>
              <a:gd name="connsiteX6" fmla="*/ 6715125 w 7858125"/>
              <a:gd name="connsiteY6" fmla="*/ 0 h 66675"/>
              <a:gd name="connsiteX7" fmla="*/ 7858125 w 7858125"/>
              <a:gd name="connsiteY7" fmla="*/ 0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858125" h="66675">
                <a:moveTo>
                  <a:pt x="0" y="66675"/>
                </a:moveTo>
                <a:lnTo>
                  <a:pt x="1114425" y="57150"/>
                </a:lnTo>
                <a:lnTo>
                  <a:pt x="2238375" y="57150"/>
                </a:lnTo>
                <a:lnTo>
                  <a:pt x="3362325" y="38100"/>
                </a:lnTo>
                <a:lnTo>
                  <a:pt x="4486275" y="19050"/>
                </a:lnTo>
                <a:lnTo>
                  <a:pt x="5610225" y="0"/>
                </a:lnTo>
                <a:lnTo>
                  <a:pt x="6715125" y="0"/>
                </a:lnTo>
                <a:lnTo>
                  <a:pt x="7858125" y="0"/>
                </a:lnTo>
              </a:path>
            </a:pathLst>
          </a:custGeom>
          <a:noFill/>
          <a:ln w="28575">
            <a:solidFill>
              <a:schemeClr val="accent3"/>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66" name="Oval 65">
            <a:extLst>
              <a:ext uri="{FF2B5EF4-FFF2-40B4-BE49-F238E27FC236}">
                <a16:creationId xmlns:a16="http://schemas.microsoft.com/office/drawing/2014/main" id="{06311D73-E18A-0C57-4B6D-900DC4979F26}"/>
              </a:ext>
            </a:extLst>
          </p:cNvPr>
          <p:cNvSpPr/>
          <p:nvPr/>
        </p:nvSpPr>
        <p:spPr bwMode="auto">
          <a:xfrm>
            <a:off x="2986086" y="3951986"/>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7" name="Oval 66">
            <a:extLst>
              <a:ext uri="{FF2B5EF4-FFF2-40B4-BE49-F238E27FC236}">
                <a16:creationId xmlns:a16="http://schemas.microsoft.com/office/drawing/2014/main" id="{90412996-0887-F16E-834A-DC8406B19D10}"/>
              </a:ext>
            </a:extLst>
          </p:cNvPr>
          <p:cNvSpPr/>
          <p:nvPr/>
        </p:nvSpPr>
        <p:spPr bwMode="auto">
          <a:xfrm>
            <a:off x="4112403" y="3934456"/>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8" name="Oval 67">
            <a:extLst>
              <a:ext uri="{FF2B5EF4-FFF2-40B4-BE49-F238E27FC236}">
                <a16:creationId xmlns:a16="http://schemas.microsoft.com/office/drawing/2014/main" id="{F52017CE-1171-B3C9-A274-2879CB3FD394}"/>
              </a:ext>
            </a:extLst>
          </p:cNvPr>
          <p:cNvSpPr/>
          <p:nvPr/>
        </p:nvSpPr>
        <p:spPr bwMode="auto">
          <a:xfrm>
            <a:off x="5217077" y="3934456"/>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69" name="Oval 68">
            <a:extLst>
              <a:ext uri="{FF2B5EF4-FFF2-40B4-BE49-F238E27FC236}">
                <a16:creationId xmlns:a16="http://schemas.microsoft.com/office/drawing/2014/main" id="{AE476027-11DA-3811-1FAE-E421EA3137D4}"/>
              </a:ext>
            </a:extLst>
          </p:cNvPr>
          <p:cNvSpPr/>
          <p:nvPr/>
        </p:nvSpPr>
        <p:spPr bwMode="auto">
          <a:xfrm>
            <a:off x="6343395" y="3899599"/>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0" name="Oval 69">
            <a:extLst>
              <a:ext uri="{FF2B5EF4-FFF2-40B4-BE49-F238E27FC236}">
                <a16:creationId xmlns:a16="http://schemas.microsoft.com/office/drawing/2014/main" id="{FD998305-AC97-9F78-D32D-495BDFF5E669}"/>
              </a:ext>
            </a:extLst>
          </p:cNvPr>
          <p:cNvSpPr/>
          <p:nvPr/>
        </p:nvSpPr>
        <p:spPr bwMode="auto">
          <a:xfrm>
            <a:off x="7476806" y="3899599"/>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1" name="Oval 70">
            <a:extLst>
              <a:ext uri="{FF2B5EF4-FFF2-40B4-BE49-F238E27FC236}">
                <a16:creationId xmlns:a16="http://schemas.microsoft.com/office/drawing/2014/main" id="{E06C687C-AD2F-1CEA-FBFC-E2D833C1679E}"/>
              </a:ext>
            </a:extLst>
          </p:cNvPr>
          <p:cNvSpPr/>
          <p:nvPr/>
        </p:nvSpPr>
        <p:spPr bwMode="auto">
          <a:xfrm>
            <a:off x="8597792" y="3879280"/>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2" name="Oval 71">
            <a:extLst>
              <a:ext uri="{FF2B5EF4-FFF2-40B4-BE49-F238E27FC236}">
                <a16:creationId xmlns:a16="http://schemas.microsoft.com/office/drawing/2014/main" id="{4592FE11-7E14-6D19-8584-6EF414B13C7E}"/>
              </a:ext>
            </a:extLst>
          </p:cNvPr>
          <p:cNvSpPr/>
          <p:nvPr/>
        </p:nvSpPr>
        <p:spPr bwMode="auto">
          <a:xfrm>
            <a:off x="9712006" y="3863932"/>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3" name="Oval 72">
            <a:extLst>
              <a:ext uri="{FF2B5EF4-FFF2-40B4-BE49-F238E27FC236}">
                <a16:creationId xmlns:a16="http://schemas.microsoft.com/office/drawing/2014/main" id="{E8DEEA6B-FFFF-79FA-A995-75B4C37CFAF4}"/>
              </a:ext>
            </a:extLst>
          </p:cNvPr>
          <p:cNvSpPr/>
          <p:nvPr/>
        </p:nvSpPr>
        <p:spPr bwMode="auto">
          <a:xfrm>
            <a:off x="10839766" y="3865733"/>
            <a:ext cx="123825" cy="123825"/>
          </a:xfrm>
          <a:prstGeom prst="ellipse">
            <a:avLst/>
          </a:prstGeom>
          <a:solidFill>
            <a:schemeClr val="accent3"/>
          </a:solidFill>
          <a:ln w="0">
            <a:solidFill>
              <a:schemeClr val="accent3"/>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469664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8B494-80B7-CF62-A2D5-1AB37563CA0B}"/>
              </a:ext>
            </a:extLst>
          </p:cNvPr>
          <p:cNvSpPr>
            <a:spLocks noGrp="1"/>
          </p:cNvSpPr>
          <p:nvPr>
            <p:ph type="title"/>
          </p:nvPr>
        </p:nvSpPr>
        <p:spPr/>
        <p:txBody>
          <a:bodyPr/>
          <a:lstStyle/>
          <a:p>
            <a:r>
              <a:rPr lang="en-US" dirty="0"/>
              <a:t>CDC HCV Surveillance Report 2022: Documented Risk Behaviors or Exposures in HCV Acute Cases</a:t>
            </a:r>
          </a:p>
        </p:txBody>
      </p:sp>
      <p:graphicFrame>
        <p:nvGraphicFramePr>
          <p:cNvPr id="4" name="Table 4">
            <a:extLst>
              <a:ext uri="{FF2B5EF4-FFF2-40B4-BE49-F238E27FC236}">
                <a16:creationId xmlns:a16="http://schemas.microsoft.com/office/drawing/2014/main" id="{1DFA292E-1043-0E5A-ACA0-7920FCD6BACD}"/>
              </a:ext>
            </a:extLst>
          </p:cNvPr>
          <p:cNvGraphicFramePr>
            <a:graphicFrameLocks/>
          </p:cNvGraphicFramePr>
          <p:nvPr>
            <p:extLst>
              <p:ext uri="{D42A27DB-BD31-4B8C-83A1-F6EECF244321}">
                <p14:modId xmlns:p14="http://schemas.microsoft.com/office/powerpoint/2010/main" val="3753347566"/>
              </p:ext>
            </p:extLst>
          </p:nvPr>
        </p:nvGraphicFramePr>
        <p:xfrm>
          <a:off x="717550" y="1597982"/>
          <a:ext cx="10814673" cy="4693920"/>
        </p:xfrm>
        <a:graphic>
          <a:graphicData uri="http://schemas.openxmlformats.org/drawingml/2006/table">
            <a:tbl>
              <a:tblPr firstRow="1" bandRow="1">
                <a:tableStyleId>{5C22544A-7EE6-4342-B048-85BDC9FD1C3A}</a:tableStyleId>
              </a:tblPr>
              <a:tblGrid>
                <a:gridCol w="3726039">
                  <a:extLst>
                    <a:ext uri="{9D8B030D-6E8A-4147-A177-3AD203B41FA5}">
                      <a16:colId xmlns:a16="http://schemas.microsoft.com/office/drawing/2014/main" val="1416721413"/>
                    </a:ext>
                  </a:extLst>
                </a:gridCol>
                <a:gridCol w="2362878">
                  <a:extLst>
                    <a:ext uri="{9D8B030D-6E8A-4147-A177-3AD203B41FA5}">
                      <a16:colId xmlns:a16="http://schemas.microsoft.com/office/drawing/2014/main" val="1942847099"/>
                    </a:ext>
                  </a:extLst>
                </a:gridCol>
                <a:gridCol w="2362878">
                  <a:extLst>
                    <a:ext uri="{9D8B030D-6E8A-4147-A177-3AD203B41FA5}">
                      <a16:colId xmlns:a16="http://schemas.microsoft.com/office/drawing/2014/main" val="1871305452"/>
                    </a:ext>
                  </a:extLst>
                </a:gridCol>
                <a:gridCol w="2362878">
                  <a:extLst>
                    <a:ext uri="{9D8B030D-6E8A-4147-A177-3AD203B41FA5}">
                      <a16:colId xmlns:a16="http://schemas.microsoft.com/office/drawing/2014/main" val="2845482831"/>
                    </a:ext>
                  </a:extLst>
                </a:gridCol>
              </a:tblGrid>
              <a:tr h="370840">
                <a:tc>
                  <a:txBody>
                    <a:bodyPr/>
                    <a:lstStyle/>
                    <a:p>
                      <a:pPr algn="l" fontAlgn="b"/>
                      <a:r>
                        <a:rPr lang="en-US" sz="2200" b="1">
                          <a:solidFill>
                            <a:srgbClr val="FFFFFF"/>
                          </a:solidFill>
                          <a:effectLst/>
                        </a:rPr>
                        <a:t>Risk Behaviors/Exposures</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a:solidFill>
                            <a:srgbClr val="FFFFFF"/>
                          </a:solidFill>
                          <a:effectLst/>
                        </a:rPr>
                        <a:t>Risk Identified</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a:solidFill>
                            <a:srgbClr val="FFFFFF"/>
                          </a:solidFill>
                          <a:effectLst/>
                        </a:rPr>
                        <a:t>Risk Not Identified</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a:solidFill>
                            <a:srgbClr val="FFFFFF"/>
                          </a:solidFill>
                          <a:effectLst/>
                        </a:rPr>
                        <a:t>Risk Data Missing</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263703027"/>
                  </a:ext>
                </a:extLst>
              </a:tr>
              <a:tr h="0">
                <a:tc>
                  <a:txBody>
                    <a:bodyPr/>
                    <a:lstStyle/>
                    <a:p>
                      <a:pPr fontAlgn="ctr"/>
                      <a:r>
                        <a:rPr lang="en-US" sz="2200" dirty="0">
                          <a:solidFill>
                            <a:schemeClr val="bg1"/>
                          </a:solidFill>
                          <a:effectLst/>
                          <a:latin typeface="+mn-lt"/>
                        </a:rPr>
                        <a:t>Injection drug use</a:t>
                      </a:r>
                    </a:p>
                  </a:txBody>
                  <a:tcPr anchor="ctr">
                    <a:lnL w="38100" cap="flat" cmpd="sng" algn="ctr">
                      <a:noFill/>
                      <a:prstDash val="solid"/>
                      <a:round/>
                      <a:headEnd type="none" w="med" len="med"/>
                      <a:tailEnd type="none" w="med" len="med"/>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834 </a:t>
                      </a:r>
                    </a:p>
                  </a:txBody>
                  <a:tcPr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761 </a:t>
                      </a:r>
                    </a:p>
                  </a:txBody>
                  <a:tcPr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3253 </a:t>
                      </a:r>
                    </a:p>
                  </a:txBody>
                  <a:tcPr anchor="ct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004333247"/>
                  </a:ext>
                </a:extLst>
              </a:tr>
              <a:tr h="0">
                <a:tc>
                  <a:txBody>
                    <a:bodyPr/>
                    <a:lstStyle/>
                    <a:p>
                      <a:pPr fontAlgn="ctr"/>
                      <a:r>
                        <a:rPr lang="en-US" sz="2200">
                          <a:solidFill>
                            <a:schemeClr val="bg1"/>
                          </a:solidFill>
                          <a:effectLst/>
                          <a:latin typeface="+mn-lt"/>
                        </a:rPr>
                        <a:t>Multiple sexual partners</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2200" dirty="0">
                          <a:solidFill>
                            <a:schemeClr val="bg1"/>
                          </a:solidFill>
                          <a:effectLst/>
                          <a:latin typeface="+mn-lt"/>
                        </a:rPr>
                        <a:t>164 </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2200">
                          <a:solidFill>
                            <a:schemeClr val="bg1"/>
                          </a:solidFill>
                          <a:effectLst/>
                          <a:latin typeface="+mn-lt"/>
                        </a:rPr>
                        <a:t>467 </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2200">
                          <a:solidFill>
                            <a:schemeClr val="bg1"/>
                          </a:solidFill>
                          <a:effectLst/>
                          <a:latin typeface="+mn-lt"/>
                        </a:rPr>
                        <a:t>4217 </a:t>
                      </a:r>
                      <a:endParaRPr lang="en-US" sz="2200" dirty="0">
                        <a:solidFill>
                          <a:schemeClr val="bg1"/>
                        </a:solidFill>
                        <a:effectLst/>
                        <a:latin typeface="+mn-lt"/>
                      </a:endParaRP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56829936"/>
                  </a:ext>
                </a:extLst>
              </a:tr>
              <a:tr h="0">
                <a:tc>
                  <a:txBody>
                    <a:bodyPr/>
                    <a:lstStyle/>
                    <a:p>
                      <a:pPr fontAlgn="ctr"/>
                      <a:r>
                        <a:rPr lang="en-US" sz="2200">
                          <a:solidFill>
                            <a:schemeClr val="bg1"/>
                          </a:solidFill>
                          <a:effectLst/>
                          <a:latin typeface="+mn-lt"/>
                        </a:rPr>
                        <a:t>Surgery</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177 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767 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3904 </a:t>
                      </a:r>
                      <a:endParaRPr lang="en-US" sz="2200" dirty="0">
                        <a:solidFill>
                          <a:schemeClr val="bg1"/>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586381008"/>
                  </a:ext>
                </a:extLst>
              </a:tr>
              <a:tr h="0">
                <a:tc>
                  <a:txBody>
                    <a:bodyPr/>
                    <a:lstStyle/>
                    <a:p>
                      <a:pPr fontAlgn="ctr"/>
                      <a:r>
                        <a:rPr lang="en-US" sz="2200">
                          <a:solidFill>
                            <a:schemeClr val="bg1"/>
                          </a:solidFill>
                          <a:effectLst/>
                          <a:latin typeface="+mn-lt"/>
                        </a:rPr>
                        <a:t>Men who have sex with men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a:solidFill>
                            <a:schemeClr val="bg1"/>
                          </a:solidFill>
                          <a:effectLst/>
                          <a:latin typeface="+mn-lt"/>
                        </a:rPr>
                        <a:t>88 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dirty="0">
                          <a:solidFill>
                            <a:schemeClr val="bg1"/>
                          </a:solidFill>
                          <a:effectLst/>
                          <a:latin typeface="+mn-lt"/>
                        </a:rPr>
                        <a:t>236 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a:solidFill>
                            <a:schemeClr val="bg1"/>
                          </a:solidFill>
                          <a:effectLst/>
                          <a:latin typeface="+mn-lt"/>
                        </a:rPr>
                        <a:t>2903 </a:t>
                      </a:r>
                      <a:endParaRPr lang="en-US" sz="2200" dirty="0">
                        <a:solidFill>
                          <a:schemeClr val="bg1"/>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741250175"/>
                  </a:ext>
                </a:extLst>
              </a:tr>
              <a:tr h="0">
                <a:tc>
                  <a:txBody>
                    <a:bodyPr/>
                    <a:lstStyle/>
                    <a:p>
                      <a:pPr fontAlgn="ctr"/>
                      <a:r>
                        <a:rPr lang="en-US" sz="2200">
                          <a:solidFill>
                            <a:schemeClr val="bg1"/>
                          </a:solidFill>
                          <a:effectLst/>
                          <a:latin typeface="+mn-lt"/>
                        </a:rPr>
                        <a:t>Sexual contact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63 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339 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4446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469904584"/>
                  </a:ext>
                </a:extLst>
              </a:tr>
              <a:tr h="0">
                <a:tc>
                  <a:txBody>
                    <a:bodyPr/>
                    <a:lstStyle/>
                    <a:p>
                      <a:pPr fontAlgn="ctr"/>
                      <a:r>
                        <a:rPr lang="en-US" sz="2200">
                          <a:solidFill>
                            <a:schemeClr val="bg1"/>
                          </a:solidFill>
                          <a:effectLst/>
                          <a:latin typeface="+mn-lt"/>
                        </a:rPr>
                        <a:t>Needlestick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dirty="0">
                          <a:solidFill>
                            <a:schemeClr val="bg1"/>
                          </a:solidFill>
                          <a:effectLst/>
                          <a:latin typeface="+mn-lt"/>
                        </a:rPr>
                        <a:t>65 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a:solidFill>
                            <a:schemeClr val="bg1"/>
                          </a:solidFill>
                          <a:effectLst/>
                          <a:latin typeface="+mn-lt"/>
                        </a:rPr>
                        <a:t>811 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a:solidFill>
                            <a:schemeClr val="bg1"/>
                          </a:solidFill>
                          <a:effectLst/>
                          <a:latin typeface="+mn-lt"/>
                        </a:rPr>
                        <a:t>3972 </a:t>
                      </a:r>
                      <a:endParaRPr lang="en-US" sz="2200" dirty="0">
                        <a:solidFill>
                          <a:schemeClr val="bg1"/>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461134455"/>
                  </a:ext>
                </a:extLst>
              </a:tr>
              <a:tr h="0">
                <a:tc>
                  <a:txBody>
                    <a:bodyPr/>
                    <a:lstStyle/>
                    <a:p>
                      <a:pPr fontAlgn="ctr"/>
                      <a:r>
                        <a:rPr lang="en-US" sz="2200">
                          <a:solidFill>
                            <a:schemeClr val="bg1"/>
                          </a:solidFill>
                          <a:effectLst/>
                          <a:latin typeface="+mn-lt"/>
                        </a:rPr>
                        <a:t>Household contact (nonsexual)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12 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390 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4446 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396079887"/>
                  </a:ext>
                </a:extLst>
              </a:tr>
              <a:tr h="0">
                <a:tc>
                  <a:txBody>
                    <a:bodyPr/>
                    <a:lstStyle/>
                    <a:p>
                      <a:pPr fontAlgn="ctr"/>
                      <a:r>
                        <a:rPr lang="en-US" sz="2200">
                          <a:solidFill>
                            <a:schemeClr val="bg1"/>
                          </a:solidFill>
                          <a:effectLst/>
                          <a:latin typeface="+mn-lt"/>
                        </a:rPr>
                        <a:t>Occupational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a:solidFill>
                            <a:schemeClr val="bg1"/>
                          </a:solidFill>
                          <a:effectLst/>
                          <a:latin typeface="+mn-lt"/>
                        </a:rPr>
                        <a:t>6 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a:solidFill>
                            <a:schemeClr val="bg1"/>
                          </a:solidFill>
                          <a:effectLst/>
                          <a:latin typeface="+mn-lt"/>
                        </a:rPr>
                        <a:t>1045 </a:t>
                      </a:r>
                      <a:endParaRPr lang="en-US" sz="2200" dirty="0">
                        <a:solidFill>
                          <a:schemeClr val="bg1"/>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dirty="0">
                          <a:solidFill>
                            <a:schemeClr val="bg1"/>
                          </a:solidFill>
                          <a:effectLst/>
                          <a:latin typeface="+mn-lt"/>
                        </a:rPr>
                        <a:t>3797 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3628309068"/>
                  </a:ext>
                </a:extLst>
              </a:tr>
              <a:tr h="0">
                <a:tc>
                  <a:txBody>
                    <a:bodyPr/>
                    <a:lstStyle/>
                    <a:p>
                      <a:pPr fontAlgn="ctr"/>
                      <a:r>
                        <a:rPr lang="en-US" sz="2200">
                          <a:solidFill>
                            <a:schemeClr val="bg1"/>
                          </a:solidFill>
                          <a:effectLst/>
                          <a:latin typeface="+mn-lt"/>
                        </a:rPr>
                        <a:t>Dialysis patient</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101 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a:solidFill>
                            <a:schemeClr val="bg1"/>
                          </a:solidFill>
                          <a:effectLst/>
                          <a:latin typeface="+mn-lt"/>
                        </a:rPr>
                        <a:t>1080 </a:t>
                      </a:r>
                      <a:endParaRPr lang="en-US" sz="2200" dirty="0">
                        <a:solidFill>
                          <a:schemeClr val="bg1"/>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3667 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813432441"/>
                  </a:ext>
                </a:extLst>
              </a:tr>
              <a:tr h="0">
                <a:tc>
                  <a:txBody>
                    <a:bodyPr/>
                    <a:lstStyle/>
                    <a:p>
                      <a:pPr fontAlgn="ctr"/>
                      <a:r>
                        <a:rPr lang="en-US" sz="2200">
                          <a:solidFill>
                            <a:schemeClr val="bg1"/>
                          </a:solidFill>
                          <a:effectLst/>
                          <a:latin typeface="+mn-lt"/>
                        </a:rPr>
                        <a:t>Transfusion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a:solidFill>
                            <a:schemeClr val="bg1"/>
                          </a:solidFill>
                          <a:effectLst/>
                          <a:latin typeface="+mn-lt"/>
                        </a:rPr>
                        <a:t>5 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dirty="0">
                          <a:solidFill>
                            <a:schemeClr val="bg1"/>
                          </a:solidFill>
                          <a:effectLst/>
                          <a:latin typeface="+mn-lt"/>
                        </a:rPr>
                        <a:t>957 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2200" dirty="0">
                          <a:solidFill>
                            <a:schemeClr val="bg1"/>
                          </a:solidFill>
                          <a:effectLst/>
                          <a:latin typeface="+mn-lt"/>
                        </a:rPr>
                        <a:t>3886 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1025795207"/>
                  </a:ext>
                </a:extLst>
              </a:tr>
            </a:tbl>
          </a:graphicData>
        </a:graphic>
      </p:graphicFrame>
      <p:sp>
        <p:nvSpPr>
          <p:cNvPr id="5" name="Text Box 15">
            <a:extLst>
              <a:ext uri="{FF2B5EF4-FFF2-40B4-BE49-F238E27FC236}">
                <a16:creationId xmlns:a16="http://schemas.microsoft.com/office/drawing/2014/main" id="{FE3C68BB-69A4-7C60-137E-FD1BA6577A00}"/>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cdc.gov/</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hepatitis</a:t>
            </a:r>
            <a:r>
              <a:rPr kumimoji="0" lang="fr-FR"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statistics</a:t>
            </a:r>
            <a:r>
              <a:rPr kumimoji="0" lang="fr-FR"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/2022surveillance/</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hepatitis</a:t>
            </a:r>
            <a:r>
              <a:rPr kumimoji="0" lang="fr-FR"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-c/table-3.3.htm</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653733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Freeform 59">
            <a:extLst>
              <a:ext uri="{FF2B5EF4-FFF2-40B4-BE49-F238E27FC236}">
                <a16:creationId xmlns:a16="http://schemas.microsoft.com/office/drawing/2014/main" id="{3972EC8F-1ABE-5F7F-952C-60A4A78FD542}"/>
              </a:ext>
            </a:extLst>
          </p:cNvPr>
          <p:cNvSpPr/>
          <p:nvPr/>
        </p:nvSpPr>
        <p:spPr bwMode="auto">
          <a:xfrm>
            <a:off x="1607640" y="1883802"/>
            <a:ext cx="9013372" cy="3114460"/>
          </a:xfrm>
          <a:custGeom>
            <a:avLst/>
            <a:gdLst>
              <a:gd name="connsiteX0" fmla="*/ 0 w 9013372"/>
              <a:gd name="connsiteY0" fmla="*/ 3080084 h 3114460"/>
              <a:gd name="connsiteX1" fmla="*/ 123754 w 9013372"/>
              <a:gd name="connsiteY1" fmla="*/ 3080084 h 3114460"/>
              <a:gd name="connsiteX2" fmla="*/ 123754 w 9013372"/>
              <a:gd name="connsiteY2" fmla="*/ 3004457 h 3114460"/>
              <a:gd name="connsiteX3" fmla="*/ 226882 w 9013372"/>
              <a:gd name="connsiteY3" fmla="*/ 3004457 h 3114460"/>
              <a:gd name="connsiteX4" fmla="*/ 226882 w 9013372"/>
              <a:gd name="connsiteY4" fmla="*/ 2956330 h 3114460"/>
              <a:gd name="connsiteX5" fmla="*/ 336885 w 9013372"/>
              <a:gd name="connsiteY5" fmla="*/ 2956330 h 3114460"/>
              <a:gd name="connsiteX6" fmla="*/ 336885 w 9013372"/>
              <a:gd name="connsiteY6" fmla="*/ 2997581 h 3114460"/>
              <a:gd name="connsiteX7" fmla="*/ 440012 w 9013372"/>
              <a:gd name="connsiteY7" fmla="*/ 2997581 h 3114460"/>
              <a:gd name="connsiteX8" fmla="*/ 440012 w 9013372"/>
              <a:gd name="connsiteY8" fmla="*/ 3031957 h 3114460"/>
              <a:gd name="connsiteX9" fmla="*/ 536265 w 9013372"/>
              <a:gd name="connsiteY9" fmla="*/ 3031957 h 3114460"/>
              <a:gd name="connsiteX10" fmla="*/ 536265 w 9013372"/>
              <a:gd name="connsiteY10" fmla="*/ 3066333 h 3114460"/>
              <a:gd name="connsiteX11" fmla="*/ 625642 w 9013372"/>
              <a:gd name="connsiteY11" fmla="*/ 3066333 h 3114460"/>
              <a:gd name="connsiteX12" fmla="*/ 625642 w 9013372"/>
              <a:gd name="connsiteY12" fmla="*/ 3066333 h 3114460"/>
              <a:gd name="connsiteX13" fmla="*/ 625642 w 9013372"/>
              <a:gd name="connsiteY13" fmla="*/ 3107584 h 3114460"/>
              <a:gd name="connsiteX14" fmla="*/ 1601919 w 9013372"/>
              <a:gd name="connsiteY14" fmla="*/ 3107584 h 3114460"/>
              <a:gd name="connsiteX15" fmla="*/ 1601919 w 9013372"/>
              <a:gd name="connsiteY15" fmla="*/ 3059458 h 3114460"/>
              <a:gd name="connsiteX16" fmla="*/ 1705047 w 9013372"/>
              <a:gd name="connsiteY16" fmla="*/ 3059458 h 3114460"/>
              <a:gd name="connsiteX17" fmla="*/ 1705047 w 9013372"/>
              <a:gd name="connsiteY17" fmla="*/ 3031957 h 3114460"/>
              <a:gd name="connsiteX18" fmla="*/ 1815050 w 9013372"/>
              <a:gd name="connsiteY18" fmla="*/ 3031957 h 3114460"/>
              <a:gd name="connsiteX19" fmla="*/ 1815050 w 9013372"/>
              <a:gd name="connsiteY19" fmla="*/ 2963206 h 3114460"/>
              <a:gd name="connsiteX20" fmla="*/ 1904427 w 9013372"/>
              <a:gd name="connsiteY20" fmla="*/ 2963206 h 3114460"/>
              <a:gd name="connsiteX21" fmla="*/ 1904427 w 9013372"/>
              <a:gd name="connsiteY21" fmla="*/ 2860078 h 3114460"/>
              <a:gd name="connsiteX22" fmla="*/ 2007555 w 9013372"/>
              <a:gd name="connsiteY22" fmla="*/ 2860078 h 3114460"/>
              <a:gd name="connsiteX23" fmla="*/ 2007555 w 9013372"/>
              <a:gd name="connsiteY23" fmla="*/ 2860078 h 3114460"/>
              <a:gd name="connsiteX24" fmla="*/ 2007555 w 9013372"/>
              <a:gd name="connsiteY24" fmla="*/ 2805076 h 3114460"/>
              <a:gd name="connsiteX25" fmla="*/ 2117558 w 9013372"/>
              <a:gd name="connsiteY25" fmla="*/ 2805076 h 3114460"/>
              <a:gd name="connsiteX26" fmla="*/ 2117558 w 9013372"/>
              <a:gd name="connsiteY26" fmla="*/ 2619446 h 3114460"/>
              <a:gd name="connsiteX27" fmla="*/ 2193185 w 9013372"/>
              <a:gd name="connsiteY27" fmla="*/ 2619446 h 3114460"/>
              <a:gd name="connsiteX28" fmla="*/ 2193185 w 9013372"/>
              <a:gd name="connsiteY28" fmla="*/ 2426941 h 3114460"/>
              <a:gd name="connsiteX29" fmla="*/ 2289438 w 9013372"/>
              <a:gd name="connsiteY29" fmla="*/ 2426941 h 3114460"/>
              <a:gd name="connsiteX30" fmla="*/ 2289438 w 9013372"/>
              <a:gd name="connsiteY30" fmla="*/ 2213810 h 3114460"/>
              <a:gd name="connsiteX31" fmla="*/ 2406316 w 9013372"/>
              <a:gd name="connsiteY31" fmla="*/ 2213810 h 3114460"/>
              <a:gd name="connsiteX32" fmla="*/ 2406316 w 9013372"/>
              <a:gd name="connsiteY32" fmla="*/ 1959428 h 3114460"/>
              <a:gd name="connsiteX33" fmla="*/ 2495694 w 9013372"/>
              <a:gd name="connsiteY33" fmla="*/ 1959428 h 3114460"/>
              <a:gd name="connsiteX34" fmla="*/ 2495694 w 9013372"/>
              <a:gd name="connsiteY34" fmla="*/ 1711921 h 3114460"/>
              <a:gd name="connsiteX35" fmla="*/ 2591946 w 9013372"/>
              <a:gd name="connsiteY35" fmla="*/ 1711921 h 3114460"/>
              <a:gd name="connsiteX36" fmla="*/ 2591946 w 9013372"/>
              <a:gd name="connsiteY36" fmla="*/ 1436914 h 3114460"/>
              <a:gd name="connsiteX37" fmla="*/ 2695074 w 9013372"/>
              <a:gd name="connsiteY37" fmla="*/ 1436914 h 3114460"/>
              <a:gd name="connsiteX38" fmla="*/ 2695074 w 9013372"/>
              <a:gd name="connsiteY38" fmla="*/ 1003777 h 3114460"/>
              <a:gd name="connsiteX39" fmla="*/ 2805077 w 9013372"/>
              <a:gd name="connsiteY39" fmla="*/ 1003777 h 3114460"/>
              <a:gd name="connsiteX40" fmla="*/ 2805077 w 9013372"/>
              <a:gd name="connsiteY40" fmla="*/ 536264 h 3114460"/>
              <a:gd name="connsiteX41" fmla="*/ 2873829 w 9013372"/>
              <a:gd name="connsiteY41" fmla="*/ 536264 h 3114460"/>
              <a:gd name="connsiteX42" fmla="*/ 2873829 w 9013372"/>
              <a:gd name="connsiteY42" fmla="*/ 474387 h 3114460"/>
              <a:gd name="connsiteX43" fmla="*/ 2976957 w 9013372"/>
              <a:gd name="connsiteY43" fmla="*/ 474387 h 3114460"/>
              <a:gd name="connsiteX44" fmla="*/ 2976957 w 9013372"/>
              <a:gd name="connsiteY44" fmla="*/ 220006 h 3114460"/>
              <a:gd name="connsiteX45" fmla="*/ 3080085 w 9013372"/>
              <a:gd name="connsiteY45" fmla="*/ 220006 h 3114460"/>
              <a:gd name="connsiteX46" fmla="*/ 3080085 w 9013372"/>
              <a:gd name="connsiteY46" fmla="*/ 0 h 3114460"/>
              <a:gd name="connsiteX47" fmla="*/ 3272590 w 9013372"/>
              <a:gd name="connsiteY47" fmla="*/ 0 h 3114460"/>
              <a:gd name="connsiteX48" fmla="*/ 3272590 w 9013372"/>
              <a:gd name="connsiteY48" fmla="*/ 137503 h 3114460"/>
              <a:gd name="connsiteX49" fmla="*/ 3361967 w 9013372"/>
              <a:gd name="connsiteY49" fmla="*/ 137503 h 3114460"/>
              <a:gd name="connsiteX50" fmla="*/ 3361967 w 9013372"/>
              <a:gd name="connsiteY50" fmla="*/ 68751 h 3114460"/>
              <a:gd name="connsiteX51" fmla="*/ 3478845 w 9013372"/>
              <a:gd name="connsiteY51" fmla="*/ 68751 h 3114460"/>
              <a:gd name="connsiteX52" fmla="*/ 3478845 w 9013372"/>
              <a:gd name="connsiteY52" fmla="*/ 103127 h 3114460"/>
              <a:gd name="connsiteX53" fmla="*/ 3561348 w 9013372"/>
              <a:gd name="connsiteY53" fmla="*/ 103127 h 3114460"/>
              <a:gd name="connsiteX54" fmla="*/ 3561348 w 9013372"/>
              <a:gd name="connsiteY54" fmla="*/ 226881 h 3114460"/>
              <a:gd name="connsiteX55" fmla="*/ 3671351 w 9013372"/>
              <a:gd name="connsiteY55" fmla="*/ 226881 h 3114460"/>
              <a:gd name="connsiteX56" fmla="*/ 3671351 w 9013372"/>
              <a:gd name="connsiteY56" fmla="*/ 336884 h 3114460"/>
              <a:gd name="connsiteX57" fmla="*/ 3781354 w 9013372"/>
              <a:gd name="connsiteY57" fmla="*/ 336884 h 3114460"/>
              <a:gd name="connsiteX58" fmla="*/ 3781354 w 9013372"/>
              <a:gd name="connsiteY58" fmla="*/ 316258 h 3114460"/>
              <a:gd name="connsiteX59" fmla="*/ 3870731 w 9013372"/>
              <a:gd name="connsiteY59" fmla="*/ 316258 h 3114460"/>
              <a:gd name="connsiteX60" fmla="*/ 3870731 w 9013372"/>
              <a:gd name="connsiteY60" fmla="*/ 385010 h 3114460"/>
              <a:gd name="connsiteX61" fmla="*/ 3953233 w 9013372"/>
              <a:gd name="connsiteY61" fmla="*/ 385010 h 3114460"/>
              <a:gd name="connsiteX62" fmla="*/ 3953233 w 9013372"/>
              <a:gd name="connsiteY62" fmla="*/ 364384 h 3114460"/>
              <a:gd name="connsiteX63" fmla="*/ 4063236 w 9013372"/>
              <a:gd name="connsiteY63" fmla="*/ 364384 h 3114460"/>
              <a:gd name="connsiteX64" fmla="*/ 4063236 w 9013372"/>
              <a:gd name="connsiteY64" fmla="*/ 440012 h 3114460"/>
              <a:gd name="connsiteX65" fmla="*/ 4159489 w 9013372"/>
              <a:gd name="connsiteY65" fmla="*/ 440012 h 3114460"/>
              <a:gd name="connsiteX66" fmla="*/ 4159489 w 9013372"/>
              <a:gd name="connsiteY66" fmla="*/ 605016 h 3114460"/>
              <a:gd name="connsiteX67" fmla="*/ 4255742 w 9013372"/>
              <a:gd name="connsiteY67" fmla="*/ 605016 h 3114460"/>
              <a:gd name="connsiteX68" fmla="*/ 4255742 w 9013372"/>
              <a:gd name="connsiteY68" fmla="*/ 893774 h 3114460"/>
              <a:gd name="connsiteX69" fmla="*/ 4358870 w 9013372"/>
              <a:gd name="connsiteY69" fmla="*/ 893774 h 3114460"/>
              <a:gd name="connsiteX70" fmla="*/ 4358870 w 9013372"/>
              <a:gd name="connsiteY70" fmla="*/ 1051903 h 3114460"/>
              <a:gd name="connsiteX71" fmla="*/ 4448247 w 9013372"/>
              <a:gd name="connsiteY71" fmla="*/ 1051903 h 3114460"/>
              <a:gd name="connsiteX72" fmla="*/ 4448247 w 9013372"/>
              <a:gd name="connsiteY72" fmla="*/ 1306285 h 3114460"/>
              <a:gd name="connsiteX73" fmla="*/ 4647627 w 9013372"/>
              <a:gd name="connsiteY73" fmla="*/ 1306285 h 3114460"/>
              <a:gd name="connsiteX74" fmla="*/ 4647627 w 9013372"/>
              <a:gd name="connsiteY74" fmla="*/ 1347536 h 3114460"/>
              <a:gd name="connsiteX75" fmla="*/ 4743880 w 9013372"/>
              <a:gd name="connsiteY75" fmla="*/ 1347536 h 3114460"/>
              <a:gd name="connsiteX76" fmla="*/ 4743880 w 9013372"/>
              <a:gd name="connsiteY76" fmla="*/ 1416288 h 3114460"/>
              <a:gd name="connsiteX77" fmla="*/ 4936385 w 9013372"/>
              <a:gd name="connsiteY77" fmla="*/ 1416288 h 3114460"/>
              <a:gd name="connsiteX78" fmla="*/ 4936385 w 9013372"/>
              <a:gd name="connsiteY78" fmla="*/ 1333786 h 3114460"/>
              <a:gd name="connsiteX79" fmla="*/ 5039513 w 9013372"/>
              <a:gd name="connsiteY79" fmla="*/ 1333786 h 3114460"/>
              <a:gd name="connsiteX80" fmla="*/ 5039513 w 9013372"/>
              <a:gd name="connsiteY80" fmla="*/ 1450664 h 3114460"/>
              <a:gd name="connsiteX81" fmla="*/ 5135766 w 9013372"/>
              <a:gd name="connsiteY81" fmla="*/ 1450664 h 3114460"/>
              <a:gd name="connsiteX82" fmla="*/ 5135766 w 9013372"/>
              <a:gd name="connsiteY82" fmla="*/ 1485040 h 3114460"/>
              <a:gd name="connsiteX83" fmla="*/ 5238894 w 9013372"/>
              <a:gd name="connsiteY83" fmla="*/ 1485040 h 3114460"/>
              <a:gd name="connsiteX84" fmla="*/ 5238894 w 9013372"/>
              <a:gd name="connsiteY84" fmla="*/ 1409413 h 3114460"/>
              <a:gd name="connsiteX85" fmla="*/ 5328271 w 9013372"/>
              <a:gd name="connsiteY85" fmla="*/ 1409413 h 3114460"/>
              <a:gd name="connsiteX86" fmla="*/ 5328271 w 9013372"/>
              <a:gd name="connsiteY86" fmla="*/ 1278784 h 3114460"/>
              <a:gd name="connsiteX87" fmla="*/ 5431399 w 9013372"/>
              <a:gd name="connsiteY87" fmla="*/ 1278784 h 3114460"/>
              <a:gd name="connsiteX88" fmla="*/ 5431399 w 9013372"/>
              <a:gd name="connsiteY88" fmla="*/ 1292535 h 3114460"/>
              <a:gd name="connsiteX89" fmla="*/ 5527651 w 9013372"/>
              <a:gd name="connsiteY89" fmla="*/ 1292535 h 3114460"/>
              <a:gd name="connsiteX90" fmla="*/ 5527651 w 9013372"/>
              <a:gd name="connsiteY90" fmla="*/ 1072529 h 3114460"/>
              <a:gd name="connsiteX91" fmla="*/ 5617029 w 9013372"/>
              <a:gd name="connsiteY91" fmla="*/ 1072529 h 3114460"/>
              <a:gd name="connsiteX92" fmla="*/ 5617029 w 9013372"/>
              <a:gd name="connsiteY92" fmla="*/ 948775 h 3114460"/>
              <a:gd name="connsiteX93" fmla="*/ 5720157 w 9013372"/>
              <a:gd name="connsiteY93" fmla="*/ 948775 h 3114460"/>
              <a:gd name="connsiteX94" fmla="*/ 5720157 w 9013372"/>
              <a:gd name="connsiteY94" fmla="*/ 948775 h 3114460"/>
              <a:gd name="connsiteX95" fmla="*/ 5720157 w 9013372"/>
              <a:gd name="connsiteY95" fmla="*/ 893774 h 3114460"/>
              <a:gd name="connsiteX96" fmla="*/ 5809534 w 9013372"/>
              <a:gd name="connsiteY96" fmla="*/ 893774 h 3114460"/>
              <a:gd name="connsiteX97" fmla="*/ 5809534 w 9013372"/>
              <a:gd name="connsiteY97" fmla="*/ 756270 h 3114460"/>
              <a:gd name="connsiteX98" fmla="*/ 5933288 w 9013372"/>
              <a:gd name="connsiteY98" fmla="*/ 756270 h 3114460"/>
              <a:gd name="connsiteX99" fmla="*/ 5933288 w 9013372"/>
              <a:gd name="connsiteY99" fmla="*/ 756270 h 3114460"/>
              <a:gd name="connsiteX100" fmla="*/ 5933288 w 9013372"/>
              <a:gd name="connsiteY100" fmla="*/ 804396 h 3114460"/>
              <a:gd name="connsiteX101" fmla="*/ 6112042 w 9013372"/>
              <a:gd name="connsiteY101" fmla="*/ 804396 h 3114460"/>
              <a:gd name="connsiteX102" fmla="*/ 6112042 w 9013372"/>
              <a:gd name="connsiteY102" fmla="*/ 735645 h 3114460"/>
              <a:gd name="connsiteX103" fmla="*/ 6201420 w 9013372"/>
              <a:gd name="connsiteY103" fmla="*/ 735645 h 3114460"/>
              <a:gd name="connsiteX104" fmla="*/ 6201420 w 9013372"/>
              <a:gd name="connsiteY104" fmla="*/ 886899 h 3114460"/>
              <a:gd name="connsiteX105" fmla="*/ 6304548 w 9013372"/>
              <a:gd name="connsiteY105" fmla="*/ 886899 h 3114460"/>
              <a:gd name="connsiteX106" fmla="*/ 6304548 w 9013372"/>
              <a:gd name="connsiteY106" fmla="*/ 632517 h 3114460"/>
              <a:gd name="connsiteX107" fmla="*/ 6414551 w 9013372"/>
              <a:gd name="connsiteY107" fmla="*/ 632517 h 3114460"/>
              <a:gd name="connsiteX108" fmla="*/ 6414551 w 9013372"/>
              <a:gd name="connsiteY108" fmla="*/ 1017527 h 3114460"/>
              <a:gd name="connsiteX109" fmla="*/ 6497053 w 9013372"/>
              <a:gd name="connsiteY109" fmla="*/ 1017527 h 3114460"/>
              <a:gd name="connsiteX110" fmla="*/ 6497053 w 9013372"/>
              <a:gd name="connsiteY110" fmla="*/ 1258159 h 3114460"/>
              <a:gd name="connsiteX111" fmla="*/ 6607056 w 9013372"/>
              <a:gd name="connsiteY111" fmla="*/ 1258159 h 3114460"/>
              <a:gd name="connsiteX112" fmla="*/ 6607056 w 9013372"/>
              <a:gd name="connsiteY112" fmla="*/ 1375037 h 3114460"/>
              <a:gd name="connsiteX113" fmla="*/ 6703309 w 9013372"/>
              <a:gd name="connsiteY113" fmla="*/ 1375037 h 3114460"/>
              <a:gd name="connsiteX114" fmla="*/ 6703309 w 9013372"/>
              <a:gd name="connsiteY114" fmla="*/ 1698171 h 3114460"/>
              <a:gd name="connsiteX115" fmla="*/ 6813312 w 9013372"/>
              <a:gd name="connsiteY115" fmla="*/ 1698171 h 3114460"/>
              <a:gd name="connsiteX116" fmla="*/ 6813312 w 9013372"/>
              <a:gd name="connsiteY116" fmla="*/ 1918177 h 3114460"/>
              <a:gd name="connsiteX117" fmla="*/ 6895814 w 9013372"/>
              <a:gd name="connsiteY117" fmla="*/ 1918177 h 3114460"/>
              <a:gd name="connsiteX118" fmla="*/ 6895814 w 9013372"/>
              <a:gd name="connsiteY118" fmla="*/ 2151933 h 3114460"/>
              <a:gd name="connsiteX119" fmla="*/ 7005817 w 9013372"/>
              <a:gd name="connsiteY119" fmla="*/ 2151933 h 3114460"/>
              <a:gd name="connsiteX120" fmla="*/ 7005817 w 9013372"/>
              <a:gd name="connsiteY120" fmla="*/ 2296312 h 3114460"/>
              <a:gd name="connsiteX121" fmla="*/ 7088319 w 9013372"/>
              <a:gd name="connsiteY121" fmla="*/ 2296312 h 3114460"/>
              <a:gd name="connsiteX122" fmla="*/ 7088319 w 9013372"/>
              <a:gd name="connsiteY122" fmla="*/ 2488818 h 3114460"/>
              <a:gd name="connsiteX123" fmla="*/ 7191447 w 9013372"/>
              <a:gd name="connsiteY123" fmla="*/ 2488818 h 3114460"/>
              <a:gd name="connsiteX124" fmla="*/ 7191447 w 9013372"/>
              <a:gd name="connsiteY124" fmla="*/ 2653822 h 3114460"/>
              <a:gd name="connsiteX125" fmla="*/ 7287700 w 9013372"/>
              <a:gd name="connsiteY125" fmla="*/ 2653822 h 3114460"/>
              <a:gd name="connsiteX126" fmla="*/ 7287700 w 9013372"/>
              <a:gd name="connsiteY126" fmla="*/ 2722574 h 3114460"/>
              <a:gd name="connsiteX127" fmla="*/ 7377077 w 9013372"/>
              <a:gd name="connsiteY127" fmla="*/ 2722574 h 3114460"/>
              <a:gd name="connsiteX128" fmla="*/ 7377077 w 9013372"/>
              <a:gd name="connsiteY128" fmla="*/ 2839452 h 3114460"/>
              <a:gd name="connsiteX129" fmla="*/ 7480205 w 9013372"/>
              <a:gd name="connsiteY129" fmla="*/ 2839452 h 3114460"/>
              <a:gd name="connsiteX130" fmla="*/ 7480205 w 9013372"/>
              <a:gd name="connsiteY130" fmla="*/ 2901329 h 3114460"/>
              <a:gd name="connsiteX131" fmla="*/ 7583333 w 9013372"/>
              <a:gd name="connsiteY131" fmla="*/ 2901329 h 3114460"/>
              <a:gd name="connsiteX132" fmla="*/ 7583333 w 9013372"/>
              <a:gd name="connsiteY132" fmla="*/ 2963206 h 3114460"/>
              <a:gd name="connsiteX133" fmla="*/ 7768963 w 9013372"/>
              <a:gd name="connsiteY133" fmla="*/ 2963206 h 3114460"/>
              <a:gd name="connsiteX134" fmla="*/ 7768963 w 9013372"/>
              <a:gd name="connsiteY134" fmla="*/ 3031957 h 3114460"/>
              <a:gd name="connsiteX135" fmla="*/ 8167724 w 9013372"/>
              <a:gd name="connsiteY135" fmla="*/ 3031957 h 3114460"/>
              <a:gd name="connsiteX136" fmla="*/ 8167724 w 9013372"/>
              <a:gd name="connsiteY136" fmla="*/ 3052583 h 3114460"/>
              <a:gd name="connsiteX137" fmla="*/ 8263976 w 9013372"/>
              <a:gd name="connsiteY137" fmla="*/ 3052583 h 3114460"/>
              <a:gd name="connsiteX138" fmla="*/ 8277727 w 9013372"/>
              <a:gd name="connsiteY138" fmla="*/ 3066334 h 3114460"/>
              <a:gd name="connsiteX139" fmla="*/ 9013372 w 9013372"/>
              <a:gd name="connsiteY139" fmla="*/ 3066334 h 3114460"/>
              <a:gd name="connsiteX140" fmla="*/ 9013372 w 9013372"/>
              <a:gd name="connsiteY140" fmla="*/ 3114460 h 3114460"/>
              <a:gd name="connsiteX141" fmla="*/ 0 w 9013372"/>
              <a:gd name="connsiteY141" fmla="*/ 3080084 h 3114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9013372" h="3114460">
                <a:moveTo>
                  <a:pt x="0" y="3080084"/>
                </a:moveTo>
                <a:lnTo>
                  <a:pt x="123754" y="3080084"/>
                </a:lnTo>
                <a:lnTo>
                  <a:pt x="123754" y="3004457"/>
                </a:lnTo>
                <a:lnTo>
                  <a:pt x="226882" y="3004457"/>
                </a:lnTo>
                <a:lnTo>
                  <a:pt x="226882" y="2956330"/>
                </a:lnTo>
                <a:lnTo>
                  <a:pt x="336885" y="2956330"/>
                </a:lnTo>
                <a:lnTo>
                  <a:pt x="336885" y="2997581"/>
                </a:lnTo>
                <a:lnTo>
                  <a:pt x="440012" y="2997581"/>
                </a:lnTo>
                <a:lnTo>
                  <a:pt x="440012" y="3031957"/>
                </a:lnTo>
                <a:lnTo>
                  <a:pt x="536265" y="3031957"/>
                </a:lnTo>
                <a:lnTo>
                  <a:pt x="536265" y="3066333"/>
                </a:lnTo>
                <a:lnTo>
                  <a:pt x="625642" y="3066333"/>
                </a:lnTo>
                <a:lnTo>
                  <a:pt x="625642" y="3066333"/>
                </a:lnTo>
                <a:lnTo>
                  <a:pt x="625642" y="3107584"/>
                </a:lnTo>
                <a:lnTo>
                  <a:pt x="1601919" y="3107584"/>
                </a:lnTo>
                <a:lnTo>
                  <a:pt x="1601919" y="3059458"/>
                </a:lnTo>
                <a:lnTo>
                  <a:pt x="1705047" y="3059458"/>
                </a:lnTo>
                <a:lnTo>
                  <a:pt x="1705047" y="3031957"/>
                </a:lnTo>
                <a:lnTo>
                  <a:pt x="1815050" y="3031957"/>
                </a:lnTo>
                <a:lnTo>
                  <a:pt x="1815050" y="2963206"/>
                </a:lnTo>
                <a:lnTo>
                  <a:pt x="1904427" y="2963206"/>
                </a:lnTo>
                <a:lnTo>
                  <a:pt x="1904427" y="2860078"/>
                </a:lnTo>
                <a:lnTo>
                  <a:pt x="2007555" y="2860078"/>
                </a:lnTo>
                <a:lnTo>
                  <a:pt x="2007555" y="2860078"/>
                </a:lnTo>
                <a:lnTo>
                  <a:pt x="2007555" y="2805076"/>
                </a:lnTo>
                <a:lnTo>
                  <a:pt x="2117558" y="2805076"/>
                </a:lnTo>
                <a:lnTo>
                  <a:pt x="2117558" y="2619446"/>
                </a:lnTo>
                <a:lnTo>
                  <a:pt x="2193185" y="2619446"/>
                </a:lnTo>
                <a:lnTo>
                  <a:pt x="2193185" y="2426941"/>
                </a:lnTo>
                <a:lnTo>
                  <a:pt x="2289438" y="2426941"/>
                </a:lnTo>
                <a:lnTo>
                  <a:pt x="2289438" y="2213810"/>
                </a:lnTo>
                <a:lnTo>
                  <a:pt x="2406316" y="2213810"/>
                </a:lnTo>
                <a:lnTo>
                  <a:pt x="2406316" y="1959428"/>
                </a:lnTo>
                <a:lnTo>
                  <a:pt x="2495694" y="1959428"/>
                </a:lnTo>
                <a:lnTo>
                  <a:pt x="2495694" y="1711921"/>
                </a:lnTo>
                <a:lnTo>
                  <a:pt x="2591946" y="1711921"/>
                </a:lnTo>
                <a:lnTo>
                  <a:pt x="2591946" y="1436914"/>
                </a:lnTo>
                <a:lnTo>
                  <a:pt x="2695074" y="1436914"/>
                </a:lnTo>
                <a:lnTo>
                  <a:pt x="2695074" y="1003777"/>
                </a:lnTo>
                <a:lnTo>
                  <a:pt x="2805077" y="1003777"/>
                </a:lnTo>
                <a:lnTo>
                  <a:pt x="2805077" y="536264"/>
                </a:lnTo>
                <a:lnTo>
                  <a:pt x="2873829" y="536264"/>
                </a:lnTo>
                <a:lnTo>
                  <a:pt x="2873829" y="474387"/>
                </a:lnTo>
                <a:lnTo>
                  <a:pt x="2976957" y="474387"/>
                </a:lnTo>
                <a:lnTo>
                  <a:pt x="2976957" y="220006"/>
                </a:lnTo>
                <a:lnTo>
                  <a:pt x="3080085" y="220006"/>
                </a:lnTo>
                <a:lnTo>
                  <a:pt x="3080085" y="0"/>
                </a:lnTo>
                <a:lnTo>
                  <a:pt x="3272590" y="0"/>
                </a:lnTo>
                <a:lnTo>
                  <a:pt x="3272590" y="137503"/>
                </a:lnTo>
                <a:lnTo>
                  <a:pt x="3361967" y="137503"/>
                </a:lnTo>
                <a:lnTo>
                  <a:pt x="3361967" y="68751"/>
                </a:lnTo>
                <a:lnTo>
                  <a:pt x="3478845" y="68751"/>
                </a:lnTo>
                <a:lnTo>
                  <a:pt x="3478845" y="103127"/>
                </a:lnTo>
                <a:lnTo>
                  <a:pt x="3561348" y="103127"/>
                </a:lnTo>
                <a:lnTo>
                  <a:pt x="3561348" y="226881"/>
                </a:lnTo>
                <a:lnTo>
                  <a:pt x="3671351" y="226881"/>
                </a:lnTo>
                <a:lnTo>
                  <a:pt x="3671351" y="336884"/>
                </a:lnTo>
                <a:lnTo>
                  <a:pt x="3781354" y="336884"/>
                </a:lnTo>
                <a:lnTo>
                  <a:pt x="3781354" y="316258"/>
                </a:lnTo>
                <a:lnTo>
                  <a:pt x="3870731" y="316258"/>
                </a:lnTo>
                <a:lnTo>
                  <a:pt x="3870731" y="385010"/>
                </a:lnTo>
                <a:lnTo>
                  <a:pt x="3953233" y="385010"/>
                </a:lnTo>
                <a:lnTo>
                  <a:pt x="3953233" y="364384"/>
                </a:lnTo>
                <a:lnTo>
                  <a:pt x="4063236" y="364384"/>
                </a:lnTo>
                <a:lnTo>
                  <a:pt x="4063236" y="440012"/>
                </a:lnTo>
                <a:lnTo>
                  <a:pt x="4159489" y="440012"/>
                </a:lnTo>
                <a:lnTo>
                  <a:pt x="4159489" y="605016"/>
                </a:lnTo>
                <a:lnTo>
                  <a:pt x="4255742" y="605016"/>
                </a:lnTo>
                <a:lnTo>
                  <a:pt x="4255742" y="893774"/>
                </a:lnTo>
                <a:lnTo>
                  <a:pt x="4358870" y="893774"/>
                </a:lnTo>
                <a:lnTo>
                  <a:pt x="4358870" y="1051903"/>
                </a:lnTo>
                <a:lnTo>
                  <a:pt x="4448247" y="1051903"/>
                </a:lnTo>
                <a:lnTo>
                  <a:pt x="4448247" y="1306285"/>
                </a:lnTo>
                <a:lnTo>
                  <a:pt x="4647627" y="1306285"/>
                </a:lnTo>
                <a:lnTo>
                  <a:pt x="4647627" y="1347536"/>
                </a:lnTo>
                <a:lnTo>
                  <a:pt x="4743880" y="1347536"/>
                </a:lnTo>
                <a:lnTo>
                  <a:pt x="4743880" y="1416288"/>
                </a:lnTo>
                <a:lnTo>
                  <a:pt x="4936385" y="1416288"/>
                </a:lnTo>
                <a:lnTo>
                  <a:pt x="4936385" y="1333786"/>
                </a:lnTo>
                <a:lnTo>
                  <a:pt x="5039513" y="1333786"/>
                </a:lnTo>
                <a:lnTo>
                  <a:pt x="5039513" y="1450664"/>
                </a:lnTo>
                <a:lnTo>
                  <a:pt x="5135766" y="1450664"/>
                </a:lnTo>
                <a:lnTo>
                  <a:pt x="5135766" y="1485040"/>
                </a:lnTo>
                <a:lnTo>
                  <a:pt x="5238894" y="1485040"/>
                </a:lnTo>
                <a:lnTo>
                  <a:pt x="5238894" y="1409413"/>
                </a:lnTo>
                <a:lnTo>
                  <a:pt x="5328271" y="1409413"/>
                </a:lnTo>
                <a:lnTo>
                  <a:pt x="5328271" y="1278784"/>
                </a:lnTo>
                <a:lnTo>
                  <a:pt x="5431399" y="1278784"/>
                </a:lnTo>
                <a:lnTo>
                  <a:pt x="5431399" y="1292535"/>
                </a:lnTo>
                <a:lnTo>
                  <a:pt x="5527651" y="1292535"/>
                </a:lnTo>
                <a:lnTo>
                  <a:pt x="5527651" y="1072529"/>
                </a:lnTo>
                <a:lnTo>
                  <a:pt x="5617029" y="1072529"/>
                </a:lnTo>
                <a:lnTo>
                  <a:pt x="5617029" y="948775"/>
                </a:lnTo>
                <a:lnTo>
                  <a:pt x="5720157" y="948775"/>
                </a:lnTo>
                <a:lnTo>
                  <a:pt x="5720157" y="948775"/>
                </a:lnTo>
                <a:lnTo>
                  <a:pt x="5720157" y="893774"/>
                </a:lnTo>
                <a:lnTo>
                  <a:pt x="5809534" y="893774"/>
                </a:lnTo>
                <a:lnTo>
                  <a:pt x="5809534" y="756270"/>
                </a:lnTo>
                <a:lnTo>
                  <a:pt x="5933288" y="756270"/>
                </a:lnTo>
                <a:lnTo>
                  <a:pt x="5933288" y="756270"/>
                </a:lnTo>
                <a:lnTo>
                  <a:pt x="5933288" y="804396"/>
                </a:lnTo>
                <a:lnTo>
                  <a:pt x="6112042" y="804396"/>
                </a:lnTo>
                <a:lnTo>
                  <a:pt x="6112042" y="735645"/>
                </a:lnTo>
                <a:lnTo>
                  <a:pt x="6201420" y="735645"/>
                </a:lnTo>
                <a:lnTo>
                  <a:pt x="6201420" y="886899"/>
                </a:lnTo>
                <a:lnTo>
                  <a:pt x="6304548" y="886899"/>
                </a:lnTo>
                <a:lnTo>
                  <a:pt x="6304548" y="632517"/>
                </a:lnTo>
                <a:lnTo>
                  <a:pt x="6414551" y="632517"/>
                </a:lnTo>
                <a:lnTo>
                  <a:pt x="6414551" y="1017527"/>
                </a:lnTo>
                <a:lnTo>
                  <a:pt x="6497053" y="1017527"/>
                </a:lnTo>
                <a:lnTo>
                  <a:pt x="6497053" y="1258159"/>
                </a:lnTo>
                <a:lnTo>
                  <a:pt x="6607056" y="1258159"/>
                </a:lnTo>
                <a:lnTo>
                  <a:pt x="6607056" y="1375037"/>
                </a:lnTo>
                <a:lnTo>
                  <a:pt x="6703309" y="1375037"/>
                </a:lnTo>
                <a:lnTo>
                  <a:pt x="6703309" y="1698171"/>
                </a:lnTo>
                <a:lnTo>
                  <a:pt x="6813312" y="1698171"/>
                </a:lnTo>
                <a:lnTo>
                  <a:pt x="6813312" y="1918177"/>
                </a:lnTo>
                <a:lnTo>
                  <a:pt x="6895814" y="1918177"/>
                </a:lnTo>
                <a:lnTo>
                  <a:pt x="6895814" y="2151933"/>
                </a:lnTo>
                <a:lnTo>
                  <a:pt x="7005817" y="2151933"/>
                </a:lnTo>
                <a:lnTo>
                  <a:pt x="7005817" y="2296312"/>
                </a:lnTo>
                <a:lnTo>
                  <a:pt x="7088319" y="2296312"/>
                </a:lnTo>
                <a:lnTo>
                  <a:pt x="7088319" y="2488818"/>
                </a:lnTo>
                <a:lnTo>
                  <a:pt x="7191447" y="2488818"/>
                </a:lnTo>
                <a:lnTo>
                  <a:pt x="7191447" y="2653822"/>
                </a:lnTo>
                <a:lnTo>
                  <a:pt x="7287700" y="2653822"/>
                </a:lnTo>
                <a:lnTo>
                  <a:pt x="7287700" y="2722574"/>
                </a:lnTo>
                <a:lnTo>
                  <a:pt x="7377077" y="2722574"/>
                </a:lnTo>
                <a:lnTo>
                  <a:pt x="7377077" y="2839452"/>
                </a:lnTo>
                <a:lnTo>
                  <a:pt x="7480205" y="2839452"/>
                </a:lnTo>
                <a:lnTo>
                  <a:pt x="7480205" y="2901329"/>
                </a:lnTo>
                <a:lnTo>
                  <a:pt x="7583333" y="2901329"/>
                </a:lnTo>
                <a:lnTo>
                  <a:pt x="7583333" y="2963206"/>
                </a:lnTo>
                <a:lnTo>
                  <a:pt x="7768963" y="2963206"/>
                </a:lnTo>
                <a:lnTo>
                  <a:pt x="7768963" y="3031957"/>
                </a:lnTo>
                <a:lnTo>
                  <a:pt x="8167724" y="3031957"/>
                </a:lnTo>
                <a:lnTo>
                  <a:pt x="8167724" y="3052583"/>
                </a:lnTo>
                <a:lnTo>
                  <a:pt x="8263976" y="3052583"/>
                </a:lnTo>
                <a:lnTo>
                  <a:pt x="8277727" y="3066334"/>
                </a:lnTo>
                <a:lnTo>
                  <a:pt x="9013372" y="3066334"/>
                </a:lnTo>
                <a:lnTo>
                  <a:pt x="9013372" y="3114460"/>
                </a:lnTo>
                <a:lnTo>
                  <a:pt x="0" y="3080084"/>
                </a:lnTo>
                <a:close/>
              </a:path>
            </a:pathLst>
          </a:custGeom>
          <a:solidFill>
            <a:schemeClr val="accent2">
              <a:lumMod val="20000"/>
              <a:lumOff val="80000"/>
            </a:schemeClr>
          </a:solid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 name="Title 1">
            <a:extLst>
              <a:ext uri="{FF2B5EF4-FFF2-40B4-BE49-F238E27FC236}">
                <a16:creationId xmlns:a16="http://schemas.microsoft.com/office/drawing/2014/main" id="{F41B0427-7CED-7B05-69B4-3CF0FC354C08}"/>
              </a:ext>
            </a:extLst>
          </p:cNvPr>
          <p:cNvSpPr>
            <a:spLocks noGrp="1"/>
          </p:cNvSpPr>
          <p:nvPr>
            <p:ph type="title"/>
          </p:nvPr>
        </p:nvSpPr>
        <p:spPr/>
        <p:txBody>
          <a:bodyPr/>
          <a:lstStyle/>
          <a:p>
            <a:r>
              <a:rPr lang="en-US" dirty="0"/>
              <a:t>CDC 2022: HCV Cases by Sex and Age</a:t>
            </a:r>
          </a:p>
        </p:txBody>
      </p:sp>
      <p:sp>
        <p:nvSpPr>
          <p:cNvPr id="4" name="Text Box 15">
            <a:extLst>
              <a:ext uri="{FF2B5EF4-FFF2-40B4-BE49-F238E27FC236}">
                <a16:creationId xmlns:a16="http://schemas.microsoft.com/office/drawing/2014/main" id="{840C7C7F-04F7-C687-E81D-FDB01CA493CB}"/>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cdc.gov/hepatitis/statistics/2022surveillance/hepatitis-c/figure-3.8.htm.</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cxnSp>
        <p:nvCxnSpPr>
          <p:cNvPr id="7" name="Straight Connector 6">
            <a:extLst>
              <a:ext uri="{FF2B5EF4-FFF2-40B4-BE49-F238E27FC236}">
                <a16:creationId xmlns:a16="http://schemas.microsoft.com/office/drawing/2014/main" id="{EC86E693-78A7-6F4F-428B-A01E8E726366}"/>
              </a:ext>
            </a:extLst>
          </p:cNvPr>
          <p:cNvCxnSpPr/>
          <p:nvPr/>
        </p:nvCxnSpPr>
        <p:spPr bwMode="auto">
          <a:xfrm>
            <a:off x="1588619" y="1727200"/>
            <a:ext cx="0" cy="326136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CCEE01AC-DC71-C2E1-F9B0-E5E1941B8A7F}"/>
              </a:ext>
            </a:extLst>
          </p:cNvPr>
          <p:cNvCxnSpPr>
            <a:cxnSpLocks/>
          </p:cNvCxnSpPr>
          <p:nvPr/>
        </p:nvCxnSpPr>
        <p:spPr bwMode="auto">
          <a:xfrm flipH="1">
            <a:off x="1517499" y="174752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03CE43C0-6F66-9E3F-E305-DD5167AF0B85}"/>
              </a:ext>
            </a:extLst>
          </p:cNvPr>
          <p:cNvCxnSpPr>
            <a:cxnSpLocks/>
          </p:cNvCxnSpPr>
          <p:nvPr/>
        </p:nvCxnSpPr>
        <p:spPr bwMode="auto">
          <a:xfrm flipH="1">
            <a:off x="1517499" y="210763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28253D42-E380-C138-F1CE-708F04961F5C}"/>
              </a:ext>
            </a:extLst>
          </p:cNvPr>
          <p:cNvCxnSpPr>
            <a:cxnSpLocks/>
          </p:cNvCxnSpPr>
          <p:nvPr/>
        </p:nvCxnSpPr>
        <p:spPr bwMode="auto">
          <a:xfrm flipH="1">
            <a:off x="1517499" y="246775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3A5A7453-16AE-1230-EA1C-0DD84C86EF88}"/>
              </a:ext>
            </a:extLst>
          </p:cNvPr>
          <p:cNvCxnSpPr>
            <a:cxnSpLocks/>
          </p:cNvCxnSpPr>
          <p:nvPr/>
        </p:nvCxnSpPr>
        <p:spPr bwMode="auto">
          <a:xfrm flipH="1">
            <a:off x="1517499" y="282786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CB8233DD-A702-4D7F-0A2E-08157814E9B2}"/>
              </a:ext>
            </a:extLst>
          </p:cNvPr>
          <p:cNvCxnSpPr>
            <a:cxnSpLocks/>
          </p:cNvCxnSpPr>
          <p:nvPr/>
        </p:nvCxnSpPr>
        <p:spPr bwMode="auto">
          <a:xfrm flipH="1">
            <a:off x="1517499" y="318798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8E7316D6-57D6-7DC7-2FC0-6B7511475D60}"/>
              </a:ext>
            </a:extLst>
          </p:cNvPr>
          <p:cNvCxnSpPr>
            <a:cxnSpLocks/>
          </p:cNvCxnSpPr>
          <p:nvPr/>
        </p:nvCxnSpPr>
        <p:spPr bwMode="auto">
          <a:xfrm flipH="1">
            <a:off x="1517499" y="354810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80054599-5757-9CC9-DB10-26D7C9DEA5FB}"/>
              </a:ext>
            </a:extLst>
          </p:cNvPr>
          <p:cNvCxnSpPr>
            <a:cxnSpLocks/>
          </p:cNvCxnSpPr>
          <p:nvPr/>
        </p:nvCxnSpPr>
        <p:spPr bwMode="auto">
          <a:xfrm flipH="1">
            <a:off x="1517499" y="390821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77605231-45AB-DC6E-49A2-10F6050E7E8D}"/>
              </a:ext>
            </a:extLst>
          </p:cNvPr>
          <p:cNvCxnSpPr>
            <a:cxnSpLocks/>
          </p:cNvCxnSpPr>
          <p:nvPr/>
        </p:nvCxnSpPr>
        <p:spPr bwMode="auto">
          <a:xfrm flipH="1">
            <a:off x="1517499" y="426833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289CE876-FC17-36C8-B973-285C82407766}"/>
              </a:ext>
            </a:extLst>
          </p:cNvPr>
          <p:cNvCxnSpPr>
            <a:cxnSpLocks/>
          </p:cNvCxnSpPr>
          <p:nvPr/>
        </p:nvCxnSpPr>
        <p:spPr bwMode="auto">
          <a:xfrm flipH="1">
            <a:off x="1517499" y="4628448"/>
            <a:ext cx="64008" cy="0"/>
          </a:xfrm>
          <a:prstGeom prst="line">
            <a:avLst/>
          </a:prstGeom>
          <a:noFill/>
          <a:ln w="28575" cap="flat" cmpd="sng" algn="ctr">
            <a:solidFill>
              <a:schemeClr val="bg1"/>
            </a:solidFill>
            <a:prstDash val="solid"/>
            <a:round/>
            <a:headEnd type="none" w="med" len="med"/>
            <a:tailEnd type="none" w="med" len="med"/>
          </a:ln>
          <a:effectLst/>
        </p:spPr>
      </p:cxnSp>
      <p:sp>
        <p:nvSpPr>
          <p:cNvPr id="34" name="TextBox 33">
            <a:extLst>
              <a:ext uri="{FF2B5EF4-FFF2-40B4-BE49-F238E27FC236}">
                <a16:creationId xmlns:a16="http://schemas.microsoft.com/office/drawing/2014/main" id="{DF97826F-72F3-0C2B-107E-50D81583F235}"/>
              </a:ext>
            </a:extLst>
          </p:cNvPr>
          <p:cNvSpPr txBox="1"/>
          <p:nvPr/>
        </p:nvSpPr>
        <p:spPr bwMode="auto">
          <a:xfrm>
            <a:off x="1608939" y="5374640"/>
            <a:ext cx="9723120" cy="37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Age (Yr)</a:t>
            </a:r>
          </a:p>
        </p:txBody>
      </p:sp>
      <p:sp>
        <p:nvSpPr>
          <p:cNvPr id="35" name="TextBox 34">
            <a:extLst>
              <a:ext uri="{FF2B5EF4-FFF2-40B4-BE49-F238E27FC236}">
                <a16:creationId xmlns:a16="http://schemas.microsoft.com/office/drawing/2014/main" id="{77A2D2E0-9818-FF03-6B2B-B37EFE8E32D1}"/>
              </a:ext>
            </a:extLst>
          </p:cNvPr>
          <p:cNvSpPr txBox="1"/>
          <p:nvPr/>
        </p:nvSpPr>
        <p:spPr bwMode="auto">
          <a:xfrm rot="16200000">
            <a:off x="-844701" y="3200400"/>
            <a:ext cx="3322320" cy="375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Number of HCV Cases</a:t>
            </a:r>
          </a:p>
        </p:txBody>
      </p:sp>
      <p:sp>
        <p:nvSpPr>
          <p:cNvPr id="36" name="TextBox 35">
            <a:extLst>
              <a:ext uri="{FF2B5EF4-FFF2-40B4-BE49-F238E27FC236}">
                <a16:creationId xmlns:a16="http://schemas.microsoft.com/office/drawing/2014/main" id="{58BB472F-6CF5-9E6F-08EE-A2783F015B45}"/>
              </a:ext>
            </a:extLst>
          </p:cNvPr>
          <p:cNvSpPr txBox="1"/>
          <p:nvPr/>
        </p:nvSpPr>
        <p:spPr bwMode="auto">
          <a:xfrm>
            <a:off x="10519259" y="1513840"/>
            <a:ext cx="98552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Male</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Female</a:t>
            </a:r>
          </a:p>
        </p:txBody>
      </p:sp>
      <p:sp>
        <p:nvSpPr>
          <p:cNvPr id="37" name="TextBox 36">
            <a:extLst>
              <a:ext uri="{FF2B5EF4-FFF2-40B4-BE49-F238E27FC236}">
                <a16:creationId xmlns:a16="http://schemas.microsoft.com/office/drawing/2014/main" id="{2CF87C2D-7AB9-9BDD-F808-2A44E2EFB4F5}"/>
              </a:ext>
            </a:extLst>
          </p:cNvPr>
          <p:cNvSpPr txBox="1"/>
          <p:nvPr/>
        </p:nvSpPr>
        <p:spPr bwMode="auto">
          <a:xfrm>
            <a:off x="792329" y="157988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1800</a:t>
            </a:r>
          </a:p>
        </p:txBody>
      </p:sp>
      <p:sp>
        <p:nvSpPr>
          <p:cNvPr id="38" name="TextBox 37">
            <a:extLst>
              <a:ext uri="{FF2B5EF4-FFF2-40B4-BE49-F238E27FC236}">
                <a16:creationId xmlns:a16="http://schemas.microsoft.com/office/drawing/2014/main" id="{603AB973-9BCB-28DE-FBDB-A8CDCE0B871E}"/>
              </a:ext>
            </a:extLst>
          </p:cNvPr>
          <p:cNvSpPr txBox="1"/>
          <p:nvPr/>
        </p:nvSpPr>
        <p:spPr bwMode="auto">
          <a:xfrm>
            <a:off x="792329" y="1937738"/>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1600</a:t>
            </a:r>
          </a:p>
        </p:txBody>
      </p:sp>
      <p:sp>
        <p:nvSpPr>
          <p:cNvPr id="39" name="TextBox 38">
            <a:extLst>
              <a:ext uri="{FF2B5EF4-FFF2-40B4-BE49-F238E27FC236}">
                <a16:creationId xmlns:a16="http://schemas.microsoft.com/office/drawing/2014/main" id="{2F994C2C-45CA-2D2B-C712-ACF42DA7B88F}"/>
              </a:ext>
            </a:extLst>
          </p:cNvPr>
          <p:cNvSpPr txBox="1"/>
          <p:nvPr/>
        </p:nvSpPr>
        <p:spPr bwMode="auto">
          <a:xfrm>
            <a:off x="792329" y="2295596"/>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1400</a:t>
            </a:r>
          </a:p>
        </p:txBody>
      </p:sp>
      <p:sp>
        <p:nvSpPr>
          <p:cNvPr id="40" name="TextBox 39">
            <a:extLst>
              <a:ext uri="{FF2B5EF4-FFF2-40B4-BE49-F238E27FC236}">
                <a16:creationId xmlns:a16="http://schemas.microsoft.com/office/drawing/2014/main" id="{A4938C5E-9543-D6D7-9899-5D36C70D6D5E}"/>
              </a:ext>
            </a:extLst>
          </p:cNvPr>
          <p:cNvSpPr txBox="1"/>
          <p:nvPr/>
        </p:nvSpPr>
        <p:spPr bwMode="auto">
          <a:xfrm>
            <a:off x="792329" y="2653454"/>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1200</a:t>
            </a:r>
          </a:p>
        </p:txBody>
      </p:sp>
      <p:sp>
        <p:nvSpPr>
          <p:cNvPr id="41" name="TextBox 40">
            <a:extLst>
              <a:ext uri="{FF2B5EF4-FFF2-40B4-BE49-F238E27FC236}">
                <a16:creationId xmlns:a16="http://schemas.microsoft.com/office/drawing/2014/main" id="{057294DD-1E10-B47F-21A3-D130FC04874E}"/>
              </a:ext>
            </a:extLst>
          </p:cNvPr>
          <p:cNvSpPr txBox="1"/>
          <p:nvPr/>
        </p:nvSpPr>
        <p:spPr bwMode="auto">
          <a:xfrm>
            <a:off x="792329" y="3011312"/>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1000</a:t>
            </a:r>
          </a:p>
        </p:txBody>
      </p:sp>
      <p:sp>
        <p:nvSpPr>
          <p:cNvPr id="42" name="TextBox 41">
            <a:extLst>
              <a:ext uri="{FF2B5EF4-FFF2-40B4-BE49-F238E27FC236}">
                <a16:creationId xmlns:a16="http://schemas.microsoft.com/office/drawing/2014/main" id="{5F0FBAFB-00AC-A709-0ED5-7DCC290C0B03}"/>
              </a:ext>
            </a:extLst>
          </p:cNvPr>
          <p:cNvSpPr txBox="1"/>
          <p:nvPr/>
        </p:nvSpPr>
        <p:spPr bwMode="auto">
          <a:xfrm>
            <a:off x="792329" y="336917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800</a:t>
            </a:r>
          </a:p>
        </p:txBody>
      </p:sp>
      <p:sp>
        <p:nvSpPr>
          <p:cNvPr id="43" name="TextBox 42">
            <a:extLst>
              <a:ext uri="{FF2B5EF4-FFF2-40B4-BE49-F238E27FC236}">
                <a16:creationId xmlns:a16="http://schemas.microsoft.com/office/drawing/2014/main" id="{D6831DD5-88AE-AD9B-240E-BB790A85455B}"/>
              </a:ext>
            </a:extLst>
          </p:cNvPr>
          <p:cNvSpPr txBox="1"/>
          <p:nvPr/>
        </p:nvSpPr>
        <p:spPr bwMode="auto">
          <a:xfrm>
            <a:off x="792329" y="3727028"/>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600</a:t>
            </a:r>
          </a:p>
        </p:txBody>
      </p:sp>
      <p:sp>
        <p:nvSpPr>
          <p:cNvPr id="44" name="TextBox 43">
            <a:extLst>
              <a:ext uri="{FF2B5EF4-FFF2-40B4-BE49-F238E27FC236}">
                <a16:creationId xmlns:a16="http://schemas.microsoft.com/office/drawing/2014/main" id="{12C033D3-B0D1-CBDC-AE52-5D5F26D1D630}"/>
              </a:ext>
            </a:extLst>
          </p:cNvPr>
          <p:cNvSpPr txBox="1"/>
          <p:nvPr/>
        </p:nvSpPr>
        <p:spPr bwMode="auto">
          <a:xfrm>
            <a:off x="792329" y="4084886"/>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400</a:t>
            </a:r>
          </a:p>
        </p:txBody>
      </p:sp>
      <p:sp>
        <p:nvSpPr>
          <p:cNvPr id="45" name="TextBox 44">
            <a:extLst>
              <a:ext uri="{FF2B5EF4-FFF2-40B4-BE49-F238E27FC236}">
                <a16:creationId xmlns:a16="http://schemas.microsoft.com/office/drawing/2014/main" id="{3F07DA8A-563F-B674-9119-5E4AF7779BEC}"/>
              </a:ext>
            </a:extLst>
          </p:cNvPr>
          <p:cNvSpPr txBox="1"/>
          <p:nvPr/>
        </p:nvSpPr>
        <p:spPr bwMode="auto">
          <a:xfrm>
            <a:off x="792329" y="4442744"/>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200</a:t>
            </a:r>
          </a:p>
        </p:txBody>
      </p:sp>
      <p:sp>
        <p:nvSpPr>
          <p:cNvPr id="46" name="TextBox 45">
            <a:extLst>
              <a:ext uri="{FF2B5EF4-FFF2-40B4-BE49-F238E27FC236}">
                <a16:creationId xmlns:a16="http://schemas.microsoft.com/office/drawing/2014/main" id="{1E15D2EF-649C-3327-B1A5-8815B5C0F04C}"/>
              </a:ext>
            </a:extLst>
          </p:cNvPr>
          <p:cNvSpPr txBox="1"/>
          <p:nvPr/>
        </p:nvSpPr>
        <p:spPr bwMode="auto">
          <a:xfrm>
            <a:off x="792329" y="48006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7" name="Rectangle 46">
            <a:extLst>
              <a:ext uri="{FF2B5EF4-FFF2-40B4-BE49-F238E27FC236}">
                <a16:creationId xmlns:a16="http://schemas.microsoft.com/office/drawing/2014/main" id="{0D3A0CB9-8F15-B20B-1464-C7818662AB1D}"/>
              </a:ext>
            </a:extLst>
          </p:cNvPr>
          <p:cNvSpPr/>
          <p:nvPr/>
        </p:nvSpPr>
        <p:spPr bwMode="auto">
          <a:xfrm>
            <a:off x="10407499" y="1620520"/>
            <a:ext cx="147320" cy="147320"/>
          </a:xfrm>
          <a:prstGeom prst="rect">
            <a:avLst/>
          </a:prstGeom>
          <a:solidFill>
            <a:schemeClr val="accent2">
              <a:lumMod val="20000"/>
              <a:lumOff val="80000"/>
            </a:schemeClr>
          </a:solidFill>
          <a:ln w="1905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965A984D-560D-4B8C-03CF-1AC6E732141F}"/>
              </a:ext>
            </a:extLst>
          </p:cNvPr>
          <p:cNvSpPr/>
          <p:nvPr/>
        </p:nvSpPr>
        <p:spPr bwMode="auto">
          <a:xfrm>
            <a:off x="10407499" y="1894840"/>
            <a:ext cx="147320" cy="147320"/>
          </a:xfrm>
          <a:prstGeom prst="rect">
            <a:avLst/>
          </a:prstGeom>
          <a:solidFill>
            <a:schemeClr val="accent3">
              <a:lumMod val="20000"/>
              <a:lumOff val="80000"/>
            </a:schemeClr>
          </a:solid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TextBox 48">
            <a:extLst>
              <a:ext uri="{FF2B5EF4-FFF2-40B4-BE49-F238E27FC236}">
                <a16:creationId xmlns:a16="http://schemas.microsoft.com/office/drawing/2014/main" id="{0D86AEE0-1E7B-6EC8-EDFC-F6DEF6EE5D88}"/>
              </a:ext>
            </a:extLst>
          </p:cNvPr>
          <p:cNvSpPr txBox="1"/>
          <p:nvPr/>
        </p:nvSpPr>
        <p:spPr bwMode="auto">
          <a:xfrm>
            <a:off x="10932009"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50" name="TextBox 49">
            <a:extLst>
              <a:ext uri="{FF2B5EF4-FFF2-40B4-BE49-F238E27FC236}">
                <a16:creationId xmlns:a16="http://schemas.microsoft.com/office/drawing/2014/main" id="{77A86E9B-C3A4-55A7-9110-6498C7EC02F4}"/>
              </a:ext>
            </a:extLst>
          </p:cNvPr>
          <p:cNvSpPr txBox="1"/>
          <p:nvPr/>
        </p:nvSpPr>
        <p:spPr bwMode="auto">
          <a:xfrm>
            <a:off x="1198729"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1" name="TextBox 50">
            <a:extLst>
              <a:ext uri="{FF2B5EF4-FFF2-40B4-BE49-F238E27FC236}">
                <a16:creationId xmlns:a16="http://schemas.microsoft.com/office/drawing/2014/main" id="{CA88198A-EA02-3DED-91DD-2E6B9A401B24}"/>
              </a:ext>
            </a:extLst>
          </p:cNvPr>
          <p:cNvSpPr txBox="1"/>
          <p:nvPr/>
        </p:nvSpPr>
        <p:spPr bwMode="auto">
          <a:xfrm>
            <a:off x="2172057"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52" name="TextBox 51">
            <a:extLst>
              <a:ext uri="{FF2B5EF4-FFF2-40B4-BE49-F238E27FC236}">
                <a16:creationId xmlns:a16="http://schemas.microsoft.com/office/drawing/2014/main" id="{1059BEFE-8F17-BC6E-58C3-98AAA24E42DC}"/>
              </a:ext>
            </a:extLst>
          </p:cNvPr>
          <p:cNvSpPr txBox="1"/>
          <p:nvPr/>
        </p:nvSpPr>
        <p:spPr bwMode="auto">
          <a:xfrm>
            <a:off x="3145385"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53" name="TextBox 52">
            <a:extLst>
              <a:ext uri="{FF2B5EF4-FFF2-40B4-BE49-F238E27FC236}">
                <a16:creationId xmlns:a16="http://schemas.microsoft.com/office/drawing/2014/main" id="{3A56FB50-108C-D893-5E06-D1B7DC6BD7DD}"/>
              </a:ext>
            </a:extLst>
          </p:cNvPr>
          <p:cNvSpPr txBox="1"/>
          <p:nvPr/>
        </p:nvSpPr>
        <p:spPr bwMode="auto">
          <a:xfrm>
            <a:off x="4118713"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54" name="TextBox 53">
            <a:extLst>
              <a:ext uri="{FF2B5EF4-FFF2-40B4-BE49-F238E27FC236}">
                <a16:creationId xmlns:a16="http://schemas.microsoft.com/office/drawing/2014/main" id="{FA3230FF-33FC-5907-B0E4-DFB58A652A14}"/>
              </a:ext>
            </a:extLst>
          </p:cNvPr>
          <p:cNvSpPr txBox="1"/>
          <p:nvPr/>
        </p:nvSpPr>
        <p:spPr bwMode="auto">
          <a:xfrm>
            <a:off x="5092041"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55" name="TextBox 54">
            <a:extLst>
              <a:ext uri="{FF2B5EF4-FFF2-40B4-BE49-F238E27FC236}">
                <a16:creationId xmlns:a16="http://schemas.microsoft.com/office/drawing/2014/main" id="{1B4BD47E-78FA-834B-A617-CB7F62D7CFAF}"/>
              </a:ext>
            </a:extLst>
          </p:cNvPr>
          <p:cNvSpPr txBox="1"/>
          <p:nvPr/>
        </p:nvSpPr>
        <p:spPr bwMode="auto">
          <a:xfrm>
            <a:off x="6065369"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56" name="TextBox 55">
            <a:extLst>
              <a:ext uri="{FF2B5EF4-FFF2-40B4-BE49-F238E27FC236}">
                <a16:creationId xmlns:a16="http://schemas.microsoft.com/office/drawing/2014/main" id="{280ED777-908B-624A-61F1-DC411CE87616}"/>
              </a:ext>
            </a:extLst>
          </p:cNvPr>
          <p:cNvSpPr txBox="1"/>
          <p:nvPr/>
        </p:nvSpPr>
        <p:spPr bwMode="auto">
          <a:xfrm>
            <a:off x="7038697"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57" name="TextBox 56">
            <a:extLst>
              <a:ext uri="{FF2B5EF4-FFF2-40B4-BE49-F238E27FC236}">
                <a16:creationId xmlns:a16="http://schemas.microsoft.com/office/drawing/2014/main" id="{55EB5233-9F11-940C-11D7-A0AE3B30AF6D}"/>
              </a:ext>
            </a:extLst>
          </p:cNvPr>
          <p:cNvSpPr txBox="1"/>
          <p:nvPr/>
        </p:nvSpPr>
        <p:spPr bwMode="auto">
          <a:xfrm>
            <a:off x="8012025"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70</a:t>
            </a:r>
          </a:p>
        </p:txBody>
      </p:sp>
      <p:sp>
        <p:nvSpPr>
          <p:cNvPr id="58" name="TextBox 57">
            <a:extLst>
              <a:ext uri="{FF2B5EF4-FFF2-40B4-BE49-F238E27FC236}">
                <a16:creationId xmlns:a16="http://schemas.microsoft.com/office/drawing/2014/main" id="{F81BA87F-9457-2015-87A1-2007D7A68A2C}"/>
              </a:ext>
            </a:extLst>
          </p:cNvPr>
          <p:cNvSpPr txBox="1"/>
          <p:nvPr/>
        </p:nvSpPr>
        <p:spPr bwMode="auto">
          <a:xfrm>
            <a:off x="8985353"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59" name="TextBox 58">
            <a:extLst>
              <a:ext uri="{FF2B5EF4-FFF2-40B4-BE49-F238E27FC236}">
                <a16:creationId xmlns:a16="http://schemas.microsoft.com/office/drawing/2014/main" id="{AC4D590E-B3CD-4B90-2B9B-2A80BD27B057}"/>
              </a:ext>
            </a:extLst>
          </p:cNvPr>
          <p:cNvSpPr txBox="1"/>
          <p:nvPr/>
        </p:nvSpPr>
        <p:spPr bwMode="auto">
          <a:xfrm>
            <a:off x="9958681" y="5003800"/>
            <a:ext cx="792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90</a:t>
            </a:r>
          </a:p>
        </p:txBody>
      </p:sp>
      <p:sp>
        <p:nvSpPr>
          <p:cNvPr id="61" name="Freeform 60">
            <a:extLst>
              <a:ext uri="{FF2B5EF4-FFF2-40B4-BE49-F238E27FC236}">
                <a16:creationId xmlns:a16="http://schemas.microsoft.com/office/drawing/2014/main" id="{D871EC8B-9D76-3390-05CC-4B9241E4F04F}"/>
              </a:ext>
            </a:extLst>
          </p:cNvPr>
          <p:cNvSpPr/>
          <p:nvPr/>
        </p:nvSpPr>
        <p:spPr bwMode="auto">
          <a:xfrm>
            <a:off x="1552639" y="3306965"/>
            <a:ext cx="9742141" cy="1691297"/>
          </a:xfrm>
          <a:custGeom>
            <a:avLst/>
            <a:gdLst>
              <a:gd name="connsiteX0" fmla="*/ 0 w 9742141"/>
              <a:gd name="connsiteY0" fmla="*/ 1670671 h 1691297"/>
              <a:gd name="connsiteX1" fmla="*/ 185630 w 9742141"/>
              <a:gd name="connsiteY1" fmla="*/ 1670671 h 1691297"/>
              <a:gd name="connsiteX2" fmla="*/ 185630 w 9742141"/>
              <a:gd name="connsiteY2" fmla="*/ 1629420 h 1691297"/>
              <a:gd name="connsiteX3" fmla="*/ 295633 w 9742141"/>
              <a:gd name="connsiteY3" fmla="*/ 1629420 h 1691297"/>
              <a:gd name="connsiteX4" fmla="*/ 295633 w 9742141"/>
              <a:gd name="connsiteY4" fmla="*/ 1629420 h 1691297"/>
              <a:gd name="connsiteX5" fmla="*/ 295633 w 9742141"/>
              <a:gd name="connsiteY5" fmla="*/ 1567543 h 1691297"/>
              <a:gd name="connsiteX6" fmla="*/ 391886 w 9742141"/>
              <a:gd name="connsiteY6" fmla="*/ 1567543 h 1691297"/>
              <a:gd name="connsiteX7" fmla="*/ 391886 w 9742141"/>
              <a:gd name="connsiteY7" fmla="*/ 1608794 h 1691297"/>
              <a:gd name="connsiteX8" fmla="*/ 495013 w 9742141"/>
              <a:gd name="connsiteY8" fmla="*/ 1608794 h 1691297"/>
              <a:gd name="connsiteX9" fmla="*/ 495013 w 9742141"/>
              <a:gd name="connsiteY9" fmla="*/ 1629420 h 1691297"/>
              <a:gd name="connsiteX10" fmla="*/ 591266 w 9742141"/>
              <a:gd name="connsiteY10" fmla="*/ 1629420 h 1691297"/>
              <a:gd name="connsiteX11" fmla="*/ 591266 w 9742141"/>
              <a:gd name="connsiteY11" fmla="*/ 1663796 h 1691297"/>
              <a:gd name="connsiteX12" fmla="*/ 1457540 w 9742141"/>
              <a:gd name="connsiteY12" fmla="*/ 1663796 h 1691297"/>
              <a:gd name="connsiteX13" fmla="*/ 1457540 w 9742141"/>
              <a:gd name="connsiteY13" fmla="*/ 1650046 h 1691297"/>
              <a:gd name="connsiteX14" fmla="*/ 1595043 w 9742141"/>
              <a:gd name="connsiteY14" fmla="*/ 1650046 h 1691297"/>
              <a:gd name="connsiteX15" fmla="*/ 1601919 w 9742141"/>
              <a:gd name="connsiteY15" fmla="*/ 1643170 h 1691297"/>
              <a:gd name="connsiteX16" fmla="*/ 1601919 w 9742141"/>
              <a:gd name="connsiteY16" fmla="*/ 1643170 h 1691297"/>
              <a:gd name="connsiteX17" fmla="*/ 1670671 w 9742141"/>
              <a:gd name="connsiteY17" fmla="*/ 1643170 h 1691297"/>
              <a:gd name="connsiteX18" fmla="*/ 1780674 w 9742141"/>
              <a:gd name="connsiteY18" fmla="*/ 1643170 h 1691297"/>
              <a:gd name="connsiteX19" fmla="*/ 1753173 w 9742141"/>
              <a:gd name="connsiteY19" fmla="*/ 1615669 h 1691297"/>
              <a:gd name="connsiteX20" fmla="*/ 1863176 w 9742141"/>
              <a:gd name="connsiteY20" fmla="*/ 1615669 h 1691297"/>
              <a:gd name="connsiteX21" fmla="*/ 1863176 w 9742141"/>
              <a:gd name="connsiteY21" fmla="*/ 1533167 h 1691297"/>
              <a:gd name="connsiteX22" fmla="*/ 1938803 w 9742141"/>
              <a:gd name="connsiteY22" fmla="*/ 1533167 h 1691297"/>
              <a:gd name="connsiteX23" fmla="*/ 1938803 w 9742141"/>
              <a:gd name="connsiteY23" fmla="*/ 1464415 h 1691297"/>
              <a:gd name="connsiteX24" fmla="*/ 2055681 w 9742141"/>
              <a:gd name="connsiteY24" fmla="*/ 1464415 h 1691297"/>
              <a:gd name="connsiteX25" fmla="*/ 2055681 w 9742141"/>
              <a:gd name="connsiteY25" fmla="*/ 1340662 h 1691297"/>
              <a:gd name="connsiteX26" fmla="*/ 2151934 w 9742141"/>
              <a:gd name="connsiteY26" fmla="*/ 1340662 h 1691297"/>
              <a:gd name="connsiteX27" fmla="*/ 2151934 w 9742141"/>
              <a:gd name="connsiteY27" fmla="*/ 1251285 h 1691297"/>
              <a:gd name="connsiteX28" fmla="*/ 2268812 w 9742141"/>
              <a:gd name="connsiteY28" fmla="*/ 1251285 h 1691297"/>
              <a:gd name="connsiteX29" fmla="*/ 2268812 w 9742141"/>
              <a:gd name="connsiteY29" fmla="*/ 1127531 h 1691297"/>
              <a:gd name="connsiteX30" fmla="*/ 2344439 w 9742141"/>
              <a:gd name="connsiteY30" fmla="*/ 1127531 h 1691297"/>
              <a:gd name="connsiteX31" fmla="*/ 2344439 w 9742141"/>
              <a:gd name="connsiteY31" fmla="*/ 983152 h 1691297"/>
              <a:gd name="connsiteX32" fmla="*/ 2454442 w 9742141"/>
              <a:gd name="connsiteY32" fmla="*/ 983152 h 1691297"/>
              <a:gd name="connsiteX33" fmla="*/ 2454442 w 9742141"/>
              <a:gd name="connsiteY33" fmla="*/ 825023 h 1691297"/>
              <a:gd name="connsiteX34" fmla="*/ 2557570 w 9742141"/>
              <a:gd name="connsiteY34" fmla="*/ 825023 h 1691297"/>
              <a:gd name="connsiteX35" fmla="*/ 2557570 w 9742141"/>
              <a:gd name="connsiteY35" fmla="*/ 763146 h 1691297"/>
              <a:gd name="connsiteX36" fmla="*/ 2646947 w 9742141"/>
              <a:gd name="connsiteY36" fmla="*/ 763146 h 1691297"/>
              <a:gd name="connsiteX37" fmla="*/ 2646947 w 9742141"/>
              <a:gd name="connsiteY37" fmla="*/ 625643 h 1691297"/>
              <a:gd name="connsiteX38" fmla="*/ 2743200 w 9742141"/>
              <a:gd name="connsiteY38" fmla="*/ 625643 h 1691297"/>
              <a:gd name="connsiteX39" fmla="*/ 2743200 w 9742141"/>
              <a:gd name="connsiteY39" fmla="*/ 391886 h 1691297"/>
              <a:gd name="connsiteX40" fmla="*/ 2832577 w 9742141"/>
              <a:gd name="connsiteY40" fmla="*/ 391886 h 1691297"/>
              <a:gd name="connsiteX41" fmla="*/ 2832577 w 9742141"/>
              <a:gd name="connsiteY41" fmla="*/ 268133 h 1691297"/>
              <a:gd name="connsiteX42" fmla="*/ 2928830 w 9742141"/>
              <a:gd name="connsiteY42" fmla="*/ 268133 h 1691297"/>
              <a:gd name="connsiteX43" fmla="*/ 2928830 w 9742141"/>
              <a:gd name="connsiteY43" fmla="*/ 96253 h 1691297"/>
              <a:gd name="connsiteX44" fmla="*/ 3045708 w 9742141"/>
              <a:gd name="connsiteY44" fmla="*/ 96253 h 1691297"/>
              <a:gd name="connsiteX45" fmla="*/ 3045708 w 9742141"/>
              <a:gd name="connsiteY45" fmla="*/ 0 h 1691297"/>
              <a:gd name="connsiteX46" fmla="*/ 3148836 w 9742141"/>
              <a:gd name="connsiteY46" fmla="*/ 0 h 1691297"/>
              <a:gd name="connsiteX47" fmla="*/ 3148836 w 9742141"/>
              <a:gd name="connsiteY47" fmla="*/ 75627 h 1691297"/>
              <a:gd name="connsiteX48" fmla="*/ 3238213 w 9742141"/>
              <a:gd name="connsiteY48" fmla="*/ 75627 h 1691297"/>
              <a:gd name="connsiteX49" fmla="*/ 3238213 w 9742141"/>
              <a:gd name="connsiteY49" fmla="*/ 75627 h 1691297"/>
              <a:gd name="connsiteX50" fmla="*/ 3238213 w 9742141"/>
              <a:gd name="connsiteY50" fmla="*/ 137504 h 1691297"/>
              <a:gd name="connsiteX51" fmla="*/ 3327591 w 9742141"/>
              <a:gd name="connsiteY51" fmla="*/ 137504 h 1691297"/>
              <a:gd name="connsiteX52" fmla="*/ 3327591 w 9742141"/>
              <a:gd name="connsiteY52" fmla="*/ 68752 h 1691297"/>
              <a:gd name="connsiteX53" fmla="*/ 3423843 w 9742141"/>
              <a:gd name="connsiteY53" fmla="*/ 68752 h 1691297"/>
              <a:gd name="connsiteX54" fmla="*/ 3423843 w 9742141"/>
              <a:gd name="connsiteY54" fmla="*/ 20626 h 1691297"/>
              <a:gd name="connsiteX55" fmla="*/ 3547597 w 9742141"/>
              <a:gd name="connsiteY55" fmla="*/ 20626 h 1691297"/>
              <a:gd name="connsiteX56" fmla="*/ 3547597 w 9742141"/>
              <a:gd name="connsiteY56" fmla="*/ 144379 h 1691297"/>
              <a:gd name="connsiteX57" fmla="*/ 3623224 w 9742141"/>
              <a:gd name="connsiteY57" fmla="*/ 144379 h 1691297"/>
              <a:gd name="connsiteX58" fmla="*/ 3623224 w 9742141"/>
              <a:gd name="connsiteY58" fmla="*/ 123754 h 1691297"/>
              <a:gd name="connsiteX59" fmla="*/ 3740102 w 9742141"/>
              <a:gd name="connsiteY59" fmla="*/ 123754 h 1691297"/>
              <a:gd name="connsiteX60" fmla="*/ 3740102 w 9742141"/>
              <a:gd name="connsiteY60" fmla="*/ 158130 h 1691297"/>
              <a:gd name="connsiteX61" fmla="*/ 3925732 w 9742141"/>
              <a:gd name="connsiteY61" fmla="*/ 158130 h 1691297"/>
              <a:gd name="connsiteX62" fmla="*/ 3925732 w 9742141"/>
              <a:gd name="connsiteY62" fmla="*/ 281883 h 1691297"/>
              <a:gd name="connsiteX63" fmla="*/ 4035735 w 9742141"/>
              <a:gd name="connsiteY63" fmla="*/ 281883 h 1691297"/>
              <a:gd name="connsiteX64" fmla="*/ 4035735 w 9742141"/>
              <a:gd name="connsiteY64" fmla="*/ 268133 h 1691297"/>
              <a:gd name="connsiteX65" fmla="*/ 4118237 w 9742141"/>
              <a:gd name="connsiteY65" fmla="*/ 268133 h 1691297"/>
              <a:gd name="connsiteX66" fmla="*/ 4118237 w 9742141"/>
              <a:gd name="connsiteY66" fmla="*/ 343760 h 1691297"/>
              <a:gd name="connsiteX67" fmla="*/ 4214490 w 9742141"/>
              <a:gd name="connsiteY67" fmla="*/ 343760 h 1691297"/>
              <a:gd name="connsiteX68" fmla="*/ 4214490 w 9742141"/>
              <a:gd name="connsiteY68" fmla="*/ 440012 h 1691297"/>
              <a:gd name="connsiteX69" fmla="*/ 4303868 w 9742141"/>
              <a:gd name="connsiteY69" fmla="*/ 440012 h 1691297"/>
              <a:gd name="connsiteX70" fmla="*/ 4303868 w 9742141"/>
              <a:gd name="connsiteY70" fmla="*/ 660018 h 1691297"/>
              <a:gd name="connsiteX71" fmla="*/ 4406995 w 9742141"/>
              <a:gd name="connsiteY71" fmla="*/ 660018 h 1691297"/>
              <a:gd name="connsiteX72" fmla="*/ 4406995 w 9742141"/>
              <a:gd name="connsiteY72" fmla="*/ 625643 h 1691297"/>
              <a:gd name="connsiteX73" fmla="*/ 4503248 w 9742141"/>
              <a:gd name="connsiteY73" fmla="*/ 625643 h 1691297"/>
              <a:gd name="connsiteX74" fmla="*/ 4503248 w 9742141"/>
              <a:gd name="connsiteY74" fmla="*/ 783772 h 1691297"/>
              <a:gd name="connsiteX75" fmla="*/ 4599501 w 9742141"/>
              <a:gd name="connsiteY75" fmla="*/ 783772 h 1691297"/>
              <a:gd name="connsiteX76" fmla="*/ 4599501 w 9742141"/>
              <a:gd name="connsiteY76" fmla="*/ 873149 h 1691297"/>
              <a:gd name="connsiteX77" fmla="*/ 4695753 w 9742141"/>
              <a:gd name="connsiteY77" fmla="*/ 873149 h 1691297"/>
              <a:gd name="connsiteX78" fmla="*/ 4695753 w 9742141"/>
              <a:gd name="connsiteY78" fmla="*/ 845649 h 1691297"/>
              <a:gd name="connsiteX79" fmla="*/ 4812631 w 9742141"/>
              <a:gd name="connsiteY79" fmla="*/ 845649 h 1691297"/>
              <a:gd name="connsiteX80" fmla="*/ 4812631 w 9742141"/>
              <a:gd name="connsiteY80" fmla="*/ 783772 h 1691297"/>
              <a:gd name="connsiteX81" fmla="*/ 4902009 w 9742141"/>
              <a:gd name="connsiteY81" fmla="*/ 783772 h 1691297"/>
              <a:gd name="connsiteX82" fmla="*/ 4902009 w 9742141"/>
              <a:gd name="connsiteY82" fmla="*/ 715020 h 1691297"/>
              <a:gd name="connsiteX83" fmla="*/ 4984511 w 9742141"/>
              <a:gd name="connsiteY83" fmla="*/ 715020 h 1691297"/>
              <a:gd name="connsiteX84" fmla="*/ 4984511 w 9742141"/>
              <a:gd name="connsiteY84" fmla="*/ 715020 h 1691297"/>
              <a:gd name="connsiteX85" fmla="*/ 4984511 w 9742141"/>
              <a:gd name="connsiteY85" fmla="*/ 776897 h 1691297"/>
              <a:gd name="connsiteX86" fmla="*/ 5087639 w 9742141"/>
              <a:gd name="connsiteY86" fmla="*/ 776897 h 1691297"/>
              <a:gd name="connsiteX87" fmla="*/ 5087639 w 9742141"/>
              <a:gd name="connsiteY87" fmla="*/ 715020 h 1691297"/>
              <a:gd name="connsiteX88" fmla="*/ 5190767 w 9742141"/>
              <a:gd name="connsiteY88" fmla="*/ 715020 h 1691297"/>
              <a:gd name="connsiteX89" fmla="*/ 5190767 w 9742141"/>
              <a:gd name="connsiteY89" fmla="*/ 680644 h 1691297"/>
              <a:gd name="connsiteX90" fmla="*/ 5280144 w 9742141"/>
              <a:gd name="connsiteY90" fmla="*/ 680644 h 1691297"/>
              <a:gd name="connsiteX91" fmla="*/ 5280144 w 9742141"/>
              <a:gd name="connsiteY91" fmla="*/ 831898 h 1691297"/>
              <a:gd name="connsiteX92" fmla="*/ 5383272 w 9742141"/>
              <a:gd name="connsiteY92" fmla="*/ 831898 h 1691297"/>
              <a:gd name="connsiteX93" fmla="*/ 5383272 w 9742141"/>
              <a:gd name="connsiteY93" fmla="*/ 763146 h 1691297"/>
              <a:gd name="connsiteX94" fmla="*/ 5479525 w 9742141"/>
              <a:gd name="connsiteY94" fmla="*/ 763146 h 1691297"/>
              <a:gd name="connsiteX95" fmla="*/ 5479525 w 9742141"/>
              <a:gd name="connsiteY95" fmla="*/ 680644 h 1691297"/>
              <a:gd name="connsiteX96" fmla="*/ 5582652 w 9742141"/>
              <a:gd name="connsiteY96" fmla="*/ 680644 h 1691297"/>
              <a:gd name="connsiteX97" fmla="*/ 5582652 w 9742141"/>
              <a:gd name="connsiteY97" fmla="*/ 680644 h 1691297"/>
              <a:gd name="connsiteX98" fmla="*/ 5582652 w 9742141"/>
              <a:gd name="connsiteY98" fmla="*/ 742521 h 1691297"/>
              <a:gd name="connsiteX99" fmla="*/ 5685780 w 9742141"/>
              <a:gd name="connsiteY99" fmla="*/ 742521 h 1691297"/>
              <a:gd name="connsiteX100" fmla="*/ 5685780 w 9742141"/>
              <a:gd name="connsiteY100" fmla="*/ 632518 h 1691297"/>
              <a:gd name="connsiteX101" fmla="*/ 5782033 w 9742141"/>
              <a:gd name="connsiteY101" fmla="*/ 632518 h 1691297"/>
              <a:gd name="connsiteX102" fmla="*/ 5782033 w 9742141"/>
              <a:gd name="connsiteY102" fmla="*/ 563766 h 1691297"/>
              <a:gd name="connsiteX103" fmla="*/ 5878286 w 9742141"/>
              <a:gd name="connsiteY103" fmla="*/ 563766 h 1691297"/>
              <a:gd name="connsiteX104" fmla="*/ 5878286 w 9742141"/>
              <a:gd name="connsiteY104" fmla="*/ 653143 h 1691297"/>
              <a:gd name="connsiteX105" fmla="*/ 5974538 w 9742141"/>
              <a:gd name="connsiteY105" fmla="*/ 653143 h 1691297"/>
              <a:gd name="connsiteX106" fmla="*/ 5974538 w 9742141"/>
              <a:gd name="connsiteY106" fmla="*/ 605017 h 1691297"/>
              <a:gd name="connsiteX107" fmla="*/ 6084541 w 9742141"/>
              <a:gd name="connsiteY107" fmla="*/ 605017 h 1691297"/>
              <a:gd name="connsiteX108" fmla="*/ 6084541 w 9742141"/>
              <a:gd name="connsiteY108" fmla="*/ 639393 h 1691297"/>
              <a:gd name="connsiteX109" fmla="*/ 6173919 w 9742141"/>
              <a:gd name="connsiteY109" fmla="*/ 639393 h 1691297"/>
              <a:gd name="connsiteX110" fmla="*/ 6173919 w 9742141"/>
              <a:gd name="connsiteY110" fmla="*/ 639393 h 1691297"/>
              <a:gd name="connsiteX111" fmla="*/ 6173919 w 9742141"/>
              <a:gd name="connsiteY111" fmla="*/ 687519 h 1691297"/>
              <a:gd name="connsiteX112" fmla="*/ 6256421 w 9742141"/>
              <a:gd name="connsiteY112" fmla="*/ 687519 h 1691297"/>
              <a:gd name="connsiteX113" fmla="*/ 6256421 w 9742141"/>
              <a:gd name="connsiteY113" fmla="*/ 666894 h 1691297"/>
              <a:gd name="connsiteX114" fmla="*/ 6359549 w 9742141"/>
              <a:gd name="connsiteY114" fmla="*/ 666894 h 1691297"/>
              <a:gd name="connsiteX115" fmla="*/ 6359549 w 9742141"/>
              <a:gd name="connsiteY115" fmla="*/ 501889 h 1691297"/>
              <a:gd name="connsiteX116" fmla="*/ 6469552 w 9742141"/>
              <a:gd name="connsiteY116" fmla="*/ 501889 h 1691297"/>
              <a:gd name="connsiteX117" fmla="*/ 6469552 w 9742141"/>
              <a:gd name="connsiteY117" fmla="*/ 776897 h 1691297"/>
              <a:gd name="connsiteX118" fmla="*/ 6655182 w 9742141"/>
              <a:gd name="connsiteY118" fmla="*/ 776897 h 1691297"/>
              <a:gd name="connsiteX119" fmla="*/ 6655182 w 9742141"/>
              <a:gd name="connsiteY119" fmla="*/ 873149 h 1691297"/>
              <a:gd name="connsiteX120" fmla="*/ 6751434 w 9742141"/>
              <a:gd name="connsiteY120" fmla="*/ 873149 h 1691297"/>
              <a:gd name="connsiteX121" fmla="*/ 6751434 w 9742141"/>
              <a:gd name="connsiteY121" fmla="*/ 1010653 h 1691297"/>
              <a:gd name="connsiteX122" fmla="*/ 6861437 w 9742141"/>
              <a:gd name="connsiteY122" fmla="*/ 1010653 h 1691297"/>
              <a:gd name="connsiteX123" fmla="*/ 6861437 w 9742141"/>
              <a:gd name="connsiteY123" fmla="*/ 1155032 h 1691297"/>
              <a:gd name="connsiteX124" fmla="*/ 6950815 w 9742141"/>
              <a:gd name="connsiteY124" fmla="*/ 1155032 h 1691297"/>
              <a:gd name="connsiteX125" fmla="*/ 6950815 w 9742141"/>
              <a:gd name="connsiteY125" fmla="*/ 1216909 h 1691297"/>
              <a:gd name="connsiteX126" fmla="*/ 7067693 w 9742141"/>
              <a:gd name="connsiteY126" fmla="*/ 1216909 h 1691297"/>
              <a:gd name="connsiteX127" fmla="*/ 7067693 w 9742141"/>
              <a:gd name="connsiteY127" fmla="*/ 1278785 h 1691297"/>
              <a:gd name="connsiteX128" fmla="*/ 7157071 w 9742141"/>
              <a:gd name="connsiteY128" fmla="*/ 1278785 h 1691297"/>
              <a:gd name="connsiteX129" fmla="*/ 7157071 w 9742141"/>
              <a:gd name="connsiteY129" fmla="*/ 1354412 h 1691297"/>
              <a:gd name="connsiteX130" fmla="*/ 7253323 w 9742141"/>
              <a:gd name="connsiteY130" fmla="*/ 1354412 h 1691297"/>
              <a:gd name="connsiteX131" fmla="*/ 7253323 w 9742141"/>
              <a:gd name="connsiteY131" fmla="*/ 1450665 h 1691297"/>
              <a:gd name="connsiteX132" fmla="*/ 7438953 w 9742141"/>
              <a:gd name="connsiteY132" fmla="*/ 1450665 h 1691297"/>
              <a:gd name="connsiteX133" fmla="*/ 7438953 w 9742141"/>
              <a:gd name="connsiteY133" fmla="*/ 1512542 h 1691297"/>
              <a:gd name="connsiteX134" fmla="*/ 7617708 w 9742141"/>
              <a:gd name="connsiteY134" fmla="*/ 1512542 h 1691297"/>
              <a:gd name="connsiteX135" fmla="*/ 7617708 w 9742141"/>
              <a:gd name="connsiteY135" fmla="*/ 1560668 h 1691297"/>
              <a:gd name="connsiteX136" fmla="*/ 7734586 w 9742141"/>
              <a:gd name="connsiteY136" fmla="*/ 1560668 h 1691297"/>
              <a:gd name="connsiteX137" fmla="*/ 7734586 w 9742141"/>
              <a:gd name="connsiteY137" fmla="*/ 1526292 h 1691297"/>
              <a:gd name="connsiteX138" fmla="*/ 7844589 w 9742141"/>
              <a:gd name="connsiteY138" fmla="*/ 1526292 h 1691297"/>
              <a:gd name="connsiteX139" fmla="*/ 7844589 w 9742141"/>
              <a:gd name="connsiteY139" fmla="*/ 1588169 h 1691297"/>
              <a:gd name="connsiteX140" fmla="*/ 7927092 w 9742141"/>
              <a:gd name="connsiteY140" fmla="*/ 1588169 h 1691297"/>
              <a:gd name="connsiteX141" fmla="*/ 7927092 w 9742141"/>
              <a:gd name="connsiteY141" fmla="*/ 1622545 h 1691297"/>
              <a:gd name="connsiteX142" fmla="*/ 8030219 w 9742141"/>
              <a:gd name="connsiteY142" fmla="*/ 1622545 h 1691297"/>
              <a:gd name="connsiteX143" fmla="*/ 8030219 w 9742141"/>
              <a:gd name="connsiteY143" fmla="*/ 1601919 h 1691297"/>
              <a:gd name="connsiteX144" fmla="*/ 8215849 w 9742141"/>
              <a:gd name="connsiteY144" fmla="*/ 1601919 h 1691297"/>
              <a:gd name="connsiteX145" fmla="*/ 8215849 w 9742141"/>
              <a:gd name="connsiteY145" fmla="*/ 1615670 h 1691297"/>
              <a:gd name="connsiteX146" fmla="*/ 8339603 w 9742141"/>
              <a:gd name="connsiteY146" fmla="*/ 1615670 h 1691297"/>
              <a:gd name="connsiteX147" fmla="*/ 8339603 w 9742141"/>
              <a:gd name="connsiteY147" fmla="*/ 1629420 h 1691297"/>
              <a:gd name="connsiteX148" fmla="*/ 8415230 w 9742141"/>
              <a:gd name="connsiteY148" fmla="*/ 1629420 h 1691297"/>
              <a:gd name="connsiteX149" fmla="*/ 8428980 w 9742141"/>
              <a:gd name="connsiteY149" fmla="*/ 1629420 h 1691297"/>
              <a:gd name="connsiteX150" fmla="*/ 8607735 w 9742141"/>
              <a:gd name="connsiteY150" fmla="*/ 1629420 h 1691297"/>
              <a:gd name="connsiteX151" fmla="*/ 8607735 w 9742141"/>
              <a:gd name="connsiteY151" fmla="*/ 1650046 h 1691297"/>
              <a:gd name="connsiteX152" fmla="*/ 9006496 w 9742141"/>
              <a:gd name="connsiteY152" fmla="*/ 1650046 h 1691297"/>
              <a:gd name="connsiteX153" fmla="*/ 9109624 w 9742141"/>
              <a:gd name="connsiteY153" fmla="*/ 1650046 h 1691297"/>
              <a:gd name="connsiteX154" fmla="*/ 9109624 w 9742141"/>
              <a:gd name="connsiteY154" fmla="*/ 1677546 h 1691297"/>
              <a:gd name="connsiteX155" fmla="*/ 9742141 w 9742141"/>
              <a:gd name="connsiteY155" fmla="*/ 1677546 h 1691297"/>
              <a:gd name="connsiteX156" fmla="*/ 9742141 w 9742141"/>
              <a:gd name="connsiteY156" fmla="*/ 1691297 h 1691297"/>
              <a:gd name="connsiteX157" fmla="*/ 0 w 9742141"/>
              <a:gd name="connsiteY157" fmla="*/ 1670671 h 1691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Lst>
            <a:rect l="l" t="t" r="r" b="b"/>
            <a:pathLst>
              <a:path w="9742141" h="1691297">
                <a:moveTo>
                  <a:pt x="0" y="1670671"/>
                </a:moveTo>
                <a:lnTo>
                  <a:pt x="185630" y="1670671"/>
                </a:lnTo>
                <a:lnTo>
                  <a:pt x="185630" y="1629420"/>
                </a:lnTo>
                <a:lnTo>
                  <a:pt x="295633" y="1629420"/>
                </a:lnTo>
                <a:lnTo>
                  <a:pt x="295633" y="1629420"/>
                </a:lnTo>
                <a:lnTo>
                  <a:pt x="295633" y="1567543"/>
                </a:lnTo>
                <a:lnTo>
                  <a:pt x="391886" y="1567543"/>
                </a:lnTo>
                <a:lnTo>
                  <a:pt x="391886" y="1608794"/>
                </a:lnTo>
                <a:lnTo>
                  <a:pt x="495013" y="1608794"/>
                </a:lnTo>
                <a:lnTo>
                  <a:pt x="495013" y="1629420"/>
                </a:lnTo>
                <a:lnTo>
                  <a:pt x="591266" y="1629420"/>
                </a:lnTo>
                <a:lnTo>
                  <a:pt x="591266" y="1663796"/>
                </a:lnTo>
                <a:lnTo>
                  <a:pt x="1457540" y="1663796"/>
                </a:lnTo>
                <a:lnTo>
                  <a:pt x="1457540" y="1650046"/>
                </a:lnTo>
                <a:lnTo>
                  <a:pt x="1595043" y="1650046"/>
                </a:lnTo>
                <a:lnTo>
                  <a:pt x="1601919" y="1643170"/>
                </a:lnTo>
                <a:lnTo>
                  <a:pt x="1601919" y="1643170"/>
                </a:lnTo>
                <a:lnTo>
                  <a:pt x="1670671" y="1643170"/>
                </a:lnTo>
                <a:lnTo>
                  <a:pt x="1780674" y="1643170"/>
                </a:lnTo>
                <a:lnTo>
                  <a:pt x="1753173" y="1615669"/>
                </a:lnTo>
                <a:lnTo>
                  <a:pt x="1863176" y="1615669"/>
                </a:lnTo>
                <a:lnTo>
                  <a:pt x="1863176" y="1533167"/>
                </a:lnTo>
                <a:lnTo>
                  <a:pt x="1938803" y="1533167"/>
                </a:lnTo>
                <a:lnTo>
                  <a:pt x="1938803" y="1464415"/>
                </a:lnTo>
                <a:lnTo>
                  <a:pt x="2055681" y="1464415"/>
                </a:lnTo>
                <a:lnTo>
                  <a:pt x="2055681" y="1340662"/>
                </a:lnTo>
                <a:lnTo>
                  <a:pt x="2151934" y="1340662"/>
                </a:lnTo>
                <a:lnTo>
                  <a:pt x="2151934" y="1251285"/>
                </a:lnTo>
                <a:lnTo>
                  <a:pt x="2268812" y="1251285"/>
                </a:lnTo>
                <a:lnTo>
                  <a:pt x="2268812" y="1127531"/>
                </a:lnTo>
                <a:lnTo>
                  <a:pt x="2344439" y="1127531"/>
                </a:lnTo>
                <a:lnTo>
                  <a:pt x="2344439" y="983152"/>
                </a:lnTo>
                <a:lnTo>
                  <a:pt x="2454442" y="983152"/>
                </a:lnTo>
                <a:lnTo>
                  <a:pt x="2454442" y="825023"/>
                </a:lnTo>
                <a:lnTo>
                  <a:pt x="2557570" y="825023"/>
                </a:lnTo>
                <a:lnTo>
                  <a:pt x="2557570" y="763146"/>
                </a:lnTo>
                <a:lnTo>
                  <a:pt x="2646947" y="763146"/>
                </a:lnTo>
                <a:lnTo>
                  <a:pt x="2646947" y="625643"/>
                </a:lnTo>
                <a:lnTo>
                  <a:pt x="2743200" y="625643"/>
                </a:lnTo>
                <a:lnTo>
                  <a:pt x="2743200" y="391886"/>
                </a:lnTo>
                <a:lnTo>
                  <a:pt x="2832577" y="391886"/>
                </a:lnTo>
                <a:lnTo>
                  <a:pt x="2832577" y="268133"/>
                </a:lnTo>
                <a:lnTo>
                  <a:pt x="2928830" y="268133"/>
                </a:lnTo>
                <a:lnTo>
                  <a:pt x="2928830" y="96253"/>
                </a:lnTo>
                <a:lnTo>
                  <a:pt x="3045708" y="96253"/>
                </a:lnTo>
                <a:lnTo>
                  <a:pt x="3045708" y="0"/>
                </a:lnTo>
                <a:lnTo>
                  <a:pt x="3148836" y="0"/>
                </a:lnTo>
                <a:lnTo>
                  <a:pt x="3148836" y="75627"/>
                </a:lnTo>
                <a:lnTo>
                  <a:pt x="3238213" y="75627"/>
                </a:lnTo>
                <a:lnTo>
                  <a:pt x="3238213" y="75627"/>
                </a:lnTo>
                <a:lnTo>
                  <a:pt x="3238213" y="137504"/>
                </a:lnTo>
                <a:lnTo>
                  <a:pt x="3327591" y="137504"/>
                </a:lnTo>
                <a:lnTo>
                  <a:pt x="3327591" y="68752"/>
                </a:lnTo>
                <a:lnTo>
                  <a:pt x="3423843" y="68752"/>
                </a:lnTo>
                <a:lnTo>
                  <a:pt x="3423843" y="20626"/>
                </a:lnTo>
                <a:lnTo>
                  <a:pt x="3547597" y="20626"/>
                </a:lnTo>
                <a:lnTo>
                  <a:pt x="3547597" y="144379"/>
                </a:lnTo>
                <a:lnTo>
                  <a:pt x="3623224" y="144379"/>
                </a:lnTo>
                <a:lnTo>
                  <a:pt x="3623224" y="123754"/>
                </a:lnTo>
                <a:lnTo>
                  <a:pt x="3740102" y="123754"/>
                </a:lnTo>
                <a:lnTo>
                  <a:pt x="3740102" y="158130"/>
                </a:lnTo>
                <a:lnTo>
                  <a:pt x="3925732" y="158130"/>
                </a:lnTo>
                <a:lnTo>
                  <a:pt x="3925732" y="281883"/>
                </a:lnTo>
                <a:lnTo>
                  <a:pt x="4035735" y="281883"/>
                </a:lnTo>
                <a:lnTo>
                  <a:pt x="4035735" y="268133"/>
                </a:lnTo>
                <a:lnTo>
                  <a:pt x="4118237" y="268133"/>
                </a:lnTo>
                <a:lnTo>
                  <a:pt x="4118237" y="343760"/>
                </a:lnTo>
                <a:lnTo>
                  <a:pt x="4214490" y="343760"/>
                </a:lnTo>
                <a:lnTo>
                  <a:pt x="4214490" y="440012"/>
                </a:lnTo>
                <a:lnTo>
                  <a:pt x="4303868" y="440012"/>
                </a:lnTo>
                <a:lnTo>
                  <a:pt x="4303868" y="660018"/>
                </a:lnTo>
                <a:lnTo>
                  <a:pt x="4406995" y="660018"/>
                </a:lnTo>
                <a:lnTo>
                  <a:pt x="4406995" y="625643"/>
                </a:lnTo>
                <a:lnTo>
                  <a:pt x="4503248" y="625643"/>
                </a:lnTo>
                <a:lnTo>
                  <a:pt x="4503248" y="783772"/>
                </a:lnTo>
                <a:lnTo>
                  <a:pt x="4599501" y="783772"/>
                </a:lnTo>
                <a:lnTo>
                  <a:pt x="4599501" y="873149"/>
                </a:lnTo>
                <a:lnTo>
                  <a:pt x="4695753" y="873149"/>
                </a:lnTo>
                <a:lnTo>
                  <a:pt x="4695753" y="845649"/>
                </a:lnTo>
                <a:lnTo>
                  <a:pt x="4812631" y="845649"/>
                </a:lnTo>
                <a:lnTo>
                  <a:pt x="4812631" y="783772"/>
                </a:lnTo>
                <a:lnTo>
                  <a:pt x="4902009" y="783772"/>
                </a:lnTo>
                <a:lnTo>
                  <a:pt x="4902009" y="715020"/>
                </a:lnTo>
                <a:lnTo>
                  <a:pt x="4984511" y="715020"/>
                </a:lnTo>
                <a:lnTo>
                  <a:pt x="4984511" y="715020"/>
                </a:lnTo>
                <a:lnTo>
                  <a:pt x="4984511" y="776897"/>
                </a:lnTo>
                <a:lnTo>
                  <a:pt x="5087639" y="776897"/>
                </a:lnTo>
                <a:lnTo>
                  <a:pt x="5087639" y="715020"/>
                </a:lnTo>
                <a:lnTo>
                  <a:pt x="5190767" y="715020"/>
                </a:lnTo>
                <a:lnTo>
                  <a:pt x="5190767" y="680644"/>
                </a:lnTo>
                <a:lnTo>
                  <a:pt x="5280144" y="680644"/>
                </a:lnTo>
                <a:lnTo>
                  <a:pt x="5280144" y="831898"/>
                </a:lnTo>
                <a:lnTo>
                  <a:pt x="5383272" y="831898"/>
                </a:lnTo>
                <a:lnTo>
                  <a:pt x="5383272" y="763146"/>
                </a:lnTo>
                <a:lnTo>
                  <a:pt x="5479525" y="763146"/>
                </a:lnTo>
                <a:lnTo>
                  <a:pt x="5479525" y="680644"/>
                </a:lnTo>
                <a:lnTo>
                  <a:pt x="5582652" y="680644"/>
                </a:lnTo>
                <a:lnTo>
                  <a:pt x="5582652" y="680644"/>
                </a:lnTo>
                <a:lnTo>
                  <a:pt x="5582652" y="742521"/>
                </a:lnTo>
                <a:lnTo>
                  <a:pt x="5685780" y="742521"/>
                </a:lnTo>
                <a:lnTo>
                  <a:pt x="5685780" y="632518"/>
                </a:lnTo>
                <a:lnTo>
                  <a:pt x="5782033" y="632518"/>
                </a:lnTo>
                <a:lnTo>
                  <a:pt x="5782033" y="563766"/>
                </a:lnTo>
                <a:lnTo>
                  <a:pt x="5878286" y="563766"/>
                </a:lnTo>
                <a:lnTo>
                  <a:pt x="5878286" y="653143"/>
                </a:lnTo>
                <a:lnTo>
                  <a:pt x="5974538" y="653143"/>
                </a:lnTo>
                <a:lnTo>
                  <a:pt x="5974538" y="605017"/>
                </a:lnTo>
                <a:lnTo>
                  <a:pt x="6084541" y="605017"/>
                </a:lnTo>
                <a:lnTo>
                  <a:pt x="6084541" y="639393"/>
                </a:lnTo>
                <a:lnTo>
                  <a:pt x="6173919" y="639393"/>
                </a:lnTo>
                <a:lnTo>
                  <a:pt x="6173919" y="639393"/>
                </a:lnTo>
                <a:lnTo>
                  <a:pt x="6173919" y="687519"/>
                </a:lnTo>
                <a:lnTo>
                  <a:pt x="6256421" y="687519"/>
                </a:lnTo>
                <a:lnTo>
                  <a:pt x="6256421" y="666894"/>
                </a:lnTo>
                <a:lnTo>
                  <a:pt x="6359549" y="666894"/>
                </a:lnTo>
                <a:lnTo>
                  <a:pt x="6359549" y="501889"/>
                </a:lnTo>
                <a:lnTo>
                  <a:pt x="6469552" y="501889"/>
                </a:lnTo>
                <a:lnTo>
                  <a:pt x="6469552" y="776897"/>
                </a:lnTo>
                <a:lnTo>
                  <a:pt x="6655182" y="776897"/>
                </a:lnTo>
                <a:lnTo>
                  <a:pt x="6655182" y="873149"/>
                </a:lnTo>
                <a:lnTo>
                  <a:pt x="6751434" y="873149"/>
                </a:lnTo>
                <a:lnTo>
                  <a:pt x="6751434" y="1010653"/>
                </a:lnTo>
                <a:lnTo>
                  <a:pt x="6861437" y="1010653"/>
                </a:lnTo>
                <a:lnTo>
                  <a:pt x="6861437" y="1155032"/>
                </a:lnTo>
                <a:lnTo>
                  <a:pt x="6950815" y="1155032"/>
                </a:lnTo>
                <a:lnTo>
                  <a:pt x="6950815" y="1216909"/>
                </a:lnTo>
                <a:lnTo>
                  <a:pt x="7067693" y="1216909"/>
                </a:lnTo>
                <a:lnTo>
                  <a:pt x="7067693" y="1278785"/>
                </a:lnTo>
                <a:lnTo>
                  <a:pt x="7157071" y="1278785"/>
                </a:lnTo>
                <a:lnTo>
                  <a:pt x="7157071" y="1354412"/>
                </a:lnTo>
                <a:lnTo>
                  <a:pt x="7253323" y="1354412"/>
                </a:lnTo>
                <a:lnTo>
                  <a:pt x="7253323" y="1450665"/>
                </a:lnTo>
                <a:lnTo>
                  <a:pt x="7438953" y="1450665"/>
                </a:lnTo>
                <a:lnTo>
                  <a:pt x="7438953" y="1512542"/>
                </a:lnTo>
                <a:lnTo>
                  <a:pt x="7617708" y="1512542"/>
                </a:lnTo>
                <a:lnTo>
                  <a:pt x="7617708" y="1560668"/>
                </a:lnTo>
                <a:lnTo>
                  <a:pt x="7734586" y="1560668"/>
                </a:lnTo>
                <a:lnTo>
                  <a:pt x="7734586" y="1526292"/>
                </a:lnTo>
                <a:lnTo>
                  <a:pt x="7844589" y="1526292"/>
                </a:lnTo>
                <a:lnTo>
                  <a:pt x="7844589" y="1588169"/>
                </a:lnTo>
                <a:lnTo>
                  <a:pt x="7927092" y="1588169"/>
                </a:lnTo>
                <a:lnTo>
                  <a:pt x="7927092" y="1622545"/>
                </a:lnTo>
                <a:lnTo>
                  <a:pt x="8030219" y="1622545"/>
                </a:lnTo>
                <a:lnTo>
                  <a:pt x="8030219" y="1601919"/>
                </a:lnTo>
                <a:lnTo>
                  <a:pt x="8215849" y="1601919"/>
                </a:lnTo>
                <a:lnTo>
                  <a:pt x="8215849" y="1615670"/>
                </a:lnTo>
                <a:lnTo>
                  <a:pt x="8339603" y="1615670"/>
                </a:lnTo>
                <a:lnTo>
                  <a:pt x="8339603" y="1629420"/>
                </a:lnTo>
                <a:lnTo>
                  <a:pt x="8415230" y="1629420"/>
                </a:lnTo>
                <a:lnTo>
                  <a:pt x="8428980" y="1629420"/>
                </a:lnTo>
                <a:lnTo>
                  <a:pt x="8607735" y="1629420"/>
                </a:lnTo>
                <a:lnTo>
                  <a:pt x="8607735" y="1650046"/>
                </a:lnTo>
                <a:lnTo>
                  <a:pt x="9006496" y="1650046"/>
                </a:lnTo>
                <a:lnTo>
                  <a:pt x="9109624" y="1650046"/>
                </a:lnTo>
                <a:lnTo>
                  <a:pt x="9109624" y="1677546"/>
                </a:lnTo>
                <a:lnTo>
                  <a:pt x="9742141" y="1677546"/>
                </a:lnTo>
                <a:lnTo>
                  <a:pt x="9742141" y="1691297"/>
                </a:lnTo>
                <a:lnTo>
                  <a:pt x="0" y="1670671"/>
                </a:lnTo>
                <a:close/>
              </a:path>
            </a:pathLst>
          </a:custGeom>
          <a:solidFill>
            <a:schemeClr val="accent3">
              <a:lumMod val="20000"/>
              <a:lumOff val="80000"/>
            </a:schemeClr>
          </a:solidFill>
          <a:ln w="19050">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 name="Straight Connector 8">
            <a:extLst>
              <a:ext uri="{FF2B5EF4-FFF2-40B4-BE49-F238E27FC236}">
                <a16:creationId xmlns:a16="http://schemas.microsoft.com/office/drawing/2014/main" id="{4E38BADB-97D7-2E5A-7848-A5FD6B21EDF6}"/>
              </a:ext>
            </a:extLst>
          </p:cNvPr>
          <p:cNvCxnSpPr>
            <a:cxnSpLocks/>
          </p:cNvCxnSpPr>
          <p:nvPr/>
        </p:nvCxnSpPr>
        <p:spPr bwMode="auto">
          <a:xfrm>
            <a:off x="1578459" y="4988560"/>
            <a:ext cx="9753600"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A1B2D97-EBF4-A3D6-26A0-B83DBDE4E907}"/>
              </a:ext>
            </a:extLst>
          </p:cNvPr>
          <p:cNvCxnSpPr>
            <a:cxnSpLocks/>
          </p:cNvCxnSpPr>
          <p:nvPr/>
        </p:nvCxnSpPr>
        <p:spPr bwMode="auto">
          <a:xfrm flipH="1">
            <a:off x="1517499" y="498856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03759C3-3A13-4154-DEC7-E598568F258E}"/>
              </a:ext>
            </a:extLst>
          </p:cNvPr>
          <p:cNvCxnSpPr>
            <a:cxnSpLocks/>
          </p:cNvCxnSpPr>
          <p:nvPr/>
        </p:nvCxnSpPr>
        <p:spPr bwMode="auto">
          <a:xfrm>
            <a:off x="1588619"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54D35A6-326D-9F9C-2BCE-25E708B0F9B8}"/>
              </a:ext>
            </a:extLst>
          </p:cNvPr>
          <p:cNvCxnSpPr>
            <a:cxnSpLocks/>
          </p:cNvCxnSpPr>
          <p:nvPr/>
        </p:nvCxnSpPr>
        <p:spPr bwMode="auto">
          <a:xfrm>
            <a:off x="2561947"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77BFBA17-FA5E-C137-19FE-BA53EF808D88}"/>
              </a:ext>
            </a:extLst>
          </p:cNvPr>
          <p:cNvCxnSpPr>
            <a:cxnSpLocks/>
          </p:cNvCxnSpPr>
          <p:nvPr/>
        </p:nvCxnSpPr>
        <p:spPr bwMode="auto">
          <a:xfrm>
            <a:off x="3535275"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156223FB-C875-3B03-F35D-9937E0CEB552}"/>
              </a:ext>
            </a:extLst>
          </p:cNvPr>
          <p:cNvCxnSpPr>
            <a:cxnSpLocks/>
          </p:cNvCxnSpPr>
          <p:nvPr/>
        </p:nvCxnSpPr>
        <p:spPr bwMode="auto">
          <a:xfrm>
            <a:off x="4508603"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713369A-AACC-6E87-2BD1-9F3C7318D6B8}"/>
              </a:ext>
            </a:extLst>
          </p:cNvPr>
          <p:cNvCxnSpPr>
            <a:cxnSpLocks/>
          </p:cNvCxnSpPr>
          <p:nvPr/>
        </p:nvCxnSpPr>
        <p:spPr bwMode="auto">
          <a:xfrm>
            <a:off x="5481931"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CF017927-B339-37D4-9947-E44D0317A815}"/>
              </a:ext>
            </a:extLst>
          </p:cNvPr>
          <p:cNvCxnSpPr>
            <a:cxnSpLocks/>
          </p:cNvCxnSpPr>
          <p:nvPr/>
        </p:nvCxnSpPr>
        <p:spPr bwMode="auto">
          <a:xfrm>
            <a:off x="6455259"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2B186AF6-35EB-279B-52CE-16A3772B4E06}"/>
              </a:ext>
            </a:extLst>
          </p:cNvPr>
          <p:cNvCxnSpPr>
            <a:cxnSpLocks/>
          </p:cNvCxnSpPr>
          <p:nvPr/>
        </p:nvCxnSpPr>
        <p:spPr bwMode="auto">
          <a:xfrm>
            <a:off x="7428587"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E7E63AD9-40F5-0878-6DCC-16193B3FBBDD}"/>
              </a:ext>
            </a:extLst>
          </p:cNvPr>
          <p:cNvCxnSpPr>
            <a:cxnSpLocks/>
          </p:cNvCxnSpPr>
          <p:nvPr/>
        </p:nvCxnSpPr>
        <p:spPr bwMode="auto">
          <a:xfrm>
            <a:off x="8401915"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EBA2AAB3-69DB-E204-AA00-3C14E68DB874}"/>
              </a:ext>
            </a:extLst>
          </p:cNvPr>
          <p:cNvCxnSpPr>
            <a:cxnSpLocks/>
          </p:cNvCxnSpPr>
          <p:nvPr/>
        </p:nvCxnSpPr>
        <p:spPr bwMode="auto">
          <a:xfrm>
            <a:off x="9375243"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7B938A98-FE13-E419-37E7-3AD0DDD9C794}"/>
              </a:ext>
            </a:extLst>
          </p:cNvPr>
          <p:cNvCxnSpPr>
            <a:cxnSpLocks/>
          </p:cNvCxnSpPr>
          <p:nvPr/>
        </p:nvCxnSpPr>
        <p:spPr bwMode="auto">
          <a:xfrm>
            <a:off x="10348571" y="498856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9782751F-88F6-F50E-3ABB-422EEAB0B239}"/>
              </a:ext>
            </a:extLst>
          </p:cNvPr>
          <p:cNvCxnSpPr>
            <a:cxnSpLocks/>
          </p:cNvCxnSpPr>
          <p:nvPr/>
        </p:nvCxnSpPr>
        <p:spPr bwMode="auto">
          <a:xfrm>
            <a:off x="11321899" y="4988560"/>
            <a:ext cx="0" cy="64008"/>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289315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1B944-9F6B-5807-B686-D8486FDB9207}"/>
              </a:ext>
            </a:extLst>
          </p:cNvPr>
          <p:cNvSpPr>
            <a:spLocks noGrp="1"/>
          </p:cNvSpPr>
          <p:nvPr>
            <p:ph type="title"/>
          </p:nvPr>
        </p:nvSpPr>
        <p:spPr/>
        <p:txBody>
          <a:bodyPr/>
          <a:lstStyle/>
          <a:p>
            <a:r>
              <a:rPr lang="en-US" dirty="0"/>
              <a:t>CDC 2021: HCV Infections by Racial and Ethnic Groups and Other Vulnerable Populations</a:t>
            </a:r>
          </a:p>
        </p:txBody>
      </p:sp>
      <p:graphicFrame>
        <p:nvGraphicFramePr>
          <p:cNvPr id="7" name="Table 4">
            <a:extLst>
              <a:ext uri="{FF2B5EF4-FFF2-40B4-BE49-F238E27FC236}">
                <a16:creationId xmlns:a16="http://schemas.microsoft.com/office/drawing/2014/main" id="{A546C6E1-47F5-5A03-D890-22BD6FE84A77}"/>
              </a:ext>
            </a:extLst>
          </p:cNvPr>
          <p:cNvGraphicFramePr>
            <a:graphicFrameLocks/>
          </p:cNvGraphicFramePr>
          <p:nvPr>
            <p:extLst>
              <p:ext uri="{D42A27DB-BD31-4B8C-83A1-F6EECF244321}">
                <p14:modId xmlns:p14="http://schemas.microsoft.com/office/powerpoint/2010/main" val="2200109068"/>
              </p:ext>
            </p:extLst>
          </p:nvPr>
        </p:nvGraphicFramePr>
        <p:xfrm>
          <a:off x="688664" y="1636393"/>
          <a:ext cx="10814671" cy="4480560"/>
        </p:xfrm>
        <a:graphic>
          <a:graphicData uri="http://schemas.openxmlformats.org/drawingml/2006/table">
            <a:tbl>
              <a:tblPr firstRow="1" bandRow="1">
                <a:tableStyleId>{5C22544A-7EE6-4342-B048-85BDC9FD1C3A}</a:tableStyleId>
              </a:tblPr>
              <a:tblGrid>
                <a:gridCol w="3586654">
                  <a:extLst>
                    <a:ext uri="{9D8B030D-6E8A-4147-A177-3AD203B41FA5}">
                      <a16:colId xmlns:a16="http://schemas.microsoft.com/office/drawing/2014/main" val="1416721413"/>
                    </a:ext>
                  </a:extLst>
                </a:gridCol>
                <a:gridCol w="2829828">
                  <a:extLst>
                    <a:ext uri="{9D8B030D-6E8A-4147-A177-3AD203B41FA5}">
                      <a16:colId xmlns:a16="http://schemas.microsoft.com/office/drawing/2014/main" val="1942847099"/>
                    </a:ext>
                  </a:extLst>
                </a:gridCol>
                <a:gridCol w="1466063">
                  <a:extLst>
                    <a:ext uri="{9D8B030D-6E8A-4147-A177-3AD203B41FA5}">
                      <a16:colId xmlns:a16="http://schemas.microsoft.com/office/drawing/2014/main" val="1871305452"/>
                    </a:ext>
                  </a:extLst>
                </a:gridCol>
                <a:gridCol w="1466063">
                  <a:extLst>
                    <a:ext uri="{9D8B030D-6E8A-4147-A177-3AD203B41FA5}">
                      <a16:colId xmlns:a16="http://schemas.microsoft.com/office/drawing/2014/main" val="2845482831"/>
                    </a:ext>
                  </a:extLst>
                </a:gridCol>
                <a:gridCol w="1466063">
                  <a:extLst>
                    <a:ext uri="{9D8B030D-6E8A-4147-A177-3AD203B41FA5}">
                      <a16:colId xmlns:a16="http://schemas.microsoft.com/office/drawing/2014/main" val="3039955174"/>
                    </a:ext>
                  </a:extLst>
                </a:gridCol>
              </a:tblGrid>
              <a:tr h="370840">
                <a:tc rowSpan="2">
                  <a:txBody>
                    <a:bodyPr/>
                    <a:lstStyle/>
                    <a:p>
                      <a:pPr algn="l" fontAlgn="b"/>
                      <a:r>
                        <a:rPr lang="en-US" sz="2200" b="1" dirty="0">
                          <a:solidFill>
                            <a:srgbClr val="FFFFFF"/>
                          </a:solidFill>
                          <a:effectLst/>
                        </a:rPr>
                        <a:t>Characteristic </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rowSpan="2">
                  <a:txBody>
                    <a:bodyPr/>
                    <a:lstStyle/>
                    <a:p>
                      <a:pPr algn="ctr" fontAlgn="b"/>
                      <a:r>
                        <a:rPr lang="en-US" sz="2200" b="1" dirty="0">
                          <a:solidFill>
                            <a:srgbClr val="FFFFFF"/>
                          </a:solidFill>
                          <a:effectLst/>
                        </a:rPr>
                        <a:t>Active HCV Infections, Prevalence, %</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gridSpan="3">
                  <a:txBody>
                    <a:bodyPr/>
                    <a:lstStyle/>
                    <a:p>
                      <a:pPr algn="ctr" fontAlgn="b"/>
                      <a:r>
                        <a:rPr lang="en-US" sz="2200" b="1" dirty="0">
                          <a:solidFill>
                            <a:srgbClr val="FFFFFF"/>
                          </a:solidFill>
                          <a:effectLst/>
                        </a:rPr>
                        <a:t>Acute HCV Infections, rate/100,000</a:t>
                      </a:r>
                    </a:p>
                  </a:txBody>
                  <a:tcPr anchor="ct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471D"/>
                    </a:solidFill>
                  </a:tcPr>
                </a:tc>
                <a:tc hMerge="1">
                  <a:txBody>
                    <a:bodyPr/>
                    <a:lstStyle/>
                    <a:p>
                      <a:pPr algn="ctr" fontAlgn="b"/>
                      <a:endParaRPr lang="en-US" sz="2200" b="1" dirty="0">
                        <a:solidFill>
                          <a:srgbClr val="FFFFFF"/>
                        </a:solidFill>
                        <a:effectLst/>
                      </a:endParaRP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hMerge="1">
                  <a:txBody>
                    <a:bodyPr/>
                    <a:lstStyle/>
                    <a:p>
                      <a:pPr algn="ctr" fontAlgn="b"/>
                      <a:endParaRPr lang="en-US" sz="2200" b="1" dirty="0">
                        <a:solidFill>
                          <a:srgbClr val="FFFFFF"/>
                        </a:solidFill>
                        <a:effectLst/>
                      </a:endParaRP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87050506"/>
                  </a:ext>
                </a:extLst>
              </a:tr>
              <a:tr h="370840">
                <a:tc vMerge="1">
                  <a:txBody>
                    <a:bodyPr/>
                    <a:lstStyle/>
                    <a:p>
                      <a:endParaRPr dirty="0"/>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vMerge="1">
                  <a:txBody>
                    <a:bodyPr/>
                    <a:lstStyle/>
                    <a:p>
                      <a:endParaRPr dirty="0"/>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dirty="0">
                          <a:solidFill>
                            <a:srgbClr val="FFFFFF"/>
                          </a:solidFill>
                          <a:effectLst/>
                        </a:rPr>
                        <a:t>2015</a:t>
                      </a:r>
                    </a:p>
                  </a:txBody>
                  <a:tcPr anchor="ctr">
                    <a:lnL w="12700" cmpd="sng">
                      <a:noFill/>
                    </a:lnL>
                    <a:lnR w="12700" cmpd="sng">
                      <a:noFill/>
                    </a:lnR>
                    <a:lnT w="1270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dirty="0">
                          <a:solidFill>
                            <a:srgbClr val="FFFFFF"/>
                          </a:solidFill>
                          <a:effectLst/>
                        </a:rPr>
                        <a:t>2021</a:t>
                      </a:r>
                    </a:p>
                  </a:txBody>
                  <a:tcPr anchor="ctr">
                    <a:lnL w="12700" cmpd="sng">
                      <a:noFill/>
                    </a:lnL>
                    <a:lnR w="12700" cmpd="sng">
                      <a:noFill/>
                    </a:lnR>
                    <a:lnT w="1270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2200" b="1" dirty="0">
                          <a:solidFill>
                            <a:srgbClr val="FFFFFF"/>
                          </a:solidFill>
                          <a:effectLst/>
                        </a:rPr>
                        <a:t>% Increase</a:t>
                      </a:r>
                    </a:p>
                  </a:txBody>
                  <a:tcPr anchor="ctr">
                    <a:lnL w="12700" cmpd="sng">
                      <a:noFill/>
                    </a:lnL>
                    <a:lnR w="12700" cmpd="sng">
                      <a:noFill/>
                    </a:lnR>
                    <a:lnT w="12700" cap="flat" cmpd="sng" algn="ctr">
                      <a:solidFill>
                        <a:schemeClr val="tx1"/>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263703027"/>
                  </a:ext>
                </a:extLst>
              </a:tr>
              <a:tr h="0">
                <a:tc>
                  <a:txBody>
                    <a:bodyPr/>
                    <a:lstStyle/>
                    <a:p>
                      <a:pPr fontAlgn="ctr"/>
                      <a:r>
                        <a:rPr lang="en-US" sz="2200" dirty="0">
                          <a:solidFill>
                            <a:schemeClr val="bg1"/>
                          </a:solidFill>
                          <a:effectLst/>
                          <a:latin typeface="+mn-lt"/>
                        </a:rPr>
                        <a:t>US population</a:t>
                      </a:r>
                    </a:p>
                  </a:txBody>
                  <a:tcPr anchor="ctr">
                    <a:lnL w="38100" cap="flat" cmpd="sng" algn="ctr">
                      <a:noFill/>
                      <a:prstDash val="solid"/>
                      <a:round/>
                      <a:headEnd type="none" w="med" len="med"/>
                      <a:tailEnd type="none" w="med" len="med"/>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1.0</a:t>
                      </a:r>
                    </a:p>
                  </a:txBody>
                  <a:tcPr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0.8</a:t>
                      </a:r>
                    </a:p>
                  </a:txBody>
                  <a:tcPr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1.6 </a:t>
                      </a:r>
                    </a:p>
                  </a:txBody>
                  <a:tcPr anchor="ct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2200" dirty="0">
                          <a:solidFill>
                            <a:schemeClr val="bg1"/>
                          </a:solidFill>
                          <a:effectLst/>
                          <a:latin typeface="+mn-lt"/>
                        </a:rPr>
                        <a:t>100</a:t>
                      </a:r>
                    </a:p>
                  </a:txBody>
                  <a:tcPr anchor="ct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004333247"/>
                  </a:ext>
                </a:extLst>
              </a:tr>
              <a:tr h="0">
                <a:tc>
                  <a:txBody>
                    <a:bodyPr/>
                    <a:lstStyle/>
                    <a:p>
                      <a:pPr fontAlgn="ctr"/>
                      <a:r>
                        <a:rPr lang="en-US" sz="2200" dirty="0">
                          <a:solidFill>
                            <a:schemeClr val="bg1"/>
                          </a:solidFill>
                          <a:effectLst/>
                          <a:latin typeface="+mn-lt"/>
                        </a:rPr>
                        <a:t>Racial or ethnic group</a:t>
                      </a:r>
                    </a:p>
                    <a:p>
                      <a:pPr marL="342900" indent="-342900" fontAlgn="ctr">
                        <a:buFont typeface="Wingdings" panose="05000000000000000000" pitchFamily="2" charset="2"/>
                        <a:buChar char="§"/>
                      </a:pPr>
                      <a:r>
                        <a:rPr lang="en-US" sz="2200" dirty="0">
                          <a:solidFill>
                            <a:schemeClr val="bg1"/>
                          </a:solidFill>
                          <a:effectLst/>
                          <a:latin typeface="+mn-lt"/>
                        </a:rPr>
                        <a:t>American Indian/Alaska Native</a:t>
                      </a:r>
                    </a:p>
                    <a:p>
                      <a:pPr marL="342900" indent="-342900" fontAlgn="ctr">
                        <a:buFont typeface="Wingdings" panose="05000000000000000000" pitchFamily="2" charset="2"/>
                        <a:buChar char="§"/>
                      </a:pPr>
                      <a:r>
                        <a:rPr lang="en-US" sz="2200" dirty="0">
                          <a:solidFill>
                            <a:schemeClr val="bg1"/>
                          </a:solidFill>
                          <a:effectLst/>
                          <a:latin typeface="+mn-lt"/>
                        </a:rPr>
                        <a:t>Black, non-Hispanic</a:t>
                      </a:r>
                    </a:p>
                    <a:p>
                      <a:pPr marL="342900" indent="-342900" fontAlgn="ctr">
                        <a:buFont typeface="Wingdings" panose="05000000000000000000" pitchFamily="2" charset="2"/>
                        <a:buChar char="§"/>
                      </a:pPr>
                      <a:r>
                        <a:rPr lang="en-US" sz="2200" dirty="0">
                          <a:solidFill>
                            <a:schemeClr val="bg1"/>
                          </a:solidFill>
                          <a:effectLst/>
                          <a:latin typeface="+mn-lt"/>
                        </a:rPr>
                        <a:t>Hispanic</a:t>
                      </a:r>
                    </a:p>
                    <a:p>
                      <a:pPr marL="342900" indent="-342900" fontAlgn="ctr">
                        <a:buFont typeface="Wingdings" panose="05000000000000000000" pitchFamily="2" charset="2"/>
                        <a:buChar char="§"/>
                      </a:pPr>
                      <a:r>
                        <a:rPr lang="en-US" sz="2200" dirty="0">
                          <a:solidFill>
                            <a:schemeClr val="bg1"/>
                          </a:solidFill>
                          <a:effectLst/>
                          <a:latin typeface="+mn-lt"/>
                        </a:rPr>
                        <a:t>White, non-Hispanic</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NA</a:t>
                      </a:r>
                    </a:p>
                    <a:p>
                      <a:pPr algn="ctr" fontAlgn="ctr"/>
                      <a:endParaRPr lang="en-US" sz="2200" dirty="0">
                        <a:solidFill>
                          <a:schemeClr val="bg1"/>
                        </a:solidFill>
                        <a:effectLst/>
                        <a:latin typeface="+mn-lt"/>
                      </a:endParaRPr>
                    </a:p>
                    <a:p>
                      <a:pPr algn="ctr" fontAlgn="ctr"/>
                      <a:r>
                        <a:rPr lang="en-US" sz="2200" dirty="0">
                          <a:solidFill>
                            <a:schemeClr val="bg1"/>
                          </a:solidFill>
                          <a:effectLst/>
                          <a:latin typeface="+mn-lt"/>
                        </a:rPr>
                        <a:t>1.8</a:t>
                      </a:r>
                    </a:p>
                    <a:p>
                      <a:pPr algn="ctr" fontAlgn="ctr"/>
                      <a:r>
                        <a:rPr lang="en-US" sz="2200" dirty="0">
                          <a:solidFill>
                            <a:schemeClr val="bg1"/>
                          </a:solidFill>
                          <a:effectLst/>
                          <a:latin typeface="+mn-lt"/>
                        </a:rPr>
                        <a:t>0.7</a:t>
                      </a:r>
                    </a:p>
                    <a:p>
                      <a:pPr algn="ctr" fontAlgn="ctr"/>
                      <a:r>
                        <a:rPr lang="en-US" sz="2200" dirty="0">
                          <a:solidFill>
                            <a:schemeClr val="bg1"/>
                          </a:solidFill>
                          <a:effectLst/>
                          <a:latin typeface="+mn-lt"/>
                        </a:rPr>
                        <a:t>0.8</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1.8</a:t>
                      </a:r>
                    </a:p>
                    <a:p>
                      <a:pPr algn="ctr" fontAlgn="ctr"/>
                      <a:endParaRPr lang="en-US" sz="2200" dirty="0">
                        <a:solidFill>
                          <a:schemeClr val="bg1"/>
                        </a:solidFill>
                        <a:effectLst/>
                        <a:latin typeface="+mn-lt"/>
                      </a:endParaRPr>
                    </a:p>
                    <a:p>
                      <a:pPr algn="ctr" fontAlgn="ctr"/>
                      <a:r>
                        <a:rPr lang="en-US" sz="2200" dirty="0">
                          <a:solidFill>
                            <a:schemeClr val="bg1"/>
                          </a:solidFill>
                          <a:effectLst/>
                          <a:latin typeface="+mn-lt"/>
                        </a:rPr>
                        <a:t>0.3</a:t>
                      </a:r>
                    </a:p>
                    <a:p>
                      <a:pPr algn="ctr" fontAlgn="ctr"/>
                      <a:r>
                        <a:rPr lang="en-US" sz="2200" dirty="0">
                          <a:solidFill>
                            <a:schemeClr val="bg1"/>
                          </a:solidFill>
                          <a:effectLst/>
                          <a:latin typeface="+mn-lt"/>
                        </a:rPr>
                        <a:t>0.3</a:t>
                      </a:r>
                    </a:p>
                    <a:p>
                      <a:pPr algn="ctr" fontAlgn="ctr"/>
                      <a:r>
                        <a:rPr lang="en-US" sz="2200" dirty="0">
                          <a:solidFill>
                            <a:schemeClr val="bg1"/>
                          </a:solidFill>
                          <a:effectLst/>
                          <a:latin typeface="+mn-lt"/>
                        </a:rPr>
                        <a:t>0.9</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2.7</a:t>
                      </a:r>
                    </a:p>
                    <a:p>
                      <a:pPr algn="ctr" fontAlgn="ctr"/>
                      <a:endParaRPr lang="en-US" sz="2200" dirty="0">
                        <a:solidFill>
                          <a:schemeClr val="bg1"/>
                        </a:solidFill>
                        <a:effectLst/>
                        <a:latin typeface="+mn-lt"/>
                      </a:endParaRPr>
                    </a:p>
                    <a:p>
                      <a:pPr algn="ctr" fontAlgn="ctr"/>
                      <a:r>
                        <a:rPr lang="en-US" sz="2200" dirty="0">
                          <a:solidFill>
                            <a:schemeClr val="bg1"/>
                          </a:solidFill>
                          <a:effectLst/>
                          <a:latin typeface="+mn-lt"/>
                        </a:rPr>
                        <a:t>1.4</a:t>
                      </a:r>
                    </a:p>
                    <a:p>
                      <a:pPr algn="ctr" fontAlgn="ctr"/>
                      <a:r>
                        <a:rPr lang="en-US" sz="2200" dirty="0">
                          <a:solidFill>
                            <a:schemeClr val="bg1"/>
                          </a:solidFill>
                          <a:effectLst/>
                          <a:latin typeface="+mn-lt"/>
                        </a:rPr>
                        <a:t>0.9</a:t>
                      </a:r>
                    </a:p>
                    <a:p>
                      <a:pPr algn="ctr" fontAlgn="ctr"/>
                      <a:r>
                        <a:rPr lang="en-US" sz="2200" dirty="0">
                          <a:solidFill>
                            <a:schemeClr val="bg1"/>
                          </a:solidFill>
                          <a:effectLst/>
                          <a:latin typeface="+mn-lt"/>
                        </a:rPr>
                        <a:t>1.6</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50</a:t>
                      </a:r>
                    </a:p>
                    <a:p>
                      <a:pPr algn="ctr" fontAlgn="ctr"/>
                      <a:endParaRPr lang="en-US" sz="2200" dirty="0">
                        <a:solidFill>
                          <a:schemeClr val="bg1"/>
                        </a:solidFill>
                        <a:effectLst/>
                        <a:latin typeface="+mn-lt"/>
                      </a:endParaRPr>
                    </a:p>
                    <a:p>
                      <a:pPr algn="ctr" fontAlgn="ctr"/>
                      <a:r>
                        <a:rPr lang="en-US" sz="2200" dirty="0">
                          <a:solidFill>
                            <a:schemeClr val="bg1"/>
                          </a:solidFill>
                          <a:effectLst/>
                          <a:latin typeface="+mn-lt"/>
                        </a:rPr>
                        <a:t>366.7</a:t>
                      </a:r>
                    </a:p>
                    <a:p>
                      <a:pPr algn="ctr" fontAlgn="ctr"/>
                      <a:r>
                        <a:rPr lang="en-US" sz="2200" dirty="0">
                          <a:solidFill>
                            <a:schemeClr val="bg1"/>
                          </a:solidFill>
                          <a:effectLst/>
                          <a:latin typeface="+mn-lt"/>
                        </a:rPr>
                        <a:t>200</a:t>
                      </a:r>
                    </a:p>
                    <a:p>
                      <a:pPr algn="ctr" fontAlgn="ctr"/>
                      <a:r>
                        <a:rPr lang="en-US" sz="2200" dirty="0">
                          <a:solidFill>
                            <a:schemeClr val="bg1"/>
                          </a:solidFill>
                          <a:effectLst/>
                          <a:latin typeface="+mn-lt"/>
                        </a:rPr>
                        <a:t>77.8</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56829936"/>
                  </a:ext>
                </a:extLst>
              </a:tr>
              <a:tr h="0">
                <a:tc>
                  <a:txBody>
                    <a:bodyPr/>
                    <a:lstStyle/>
                    <a:p>
                      <a:pPr fontAlgn="ctr"/>
                      <a:r>
                        <a:rPr lang="en-US" sz="2200" dirty="0">
                          <a:solidFill>
                            <a:schemeClr val="bg1"/>
                          </a:solidFill>
                          <a:effectLst/>
                          <a:latin typeface="+mn-lt"/>
                        </a:rPr>
                        <a:t>Other vulnerable populations</a:t>
                      </a:r>
                    </a:p>
                    <a:p>
                      <a:pPr marL="285750" indent="-285750" fontAlgn="ctr">
                        <a:buFont typeface="Wingdings" panose="05000000000000000000" pitchFamily="2" charset="2"/>
                        <a:buChar char="§"/>
                      </a:pPr>
                      <a:r>
                        <a:rPr lang="en-US" sz="2200" dirty="0">
                          <a:solidFill>
                            <a:schemeClr val="bg1"/>
                          </a:solidFill>
                          <a:effectLst/>
                          <a:latin typeface="+mn-lt"/>
                        </a:rPr>
                        <a:t>Without homes</a:t>
                      </a:r>
                    </a:p>
                    <a:p>
                      <a:pPr marL="285750" indent="-285750" fontAlgn="ctr">
                        <a:buFont typeface="Wingdings" panose="05000000000000000000" pitchFamily="2" charset="2"/>
                        <a:buChar char="§"/>
                      </a:pPr>
                      <a:r>
                        <a:rPr lang="en-US" sz="2200" dirty="0">
                          <a:solidFill>
                            <a:schemeClr val="bg1"/>
                          </a:solidFill>
                          <a:effectLst/>
                          <a:latin typeface="+mn-lt"/>
                        </a:rPr>
                        <a:t>Under incarceration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10.8</a:t>
                      </a:r>
                    </a:p>
                    <a:p>
                      <a:pPr algn="ctr" fontAlgn="ctr"/>
                      <a:r>
                        <a:rPr lang="en-US" sz="2200" dirty="0">
                          <a:solidFill>
                            <a:schemeClr val="bg1"/>
                          </a:solidFill>
                          <a:effectLst/>
                          <a:latin typeface="+mn-lt"/>
                        </a:rPr>
                        <a:t>10.7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NA</a:t>
                      </a:r>
                    </a:p>
                    <a:p>
                      <a:pPr algn="ctr" fontAlgn="ctr"/>
                      <a:r>
                        <a:rPr lang="en-US" sz="2200" dirty="0">
                          <a:solidFill>
                            <a:schemeClr val="bg1"/>
                          </a:solidFill>
                          <a:effectLst/>
                          <a:latin typeface="+mn-lt"/>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NA</a:t>
                      </a:r>
                    </a:p>
                    <a:p>
                      <a:pPr algn="ctr" fontAlgn="ctr"/>
                      <a:r>
                        <a:rPr lang="en-US" sz="2200" dirty="0">
                          <a:solidFill>
                            <a:schemeClr val="bg1"/>
                          </a:solidFill>
                          <a:effectLst/>
                          <a:latin typeface="+mn-lt"/>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br>
                        <a:rPr lang="en-US" sz="2200" dirty="0">
                          <a:solidFill>
                            <a:schemeClr val="bg1"/>
                          </a:solidFill>
                          <a:effectLst/>
                          <a:latin typeface="+mn-lt"/>
                        </a:rPr>
                      </a:br>
                      <a:r>
                        <a:rPr lang="en-US" sz="2200" dirty="0">
                          <a:solidFill>
                            <a:schemeClr val="bg1"/>
                          </a:solidFill>
                          <a:effectLst/>
                          <a:latin typeface="+mn-lt"/>
                        </a:rPr>
                        <a:t>NA</a:t>
                      </a:r>
                    </a:p>
                    <a:p>
                      <a:pPr algn="ctr" fontAlgn="ctr"/>
                      <a:r>
                        <a:rPr lang="en-US" sz="2200" dirty="0">
                          <a:solidFill>
                            <a:schemeClr val="bg1"/>
                          </a:solidFill>
                          <a:effectLst/>
                          <a:latin typeface="+mn-lt"/>
                        </a:rPr>
                        <a:t>NA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586381008"/>
                  </a:ext>
                </a:extLst>
              </a:tr>
            </a:tbl>
          </a:graphicData>
        </a:graphic>
      </p:graphicFrame>
      <p:sp>
        <p:nvSpPr>
          <p:cNvPr id="8" name="Text Box 15">
            <a:extLst>
              <a:ext uri="{FF2B5EF4-FFF2-40B4-BE49-F238E27FC236}">
                <a16:creationId xmlns:a16="http://schemas.microsoft.com/office/drawing/2014/main" id="{EB7A444E-8D17-D755-9F6E-3E16B85DEBCE}"/>
              </a:ext>
            </a:extLst>
          </p:cNvPr>
          <p:cNvSpPr txBox="1">
            <a:spLocks noChangeArrowheads="1"/>
          </p:cNvSpPr>
          <p:nvPr/>
        </p:nvSpPr>
        <p:spPr bwMode="auto">
          <a:xfrm>
            <a:off x="412751" y="617708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Falade-Nwulia. JAMA. 2023;330:2200. cdc.gov/hepatitis-surveillance-2021/about/index.html. </a:t>
            </a:r>
            <a:b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fr-FR"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Hofmeister</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a:t>
            </a:r>
            <a:r>
              <a:rPr kumimoji="0" lang="fr-FR"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Hepatology</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2019; 69:1020. Bradley.  </a:t>
            </a:r>
            <a:r>
              <a:rPr kumimoji="0" lang="fr-FR" altLang="en-US" sz="1200" b="0" i="0" u="none" strike="noStrike" kern="1200" cap="none" spc="-10" normalizeH="0" baseline="0" noProof="0" dirty="0" err="1">
                <a:ln>
                  <a:noFill/>
                </a:ln>
                <a:solidFill>
                  <a:srgbClr val="455560"/>
                </a:solidFill>
                <a:effectLst/>
                <a:uLnTx/>
                <a:uFillTx/>
                <a:latin typeface="Calibri" panose="020F0502020204030204" pitchFamily="34" charset="0"/>
                <a:ea typeface="+mn-ea"/>
                <a:cs typeface="Arial" panose="020B0604020202020204" pitchFamily="34" charset="0"/>
              </a:rPr>
              <a:t>Hepatol</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Commun. 2020;4:355.</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70615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C5CA2-A3E5-0E28-BB2D-6ED5D99B40C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CB02D-B097-EDE0-67D1-652BA622C226}"/>
              </a:ext>
            </a:extLst>
          </p:cNvPr>
          <p:cNvSpPr>
            <a:spLocks noGrp="1"/>
          </p:cNvSpPr>
          <p:nvPr>
            <p:ph type="title"/>
          </p:nvPr>
        </p:nvSpPr>
        <p:spPr/>
        <p:txBody>
          <a:bodyPr/>
          <a:lstStyle/>
          <a:p>
            <a:r>
              <a:rPr lang="en-US"/>
              <a:t>HCV Screening</a:t>
            </a:r>
          </a:p>
        </p:txBody>
      </p:sp>
    </p:spTree>
    <p:extLst>
      <p:ext uri="{BB962C8B-B14F-4D97-AF65-F5344CB8AC3E}">
        <p14:creationId xmlns:p14="http://schemas.microsoft.com/office/powerpoint/2010/main" val="3521477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1309496-941F-853D-8CFF-B2739D72E209}"/>
              </a:ext>
            </a:extLst>
          </p:cNvPr>
          <p:cNvSpPr>
            <a:spLocks noGrp="1"/>
          </p:cNvSpPr>
          <p:nvPr>
            <p:ph sz="half" idx="2"/>
          </p:nvPr>
        </p:nvSpPr>
        <p:spPr>
          <a:xfrm>
            <a:off x="6252634" y="1510730"/>
            <a:ext cx="5494866" cy="4665746"/>
          </a:xfrm>
          <a:solidFill>
            <a:srgbClr val="F9DAD2">
              <a:alpha val="50196"/>
            </a:srgbClr>
          </a:solidFill>
        </p:spPr>
        <p:txBody>
          <a:bodyPr/>
          <a:lstStyle/>
          <a:p>
            <a:pPr marL="0" indent="0">
              <a:spcBef>
                <a:spcPts val="600"/>
              </a:spcBef>
              <a:buNone/>
            </a:pPr>
            <a:r>
              <a:rPr lang="en-US" b="1" dirty="0"/>
              <a:t>Periodic/Annual Testing</a:t>
            </a:r>
          </a:p>
          <a:p>
            <a:pPr>
              <a:spcBef>
                <a:spcPts val="600"/>
              </a:spcBef>
            </a:pPr>
            <a:r>
              <a:rPr lang="en-US" sz="2600" dirty="0"/>
              <a:t>Periodic repeat testing in individuals at </a:t>
            </a:r>
            <a:r>
              <a:rPr lang="en-US" sz="2600" b="1" dirty="0"/>
              <a:t>increased HCV infection risk</a:t>
            </a:r>
          </a:p>
          <a:p>
            <a:pPr>
              <a:spcBef>
                <a:spcPts val="600"/>
              </a:spcBef>
            </a:pPr>
            <a:r>
              <a:rPr lang="en-US" sz="2600" dirty="0"/>
              <a:t>Annual HCV testing for:</a:t>
            </a:r>
          </a:p>
          <a:p>
            <a:pPr lvl="1">
              <a:spcBef>
                <a:spcPts val="600"/>
              </a:spcBef>
            </a:pPr>
            <a:r>
              <a:rPr lang="en-US" dirty="0"/>
              <a:t>All persons who inject drugs</a:t>
            </a:r>
          </a:p>
          <a:p>
            <a:pPr lvl="1">
              <a:spcBef>
                <a:spcPts val="600"/>
              </a:spcBef>
            </a:pPr>
            <a:r>
              <a:rPr lang="en-US" dirty="0"/>
              <a:t>Men living with HIV who have unprotected sex with men </a:t>
            </a:r>
          </a:p>
          <a:p>
            <a:pPr lvl="1">
              <a:spcBef>
                <a:spcPts val="600"/>
              </a:spcBef>
            </a:pPr>
            <a:r>
              <a:rPr lang="en-US" dirty="0"/>
              <a:t>Men who have sex with men while taking HIV PrEP</a:t>
            </a:r>
            <a:br>
              <a:rPr lang="en-US" dirty="0"/>
            </a:br>
            <a:endParaRPr lang="en-US" dirty="0"/>
          </a:p>
        </p:txBody>
      </p:sp>
      <p:sp>
        <p:nvSpPr>
          <p:cNvPr id="3" name="Title 2">
            <a:extLst>
              <a:ext uri="{FF2B5EF4-FFF2-40B4-BE49-F238E27FC236}">
                <a16:creationId xmlns:a16="http://schemas.microsoft.com/office/drawing/2014/main" id="{1C256828-3640-DE2E-E9CB-9DB9DB19E365}"/>
              </a:ext>
            </a:extLst>
          </p:cNvPr>
          <p:cNvSpPr>
            <a:spLocks noGrp="1"/>
          </p:cNvSpPr>
          <p:nvPr>
            <p:ph type="title"/>
          </p:nvPr>
        </p:nvSpPr>
        <p:spPr>
          <a:xfrm>
            <a:off x="609758" y="238127"/>
            <a:ext cx="11137741" cy="1103313"/>
          </a:xfrm>
        </p:spPr>
        <p:txBody>
          <a:bodyPr/>
          <a:lstStyle/>
          <a:p>
            <a:r>
              <a:rPr lang="en-US" dirty="0"/>
              <a:t>AASLD/IDSA HCV Guidance: Screening Recommendations</a:t>
            </a:r>
          </a:p>
        </p:txBody>
      </p:sp>
      <p:sp>
        <p:nvSpPr>
          <p:cNvPr id="4" name="Content Placeholder 3">
            <a:extLst>
              <a:ext uri="{FF2B5EF4-FFF2-40B4-BE49-F238E27FC236}">
                <a16:creationId xmlns:a16="http://schemas.microsoft.com/office/drawing/2014/main" id="{AD7BE03B-0659-99D4-FA3F-69DBAB48D9BB}"/>
              </a:ext>
            </a:extLst>
          </p:cNvPr>
          <p:cNvSpPr>
            <a:spLocks noGrp="1"/>
          </p:cNvSpPr>
          <p:nvPr>
            <p:ph sz="half" idx="1"/>
          </p:nvPr>
        </p:nvSpPr>
        <p:spPr>
          <a:solidFill>
            <a:srgbClr val="DBECF1">
              <a:alpha val="50196"/>
            </a:srgbClr>
          </a:solidFill>
        </p:spPr>
        <p:txBody>
          <a:bodyPr/>
          <a:lstStyle/>
          <a:p>
            <a:pPr marL="0" indent="0">
              <a:spcBef>
                <a:spcPts val="600"/>
              </a:spcBef>
              <a:buNone/>
            </a:pPr>
            <a:r>
              <a:rPr lang="en-US" b="1" dirty="0"/>
              <a:t>Universal</a:t>
            </a:r>
          </a:p>
          <a:p>
            <a:pPr>
              <a:spcBef>
                <a:spcPts val="600"/>
              </a:spcBef>
            </a:pPr>
            <a:r>
              <a:rPr lang="en-US" sz="2600" dirty="0"/>
              <a:t>One-time HCV testing:</a:t>
            </a:r>
          </a:p>
          <a:p>
            <a:pPr lvl="1">
              <a:spcBef>
                <a:spcPts val="600"/>
              </a:spcBef>
            </a:pPr>
            <a:r>
              <a:rPr lang="en-US" sz="2400" dirty="0"/>
              <a:t>All individuals aged ≥18 yr </a:t>
            </a:r>
            <a:br>
              <a:rPr lang="en-US" sz="2400" dirty="0"/>
            </a:br>
            <a:r>
              <a:rPr lang="en-US" sz="2400" dirty="0"/>
              <a:t>(opt-out)</a:t>
            </a:r>
          </a:p>
          <a:p>
            <a:pPr lvl="1">
              <a:spcBef>
                <a:spcPts val="600"/>
              </a:spcBef>
            </a:pPr>
            <a:r>
              <a:rPr lang="en-US" sz="2400" dirty="0"/>
              <a:t>All individuals &lt;18 yr with </a:t>
            </a:r>
            <a:r>
              <a:rPr lang="en-US" sz="2400" b="1" dirty="0"/>
              <a:t>increased HCV infection risk</a:t>
            </a:r>
          </a:p>
          <a:p>
            <a:pPr>
              <a:spcBef>
                <a:spcPts val="600"/>
              </a:spcBef>
            </a:pPr>
            <a:r>
              <a:rPr lang="en-US" sz="2600" dirty="0"/>
              <a:t>Prenatal testing (as routine prenatal care) for </a:t>
            </a:r>
            <a:r>
              <a:rPr lang="en-US" sz="2600" i="1" dirty="0"/>
              <a:t>each </a:t>
            </a:r>
            <a:r>
              <a:rPr lang="en-US" sz="2600" dirty="0"/>
              <a:t>pregnancy</a:t>
            </a:r>
          </a:p>
        </p:txBody>
      </p:sp>
      <p:sp>
        <p:nvSpPr>
          <p:cNvPr id="5" name="Text Box 15">
            <a:extLst>
              <a:ext uri="{FF2B5EF4-FFF2-40B4-BE49-F238E27FC236}">
                <a16:creationId xmlns:a16="http://schemas.microsoft.com/office/drawing/2014/main" id="{3EE97874-6E66-EE2B-0A51-0968170DD579}"/>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hcvguidelines.org/evaluate/testing-and-linkage.</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4849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98BD37-82E3-7944-900B-2FE9C33882B5}"/>
              </a:ext>
            </a:extLst>
          </p:cNvPr>
          <p:cNvSpPr>
            <a:spLocks noGrp="1"/>
          </p:cNvSpPr>
          <p:nvPr>
            <p:ph type="title"/>
          </p:nvPr>
        </p:nvSpPr>
        <p:spPr/>
        <p:txBody>
          <a:bodyPr/>
          <a:lstStyle/>
          <a:p>
            <a:r>
              <a:rPr lang="en-US" dirty="0"/>
              <a:t>AASLD/IDSA HCV Guidance: Activities, Exposures, and Other Conditions and Circumstances for HCV High Risk</a:t>
            </a:r>
          </a:p>
        </p:txBody>
      </p:sp>
      <p:graphicFrame>
        <p:nvGraphicFramePr>
          <p:cNvPr id="7" name="Content Placeholder 6">
            <a:extLst>
              <a:ext uri="{FF2B5EF4-FFF2-40B4-BE49-F238E27FC236}">
                <a16:creationId xmlns:a16="http://schemas.microsoft.com/office/drawing/2014/main" id="{916721EE-E6F8-1FAC-4F58-AB53007EA13E}"/>
              </a:ext>
            </a:extLst>
          </p:cNvPr>
          <p:cNvGraphicFramePr>
            <a:graphicFrameLocks noGrp="1"/>
          </p:cNvGraphicFramePr>
          <p:nvPr>
            <p:ph idx="4294967295"/>
            <p:extLst>
              <p:ext uri="{D42A27DB-BD31-4B8C-83A1-F6EECF244321}">
                <p14:modId xmlns:p14="http://schemas.microsoft.com/office/powerpoint/2010/main" val="2953402658"/>
              </p:ext>
            </p:extLst>
          </p:nvPr>
        </p:nvGraphicFramePr>
        <p:xfrm>
          <a:off x="717550" y="1600200"/>
          <a:ext cx="10788650" cy="4328160"/>
        </p:xfrm>
        <a:graphic>
          <a:graphicData uri="http://schemas.openxmlformats.org/drawingml/2006/table">
            <a:tbl>
              <a:tblPr firstRow="1" bandRow="1">
                <a:tableStyleId>{93296810-A885-4BE3-A3E7-6D5BEEA58F35}</a:tableStyleId>
              </a:tblPr>
              <a:tblGrid>
                <a:gridCol w="2665042">
                  <a:extLst>
                    <a:ext uri="{9D8B030D-6E8A-4147-A177-3AD203B41FA5}">
                      <a16:colId xmlns:a16="http://schemas.microsoft.com/office/drawing/2014/main" val="4138172001"/>
                    </a:ext>
                  </a:extLst>
                </a:gridCol>
                <a:gridCol w="5834596">
                  <a:extLst>
                    <a:ext uri="{9D8B030D-6E8A-4147-A177-3AD203B41FA5}">
                      <a16:colId xmlns:a16="http://schemas.microsoft.com/office/drawing/2014/main" val="3899054468"/>
                    </a:ext>
                  </a:extLst>
                </a:gridCol>
                <a:gridCol w="2289012">
                  <a:extLst>
                    <a:ext uri="{9D8B030D-6E8A-4147-A177-3AD203B41FA5}">
                      <a16:colId xmlns:a16="http://schemas.microsoft.com/office/drawing/2014/main" val="47216800"/>
                    </a:ext>
                  </a:extLst>
                </a:gridCol>
              </a:tblGrid>
              <a:tr h="370840">
                <a:tc>
                  <a:txBody>
                    <a:bodyPr/>
                    <a:lstStyle/>
                    <a:p>
                      <a:pPr algn="ctr"/>
                      <a:r>
                        <a:rPr lang="en-US" sz="1700" dirty="0"/>
                        <a:t>Risk Activities</a:t>
                      </a:r>
                    </a:p>
                  </a:txBody>
                  <a:tcPr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015873"/>
                    </a:solidFill>
                  </a:tcPr>
                </a:tc>
                <a:tc>
                  <a:txBody>
                    <a:bodyPr/>
                    <a:lstStyle/>
                    <a:p>
                      <a:pPr algn="ctr"/>
                      <a:r>
                        <a:rPr lang="en-US" sz="1700"/>
                        <a:t>Risk Exposures</a:t>
                      </a:r>
                    </a:p>
                  </a:txBody>
                  <a:tcPr anchor="ctr">
                    <a:lnL w="381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700"/>
                        <a:t>Other Conditions and Circumstances</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rgbClr val="00823B"/>
                    </a:solidFill>
                  </a:tcPr>
                </a:tc>
                <a:extLst>
                  <a:ext uri="{0D108BD9-81ED-4DB2-BD59-A6C34878D82A}">
                    <a16:rowId xmlns:a16="http://schemas.microsoft.com/office/drawing/2014/main" val="2291416448"/>
                  </a:ext>
                </a:extLst>
              </a:tr>
              <a:tr h="370840">
                <a:tc>
                  <a:txBody>
                    <a:bodyPr/>
                    <a:lstStyle/>
                    <a:p>
                      <a:pPr marL="285750" indent="-285750">
                        <a:buFont typeface="Wingdings" panose="05000000000000000000" pitchFamily="2" charset="2"/>
                        <a:buChar char="§"/>
                      </a:pPr>
                      <a:r>
                        <a:rPr lang="en-US" sz="1700" b="0" dirty="0">
                          <a:solidFill>
                            <a:schemeClr val="bg1"/>
                          </a:solidFill>
                        </a:rPr>
                        <a:t>Current or past injection drug use (including those who injected only once)</a:t>
                      </a:r>
                    </a:p>
                    <a:p>
                      <a:pPr marL="285750" indent="-285750">
                        <a:buFont typeface="Wingdings" panose="05000000000000000000" pitchFamily="2" charset="2"/>
                        <a:buChar char="§"/>
                      </a:pPr>
                      <a:r>
                        <a:rPr lang="en-US" sz="1700" b="0" dirty="0">
                          <a:solidFill>
                            <a:schemeClr val="bg1"/>
                          </a:solidFill>
                        </a:rPr>
                        <a:t>Intranasal illicit drug use</a:t>
                      </a:r>
                    </a:p>
                    <a:p>
                      <a:pPr marL="285750" indent="-285750">
                        <a:buFont typeface="Wingdings" panose="05000000000000000000" pitchFamily="2" charset="2"/>
                        <a:buChar char="§"/>
                      </a:pPr>
                      <a:r>
                        <a:rPr lang="en-US" sz="1700" b="0" dirty="0">
                          <a:solidFill>
                            <a:schemeClr val="bg1"/>
                          </a:solidFill>
                        </a:rPr>
                        <a:t>Use of glass crack pipes</a:t>
                      </a:r>
                    </a:p>
                    <a:p>
                      <a:pPr marL="285750" indent="-285750">
                        <a:buFont typeface="Wingdings" panose="05000000000000000000" pitchFamily="2" charset="2"/>
                        <a:buChar char="§"/>
                      </a:pPr>
                      <a:r>
                        <a:rPr lang="en-US" sz="1700" dirty="0">
                          <a:solidFill>
                            <a:schemeClr val="bg1"/>
                          </a:solidFill>
                        </a:rPr>
                        <a:t>Male engagement in sex with other men</a:t>
                      </a:r>
                    </a:p>
                    <a:p>
                      <a:pPr marL="285750" indent="-285750">
                        <a:buFont typeface="Wingdings" panose="05000000000000000000" pitchFamily="2" charset="2"/>
                        <a:buChar char="§"/>
                      </a:pPr>
                      <a:r>
                        <a:rPr lang="en-US" sz="1700" dirty="0">
                          <a:solidFill>
                            <a:schemeClr val="bg1"/>
                          </a:solidFill>
                        </a:rPr>
                        <a:t>Engagement in chem sex </a:t>
                      </a:r>
                    </a:p>
                  </a:txBody>
                  <a:tcP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pPr marL="285750" indent="-285750">
                        <a:buFont typeface="Wingdings" panose="05000000000000000000" pitchFamily="2" charset="2"/>
                        <a:buChar char="§"/>
                      </a:pPr>
                      <a:r>
                        <a:rPr lang="en-US" sz="1700" dirty="0">
                          <a:solidFill>
                            <a:schemeClr val="bg1"/>
                          </a:solidFill>
                        </a:rPr>
                        <a:t>Long-term hemodialysis use</a:t>
                      </a:r>
                    </a:p>
                    <a:p>
                      <a:pPr marL="285750" indent="-285750">
                        <a:buFont typeface="Wingdings" panose="05000000000000000000" pitchFamily="2" charset="2"/>
                        <a:buChar char="§"/>
                      </a:pPr>
                      <a:r>
                        <a:rPr lang="en-US" sz="1700" dirty="0">
                          <a:solidFill>
                            <a:schemeClr val="bg1"/>
                          </a:solidFill>
                        </a:rPr>
                        <a:t>Percutaneous/parenteral exposures in unregulated settings</a:t>
                      </a:r>
                    </a:p>
                    <a:p>
                      <a:pPr marL="285750" indent="-285750">
                        <a:buFont typeface="Wingdings" panose="05000000000000000000" pitchFamily="2" charset="2"/>
                        <a:buChar char="§"/>
                      </a:pPr>
                      <a:r>
                        <a:rPr lang="en-US" sz="1700" dirty="0">
                          <a:solidFill>
                            <a:schemeClr val="bg1"/>
                          </a:solidFill>
                        </a:rPr>
                        <a:t>Public safety, emergency medical, and healthcare workers after sharps, needlestick, or mucosal exposure to HCV-infected blood</a:t>
                      </a:r>
                    </a:p>
                    <a:p>
                      <a:pPr marL="285750" indent="-285750">
                        <a:buFont typeface="Wingdings" panose="05000000000000000000" pitchFamily="2" charset="2"/>
                        <a:buChar char="§"/>
                      </a:pPr>
                      <a:r>
                        <a:rPr lang="en-US" sz="1700" dirty="0">
                          <a:solidFill>
                            <a:schemeClr val="bg1"/>
                          </a:solidFill>
                        </a:rPr>
                        <a:t>Children born to women infected with HCV</a:t>
                      </a:r>
                    </a:p>
                    <a:p>
                      <a:pPr marL="285750" indent="-285750">
                        <a:buFont typeface="Wingdings" panose="05000000000000000000" pitchFamily="2" charset="2"/>
                        <a:buChar char="§"/>
                      </a:pPr>
                      <a:r>
                        <a:rPr lang="en-US" sz="1700" dirty="0">
                          <a:solidFill>
                            <a:schemeClr val="bg1"/>
                          </a:solidFill>
                        </a:rPr>
                        <a:t>Recipients of a prior organ transplant or transfusion, including persons who:</a:t>
                      </a:r>
                    </a:p>
                    <a:p>
                      <a:pPr marL="742950" lvl="1" indent="-285750">
                        <a:buFont typeface="Calibri" panose="020F0502020204030204" pitchFamily="34" charset="0"/>
                        <a:buChar char="̶"/>
                      </a:pPr>
                      <a:r>
                        <a:rPr lang="en-US" sz="1700" dirty="0">
                          <a:solidFill>
                            <a:schemeClr val="bg1"/>
                          </a:solidFill>
                        </a:rPr>
                        <a:t>Were informed that their blood donor was later found to be HCV-positive </a:t>
                      </a:r>
                    </a:p>
                    <a:p>
                      <a:pPr marL="742950" lvl="1" indent="-285750">
                        <a:buFont typeface="Calibri" panose="020F0502020204030204" pitchFamily="34" charset="0"/>
                        <a:buChar char="̶"/>
                      </a:pPr>
                      <a:r>
                        <a:rPr lang="en-US" sz="1700" dirty="0">
                          <a:solidFill>
                            <a:schemeClr val="bg1"/>
                          </a:solidFill>
                        </a:rPr>
                        <a:t>Was a recipient before July 1992</a:t>
                      </a:r>
                    </a:p>
                    <a:p>
                      <a:pPr marL="742950" lvl="1" indent="-285750">
                        <a:buFont typeface="Calibri" panose="020F0502020204030204" pitchFamily="34" charset="0"/>
                        <a:buChar char="̶"/>
                      </a:pPr>
                      <a:r>
                        <a:rPr lang="en-US" sz="1700" dirty="0">
                          <a:solidFill>
                            <a:schemeClr val="bg1"/>
                          </a:solidFill>
                        </a:rPr>
                        <a:t>Received clotting factor concentrates manufactured before 1987</a:t>
                      </a:r>
                    </a:p>
                    <a:p>
                      <a:pPr marL="285750" lvl="0" indent="-285750">
                        <a:buFont typeface="Wingdings" panose="05000000000000000000" pitchFamily="2" charset="2"/>
                        <a:buChar char="§"/>
                      </a:pPr>
                      <a:r>
                        <a:rPr lang="en-US" sz="1700" dirty="0">
                          <a:solidFill>
                            <a:schemeClr val="bg1"/>
                          </a:solidFill>
                        </a:rPr>
                        <a:t>Persons who were ever incarcerated</a:t>
                      </a:r>
                    </a:p>
                  </a:txBody>
                  <a:tcPr>
                    <a:lnL w="381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682E74">
                        <a:alpha val="10196"/>
                      </a:srgbClr>
                    </a:solidFill>
                  </a:tcPr>
                </a:tc>
                <a:tc>
                  <a:txBody>
                    <a:bodyPr/>
                    <a:lstStyle/>
                    <a:p>
                      <a:pPr marL="285750" indent="-285750">
                        <a:buFont typeface="Wingdings" panose="05000000000000000000" pitchFamily="2" charset="2"/>
                        <a:buChar char="§"/>
                      </a:pPr>
                      <a:r>
                        <a:rPr lang="en-US" sz="1700" dirty="0">
                          <a:solidFill>
                            <a:schemeClr val="bg1"/>
                          </a:solidFill>
                        </a:rPr>
                        <a:t>HIV or HBV infection</a:t>
                      </a:r>
                    </a:p>
                    <a:p>
                      <a:pPr marL="285750" indent="-285750">
                        <a:buFont typeface="Wingdings" panose="05000000000000000000" pitchFamily="2" charset="2"/>
                        <a:buChar char="§"/>
                      </a:pPr>
                      <a:r>
                        <a:rPr lang="en-US" sz="1700" dirty="0">
                          <a:solidFill>
                            <a:schemeClr val="bg1"/>
                          </a:solidFill>
                        </a:rPr>
                        <a:t>Persons about to start HIV </a:t>
                      </a:r>
                      <a:r>
                        <a:rPr lang="en-US" sz="1700" dirty="0" err="1">
                          <a:solidFill>
                            <a:schemeClr val="bg1"/>
                          </a:solidFill>
                        </a:rPr>
                        <a:t>PrEP</a:t>
                      </a:r>
                      <a:endParaRPr lang="en-US" sz="1700" dirty="0">
                        <a:solidFill>
                          <a:schemeClr val="bg1"/>
                        </a:solidFill>
                      </a:endParaRPr>
                    </a:p>
                    <a:p>
                      <a:pPr marL="285750" indent="-285750">
                        <a:buFont typeface="Wingdings" panose="05000000000000000000" pitchFamily="2" charset="2"/>
                        <a:buChar char="§"/>
                      </a:pPr>
                      <a:r>
                        <a:rPr lang="en-US" sz="1700" dirty="0">
                          <a:solidFill>
                            <a:schemeClr val="bg1"/>
                          </a:solidFill>
                        </a:rPr>
                        <a:t>Chronic hepatitis and/or chronic liver disease, including unexplained elevated ALT levels</a:t>
                      </a:r>
                    </a:p>
                    <a:p>
                      <a:pPr marL="285750" indent="-285750">
                        <a:buFont typeface="Wingdings" panose="05000000000000000000" pitchFamily="2" charset="2"/>
                        <a:buChar char="§"/>
                      </a:pPr>
                      <a:r>
                        <a:rPr lang="en-US" sz="1700" dirty="0">
                          <a:solidFill>
                            <a:schemeClr val="bg1"/>
                          </a:solidFill>
                        </a:rPr>
                        <a:t>Solid organ transplant recipients and donors (living and deceased)</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00823B">
                        <a:alpha val="10196"/>
                      </a:srgbClr>
                    </a:solidFill>
                  </a:tcPr>
                </a:tc>
                <a:extLst>
                  <a:ext uri="{0D108BD9-81ED-4DB2-BD59-A6C34878D82A}">
                    <a16:rowId xmlns:a16="http://schemas.microsoft.com/office/drawing/2014/main" val="2604859210"/>
                  </a:ext>
                </a:extLst>
              </a:tr>
            </a:tbl>
          </a:graphicData>
        </a:graphic>
      </p:graphicFrame>
      <p:sp>
        <p:nvSpPr>
          <p:cNvPr id="10" name="Text Box 15">
            <a:extLst>
              <a:ext uri="{FF2B5EF4-FFF2-40B4-BE49-F238E27FC236}">
                <a16:creationId xmlns:a16="http://schemas.microsoft.com/office/drawing/2014/main" id="{0E245675-BB19-0C9A-64C8-D7A8C055D713}"/>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hcvguidelines.org/evaluate/testing-and-linkage.</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915326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09314-045D-C58D-62CD-D0506DAEC0D5}"/>
            </a:ext>
          </a:extLst>
        </p:cNvPr>
        <p:cNvGrpSpPr/>
        <p:nvPr/>
      </p:nvGrpSpPr>
      <p:grpSpPr>
        <a:xfrm>
          <a:off x="0" y="0"/>
          <a:ext cx="0" cy="0"/>
          <a:chOff x="0" y="0"/>
          <a:chExt cx="0" cy="0"/>
        </a:xfrm>
      </p:grpSpPr>
      <p:cxnSp>
        <p:nvCxnSpPr>
          <p:cNvPr id="56" name="Straight Arrow Connector 55">
            <a:extLst>
              <a:ext uri="{FF2B5EF4-FFF2-40B4-BE49-F238E27FC236}">
                <a16:creationId xmlns:a16="http://schemas.microsoft.com/office/drawing/2014/main" id="{B4869AB9-40D5-58E3-45E7-CC8A5CF0F961}"/>
              </a:ext>
            </a:extLst>
          </p:cNvPr>
          <p:cNvCxnSpPr>
            <a:cxnSpLocks/>
          </p:cNvCxnSpPr>
          <p:nvPr/>
        </p:nvCxnSpPr>
        <p:spPr bwMode="auto">
          <a:xfrm>
            <a:off x="6662329" y="3951890"/>
            <a:ext cx="2954637" cy="0"/>
          </a:xfrm>
          <a:prstGeom prst="straightConnector1">
            <a:avLst/>
          </a:prstGeom>
          <a:noFill/>
          <a:ln w="28575" cap="flat" cmpd="sng" algn="ctr">
            <a:solidFill>
              <a:schemeClr val="bg1"/>
            </a:solidFill>
            <a:prstDash val="solid"/>
            <a:round/>
            <a:headEnd type="triangle"/>
            <a:tailEnd type="triangle"/>
          </a:ln>
          <a:effectLst/>
        </p:spPr>
      </p:cxnSp>
      <p:sp>
        <p:nvSpPr>
          <p:cNvPr id="33" name="Freeform: Shape 32">
            <a:extLst>
              <a:ext uri="{FF2B5EF4-FFF2-40B4-BE49-F238E27FC236}">
                <a16:creationId xmlns:a16="http://schemas.microsoft.com/office/drawing/2014/main" id="{CC762D32-C2A4-BC59-23EB-FC29321FC743}"/>
              </a:ext>
            </a:extLst>
          </p:cNvPr>
          <p:cNvSpPr/>
          <p:nvPr/>
        </p:nvSpPr>
        <p:spPr bwMode="auto">
          <a:xfrm>
            <a:off x="1905000" y="2009775"/>
            <a:ext cx="6143625" cy="754446"/>
          </a:xfrm>
          <a:custGeom>
            <a:avLst/>
            <a:gdLst>
              <a:gd name="connsiteX0" fmla="*/ 0 w 6143625"/>
              <a:gd name="connsiteY0" fmla="*/ 752475 h 781050"/>
              <a:gd name="connsiteX1" fmla="*/ 0 w 6143625"/>
              <a:gd name="connsiteY1" fmla="*/ 0 h 781050"/>
              <a:gd name="connsiteX2" fmla="*/ 6143625 w 6143625"/>
              <a:gd name="connsiteY2" fmla="*/ 0 h 781050"/>
              <a:gd name="connsiteX3" fmla="*/ 6143625 w 6143625"/>
              <a:gd name="connsiteY3" fmla="*/ 781050 h 781050"/>
            </a:gdLst>
            <a:ahLst/>
            <a:cxnLst>
              <a:cxn ang="0">
                <a:pos x="connsiteX0" y="connsiteY0"/>
              </a:cxn>
              <a:cxn ang="0">
                <a:pos x="connsiteX1" y="connsiteY1"/>
              </a:cxn>
              <a:cxn ang="0">
                <a:pos x="connsiteX2" y="connsiteY2"/>
              </a:cxn>
              <a:cxn ang="0">
                <a:pos x="connsiteX3" y="connsiteY3"/>
              </a:cxn>
            </a:cxnLst>
            <a:rect l="l" t="t" r="r" b="b"/>
            <a:pathLst>
              <a:path w="6143625" h="781050">
                <a:moveTo>
                  <a:pt x="0" y="752475"/>
                </a:moveTo>
                <a:lnTo>
                  <a:pt x="0" y="0"/>
                </a:lnTo>
                <a:lnTo>
                  <a:pt x="6143625" y="0"/>
                </a:lnTo>
                <a:lnTo>
                  <a:pt x="6143625" y="781050"/>
                </a:lnTo>
              </a:path>
            </a:pathLst>
          </a:custGeom>
          <a:noFill/>
          <a:ln w="28575">
            <a:solidFill>
              <a:schemeClr val="bg1"/>
            </a:solidFill>
            <a:miter lim="800000"/>
            <a:headEnd type="triangle" w="med" len="med"/>
            <a:tailEnd type="triangle" w="med" len="med"/>
          </a:ln>
        </p:spPr>
        <p:txBody>
          <a:bodyPr rtlCol="0" anchor="ctr"/>
          <a:lstStyle/>
          <a:p>
            <a:pPr algn="ctr"/>
            <a:endParaRPr lang="en-US"/>
          </a:p>
        </p:txBody>
      </p:sp>
      <p:sp>
        <p:nvSpPr>
          <p:cNvPr id="3" name="Title 2">
            <a:extLst>
              <a:ext uri="{FF2B5EF4-FFF2-40B4-BE49-F238E27FC236}">
                <a16:creationId xmlns:a16="http://schemas.microsoft.com/office/drawing/2014/main" id="{5968D3DD-A872-2E82-BF63-2A4C5CD3E3C2}"/>
              </a:ext>
            </a:extLst>
          </p:cNvPr>
          <p:cNvSpPr>
            <a:spLocks noGrp="1"/>
          </p:cNvSpPr>
          <p:nvPr>
            <p:ph type="title"/>
          </p:nvPr>
        </p:nvSpPr>
        <p:spPr/>
        <p:txBody>
          <a:bodyPr/>
          <a:lstStyle/>
          <a:p>
            <a:r>
              <a:rPr lang="en-US" dirty="0"/>
              <a:t>CDC: HCV Testing Algorithm</a:t>
            </a:r>
          </a:p>
        </p:txBody>
      </p:sp>
      <p:sp>
        <p:nvSpPr>
          <p:cNvPr id="6" name="Text Box 15">
            <a:extLst>
              <a:ext uri="{FF2B5EF4-FFF2-40B4-BE49-F238E27FC236}">
                <a16:creationId xmlns:a16="http://schemas.microsoft.com/office/drawing/2014/main" id="{B4F782D1-D07D-36DD-43D4-622EF5535D9C}"/>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cdc.gov/hepatitis-c/media/pdfs/HealthCarePersonnelExposedToHCV-Algorithm.pdf.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 name="Rectangle: Rounded Corners 1">
            <a:extLst>
              <a:ext uri="{FF2B5EF4-FFF2-40B4-BE49-F238E27FC236}">
                <a16:creationId xmlns:a16="http://schemas.microsoft.com/office/drawing/2014/main" id="{4F7DA54C-1D15-1FCC-576C-464C654C2E82}"/>
              </a:ext>
            </a:extLst>
          </p:cNvPr>
          <p:cNvSpPr/>
          <p:nvPr/>
        </p:nvSpPr>
        <p:spPr bwMode="auto">
          <a:xfrm>
            <a:off x="7300342" y="2813700"/>
            <a:ext cx="1520576" cy="380143"/>
          </a:xfrm>
          <a:prstGeom prst="roundRect">
            <a:avLst>
              <a:gd name="adj" fmla="val 11262"/>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Reactive</a:t>
            </a:r>
          </a:p>
        </p:txBody>
      </p:sp>
      <p:sp>
        <p:nvSpPr>
          <p:cNvPr id="7" name="Rectangle: Rounded Corners 6">
            <a:extLst>
              <a:ext uri="{FF2B5EF4-FFF2-40B4-BE49-F238E27FC236}">
                <a16:creationId xmlns:a16="http://schemas.microsoft.com/office/drawing/2014/main" id="{EF1B2569-D11D-5434-0E98-DCFB76D53A14}"/>
              </a:ext>
            </a:extLst>
          </p:cNvPr>
          <p:cNvSpPr/>
          <p:nvPr/>
        </p:nvSpPr>
        <p:spPr bwMode="auto">
          <a:xfrm>
            <a:off x="9683947" y="3773014"/>
            <a:ext cx="1520576" cy="380143"/>
          </a:xfrm>
          <a:prstGeom prst="roundRect">
            <a:avLst>
              <a:gd name="adj" fmla="val 11262"/>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Detected</a:t>
            </a:r>
          </a:p>
        </p:txBody>
      </p:sp>
      <p:sp>
        <p:nvSpPr>
          <p:cNvPr id="8" name="Rectangle: Rounded Corners 7">
            <a:extLst>
              <a:ext uri="{FF2B5EF4-FFF2-40B4-BE49-F238E27FC236}">
                <a16:creationId xmlns:a16="http://schemas.microsoft.com/office/drawing/2014/main" id="{A5A1DD30-EFB6-54AC-27E7-904BD1BB12A6}"/>
              </a:ext>
            </a:extLst>
          </p:cNvPr>
          <p:cNvSpPr/>
          <p:nvPr/>
        </p:nvSpPr>
        <p:spPr bwMode="auto">
          <a:xfrm>
            <a:off x="9213627" y="4583623"/>
            <a:ext cx="2461215" cy="380143"/>
          </a:xfrm>
          <a:prstGeom prst="roundRect">
            <a:avLst>
              <a:gd name="adj" fmla="val 11262"/>
            </a:avLst>
          </a:prstGeom>
          <a:solidFill>
            <a:schemeClr val="accent3">
              <a:lumMod val="60000"/>
              <a:lumOff val="40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Current HCV infection</a:t>
            </a:r>
          </a:p>
        </p:txBody>
      </p:sp>
      <p:sp>
        <p:nvSpPr>
          <p:cNvPr id="9" name="Rectangle: Rounded Corners 8">
            <a:extLst>
              <a:ext uri="{FF2B5EF4-FFF2-40B4-BE49-F238E27FC236}">
                <a16:creationId xmlns:a16="http://schemas.microsoft.com/office/drawing/2014/main" id="{34403D71-2D78-9347-07D6-67134DA81D4B}"/>
              </a:ext>
            </a:extLst>
          </p:cNvPr>
          <p:cNvSpPr/>
          <p:nvPr/>
        </p:nvSpPr>
        <p:spPr bwMode="auto">
          <a:xfrm>
            <a:off x="9213627" y="5498858"/>
            <a:ext cx="2461215" cy="380143"/>
          </a:xfrm>
          <a:prstGeom prst="roundRect">
            <a:avLst>
              <a:gd name="adj" fmla="val 11262"/>
            </a:avLst>
          </a:prstGeom>
          <a:solidFill>
            <a:srgbClr val="682E7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Link to care</a:t>
            </a:r>
          </a:p>
        </p:txBody>
      </p:sp>
      <p:sp>
        <p:nvSpPr>
          <p:cNvPr id="10" name="Rectangle: Rounded Corners 9">
            <a:extLst>
              <a:ext uri="{FF2B5EF4-FFF2-40B4-BE49-F238E27FC236}">
                <a16:creationId xmlns:a16="http://schemas.microsoft.com/office/drawing/2014/main" id="{56DDB4FC-D193-038B-6D8A-D0166F198532}"/>
              </a:ext>
            </a:extLst>
          </p:cNvPr>
          <p:cNvSpPr/>
          <p:nvPr/>
        </p:nvSpPr>
        <p:spPr bwMode="auto">
          <a:xfrm>
            <a:off x="5101670" y="3773014"/>
            <a:ext cx="1520576" cy="380143"/>
          </a:xfrm>
          <a:prstGeom prst="roundRect">
            <a:avLst>
              <a:gd name="adj" fmla="val 11262"/>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Not detected</a:t>
            </a:r>
          </a:p>
        </p:txBody>
      </p:sp>
      <p:sp>
        <p:nvSpPr>
          <p:cNvPr id="11" name="Rectangle: Rounded Corners 10">
            <a:extLst>
              <a:ext uri="{FF2B5EF4-FFF2-40B4-BE49-F238E27FC236}">
                <a16:creationId xmlns:a16="http://schemas.microsoft.com/office/drawing/2014/main" id="{91695AEF-ABC7-CF6C-FF02-146028461D03}"/>
              </a:ext>
            </a:extLst>
          </p:cNvPr>
          <p:cNvSpPr/>
          <p:nvPr/>
        </p:nvSpPr>
        <p:spPr bwMode="auto">
          <a:xfrm>
            <a:off x="4631351" y="4583624"/>
            <a:ext cx="2573952" cy="441668"/>
          </a:xfrm>
          <a:prstGeom prst="roundRect">
            <a:avLst>
              <a:gd name="adj" fmla="val 11262"/>
            </a:avLst>
          </a:prstGeom>
          <a:solidFill>
            <a:schemeClr val="accent2"/>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No current HCV infection</a:t>
            </a:r>
          </a:p>
        </p:txBody>
      </p:sp>
      <p:sp>
        <p:nvSpPr>
          <p:cNvPr id="12" name="Rectangle: Rounded Corners 11">
            <a:extLst>
              <a:ext uri="{FF2B5EF4-FFF2-40B4-BE49-F238E27FC236}">
                <a16:creationId xmlns:a16="http://schemas.microsoft.com/office/drawing/2014/main" id="{24B6A8CF-AD66-D42F-29A2-2D9EE7203B39}"/>
              </a:ext>
            </a:extLst>
          </p:cNvPr>
          <p:cNvSpPr/>
          <p:nvPr/>
        </p:nvSpPr>
        <p:spPr bwMode="auto">
          <a:xfrm>
            <a:off x="4631351" y="5498858"/>
            <a:ext cx="2461215" cy="618202"/>
          </a:xfrm>
          <a:prstGeom prst="roundRect">
            <a:avLst>
              <a:gd name="adj" fmla="val 11262"/>
            </a:avLst>
          </a:prstGeom>
          <a:solidFill>
            <a:srgbClr val="682E7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Additional testing as appropriate</a:t>
            </a:r>
          </a:p>
        </p:txBody>
      </p:sp>
      <p:sp>
        <p:nvSpPr>
          <p:cNvPr id="13" name="Rectangle: Rounded Corners 12">
            <a:extLst>
              <a:ext uri="{FF2B5EF4-FFF2-40B4-BE49-F238E27FC236}">
                <a16:creationId xmlns:a16="http://schemas.microsoft.com/office/drawing/2014/main" id="{E18EAC19-0636-23CE-BFCA-C809D428FDD8}"/>
              </a:ext>
            </a:extLst>
          </p:cNvPr>
          <p:cNvSpPr/>
          <p:nvPr/>
        </p:nvSpPr>
        <p:spPr bwMode="auto">
          <a:xfrm>
            <a:off x="480567" y="4595533"/>
            <a:ext cx="2969256" cy="449667"/>
          </a:xfrm>
          <a:prstGeom prst="roundRect">
            <a:avLst>
              <a:gd name="adj" fmla="val 11262"/>
            </a:avLst>
          </a:prstGeom>
          <a:solidFill>
            <a:schemeClr val="accent2"/>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No HCV antibody detected</a:t>
            </a:r>
          </a:p>
        </p:txBody>
      </p:sp>
      <p:sp>
        <p:nvSpPr>
          <p:cNvPr id="14" name="Rectangle: Rounded Corners 13">
            <a:extLst>
              <a:ext uri="{FF2B5EF4-FFF2-40B4-BE49-F238E27FC236}">
                <a16:creationId xmlns:a16="http://schemas.microsoft.com/office/drawing/2014/main" id="{6237803F-A6BB-8629-000B-4CE3A66E52D9}"/>
              </a:ext>
            </a:extLst>
          </p:cNvPr>
          <p:cNvSpPr/>
          <p:nvPr/>
        </p:nvSpPr>
        <p:spPr bwMode="auto">
          <a:xfrm>
            <a:off x="1144167" y="2813700"/>
            <a:ext cx="1520576" cy="380143"/>
          </a:xfrm>
          <a:prstGeom prst="roundRect">
            <a:avLst>
              <a:gd name="adj" fmla="val 11262"/>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Nonreactive</a:t>
            </a:r>
          </a:p>
        </p:txBody>
      </p:sp>
      <p:sp>
        <p:nvSpPr>
          <p:cNvPr id="15" name="Hexagon 14">
            <a:extLst>
              <a:ext uri="{FF2B5EF4-FFF2-40B4-BE49-F238E27FC236}">
                <a16:creationId xmlns:a16="http://schemas.microsoft.com/office/drawing/2014/main" id="{A812BE9D-AC7C-0490-CB5D-1258A73F760B}"/>
              </a:ext>
            </a:extLst>
          </p:cNvPr>
          <p:cNvSpPr/>
          <p:nvPr/>
        </p:nvSpPr>
        <p:spPr bwMode="auto">
          <a:xfrm>
            <a:off x="1494408" y="5465223"/>
            <a:ext cx="820093" cy="706977"/>
          </a:xfrm>
          <a:prstGeom prst="hexagon">
            <a:avLst/>
          </a:prstGeom>
          <a:solidFill>
            <a:schemeClr val="accent1"/>
          </a:solidFill>
          <a:ln w="0">
            <a:noFill/>
            <a:miter lim="800000"/>
            <a:headEnd/>
            <a:tailEnd/>
          </a:ln>
        </p:spPr>
        <p:txBody>
          <a:bodyPr lIns="0" rIns="0"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STOP</a:t>
            </a:r>
          </a:p>
        </p:txBody>
      </p:sp>
      <p:sp>
        <p:nvSpPr>
          <p:cNvPr id="16" name="Oval 15">
            <a:extLst>
              <a:ext uri="{FF2B5EF4-FFF2-40B4-BE49-F238E27FC236}">
                <a16:creationId xmlns:a16="http://schemas.microsoft.com/office/drawing/2014/main" id="{89C17FA1-DEC7-D2EE-0316-33C91941A97C}"/>
              </a:ext>
            </a:extLst>
          </p:cNvPr>
          <p:cNvSpPr/>
          <p:nvPr/>
        </p:nvSpPr>
        <p:spPr bwMode="auto">
          <a:xfrm>
            <a:off x="3449823" y="1582850"/>
            <a:ext cx="1520576" cy="852930"/>
          </a:xfrm>
          <a:prstGeom prst="ellipse">
            <a:avLst/>
          </a:prstGeom>
          <a:solidFill>
            <a:srgbClr val="682E7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HCV antibody</a:t>
            </a:r>
          </a:p>
        </p:txBody>
      </p:sp>
      <p:sp>
        <p:nvSpPr>
          <p:cNvPr id="17" name="Oval 16">
            <a:extLst>
              <a:ext uri="{FF2B5EF4-FFF2-40B4-BE49-F238E27FC236}">
                <a16:creationId xmlns:a16="http://schemas.microsoft.com/office/drawing/2014/main" id="{9D69C15F-C234-C327-4F9E-4E476F8A0716}"/>
              </a:ext>
            </a:extLst>
          </p:cNvPr>
          <p:cNvSpPr/>
          <p:nvPr/>
        </p:nvSpPr>
        <p:spPr bwMode="auto">
          <a:xfrm>
            <a:off x="7482985" y="3599679"/>
            <a:ext cx="1155289" cy="726811"/>
          </a:xfrm>
          <a:prstGeom prst="ellipse">
            <a:avLst/>
          </a:prstGeom>
          <a:solidFill>
            <a:srgbClr val="682E74"/>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800" dirty="0">
                <a:solidFill>
                  <a:schemeClr val="tx1"/>
                </a:solidFill>
                <a:latin typeface="Calibri" panose="020F0502020204030204" pitchFamily="34" charset="0"/>
              </a:rPr>
              <a:t>HCV RNA</a:t>
            </a:r>
          </a:p>
        </p:txBody>
      </p:sp>
      <p:grpSp>
        <p:nvGrpSpPr>
          <p:cNvPr id="20" name="Group 19">
            <a:extLst>
              <a:ext uri="{FF2B5EF4-FFF2-40B4-BE49-F238E27FC236}">
                <a16:creationId xmlns:a16="http://schemas.microsoft.com/office/drawing/2014/main" id="{F7DFCE76-9954-E1CF-E1C9-E1665A382B2F}"/>
              </a:ext>
            </a:extLst>
          </p:cNvPr>
          <p:cNvGrpSpPr/>
          <p:nvPr/>
        </p:nvGrpSpPr>
        <p:grpSpPr>
          <a:xfrm>
            <a:off x="8956871" y="3769183"/>
            <a:ext cx="380144" cy="380144"/>
            <a:chOff x="8681663" y="1921267"/>
            <a:chExt cx="380144" cy="380144"/>
          </a:xfrm>
        </p:grpSpPr>
        <p:sp>
          <p:nvSpPr>
            <p:cNvPr id="18" name="Oval 17">
              <a:extLst>
                <a:ext uri="{FF2B5EF4-FFF2-40B4-BE49-F238E27FC236}">
                  <a16:creationId xmlns:a16="http://schemas.microsoft.com/office/drawing/2014/main" id="{D1207469-3FC4-F4A3-4377-C1E653A60541}"/>
                </a:ext>
              </a:extLst>
            </p:cNvPr>
            <p:cNvSpPr/>
            <p:nvPr/>
          </p:nvSpPr>
          <p:spPr bwMode="auto">
            <a:xfrm>
              <a:off x="8681663" y="1921267"/>
              <a:ext cx="380144" cy="380144"/>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Plus Sign 18">
              <a:extLst>
                <a:ext uri="{FF2B5EF4-FFF2-40B4-BE49-F238E27FC236}">
                  <a16:creationId xmlns:a16="http://schemas.microsoft.com/office/drawing/2014/main" id="{65C8057B-F712-758A-2760-E30339E7149F}"/>
                </a:ext>
              </a:extLst>
            </p:cNvPr>
            <p:cNvSpPr/>
            <p:nvPr/>
          </p:nvSpPr>
          <p:spPr bwMode="auto">
            <a:xfrm>
              <a:off x="8717623" y="1957227"/>
              <a:ext cx="308225" cy="308224"/>
            </a:xfrm>
            <a:prstGeom prst="mathPlus">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5" name="Group 24">
            <a:extLst>
              <a:ext uri="{FF2B5EF4-FFF2-40B4-BE49-F238E27FC236}">
                <a16:creationId xmlns:a16="http://schemas.microsoft.com/office/drawing/2014/main" id="{215320D5-F571-0896-439D-910BBF9A50C1}"/>
              </a:ext>
            </a:extLst>
          </p:cNvPr>
          <p:cNvGrpSpPr/>
          <p:nvPr/>
        </p:nvGrpSpPr>
        <p:grpSpPr>
          <a:xfrm>
            <a:off x="6825161" y="3769183"/>
            <a:ext cx="380144" cy="380144"/>
            <a:chOff x="9386513" y="1921267"/>
            <a:chExt cx="380144" cy="380144"/>
          </a:xfrm>
        </p:grpSpPr>
        <p:sp>
          <p:nvSpPr>
            <p:cNvPr id="22" name="Oval 21">
              <a:extLst>
                <a:ext uri="{FF2B5EF4-FFF2-40B4-BE49-F238E27FC236}">
                  <a16:creationId xmlns:a16="http://schemas.microsoft.com/office/drawing/2014/main" id="{43C77003-7E0A-5D07-7F74-A4CC402F67E3}"/>
                </a:ext>
              </a:extLst>
            </p:cNvPr>
            <p:cNvSpPr/>
            <p:nvPr/>
          </p:nvSpPr>
          <p:spPr bwMode="auto">
            <a:xfrm>
              <a:off x="9386513" y="1921267"/>
              <a:ext cx="380144" cy="38014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Minus Sign 23">
              <a:extLst>
                <a:ext uri="{FF2B5EF4-FFF2-40B4-BE49-F238E27FC236}">
                  <a16:creationId xmlns:a16="http://schemas.microsoft.com/office/drawing/2014/main" id="{03405E91-0338-DB93-0EA5-5FF81471A49F}"/>
                </a:ext>
              </a:extLst>
            </p:cNvPr>
            <p:cNvSpPr/>
            <p:nvPr/>
          </p:nvSpPr>
          <p:spPr bwMode="auto">
            <a:xfrm>
              <a:off x="9422473" y="1957227"/>
              <a:ext cx="308225" cy="308224"/>
            </a:xfrm>
            <a:prstGeom prst="mathMinus">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6" name="Group 25">
            <a:extLst>
              <a:ext uri="{FF2B5EF4-FFF2-40B4-BE49-F238E27FC236}">
                <a16:creationId xmlns:a16="http://schemas.microsoft.com/office/drawing/2014/main" id="{1BBF7E7B-E3EB-7237-EA9E-438EE83FE0B3}"/>
              </a:ext>
            </a:extLst>
          </p:cNvPr>
          <p:cNvGrpSpPr/>
          <p:nvPr/>
        </p:nvGrpSpPr>
        <p:grpSpPr>
          <a:xfrm>
            <a:off x="5098693" y="1818720"/>
            <a:ext cx="380144" cy="380144"/>
            <a:chOff x="8681663" y="1921267"/>
            <a:chExt cx="380144" cy="380144"/>
          </a:xfrm>
        </p:grpSpPr>
        <p:sp>
          <p:nvSpPr>
            <p:cNvPr id="27" name="Oval 26">
              <a:extLst>
                <a:ext uri="{FF2B5EF4-FFF2-40B4-BE49-F238E27FC236}">
                  <a16:creationId xmlns:a16="http://schemas.microsoft.com/office/drawing/2014/main" id="{9F9B7872-3724-9F42-9F70-1585ADF8B203}"/>
                </a:ext>
              </a:extLst>
            </p:cNvPr>
            <p:cNvSpPr/>
            <p:nvPr/>
          </p:nvSpPr>
          <p:spPr bwMode="auto">
            <a:xfrm>
              <a:off x="8681663" y="1921267"/>
              <a:ext cx="380144" cy="380144"/>
            </a:xfrm>
            <a:prstGeom prst="ellipse">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Plus Sign 27">
              <a:extLst>
                <a:ext uri="{FF2B5EF4-FFF2-40B4-BE49-F238E27FC236}">
                  <a16:creationId xmlns:a16="http://schemas.microsoft.com/office/drawing/2014/main" id="{0886E624-3B77-055F-AE75-69BA2CF281E4}"/>
                </a:ext>
              </a:extLst>
            </p:cNvPr>
            <p:cNvSpPr/>
            <p:nvPr/>
          </p:nvSpPr>
          <p:spPr bwMode="auto">
            <a:xfrm>
              <a:off x="8717623" y="1957227"/>
              <a:ext cx="308225" cy="308224"/>
            </a:xfrm>
            <a:prstGeom prst="mathPlus">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29" name="Group 28">
            <a:extLst>
              <a:ext uri="{FF2B5EF4-FFF2-40B4-BE49-F238E27FC236}">
                <a16:creationId xmlns:a16="http://schemas.microsoft.com/office/drawing/2014/main" id="{AA001781-2886-CE2C-50BE-7117B246967B}"/>
              </a:ext>
            </a:extLst>
          </p:cNvPr>
          <p:cNvGrpSpPr/>
          <p:nvPr/>
        </p:nvGrpSpPr>
        <p:grpSpPr>
          <a:xfrm>
            <a:off x="2941385" y="1818720"/>
            <a:ext cx="380144" cy="380144"/>
            <a:chOff x="9386513" y="1921267"/>
            <a:chExt cx="380144" cy="380144"/>
          </a:xfrm>
        </p:grpSpPr>
        <p:sp>
          <p:nvSpPr>
            <p:cNvPr id="30" name="Oval 29">
              <a:extLst>
                <a:ext uri="{FF2B5EF4-FFF2-40B4-BE49-F238E27FC236}">
                  <a16:creationId xmlns:a16="http://schemas.microsoft.com/office/drawing/2014/main" id="{C2EBE52A-1401-809C-54E8-8A166EC9AA10}"/>
                </a:ext>
              </a:extLst>
            </p:cNvPr>
            <p:cNvSpPr/>
            <p:nvPr/>
          </p:nvSpPr>
          <p:spPr bwMode="auto">
            <a:xfrm>
              <a:off x="9386513" y="1921267"/>
              <a:ext cx="380144" cy="380144"/>
            </a:xfrm>
            <a:prstGeom prst="ellipse">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Minus Sign 30">
              <a:extLst>
                <a:ext uri="{FF2B5EF4-FFF2-40B4-BE49-F238E27FC236}">
                  <a16:creationId xmlns:a16="http://schemas.microsoft.com/office/drawing/2014/main" id="{906DA15B-BE1B-8611-26AD-CDB9CD341470}"/>
                </a:ext>
              </a:extLst>
            </p:cNvPr>
            <p:cNvSpPr/>
            <p:nvPr/>
          </p:nvSpPr>
          <p:spPr bwMode="auto">
            <a:xfrm>
              <a:off x="9422473" y="1957227"/>
              <a:ext cx="308225" cy="308224"/>
            </a:xfrm>
            <a:prstGeom prst="mathMinus">
              <a:avLst/>
            </a:prstGeom>
            <a:solidFill>
              <a:schemeClr val="tx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40" name="Straight Arrow Connector 39">
            <a:extLst>
              <a:ext uri="{FF2B5EF4-FFF2-40B4-BE49-F238E27FC236}">
                <a16:creationId xmlns:a16="http://schemas.microsoft.com/office/drawing/2014/main" id="{33C95FC0-CDE7-9034-4DE0-6B7FF1BF2C27}"/>
              </a:ext>
            </a:extLst>
          </p:cNvPr>
          <p:cNvCxnSpPr>
            <a:cxnSpLocks/>
          </p:cNvCxnSpPr>
          <p:nvPr/>
        </p:nvCxnSpPr>
        <p:spPr bwMode="auto">
          <a:xfrm>
            <a:off x="1904454" y="3250159"/>
            <a:ext cx="0" cy="1260445"/>
          </a:xfrm>
          <a:prstGeom prst="straightConnector1">
            <a:avLst/>
          </a:prstGeom>
          <a:noFill/>
          <a:ln w="28575" cap="flat" cmpd="sng" algn="ctr">
            <a:solidFill>
              <a:schemeClr val="bg1"/>
            </a:solidFill>
            <a:prstDash val="solid"/>
            <a:round/>
            <a:headEnd type="none" w="med" len="med"/>
            <a:tailEnd type="triangle"/>
          </a:ln>
          <a:effectLst/>
        </p:spPr>
      </p:cxnSp>
      <p:cxnSp>
        <p:nvCxnSpPr>
          <p:cNvPr id="45" name="Straight Arrow Connector 44">
            <a:extLst>
              <a:ext uri="{FF2B5EF4-FFF2-40B4-BE49-F238E27FC236}">
                <a16:creationId xmlns:a16="http://schemas.microsoft.com/office/drawing/2014/main" id="{1B5FB750-8A61-D013-0EA1-97C1689042EA}"/>
              </a:ext>
            </a:extLst>
          </p:cNvPr>
          <p:cNvCxnSpPr>
            <a:cxnSpLocks/>
          </p:cNvCxnSpPr>
          <p:nvPr/>
        </p:nvCxnSpPr>
        <p:spPr bwMode="auto">
          <a:xfrm>
            <a:off x="1906536" y="5082525"/>
            <a:ext cx="0" cy="354952"/>
          </a:xfrm>
          <a:prstGeom prst="straightConnector1">
            <a:avLst/>
          </a:prstGeom>
          <a:noFill/>
          <a:ln w="28575" cap="flat" cmpd="sng" algn="ctr">
            <a:solidFill>
              <a:schemeClr val="bg1"/>
            </a:solidFill>
            <a:prstDash val="solid"/>
            <a:round/>
            <a:headEnd type="none" w="med" len="med"/>
            <a:tailEnd type="triangle"/>
          </a:ln>
          <a:effectLst/>
        </p:spPr>
      </p:cxnSp>
      <p:cxnSp>
        <p:nvCxnSpPr>
          <p:cNvPr id="49" name="Straight Arrow Connector 48">
            <a:extLst>
              <a:ext uri="{FF2B5EF4-FFF2-40B4-BE49-F238E27FC236}">
                <a16:creationId xmlns:a16="http://schemas.microsoft.com/office/drawing/2014/main" id="{88A6A6C2-C66F-127E-2A67-512ECE08E141}"/>
              </a:ext>
            </a:extLst>
          </p:cNvPr>
          <p:cNvCxnSpPr>
            <a:cxnSpLocks/>
          </p:cNvCxnSpPr>
          <p:nvPr/>
        </p:nvCxnSpPr>
        <p:spPr bwMode="auto">
          <a:xfrm>
            <a:off x="5861958" y="5011013"/>
            <a:ext cx="0" cy="441667"/>
          </a:xfrm>
          <a:prstGeom prst="straightConnector1">
            <a:avLst/>
          </a:prstGeom>
          <a:noFill/>
          <a:ln w="28575" cap="flat" cmpd="sng" algn="ctr">
            <a:solidFill>
              <a:schemeClr val="bg1"/>
            </a:solidFill>
            <a:prstDash val="sysDot"/>
            <a:round/>
            <a:headEnd type="none" w="med" len="med"/>
            <a:tailEnd type="triangle"/>
          </a:ln>
          <a:effectLst/>
        </p:spPr>
      </p:cxnSp>
      <p:cxnSp>
        <p:nvCxnSpPr>
          <p:cNvPr id="51" name="Straight Arrow Connector 50">
            <a:extLst>
              <a:ext uri="{FF2B5EF4-FFF2-40B4-BE49-F238E27FC236}">
                <a16:creationId xmlns:a16="http://schemas.microsoft.com/office/drawing/2014/main" id="{CACE6F7C-5C9A-B79D-C7E3-0E446FAC7FA9}"/>
              </a:ext>
            </a:extLst>
          </p:cNvPr>
          <p:cNvCxnSpPr>
            <a:cxnSpLocks/>
          </p:cNvCxnSpPr>
          <p:nvPr/>
        </p:nvCxnSpPr>
        <p:spPr bwMode="auto">
          <a:xfrm>
            <a:off x="5861958" y="4180825"/>
            <a:ext cx="0" cy="370155"/>
          </a:xfrm>
          <a:prstGeom prst="straightConnector1">
            <a:avLst/>
          </a:prstGeom>
          <a:noFill/>
          <a:ln w="28575" cap="flat" cmpd="sng" algn="ctr">
            <a:solidFill>
              <a:schemeClr val="bg1"/>
            </a:solidFill>
            <a:prstDash val="solid"/>
            <a:round/>
            <a:headEnd type="none" w="med" len="med"/>
            <a:tailEnd type="triangle"/>
          </a:ln>
          <a:effectLst/>
        </p:spPr>
      </p:cxnSp>
      <p:cxnSp>
        <p:nvCxnSpPr>
          <p:cNvPr id="53" name="Straight Arrow Connector 52">
            <a:extLst>
              <a:ext uri="{FF2B5EF4-FFF2-40B4-BE49-F238E27FC236}">
                <a16:creationId xmlns:a16="http://schemas.microsoft.com/office/drawing/2014/main" id="{287B70B3-0E12-F9A8-F478-0DE946F8B233}"/>
              </a:ext>
            </a:extLst>
          </p:cNvPr>
          <p:cNvCxnSpPr>
            <a:cxnSpLocks/>
          </p:cNvCxnSpPr>
          <p:nvPr/>
        </p:nvCxnSpPr>
        <p:spPr bwMode="auto">
          <a:xfrm>
            <a:off x="10444235" y="4180825"/>
            <a:ext cx="0" cy="370155"/>
          </a:xfrm>
          <a:prstGeom prst="straightConnector1">
            <a:avLst/>
          </a:prstGeom>
          <a:noFill/>
          <a:ln w="28575" cap="flat" cmpd="sng" algn="ctr">
            <a:solidFill>
              <a:schemeClr val="bg1"/>
            </a:solidFill>
            <a:prstDash val="solid"/>
            <a:round/>
            <a:headEnd type="none" w="med" len="med"/>
            <a:tailEnd type="triangle"/>
          </a:ln>
          <a:effectLst/>
        </p:spPr>
      </p:cxnSp>
      <p:cxnSp>
        <p:nvCxnSpPr>
          <p:cNvPr id="54" name="Straight Arrow Connector 53">
            <a:extLst>
              <a:ext uri="{FF2B5EF4-FFF2-40B4-BE49-F238E27FC236}">
                <a16:creationId xmlns:a16="http://schemas.microsoft.com/office/drawing/2014/main" id="{BFEF80B8-8E11-975D-7C7B-551C5E6F24C8}"/>
              </a:ext>
            </a:extLst>
          </p:cNvPr>
          <p:cNvCxnSpPr>
            <a:cxnSpLocks/>
          </p:cNvCxnSpPr>
          <p:nvPr/>
        </p:nvCxnSpPr>
        <p:spPr bwMode="auto">
          <a:xfrm>
            <a:off x="10444235" y="5082525"/>
            <a:ext cx="0" cy="370155"/>
          </a:xfrm>
          <a:prstGeom prst="straightConnector1">
            <a:avLst/>
          </a:prstGeom>
          <a:noFill/>
          <a:ln w="28575" cap="flat" cmpd="sng" algn="ctr">
            <a:solidFill>
              <a:schemeClr val="bg1"/>
            </a:solidFill>
            <a:prstDash val="solid"/>
            <a:round/>
            <a:headEnd type="none" w="med" len="med"/>
            <a:tailEnd type="triangle"/>
          </a:ln>
          <a:effectLst/>
        </p:spPr>
      </p:cxnSp>
      <p:cxnSp>
        <p:nvCxnSpPr>
          <p:cNvPr id="58" name="Straight Arrow Connector 57">
            <a:extLst>
              <a:ext uri="{FF2B5EF4-FFF2-40B4-BE49-F238E27FC236}">
                <a16:creationId xmlns:a16="http://schemas.microsoft.com/office/drawing/2014/main" id="{CAF31359-F143-34BF-DA4F-E4141D2C1378}"/>
              </a:ext>
            </a:extLst>
          </p:cNvPr>
          <p:cNvCxnSpPr>
            <a:cxnSpLocks/>
          </p:cNvCxnSpPr>
          <p:nvPr/>
        </p:nvCxnSpPr>
        <p:spPr bwMode="auto">
          <a:xfrm>
            <a:off x="8048625" y="3237186"/>
            <a:ext cx="0" cy="326812"/>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28066368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10A5A-FE04-49B2-8400-6982E247ED39}"/>
              </a:ext>
            </a:extLst>
          </p:cNvPr>
          <p:cNvSpPr>
            <a:spLocks noGrp="1"/>
          </p:cNvSpPr>
          <p:nvPr>
            <p:ph type="title"/>
          </p:nvPr>
        </p:nvSpPr>
        <p:spPr/>
        <p:txBody>
          <a:bodyPr/>
          <a:lstStyle/>
          <a:p>
            <a:r>
              <a:rPr lang="en-US" dirty="0"/>
              <a:t>The Long Journey to HCV Diagnosis. . . </a:t>
            </a:r>
          </a:p>
        </p:txBody>
      </p:sp>
      <p:sp>
        <p:nvSpPr>
          <p:cNvPr id="3" name="Content Placeholder 2">
            <a:extLst>
              <a:ext uri="{FF2B5EF4-FFF2-40B4-BE49-F238E27FC236}">
                <a16:creationId xmlns:a16="http://schemas.microsoft.com/office/drawing/2014/main" id="{0BAD528A-6BD4-EC3C-2C69-3222BCC77E35}"/>
              </a:ext>
            </a:extLst>
          </p:cNvPr>
          <p:cNvSpPr>
            <a:spLocks noGrp="1"/>
          </p:cNvSpPr>
          <p:nvPr>
            <p:ph idx="1"/>
          </p:nvPr>
        </p:nvSpPr>
        <p:spPr>
          <a:xfrm>
            <a:off x="604675" y="4192773"/>
            <a:ext cx="10877529" cy="1970960"/>
          </a:xfrm>
        </p:spPr>
        <p:txBody>
          <a:bodyPr/>
          <a:lstStyle/>
          <a:p>
            <a:r>
              <a:rPr lang="en-US" dirty="0"/>
              <a:t>Major barrier to HCV elimination: </a:t>
            </a:r>
            <a:r>
              <a:rPr lang="en-US" b="1" dirty="0">
                <a:solidFill>
                  <a:schemeClr val="accent3"/>
                </a:solidFill>
              </a:rPr>
              <a:t>loss to follow-up </a:t>
            </a:r>
          </a:p>
          <a:p>
            <a:r>
              <a:rPr lang="en-US" dirty="0"/>
              <a:t>HCV screening: potential role for reflex nucleic acid testing and point-of-care testing?</a:t>
            </a:r>
          </a:p>
        </p:txBody>
      </p:sp>
      <p:sp>
        <p:nvSpPr>
          <p:cNvPr id="4" name="Freeform 59">
            <a:extLst>
              <a:ext uri="{FF2B5EF4-FFF2-40B4-BE49-F238E27FC236}">
                <a16:creationId xmlns:a16="http://schemas.microsoft.com/office/drawing/2014/main" id="{A7868738-E9D7-4C88-86BD-A1931B853677}"/>
              </a:ext>
            </a:extLst>
          </p:cNvPr>
          <p:cNvSpPr/>
          <p:nvPr/>
        </p:nvSpPr>
        <p:spPr>
          <a:xfrm>
            <a:off x="125978" y="3304260"/>
            <a:ext cx="2235199" cy="917427"/>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t" anchorCtr="0">
            <a:noAutofit/>
          </a:bodyPr>
          <a:lstStyle/>
          <a:p>
            <a:pPr marL="0" marR="0" lvl="0" indent="0" algn="ctr" defTabSz="829713" rtl="0" eaLnBrk="1" fontAlgn="auto" latinLnBrk="0" hangingPunct="1">
              <a:lnSpc>
                <a:spcPct val="9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Anti-HCV antibody</a:t>
            </a:r>
          </a:p>
          <a:p>
            <a:pPr marL="0" marR="0" lvl="0" indent="0" algn="ctr" defTabSz="829713" rtl="0" eaLnBrk="1" fontAlgn="auto" latinLnBrk="0" hangingPunct="1">
              <a:lnSpc>
                <a:spcPct val="9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(HCP)</a:t>
            </a:r>
          </a:p>
        </p:txBody>
      </p:sp>
      <p:sp>
        <p:nvSpPr>
          <p:cNvPr id="9" name="Freeform 149">
            <a:extLst>
              <a:ext uri="{FF2B5EF4-FFF2-40B4-BE49-F238E27FC236}">
                <a16:creationId xmlns:a16="http://schemas.microsoft.com/office/drawing/2014/main" id="{1DB52BD3-1C3A-49CF-A56C-02DFDEA2D855}"/>
              </a:ext>
            </a:extLst>
          </p:cNvPr>
          <p:cNvSpPr/>
          <p:nvPr/>
        </p:nvSpPr>
        <p:spPr>
          <a:xfrm>
            <a:off x="2545903" y="3304260"/>
            <a:ext cx="2235199" cy="917427"/>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t" anchorCtr="0">
            <a:noAutofit/>
          </a:bodyPr>
          <a:lstStyle/>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Phlebotomy</a:t>
            </a: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(phlebotomist)</a:t>
            </a:r>
          </a:p>
        </p:txBody>
      </p:sp>
      <p:pic>
        <p:nvPicPr>
          <p:cNvPr id="13" name="Picture 4" descr="Related image">
            <a:hlinkClick r:id="rId3"/>
            <a:extLst>
              <a:ext uri="{FF2B5EF4-FFF2-40B4-BE49-F238E27FC236}">
                <a16:creationId xmlns:a16="http://schemas.microsoft.com/office/drawing/2014/main" id="{C8E22071-59AE-4554-8F63-EA27B57FBC40}"/>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09971" y="1951105"/>
            <a:ext cx="413508" cy="395581"/>
          </a:xfrm>
          <a:prstGeom prst="rect">
            <a:avLst/>
          </a:prstGeom>
          <a:noFill/>
          <a:extLst>
            <a:ext uri="{909E8E84-426E-40DD-AFC4-6F175D3DCCD1}">
              <a14:hiddenFill xmlns:a14="http://schemas.microsoft.com/office/drawing/2010/main">
                <a:solidFill>
                  <a:srgbClr val="FFFFFF"/>
                </a:solidFill>
              </a14:hiddenFill>
            </a:ext>
          </a:extLst>
        </p:spPr>
      </p:pic>
      <p:sp>
        <p:nvSpPr>
          <p:cNvPr id="14" name="Freeform 154">
            <a:extLst>
              <a:ext uri="{FF2B5EF4-FFF2-40B4-BE49-F238E27FC236}">
                <a16:creationId xmlns:a16="http://schemas.microsoft.com/office/drawing/2014/main" id="{E53B8410-621B-49D3-BF2D-9658B524E1EE}"/>
              </a:ext>
            </a:extLst>
          </p:cNvPr>
          <p:cNvSpPr/>
          <p:nvPr/>
        </p:nvSpPr>
        <p:spPr>
          <a:xfrm>
            <a:off x="5169031" y="3304260"/>
            <a:ext cx="2235199" cy="917427"/>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t" anchorCtr="0">
            <a:noAutofit/>
          </a:bodyPr>
          <a:lstStyle/>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Receive diagnosis</a:t>
            </a: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(HCP)</a:t>
            </a:r>
          </a:p>
        </p:txBody>
      </p:sp>
      <p:sp>
        <p:nvSpPr>
          <p:cNvPr id="15" name="Freeform 160">
            <a:extLst>
              <a:ext uri="{FF2B5EF4-FFF2-40B4-BE49-F238E27FC236}">
                <a16:creationId xmlns:a16="http://schemas.microsoft.com/office/drawing/2014/main" id="{D3254D6C-D8EE-439A-BD69-5AD48C81E309}"/>
              </a:ext>
            </a:extLst>
          </p:cNvPr>
          <p:cNvSpPr/>
          <p:nvPr/>
        </p:nvSpPr>
        <p:spPr>
          <a:xfrm>
            <a:off x="4051431" y="2245859"/>
            <a:ext cx="1967533" cy="1269760"/>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t" anchorCtr="0">
            <a:noAutofit/>
          </a:bodyPr>
          <a:lstStyle/>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ヒラギノ角ゴ Pro W3" charset="-128"/>
                <a:cs typeface="Arial" panose="020B0604020202020204" pitchFamily="34" charset="0"/>
              </a:rPr>
              <a:t>Central lab</a:t>
            </a:r>
          </a:p>
          <a:p>
            <a:pPr marL="0" marR="0" lvl="0" indent="0" algn="ctr" defTabSz="829713" rtl="0" eaLnBrk="1" fontAlgn="auto" latinLnBrk="0" hangingPunct="1">
              <a:lnSpc>
                <a:spcPct val="100000"/>
              </a:lnSpc>
              <a:spcBef>
                <a:spcPct val="0"/>
              </a:spcBef>
              <a:spcAft>
                <a:spcPct val="10000"/>
              </a:spcAft>
              <a:buClrTx/>
              <a:buSzTx/>
              <a:buFontTx/>
              <a:buNone/>
              <a:tabLst/>
              <a:defRPr/>
            </a:pPr>
            <a:endParaRPr kumimoji="0" lang="en-AU" sz="160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ヒラギノ角ゴ Pro W3" charset="-128"/>
              <a:cs typeface="Arial" panose="020B0604020202020204" pitchFamily="34" charset="0"/>
            </a:endParaRP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i="0" u="none" strike="noStrike" kern="1200" cap="none" spc="0" normalizeH="0" baseline="0" noProof="0" dirty="0">
                <a:ln>
                  <a:noFill/>
                </a:ln>
                <a:solidFill>
                  <a:srgbClr val="E1471D"/>
                </a:solidFill>
                <a:effectLst/>
                <a:uLnTx/>
                <a:uFillTx/>
                <a:latin typeface="Calibri" panose="020F0502020204030204" pitchFamily="34" charset="0"/>
                <a:ea typeface="ヒラギノ角ゴ Pro W3" charset="-128"/>
                <a:cs typeface="Arial" panose="020B0604020202020204" pitchFamily="34" charset="0"/>
              </a:rPr>
              <a:t>Antibody test</a:t>
            </a: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i="0" u="none" strike="noStrike" kern="1200" cap="none" spc="0" normalizeH="0" baseline="0" noProof="0" dirty="0">
                <a:ln>
                  <a:noFill/>
                </a:ln>
                <a:solidFill>
                  <a:srgbClr val="E1471D"/>
                </a:solidFill>
                <a:effectLst/>
                <a:uLnTx/>
                <a:uFillTx/>
                <a:latin typeface="Calibri" panose="020F0502020204030204" pitchFamily="34" charset="0"/>
                <a:ea typeface="ヒラギノ角ゴ Pro W3" charset="-128"/>
                <a:cs typeface="Arial" panose="020B0604020202020204" pitchFamily="34" charset="0"/>
              </a:rPr>
              <a:t>1-2 wk</a:t>
            </a:r>
          </a:p>
        </p:txBody>
      </p:sp>
      <p:sp>
        <p:nvSpPr>
          <p:cNvPr id="16" name="Right Arrow 162">
            <a:extLst>
              <a:ext uri="{FF2B5EF4-FFF2-40B4-BE49-F238E27FC236}">
                <a16:creationId xmlns:a16="http://schemas.microsoft.com/office/drawing/2014/main" id="{6C10D528-5A81-478E-80BF-DF3A5972726C}"/>
              </a:ext>
            </a:extLst>
          </p:cNvPr>
          <p:cNvSpPr/>
          <p:nvPr/>
        </p:nvSpPr>
        <p:spPr bwMode="auto">
          <a:xfrm>
            <a:off x="4687015" y="2548223"/>
            <a:ext cx="696367" cy="221195"/>
          </a:xfrm>
          <a:prstGeom prst="rightArrow">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pitchFamily="-65" charset="-128"/>
              <a:cs typeface="ヒラギノ角ゴ Pro W3" pitchFamily="-65" charset="-128"/>
            </a:endParaRPr>
          </a:p>
        </p:txBody>
      </p:sp>
      <p:sp>
        <p:nvSpPr>
          <p:cNvPr id="18" name="Right Arrow 213">
            <a:extLst>
              <a:ext uri="{FF2B5EF4-FFF2-40B4-BE49-F238E27FC236}">
                <a16:creationId xmlns:a16="http://schemas.microsoft.com/office/drawing/2014/main" id="{CA2A3B1D-9323-42EE-B4BA-BF582673244E}"/>
              </a:ext>
            </a:extLst>
          </p:cNvPr>
          <p:cNvSpPr/>
          <p:nvPr/>
        </p:nvSpPr>
        <p:spPr bwMode="auto">
          <a:xfrm>
            <a:off x="2133147" y="2571022"/>
            <a:ext cx="696367" cy="221195"/>
          </a:xfrm>
          <a:prstGeom prst="rightArrow">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pitchFamily="-65" charset="-128"/>
              <a:cs typeface="ヒラギノ角ゴ Pro W3" pitchFamily="-65" charset="-128"/>
            </a:endParaRPr>
          </a:p>
        </p:txBody>
      </p:sp>
      <p:sp>
        <p:nvSpPr>
          <p:cNvPr id="19" name="Freeform 217">
            <a:extLst>
              <a:ext uri="{FF2B5EF4-FFF2-40B4-BE49-F238E27FC236}">
                <a16:creationId xmlns:a16="http://schemas.microsoft.com/office/drawing/2014/main" id="{246EF0F7-39F8-4461-B536-367F1869E0AF}"/>
              </a:ext>
            </a:extLst>
          </p:cNvPr>
          <p:cNvSpPr/>
          <p:nvPr/>
        </p:nvSpPr>
        <p:spPr>
          <a:xfrm>
            <a:off x="7404231" y="3304260"/>
            <a:ext cx="2235199" cy="917427"/>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t" anchorCtr="0">
            <a:noAutofit/>
          </a:bodyPr>
          <a:lstStyle/>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Phlebotomy</a:t>
            </a: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(phlebotomist)</a:t>
            </a:r>
          </a:p>
        </p:txBody>
      </p:sp>
      <p:pic>
        <p:nvPicPr>
          <p:cNvPr id="23" name="Picture 4" descr="Related image">
            <a:hlinkClick r:id="rId3"/>
            <a:extLst>
              <a:ext uri="{FF2B5EF4-FFF2-40B4-BE49-F238E27FC236}">
                <a16:creationId xmlns:a16="http://schemas.microsoft.com/office/drawing/2014/main" id="{7ABFC296-9458-49ED-B806-A454EFB775AE}"/>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566511" y="1963355"/>
            <a:ext cx="413508" cy="395581"/>
          </a:xfrm>
          <a:prstGeom prst="rect">
            <a:avLst/>
          </a:prstGeom>
          <a:noFill/>
          <a:extLst>
            <a:ext uri="{909E8E84-426E-40DD-AFC4-6F175D3DCCD1}">
              <a14:hiddenFill xmlns:a14="http://schemas.microsoft.com/office/drawing/2010/main">
                <a:solidFill>
                  <a:srgbClr val="FFFFFF"/>
                </a:solidFill>
              </a14:hiddenFill>
            </a:ext>
          </a:extLst>
        </p:spPr>
      </p:pic>
      <p:sp>
        <p:nvSpPr>
          <p:cNvPr id="24" name="Freeform 222">
            <a:extLst>
              <a:ext uri="{FF2B5EF4-FFF2-40B4-BE49-F238E27FC236}">
                <a16:creationId xmlns:a16="http://schemas.microsoft.com/office/drawing/2014/main" id="{5E96E538-0D6C-463F-A46A-1F302315A6A9}"/>
              </a:ext>
            </a:extLst>
          </p:cNvPr>
          <p:cNvSpPr/>
          <p:nvPr/>
        </p:nvSpPr>
        <p:spPr>
          <a:xfrm>
            <a:off x="8807971" y="2250702"/>
            <a:ext cx="1967533" cy="1269760"/>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t" anchorCtr="0">
            <a:noAutofit/>
          </a:bodyPr>
          <a:lstStyle/>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ヒラギノ角ゴ Pro W3" charset="-128"/>
                <a:cs typeface="Arial" panose="020B0604020202020204" pitchFamily="34" charset="0"/>
              </a:rPr>
              <a:t>Central lab</a:t>
            </a:r>
          </a:p>
          <a:p>
            <a:pPr marL="0" marR="0" lvl="0" indent="0" algn="ctr" defTabSz="829713" rtl="0" eaLnBrk="1" fontAlgn="auto" latinLnBrk="0" hangingPunct="1">
              <a:lnSpc>
                <a:spcPct val="100000"/>
              </a:lnSpc>
              <a:spcBef>
                <a:spcPct val="0"/>
              </a:spcBef>
              <a:spcAft>
                <a:spcPct val="10000"/>
              </a:spcAft>
              <a:buClrTx/>
              <a:buSzTx/>
              <a:buFontTx/>
              <a:buNone/>
              <a:tabLst/>
              <a:defRPr/>
            </a:pPr>
            <a:endParaRPr kumimoji="0" lang="en-AU" sz="160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ヒラギノ角ゴ Pro W3" charset="-128"/>
              <a:cs typeface="Arial" panose="020B0604020202020204" pitchFamily="34" charset="0"/>
            </a:endParaRP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i="0" u="none" strike="noStrike" kern="1200" cap="none" spc="0" normalizeH="0" baseline="0" noProof="0" dirty="0">
                <a:ln>
                  <a:noFill/>
                </a:ln>
                <a:solidFill>
                  <a:srgbClr val="E1471D"/>
                </a:solidFill>
                <a:effectLst/>
                <a:uLnTx/>
                <a:uFillTx/>
                <a:latin typeface="Calibri" panose="020F0502020204030204" pitchFamily="34" charset="0"/>
                <a:ea typeface="ヒラギノ角ゴ Pro W3" charset="-128"/>
                <a:cs typeface="Arial" panose="020B0604020202020204" pitchFamily="34" charset="0"/>
              </a:rPr>
              <a:t>HCV RNA test</a:t>
            </a: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i="0" u="none" strike="noStrike" kern="1200" cap="none" spc="0" normalizeH="0" baseline="0" noProof="0" dirty="0">
                <a:ln>
                  <a:noFill/>
                </a:ln>
                <a:solidFill>
                  <a:srgbClr val="E1471D"/>
                </a:solidFill>
                <a:effectLst/>
                <a:uLnTx/>
                <a:uFillTx/>
                <a:latin typeface="Calibri" panose="020F0502020204030204" pitchFamily="34" charset="0"/>
                <a:ea typeface="ヒラギノ角ゴ Pro W3" charset="-128"/>
                <a:cs typeface="Arial" panose="020B0604020202020204" pitchFamily="34" charset="0"/>
              </a:rPr>
              <a:t>1-2 wk</a:t>
            </a:r>
          </a:p>
        </p:txBody>
      </p:sp>
      <p:sp>
        <p:nvSpPr>
          <p:cNvPr id="25" name="Right Arrow 223">
            <a:extLst>
              <a:ext uri="{FF2B5EF4-FFF2-40B4-BE49-F238E27FC236}">
                <a16:creationId xmlns:a16="http://schemas.microsoft.com/office/drawing/2014/main" id="{B7807938-83BE-4880-87E4-BF08ED92DA6C}"/>
              </a:ext>
            </a:extLst>
          </p:cNvPr>
          <p:cNvSpPr/>
          <p:nvPr/>
        </p:nvSpPr>
        <p:spPr bwMode="auto">
          <a:xfrm>
            <a:off x="9443555" y="2553066"/>
            <a:ext cx="696367" cy="221195"/>
          </a:xfrm>
          <a:prstGeom prst="rightArrow">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pitchFamily="-65" charset="-128"/>
              <a:cs typeface="ヒラギノ角ゴ Pro W3" pitchFamily="-65" charset="-128"/>
            </a:endParaRPr>
          </a:p>
        </p:txBody>
      </p:sp>
      <p:sp>
        <p:nvSpPr>
          <p:cNvPr id="26" name="Right Arrow 225">
            <a:extLst>
              <a:ext uri="{FF2B5EF4-FFF2-40B4-BE49-F238E27FC236}">
                <a16:creationId xmlns:a16="http://schemas.microsoft.com/office/drawing/2014/main" id="{8ECAB4F5-36D8-4ECC-BBB2-40B5CFE98BB6}"/>
              </a:ext>
            </a:extLst>
          </p:cNvPr>
          <p:cNvSpPr/>
          <p:nvPr/>
        </p:nvSpPr>
        <p:spPr bwMode="auto">
          <a:xfrm>
            <a:off x="7099431" y="2552791"/>
            <a:ext cx="696367" cy="221195"/>
          </a:xfrm>
          <a:prstGeom prst="rightArrow">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bodyPr>
          <a:lstStyle/>
          <a:p>
            <a:pPr marL="0" marR="0" lvl="0" indent="0" algn="l" defTabSz="1219170" rtl="0" eaLnBrk="0" fontAlgn="base" latinLnBrk="0" hangingPunct="0">
              <a:lnSpc>
                <a:spcPct val="100000"/>
              </a:lnSpc>
              <a:spcBef>
                <a:spcPct val="0"/>
              </a:spcBef>
              <a:spcAft>
                <a:spcPct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pitchFamily="-65" charset="-128"/>
              <a:cs typeface="ヒラギノ角ゴ Pro W3" pitchFamily="-65" charset="-128"/>
            </a:endParaRPr>
          </a:p>
        </p:txBody>
      </p:sp>
      <p:sp>
        <p:nvSpPr>
          <p:cNvPr id="27" name="Freeform 226">
            <a:extLst>
              <a:ext uri="{FF2B5EF4-FFF2-40B4-BE49-F238E27FC236}">
                <a16:creationId xmlns:a16="http://schemas.microsoft.com/office/drawing/2014/main" id="{1D2AB7BE-AFD9-4759-BB67-102D4FD9CC5E}"/>
              </a:ext>
            </a:extLst>
          </p:cNvPr>
          <p:cNvSpPr/>
          <p:nvPr/>
        </p:nvSpPr>
        <p:spPr>
          <a:xfrm>
            <a:off x="9901918" y="3304260"/>
            <a:ext cx="2235199" cy="834024"/>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t" anchorCtr="0">
            <a:noAutofit/>
          </a:bodyPr>
          <a:lstStyle/>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Receive diagnosis</a:t>
            </a:r>
          </a:p>
          <a:p>
            <a:pPr marL="0" marR="0" lvl="0" indent="0" algn="ctr" defTabSz="829713" rtl="0" eaLnBrk="1" fontAlgn="auto" latinLnBrk="0" hangingPunct="1">
              <a:lnSpc>
                <a:spcPct val="100000"/>
              </a:lnSpc>
              <a:spcBef>
                <a:spcPct val="0"/>
              </a:spcBef>
              <a:spcAft>
                <a:spcPct val="10000"/>
              </a:spcAft>
              <a:buClrTx/>
              <a:buSzTx/>
              <a:buFontTx/>
              <a:buNone/>
              <a:tabLst/>
              <a:defRPr/>
            </a:pPr>
            <a:r>
              <a:rPr kumimoji="0" lang="en-AU" sz="1600" b="1" i="0" u="none" strike="noStrike" kern="1200" cap="none" spc="0" normalizeH="0" baseline="0" noProof="0" dirty="0">
                <a:ln>
                  <a:noFill/>
                </a:ln>
                <a:solidFill>
                  <a:srgbClr val="000000">
                    <a:hueOff val="0"/>
                    <a:satOff val="0"/>
                    <a:lumOff val="0"/>
                    <a:alphaOff val="0"/>
                  </a:srgbClr>
                </a:solidFill>
                <a:effectLst/>
                <a:uLnTx/>
                <a:uFillTx/>
                <a:latin typeface="Calibri" panose="020F0502020204030204" pitchFamily="34" charset="0"/>
                <a:ea typeface="ヒラギノ角ゴ Pro W3" charset="-128"/>
                <a:cs typeface="Arial" panose="020B0604020202020204" pitchFamily="34" charset="0"/>
              </a:rPr>
              <a:t>(HCP)</a:t>
            </a:r>
          </a:p>
        </p:txBody>
      </p:sp>
      <p:sp>
        <p:nvSpPr>
          <p:cNvPr id="30" name="Freeform 255">
            <a:extLst>
              <a:ext uri="{FF2B5EF4-FFF2-40B4-BE49-F238E27FC236}">
                <a16:creationId xmlns:a16="http://schemas.microsoft.com/office/drawing/2014/main" id="{3D769B8A-7BD6-4591-A8A4-799173B6E14D}"/>
              </a:ext>
            </a:extLst>
          </p:cNvPr>
          <p:cNvSpPr/>
          <p:nvPr/>
        </p:nvSpPr>
        <p:spPr>
          <a:xfrm>
            <a:off x="185271" y="1683586"/>
            <a:ext cx="2235199" cy="369119"/>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ctr" anchorCtr="0">
            <a:noAutofit/>
          </a:bodyPr>
          <a:lstStyle/>
          <a:p>
            <a:pPr marL="0" marR="0" lvl="0" indent="0" algn="ctr" defTabSz="829713" rtl="0" eaLnBrk="1" fontAlgn="auto" latinLnBrk="0" hangingPunct="1">
              <a:lnSpc>
                <a:spcPct val="90000"/>
              </a:lnSpc>
              <a:spcBef>
                <a:spcPct val="0"/>
              </a:spcBef>
              <a:spcAft>
                <a:spcPct val="10000"/>
              </a:spcAft>
              <a:buClrTx/>
              <a:buSzTx/>
              <a:buFontTx/>
              <a:buNone/>
              <a:tabLst/>
              <a:defRPr/>
            </a:pPr>
            <a:r>
              <a:rPr kumimoji="0" lang="en-AU" sz="3200" b="1"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rPr>
              <a:t>Visit #1</a:t>
            </a: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endParaRPr>
          </a:p>
        </p:txBody>
      </p:sp>
      <p:sp>
        <p:nvSpPr>
          <p:cNvPr id="31" name="Freeform 260">
            <a:extLst>
              <a:ext uri="{FF2B5EF4-FFF2-40B4-BE49-F238E27FC236}">
                <a16:creationId xmlns:a16="http://schemas.microsoft.com/office/drawing/2014/main" id="{B8754F48-F90A-484A-929E-8CF26078AD48}"/>
              </a:ext>
            </a:extLst>
          </p:cNvPr>
          <p:cNvSpPr/>
          <p:nvPr/>
        </p:nvSpPr>
        <p:spPr>
          <a:xfrm>
            <a:off x="2623670" y="1683586"/>
            <a:ext cx="2235199" cy="369119"/>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ctr" anchorCtr="0">
            <a:noAutofit/>
          </a:bodyPr>
          <a:lstStyle/>
          <a:p>
            <a:pPr marL="0" marR="0" lvl="0" indent="0" algn="ctr" defTabSz="829713" rtl="0" eaLnBrk="1" fontAlgn="auto" latinLnBrk="0" hangingPunct="1">
              <a:lnSpc>
                <a:spcPct val="90000"/>
              </a:lnSpc>
              <a:spcBef>
                <a:spcPct val="0"/>
              </a:spcBef>
              <a:spcAft>
                <a:spcPct val="10000"/>
              </a:spcAft>
              <a:buClrTx/>
              <a:buSzTx/>
              <a:buFontTx/>
              <a:buNone/>
              <a:tabLst/>
              <a:defRPr/>
            </a:pPr>
            <a:r>
              <a:rPr kumimoji="0" lang="en-AU" sz="3200" b="1"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rPr>
              <a:t>Visit #2</a:t>
            </a: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endParaRPr>
          </a:p>
        </p:txBody>
      </p:sp>
      <p:sp>
        <p:nvSpPr>
          <p:cNvPr id="32" name="Freeform 264">
            <a:extLst>
              <a:ext uri="{FF2B5EF4-FFF2-40B4-BE49-F238E27FC236}">
                <a16:creationId xmlns:a16="http://schemas.microsoft.com/office/drawing/2014/main" id="{56D289A3-15EA-4D86-80AA-8722F9A40E50}"/>
              </a:ext>
            </a:extLst>
          </p:cNvPr>
          <p:cNvSpPr/>
          <p:nvPr/>
        </p:nvSpPr>
        <p:spPr>
          <a:xfrm>
            <a:off x="5163671" y="1683586"/>
            <a:ext cx="2235199" cy="369119"/>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ctr" anchorCtr="0">
            <a:noAutofit/>
          </a:bodyPr>
          <a:lstStyle/>
          <a:p>
            <a:pPr marL="0" marR="0" lvl="0" indent="0" algn="ctr" defTabSz="829713" rtl="0" eaLnBrk="1" fontAlgn="auto" latinLnBrk="0" hangingPunct="1">
              <a:lnSpc>
                <a:spcPct val="90000"/>
              </a:lnSpc>
              <a:spcBef>
                <a:spcPct val="0"/>
              </a:spcBef>
              <a:spcAft>
                <a:spcPct val="10000"/>
              </a:spcAft>
              <a:buClrTx/>
              <a:buSzTx/>
              <a:buFontTx/>
              <a:buNone/>
              <a:tabLst/>
              <a:defRPr/>
            </a:pPr>
            <a:r>
              <a:rPr kumimoji="0" lang="en-AU" sz="3200" b="1"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rPr>
              <a:t>Visit #3</a:t>
            </a: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endParaRPr>
          </a:p>
        </p:txBody>
      </p:sp>
      <p:sp>
        <p:nvSpPr>
          <p:cNvPr id="33" name="Freeform 265">
            <a:extLst>
              <a:ext uri="{FF2B5EF4-FFF2-40B4-BE49-F238E27FC236}">
                <a16:creationId xmlns:a16="http://schemas.microsoft.com/office/drawing/2014/main" id="{1E64AB46-6802-40C9-B35A-2B7AC4E60C34}"/>
              </a:ext>
            </a:extLst>
          </p:cNvPr>
          <p:cNvSpPr/>
          <p:nvPr/>
        </p:nvSpPr>
        <p:spPr>
          <a:xfrm>
            <a:off x="7398870" y="1683586"/>
            <a:ext cx="2235199" cy="369119"/>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ctr" anchorCtr="0">
            <a:noAutofit/>
          </a:bodyPr>
          <a:lstStyle/>
          <a:p>
            <a:pPr marL="0" marR="0" lvl="0" indent="0" algn="ctr" defTabSz="829713" rtl="0" eaLnBrk="1" fontAlgn="auto" latinLnBrk="0" hangingPunct="1">
              <a:lnSpc>
                <a:spcPct val="90000"/>
              </a:lnSpc>
              <a:spcBef>
                <a:spcPct val="0"/>
              </a:spcBef>
              <a:spcAft>
                <a:spcPct val="10000"/>
              </a:spcAft>
              <a:buClrTx/>
              <a:buSzTx/>
              <a:buFontTx/>
              <a:buNone/>
              <a:tabLst/>
              <a:defRPr/>
            </a:pPr>
            <a:r>
              <a:rPr kumimoji="0" lang="en-AU" sz="3200" b="1"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rPr>
              <a:t>Visit #4</a:t>
            </a: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endParaRPr>
          </a:p>
        </p:txBody>
      </p:sp>
      <p:sp>
        <p:nvSpPr>
          <p:cNvPr id="34" name="Freeform 266">
            <a:extLst>
              <a:ext uri="{FF2B5EF4-FFF2-40B4-BE49-F238E27FC236}">
                <a16:creationId xmlns:a16="http://schemas.microsoft.com/office/drawing/2014/main" id="{9BAEC636-D48A-47B2-8D02-0AECFA0175FA}"/>
              </a:ext>
            </a:extLst>
          </p:cNvPr>
          <p:cNvSpPr/>
          <p:nvPr/>
        </p:nvSpPr>
        <p:spPr>
          <a:xfrm>
            <a:off x="9938871" y="1683586"/>
            <a:ext cx="2235199" cy="369119"/>
          </a:xfrm>
          <a:custGeom>
            <a:avLst/>
            <a:gdLst>
              <a:gd name="connsiteX0" fmla="*/ 0 w 1379128"/>
              <a:gd name="connsiteY0" fmla="*/ 0 h 997094"/>
              <a:gd name="connsiteX1" fmla="*/ 1379128 w 1379128"/>
              <a:gd name="connsiteY1" fmla="*/ 0 h 997094"/>
              <a:gd name="connsiteX2" fmla="*/ 1379128 w 1379128"/>
              <a:gd name="connsiteY2" fmla="*/ 997094 h 997094"/>
              <a:gd name="connsiteX3" fmla="*/ 0 w 1379128"/>
              <a:gd name="connsiteY3" fmla="*/ 997094 h 997094"/>
              <a:gd name="connsiteX4" fmla="*/ 0 w 1379128"/>
              <a:gd name="connsiteY4" fmla="*/ 0 h 9970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9128" h="997094">
                <a:moveTo>
                  <a:pt x="0" y="0"/>
                </a:moveTo>
                <a:lnTo>
                  <a:pt x="1379128" y="0"/>
                </a:lnTo>
                <a:lnTo>
                  <a:pt x="1379128" y="997094"/>
                </a:lnTo>
                <a:lnTo>
                  <a:pt x="0" y="997094"/>
                </a:lnTo>
                <a:lnTo>
                  <a:pt x="0" y="0"/>
                </a:lnTo>
                <a:close/>
              </a:path>
            </a:pathLst>
          </a:custGeom>
          <a:noFill/>
          <a:ln>
            <a:noFill/>
          </a:ln>
          <a:effectLst/>
        </p:spPr>
        <p:txBody>
          <a:bodyPr spcFirstLastPara="0" vert="horz" wrap="square" lIns="23707" tIns="23707" rIns="23707" bIns="23707" numCol="1" spcCol="1270" anchor="ctr" anchorCtr="0">
            <a:noAutofit/>
          </a:bodyPr>
          <a:lstStyle/>
          <a:p>
            <a:pPr marL="0" marR="0" lvl="0" indent="0" algn="ctr" defTabSz="829713" rtl="0" eaLnBrk="1" fontAlgn="auto" latinLnBrk="0" hangingPunct="1">
              <a:lnSpc>
                <a:spcPct val="90000"/>
              </a:lnSpc>
              <a:spcBef>
                <a:spcPct val="0"/>
              </a:spcBef>
              <a:spcAft>
                <a:spcPct val="10000"/>
              </a:spcAft>
              <a:buClrTx/>
              <a:buSzTx/>
              <a:buFontTx/>
              <a:buNone/>
              <a:tabLst/>
              <a:defRPr/>
            </a:pPr>
            <a:r>
              <a:rPr kumimoji="0" lang="en-AU" sz="3200" b="1"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rPr>
              <a:t>Visit #5</a:t>
            </a:r>
            <a:endParaRPr kumimoji="0" lang="en-AU" sz="3200" b="0" i="0" u="none" strike="noStrike" kern="1200" cap="none" spc="0" normalizeH="0" baseline="0" noProof="0" dirty="0">
              <a:ln>
                <a:noFill/>
              </a:ln>
              <a:solidFill>
                <a:prstClr val="black"/>
              </a:solidFill>
              <a:effectLst/>
              <a:uLnTx/>
              <a:uFillTx/>
              <a:latin typeface="Calibri" panose="020F0502020204030204" pitchFamily="34" charset="0"/>
              <a:ea typeface="ヒラギノ角ゴ Pro W3" charset="-128"/>
              <a:cs typeface="Arial" panose="020B0604020202020204" pitchFamily="34" charset="0"/>
            </a:endParaRPr>
          </a:p>
        </p:txBody>
      </p:sp>
      <p:sp>
        <p:nvSpPr>
          <p:cNvPr id="35" name="Text Box 15">
            <a:extLst>
              <a:ext uri="{FF2B5EF4-FFF2-40B4-BE49-F238E27FC236}">
                <a16:creationId xmlns:a16="http://schemas.microsoft.com/office/drawing/2014/main" id="{C9AA5916-8D12-4E3C-A0F4-A2F933DF70FD}"/>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Grebely. </a:t>
            </a:r>
            <a:r>
              <a:rPr kumimoji="0" lang="sv-SE"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Expert Rev Mol Diagn. 2017;17:1109. van Dijk. J Viral Hepat. 2020;27:1270.</a:t>
            </a:r>
            <a:endPar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52" name="Group 51">
            <a:extLst>
              <a:ext uri="{FF2B5EF4-FFF2-40B4-BE49-F238E27FC236}">
                <a16:creationId xmlns:a16="http://schemas.microsoft.com/office/drawing/2014/main" id="{717CBC7C-54BD-B6D4-C68B-6A9024D1249C}"/>
              </a:ext>
            </a:extLst>
          </p:cNvPr>
          <p:cNvGrpSpPr/>
          <p:nvPr/>
        </p:nvGrpSpPr>
        <p:grpSpPr>
          <a:xfrm>
            <a:off x="638453" y="2064687"/>
            <a:ext cx="10959881" cy="1195366"/>
            <a:chOff x="638453" y="3212690"/>
            <a:chExt cx="10959881" cy="1195366"/>
          </a:xfrm>
        </p:grpSpPr>
        <p:grpSp>
          <p:nvGrpSpPr>
            <p:cNvPr id="41" name="Group 40">
              <a:extLst>
                <a:ext uri="{FF2B5EF4-FFF2-40B4-BE49-F238E27FC236}">
                  <a16:creationId xmlns:a16="http://schemas.microsoft.com/office/drawing/2014/main" id="{B64A802E-9CBB-FB01-D233-F4E14329EA8B}"/>
                </a:ext>
              </a:extLst>
            </p:cNvPr>
            <p:cNvGrpSpPr/>
            <p:nvPr/>
          </p:nvGrpSpPr>
          <p:grpSpPr>
            <a:xfrm>
              <a:off x="638453" y="3212690"/>
              <a:ext cx="10959881" cy="1195366"/>
              <a:chOff x="638453" y="2097204"/>
              <a:chExt cx="10959881" cy="1195366"/>
            </a:xfrm>
          </p:grpSpPr>
          <p:sp>
            <p:nvSpPr>
              <p:cNvPr id="36" name="Oval 35">
                <a:extLst>
                  <a:ext uri="{FF2B5EF4-FFF2-40B4-BE49-F238E27FC236}">
                    <a16:creationId xmlns:a16="http://schemas.microsoft.com/office/drawing/2014/main" id="{FE2FF1E2-715B-881D-443B-192CE6920201}"/>
                  </a:ext>
                </a:extLst>
              </p:cNvPr>
              <p:cNvSpPr/>
              <p:nvPr/>
            </p:nvSpPr>
            <p:spPr bwMode="auto">
              <a:xfrm>
                <a:off x="638453" y="2097204"/>
                <a:ext cx="1195366" cy="1195366"/>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Oval 36">
                <a:extLst>
                  <a:ext uri="{FF2B5EF4-FFF2-40B4-BE49-F238E27FC236}">
                    <a16:creationId xmlns:a16="http://schemas.microsoft.com/office/drawing/2014/main" id="{55C75106-6FBC-0EEC-29C6-0F917E6661D0}"/>
                  </a:ext>
                </a:extLst>
              </p:cNvPr>
              <p:cNvSpPr/>
              <p:nvPr/>
            </p:nvSpPr>
            <p:spPr bwMode="auto">
              <a:xfrm>
                <a:off x="3102432" y="2097204"/>
                <a:ext cx="1195366" cy="1195366"/>
              </a:xfrm>
              <a:prstGeom prst="ellipse">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Oval 37">
                <a:extLst>
                  <a:ext uri="{FF2B5EF4-FFF2-40B4-BE49-F238E27FC236}">
                    <a16:creationId xmlns:a16="http://schemas.microsoft.com/office/drawing/2014/main" id="{A01C8C58-AEC8-3AAD-E68D-B51CEC422E4C}"/>
                  </a:ext>
                </a:extLst>
              </p:cNvPr>
              <p:cNvSpPr/>
              <p:nvPr/>
            </p:nvSpPr>
            <p:spPr bwMode="auto">
              <a:xfrm>
                <a:off x="5713911" y="2097204"/>
                <a:ext cx="1195366" cy="1195366"/>
              </a:xfrm>
              <a:prstGeom prst="ellipse">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Oval 38">
                <a:extLst>
                  <a:ext uri="{FF2B5EF4-FFF2-40B4-BE49-F238E27FC236}">
                    <a16:creationId xmlns:a16="http://schemas.microsoft.com/office/drawing/2014/main" id="{EEDF7215-44DE-1935-3FD3-9786E852A575}"/>
                  </a:ext>
                </a:extLst>
              </p:cNvPr>
              <p:cNvSpPr/>
              <p:nvPr/>
            </p:nvSpPr>
            <p:spPr bwMode="auto">
              <a:xfrm>
                <a:off x="7938989" y="2097204"/>
                <a:ext cx="1195366" cy="1195366"/>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Oval 39">
                <a:extLst>
                  <a:ext uri="{FF2B5EF4-FFF2-40B4-BE49-F238E27FC236}">
                    <a16:creationId xmlns:a16="http://schemas.microsoft.com/office/drawing/2014/main" id="{AB6547E5-0101-B7B2-1644-3106244F54FE}"/>
                  </a:ext>
                </a:extLst>
              </p:cNvPr>
              <p:cNvSpPr/>
              <p:nvPr/>
            </p:nvSpPr>
            <p:spPr bwMode="auto">
              <a:xfrm>
                <a:off x="10402968" y="2097204"/>
                <a:ext cx="1195366" cy="1195366"/>
              </a:xfrm>
              <a:prstGeom prst="ellipse">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pic>
          <p:nvPicPr>
            <p:cNvPr id="43" name="Graphic 42" descr="Stethoscope with solid fill">
              <a:extLst>
                <a:ext uri="{FF2B5EF4-FFF2-40B4-BE49-F238E27FC236}">
                  <a16:creationId xmlns:a16="http://schemas.microsoft.com/office/drawing/2014/main" id="{4C59722E-12DA-2EA1-FA82-E99BAA1BE9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20090" y="3381524"/>
              <a:ext cx="914400" cy="914400"/>
            </a:xfrm>
            <a:prstGeom prst="rect">
              <a:avLst/>
            </a:prstGeom>
          </p:spPr>
        </p:pic>
        <p:pic>
          <p:nvPicPr>
            <p:cNvPr id="44" name="Graphic 43" descr="Stethoscope with solid fill">
              <a:extLst>
                <a:ext uri="{FF2B5EF4-FFF2-40B4-BE49-F238E27FC236}">
                  <a16:creationId xmlns:a16="http://schemas.microsoft.com/office/drawing/2014/main" id="{F7A6F9BC-4335-9235-A1DC-5D795E9421E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42926" y="3363353"/>
              <a:ext cx="914400" cy="914400"/>
            </a:xfrm>
            <a:prstGeom prst="rect">
              <a:avLst/>
            </a:prstGeom>
          </p:spPr>
        </p:pic>
        <p:pic>
          <p:nvPicPr>
            <p:cNvPr id="46" name="Graphic 45" descr="Needle with solid fill">
              <a:extLst>
                <a:ext uri="{FF2B5EF4-FFF2-40B4-BE49-F238E27FC236}">
                  <a16:creationId xmlns:a16="http://schemas.microsoft.com/office/drawing/2014/main" id="{DD45293E-A53D-FAD4-CBF7-A2D2D48F25E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6200000">
              <a:off x="3244727" y="3315465"/>
              <a:ext cx="914400" cy="914400"/>
            </a:xfrm>
            <a:prstGeom prst="rect">
              <a:avLst/>
            </a:prstGeom>
          </p:spPr>
        </p:pic>
        <p:pic>
          <p:nvPicPr>
            <p:cNvPr id="47" name="Graphic 46" descr="Needle with solid fill">
              <a:extLst>
                <a:ext uri="{FF2B5EF4-FFF2-40B4-BE49-F238E27FC236}">
                  <a16:creationId xmlns:a16="http://schemas.microsoft.com/office/drawing/2014/main" id="{E0A0B1CE-EAB7-B713-7CEF-13A3AE2CBB4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16200000">
              <a:off x="8059269" y="3320888"/>
              <a:ext cx="914400" cy="914400"/>
            </a:xfrm>
            <a:prstGeom prst="rect">
              <a:avLst/>
            </a:prstGeom>
          </p:spPr>
        </p:pic>
        <p:pic>
          <p:nvPicPr>
            <p:cNvPr id="49" name="Graphic 48" descr="Speech with solid fill">
              <a:extLst>
                <a:ext uri="{FF2B5EF4-FFF2-40B4-BE49-F238E27FC236}">
                  <a16:creationId xmlns:a16="http://schemas.microsoft.com/office/drawing/2014/main" id="{FA352F8F-CBDA-BAA3-34BA-5F8E72D4CE6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525994" y="3409247"/>
              <a:ext cx="914400" cy="914400"/>
            </a:xfrm>
            <a:prstGeom prst="rect">
              <a:avLst/>
            </a:prstGeom>
          </p:spPr>
        </p:pic>
        <p:pic>
          <p:nvPicPr>
            <p:cNvPr id="51" name="Graphic 50" descr="Checkmark with solid fill">
              <a:extLst>
                <a:ext uri="{FF2B5EF4-FFF2-40B4-BE49-F238E27FC236}">
                  <a16:creationId xmlns:a16="http://schemas.microsoft.com/office/drawing/2014/main" id="{4387216A-BA93-E244-113A-D901DC7D1B9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0775504" y="3574360"/>
              <a:ext cx="456160" cy="456160"/>
            </a:xfrm>
            <a:prstGeom prst="rect">
              <a:avLst/>
            </a:prstGeom>
          </p:spPr>
        </p:pic>
      </p:grpSp>
    </p:spTree>
    <p:extLst>
      <p:ext uri="{BB962C8B-B14F-4D97-AF65-F5344CB8AC3E}">
        <p14:creationId xmlns:p14="http://schemas.microsoft.com/office/powerpoint/2010/main" val="315672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F9AF4-4A7C-4D66-B638-DAB13B5E92D0}"/>
              </a:ext>
            </a:extLst>
          </p:cNvPr>
          <p:cNvSpPr>
            <a:spLocks noGrp="1"/>
          </p:cNvSpPr>
          <p:nvPr>
            <p:ph type="title"/>
          </p:nvPr>
        </p:nvSpPr>
        <p:spPr/>
        <p:txBody>
          <a:bodyPr/>
          <a:lstStyle/>
          <a:p>
            <a:r>
              <a:rPr lang="en-US" dirty="0"/>
              <a:t>OptiScreen III: Improving Linkage to Care With Point-of-Care HIV/HBV/HCV Antibody Testing</a:t>
            </a:r>
          </a:p>
        </p:txBody>
      </p:sp>
      <p:sp>
        <p:nvSpPr>
          <p:cNvPr id="8" name="Content Placeholder 7">
            <a:extLst>
              <a:ext uri="{FF2B5EF4-FFF2-40B4-BE49-F238E27FC236}">
                <a16:creationId xmlns:a16="http://schemas.microsoft.com/office/drawing/2014/main" id="{25B94000-452E-4022-869F-797F79A85C71}"/>
              </a:ext>
            </a:extLst>
          </p:cNvPr>
          <p:cNvSpPr>
            <a:spLocks noGrp="1"/>
          </p:cNvSpPr>
          <p:nvPr>
            <p:ph idx="1"/>
          </p:nvPr>
        </p:nvSpPr>
        <p:spPr/>
        <p:txBody>
          <a:bodyPr/>
          <a:lstStyle/>
          <a:p>
            <a:r>
              <a:rPr lang="en-US" sz="2400"/>
              <a:t>Single-center, randomized trial at free clinic in France</a:t>
            </a:r>
          </a:p>
          <a:p>
            <a:endParaRPr lang="en-US" sz="2400"/>
          </a:p>
          <a:p>
            <a:endParaRPr lang="en-US" sz="2400"/>
          </a:p>
          <a:p>
            <a:endParaRPr lang="en-US" sz="2400"/>
          </a:p>
          <a:p>
            <a:endParaRPr lang="en-US" sz="2400"/>
          </a:p>
          <a:p>
            <a:pPr marL="0" indent="0">
              <a:buNone/>
            </a:pPr>
            <a:br>
              <a:rPr lang="en-US" sz="2400"/>
            </a:br>
            <a:br>
              <a:rPr lang="en-US" sz="2400"/>
            </a:br>
            <a:endParaRPr lang="en-US" sz="2400"/>
          </a:p>
          <a:p>
            <a:r>
              <a:rPr lang="en-US" sz="2400"/>
              <a:t>POC rapid testing improved “cascade of screening” and possibly linkage of care</a:t>
            </a:r>
          </a:p>
        </p:txBody>
      </p:sp>
      <p:sp>
        <p:nvSpPr>
          <p:cNvPr id="3" name="Text Box 45">
            <a:extLst>
              <a:ext uri="{FF2B5EF4-FFF2-40B4-BE49-F238E27FC236}">
                <a16:creationId xmlns:a16="http://schemas.microsoft.com/office/drawing/2014/main" id="{ED2EF5F6-6B82-50AF-F331-4A65BC698B47}"/>
              </a:ext>
            </a:extLst>
          </p:cNvPr>
          <p:cNvSpPr txBox="1">
            <a:spLocks noChangeArrowheads="1"/>
          </p:cNvSpPr>
          <p:nvPr/>
        </p:nvSpPr>
        <p:spPr bwMode="auto">
          <a:xfrm>
            <a:off x="499554" y="2371595"/>
            <a:ext cx="187534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GB" altLang="en-US" sz="1800" dirty="0">
                <a:solidFill>
                  <a:schemeClr val="bg1"/>
                </a:solidFill>
                <a:latin typeface="Calibri"/>
                <a:ea typeface="Calibri"/>
                <a:cs typeface="Arial"/>
              </a:rPr>
              <a:t>Adults seeking care at a free clinic in France, not already followed for HIV, HBV ± HCV infection</a:t>
            </a:r>
          </a:p>
          <a:p>
            <a:pPr algn="ctr">
              <a:lnSpc>
                <a:spcPct val="100000"/>
              </a:lnSpc>
              <a:spcBef>
                <a:spcPct val="0"/>
              </a:spcBef>
              <a:spcAft>
                <a:spcPct val="0"/>
              </a:spcAft>
              <a:buClrTx/>
              <a:buFontTx/>
              <a:buNone/>
            </a:pPr>
            <a:r>
              <a:rPr lang="en-GB" altLang="en-US" sz="1800" dirty="0">
                <a:solidFill>
                  <a:schemeClr val="bg1"/>
                </a:solidFill>
                <a:latin typeface="Calibri" panose="020F0502020204030204" pitchFamily="34" charset="0"/>
              </a:rPr>
              <a:t>(N = 324)</a:t>
            </a:r>
            <a:endParaRPr lang="en-US" altLang="en-US" sz="1800" dirty="0">
              <a:solidFill>
                <a:schemeClr val="bg1"/>
              </a:solidFill>
              <a:latin typeface="Calibri" panose="020F0502020204030204" pitchFamily="34" charset="0"/>
            </a:endParaRPr>
          </a:p>
        </p:txBody>
      </p:sp>
      <p:sp>
        <p:nvSpPr>
          <p:cNvPr id="4" name="Rectangle 46">
            <a:extLst>
              <a:ext uri="{FF2B5EF4-FFF2-40B4-BE49-F238E27FC236}">
                <a16:creationId xmlns:a16="http://schemas.microsoft.com/office/drawing/2014/main" id="{9051EF49-9EC8-DB5E-7299-BD3D8C27B9CE}"/>
              </a:ext>
            </a:extLst>
          </p:cNvPr>
          <p:cNvSpPr>
            <a:spLocks noChangeArrowheads="1"/>
          </p:cNvSpPr>
          <p:nvPr/>
        </p:nvSpPr>
        <p:spPr bwMode="auto">
          <a:xfrm>
            <a:off x="7641570" y="2518106"/>
            <a:ext cx="2538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US" altLang="en-US" sz="1800">
              <a:solidFill>
                <a:schemeClr val="bg1"/>
              </a:solidFill>
              <a:latin typeface="Calibri" panose="020F0502020204030204" pitchFamily="34" charset="0"/>
            </a:endParaRPr>
          </a:p>
        </p:txBody>
      </p:sp>
      <p:sp>
        <p:nvSpPr>
          <p:cNvPr id="9" name="Rectangle 49">
            <a:extLst>
              <a:ext uri="{FF2B5EF4-FFF2-40B4-BE49-F238E27FC236}">
                <a16:creationId xmlns:a16="http://schemas.microsoft.com/office/drawing/2014/main" id="{8F0B7DC1-2B00-9F0D-6D50-96A57A159BFA}"/>
              </a:ext>
            </a:extLst>
          </p:cNvPr>
          <p:cNvSpPr>
            <a:spLocks noChangeArrowheads="1"/>
          </p:cNvSpPr>
          <p:nvPr/>
        </p:nvSpPr>
        <p:spPr bwMode="auto">
          <a:xfrm>
            <a:off x="2799695" y="2350345"/>
            <a:ext cx="2534306" cy="9144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a:solidFill>
                  <a:schemeClr val="tx1"/>
                </a:solidFill>
                <a:latin typeface="Calibri" panose="020F0502020204030204" pitchFamily="34" charset="0"/>
              </a:rPr>
              <a:t>POC Rapid HIV/HBV/HCV</a:t>
            </a:r>
            <a:br>
              <a:rPr lang="en-US" altLang="en-US" sz="1800">
                <a:solidFill>
                  <a:schemeClr val="tx1"/>
                </a:solidFill>
                <a:latin typeface="Calibri" panose="020F0502020204030204" pitchFamily="34" charset="0"/>
              </a:rPr>
            </a:br>
            <a:r>
              <a:rPr lang="en-US" altLang="en-US" sz="1800">
                <a:solidFill>
                  <a:schemeClr val="tx1"/>
                </a:solidFill>
                <a:latin typeface="Calibri" panose="020F0502020204030204" pitchFamily="34" charset="0"/>
              </a:rPr>
              <a:t> Testing</a:t>
            </a:r>
          </a:p>
          <a:p>
            <a:pPr algn="ctr">
              <a:lnSpc>
                <a:spcPct val="100000"/>
              </a:lnSpc>
              <a:spcBef>
                <a:spcPct val="0"/>
              </a:spcBef>
              <a:spcAft>
                <a:spcPct val="0"/>
              </a:spcAft>
              <a:buClrTx/>
              <a:buFontTx/>
              <a:buNone/>
            </a:pPr>
            <a:r>
              <a:rPr lang="en-US" altLang="en-US" sz="1800" b="0">
                <a:solidFill>
                  <a:schemeClr val="tx1"/>
                </a:solidFill>
                <a:latin typeface="Calibri" panose="020F0502020204030204" pitchFamily="34" charset="0"/>
              </a:rPr>
              <a:t>(n = 162)</a:t>
            </a:r>
          </a:p>
        </p:txBody>
      </p:sp>
      <p:sp>
        <p:nvSpPr>
          <p:cNvPr id="10" name="Rectangle 50">
            <a:extLst>
              <a:ext uri="{FF2B5EF4-FFF2-40B4-BE49-F238E27FC236}">
                <a16:creationId xmlns:a16="http://schemas.microsoft.com/office/drawing/2014/main" id="{BD711253-EFFC-6E08-354F-BC4F49982D2B}"/>
              </a:ext>
            </a:extLst>
          </p:cNvPr>
          <p:cNvSpPr>
            <a:spLocks noChangeArrowheads="1"/>
          </p:cNvSpPr>
          <p:nvPr/>
        </p:nvSpPr>
        <p:spPr bwMode="auto">
          <a:xfrm>
            <a:off x="2799695" y="3333818"/>
            <a:ext cx="2534306" cy="914400"/>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a:solidFill>
                  <a:schemeClr val="tx1"/>
                </a:solidFill>
                <a:latin typeface="Calibri" panose="020F0502020204030204" pitchFamily="34" charset="0"/>
              </a:rPr>
              <a:t>Standard Serology-based </a:t>
            </a:r>
            <a:br>
              <a:rPr lang="en-US" altLang="en-US" sz="1800">
                <a:solidFill>
                  <a:schemeClr val="tx1"/>
                </a:solidFill>
                <a:latin typeface="Calibri" panose="020F0502020204030204" pitchFamily="34" charset="0"/>
              </a:rPr>
            </a:br>
            <a:r>
              <a:rPr lang="en-US" altLang="en-US" sz="1800">
                <a:solidFill>
                  <a:schemeClr val="tx1"/>
                </a:solidFill>
                <a:latin typeface="Calibri" panose="020F0502020204030204" pitchFamily="34" charset="0"/>
              </a:rPr>
              <a:t>Testing</a:t>
            </a:r>
            <a:r>
              <a:rPr lang="en-US" altLang="en-US" sz="1800" dirty="0">
                <a:solidFill>
                  <a:schemeClr val="tx1"/>
                </a:solidFill>
                <a:latin typeface="Calibri" panose="020F0502020204030204" pitchFamily="34" charset="0"/>
              </a:rPr>
              <a:t>*</a:t>
            </a:r>
            <a:endParaRPr lang="en-US" altLang="en-US" sz="180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800">
                <a:solidFill>
                  <a:schemeClr val="tx1"/>
                </a:solidFill>
                <a:latin typeface="Calibri" panose="020F0502020204030204" pitchFamily="34" charset="0"/>
              </a:rPr>
              <a:t>(n = 162)</a:t>
            </a:r>
          </a:p>
        </p:txBody>
      </p:sp>
      <p:sp>
        <p:nvSpPr>
          <p:cNvPr id="13" name="Line 53">
            <a:extLst>
              <a:ext uri="{FF2B5EF4-FFF2-40B4-BE49-F238E27FC236}">
                <a16:creationId xmlns:a16="http://schemas.microsoft.com/office/drawing/2014/main" id="{0DB0E4B6-CAAC-EE14-88E4-8D6D05BBCB07}"/>
              </a:ext>
            </a:extLst>
          </p:cNvPr>
          <p:cNvSpPr>
            <a:spLocks noChangeShapeType="1"/>
          </p:cNvSpPr>
          <p:nvPr/>
        </p:nvSpPr>
        <p:spPr bwMode="auto">
          <a:xfrm>
            <a:off x="2380594" y="3302849"/>
            <a:ext cx="311806" cy="12615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schemeClr val="bg1"/>
              </a:solidFill>
              <a:latin typeface="Calibri" panose="020F0502020204030204" pitchFamily="34" charset="0"/>
            </a:endParaRPr>
          </a:p>
        </p:txBody>
      </p:sp>
      <p:sp>
        <p:nvSpPr>
          <p:cNvPr id="14" name="Line 54">
            <a:extLst>
              <a:ext uri="{FF2B5EF4-FFF2-40B4-BE49-F238E27FC236}">
                <a16:creationId xmlns:a16="http://schemas.microsoft.com/office/drawing/2014/main" id="{76C9B266-8C17-E6A2-87E0-19B25E44A27F}"/>
              </a:ext>
            </a:extLst>
          </p:cNvPr>
          <p:cNvSpPr>
            <a:spLocks noChangeShapeType="1"/>
          </p:cNvSpPr>
          <p:nvPr/>
        </p:nvSpPr>
        <p:spPr bwMode="auto">
          <a:xfrm flipV="1">
            <a:off x="2380594" y="2887438"/>
            <a:ext cx="324506" cy="16299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schemeClr val="bg1"/>
              </a:solidFill>
              <a:latin typeface="Calibri" panose="020F0502020204030204" pitchFamily="34" charset="0"/>
            </a:endParaRPr>
          </a:p>
        </p:txBody>
      </p:sp>
      <p:graphicFrame>
        <p:nvGraphicFramePr>
          <p:cNvPr id="17" name="Table 4">
            <a:extLst>
              <a:ext uri="{FF2B5EF4-FFF2-40B4-BE49-F238E27FC236}">
                <a16:creationId xmlns:a16="http://schemas.microsoft.com/office/drawing/2014/main" id="{DDAD8EA1-284C-F4B8-AB82-33DDB78DE29A}"/>
              </a:ext>
            </a:extLst>
          </p:cNvPr>
          <p:cNvGraphicFramePr>
            <a:graphicFrameLocks/>
          </p:cNvGraphicFramePr>
          <p:nvPr>
            <p:extLst>
              <p:ext uri="{D42A27DB-BD31-4B8C-83A1-F6EECF244321}">
                <p14:modId xmlns:p14="http://schemas.microsoft.com/office/powerpoint/2010/main" val="1531023925"/>
              </p:ext>
            </p:extLst>
          </p:nvPr>
        </p:nvGraphicFramePr>
        <p:xfrm>
          <a:off x="5502124" y="2173038"/>
          <a:ext cx="6085199" cy="3291840"/>
        </p:xfrm>
        <a:graphic>
          <a:graphicData uri="http://schemas.openxmlformats.org/drawingml/2006/table">
            <a:tbl>
              <a:tblPr firstRow="1" bandRow="1">
                <a:tableStyleId>{5C22544A-7EE6-4342-B048-85BDC9FD1C3A}</a:tableStyleId>
              </a:tblPr>
              <a:tblGrid>
                <a:gridCol w="2605216">
                  <a:extLst>
                    <a:ext uri="{9D8B030D-6E8A-4147-A177-3AD203B41FA5}">
                      <a16:colId xmlns:a16="http://schemas.microsoft.com/office/drawing/2014/main" val="1416721413"/>
                    </a:ext>
                  </a:extLst>
                </a:gridCol>
                <a:gridCol w="1192084">
                  <a:extLst>
                    <a:ext uri="{9D8B030D-6E8A-4147-A177-3AD203B41FA5}">
                      <a16:colId xmlns:a16="http://schemas.microsoft.com/office/drawing/2014/main" val="1942847099"/>
                    </a:ext>
                  </a:extLst>
                </a:gridCol>
                <a:gridCol w="1384299">
                  <a:extLst>
                    <a:ext uri="{9D8B030D-6E8A-4147-A177-3AD203B41FA5}">
                      <a16:colId xmlns:a16="http://schemas.microsoft.com/office/drawing/2014/main" val="1871305452"/>
                    </a:ext>
                  </a:extLst>
                </a:gridCol>
                <a:gridCol w="903600">
                  <a:extLst>
                    <a:ext uri="{9D8B030D-6E8A-4147-A177-3AD203B41FA5}">
                      <a16:colId xmlns:a16="http://schemas.microsoft.com/office/drawing/2014/main" val="2845482831"/>
                    </a:ext>
                  </a:extLst>
                </a:gridCol>
              </a:tblGrid>
              <a:tr h="370840">
                <a:tc>
                  <a:txBody>
                    <a:bodyPr/>
                    <a:lstStyle/>
                    <a:p>
                      <a:pPr algn="l" fontAlgn="b"/>
                      <a:r>
                        <a:rPr lang="en-US" sz="1800" b="1">
                          <a:solidFill>
                            <a:srgbClr val="FFFFFF"/>
                          </a:solidFill>
                          <a:effectLst/>
                        </a:rPr>
                        <a:t>Outcome, n/N (%)</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65000"/>
                        <a:lumOff val="35000"/>
                      </a:schemeClr>
                    </a:solidFill>
                  </a:tcPr>
                </a:tc>
                <a:tc>
                  <a:txBody>
                    <a:bodyPr/>
                    <a:lstStyle/>
                    <a:p>
                      <a:pPr algn="ctr" fontAlgn="b"/>
                      <a:r>
                        <a:rPr lang="en-US" sz="1800" b="1">
                          <a:solidFill>
                            <a:srgbClr val="FFFFFF"/>
                          </a:solidFill>
                          <a:effectLst/>
                        </a:rPr>
                        <a:t>POC Rapid Testing </a:t>
                      </a:r>
                      <a:br>
                        <a:rPr lang="en-US" sz="1800" b="1">
                          <a:solidFill>
                            <a:srgbClr val="FFFFFF"/>
                          </a:solidFill>
                          <a:effectLst/>
                        </a:rPr>
                      </a:br>
                      <a:r>
                        <a:rPr lang="en-US" sz="1800" b="1">
                          <a:solidFill>
                            <a:srgbClr val="FFFFFF"/>
                          </a:solidFill>
                          <a:effectLst/>
                        </a:rPr>
                        <a:t>(n = 162)</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15873"/>
                    </a:solidFill>
                  </a:tcPr>
                </a:tc>
                <a:tc>
                  <a:txBody>
                    <a:bodyPr/>
                    <a:lstStyle/>
                    <a:p>
                      <a:pPr algn="ctr" fontAlgn="b"/>
                      <a:r>
                        <a:rPr lang="en-US" sz="1800" b="1">
                          <a:solidFill>
                            <a:srgbClr val="FFFFFF"/>
                          </a:solidFill>
                          <a:effectLst/>
                        </a:rPr>
                        <a:t>Standard Testing </a:t>
                      </a:r>
                      <a:br>
                        <a:rPr lang="en-US" sz="1800" b="1">
                          <a:solidFill>
                            <a:srgbClr val="FFFFFF"/>
                          </a:solidFill>
                          <a:effectLst/>
                        </a:rPr>
                      </a:br>
                      <a:r>
                        <a:rPr lang="en-US" sz="1800" b="1">
                          <a:solidFill>
                            <a:srgbClr val="FFFFFF"/>
                          </a:solidFill>
                          <a:effectLst/>
                        </a:rPr>
                        <a:t>(n = 162)</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1800" b="1" i="1">
                          <a:solidFill>
                            <a:srgbClr val="FFFFFF"/>
                          </a:solidFill>
                          <a:effectLst/>
                        </a:rPr>
                        <a:t>P </a:t>
                      </a:r>
                      <a:r>
                        <a:rPr lang="en-US" sz="1800" b="1" i="0">
                          <a:solidFill>
                            <a:srgbClr val="FFFFFF"/>
                          </a:solidFill>
                          <a:effectLst/>
                        </a:rPr>
                        <a:t>V</a:t>
                      </a:r>
                      <a:r>
                        <a:rPr lang="en-US" sz="1800" b="1">
                          <a:solidFill>
                            <a:srgbClr val="FFFFFF"/>
                          </a:solidFill>
                          <a:effectLst/>
                        </a:rPr>
                        <a:t>alue</a:t>
                      </a:r>
                      <a:endParaRPr lang="en-US" sz="1800" b="1" dirty="0">
                        <a:solidFill>
                          <a:srgbClr val="FFFFFF"/>
                        </a:solidFill>
                        <a:effectLst/>
                      </a:endParaRP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65000"/>
                        <a:lumOff val="35000"/>
                      </a:schemeClr>
                    </a:solidFill>
                  </a:tcPr>
                </a:tc>
                <a:extLst>
                  <a:ext uri="{0D108BD9-81ED-4DB2-BD59-A6C34878D82A}">
                    <a16:rowId xmlns:a16="http://schemas.microsoft.com/office/drawing/2014/main" val="1263703027"/>
                  </a:ext>
                </a:extLst>
              </a:tr>
              <a:tr h="0">
                <a:tc>
                  <a:txBody>
                    <a:bodyPr/>
                    <a:lstStyle/>
                    <a:p>
                      <a:pPr fontAlgn="ctr"/>
                      <a:r>
                        <a:rPr lang="en-US" sz="1800">
                          <a:solidFill>
                            <a:schemeClr val="bg1"/>
                          </a:solidFill>
                          <a:effectLst/>
                          <a:latin typeface="+mn-lt"/>
                        </a:rPr>
                        <a:t>Aware of status</a:t>
                      </a:r>
                    </a:p>
                  </a:txBody>
                  <a:tcPr anchor="ctr">
                    <a:lnL w="38100" cap="flat" cmpd="sng" algn="ctr">
                      <a:noFill/>
                      <a:prstDash val="solid"/>
                      <a:round/>
                      <a:headEnd type="none" w="med" len="med"/>
                      <a:tailEnd type="none" w="med" len="med"/>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1800">
                          <a:solidFill>
                            <a:schemeClr val="bg1"/>
                          </a:solidFill>
                          <a:effectLst/>
                          <a:latin typeface="+mn-lt"/>
                        </a:rPr>
                        <a:t>159/162 (98)</a:t>
                      </a:r>
                    </a:p>
                  </a:txBody>
                  <a:tcPr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1800">
                          <a:solidFill>
                            <a:schemeClr val="bg1"/>
                          </a:solidFill>
                          <a:effectLst/>
                          <a:latin typeface="+mn-lt"/>
                        </a:rPr>
                        <a:t>104/162 (64)</a:t>
                      </a:r>
                    </a:p>
                  </a:txBody>
                  <a:tcPr anchor="ctr">
                    <a:lnL w="12700" cmpd="sng">
                      <a:noFill/>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tc>
                  <a:txBody>
                    <a:bodyPr/>
                    <a:lstStyle/>
                    <a:p>
                      <a:pPr algn="ctr" fontAlgn="ctr"/>
                      <a:r>
                        <a:rPr lang="en-US" sz="1800">
                          <a:solidFill>
                            <a:schemeClr val="bg1"/>
                          </a:solidFill>
                          <a:effectLst/>
                          <a:latin typeface="+mn-lt"/>
                        </a:rPr>
                        <a:t>&lt;.001</a:t>
                      </a:r>
                      <a:endParaRPr lang="en-US" sz="1800" dirty="0">
                        <a:solidFill>
                          <a:schemeClr val="bg1"/>
                        </a:solidFill>
                        <a:effectLst/>
                        <a:latin typeface="+mn-lt"/>
                      </a:endParaRPr>
                    </a:p>
                  </a:txBody>
                  <a:tcPr anchor="ct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004333247"/>
                  </a:ext>
                </a:extLst>
              </a:tr>
              <a:tr h="0">
                <a:tc>
                  <a:txBody>
                    <a:bodyPr/>
                    <a:lstStyle/>
                    <a:p>
                      <a:pPr fontAlgn="ctr"/>
                      <a:r>
                        <a:rPr lang="en-US" sz="1800">
                          <a:solidFill>
                            <a:schemeClr val="bg1"/>
                          </a:solidFill>
                          <a:effectLst/>
                          <a:latin typeface="+mn-lt"/>
                        </a:rPr>
                        <a:t>Linked to care</a:t>
                      </a:r>
                    </a:p>
                    <a:p>
                      <a:pPr marL="285750" indent="-285750" fontAlgn="ctr">
                        <a:buFont typeface="Wingdings" panose="05000000000000000000" pitchFamily="2" charset="2"/>
                        <a:buChar char="§"/>
                      </a:pPr>
                      <a:r>
                        <a:rPr lang="en-US" sz="1800">
                          <a:solidFill>
                            <a:schemeClr val="bg1"/>
                          </a:solidFill>
                          <a:effectLst/>
                          <a:latin typeface="+mn-lt"/>
                        </a:rPr>
                        <a:t>Sensitivity analyses including people who did not get tested assuming same disease  prevalence </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mn-lt"/>
                        </a:rPr>
                        <a:t>18/20 (90)</a:t>
                      </a:r>
                      <a:br>
                        <a:rPr lang="en-US" sz="1800" dirty="0">
                          <a:solidFill>
                            <a:srgbClr val="000000"/>
                          </a:solidFill>
                          <a:effectLst/>
                          <a:latin typeface="+mn-lt"/>
                        </a:rPr>
                      </a:br>
                      <a:r>
                        <a:rPr lang="en-US" sz="1800" dirty="0">
                          <a:solidFill>
                            <a:schemeClr val="bg1"/>
                          </a:solidFill>
                          <a:effectLst/>
                          <a:latin typeface="+mn-lt"/>
                        </a:rPr>
                        <a:t>90</a:t>
                      </a:r>
                      <a:br>
                        <a:rPr lang="en-US" sz="1800" dirty="0">
                          <a:solidFill>
                            <a:schemeClr val="bg1"/>
                          </a:solidFill>
                          <a:effectLst/>
                          <a:latin typeface="+mn-lt"/>
                        </a:rPr>
                      </a:br>
                      <a:br>
                        <a:rPr lang="en-US" sz="1800" dirty="0">
                          <a:solidFill>
                            <a:schemeClr val="bg1"/>
                          </a:solidFill>
                          <a:effectLst/>
                          <a:latin typeface="+mn-lt"/>
                        </a:rPr>
                      </a:br>
                      <a:br>
                        <a:rPr lang="en-US" sz="1800" dirty="0">
                          <a:solidFill>
                            <a:schemeClr val="bg1"/>
                          </a:solidFill>
                          <a:effectLst/>
                          <a:latin typeface="+mn-lt"/>
                        </a:rPr>
                      </a:br>
                      <a:endParaRPr lang="en-US" dirty="0"/>
                    </a:p>
                  </a:txBody>
                  <a:tcP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mn-lt"/>
                        </a:rPr>
                        <a:t>15/18 (83.3)</a:t>
                      </a:r>
                      <a:br>
                        <a:rPr lang="en-US" sz="1800" dirty="0">
                          <a:solidFill>
                            <a:srgbClr val="000000"/>
                          </a:solidFill>
                          <a:effectLst/>
                          <a:latin typeface="+mn-lt"/>
                        </a:rPr>
                      </a:br>
                      <a:r>
                        <a:rPr lang="en-US" sz="1800" dirty="0">
                          <a:solidFill>
                            <a:schemeClr val="bg1"/>
                          </a:solidFill>
                          <a:effectLst/>
                          <a:latin typeface="+mn-lt"/>
                        </a:rPr>
                        <a:t>60</a:t>
                      </a:r>
                      <a:br>
                        <a:rPr lang="en-US" sz="1800" dirty="0">
                          <a:solidFill>
                            <a:schemeClr val="bg1"/>
                          </a:solidFill>
                          <a:effectLst/>
                          <a:latin typeface="+mn-lt"/>
                        </a:rPr>
                      </a:br>
                      <a:br>
                        <a:rPr lang="en-US" sz="1800" dirty="0">
                          <a:solidFill>
                            <a:schemeClr val="bg1"/>
                          </a:solidFill>
                          <a:effectLst/>
                          <a:latin typeface="+mn-lt"/>
                        </a:rPr>
                      </a:br>
                      <a:br>
                        <a:rPr lang="en-US" sz="1800" dirty="0">
                          <a:solidFill>
                            <a:schemeClr val="bg1"/>
                          </a:solidFill>
                          <a:effectLst/>
                          <a:latin typeface="+mn-lt"/>
                        </a:rPr>
                      </a:br>
                      <a:endParaRPr lang="en-US" dirty="0"/>
                    </a:p>
                  </a:txBody>
                  <a:tcP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fontAlgn="ctr"/>
                      <a:r>
                        <a:rPr lang="en-US" sz="1800" dirty="0">
                          <a:solidFill>
                            <a:schemeClr val="bg1"/>
                          </a:solidFill>
                          <a:effectLst/>
                          <a:latin typeface="+mn-lt"/>
                        </a:rPr>
                        <a:t>.7</a:t>
                      </a:r>
                      <a:br>
                        <a:rPr lang="en-US" sz="1800" dirty="0">
                          <a:solidFill>
                            <a:srgbClr val="000000"/>
                          </a:solidFill>
                          <a:effectLst/>
                          <a:latin typeface="+mn-lt"/>
                        </a:rPr>
                      </a:br>
                      <a:r>
                        <a:rPr lang="en-US" sz="1800" dirty="0">
                          <a:solidFill>
                            <a:schemeClr val="bg1"/>
                          </a:solidFill>
                          <a:effectLst/>
                          <a:latin typeface="+mn-lt"/>
                        </a:rPr>
                        <a:t>.04</a:t>
                      </a:r>
                      <a:br>
                        <a:rPr lang="en-US" sz="1800" dirty="0">
                          <a:solidFill>
                            <a:schemeClr val="bg1"/>
                          </a:solidFill>
                          <a:effectLst/>
                          <a:latin typeface="+mn-lt"/>
                        </a:rPr>
                      </a:br>
                      <a:br>
                        <a:rPr lang="en-US" sz="1800" dirty="0">
                          <a:solidFill>
                            <a:schemeClr val="bg1"/>
                          </a:solidFill>
                          <a:effectLst/>
                          <a:latin typeface="+mn-lt"/>
                        </a:rPr>
                      </a:br>
                      <a:br>
                        <a:rPr lang="en-US" sz="1800" dirty="0">
                          <a:solidFill>
                            <a:schemeClr val="bg1"/>
                          </a:solidFill>
                          <a:effectLst/>
                          <a:latin typeface="+mn-lt"/>
                        </a:rPr>
                      </a:br>
                      <a:endParaRPr lang="en-US" dirty="0"/>
                    </a:p>
                  </a:txBody>
                  <a:tcP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856829936"/>
                  </a:ext>
                </a:extLst>
              </a:tr>
            </a:tbl>
          </a:graphicData>
        </a:graphic>
      </p:graphicFrame>
      <p:sp>
        <p:nvSpPr>
          <p:cNvPr id="18" name="Text Box 15">
            <a:extLst>
              <a:ext uri="{FF2B5EF4-FFF2-40B4-BE49-F238E27FC236}">
                <a16:creationId xmlns:a16="http://schemas.microsoft.com/office/drawing/2014/main" id="{048BFF74-67BC-579F-27B0-C603E50D7D66}"/>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Bottero. Open Forum Infect Dis. 2015;2:ofv162.</a:t>
            </a:r>
            <a:endPar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20" name="TextBox 19">
            <a:extLst>
              <a:ext uri="{FF2B5EF4-FFF2-40B4-BE49-F238E27FC236}">
                <a16:creationId xmlns:a16="http://schemas.microsoft.com/office/drawing/2014/main" id="{CF4EAE37-3E77-33BA-60FA-C5AF88CE0253}"/>
              </a:ext>
            </a:extLst>
          </p:cNvPr>
          <p:cNvSpPr txBox="1"/>
          <p:nvPr/>
        </p:nvSpPr>
        <p:spPr bwMode="auto">
          <a:xfrm>
            <a:off x="2799695" y="4419825"/>
            <a:ext cx="2387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a:solidFill>
                  <a:schemeClr val="bg1"/>
                </a:solidFill>
                <a:latin typeface="Calibri" panose="020F0502020204030204" pitchFamily="34" charset="0"/>
              </a:rPr>
              <a:t>*HIV Ag/Ab combo test; </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HBsAg, anti-HBc, anti-HBs; </a:t>
            </a:r>
            <a:br>
              <a:rPr lang="en-US" sz="1600" b="0">
                <a:solidFill>
                  <a:schemeClr val="bg1"/>
                </a:solidFill>
                <a:latin typeface="Calibri" panose="020F0502020204030204" pitchFamily="34" charset="0"/>
              </a:rPr>
            </a:br>
            <a:r>
              <a:rPr lang="en-US" sz="1600" b="0">
                <a:solidFill>
                  <a:schemeClr val="bg1"/>
                </a:solidFill>
                <a:latin typeface="Calibri" panose="020F0502020204030204" pitchFamily="34" charset="0"/>
              </a:rPr>
              <a:t>anti-HCV + HCV Ag</a:t>
            </a:r>
          </a:p>
        </p:txBody>
      </p:sp>
    </p:spTree>
    <p:extLst>
      <p:ext uri="{BB962C8B-B14F-4D97-AF65-F5344CB8AC3E}">
        <p14:creationId xmlns:p14="http://schemas.microsoft.com/office/powerpoint/2010/main" val="616725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F806B-BEEE-85F9-804E-0E4C7F797C52}"/>
              </a:ext>
            </a:extLst>
          </p:cNvPr>
          <p:cNvSpPr>
            <a:spLocks noGrp="1"/>
          </p:cNvSpPr>
          <p:nvPr>
            <p:ph type="title"/>
          </p:nvPr>
        </p:nvSpPr>
        <p:spPr/>
        <p:txBody>
          <a:bodyPr/>
          <a:lstStyle/>
          <a:p>
            <a:r>
              <a:rPr lang="en-US"/>
              <a:t>Single Step Algorithm With Reflex HCV Testing</a:t>
            </a:r>
          </a:p>
        </p:txBody>
      </p:sp>
      <p:sp>
        <p:nvSpPr>
          <p:cNvPr id="7" name="Content Placeholder 6">
            <a:extLst>
              <a:ext uri="{FF2B5EF4-FFF2-40B4-BE49-F238E27FC236}">
                <a16:creationId xmlns:a16="http://schemas.microsoft.com/office/drawing/2014/main" id="{BA0B321A-335F-A326-FE33-04017355030C}"/>
              </a:ext>
            </a:extLst>
          </p:cNvPr>
          <p:cNvSpPr>
            <a:spLocks noGrp="1"/>
          </p:cNvSpPr>
          <p:nvPr>
            <p:ph idx="1"/>
          </p:nvPr>
        </p:nvSpPr>
        <p:spPr>
          <a:xfrm>
            <a:off x="604676" y="1513047"/>
            <a:ext cx="5848714" cy="4650686"/>
          </a:xfrm>
        </p:spPr>
        <p:txBody>
          <a:bodyPr/>
          <a:lstStyle/>
          <a:p>
            <a:r>
              <a:rPr lang="en-US" dirty="0"/>
              <a:t>Single-step algorithm using both HCV Ab and RNA on initial serum specimen evaluated at a primary care clinic in UK</a:t>
            </a:r>
          </a:p>
          <a:p>
            <a:r>
              <a:rPr lang="en-US" dirty="0"/>
              <a:t>Confirmatory HCV RNA testing performed: </a:t>
            </a:r>
          </a:p>
          <a:p>
            <a:pPr lvl="1"/>
            <a:r>
              <a:rPr lang="en-US" dirty="0"/>
              <a:t>Pre intervention: 107/154 (70%)</a:t>
            </a:r>
          </a:p>
          <a:p>
            <a:pPr lvl="1"/>
            <a:r>
              <a:rPr lang="en-US" dirty="0"/>
              <a:t>With intervention: 118/119 (99%)</a:t>
            </a:r>
          </a:p>
          <a:p>
            <a:endParaRPr lang="en-US" dirty="0"/>
          </a:p>
        </p:txBody>
      </p:sp>
      <p:sp>
        <p:nvSpPr>
          <p:cNvPr id="11" name="Text Box 15">
            <a:extLst>
              <a:ext uri="{FF2B5EF4-FFF2-40B4-BE49-F238E27FC236}">
                <a16:creationId xmlns:a16="http://schemas.microsoft.com/office/drawing/2014/main" id="{24B55017-23C6-59E0-5F0B-F098D7F587EF}"/>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Munang. Public Health. 2019;166:40. </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nvGrpSpPr>
          <p:cNvPr id="21" name="Group 20">
            <a:extLst>
              <a:ext uri="{FF2B5EF4-FFF2-40B4-BE49-F238E27FC236}">
                <a16:creationId xmlns:a16="http://schemas.microsoft.com/office/drawing/2014/main" id="{4FD995B4-CB07-DFF1-7911-D316CADDF795}"/>
              </a:ext>
            </a:extLst>
          </p:cNvPr>
          <p:cNvGrpSpPr/>
          <p:nvPr/>
        </p:nvGrpSpPr>
        <p:grpSpPr>
          <a:xfrm>
            <a:off x="6766570" y="1684466"/>
            <a:ext cx="4169654" cy="4127136"/>
            <a:chOff x="6766570" y="1684466"/>
            <a:chExt cx="4169654" cy="4127136"/>
          </a:xfrm>
        </p:grpSpPr>
        <p:cxnSp>
          <p:nvCxnSpPr>
            <p:cNvPr id="20" name="Straight Arrow Connector 19">
              <a:extLst>
                <a:ext uri="{FF2B5EF4-FFF2-40B4-BE49-F238E27FC236}">
                  <a16:creationId xmlns:a16="http://schemas.microsoft.com/office/drawing/2014/main" id="{9566CD12-569F-DFEA-7DD9-D788538B3F84}"/>
                </a:ext>
              </a:extLst>
            </p:cNvPr>
            <p:cNvCxnSpPr/>
            <p:nvPr/>
          </p:nvCxnSpPr>
          <p:spPr bwMode="auto">
            <a:xfrm>
              <a:off x="9180108" y="2125277"/>
              <a:ext cx="0" cy="538355"/>
            </a:xfrm>
            <a:prstGeom prst="straightConnector1">
              <a:avLst/>
            </a:prstGeom>
            <a:noFill/>
            <a:ln w="28575" cap="flat" cmpd="sng" algn="ctr">
              <a:solidFill>
                <a:schemeClr val="bg1"/>
              </a:solidFill>
              <a:prstDash val="solid"/>
              <a:round/>
              <a:headEnd type="none" w="med" len="med"/>
              <a:tailEnd type="triangle"/>
            </a:ln>
            <a:effectLst/>
          </p:spPr>
        </p:cxnSp>
        <p:sp>
          <p:nvSpPr>
            <p:cNvPr id="12" name="Rectangle 11">
              <a:extLst>
                <a:ext uri="{FF2B5EF4-FFF2-40B4-BE49-F238E27FC236}">
                  <a16:creationId xmlns:a16="http://schemas.microsoft.com/office/drawing/2014/main" id="{C12F9F37-FA61-4F3E-22C8-2208540EC74E}"/>
                </a:ext>
              </a:extLst>
            </p:cNvPr>
            <p:cNvSpPr/>
            <p:nvPr/>
          </p:nvSpPr>
          <p:spPr bwMode="auto">
            <a:xfrm>
              <a:off x="7908624" y="3481603"/>
              <a:ext cx="2569464" cy="661788"/>
            </a:xfrm>
            <a:prstGeom prst="rect">
              <a:avLst/>
            </a:prstGeom>
            <a:solidFill>
              <a:srgbClr val="E1471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 name="TextBox 3">
              <a:extLst>
                <a:ext uri="{FF2B5EF4-FFF2-40B4-BE49-F238E27FC236}">
                  <a16:creationId xmlns:a16="http://schemas.microsoft.com/office/drawing/2014/main" id="{F6E113B9-FEAB-EF92-8A8C-1B6A2F855161}"/>
                </a:ext>
              </a:extLst>
            </p:cNvPr>
            <p:cNvSpPr txBox="1"/>
            <p:nvPr/>
          </p:nvSpPr>
          <p:spPr bwMode="auto">
            <a:xfrm>
              <a:off x="8199049" y="3497060"/>
              <a:ext cx="19658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Confirmatory HCV </a:t>
              </a:r>
              <a:br>
                <a:rPr lang="en-US" dirty="0">
                  <a:latin typeface="Calibri" panose="020F0502020204030204" pitchFamily="34" charset="0"/>
                </a:rPr>
              </a:br>
              <a:r>
                <a:rPr lang="en-US" dirty="0">
                  <a:latin typeface="Calibri" panose="020F0502020204030204" pitchFamily="34" charset="0"/>
                </a:rPr>
                <a:t>antibody test</a:t>
              </a:r>
            </a:p>
          </p:txBody>
        </p:sp>
        <p:sp>
          <p:nvSpPr>
            <p:cNvPr id="17" name="Freeform 16">
              <a:extLst>
                <a:ext uri="{FF2B5EF4-FFF2-40B4-BE49-F238E27FC236}">
                  <a16:creationId xmlns:a16="http://schemas.microsoft.com/office/drawing/2014/main" id="{E4A515CB-533B-BE3E-39F1-8FFFA3830599}"/>
                </a:ext>
              </a:extLst>
            </p:cNvPr>
            <p:cNvSpPr/>
            <p:nvPr/>
          </p:nvSpPr>
          <p:spPr bwMode="auto">
            <a:xfrm>
              <a:off x="7370064" y="3785616"/>
              <a:ext cx="539496" cy="850392"/>
            </a:xfrm>
            <a:custGeom>
              <a:avLst/>
              <a:gdLst>
                <a:gd name="connsiteX0" fmla="*/ 0 w 539496"/>
                <a:gd name="connsiteY0" fmla="*/ 850392 h 850392"/>
                <a:gd name="connsiteX1" fmla="*/ 0 w 539496"/>
                <a:gd name="connsiteY1" fmla="*/ 0 h 850392"/>
                <a:gd name="connsiteX2" fmla="*/ 539496 w 539496"/>
                <a:gd name="connsiteY2" fmla="*/ 0 h 850392"/>
              </a:gdLst>
              <a:ahLst/>
              <a:cxnLst>
                <a:cxn ang="0">
                  <a:pos x="connsiteX0" y="connsiteY0"/>
                </a:cxn>
                <a:cxn ang="0">
                  <a:pos x="connsiteX1" y="connsiteY1"/>
                </a:cxn>
                <a:cxn ang="0">
                  <a:pos x="connsiteX2" y="connsiteY2"/>
                </a:cxn>
              </a:cxnLst>
              <a:rect l="l" t="t" r="r" b="b"/>
              <a:pathLst>
                <a:path w="539496" h="850392">
                  <a:moveTo>
                    <a:pt x="0" y="850392"/>
                  </a:moveTo>
                  <a:lnTo>
                    <a:pt x="0" y="0"/>
                  </a:lnTo>
                  <a:lnTo>
                    <a:pt x="539496" y="0"/>
                  </a:lnTo>
                </a:path>
              </a:pathLst>
            </a:custGeom>
            <a:noFill/>
            <a:ln w="28575">
              <a:solidFill>
                <a:schemeClr val="bg1"/>
              </a:solidFill>
              <a:miter lim="800000"/>
              <a:headEnd type="none" w="med" len="med"/>
              <a:tailEnd type="triangle" w="med" len="med"/>
            </a:ln>
          </p:spPr>
          <p:txBody>
            <a:bodyPr rtlCol="0" anchor="ctr"/>
            <a:lstStyle/>
            <a:p>
              <a:pPr algn="ctr"/>
              <a:endParaRPr lang="en-US"/>
            </a:p>
          </p:txBody>
        </p:sp>
        <p:sp>
          <p:nvSpPr>
            <p:cNvPr id="13" name="Freeform 12">
              <a:extLst>
                <a:ext uri="{FF2B5EF4-FFF2-40B4-BE49-F238E27FC236}">
                  <a16:creationId xmlns:a16="http://schemas.microsoft.com/office/drawing/2014/main" id="{EC0CFD1B-D681-27AE-9395-3378A0DC0E83}"/>
                </a:ext>
              </a:extLst>
            </p:cNvPr>
            <p:cNvSpPr/>
            <p:nvPr/>
          </p:nvSpPr>
          <p:spPr bwMode="auto">
            <a:xfrm>
              <a:off x="9747504" y="2842662"/>
              <a:ext cx="1188720" cy="2652881"/>
            </a:xfrm>
            <a:custGeom>
              <a:avLst/>
              <a:gdLst>
                <a:gd name="connsiteX0" fmla="*/ 0 w 1188720"/>
                <a:gd name="connsiteY0" fmla="*/ 0 h 2907792"/>
                <a:gd name="connsiteX1" fmla="*/ 1188720 w 1188720"/>
                <a:gd name="connsiteY1" fmla="*/ 0 h 2907792"/>
                <a:gd name="connsiteX2" fmla="*/ 1188720 w 1188720"/>
                <a:gd name="connsiteY2" fmla="*/ 2907792 h 2907792"/>
                <a:gd name="connsiteX3" fmla="*/ 713232 w 1188720"/>
                <a:gd name="connsiteY3" fmla="*/ 2907792 h 2907792"/>
              </a:gdLst>
              <a:ahLst/>
              <a:cxnLst>
                <a:cxn ang="0">
                  <a:pos x="connsiteX0" y="connsiteY0"/>
                </a:cxn>
                <a:cxn ang="0">
                  <a:pos x="connsiteX1" y="connsiteY1"/>
                </a:cxn>
                <a:cxn ang="0">
                  <a:pos x="connsiteX2" y="connsiteY2"/>
                </a:cxn>
                <a:cxn ang="0">
                  <a:pos x="connsiteX3" y="connsiteY3"/>
                </a:cxn>
              </a:cxnLst>
              <a:rect l="l" t="t" r="r" b="b"/>
              <a:pathLst>
                <a:path w="1188720" h="2907792">
                  <a:moveTo>
                    <a:pt x="0" y="0"/>
                  </a:moveTo>
                  <a:lnTo>
                    <a:pt x="1188720" y="0"/>
                  </a:lnTo>
                  <a:lnTo>
                    <a:pt x="1188720" y="2907792"/>
                  </a:lnTo>
                  <a:lnTo>
                    <a:pt x="713232" y="2907792"/>
                  </a:lnTo>
                </a:path>
              </a:pathLst>
            </a:custGeom>
            <a:noFill/>
            <a:ln w="28575">
              <a:solidFill>
                <a:schemeClr val="bg1"/>
              </a:solidFill>
              <a:miter lim="800000"/>
              <a:headEnd type="none" w="med" len="med"/>
              <a:tailEnd type="triangle" w="med" len="med"/>
            </a:ln>
          </p:spPr>
          <p:txBody>
            <a:bodyPr rtlCol="0" anchor="ctr"/>
            <a:lstStyle/>
            <a:p>
              <a:pPr algn="ctr"/>
              <a:endParaRPr lang="en-US"/>
            </a:p>
          </p:txBody>
        </p:sp>
        <p:sp>
          <p:nvSpPr>
            <p:cNvPr id="18" name="Freeform 17">
              <a:extLst>
                <a:ext uri="{FF2B5EF4-FFF2-40B4-BE49-F238E27FC236}">
                  <a16:creationId xmlns:a16="http://schemas.microsoft.com/office/drawing/2014/main" id="{DD535034-857F-3D58-0D23-3CC4E18819E6}"/>
                </a:ext>
              </a:extLst>
            </p:cNvPr>
            <p:cNvSpPr/>
            <p:nvPr/>
          </p:nvSpPr>
          <p:spPr bwMode="auto">
            <a:xfrm rot="16200000">
              <a:off x="7453034" y="4722702"/>
              <a:ext cx="695292" cy="850392"/>
            </a:xfrm>
            <a:custGeom>
              <a:avLst/>
              <a:gdLst>
                <a:gd name="connsiteX0" fmla="*/ 0 w 539496"/>
                <a:gd name="connsiteY0" fmla="*/ 850392 h 850392"/>
                <a:gd name="connsiteX1" fmla="*/ 0 w 539496"/>
                <a:gd name="connsiteY1" fmla="*/ 0 h 850392"/>
                <a:gd name="connsiteX2" fmla="*/ 539496 w 539496"/>
                <a:gd name="connsiteY2" fmla="*/ 0 h 850392"/>
              </a:gdLst>
              <a:ahLst/>
              <a:cxnLst>
                <a:cxn ang="0">
                  <a:pos x="connsiteX0" y="connsiteY0"/>
                </a:cxn>
                <a:cxn ang="0">
                  <a:pos x="connsiteX1" y="connsiteY1"/>
                </a:cxn>
                <a:cxn ang="0">
                  <a:pos x="connsiteX2" y="connsiteY2"/>
                </a:cxn>
              </a:cxnLst>
              <a:rect l="l" t="t" r="r" b="b"/>
              <a:pathLst>
                <a:path w="539496" h="850392">
                  <a:moveTo>
                    <a:pt x="0" y="850392"/>
                  </a:moveTo>
                  <a:lnTo>
                    <a:pt x="0" y="0"/>
                  </a:lnTo>
                  <a:lnTo>
                    <a:pt x="539496" y="0"/>
                  </a:lnTo>
                </a:path>
              </a:pathLst>
            </a:custGeom>
            <a:noFill/>
            <a:ln w="28575">
              <a:solidFill>
                <a:schemeClr val="bg1"/>
              </a:solidFill>
              <a:miter lim="800000"/>
              <a:headEnd type="none" w="med" len="med"/>
              <a:tailEnd type="triangle" w="med" len="med"/>
            </a:ln>
          </p:spPr>
          <p:txBody>
            <a:bodyPr rtlCol="0" anchor="ctr"/>
            <a:lstStyle/>
            <a:p>
              <a:pPr algn="ctr"/>
              <a:endParaRPr lang="en-US"/>
            </a:p>
          </p:txBody>
        </p:sp>
        <p:sp>
          <p:nvSpPr>
            <p:cNvPr id="10" name="Rectangle 9">
              <a:extLst>
                <a:ext uri="{FF2B5EF4-FFF2-40B4-BE49-F238E27FC236}">
                  <a16:creationId xmlns:a16="http://schemas.microsoft.com/office/drawing/2014/main" id="{A309A72E-FA07-3966-12CD-E39462B5E3EE}"/>
                </a:ext>
              </a:extLst>
            </p:cNvPr>
            <p:cNvSpPr/>
            <p:nvPr/>
          </p:nvSpPr>
          <p:spPr bwMode="auto">
            <a:xfrm>
              <a:off x="7891272" y="1684466"/>
              <a:ext cx="2569464" cy="65836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Rectangle 13">
              <a:extLst>
                <a:ext uri="{FF2B5EF4-FFF2-40B4-BE49-F238E27FC236}">
                  <a16:creationId xmlns:a16="http://schemas.microsoft.com/office/drawing/2014/main" id="{B5C37E04-75A6-7781-0FE6-23F09EB25066}"/>
                </a:ext>
              </a:extLst>
            </p:cNvPr>
            <p:cNvSpPr/>
            <p:nvPr/>
          </p:nvSpPr>
          <p:spPr bwMode="auto">
            <a:xfrm>
              <a:off x="7908624" y="5149814"/>
              <a:ext cx="2569464" cy="661788"/>
            </a:xfrm>
            <a:prstGeom prst="rect">
              <a:avLst/>
            </a:prstGeom>
            <a:solidFill>
              <a:srgbClr val="00823B"/>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 name="Rectangle 14">
              <a:extLst>
                <a:ext uri="{FF2B5EF4-FFF2-40B4-BE49-F238E27FC236}">
                  <a16:creationId xmlns:a16="http://schemas.microsoft.com/office/drawing/2014/main" id="{5AC112A9-3B0D-7BA3-6844-1FD7406E5DF6}"/>
                </a:ext>
              </a:extLst>
            </p:cNvPr>
            <p:cNvSpPr/>
            <p:nvPr/>
          </p:nvSpPr>
          <p:spPr bwMode="auto">
            <a:xfrm>
              <a:off x="8567928" y="2652181"/>
              <a:ext cx="1224360" cy="391174"/>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Rectangle 15">
              <a:extLst>
                <a:ext uri="{FF2B5EF4-FFF2-40B4-BE49-F238E27FC236}">
                  <a16:creationId xmlns:a16="http://schemas.microsoft.com/office/drawing/2014/main" id="{E365F671-481B-1E6C-8C1E-E9F7C81119AE}"/>
                </a:ext>
              </a:extLst>
            </p:cNvPr>
            <p:cNvSpPr/>
            <p:nvPr/>
          </p:nvSpPr>
          <p:spPr bwMode="auto">
            <a:xfrm>
              <a:off x="6766570" y="4409076"/>
              <a:ext cx="1224360" cy="391174"/>
            </a:xfrm>
            <a:prstGeom prst="rect">
              <a:avLst/>
            </a:prstGeom>
            <a:solidFill>
              <a:srgbClr val="92D050"/>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 name="TextBox 2">
              <a:extLst>
                <a:ext uri="{FF2B5EF4-FFF2-40B4-BE49-F238E27FC236}">
                  <a16:creationId xmlns:a16="http://schemas.microsoft.com/office/drawing/2014/main" id="{B194BAA5-A2C5-19BF-9A3C-C3F6E5E92F8C}"/>
                </a:ext>
              </a:extLst>
            </p:cNvPr>
            <p:cNvSpPr txBox="1"/>
            <p:nvPr/>
          </p:nvSpPr>
          <p:spPr bwMode="auto">
            <a:xfrm>
              <a:off x="7997231" y="1841309"/>
              <a:ext cx="23694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First HCV antibody test</a:t>
              </a:r>
            </a:p>
          </p:txBody>
        </p:sp>
        <p:sp>
          <p:nvSpPr>
            <p:cNvPr id="5" name="TextBox 4">
              <a:extLst>
                <a:ext uri="{FF2B5EF4-FFF2-40B4-BE49-F238E27FC236}">
                  <a16:creationId xmlns:a16="http://schemas.microsoft.com/office/drawing/2014/main" id="{F30F1710-118D-E570-ACAC-36F67C9BAE99}"/>
                </a:ext>
              </a:extLst>
            </p:cNvPr>
            <p:cNvSpPr txBox="1"/>
            <p:nvPr/>
          </p:nvSpPr>
          <p:spPr bwMode="auto">
            <a:xfrm>
              <a:off x="8691769" y="2663632"/>
              <a:ext cx="9766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Reactive</a:t>
              </a:r>
            </a:p>
          </p:txBody>
        </p:sp>
        <p:sp>
          <p:nvSpPr>
            <p:cNvPr id="8" name="TextBox 7">
              <a:extLst>
                <a:ext uri="{FF2B5EF4-FFF2-40B4-BE49-F238E27FC236}">
                  <a16:creationId xmlns:a16="http://schemas.microsoft.com/office/drawing/2014/main" id="{8E5C3445-7A7E-FB01-C0D7-6F893D37A1D6}"/>
                </a:ext>
              </a:extLst>
            </p:cNvPr>
            <p:cNvSpPr txBox="1"/>
            <p:nvPr/>
          </p:nvSpPr>
          <p:spPr bwMode="auto">
            <a:xfrm>
              <a:off x="6771443" y="4411195"/>
              <a:ext cx="12021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Unreactive</a:t>
              </a:r>
            </a:p>
          </p:txBody>
        </p:sp>
        <p:sp>
          <p:nvSpPr>
            <p:cNvPr id="9" name="TextBox 8">
              <a:extLst>
                <a:ext uri="{FF2B5EF4-FFF2-40B4-BE49-F238E27FC236}">
                  <a16:creationId xmlns:a16="http://schemas.microsoft.com/office/drawing/2014/main" id="{2A9895E1-25F5-CC7A-62AB-A2984DBB2E70}"/>
                </a:ext>
              </a:extLst>
            </p:cNvPr>
            <p:cNvSpPr txBox="1"/>
            <p:nvPr/>
          </p:nvSpPr>
          <p:spPr bwMode="auto">
            <a:xfrm>
              <a:off x="8169329" y="5331894"/>
              <a:ext cx="2025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HCV RNA detection</a:t>
              </a:r>
            </a:p>
          </p:txBody>
        </p:sp>
      </p:grpSp>
    </p:spTree>
    <p:extLst>
      <p:ext uri="{BB962C8B-B14F-4D97-AF65-F5344CB8AC3E}">
        <p14:creationId xmlns:p14="http://schemas.microsoft.com/office/powerpoint/2010/main" val="3529123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C91F1-2974-99FB-33E7-1259BD0A6D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55AA57-5B06-7DC8-D5F6-2633ED1F77A5}"/>
              </a:ext>
            </a:extLst>
          </p:cNvPr>
          <p:cNvSpPr>
            <a:spLocks noGrp="1"/>
          </p:cNvSpPr>
          <p:nvPr>
            <p:ph type="title"/>
          </p:nvPr>
        </p:nvSpPr>
        <p:spPr/>
        <p:txBody>
          <a:bodyPr/>
          <a:lstStyle/>
          <a:p>
            <a:r>
              <a:rPr lang="en-US" dirty="0"/>
              <a:t>POC HCV RNA Testing</a:t>
            </a:r>
          </a:p>
        </p:txBody>
      </p:sp>
      <p:sp>
        <p:nvSpPr>
          <p:cNvPr id="3" name="Content Placeholder 2">
            <a:extLst>
              <a:ext uri="{FF2B5EF4-FFF2-40B4-BE49-F238E27FC236}">
                <a16:creationId xmlns:a16="http://schemas.microsoft.com/office/drawing/2014/main" id="{156E6A5B-C68E-4215-6ED1-121A86395F6F}"/>
              </a:ext>
            </a:extLst>
          </p:cNvPr>
          <p:cNvSpPr>
            <a:spLocks noGrp="1"/>
          </p:cNvSpPr>
          <p:nvPr>
            <p:ph sz="half" idx="1"/>
          </p:nvPr>
        </p:nvSpPr>
        <p:spPr/>
        <p:txBody>
          <a:bodyPr/>
          <a:lstStyle/>
          <a:p>
            <a:pPr>
              <a:spcBef>
                <a:spcPts val="600"/>
              </a:spcBef>
            </a:pPr>
            <a:r>
              <a:rPr lang="en-US" sz="2600" dirty="0"/>
              <a:t>Allows for diagnosis and </a:t>
            </a:r>
            <a:br>
              <a:rPr lang="en-US" sz="2600" dirty="0"/>
            </a:br>
            <a:r>
              <a:rPr lang="en-US" sz="2600" dirty="0"/>
              <a:t>treatment in </a:t>
            </a:r>
            <a:r>
              <a:rPr lang="en-US" sz="2600" b="1" dirty="0"/>
              <a:t>1 visit</a:t>
            </a:r>
          </a:p>
          <a:p>
            <a:pPr>
              <a:spcBef>
                <a:spcPts val="600"/>
              </a:spcBef>
            </a:pPr>
            <a:r>
              <a:rPr lang="en-US" sz="2600" dirty="0"/>
              <a:t>Implemented successfully in various settings:</a:t>
            </a:r>
          </a:p>
          <a:p>
            <a:pPr lvl="1">
              <a:spcBef>
                <a:spcPts val="600"/>
              </a:spcBef>
            </a:pPr>
            <a:r>
              <a:rPr lang="en-US" sz="2400" dirty="0"/>
              <a:t>Prisons</a:t>
            </a:r>
          </a:p>
          <a:p>
            <a:pPr lvl="1">
              <a:spcBef>
                <a:spcPts val="600"/>
              </a:spcBef>
            </a:pPr>
            <a:r>
              <a:rPr lang="en-US" sz="2400" dirty="0"/>
              <a:t>Mobile clinics</a:t>
            </a:r>
          </a:p>
          <a:p>
            <a:pPr lvl="1">
              <a:spcBef>
                <a:spcPts val="600"/>
              </a:spcBef>
            </a:pPr>
            <a:r>
              <a:rPr lang="en-US" sz="2400" dirty="0"/>
              <a:t>Community clinics</a:t>
            </a:r>
          </a:p>
          <a:p>
            <a:pPr lvl="1">
              <a:spcBef>
                <a:spcPts val="600"/>
              </a:spcBef>
            </a:pPr>
            <a:r>
              <a:rPr lang="en-US" sz="2400" dirty="0"/>
              <a:t>Needle/syringe programs</a:t>
            </a:r>
          </a:p>
          <a:p>
            <a:pPr lvl="1">
              <a:spcBef>
                <a:spcPts val="600"/>
              </a:spcBef>
            </a:pPr>
            <a:r>
              <a:rPr lang="en-US" sz="2400" dirty="0"/>
              <a:t>Overdose prevention sites</a:t>
            </a:r>
          </a:p>
        </p:txBody>
      </p:sp>
      <p:sp>
        <p:nvSpPr>
          <p:cNvPr id="26" name="Content Placeholder 25">
            <a:extLst>
              <a:ext uri="{FF2B5EF4-FFF2-40B4-BE49-F238E27FC236}">
                <a16:creationId xmlns:a16="http://schemas.microsoft.com/office/drawing/2014/main" id="{895E239F-C721-2A3A-10D6-75BDF52C844E}"/>
              </a:ext>
            </a:extLst>
          </p:cNvPr>
          <p:cNvSpPr>
            <a:spLocks noGrp="1"/>
          </p:cNvSpPr>
          <p:nvPr>
            <p:ph sz="half" idx="2"/>
          </p:nvPr>
        </p:nvSpPr>
        <p:spPr>
          <a:xfrm>
            <a:off x="5118100" y="1510730"/>
            <a:ext cx="6794500" cy="4679462"/>
          </a:xfrm>
        </p:spPr>
        <p:txBody>
          <a:bodyPr/>
          <a:lstStyle/>
          <a:p>
            <a:pPr>
              <a:spcBef>
                <a:spcPts val="600"/>
              </a:spcBef>
            </a:pPr>
            <a:r>
              <a:rPr lang="en-US" sz="2600" dirty="0"/>
              <a:t>Compared to SOC testing, POC assays associated with:</a:t>
            </a:r>
          </a:p>
          <a:p>
            <a:pPr lvl="1">
              <a:spcBef>
                <a:spcPts val="600"/>
              </a:spcBef>
            </a:pPr>
            <a:r>
              <a:rPr lang="en-US" sz="2400" dirty="0"/>
              <a:t>Reduced time to treatment </a:t>
            </a:r>
            <a:r>
              <a:rPr lang="en-US" sz="2400" b="1" dirty="0"/>
              <a:t>initiation</a:t>
            </a:r>
            <a:r>
              <a:rPr lang="en-US" sz="2400" dirty="0"/>
              <a:t> </a:t>
            </a:r>
          </a:p>
          <a:p>
            <a:pPr lvl="1">
              <a:spcBef>
                <a:spcPts val="600"/>
              </a:spcBef>
            </a:pPr>
            <a:r>
              <a:rPr lang="en-US" sz="2400" dirty="0"/>
              <a:t>Increased treatment </a:t>
            </a:r>
            <a:r>
              <a:rPr lang="en-US" sz="2400" b="1" dirty="0"/>
              <a:t>uptake</a:t>
            </a:r>
          </a:p>
          <a:p>
            <a:pPr lvl="1">
              <a:spcBef>
                <a:spcPts val="600"/>
              </a:spcBef>
            </a:pPr>
            <a:r>
              <a:rPr lang="en-US" sz="2400" dirty="0">
                <a:latin typeface="Calibri"/>
                <a:ea typeface="Calibri"/>
                <a:cs typeface="Calibri"/>
              </a:rPr>
              <a:t>Reduced loss to</a:t>
            </a:r>
            <a:r>
              <a:rPr lang="en-US" sz="2400" b="1" dirty="0">
                <a:latin typeface="Calibri"/>
                <a:ea typeface="Calibri"/>
                <a:cs typeface="Calibri"/>
              </a:rPr>
              <a:t> follow-up</a:t>
            </a:r>
          </a:p>
          <a:p>
            <a:pPr>
              <a:spcBef>
                <a:spcPts val="600"/>
              </a:spcBef>
            </a:pPr>
            <a:r>
              <a:rPr lang="en-US" sz="2600" b="1" dirty="0"/>
              <a:t>Potential to reach marginalized communities</a:t>
            </a:r>
          </a:p>
          <a:p>
            <a:pPr lvl="1">
              <a:spcBef>
                <a:spcPts val="600"/>
              </a:spcBef>
            </a:pPr>
            <a:endParaRPr lang="en-US" sz="2400" b="1" dirty="0"/>
          </a:p>
        </p:txBody>
      </p:sp>
      <p:sp>
        <p:nvSpPr>
          <p:cNvPr id="21" name="Text Box 15">
            <a:extLst>
              <a:ext uri="{FF2B5EF4-FFF2-40B4-BE49-F238E27FC236}">
                <a16:creationId xmlns:a16="http://schemas.microsoft.com/office/drawing/2014/main" id="{90F03848-B6F2-D648-2F12-86D02E251570}"/>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Grebely. Clin Infect Dis. 2024;79:9</a:t>
            </a:r>
            <a:r>
              <a:rPr lang="fr-FR" altLang="en-US" sz="1200" b="0" spc="-10" dirty="0">
                <a:solidFill>
                  <a:srgbClr val="455560"/>
                </a:solidFill>
                <a:latin typeface="Calibri" panose="020F0502020204030204" pitchFamily="34" charset="0"/>
              </a:rPr>
              <a:t>74</a:t>
            </a: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Xpert HCV PI. Trickey. Lancet Gastroenterol Hepatol. 2023;8:253.</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4" name="Table 23">
            <a:extLst>
              <a:ext uri="{FF2B5EF4-FFF2-40B4-BE49-F238E27FC236}">
                <a16:creationId xmlns:a16="http://schemas.microsoft.com/office/drawing/2014/main" id="{A040646A-3437-22CB-E1EC-85104C8DBECC}"/>
              </a:ext>
            </a:extLst>
          </p:cNvPr>
          <p:cNvGraphicFramePr>
            <a:graphicFrameLocks noGrp="1"/>
          </p:cNvGraphicFramePr>
          <p:nvPr>
            <p:extLst>
              <p:ext uri="{D42A27DB-BD31-4B8C-83A1-F6EECF244321}">
                <p14:modId xmlns:p14="http://schemas.microsoft.com/office/powerpoint/2010/main" val="1575719534"/>
              </p:ext>
            </p:extLst>
          </p:nvPr>
        </p:nvGraphicFramePr>
        <p:xfrm>
          <a:off x="5480560" y="4417818"/>
          <a:ext cx="5571106" cy="1645920"/>
        </p:xfrm>
        <a:graphic>
          <a:graphicData uri="http://schemas.openxmlformats.org/drawingml/2006/table">
            <a:tbl>
              <a:tblPr firstRow="1" bandRow="1">
                <a:tableStyleId>{93296810-A885-4BE3-A3E7-6D5BEEA58F35}</a:tableStyleId>
              </a:tblPr>
              <a:tblGrid>
                <a:gridCol w="5571106">
                  <a:extLst>
                    <a:ext uri="{9D8B030D-6E8A-4147-A177-3AD203B41FA5}">
                      <a16:colId xmlns:a16="http://schemas.microsoft.com/office/drawing/2014/main" val="2369256652"/>
                    </a:ext>
                  </a:extLst>
                </a:gridCol>
              </a:tblGrid>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latin typeface="+mn-lt"/>
                        </a:rPr>
                        <a:t>June 2024 Update: </a:t>
                      </a:r>
                      <a:br>
                        <a:rPr lang="en-US" sz="2400" dirty="0">
                          <a:latin typeface="+mn-lt"/>
                        </a:rPr>
                      </a:br>
                      <a:r>
                        <a:rPr lang="en-US" sz="2400" dirty="0">
                          <a:latin typeface="+mn-lt"/>
                        </a:rPr>
                        <a:t>POC HCV RNA Test Approved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06532073"/>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solidFill>
                          <a:latin typeface="+mn-lt"/>
                        </a:rPr>
                        <a:t>Automated, fingerstick RT-PCR test; </a:t>
                      </a:r>
                      <a:br>
                        <a:rPr lang="en-US" sz="2400">
                          <a:solidFill>
                            <a:schemeClr val="bg1"/>
                          </a:solidFill>
                          <a:latin typeface="+mn-lt"/>
                        </a:rPr>
                      </a:br>
                      <a:r>
                        <a:rPr lang="en-US" sz="2400">
                          <a:solidFill>
                            <a:schemeClr val="bg1"/>
                          </a:solidFill>
                          <a:latin typeface="+mn-lt"/>
                        </a:rPr>
                        <a:t>turn-around time of 41-60 min</a:t>
                      </a:r>
                      <a:endParaRPr lang="en-US" sz="2400" dirty="0">
                        <a:solidFill>
                          <a:schemeClr val="bg1"/>
                        </a:solidFill>
                        <a:latin typeface="+mn-lt"/>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845267139"/>
                  </a:ext>
                </a:extLst>
              </a:tr>
            </a:tbl>
          </a:graphicData>
        </a:graphic>
      </p:graphicFrame>
    </p:spTree>
    <p:extLst>
      <p:ext uri="{BB962C8B-B14F-4D97-AF65-F5344CB8AC3E}">
        <p14:creationId xmlns:p14="http://schemas.microsoft.com/office/powerpoint/2010/main" val="3919961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C64E04-8E6F-5D0A-BFE2-F6E15F6F8CEA}"/>
              </a:ext>
            </a:extLst>
          </p:cNvPr>
          <p:cNvSpPr>
            <a:spLocks noGrp="1"/>
          </p:cNvSpPr>
          <p:nvPr>
            <p:ph type="title"/>
          </p:nvPr>
        </p:nvSpPr>
        <p:spPr/>
        <p:txBody>
          <a:bodyPr/>
          <a:lstStyle/>
          <a:p>
            <a:r>
              <a:rPr lang="en-US" dirty="0"/>
              <a:t>PIVOT: One-Stop-Shop Point-of-Care HCV RNA Testing Among People Recently Incarcerated</a:t>
            </a:r>
          </a:p>
        </p:txBody>
      </p:sp>
      <p:sp>
        <p:nvSpPr>
          <p:cNvPr id="11" name="Content Placeholder 10">
            <a:extLst>
              <a:ext uri="{FF2B5EF4-FFF2-40B4-BE49-F238E27FC236}">
                <a16:creationId xmlns:a16="http://schemas.microsoft.com/office/drawing/2014/main" id="{14592D18-CA4E-7470-981A-EADF27EECFAD}"/>
              </a:ext>
            </a:extLst>
          </p:cNvPr>
          <p:cNvSpPr>
            <a:spLocks noGrp="1"/>
          </p:cNvSpPr>
          <p:nvPr>
            <p:ph idx="1"/>
          </p:nvPr>
        </p:nvSpPr>
        <p:spPr/>
        <p:txBody>
          <a:bodyPr/>
          <a:lstStyle/>
          <a:p>
            <a:r>
              <a:rPr lang="en-US" sz="2400"/>
              <a:t>Prospective, controlled study comparing SOC vs “one-stop-shop” intervention in a reception prison in Australia (N = 540 male participants)</a:t>
            </a:r>
          </a:p>
          <a:p>
            <a:pPr lvl="1"/>
            <a:r>
              <a:rPr lang="en-US" sz="2200"/>
              <a:t>Intervention utilized POC HCV RNA testing, HBsAg testing, </a:t>
            </a:r>
            <a:r>
              <a:rPr lang="en-US" sz="2200" dirty="0"/>
              <a:t>fibro elastography</a:t>
            </a:r>
            <a:r>
              <a:rPr lang="en-US" sz="2200"/>
              <a:t>, nurse-led clinical assessment, and fast-tracked DAA prescription </a:t>
            </a:r>
          </a:p>
        </p:txBody>
      </p:sp>
      <p:sp>
        <p:nvSpPr>
          <p:cNvPr id="7" name="Text Box 15">
            <a:extLst>
              <a:ext uri="{FF2B5EF4-FFF2-40B4-BE49-F238E27FC236}">
                <a16:creationId xmlns:a16="http://schemas.microsoft.com/office/drawing/2014/main" id="{70B0C42C-2BFB-D55A-370F-78FF21CCC260}"/>
              </a:ext>
            </a:extLst>
          </p:cNvPr>
          <p:cNvSpPr txBox="1">
            <a:spLocks noChangeArrowheads="1"/>
          </p:cNvSpPr>
          <p:nvPr/>
        </p:nvSpPr>
        <p:spPr bwMode="auto">
          <a:xfrm>
            <a:off x="407082" y="6365556"/>
            <a:ext cx="8723313"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ltLang="en-US" sz="1200" b="0" dirty="0">
                <a:solidFill>
                  <a:schemeClr val="bg2"/>
                </a:solidFill>
                <a:latin typeface="Calibri" panose="020F0502020204030204" pitchFamily="34" charset="0"/>
              </a:rPr>
              <a:t>Sheehan. J Hepatol. 2023 Sep;79:635. </a:t>
            </a:r>
          </a:p>
        </p:txBody>
      </p:sp>
      <p:graphicFrame>
        <p:nvGraphicFramePr>
          <p:cNvPr id="2" name="Table 4">
            <a:extLst>
              <a:ext uri="{FF2B5EF4-FFF2-40B4-BE49-F238E27FC236}">
                <a16:creationId xmlns:a16="http://schemas.microsoft.com/office/drawing/2014/main" id="{7EA58B73-428C-BD19-1AD4-4F1935C16A8C}"/>
              </a:ext>
            </a:extLst>
          </p:cNvPr>
          <p:cNvGraphicFramePr>
            <a:graphicFrameLocks/>
          </p:cNvGraphicFramePr>
          <p:nvPr>
            <p:extLst>
              <p:ext uri="{D42A27DB-BD31-4B8C-83A1-F6EECF244321}">
                <p14:modId xmlns:p14="http://schemas.microsoft.com/office/powerpoint/2010/main" val="1545531138"/>
              </p:ext>
            </p:extLst>
          </p:nvPr>
        </p:nvGraphicFramePr>
        <p:xfrm>
          <a:off x="657235" y="3217408"/>
          <a:ext cx="10877530" cy="2926080"/>
        </p:xfrm>
        <a:graphic>
          <a:graphicData uri="http://schemas.openxmlformats.org/drawingml/2006/table">
            <a:tbl>
              <a:tblPr firstRow="1" bandRow="1">
                <a:tableStyleId>{5C22544A-7EE6-4342-B048-85BDC9FD1C3A}</a:tableStyleId>
              </a:tblPr>
              <a:tblGrid>
                <a:gridCol w="4219406">
                  <a:extLst>
                    <a:ext uri="{9D8B030D-6E8A-4147-A177-3AD203B41FA5}">
                      <a16:colId xmlns:a16="http://schemas.microsoft.com/office/drawing/2014/main" val="1416721413"/>
                    </a:ext>
                  </a:extLst>
                </a:gridCol>
                <a:gridCol w="3329062">
                  <a:extLst>
                    <a:ext uri="{9D8B030D-6E8A-4147-A177-3AD203B41FA5}">
                      <a16:colId xmlns:a16="http://schemas.microsoft.com/office/drawing/2014/main" val="2235304906"/>
                    </a:ext>
                  </a:extLst>
                </a:gridCol>
                <a:gridCol w="3329062">
                  <a:extLst>
                    <a:ext uri="{9D8B030D-6E8A-4147-A177-3AD203B41FA5}">
                      <a16:colId xmlns:a16="http://schemas.microsoft.com/office/drawing/2014/main" val="1942847099"/>
                    </a:ext>
                  </a:extLst>
                </a:gridCol>
              </a:tblGrid>
              <a:tr h="0">
                <a:tc>
                  <a:txBody>
                    <a:bodyPr/>
                    <a:lstStyle/>
                    <a:p>
                      <a:pPr algn="l" fontAlgn="b"/>
                      <a:r>
                        <a:rPr lang="en-US" sz="1600" b="1" dirty="0">
                          <a:solidFill>
                            <a:srgbClr val="FFFFFF"/>
                          </a:solidFill>
                          <a:effectLst/>
                        </a:rPr>
                        <a:t>Event, n (%)</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1600" b="1" dirty="0">
                          <a:solidFill>
                            <a:srgbClr val="FFFFFF"/>
                          </a:solidFill>
                          <a:effectLst/>
                        </a:rPr>
                        <a:t>Standard of Care</a:t>
                      </a:r>
                    </a:p>
                    <a:p>
                      <a:pPr algn="ctr" fontAlgn="b"/>
                      <a:r>
                        <a:rPr lang="en-US" sz="1600" b="1" dirty="0">
                          <a:solidFill>
                            <a:srgbClr val="FFFFFF"/>
                          </a:solidFill>
                          <a:effectLst/>
                        </a:rPr>
                        <a:t>(n = 239)</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tc>
                  <a:txBody>
                    <a:bodyPr/>
                    <a:lstStyle/>
                    <a:p>
                      <a:pPr algn="ctr" fontAlgn="b"/>
                      <a:r>
                        <a:rPr lang="en-US" sz="1600" b="1" dirty="0">
                          <a:solidFill>
                            <a:srgbClr val="FFFFFF"/>
                          </a:solidFill>
                          <a:effectLst/>
                        </a:rPr>
                        <a:t>“One-Stop-Shop” Intervention</a:t>
                      </a:r>
                    </a:p>
                    <a:p>
                      <a:pPr algn="ctr" fontAlgn="b"/>
                      <a:r>
                        <a:rPr lang="en-US" sz="1600" b="1" dirty="0">
                          <a:solidFill>
                            <a:srgbClr val="FFFFFF"/>
                          </a:solidFill>
                          <a:effectLst/>
                        </a:rPr>
                        <a:t>(n = 301)</a:t>
                      </a:r>
                    </a:p>
                  </a:txBody>
                  <a:tcPr anchor="ct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487050506"/>
                  </a:ext>
                </a:extLst>
              </a:tr>
              <a:tr h="0">
                <a:tc>
                  <a:txBody>
                    <a:bodyPr/>
                    <a:lstStyle/>
                    <a:p>
                      <a:pPr fontAlgn="ctr"/>
                      <a:r>
                        <a:rPr lang="en-US" sz="1600" dirty="0">
                          <a:solidFill>
                            <a:schemeClr val="bg1"/>
                          </a:solidFill>
                          <a:effectLst/>
                          <a:latin typeface="+mn-lt"/>
                        </a:rPr>
                        <a:t>Ever injected (at risk)</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115 (48)</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125 (42)</a:t>
                      </a:r>
                    </a:p>
                  </a:txBody>
                  <a:tcPr anchor="ctr">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856829936"/>
                  </a:ext>
                </a:extLst>
              </a:tr>
              <a:tr h="0">
                <a:tc>
                  <a:txBody>
                    <a:bodyPr/>
                    <a:lstStyle/>
                    <a:p>
                      <a:pPr fontAlgn="ctr"/>
                      <a:r>
                        <a:rPr lang="en-US" sz="1600" dirty="0">
                          <a:solidFill>
                            <a:schemeClr val="bg1"/>
                          </a:solidFill>
                          <a:effectLst/>
                          <a:latin typeface="+mn-lt"/>
                        </a:rPr>
                        <a:t>HCV Ab/RNA testing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1600" dirty="0">
                          <a:solidFill>
                            <a:schemeClr val="bg1"/>
                          </a:solidFill>
                          <a:effectLst/>
                          <a:latin typeface="+mn-lt"/>
                        </a:rPr>
                        <a:t>63 (26)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1600" dirty="0">
                          <a:solidFill>
                            <a:schemeClr val="bg1"/>
                          </a:solidFill>
                          <a:effectLst/>
                          <a:latin typeface="+mn-lt"/>
                        </a:rPr>
                        <a:t>298 (99)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586381008"/>
                  </a:ext>
                </a:extLst>
              </a:tr>
              <a:tr h="0">
                <a:tc>
                  <a:txBody>
                    <a:bodyPr/>
                    <a:lstStyle/>
                    <a:p>
                      <a:pPr fontAlgn="ctr"/>
                      <a:r>
                        <a:rPr lang="en-US" sz="1600" dirty="0">
                          <a:solidFill>
                            <a:schemeClr val="bg1"/>
                          </a:solidFill>
                          <a:effectLst/>
                          <a:latin typeface="+mn-lt"/>
                        </a:rPr>
                        <a:t>HCV RNA testing</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18/63 (29)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30/298 (10)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1189687625"/>
                  </a:ext>
                </a:extLst>
              </a:tr>
              <a:tr h="0">
                <a:tc>
                  <a:txBody>
                    <a:bodyPr/>
                    <a:lstStyle/>
                    <a:p>
                      <a:pPr fontAlgn="ctr"/>
                      <a:r>
                        <a:rPr lang="en-US" sz="1600">
                          <a:solidFill>
                            <a:schemeClr val="bg1"/>
                          </a:solidFill>
                          <a:effectLst/>
                          <a:latin typeface="+mn-lt"/>
                        </a:rPr>
                        <a:t>DAA treatment initiated &lt;12 wk</a:t>
                      </a:r>
                      <a:endParaRPr lang="en-US" sz="1600" dirty="0">
                        <a:solidFill>
                          <a:schemeClr val="bg1"/>
                        </a:solidFill>
                        <a:effectLst/>
                        <a:latin typeface="+mn-lt"/>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1600" dirty="0">
                          <a:solidFill>
                            <a:schemeClr val="bg1"/>
                          </a:solidFill>
                          <a:effectLst/>
                          <a:latin typeface="+mn-lt"/>
                        </a:rPr>
                        <a:t>4/18 (22)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1600" dirty="0">
                          <a:solidFill>
                            <a:schemeClr val="bg1"/>
                          </a:solidFill>
                          <a:effectLst/>
                          <a:latin typeface="+mn-lt"/>
                        </a:rPr>
                        <a:t>28/30 (93)</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654788545"/>
                  </a:ext>
                </a:extLst>
              </a:tr>
              <a:tr h="0">
                <a:tc>
                  <a:txBody>
                    <a:bodyPr/>
                    <a:lstStyle/>
                    <a:p>
                      <a:pPr fontAlgn="ctr"/>
                      <a:r>
                        <a:rPr lang="en-US" sz="1600" dirty="0">
                          <a:solidFill>
                            <a:schemeClr val="bg1"/>
                          </a:solidFill>
                          <a:effectLst/>
                          <a:latin typeface="+mn-lt"/>
                        </a:rPr>
                        <a:t>Treatment completed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Unknown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15/28 (50)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3809982283"/>
                  </a:ext>
                </a:extLst>
              </a:tr>
              <a:tr h="0">
                <a:tc>
                  <a:txBody>
                    <a:bodyPr/>
                    <a:lstStyle/>
                    <a:p>
                      <a:pPr fontAlgn="ctr"/>
                      <a:r>
                        <a:rPr lang="en-US" sz="1600" dirty="0">
                          <a:solidFill>
                            <a:schemeClr val="bg1"/>
                          </a:solidFill>
                          <a:effectLst/>
                          <a:latin typeface="+mn-lt"/>
                        </a:rPr>
                        <a:t>SVR12 achieved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1600" dirty="0">
                          <a:solidFill>
                            <a:schemeClr val="bg1"/>
                          </a:solidFill>
                          <a:effectLst/>
                          <a:latin typeface="+mn-lt"/>
                        </a:rPr>
                        <a:t>0/4 (0)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tc>
                  <a:txBody>
                    <a:bodyPr/>
                    <a:lstStyle/>
                    <a:p>
                      <a:pPr algn="ctr" fontAlgn="ctr"/>
                      <a:r>
                        <a:rPr lang="en-US" sz="1600" dirty="0">
                          <a:solidFill>
                            <a:schemeClr val="bg1"/>
                          </a:solidFill>
                          <a:effectLst/>
                          <a:latin typeface="+mn-lt"/>
                        </a:rPr>
                        <a:t>11/28 (39)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F2F2"/>
                    </a:solidFill>
                  </a:tcPr>
                </a:tc>
                <a:extLst>
                  <a:ext uri="{0D108BD9-81ED-4DB2-BD59-A6C34878D82A}">
                    <a16:rowId xmlns:a16="http://schemas.microsoft.com/office/drawing/2014/main" val="2898683871"/>
                  </a:ext>
                </a:extLst>
              </a:tr>
              <a:tr h="0">
                <a:tc>
                  <a:txBody>
                    <a:bodyPr/>
                    <a:lstStyle/>
                    <a:p>
                      <a:pPr fontAlgn="ctr"/>
                      <a:r>
                        <a:rPr lang="en-US" sz="1600" dirty="0">
                          <a:solidFill>
                            <a:schemeClr val="bg1"/>
                          </a:solidFill>
                          <a:effectLst/>
                          <a:latin typeface="+mn-lt"/>
                        </a:rPr>
                        <a:t>Median duration (days)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99</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tc>
                  <a:txBody>
                    <a:bodyPr/>
                    <a:lstStyle/>
                    <a:p>
                      <a:pPr algn="ctr" fontAlgn="ctr"/>
                      <a:r>
                        <a:rPr lang="en-US" sz="1600" dirty="0">
                          <a:solidFill>
                            <a:schemeClr val="bg1"/>
                          </a:solidFill>
                          <a:effectLst/>
                          <a:latin typeface="+mn-lt"/>
                        </a:rPr>
                        <a:t>6</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DCDCF"/>
                    </a:solidFill>
                  </a:tcPr>
                </a:tc>
                <a:extLst>
                  <a:ext uri="{0D108BD9-81ED-4DB2-BD59-A6C34878D82A}">
                    <a16:rowId xmlns:a16="http://schemas.microsoft.com/office/drawing/2014/main" val="2800996598"/>
                  </a:ext>
                </a:extLst>
              </a:tr>
            </a:tbl>
          </a:graphicData>
        </a:graphic>
      </p:graphicFrame>
    </p:spTree>
    <p:extLst>
      <p:ext uri="{BB962C8B-B14F-4D97-AF65-F5344CB8AC3E}">
        <p14:creationId xmlns:p14="http://schemas.microsoft.com/office/powerpoint/2010/main" val="1891258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EC459-9FBC-4914-BA64-E417FD7956F7}"/>
              </a:ext>
            </a:extLst>
          </p:cNvPr>
          <p:cNvSpPr>
            <a:spLocks noGrp="1"/>
          </p:cNvSpPr>
          <p:nvPr>
            <p:ph type="title"/>
          </p:nvPr>
        </p:nvSpPr>
        <p:spPr/>
        <p:txBody>
          <a:bodyPr/>
          <a:lstStyle/>
          <a:p>
            <a:r>
              <a:rPr lang="en-US" dirty="0"/>
              <a:t>Developments Still Needed to Optimize </a:t>
            </a:r>
            <a:br>
              <a:rPr lang="en-US" dirty="0"/>
            </a:br>
            <a:r>
              <a:rPr lang="en-US" dirty="0"/>
              <a:t>HCV RNA POC Testing</a:t>
            </a:r>
          </a:p>
        </p:txBody>
      </p:sp>
      <p:graphicFrame>
        <p:nvGraphicFramePr>
          <p:cNvPr id="7" name="Diagram 6">
            <a:extLst>
              <a:ext uri="{FF2B5EF4-FFF2-40B4-BE49-F238E27FC236}">
                <a16:creationId xmlns:a16="http://schemas.microsoft.com/office/drawing/2014/main" id="{3C15ACE9-0132-6539-778F-47ED12A1D7D6}"/>
              </a:ext>
            </a:extLst>
          </p:cNvPr>
          <p:cNvGraphicFramePr/>
          <p:nvPr>
            <p:extLst>
              <p:ext uri="{D42A27DB-BD31-4B8C-83A1-F6EECF244321}">
                <p14:modId xmlns:p14="http://schemas.microsoft.com/office/powerpoint/2010/main" val="4255776082"/>
              </p:ext>
            </p:extLst>
          </p:nvPr>
        </p:nvGraphicFramePr>
        <p:xfrm>
          <a:off x="797513" y="1590356"/>
          <a:ext cx="10626169" cy="431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33204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DE075-2722-FE49-167C-E6CC2ECC2838}"/>
              </a:ext>
            </a:extLst>
          </p:cNvPr>
          <p:cNvSpPr>
            <a:spLocks noGrp="1"/>
          </p:cNvSpPr>
          <p:nvPr>
            <p:ph type="title"/>
          </p:nvPr>
        </p:nvSpPr>
        <p:spPr/>
        <p:txBody>
          <a:bodyPr/>
          <a:lstStyle/>
          <a:p>
            <a:r>
              <a:rPr lang="en-US" dirty="0"/>
              <a:t>Strategies to Enhance the HCV Care Cascade</a:t>
            </a:r>
          </a:p>
        </p:txBody>
      </p:sp>
      <p:graphicFrame>
        <p:nvGraphicFramePr>
          <p:cNvPr id="4" name="Content Placeholder 3">
            <a:extLst>
              <a:ext uri="{FF2B5EF4-FFF2-40B4-BE49-F238E27FC236}">
                <a16:creationId xmlns:a16="http://schemas.microsoft.com/office/drawing/2014/main" id="{759929A1-3B24-6435-615C-3127B97E55F4}"/>
              </a:ext>
            </a:extLst>
          </p:cNvPr>
          <p:cNvGraphicFramePr>
            <a:graphicFrameLocks noGrp="1"/>
          </p:cNvGraphicFramePr>
          <p:nvPr>
            <p:ph idx="4294967295"/>
            <p:extLst>
              <p:ext uri="{D42A27DB-BD31-4B8C-83A1-F6EECF244321}">
                <p14:modId xmlns:p14="http://schemas.microsoft.com/office/powerpoint/2010/main" val="1284506642"/>
              </p:ext>
            </p:extLst>
          </p:nvPr>
        </p:nvGraphicFramePr>
        <p:xfrm>
          <a:off x="0" y="1425575"/>
          <a:ext cx="10877550" cy="4651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 Box 15">
            <a:extLst>
              <a:ext uri="{FF2B5EF4-FFF2-40B4-BE49-F238E27FC236}">
                <a16:creationId xmlns:a16="http://schemas.microsoft.com/office/drawing/2014/main" id="{19DEDAD2-12B7-405A-E72B-1D4BB272F80E}"/>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Cunningham. Lancet Gastrol Hepatol. 2022;7:426.</a:t>
            </a:r>
            <a:endPar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2131435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B32C6-8D99-42A7-5387-9FA77DED7B55}"/>
              </a:ext>
            </a:extLst>
          </p:cNvPr>
          <p:cNvSpPr>
            <a:spLocks noGrp="1"/>
          </p:cNvSpPr>
          <p:nvPr>
            <p:ph type="title"/>
          </p:nvPr>
        </p:nvSpPr>
        <p:spPr/>
        <p:txBody>
          <a:bodyPr/>
          <a:lstStyle/>
          <a:p>
            <a:r>
              <a:rPr lang="en-US" dirty="0"/>
              <a:t>Equitable HCV Care</a:t>
            </a:r>
          </a:p>
        </p:txBody>
      </p:sp>
      <p:sp>
        <p:nvSpPr>
          <p:cNvPr id="5" name="Text Box 15">
            <a:extLst>
              <a:ext uri="{FF2B5EF4-FFF2-40B4-BE49-F238E27FC236}">
                <a16:creationId xmlns:a16="http://schemas.microsoft.com/office/drawing/2014/main" id="{B73071FB-7EA0-CDF7-E89D-82A58F82D95E}"/>
              </a:ext>
            </a:extLst>
          </p:cNvPr>
          <p:cNvSpPr txBox="1">
            <a:spLocks noChangeArrowheads="1"/>
          </p:cNvSpPr>
          <p:nvPr/>
        </p:nvSpPr>
        <p:spPr bwMode="auto">
          <a:xfrm>
            <a:off x="415623" y="6360109"/>
            <a:ext cx="846849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sz="1200" b="0" dirty="0">
                <a:solidFill>
                  <a:srgbClr val="455560"/>
                </a:solidFill>
                <a:latin typeface="Calibri"/>
                <a:ea typeface="Calibri"/>
                <a:cs typeface="Arial"/>
              </a:rPr>
              <a:t>cdc.gov/hepatitis/hcv/guidelinesc.htm. uspreventiveservicestaskforce.org/uspstf.</a:t>
            </a:r>
            <a:endParaRPr lang="en-US" sz="1200" b="0" dirty="0">
              <a:solidFill>
                <a:srgbClr val="455560"/>
              </a:solidFill>
              <a:latin typeface="Calibri"/>
              <a:ea typeface="Calibri"/>
            </a:endParaRPr>
          </a:p>
        </p:txBody>
      </p:sp>
      <p:sp>
        <p:nvSpPr>
          <p:cNvPr id="9" name="Freeform: Shape 8">
            <a:extLst>
              <a:ext uri="{FF2B5EF4-FFF2-40B4-BE49-F238E27FC236}">
                <a16:creationId xmlns:a16="http://schemas.microsoft.com/office/drawing/2014/main" id="{BD0F1730-F0A8-9BA0-12D8-9C5608E09B41}"/>
              </a:ext>
            </a:extLst>
          </p:cNvPr>
          <p:cNvSpPr/>
          <p:nvPr/>
        </p:nvSpPr>
        <p:spPr>
          <a:xfrm>
            <a:off x="3842605" y="4813540"/>
            <a:ext cx="1313973" cy="1313973"/>
          </a:xfrm>
          <a:custGeom>
            <a:avLst/>
            <a:gdLst>
              <a:gd name="connsiteX0" fmla="*/ 1313974 w 1313973"/>
              <a:gd name="connsiteY0" fmla="*/ 656987 h 1313973"/>
              <a:gd name="connsiteX1" fmla="*/ 656987 w 1313973"/>
              <a:gd name="connsiteY1" fmla="*/ 1313974 h 1313973"/>
              <a:gd name="connsiteX2" fmla="*/ 0 w 1313973"/>
              <a:gd name="connsiteY2" fmla="*/ 656987 h 1313973"/>
              <a:gd name="connsiteX3" fmla="*/ 656987 w 1313973"/>
              <a:gd name="connsiteY3" fmla="*/ 0 h 1313973"/>
              <a:gd name="connsiteX4" fmla="*/ 1313974 w 1313973"/>
              <a:gd name="connsiteY4" fmla="*/ 656987 h 1313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973" h="1313973">
                <a:moveTo>
                  <a:pt x="1313974" y="656987"/>
                </a:moveTo>
                <a:cubicBezTo>
                  <a:pt x="1313974" y="1019831"/>
                  <a:pt x="1019831" y="1313974"/>
                  <a:pt x="656987" y="1313974"/>
                </a:cubicBezTo>
                <a:cubicBezTo>
                  <a:pt x="294143" y="1313974"/>
                  <a:pt x="0" y="1019831"/>
                  <a:pt x="0" y="656987"/>
                </a:cubicBezTo>
                <a:cubicBezTo>
                  <a:pt x="0" y="294143"/>
                  <a:pt x="294143" y="0"/>
                  <a:pt x="656987" y="0"/>
                </a:cubicBezTo>
                <a:cubicBezTo>
                  <a:pt x="1019831" y="0"/>
                  <a:pt x="1313974" y="294143"/>
                  <a:pt x="1313974" y="656987"/>
                </a:cubicBezTo>
                <a:close/>
              </a:path>
            </a:pathLst>
          </a:custGeom>
          <a:solidFill>
            <a:schemeClr val="accent5"/>
          </a:solidFill>
          <a:ln w="13163"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6115D447-14A7-B7AB-7C36-BC1A3D8FCDE4}"/>
              </a:ext>
            </a:extLst>
          </p:cNvPr>
          <p:cNvSpPr/>
          <p:nvPr/>
        </p:nvSpPr>
        <p:spPr>
          <a:xfrm rot="18900000">
            <a:off x="4523881" y="3168825"/>
            <a:ext cx="1313974" cy="1313974"/>
          </a:xfrm>
          <a:custGeom>
            <a:avLst/>
            <a:gdLst>
              <a:gd name="connsiteX0" fmla="*/ 1313974 w 1313974"/>
              <a:gd name="connsiteY0" fmla="*/ 656987 h 1313974"/>
              <a:gd name="connsiteX1" fmla="*/ 656987 w 1313974"/>
              <a:gd name="connsiteY1" fmla="*/ 1313974 h 1313974"/>
              <a:gd name="connsiteX2" fmla="*/ 0 w 1313974"/>
              <a:gd name="connsiteY2" fmla="*/ 656987 h 1313974"/>
              <a:gd name="connsiteX3" fmla="*/ 656987 w 1313974"/>
              <a:gd name="connsiteY3" fmla="*/ 0 h 1313974"/>
              <a:gd name="connsiteX4" fmla="*/ 1313974 w 1313974"/>
              <a:gd name="connsiteY4" fmla="*/ 656987 h 13139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974" h="1313974">
                <a:moveTo>
                  <a:pt x="1313974" y="656987"/>
                </a:moveTo>
                <a:cubicBezTo>
                  <a:pt x="1313974" y="1019831"/>
                  <a:pt x="1019831" y="1313974"/>
                  <a:pt x="656987" y="1313974"/>
                </a:cubicBezTo>
                <a:cubicBezTo>
                  <a:pt x="294143" y="1313974"/>
                  <a:pt x="0" y="1019831"/>
                  <a:pt x="0" y="656987"/>
                </a:cubicBezTo>
                <a:cubicBezTo>
                  <a:pt x="0" y="294143"/>
                  <a:pt x="294143" y="0"/>
                  <a:pt x="656987" y="0"/>
                </a:cubicBezTo>
                <a:cubicBezTo>
                  <a:pt x="1019831" y="0"/>
                  <a:pt x="1313974" y="294143"/>
                  <a:pt x="1313974" y="656987"/>
                </a:cubicBezTo>
                <a:close/>
              </a:path>
            </a:pathLst>
          </a:custGeom>
          <a:solidFill>
            <a:schemeClr val="accent3"/>
          </a:solidFill>
          <a:ln w="1316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ADCEDAD7-9F5C-375A-2540-BD8F0C9134DA}"/>
              </a:ext>
            </a:extLst>
          </p:cNvPr>
          <p:cNvSpPr/>
          <p:nvPr/>
        </p:nvSpPr>
        <p:spPr>
          <a:xfrm>
            <a:off x="3769811" y="1482422"/>
            <a:ext cx="1313973" cy="1313973"/>
          </a:xfrm>
          <a:custGeom>
            <a:avLst/>
            <a:gdLst>
              <a:gd name="connsiteX0" fmla="*/ 1313974 w 1313973"/>
              <a:gd name="connsiteY0" fmla="*/ 656987 h 1313973"/>
              <a:gd name="connsiteX1" fmla="*/ 656987 w 1313973"/>
              <a:gd name="connsiteY1" fmla="*/ 1313974 h 1313973"/>
              <a:gd name="connsiteX2" fmla="*/ 0 w 1313973"/>
              <a:gd name="connsiteY2" fmla="*/ 656987 h 1313973"/>
              <a:gd name="connsiteX3" fmla="*/ 656987 w 1313973"/>
              <a:gd name="connsiteY3" fmla="*/ 0 h 1313973"/>
              <a:gd name="connsiteX4" fmla="*/ 1313974 w 1313973"/>
              <a:gd name="connsiteY4" fmla="*/ 656987 h 1313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3973" h="1313973">
                <a:moveTo>
                  <a:pt x="1313974" y="656987"/>
                </a:moveTo>
                <a:cubicBezTo>
                  <a:pt x="1313974" y="1019831"/>
                  <a:pt x="1019831" y="1313974"/>
                  <a:pt x="656987" y="1313974"/>
                </a:cubicBezTo>
                <a:cubicBezTo>
                  <a:pt x="294143" y="1313974"/>
                  <a:pt x="0" y="1019831"/>
                  <a:pt x="0" y="656987"/>
                </a:cubicBezTo>
                <a:cubicBezTo>
                  <a:pt x="0" y="294143"/>
                  <a:pt x="294143" y="0"/>
                  <a:pt x="656987" y="0"/>
                </a:cubicBezTo>
                <a:cubicBezTo>
                  <a:pt x="1019831" y="0"/>
                  <a:pt x="1313974" y="294143"/>
                  <a:pt x="1313974" y="656987"/>
                </a:cubicBezTo>
                <a:close/>
              </a:path>
            </a:pathLst>
          </a:custGeom>
          <a:solidFill>
            <a:schemeClr val="accent6"/>
          </a:solidFill>
          <a:ln w="13163" cap="flat">
            <a:noFill/>
            <a:prstDash val="solid"/>
            <a:miter/>
          </a:ln>
          <a:effectLst>
            <a:outerShdw blurRad="50800" dist="38100" dir="5400000" algn="t" rotWithShape="0">
              <a:prstClr val="black">
                <a:alpha val="40000"/>
              </a:prstClr>
            </a:outerShdw>
          </a:effectLst>
        </p:spPr>
        <p:txBody>
          <a:bodyPr rtlCol="0" anchor="ctr"/>
          <a:lstStyle/>
          <a:p>
            <a:endParaRPr lang="en-US"/>
          </a:p>
        </p:txBody>
      </p:sp>
      <p:grpSp>
        <p:nvGrpSpPr>
          <p:cNvPr id="55" name="Group 54">
            <a:extLst>
              <a:ext uri="{FF2B5EF4-FFF2-40B4-BE49-F238E27FC236}">
                <a16:creationId xmlns:a16="http://schemas.microsoft.com/office/drawing/2014/main" id="{16CED038-9863-3250-4376-3FCD0F8C8459}"/>
              </a:ext>
            </a:extLst>
          </p:cNvPr>
          <p:cNvGrpSpPr/>
          <p:nvPr/>
        </p:nvGrpSpPr>
        <p:grpSpPr>
          <a:xfrm>
            <a:off x="1603374" y="2574309"/>
            <a:ext cx="1274878" cy="2502894"/>
            <a:chOff x="1603374" y="2650509"/>
            <a:chExt cx="1274878" cy="2502894"/>
          </a:xfrm>
        </p:grpSpPr>
        <p:grpSp>
          <p:nvGrpSpPr>
            <p:cNvPr id="12" name="Graphic 6">
              <a:extLst>
                <a:ext uri="{FF2B5EF4-FFF2-40B4-BE49-F238E27FC236}">
                  <a16:creationId xmlns:a16="http://schemas.microsoft.com/office/drawing/2014/main" id="{F755C657-CE69-154C-349A-05D8065FD931}"/>
                </a:ext>
              </a:extLst>
            </p:cNvPr>
            <p:cNvGrpSpPr/>
            <p:nvPr/>
          </p:nvGrpSpPr>
          <p:grpSpPr>
            <a:xfrm>
              <a:off x="2831653" y="2650509"/>
              <a:ext cx="46599" cy="2502894"/>
              <a:chOff x="2831653" y="2650509"/>
              <a:chExt cx="46599" cy="2502894"/>
            </a:xfrm>
            <a:solidFill>
              <a:srgbClr val="99A9A7"/>
            </a:solidFill>
          </p:grpSpPr>
          <p:sp>
            <p:nvSpPr>
              <p:cNvPr id="13" name="Freeform: Shape 12">
                <a:extLst>
                  <a:ext uri="{FF2B5EF4-FFF2-40B4-BE49-F238E27FC236}">
                    <a16:creationId xmlns:a16="http://schemas.microsoft.com/office/drawing/2014/main" id="{50748543-D229-2DB8-9B25-F7CA51EE59B3}"/>
                  </a:ext>
                </a:extLst>
              </p:cNvPr>
              <p:cNvSpPr/>
              <p:nvPr/>
            </p:nvSpPr>
            <p:spPr>
              <a:xfrm>
                <a:off x="2831653" y="5107068"/>
                <a:ext cx="46335" cy="46335"/>
              </a:xfrm>
              <a:custGeom>
                <a:avLst/>
                <a:gdLst>
                  <a:gd name="connsiteX0" fmla="*/ 46335 w 46335"/>
                  <a:gd name="connsiteY0" fmla="*/ 23168 h 46335"/>
                  <a:gd name="connsiteX1" fmla="*/ 23168 w 46335"/>
                  <a:gd name="connsiteY1" fmla="*/ 46335 h 46335"/>
                  <a:gd name="connsiteX2" fmla="*/ 0 w 46335"/>
                  <a:gd name="connsiteY2" fmla="*/ 23168 h 46335"/>
                  <a:gd name="connsiteX3" fmla="*/ 23168 w 46335"/>
                  <a:gd name="connsiteY3" fmla="*/ 0 h 46335"/>
                  <a:gd name="connsiteX4" fmla="*/ 46335 w 46335"/>
                  <a:gd name="connsiteY4" fmla="*/ 23168 h 4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35" h="46335">
                    <a:moveTo>
                      <a:pt x="46335" y="23168"/>
                    </a:moveTo>
                    <a:cubicBezTo>
                      <a:pt x="46335" y="35936"/>
                      <a:pt x="35936" y="46335"/>
                      <a:pt x="23168" y="46335"/>
                    </a:cubicBezTo>
                    <a:cubicBezTo>
                      <a:pt x="10399" y="46335"/>
                      <a:pt x="0" y="35936"/>
                      <a:pt x="0" y="23168"/>
                    </a:cubicBezTo>
                    <a:cubicBezTo>
                      <a:pt x="0" y="10399"/>
                      <a:pt x="10399" y="0"/>
                      <a:pt x="23168" y="0"/>
                    </a:cubicBezTo>
                    <a:cubicBezTo>
                      <a:pt x="35936" y="0"/>
                      <a:pt x="46335" y="10399"/>
                      <a:pt x="46335" y="23168"/>
                    </a:cubicBezTo>
                    <a:close/>
                  </a:path>
                </a:pathLst>
              </a:custGeom>
              <a:solidFill>
                <a:srgbClr val="99A9A7"/>
              </a:solidFill>
              <a:ln w="1316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BE2E15DB-C1C6-77B5-9703-843CF02E5A81}"/>
                  </a:ext>
                </a:extLst>
              </p:cNvPr>
              <p:cNvSpPr/>
              <p:nvPr/>
            </p:nvSpPr>
            <p:spPr>
              <a:xfrm>
                <a:off x="2831917" y="2650509"/>
                <a:ext cx="46335" cy="46335"/>
              </a:xfrm>
              <a:custGeom>
                <a:avLst/>
                <a:gdLst>
                  <a:gd name="connsiteX0" fmla="*/ 46335 w 46335"/>
                  <a:gd name="connsiteY0" fmla="*/ 23168 h 46335"/>
                  <a:gd name="connsiteX1" fmla="*/ 23168 w 46335"/>
                  <a:gd name="connsiteY1" fmla="*/ 46335 h 46335"/>
                  <a:gd name="connsiteX2" fmla="*/ 0 w 46335"/>
                  <a:gd name="connsiteY2" fmla="*/ 23168 h 46335"/>
                  <a:gd name="connsiteX3" fmla="*/ 23168 w 46335"/>
                  <a:gd name="connsiteY3" fmla="*/ 0 h 46335"/>
                  <a:gd name="connsiteX4" fmla="*/ 46335 w 46335"/>
                  <a:gd name="connsiteY4" fmla="*/ 23168 h 4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35" h="46335">
                    <a:moveTo>
                      <a:pt x="46335" y="23168"/>
                    </a:moveTo>
                    <a:cubicBezTo>
                      <a:pt x="46335" y="35936"/>
                      <a:pt x="35936" y="46335"/>
                      <a:pt x="23168" y="46335"/>
                    </a:cubicBezTo>
                    <a:cubicBezTo>
                      <a:pt x="10399" y="46335"/>
                      <a:pt x="0" y="35936"/>
                      <a:pt x="0" y="23168"/>
                    </a:cubicBezTo>
                    <a:cubicBezTo>
                      <a:pt x="0" y="10399"/>
                      <a:pt x="10399" y="0"/>
                      <a:pt x="23168" y="0"/>
                    </a:cubicBezTo>
                    <a:cubicBezTo>
                      <a:pt x="35936" y="0"/>
                      <a:pt x="46335" y="10399"/>
                      <a:pt x="46335" y="23168"/>
                    </a:cubicBezTo>
                    <a:close/>
                  </a:path>
                </a:pathLst>
              </a:custGeom>
              <a:solidFill>
                <a:srgbClr val="99A9A7"/>
              </a:solidFill>
              <a:ln w="13163" cap="flat">
                <a:noFill/>
                <a:prstDash val="solid"/>
                <a:miter/>
              </a:ln>
            </p:spPr>
            <p:txBody>
              <a:bodyPr rtlCol="0" anchor="ctr"/>
              <a:lstStyle/>
              <a:p>
                <a:endParaRPr lang="en-US"/>
              </a:p>
            </p:txBody>
          </p:sp>
        </p:grpSp>
        <p:sp>
          <p:nvSpPr>
            <p:cNvPr id="15" name="Freeform: Shape 14">
              <a:extLst>
                <a:ext uri="{FF2B5EF4-FFF2-40B4-BE49-F238E27FC236}">
                  <a16:creationId xmlns:a16="http://schemas.microsoft.com/office/drawing/2014/main" id="{044338A2-C751-7E85-4185-CA0577FD1990}"/>
                </a:ext>
              </a:extLst>
            </p:cNvPr>
            <p:cNvSpPr/>
            <p:nvPr/>
          </p:nvSpPr>
          <p:spPr>
            <a:xfrm>
              <a:off x="2724798" y="2655167"/>
              <a:ext cx="46384" cy="46384"/>
            </a:xfrm>
            <a:custGeom>
              <a:avLst/>
              <a:gdLst>
                <a:gd name="connsiteX0" fmla="*/ 46304 w 46384"/>
                <a:gd name="connsiteY0" fmla="*/ 21142 h 46384"/>
                <a:gd name="connsiteX1" fmla="*/ 25242 w 46384"/>
                <a:gd name="connsiteY1" fmla="*/ 46285 h 46384"/>
                <a:gd name="connsiteX2" fmla="*/ 100 w 46384"/>
                <a:gd name="connsiteY2" fmla="*/ 25223 h 46384"/>
                <a:gd name="connsiteX3" fmla="*/ 21162 w 46384"/>
                <a:gd name="connsiteY3" fmla="*/ 81 h 46384"/>
                <a:gd name="connsiteX4" fmla="*/ 46304 w 46384"/>
                <a:gd name="connsiteY4" fmla="*/ 21142 h 46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84" h="46384">
                  <a:moveTo>
                    <a:pt x="46304" y="21142"/>
                  </a:moveTo>
                  <a:cubicBezTo>
                    <a:pt x="47357" y="33911"/>
                    <a:pt x="38011" y="45231"/>
                    <a:pt x="25242" y="46285"/>
                  </a:cubicBezTo>
                  <a:cubicBezTo>
                    <a:pt x="12474" y="47469"/>
                    <a:pt x="1153" y="37992"/>
                    <a:pt x="100" y="25223"/>
                  </a:cubicBezTo>
                  <a:cubicBezTo>
                    <a:pt x="-1085" y="12454"/>
                    <a:pt x="8393" y="1134"/>
                    <a:pt x="21162" y="81"/>
                  </a:cubicBezTo>
                  <a:cubicBezTo>
                    <a:pt x="33930" y="-972"/>
                    <a:pt x="45251" y="8374"/>
                    <a:pt x="46304" y="21142"/>
                  </a:cubicBezTo>
                  <a:close/>
                </a:path>
              </a:pathLst>
            </a:custGeom>
            <a:solidFill>
              <a:srgbClr val="99A9A7"/>
            </a:solidFill>
            <a:ln w="13163"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33D9DDE4-1071-1AF8-B1E7-62CB425245AE}"/>
                </a:ext>
              </a:extLst>
            </p:cNvPr>
            <p:cNvSpPr/>
            <p:nvPr/>
          </p:nvSpPr>
          <p:spPr>
            <a:xfrm>
              <a:off x="2618572" y="2669104"/>
              <a:ext cx="46397" cy="46397"/>
            </a:xfrm>
            <a:custGeom>
              <a:avLst/>
              <a:gdLst>
                <a:gd name="connsiteX0" fmla="*/ 46037 w 46397"/>
                <a:gd name="connsiteY0" fmla="*/ 19184 h 46397"/>
                <a:gd name="connsiteX1" fmla="*/ 27213 w 46397"/>
                <a:gd name="connsiteY1" fmla="*/ 46037 h 46397"/>
                <a:gd name="connsiteX2" fmla="*/ 360 w 46397"/>
                <a:gd name="connsiteY2" fmla="*/ 27213 h 46397"/>
                <a:gd name="connsiteX3" fmla="*/ 19184 w 46397"/>
                <a:gd name="connsiteY3" fmla="*/ 360 h 46397"/>
                <a:gd name="connsiteX4" fmla="*/ 46037 w 46397"/>
                <a:gd name="connsiteY4" fmla="*/ 19184 h 46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97" h="46397">
                  <a:moveTo>
                    <a:pt x="46037" y="19184"/>
                  </a:moveTo>
                  <a:cubicBezTo>
                    <a:pt x="48275" y="31821"/>
                    <a:pt x="39850" y="43931"/>
                    <a:pt x="27213" y="46037"/>
                  </a:cubicBezTo>
                  <a:cubicBezTo>
                    <a:pt x="14577" y="48275"/>
                    <a:pt x="2466" y="39850"/>
                    <a:pt x="360" y="27213"/>
                  </a:cubicBezTo>
                  <a:cubicBezTo>
                    <a:pt x="-1878" y="14577"/>
                    <a:pt x="6547" y="2466"/>
                    <a:pt x="19184" y="360"/>
                  </a:cubicBezTo>
                  <a:cubicBezTo>
                    <a:pt x="31821" y="-1878"/>
                    <a:pt x="43931" y="6547"/>
                    <a:pt x="46037" y="19184"/>
                  </a:cubicBezTo>
                  <a:close/>
                </a:path>
              </a:pathLst>
            </a:custGeom>
            <a:solidFill>
              <a:srgbClr val="99A9A7"/>
            </a:solidFill>
            <a:ln w="1316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EF01EF14-81D1-202A-DAA7-AF097DB31779}"/>
                </a:ext>
              </a:extLst>
            </p:cNvPr>
            <p:cNvSpPr/>
            <p:nvPr/>
          </p:nvSpPr>
          <p:spPr>
            <a:xfrm>
              <a:off x="2513894" y="2692243"/>
              <a:ext cx="46455" cy="46455"/>
            </a:xfrm>
            <a:custGeom>
              <a:avLst/>
              <a:gdLst>
                <a:gd name="connsiteX0" fmla="*/ 45671 w 46455"/>
                <a:gd name="connsiteY0" fmla="*/ 17238 h 46455"/>
                <a:gd name="connsiteX1" fmla="*/ 29217 w 46455"/>
                <a:gd name="connsiteY1" fmla="*/ 45671 h 46455"/>
                <a:gd name="connsiteX2" fmla="*/ 784 w 46455"/>
                <a:gd name="connsiteY2" fmla="*/ 29217 h 46455"/>
                <a:gd name="connsiteX3" fmla="*/ 17238 w 46455"/>
                <a:gd name="connsiteY3" fmla="*/ 784 h 46455"/>
                <a:gd name="connsiteX4" fmla="*/ 45671 w 46455"/>
                <a:gd name="connsiteY4" fmla="*/ 17238 h 464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55" h="46455">
                  <a:moveTo>
                    <a:pt x="45671" y="17238"/>
                  </a:moveTo>
                  <a:cubicBezTo>
                    <a:pt x="48962" y="29612"/>
                    <a:pt x="41591" y="42380"/>
                    <a:pt x="29217" y="45671"/>
                  </a:cubicBezTo>
                  <a:cubicBezTo>
                    <a:pt x="16843" y="48962"/>
                    <a:pt x="4075" y="41591"/>
                    <a:pt x="784" y="29217"/>
                  </a:cubicBezTo>
                  <a:cubicBezTo>
                    <a:pt x="-2507" y="16843"/>
                    <a:pt x="4865" y="4075"/>
                    <a:pt x="17238" y="784"/>
                  </a:cubicBezTo>
                  <a:cubicBezTo>
                    <a:pt x="29612" y="-2507"/>
                    <a:pt x="42380" y="4865"/>
                    <a:pt x="45671" y="17238"/>
                  </a:cubicBezTo>
                  <a:close/>
                </a:path>
              </a:pathLst>
            </a:custGeom>
            <a:solidFill>
              <a:srgbClr val="99A9A7"/>
            </a:solidFill>
            <a:ln w="13163"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6659B997-294E-EB5B-4CB8-EDAB671B4813}"/>
                </a:ext>
              </a:extLst>
            </p:cNvPr>
            <p:cNvSpPr/>
            <p:nvPr/>
          </p:nvSpPr>
          <p:spPr>
            <a:xfrm>
              <a:off x="2411799" y="2724546"/>
              <a:ext cx="46348" cy="46348"/>
            </a:xfrm>
            <a:custGeom>
              <a:avLst/>
              <a:gdLst>
                <a:gd name="connsiteX0" fmla="*/ 44960 w 46348"/>
                <a:gd name="connsiteY0" fmla="*/ 15210 h 46348"/>
                <a:gd name="connsiteX1" fmla="*/ 31138 w 46348"/>
                <a:gd name="connsiteY1" fmla="*/ 44960 h 46348"/>
                <a:gd name="connsiteX2" fmla="*/ 1389 w 46348"/>
                <a:gd name="connsiteY2" fmla="*/ 31138 h 46348"/>
                <a:gd name="connsiteX3" fmla="*/ 15210 w 46348"/>
                <a:gd name="connsiteY3" fmla="*/ 1389 h 46348"/>
                <a:gd name="connsiteX4" fmla="*/ 44960 w 46348"/>
                <a:gd name="connsiteY4" fmla="*/ 15210 h 46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48" h="46348">
                  <a:moveTo>
                    <a:pt x="44960" y="15210"/>
                  </a:moveTo>
                  <a:cubicBezTo>
                    <a:pt x="49304" y="27321"/>
                    <a:pt x="43117" y="40616"/>
                    <a:pt x="31138" y="44960"/>
                  </a:cubicBezTo>
                  <a:cubicBezTo>
                    <a:pt x="19028" y="49304"/>
                    <a:pt x="5733" y="43117"/>
                    <a:pt x="1389" y="31138"/>
                  </a:cubicBezTo>
                  <a:cubicBezTo>
                    <a:pt x="-2955" y="19028"/>
                    <a:pt x="3232" y="5733"/>
                    <a:pt x="15210" y="1389"/>
                  </a:cubicBezTo>
                  <a:cubicBezTo>
                    <a:pt x="27321" y="-2955"/>
                    <a:pt x="40616" y="3232"/>
                    <a:pt x="44960" y="15210"/>
                  </a:cubicBezTo>
                  <a:close/>
                </a:path>
              </a:pathLst>
            </a:custGeom>
            <a:solidFill>
              <a:srgbClr val="99A9A7"/>
            </a:solidFill>
            <a:ln w="13163"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B41E14AC-B41B-21D1-A372-F59AB758D2D8}"/>
                </a:ext>
              </a:extLst>
            </p:cNvPr>
            <p:cNvSpPr/>
            <p:nvPr/>
          </p:nvSpPr>
          <p:spPr>
            <a:xfrm>
              <a:off x="2312627" y="2765434"/>
              <a:ext cx="46525" cy="46582"/>
            </a:xfrm>
            <a:custGeom>
              <a:avLst/>
              <a:gdLst>
                <a:gd name="connsiteX0" fmla="*/ 44353 w 46525"/>
                <a:gd name="connsiteY0" fmla="*/ 13419 h 46582"/>
                <a:gd name="connsiteX1" fmla="*/ 33164 w 46525"/>
                <a:gd name="connsiteY1" fmla="*/ 44353 h 46582"/>
                <a:gd name="connsiteX2" fmla="*/ 2230 w 46525"/>
                <a:gd name="connsiteY2" fmla="*/ 33164 h 46582"/>
                <a:gd name="connsiteX3" fmla="*/ 13419 w 46525"/>
                <a:gd name="connsiteY3" fmla="*/ 2230 h 46582"/>
                <a:gd name="connsiteX4" fmla="*/ 44353 w 46525"/>
                <a:gd name="connsiteY4" fmla="*/ 13419 h 46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25" h="46582">
                  <a:moveTo>
                    <a:pt x="44353" y="13419"/>
                  </a:moveTo>
                  <a:cubicBezTo>
                    <a:pt x="49750" y="25002"/>
                    <a:pt x="44748" y="38824"/>
                    <a:pt x="33164" y="44353"/>
                  </a:cubicBezTo>
                  <a:cubicBezTo>
                    <a:pt x="21580" y="49881"/>
                    <a:pt x="7758" y="44748"/>
                    <a:pt x="2230" y="33164"/>
                  </a:cubicBezTo>
                  <a:cubicBezTo>
                    <a:pt x="-3299" y="21580"/>
                    <a:pt x="1835" y="7758"/>
                    <a:pt x="13419" y="2230"/>
                  </a:cubicBezTo>
                  <a:cubicBezTo>
                    <a:pt x="25002" y="-3299"/>
                    <a:pt x="38824" y="1835"/>
                    <a:pt x="44353" y="13419"/>
                  </a:cubicBezTo>
                  <a:close/>
                </a:path>
              </a:pathLst>
            </a:custGeom>
            <a:solidFill>
              <a:srgbClr val="99A9A7"/>
            </a:solidFill>
            <a:ln w="13163"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804CCDDE-0942-296C-DD06-F7E53DA8B15C}"/>
                </a:ext>
              </a:extLst>
            </p:cNvPr>
            <p:cNvSpPr/>
            <p:nvPr/>
          </p:nvSpPr>
          <p:spPr>
            <a:xfrm>
              <a:off x="2217603" y="2814812"/>
              <a:ext cx="46550" cy="46550"/>
            </a:xfrm>
            <a:custGeom>
              <a:avLst/>
              <a:gdLst>
                <a:gd name="connsiteX0" fmla="*/ 43415 w 46550"/>
                <a:gd name="connsiteY0" fmla="*/ 11692 h 46550"/>
                <a:gd name="connsiteX1" fmla="*/ 34859 w 46550"/>
                <a:gd name="connsiteY1" fmla="*/ 43415 h 46550"/>
                <a:gd name="connsiteX2" fmla="*/ 3135 w 46550"/>
                <a:gd name="connsiteY2" fmla="*/ 34859 h 46550"/>
                <a:gd name="connsiteX3" fmla="*/ 11691 w 46550"/>
                <a:gd name="connsiteY3" fmla="*/ 3135 h 46550"/>
                <a:gd name="connsiteX4" fmla="*/ 43415 w 46550"/>
                <a:gd name="connsiteY4" fmla="*/ 11692 h 4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50" h="46550">
                  <a:moveTo>
                    <a:pt x="43415" y="11692"/>
                  </a:moveTo>
                  <a:cubicBezTo>
                    <a:pt x="49865" y="22749"/>
                    <a:pt x="46048" y="36965"/>
                    <a:pt x="34859" y="43415"/>
                  </a:cubicBezTo>
                  <a:cubicBezTo>
                    <a:pt x="23802" y="49865"/>
                    <a:pt x="9585" y="46048"/>
                    <a:pt x="3135" y="34859"/>
                  </a:cubicBezTo>
                  <a:cubicBezTo>
                    <a:pt x="-3315" y="23802"/>
                    <a:pt x="503" y="9585"/>
                    <a:pt x="11691" y="3135"/>
                  </a:cubicBezTo>
                  <a:cubicBezTo>
                    <a:pt x="22749" y="-3315"/>
                    <a:pt x="36965" y="503"/>
                    <a:pt x="43415" y="11692"/>
                  </a:cubicBezTo>
                  <a:close/>
                </a:path>
              </a:pathLst>
            </a:custGeom>
            <a:solidFill>
              <a:srgbClr val="99A9A7"/>
            </a:solidFill>
            <a:ln w="13163"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8585CC13-7AB4-A39F-AC83-2BFE693F2D62}"/>
                </a:ext>
              </a:extLst>
            </p:cNvPr>
            <p:cNvSpPr/>
            <p:nvPr/>
          </p:nvSpPr>
          <p:spPr>
            <a:xfrm>
              <a:off x="2127297" y="2872595"/>
              <a:ext cx="46464" cy="46464"/>
            </a:xfrm>
            <a:custGeom>
              <a:avLst/>
              <a:gdLst>
                <a:gd name="connsiteX0" fmla="*/ 42235 w 46464"/>
                <a:gd name="connsiteY0" fmla="*/ 9854 h 46464"/>
                <a:gd name="connsiteX1" fmla="*/ 36575 w 46464"/>
                <a:gd name="connsiteY1" fmla="*/ 42236 h 46464"/>
                <a:gd name="connsiteX2" fmla="*/ 4193 w 46464"/>
                <a:gd name="connsiteY2" fmla="*/ 36575 h 46464"/>
                <a:gd name="connsiteX3" fmla="*/ 9853 w 46464"/>
                <a:gd name="connsiteY3" fmla="*/ 4193 h 46464"/>
                <a:gd name="connsiteX4" fmla="*/ 42235 w 46464"/>
                <a:gd name="connsiteY4" fmla="*/ 9854 h 46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64" h="46464">
                  <a:moveTo>
                    <a:pt x="42235" y="9854"/>
                  </a:moveTo>
                  <a:cubicBezTo>
                    <a:pt x="49607" y="20384"/>
                    <a:pt x="47106" y="34864"/>
                    <a:pt x="36575" y="42236"/>
                  </a:cubicBezTo>
                  <a:cubicBezTo>
                    <a:pt x="26044" y="49607"/>
                    <a:pt x="11565" y="47106"/>
                    <a:pt x="4193" y="36575"/>
                  </a:cubicBezTo>
                  <a:cubicBezTo>
                    <a:pt x="-3178" y="26044"/>
                    <a:pt x="-546" y="11565"/>
                    <a:pt x="9853" y="4193"/>
                  </a:cubicBezTo>
                  <a:cubicBezTo>
                    <a:pt x="20384" y="-3178"/>
                    <a:pt x="34864" y="-546"/>
                    <a:pt x="42235" y="9854"/>
                  </a:cubicBezTo>
                  <a:close/>
                </a:path>
              </a:pathLst>
            </a:custGeom>
            <a:solidFill>
              <a:srgbClr val="99A9A7"/>
            </a:solidFill>
            <a:ln w="13163"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84689A9-6236-F0FD-5EE7-05AB83F22781}"/>
                </a:ext>
              </a:extLst>
            </p:cNvPr>
            <p:cNvSpPr/>
            <p:nvPr/>
          </p:nvSpPr>
          <p:spPr>
            <a:xfrm>
              <a:off x="2042184" y="2937676"/>
              <a:ext cx="46583" cy="46583"/>
            </a:xfrm>
            <a:custGeom>
              <a:avLst/>
              <a:gdLst>
                <a:gd name="connsiteX0" fmla="*/ 41128 w 46583"/>
                <a:gd name="connsiteY0" fmla="*/ 8351 h 46583"/>
                <a:gd name="connsiteX1" fmla="*/ 38232 w 46583"/>
                <a:gd name="connsiteY1" fmla="*/ 41128 h 46583"/>
                <a:gd name="connsiteX2" fmla="*/ 5455 w 46583"/>
                <a:gd name="connsiteY2" fmla="*/ 38232 h 46583"/>
                <a:gd name="connsiteX3" fmla="*/ 8351 w 46583"/>
                <a:gd name="connsiteY3" fmla="*/ 5455 h 46583"/>
                <a:gd name="connsiteX4" fmla="*/ 41128 w 46583"/>
                <a:gd name="connsiteY4" fmla="*/ 8351 h 465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83" h="46583">
                  <a:moveTo>
                    <a:pt x="41128" y="8351"/>
                  </a:moveTo>
                  <a:cubicBezTo>
                    <a:pt x="49421" y="18224"/>
                    <a:pt x="48105" y="32835"/>
                    <a:pt x="38232" y="41128"/>
                  </a:cubicBezTo>
                  <a:cubicBezTo>
                    <a:pt x="28360" y="49421"/>
                    <a:pt x="13748" y="48105"/>
                    <a:pt x="5455" y="38232"/>
                  </a:cubicBezTo>
                  <a:cubicBezTo>
                    <a:pt x="-2838" y="28360"/>
                    <a:pt x="-1521" y="13748"/>
                    <a:pt x="8351" y="5455"/>
                  </a:cubicBezTo>
                  <a:cubicBezTo>
                    <a:pt x="18224" y="-2837"/>
                    <a:pt x="32835" y="-1521"/>
                    <a:pt x="41128" y="8351"/>
                  </a:cubicBezTo>
                  <a:close/>
                </a:path>
              </a:pathLst>
            </a:custGeom>
            <a:solidFill>
              <a:srgbClr val="99A9A7"/>
            </a:solidFill>
            <a:ln w="13163"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FC1AAE53-8B76-F795-16E1-4BBC01135671}"/>
                </a:ext>
              </a:extLst>
            </p:cNvPr>
            <p:cNvSpPr/>
            <p:nvPr/>
          </p:nvSpPr>
          <p:spPr>
            <a:xfrm>
              <a:off x="1963163" y="3010035"/>
              <a:ext cx="46532" cy="46532"/>
            </a:xfrm>
            <a:custGeom>
              <a:avLst/>
              <a:gdLst>
                <a:gd name="connsiteX0" fmla="*/ 39721 w 46532"/>
                <a:gd name="connsiteY0" fmla="*/ 6812 h 46532"/>
                <a:gd name="connsiteX1" fmla="*/ 39721 w 46532"/>
                <a:gd name="connsiteY1" fmla="*/ 39721 h 46532"/>
                <a:gd name="connsiteX2" fmla="*/ 6812 w 46532"/>
                <a:gd name="connsiteY2" fmla="*/ 39721 h 46532"/>
                <a:gd name="connsiteX3" fmla="*/ 6812 w 46532"/>
                <a:gd name="connsiteY3" fmla="*/ 6812 h 46532"/>
                <a:gd name="connsiteX4" fmla="*/ 39721 w 46532"/>
                <a:gd name="connsiteY4" fmla="*/ 6812 h 46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32" h="46532">
                  <a:moveTo>
                    <a:pt x="39721" y="6812"/>
                  </a:moveTo>
                  <a:cubicBezTo>
                    <a:pt x="48803" y="15895"/>
                    <a:pt x="48803" y="30638"/>
                    <a:pt x="39721" y="39721"/>
                  </a:cubicBezTo>
                  <a:cubicBezTo>
                    <a:pt x="30638" y="48803"/>
                    <a:pt x="15895" y="48803"/>
                    <a:pt x="6812" y="39721"/>
                  </a:cubicBezTo>
                  <a:cubicBezTo>
                    <a:pt x="-2271" y="30638"/>
                    <a:pt x="-2271" y="15895"/>
                    <a:pt x="6812" y="6812"/>
                  </a:cubicBezTo>
                  <a:cubicBezTo>
                    <a:pt x="15895" y="-2271"/>
                    <a:pt x="30638" y="-2271"/>
                    <a:pt x="39721" y="6812"/>
                  </a:cubicBezTo>
                  <a:close/>
                </a:path>
              </a:pathLst>
            </a:custGeom>
            <a:solidFill>
              <a:srgbClr val="99A9A7"/>
            </a:solidFill>
            <a:ln w="13163"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1C84B54E-F39D-D4AF-EC61-AFF0140C60A6}"/>
                </a:ext>
              </a:extLst>
            </p:cNvPr>
            <p:cNvSpPr/>
            <p:nvPr/>
          </p:nvSpPr>
          <p:spPr>
            <a:xfrm>
              <a:off x="1890859" y="3089110"/>
              <a:ext cx="46475" cy="46475"/>
            </a:xfrm>
            <a:custGeom>
              <a:avLst/>
              <a:gdLst>
                <a:gd name="connsiteX0" fmla="*/ 38178 w 46475"/>
                <a:gd name="connsiteY0" fmla="*/ 5401 h 46475"/>
                <a:gd name="connsiteX1" fmla="*/ 41074 w 46475"/>
                <a:gd name="connsiteY1" fmla="*/ 38178 h 46475"/>
                <a:gd name="connsiteX2" fmla="*/ 8297 w 46475"/>
                <a:gd name="connsiteY2" fmla="*/ 41074 h 46475"/>
                <a:gd name="connsiteX3" fmla="*/ 5401 w 46475"/>
                <a:gd name="connsiteY3" fmla="*/ 8297 h 46475"/>
                <a:gd name="connsiteX4" fmla="*/ 38178 w 46475"/>
                <a:gd name="connsiteY4" fmla="*/ 5401 h 46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75" h="46475">
                  <a:moveTo>
                    <a:pt x="38178" y="5401"/>
                  </a:moveTo>
                  <a:cubicBezTo>
                    <a:pt x="48051" y="13694"/>
                    <a:pt x="49235" y="28306"/>
                    <a:pt x="41074" y="38178"/>
                  </a:cubicBezTo>
                  <a:cubicBezTo>
                    <a:pt x="32781" y="48051"/>
                    <a:pt x="18170" y="49235"/>
                    <a:pt x="8297" y="41074"/>
                  </a:cubicBezTo>
                  <a:cubicBezTo>
                    <a:pt x="-1575" y="32913"/>
                    <a:pt x="-2760" y="18170"/>
                    <a:pt x="5401" y="8297"/>
                  </a:cubicBezTo>
                  <a:cubicBezTo>
                    <a:pt x="13694" y="-1575"/>
                    <a:pt x="28306" y="-2760"/>
                    <a:pt x="38178" y="5401"/>
                  </a:cubicBezTo>
                  <a:close/>
                </a:path>
              </a:pathLst>
            </a:custGeom>
            <a:solidFill>
              <a:srgbClr val="99A9A7"/>
            </a:solidFill>
            <a:ln w="13163"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2D01734D-FD36-F997-3C99-D4307C2982E6}"/>
                </a:ext>
              </a:extLst>
            </p:cNvPr>
            <p:cNvSpPr/>
            <p:nvPr/>
          </p:nvSpPr>
          <p:spPr>
            <a:xfrm>
              <a:off x="1825555" y="3174001"/>
              <a:ext cx="46500" cy="46500"/>
            </a:xfrm>
            <a:custGeom>
              <a:avLst/>
              <a:gdLst>
                <a:gd name="connsiteX0" fmla="*/ 36611 w 46500"/>
                <a:gd name="connsiteY0" fmla="*/ 4229 h 46500"/>
                <a:gd name="connsiteX1" fmla="*/ 42272 w 46500"/>
                <a:gd name="connsiteY1" fmla="*/ 36611 h 46500"/>
                <a:gd name="connsiteX2" fmla="*/ 9890 w 46500"/>
                <a:gd name="connsiteY2" fmla="*/ 42272 h 46500"/>
                <a:gd name="connsiteX3" fmla="*/ 4229 w 46500"/>
                <a:gd name="connsiteY3" fmla="*/ 9890 h 46500"/>
                <a:gd name="connsiteX4" fmla="*/ 36611 w 46500"/>
                <a:gd name="connsiteY4" fmla="*/ 4229 h 46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00" h="46500">
                  <a:moveTo>
                    <a:pt x="36611" y="4229"/>
                  </a:moveTo>
                  <a:cubicBezTo>
                    <a:pt x="47142" y="11601"/>
                    <a:pt x="49643" y="26081"/>
                    <a:pt x="42272" y="36611"/>
                  </a:cubicBezTo>
                  <a:cubicBezTo>
                    <a:pt x="34900" y="47142"/>
                    <a:pt x="20420" y="49643"/>
                    <a:pt x="9890" y="42272"/>
                  </a:cubicBezTo>
                  <a:cubicBezTo>
                    <a:pt x="-641" y="34900"/>
                    <a:pt x="-3142" y="20420"/>
                    <a:pt x="4229" y="9890"/>
                  </a:cubicBezTo>
                  <a:cubicBezTo>
                    <a:pt x="11601" y="-641"/>
                    <a:pt x="26081" y="-3142"/>
                    <a:pt x="36611" y="4229"/>
                  </a:cubicBezTo>
                  <a:close/>
                </a:path>
              </a:pathLst>
            </a:custGeom>
            <a:solidFill>
              <a:srgbClr val="99A9A7"/>
            </a:solidFill>
            <a:ln w="13163"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961501FC-83DA-2FC7-9793-A920A9E5DEAA}"/>
                </a:ext>
              </a:extLst>
            </p:cNvPr>
            <p:cNvSpPr/>
            <p:nvPr/>
          </p:nvSpPr>
          <p:spPr>
            <a:xfrm>
              <a:off x="1768027" y="3264562"/>
              <a:ext cx="46376" cy="46376"/>
            </a:xfrm>
            <a:custGeom>
              <a:avLst/>
              <a:gdLst>
                <a:gd name="connsiteX0" fmla="*/ 34772 w 46376"/>
                <a:gd name="connsiteY0" fmla="*/ 3048 h 46376"/>
                <a:gd name="connsiteX1" fmla="*/ 43328 w 46376"/>
                <a:gd name="connsiteY1" fmla="*/ 34772 h 46376"/>
                <a:gd name="connsiteX2" fmla="*/ 11604 w 46376"/>
                <a:gd name="connsiteY2" fmla="*/ 43328 h 46376"/>
                <a:gd name="connsiteX3" fmla="*/ 3048 w 46376"/>
                <a:gd name="connsiteY3" fmla="*/ 11604 h 46376"/>
                <a:gd name="connsiteX4" fmla="*/ 34772 w 46376"/>
                <a:gd name="connsiteY4" fmla="*/ 3048 h 46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76" h="46376">
                  <a:moveTo>
                    <a:pt x="34772" y="3048"/>
                  </a:moveTo>
                  <a:cubicBezTo>
                    <a:pt x="45829" y="9498"/>
                    <a:pt x="49647" y="23715"/>
                    <a:pt x="43328" y="34772"/>
                  </a:cubicBezTo>
                  <a:cubicBezTo>
                    <a:pt x="36878" y="45829"/>
                    <a:pt x="22662" y="49647"/>
                    <a:pt x="11604" y="43328"/>
                  </a:cubicBezTo>
                  <a:cubicBezTo>
                    <a:pt x="547" y="36878"/>
                    <a:pt x="-3270" y="22662"/>
                    <a:pt x="3048" y="11604"/>
                  </a:cubicBezTo>
                  <a:cubicBezTo>
                    <a:pt x="9498" y="547"/>
                    <a:pt x="23715" y="-3270"/>
                    <a:pt x="34772" y="3048"/>
                  </a:cubicBezTo>
                  <a:close/>
                </a:path>
              </a:pathLst>
            </a:custGeom>
            <a:solidFill>
              <a:srgbClr val="99A9A7"/>
            </a:solidFill>
            <a:ln w="13163"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3B749AE1-A69F-2F7E-55F2-0A3C31B54ECA}"/>
                </a:ext>
              </a:extLst>
            </p:cNvPr>
            <p:cNvSpPr/>
            <p:nvPr/>
          </p:nvSpPr>
          <p:spPr>
            <a:xfrm>
              <a:off x="1718408" y="3359477"/>
              <a:ext cx="46604" cy="46625"/>
            </a:xfrm>
            <a:custGeom>
              <a:avLst/>
              <a:gdLst>
                <a:gd name="connsiteX0" fmla="*/ 33185 w 46604"/>
                <a:gd name="connsiteY0" fmla="*/ 2252 h 46625"/>
                <a:gd name="connsiteX1" fmla="*/ 44374 w 46604"/>
                <a:gd name="connsiteY1" fmla="*/ 33185 h 46625"/>
                <a:gd name="connsiteX2" fmla="*/ 13440 w 46604"/>
                <a:gd name="connsiteY2" fmla="*/ 44374 h 46625"/>
                <a:gd name="connsiteX3" fmla="*/ 2251 w 46604"/>
                <a:gd name="connsiteY3" fmla="*/ 13440 h 46625"/>
                <a:gd name="connsiteX4" fmla="*/ 33185 w 46604"/>
                <a:gd name="connsiteY4" fmla="*/ 2252 h 46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04" h="46625">
                  <a:moveTo>
                    <a:pt x="33185" y="2252"/>
                  </a:moveTo>
                  <a:cubicBezTo>
                    <a:pt x="44769" y="7648"/>
                    <a:pt x="49903" y="21470"/>
                    <a:pt x="44374" y="33185"/>
                  </a:cubicBezTo>
                  <a:cubicBezTo>
                    <a:pt x="38846" y="44901"/>
                    <a:pt x="25156" y="49903"/>
                    <a:pt x="13440" y="44374"/>
                  </a:cubicBezTo>
                  <a:cubicBezTo>
                    <a:pt x="1725" y="38846"/>
                    <a:pt x="-3277" y="25156"/>
                    <a:pt x="2251" y="13440"/>
                  </a:cubicBezTo>
                  <a:cubicBezTo>
                    <a:pt x="7780" y="1725"/>
                    <a:pt x="21470" y="-3277"/>
                    <a:pt x="33185" y="2252"/>
                  </a:cubicBezTo>
                  <a:close/>
                </a:path>
              </a:pathLst>
            </a:custGeom>
            <a:solidFill>
              <a:srgbClr val="99A9A7"/>
            </a:solidFill>
            <a:ln w="13163"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C6FF6618-D3C7-F5BF-B859-C088B76A21A9}"/>
                </a:ext>
              </a:extLst>
            </p:cNvPr>
            <p:cNvSpPr/>
            <p:nvPr/>
          </p:nvSpPr>
          <p:spPr>
            <a:xfrm>
              <a:off x="1677475" y="3458472"/>
              <a:ext cx="46483" cy="46483"/>
            </a:xfrm>
            <a:custGeom>
              <a:avLst/>
              <a:gdLst>
                <a:gd name="connsiteX0" fmla="*/ 31206 w 46483"/>
                <a:gd name="connsiteY0" fmla="*/ 1456 h 46483"/>
                <a:gd name="connsiteX1" fmla="*/ 45027 w 46483"/>
                <a:gd name="connsiteY1" fmla="*/ 31205 h 46483"/>
                <a:gd name="connsiteX2" fmla="*/ 15278 w 46483"/>
                <a:gd name="connsiteY2" fmla="*/ 45027 h 46483"/>
                <a:gd name="connsiteX3" fmla="*/ 1456 w 46483"/>
                <a:gd name="connsiteY3" fmla="*/ 15278 h 46483"/>
                <a:gd name="connsiteX4" fmla="*/ 31206 w 46483"/>
                <a:gd name="connsiteY4" fmla="*/ 1456 h 46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83" h="46483">
                  <a:moveTo>
                    <a:pt x="31206" y="1456"/>
                  </a:moveTo>
                  <a:cubicBezTo>
                    <a:pt x="43316" y="5800"/>
                    <a:pt x="49503" y="19227"/>
                    <a:pt x="45027" y="31205"/>
                  </a:cubicBezTo>
                  <a:cubicBezTo>
                    <a:pt x="40683" y="43316"/>
                    <a:pt x="27256" y="49503"/>
                    <a:pt x="15278" y="45027"/>
                  </a:cubicBezTo>
                  <a:cubicBezTo>
                    <a:pt x="3167" y="40683"/>
                    <a:pt x="-3019" y="27257"/>
                    <a:pt x="1456" y="15278"/>
                  </a:cubicBezTo>
                  <a:cubicBezTo>
                    <a:pt x="5800" y="3167"/>
                    <a:pt x="19227" y="-3019"/>
                    <a:pt x="31206" y="1456"/>
                  </a:cubicBezTo>
                  <a:close/>
                </a:path>
              </a:pathLst>
            </a:custGeom>
            <a:solidFill>
              <a:srgbClr val="99A9A7"/>
            </a:solidFill>
            <a:ln w="13163"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AA515BE2-EEF4-AFC2-3315-7C3359C180C2}"/>
                </a:ext>
              </a:extLst>
            </p:cNvPr>
            <p:cNvSpPr/>
            <p:nvPr/>
          </p:nvSpPr>
          <p:spPr>
            <a:xfrm>
              <a:off x="1645239" y="3560766"/>
              <a:ext cx="46455" cy="46455"/>
            </a:xfrm>
            <a:custGeom>
              <a:avLst/>
              <a:gdLst>
                <a:gd name="connsiteX0" fmla="*/ 29217 w 46455"/>
                <a:gd name="connsiteY0" fmla="*/ 784 h 46455"/>
                <a:gd name="connsiteX1" fmla="*/ 45671 w 46455"/>
                <a:gd name="connsiteY1" fmla="*/ 29217 h 46455"/>
                <a:gd name="connsiteX2" fmla="*/ 17238 w 46455"/>
                <a:gd name="connsiteY2" fmla="*/ 45671 h 46455"/>
                <a:gd name="connsiteX3" fmla="*/ 784 w 46455"/>
                <a:gd name="connsiteY3" fmla="*/ 17238 h 46455"/>
                <a:gd name="connsiteX4" fmla="*/ 29217 w 46455"/>
                <a:gd name="connsiteY4" fmla="*/ 784 h 464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55" h="46455">
                  <a:moveTo>
                    <a:pt x="29217" y="784"/>
                  </a:moveTo>
                  <a:cubicBezTo>
                    <a:pt x="41591" y="4075"/>
                    <a:pt x="48962" y="16843"/>
                    <a:pt x="45671" y="29217"/>
                  </a:cubicBezTo>
                  <a:cubicBezTo>
                    <a:pt x="42380" y="41591"/>
                    <a:pt x="29612" y="48962"/>
                    <a:pt x="17238" y="45671"/>
                  </a:cubicBezTo>
                  <a:cubicBezTo>
                    <a:pt x="4865" y="42380"/>
                    <a:pt x="-2507" y="29612"/>
                    <a:pt x="784" y="17238"/>
                  </a:cubicBezTo>
                  <a:cubicBezTo>
                    <a:pt x="4075" y="4865"/>
                    <a:pt x="16843" y="-2507"/>
                    <a:pt x="29217" y="784"/>
                  </a:cubicBezTo>
                  <a:close/>
                </a:path>
              </a:pathLst>
            </a:custGeom>
            <a:solidFill>
              <a:srgbClr val="99A9A7"/>
            </a:solidFill>
            <a:ln w="13163"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41D5C9A3-FD65-AEEE-8AA6-92AAB5440789}"/>
                </a:ext>
              </a:extLst>
            </p:cNvPr>
            <p:cNvSpPr/>
            <p:nvPr/>
          </p:nvSpPr>
          <p:spPr>
            <a:xfrm>
              <a:off x="1622100" y="3665313"/>
              <a:ext cx="46397" cy="46397"/>
            </a:xfrm>
            <a:custGeom>
              <a:avLst/>
              <a:gdLst>
                <a:gd name="connsiteX0" fmla="*/ 27213 w 46397"/>
                <a:gd name="connsiteY0" fmla="*/ 360 h 46397"/>
                <a:gd name="connsiteX1" fmla="*/ 46037 w 46397"/>
                <a:gd name="connsiteY1" fmla="*/ 27213 h 46397"/>
                <a:gd name="connsiteX2" fmla="*/ 19184 w 46397"/>
                <a:gd name="connsiteY2" fmla="*/ 46037 h 46397"/>
                <a:gd name="connsiteX3" fmla="*/ 360 w 46397"/>
                <a:gd name="connsiteY3" fmla="*/ 19184 h 46397"/>
                <a:gd name="connsiteX4" fmla="*/ 27213 w 46397"/>
                <a:gd name="connsiteY4" fmla="*/ 360 h 46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97" h="46397">
                  <a:moveTo>
                    <a:pt x="27213" y="360"/>
                  </a:moveTo>
                  <a:cubicBezTo>
                    <a:pt x="39850" y="2598"/>
                    <a:pt x="48275" y="14577"/>
                    <a:pt x="46037" y="27213"/>
                  </a:cubicBezTo>
                  <a:cubicBezTo>
                    <a:pt x="43799" y="39850"/>
                    <a:pt x="31821" y="48275"/>
                    <a:pt x="19184" y="46037"/>
                  </a:cubicBezTo>
                  <a:cubicBezTo>
                    <a:pt x="6547" y="43799"/>
                    <a:pt x="-1878" y="31821"/>
                    <a:pt x="360" y="19184"/>
                  </a:cubicBezTo>
                  <a:cubicBezTo>
                    <a:pt x="2598" y="6547"/>
                    <a:pt x="14577" y="-1878"/>
                    <a:pt x="27213" y="360"/>
                  </a:cubicBezTo>
                  <a:close/>
                </a:path>
              </a:pathLst>
            </a:custGeom>
            <a:solidFill>
              <a:srgbClr val="99A9A7"/>
            </a:solidFill>
            <a:ln w="13163"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807A4B29-4A56-0F57-4280-9782BA3FAEF4}"/>
                </a:ext>
              </a:extLst>
            </p:cNvPr>
            <p:cNvSpPr/>
            <p:nvPr/>
          </p:nvSpPr>
          <p:spPr>
            <a:xfrm>
              <a:off x="1608012" y="3771538"/>
              <a:ext cx="46403" cy="46403"/>
            </a:xfrm>
            <a:custGeom>
              <a:avLst/>
              <a:gdLst>
                <a:gd name="connsiteX0" fmla="*/ 25242 w 46403"/>
                <a:gd name="connsiteY0" fmla="*/ 100 h 46403"/>
                <a:gd name="connsiteX1" fmla="*/ 46304 w 46403"/>
                <a:gd name="connsiteY1" fmla="*/ 25242 h 46403"/>
                <a:gd name="connsiteX2" fmla="*/ 21162 w 46403"/>
                <a:gd name="connsiteY2" fmla="*/ 46304 h 46403"/>
                <a:gd name="connsiteX3" fmla="*/ 100 w 46403"/>
                <a:gd name="connsiteY3" fmla="*/ 21161 h 46403"/>
                <a:gd name="connsiteX4" fmla="*/ 25242 w 46403"/>
                <a:gd name="connsiteY4" fmla="*/ 100 h 46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03" h="46403">
                  <a:moveTo>
                    <a:pt x="25242" y="100"/>
                  </a:moveTo>
                  <a:cubicBezTo>
                    <a:pt x="38011" y="1153"/>
                    <a:pt x="47488" y="12474"/>
                    <a:pt x="46304" y="25242"/>
                  </a:cubicBezTo>
                  <a:cubicBezTo>
                    <a:pt x="45119" y="38011"/>
                    <a:pt x="33930" y="47488"/>
                    <a:pt x="21162" y="46304"/>
                  </a:cubicBezTo>
                  <a:cubicBezTo>
                    <a:pt x="8393" y="45119"/>
                    <a:pt x="-1085" y="33930"/>
                    <a:pt x="100" y="21161"/>
                  </a:cubicBezTo>
                  <a:cubicBezTo>
                    <a:pt x="1153" y="8393"/>
                    <a:pt x="12474" y="-1085"/>
                    <a:pt x="25242" y="100"/>
                  </a:cubicBezTo>
                  <a:close/>
                </a:path>
              </a:pathLst>
            </a:custGeom>
            <a:solidFill>
              <a:srgbClr val="99A9A7"/>
            </a:solidFill>
            <a:ln w="13163"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A0F929B7-EECD-9A9E-3CBC-BF04FA399C68}"/>
                </a:ext>
              </a:extLst>
            </p:cNvPr>
            <p:cNvSpPr/>
            <p:nvPr/>
          </p:nvSpPr>
          <p:spPr>
            <a:xfrm>
              <a:off x="1603374" y="3878657"/>
              <a:ext cx="46335" cy="46335"/>
            </a:xfrm>
            <a:custGeom>
              <a:avLst/>
              <a:gdLst>
                <a:gd name="connsiteX0" fmla="*/ 23168 w 46335"/>
                <a:gd name="connsiteY0" fmla="*/ 0 h 46335"/>
                <a:gd name="connsiteX1" fmla="*/ 46335 w 46335"/>
                <a:gd name="connsiteY1" fmla="*/ 23168 h 46335"/>
                <a:gd name="connsiteX2" fmla="*/ 23168 w 46335"/>
                <a:gd name="connsiteY2" fmla="*/ 46335 h 46335"/>
                <a:gd name="connsiteX3" fmla="*/ 0 w 46335"/>
                <a:gd name="connsiteY3" fmla="*/ 23168 h 46335"/>
                <a:gd name="connsiteX4" fmla="*/ 23168 w 46335"/>
                <a:gd name="connsiteY4" fmla="*/ 0 h 46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35" h="46335">
                  <a:moveTo>
                    <a:pt x="23168" y="0"/>
                  </a:moveTo>
                  <a:cubicBezTo>
                    <a:pt x="35936" y="0"/>
                    <a:pt x="46335" y="10399"/>
                    <a:pt x="46335" y="23168"/>
                  </a:cubicBezTo>
                  <a:cubicBezTo>
                    <a:pt x="46335" y="35936"/>
                    <a:pt x="35936" y="46335"/>
                    <a:pt x="23168" y="46335"/>
                  </a:cubicBezTo>
                  <a:cubicBezTo>
                    <a:pt x="10399" y="46335"/>
                    <a:pt x="0" y="35936"/>
                    <a:pt x="0" y="23168"/>
                  </a:cubicBezTo>
                  <a:cubicBezTo>
                    <a:pt x="0" y="10399"/>
                    <a:pt x="10399" y="0"/>
                    <a:pt x="23168" y="0"/>
                  </a:cubicBezTo>
                  <a:close/>
                </a:path>
              </a:pathLst>
            </a:custGeom>
            <a:solidFill>
              <a:srgbClr val="99A9A7"/>
            </a:solidFill>
            <a:ln w="13163"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E6A3D50F-8A15-604F-B090-4927C2268C9B}"/>
                </a:ext>
              </a:extLst>
            </p:cNvPr>
            <p:cNvSpPr/>
            <p:nvPr/>
          </p:nvSpPr>
          <p:spPr>
            <a:xfrm>
              <a:off x="1608163" y="3985707"/>
              <a:ext cx="46384" cy="46384"/>
            </a:xfrm>
            <a:custGeom>
              <a:avLst/>
              <a:gdLst>
                <a:gd name="connsiteX0" fmla="*/ 21142 w 46384"/>
                <a:gd name="connsiteY0" fmla="*/ 100 h 46384"/>
                <a:gd name="connsiteX1" fmla="*/ 46285 w 46384"/>
                <a:gd name="connsiteY1" fmla="*/ 21162 h 46384"/>
                <a:gd name="connsiteX2" fmla="*/ 25223 w 46384"/>
                <a:gd name="connsiteY2" fmla="*/ 46304 h 46384"/>
                <a:gd name="connsiteX3" fmla="*/ 81 w 46384"/>
                <a:gd name="connsiteY3" fmla="*/ 25242 h 46384"/>
                <a:gd name="connsiteX4" fmla="*/ 21142 w 46384"/>
                <a:gd name="connsiteY4" fmla="*/ 100 h 46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84" h="46384">
                  <a:moveTo>
                    <a:pt x="21142" y="100"/>
                  </a:moveTo>
                  <a:cubicBezTo>
                    <a:pt x="33911" y="-1085"/>
                    <a:pt x="45231" y="8393"/>
                    <a:pt x="46285" y="21162"/>
                  </a:cubicBezTo>
                  <a:cubicBezTo>
                    <a:pt x="47469" y="33930"/>
                    <a:pt x="37992" y="45251"/>
                    <a:pt x="25223" y="46304"/>
                  </a:cubicBezTo>
                  <a:cubicBezTo>
                    <a:pt x="12455" y="47357"/>
                    <a:pt x="1134" y="38011"/>
                    <a:pt x="81" y="25242"/>
                  </a:cubicBezTo>
                  <a:cubicBezTo>
                    <a:pt x="-972" y="12474"/>
                    <a:pt x="8374" y="1153"/>
                    <a:pt x="21142" y="100"/>
                  </a:cubicBezTo>
                  <a:close/>
                </a:path>
              </a:pathLst>
            </a:custGeom>
            <a:solidFill>
              <a:srgbClr val="99A9A7"/>
            </a:solidFill>
            <a:ln w="13163"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4AB5E209-7144-D4CB-16FF-919F762ACA6E}"/>
                </a:ext>
              </a:extLst>
            </p:cNvPr>
            <p:cNvSpPr/>
            <p:nvPr/>
          </p:nvSpPr>
          <p:spPr>
            <a:xfrm>
              <a:off x="1621969" y="4091939"/>
              <a:ext cx="46397" cy="46397"/>
            </a:xfrm>
            <a:custGeom>
              <a:avLst/>
              <a:gdLst>
                <a:gd name="connsiteX0" fmla="*/ 19184 w 46397"/>
                <a:gd name="connsiteY0" fmla="*/ 360 h 46397"/>
                <a:gd name="connsiteX1" fmla="*/ 46037 w 46397"/>
                <a:gd name="connsiteY1" fmla="*/ 19184 h 46397"/>
                <a:gd name="connsiteX2" fmla="*/ 27213 w 46397"/>
                <a:gd name="connsiteY2" fmla="*/ 46037 h 46397"/>
                <a:gd name="connsiteX3" fmla="*/ 360 w 46397"/>
                <a:gd name="connsiteY3" fmla="*/ 27213 h 46397"/>
                <a:gd name="connsiteX4" fmla="*/ 19184 w 46397"/>
                <a:gd name="connsiteY4" fmla="*/ 360 h 46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97" h="46397">
                  <a:moveTo>
                    <a:pt x="19184" y="360"/>
                  </a:moveTo>
                  <a:cubicBezTo>
                    <a:pt x="31821" y="-1878"/>
                    <a:pt x="43931" y="6547"/>
                    <a:pt x="46037" y="19184"/>
                  </a:cubicBezTo>
                  <a:cubicBezTo>
                    <a:pt x="48275" y="31821"/>
                    <a:pt x="39850" y="43931"/>
                    <a:pt x="27213" y="46037"/>
                  </a:cubicBezTo>
                  <a:cubicBezTo>
                    <a:pt x="14577" y="48275"/>
                    <a:pt x="2466" y="39850"/>
                    <a:pt x="360" y="27213"/>
                  </a:cubicBezTo>
                  <a:cubicBezTo>
                    <a:pt x="-1878" y="14576"/>
                    <a:pt x="6547" y="2466"/>
                    <a:pt x="19184" y="360"/>
                  </a:cubicBezTo>
                  <a:close/>
                </a:path>
              </a:pathLst>
            </a:custGeom>
            <a:solidFill>
              <a:srgbClr val="99A9A7"/>
            </a:solidFill>
            <a:ln w="13163"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196DD0ED-8C6E-E7D7-E7E7-B02FA3CCA737}"/>
                </a:ext>
              </a:extLst>
            </p:cNvPr>
            <p:cNvSpPr/>
            <p:nvPr/>
          </p:nvSpPr>
          <p:spPr>
            <a:xfrm>
              <a:off x="1645107" y="4196560"/>
              <a:ext cx="46455" cy="46455"/>
            </a:xfrm>
            <a:custGeom>
              <a:avLst/>
              <a:gdLst>
                <a:gd name="connsiteX0" fmla="*/ 17238 w 46455"/>
                <a:gd name="connsiteY0" fmla="*/ 784 h 46455"/>
                <a:gd name="connsiteX1" fmla="*/ 45671 w 46455"/>
                <a:gd name="connsiteY1" fmla="*/ 17238 h 46455"/>
                <a:gd name="connsiteX2" fmla="*/ 29217 w 46455"/>
                <a:gd name="connsiteY2" fmla="*/ 45671 h 46455"/>
                <a:gd name="connsiteX3" fmla="*/ 784 w 46455"/>
                <a:gd name="connsiteY3" fmla="*/ 29217 h 46455"/>
                <a:gd name="connsiteX4" fmla="*/ 17238 w 46455"/>
                <a:gd name="connsiteY4" fmla="*/ 784 h 464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55" h="46455">
                  <a:moveTo>
                    <a:pt x="17238" y="784"/>
                  </a:moveTo>
                  <a:cubicBezTo>
                    <a:pt x="29612" y="-2507"/>
                    <a:pt x="42380" y="4865"/>
                    <a:pt x="45671" y="17238"/>
                  </a:cubicBezTo>
                  <a:cubicBezTo>
                    <a:pt x="48962" y="29612"/>
                    <a:pt x="41591" y="42380"/>
                    <a:pt x="29217" y="45671"/>
                  </a:cubicBezTo>
                  <a:cubicBezTo>
                    <a:pt x="16843" y="48962"/>
                    <a:pt x="4075" y="41590"/>
                    <a:pt x="784" y="29217"/>
                  </a:cubicBezTo>
                  <a:cubicBezTo>
                    <a:pt x="-2507" y="16843"/>
                    <a:pt x="4865" y="4075"/>
                    <a:pt x="17238" y="784"/>
                  </a:cubicBezTo>
                  <a:close/>
                </a:path>
              </a:pathLst>
            </a:custGeom>
            <a:solidFill>
              <a:srgbClr val="99A9A7"/>
            </a:solidFill>
            <a:ln w="13163"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55465161-F370-DEFA-ECC6-BD19A6E112C2}"/>
                </a:ext>
              </a:extLst>
            </p:cNvPr>
            <p:cNvSpPr/>
            <p:nvPr/>
          </p:nvSpPr>
          <p:spPr>
            <a:xfrm>
              <a:off x="1677411" y="4298761"/>
              <a:ext cx="46348" cy="46348"/>
            </a:xfrm>
            <a:custGeom>
              <a:avLst/>
              <a:gdLst>
                <a:gd name="connsiteX0" fmla="*/ 15210 w 46348"/>
                <a:gd name="connsiteY0" fmla="*/ 1389 h 46348"/>
                <a:gd name="connsiteX1" fmla="*/ 44960 w 46348"/>
                <a:gd name="connsiteY1" fmla="*/ 15210 h 46348"/>
                <a:gd name="connsiteX2" fmla="*/ 31138 w 46348"/>
                <a:gd name="connsiteY2" fmla="*/ 44960 h 46348"/>
                <a:gd name="connsiteX3" fmla="*/ 1389 w 46348"/>
                <a:gd name="connsiteY3" fmla="*/ 31138 h 46348"/>
                <a:gd name="connsiteX4" fmla="*/ 15210 w 46348"/>
                <a:gd name="connsiteY4" fmla="*/ 1389 h 46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48" h="46348">
                  <a:moveTo>
                    <a:pt x="15210" y="1389"/>
                  </a:moveTo>
                  <a:cubicBezTo>
                    <a:pt x="27321" y="-2955"/>
                    <a:pt x="40616" y="3232"/>
                    <a:pt x="44960" y="15210"/>
                  </a:cubicBezTo>
                  <a:cubicBezTo>
                    <a:pt x="49304" y="27321"/>
                    <a:pt x="43117" y="40616"/>
                    <a:pt x="31138" y="44960"/>
                  </a:cubicBezTo>
                  <a:cubicBezTo>
                    <a:pt x="19028" y="49304"/>
                    <a:pt x="5733" y="43117"/>
                    <a:pt x="1389" y="31138"/>
                  </a:cubicBezTo>
                  <a:cubicBezTo>
                    <a:pt x="-2955" y="19028"/>
                    <a:pt x="3232" y="5733"/>
                    <a:pt x="15210" y="1389"/>
                  </a:cubicBezTo>
                  <a:close/>
                </a:path>
              </a:pathLst>
            </a:custGeom>
            <a:solidFill>
              <a:srgbClr val="99A9A7"/>
            </a:solidFill>
            <a:ln w="13163"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52619B23-06EA-1046-66D0-3FD3FD014DAA}"/>
                </a:ext>
              </a:extLst>
            </p:cNvPr>
            <p:cNvSpPr/>
            <p:nvPr/>
          </p:nvSpPr>
          <p:spPr>
            <a:xfrm>
              <a:off x="1718487" y="4397756"/>
              <a:ext cx="46468" cy="46525"/>
            </a:xfrm>
            <a:custGeom>
              <a:avLst/>
              <a:gdLst>
                <a:gd name="connsiteX0" fmla="*/ 13362 w 46468"/>
                <a:gd name="connsiteY0" fmla="*/ 2173 h 46525"/>
                <a:gd name="connsiteX1" fmla="*/ 44296 w 46468"/>
                <a:gd name="connsiteY1" fmla="*/ 13362 h 46525"/>
                <a:gd name="connsiteX2" fmla="*/ 33107 w 46468"/>
                <a:gd name="connsiteY2" fmla="*/ 44296 h 46525"/>
                <a:gd name="connsiteX3" fmla="*/ 2173 w 46468"/>
                <a:gd name="connsiteY3" fmla="*/ 33107 h 46525"/>
                <a:gd name="connsiteX4" fmla="*/ 13362 w 46468"/>
                <a:gd name="connsiteY4" fmla="*/ 2173 h 46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68" h="46525">
                  <a:moveTo>
                    <a:pt x="13362" y="2173"/>
                  </a:moveTo>
                  <a:cubicBezTo>
                    <a:pt x="24945" y="-3224"/>
                    <a:pt x="38767" y="1778"/>
                    <a:pt x="44296" y="13362"/>
                  </a:cubicBezTo>
                  <a:cubicBezTo>
                    <a:pt x="49693" y="24945"/>
                    <a:pt x="44691" y="38767"/>
                    <a:pt x="33107" y="44296"/>
                  </a:cubicBezTo>
                  <a:cubicBezTo>
                    <a:pt x="21523" y="49824"/>
                    <a:pt x="7701" y="44691"/>
                    <a:pt x="2173" y="33107"/>
                  </a:cubicBezTo>
                  <a:cubicBezTo>
                    <a:pt x="-3224" y="21523"/>
                    <a:pt x="1778" y="7701"/>
                    <a:pt x="13362" y="2173"/>
                  </a:cubicBezTo>
                  <a:close/>
                </a:path>
              </a:pathLst>
            </a:custGeom>
            <a:solidFill>
              <a:srgbClr val="99A9A7"/>
            </a:solidFill>
            <a:ln w="13163"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F0C2F2E9-7B5E-C6BA-6EB2-44BC173A5A85}"/>
                </a:ext>
              </a:extLst>
            </p:cNvPr>
            <p:cNvSpPr/>
            <p:nvPr/>
          </p:nvSpPr>
          <p:spPr>
            <a:xfrm>
              <a:off x="1767809" y="4492755"/>
              <a:ext cx="46550" cy="46550"/>
            </a:xfrm>
            <a:custGeom>
              <a:avLst/>
              <a:gdLst>
                <a:gd name="connsiteX0" fmla="*/ 11692 w 46550"/>
                <a:gd name="connsiteY0" fmla="*/ 3135 h 46550"/>
                <a:gd name="connsiteX1" fmla="*/ 43415 w 46550"/>
                <a:gd name="connsiteY1" fmla="*/ 11692 h 46550"/>
                <a:gd name="connsiteX2" fmla="*/ 34859 w 46550"/>
                <a:gd name="connsiteY2" fmla="*/ 43415 h 46550"/>
                <a:gd name="connsiteX3" fmla="*/ 3135 w 46550"/>
                <a:gd name="connsiteY3" fmla="*/ 34859 h 46550"/>
                <a:gd name="connsiteX4" fmla="*/ 11692 w 46550"/>
                <a:gd name="connsiteY4" fmla="*/ 3135 h 46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50" h="46550">
                  <a:moveTo>
                    <a:pt x="11692" y="3135"/>
                  </a:moveTo>
                  <a:cubicBezTo>
                    <a:pt x="22749" y="-3315"/>
                    <a:pt x="36965" y="503"/>
                    <a:pt x="43415" y="11692"/>
                  </a:cubicBezTo>
                  <a:cubicBezTo>
                    <a:pt x="49865" y="22749"/>
                    <a:pt x="46048" y="36965"/>
                    <a:pt x="34859" y="43415"/>
                  </a:cubicBezTo>
                  <a:cubicBezTo>
                    <a:pt x="23670" y="49865"/>
                    <a:pt x="9585" y="46048"/>
                    <a:pt x="3135" y="34859"/>
                  </a:cubicBezTo>
                  <a:cubicBezTo>
                    <a:pt x="-3315" y="23802"/>
                    <a:pt x="503" y="9585"/>
                    <a:pt x="11692" y="3135"/>
                  </a:cubicBezTo>
                  <a:close/>
                </a:path>
              </a:pathLst>
            </a:custGeom>
            <a:solidFill>
              <a:srgbClr val="99A9A7"/>
            </a:solidFill>
            <a:ln w="13163"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18B4EEE1-EF82-45B5-5A3A-A3D7DF872A9E}"/>
                </a:ext>
              </a:extLst>
            </p:cNvPr>
            <p:cNvSpPr/>
            <p:nvPr/>
          </p:nvSpPr>
          <p:spPr>
            <a:xfrm>
              <a:off x="1825460" y="4583147"/>
              <a:ext cx="46428" cy="46464"/>
            </a:xfrm>
            <a:custGeom>
              <a:avLst/>
              <a:gdLst>
                <a:gd name="connsiteX0" fmla="*/ 9853 w 46428"/>
                <a:gd name="connsiteY0" fmla="*/ 4229 h 46464"/>
                <a:gd name="connsiteX1" fmla="*/ 42236 w 46428"/>
                <a:gd name="connsiteY1" fmla="*/ 9890 h 46464"/>
                <a:gd name="connsiteX2" fmla="*/ 36575 w 46428"/>
                <a:gd name="connsiteY2" fmla="*/ 42272 h 46464"/>
                <a:gd name="connsiteX3" fmla="*/ 4193 w 46428"/>
                <a:gd name="connsiteY3" fmla="*/ 36611 h 46464"/>
                <a:gd name="connsiteX4" fmla="*/ 9853 w 46428"/>
                <a:gd name="connsiteY4" fmla="*/ 4229 h 464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28" h="46464">
                  <a:moveTo>
                    <a:pt x="9853" y="4229"/>
                  </a:moveTo>
                  <a:cubicBezTo>
                    <a:pt x="20384" y="-3142"/>
                    <a:pt x="34864" y="-641"/>
                    <a:pt x="42236" y="9890"/>
                  </a:cubicBezTo>
                  <a:cubicBezTo>
                    <a:pt x="49607" y="20420"/>
                    <a:pt x="46974" y="34900"/>
                    <a:pt x="36575" y="42272"/>
                  </a:cubicBezTo>
                  <a:cubicBezTo>
                    <a:pt x="26044" y="49643"/>
                    <a:pt x="11565" y="47010"/>
                    <a:pt x="4193" y="36611"/>
                  </a:cubicBezTo>
                  <a:cubicBezTo>
                    <a:pt x="-3178" y="26081"/>
                    <a:pt x="-546" y="11601"/>
                    <a:pt x="9853" y="4229"/>
                  </a:cubicBezTo>
                  <a:close/>
                </a:path>
              </a:pathLst>
            </a:custGeom>
            <a:solidFill>
              <a:srgbClr val="99A9A7"/>
            </a:solidFill>
            <a:ln w="13163"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C079A56F-439B-B05A-456F-13AFCD6FC9D4}"/>
                </a:ext>
              </a:extLst>
            </p:cNvPr>
            <p:cNvSpPr/>
            <p:nvPr/>
          </p:nvSpPr>
          <p:spPr>
            <a:xfrm>
              <a:off x="1890541" y="4668141"/>
              <a:ext cx="46583" cy="46583"/>
            </a:xfrm>
            <a:custGeom>
              <a:avLst/>
              <a:gdLst>
                <a:gd name="connsiteX0" fmla="*/ 8351 w 46583"/>
                <a:gd name="connsiteY0" fmla="*/ 5455 h 46583"/>
                <a:gd name="connsiteX1" fmla="*/ 41128 w 46583"/>
                <a:gd name="connsiteY1" fmla="*/ 8351 h 46583"/>
                <a:gd name="connsiteX2" fmla="*/ 38232 w 46583"/>
                <a:gd name="connsiteY2" fmla="*/ 41128 h 46583"/>
                <a:gd name="connsiteX3" fmla="*/ 5455 w 46583"/>
                <a:gd name="connsiteY3" fmla="*/ 38232 h 46583"/>
                <a:gd name="connsiteX4" fmla="*/ 8351 w 46583"/>
                <a:gd name="connsiteY4" fmla="*/ 5455 h 465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83" h="46583">
                  <a:moveTo>
                    <a:pt x="8351" y="5455"/>
                  </a:moveTo>
                  <a:cubicBezTo>
                    <a:pt x="18224" y="-2837"/>
                    <a:pt x="32835" y="-1521"/>
                    <a:pt x="41128" y="8351"/>
                  </a:cubicBezTo>
                  <a:cubicBezTo>
                    <a:pt x="49421" y="18224"/>
                    <a:pt x="48105" y="32835"/>
                    <a:pt x="38232" y="41128"/>
                  </a:cubicBezTo>
                  <a:cubicBezTo>
                    <a:pt x="28360" y="49421"/>
                    <a:pt x="13748" y="48105"/>
                    <a:pt x="5455" y="38232"/>
                  </a:cubicBezTo>
                  <a:cubicBezTo>
                    <a:pt x="-2837" y="28360"/>
                    <a:pt x="-1521" y="13748"/>
                    <a:pt x="8351" y="5455"/>
                  </a:cubicBezTo>
                  <a:close/>
                </a:path>
              </a:pathLst>
            </a:custGeom>
            <a:solidFill>
              <a:srgbClr val="99A9A7"/>
            </a:solidFill>
            <a:ln w="13163"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6A50CCC8-72AD-86E0-7612-D9371AF6C1B9}"/>
                </a:ext>
              </a:extLst>
            </p:cNvPr>
            <p:cNvSpPr/>
            <p:nvPr/>
          </p:nvSpPr>
          <p:spPr>
            <a:xfrm>
              <a:off x="1963031" y="4747213"/>
              <a:ext cx="46532" cy="46532"/>
            </a:xfrm>
            <a:custGeom>
              <a:avLst/>
              <a:gdLst>
                <a:gd name="connsiteX0" fmla="*/ 6812 w 46532"/>
                <a:gd name="connsiteY0" fmla="*/ 6812 h 46532"/>
                <a:gd name="connsiteX1" fmla="*/ 39721 w 46532"/>
                <a:gd name="connsiteY1" fmla="*/ 6812 h 46532"/>
                <a:gd name="connsiteX2" fmla="*/ 39721 w 46532"/>
                <a:gd name="connsiteY2" fmla="*/ 39721 h 46532"/>
                <a:gd name="connsiteX3" fmla="*/ 6812 w 46532"/>
                <a:gd name="connsiteY3" fmla="*/ 39721 h 46532"/>
                <a:gd name="connsiteX4" fmla="*/ 6812 w 46532"/>
                <a:gd name="connsiteY4" fmla="*/ 6812 h 46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32" h="46532">
                  <a:moveTo>
                    <a:pt x="6812" y="6812"/>
                  </a:moveTo>
                  <a:cubicBezTo>
                    <a:pt x="15895" y="-2271"/>
                    <a:pt x="30638" y="-2271"/>
                    <a:pt x="39721" y="6812"/>
                  </a:cubicBezTo>
                  <a:cubicBezTo>
                    <a:pt x="48803" y="15895"/>
                    <a:pt x="48803" y="30638"/>
                    <a:pt x="39721" y="39721"/>
                  </a:cubicBezTo>
                  <a:cubicBezTo>
                    <a:pt x="30638" y="48803"/>
                    <a:pt x="15895" y="48803"/>
                    <a:pt x="6812" y="39721"/>
                  </a:cubicBezTo>
                  <a:cubicBezTo>
                    <a:pt x="-2271" y="30638"/>
                    <a:pt x="-2271" y="15895"/>
                    <a:pt x="6812" y="6812"/>
                  </a:cubicBezTo>
                  <a:close/>
                </a:path>
              </a:pathLst>
            </a:custGeom>
            <a:solidFill>
              <a:srgbClr val="99A9A7"/>
            </a:solidFill>
            <a:ln w="13163"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D623D1A9-D6F5-EB7B-BDCD-186BC3C64956}"/>
                </a:ext>
              </a:extLst>
            </p:cNvPr>
            <p:cNvSpPr/>
            <p:nvPr/>
          </p:nvSpPr>
          <p:spPr>
            <a:xfrm>
              <a:off x="2042106" y="4819575"/>
              <a:ext cx="46475" cy="46475"/>
            </a:xfrm>
            <a:custGeom>
              <a:avLst/>
              <a:gdLst>
                <a:gd name="connsiteX0" fmla="*/ 5401 w 46475"/>
                <a:gd name="connsiteY0" fmla="*/ 8297 h 46475"/>
                <a:gd name="connsiteX1" fmla="*/ 38178 w 46475"/>
                <a:gd name="connsiteY1" fmla="*/ 5401 h 46475"/>
                <a:gd name="connsiteX2" fmla="*/ 41074 w 46475"/>
                <a:gd name="connsiteY2" fmla="*/ 38178 h 46475"/>
                <a:gd name="connsiteX3" fmla="*/ 8297 w 46475"/>
                <a:gd name="connsiteY3" fmla="*/ 41074 h 46475"/>
                <a:gd name="connsiteX4" fmla="*/ 5401 w 46475"/>
                <a:gd name="connsiteY4" fmla="*/ 8297 h 46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75" h="46475">
                  <a:moveTo>
                    <a:pt x="5401" y="8297"/>
                  </a:moveTo>
                  <a:cubicBezTo>
                    <a:pt x="13694" y="-1575"/>
                    <a:pt x="28306" y="-2760"/>
                    <a:pt x="38178" y="5401"/>
                  </a:cubicBezTo>
                  <a:cubicBezTo>
                    <a:pt x="48051" y="13694"/>
                    <a:pt x="49235" y="28306"/>
                    <a:pt x="41074" y="38178"/>
                  </a:cubicBezTo>
                  <a:cubicBezTo>
                    <a:pt x="32781" y="48051"/>
                    <a:pt x="18170" y="49235"/>
                    <a:pt x="8297" y="41074"/>
                  </a:cubicBezTo>
                  <a:cubicBezTo>
                    <a:pt x="-1575" y="32913"/>
                    <a:pt x="-2760" y="18170"/>
                    <a:pt x="5401" y="8297"/>
                  </a:cubicBezTo>
                  <a:close/>
                </a:path>
              </a:pathLst>
            </a:custGeom>
            <a:solidFill>
              <a:srgbClr val="99A9A7"/>
            </a:solidFill>
            <a:ln w="13163"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691EED92-B0A4-1E0C-D955-7B7D1EBE2355}"/>
                </a:ext>
              </a:extLst>
            </p:cNvPr>
            <p:cNvSpPr/>
            <p:nvPr/>
          </p:nvSpPr>
          <p:spPr>
            <a:xfrm>
              <a:off x="2126998" y="4884852"/>
              <a:ext cx="46500" cy="46501"/>
            </a:xfrm>
            <a:custGeom>
              <a:avLst/>
              <a:gdLst>
                <a:gd name="connsiteX0" fmla="*/ 4229 w 46500"/>
                <a:gd name="connsiteY0" fmla="*/ 9890 h 46501"/>
                <a:gd name="connsiteX1" fmla="*/ 36611 w 46500"/>
                <a:gd name="connsiteY1" fmla="*/ 4229 h 46501"/>
                <a:gd name="connsiteX2" fmla="*/ 42272 w 46500"/>
                <a:gd name="connsiteY2" fmla="*/ 36611 h 46501"/>
                <a:gd name="connsiteX3" fmla="*/ 9890 w 46500"/>
                <a:gd name="connsiteY3" fmla="*/ 42272 h 46501"/>
                <a:gd name="connsiteX4" fmla="*/ 4229 w 46500"/>
                <a:gd name="connsiteY4" fmla="*/ 9890 h 4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00" h="46501">
                  <a:moveTo>
                    <a:pt x="4229" y="9890"/>
                  </a:moveTo>
                  <a:cubicBezTo>
                    <a:pt x="11601" y="-641"/>
                    <a:pt x="26081" y="-3142"/>
                    <a:pt x="36611" y="4229"/>
                  </a:cubicBezTo>
                  <a:cubicBezTo>
                    <a:pt x="47142" y="11601"/>
                    <a:pt x="49643" y="26081"/>
                    <a:pt x="42272" y="36611"/>
                  </a:cubicBezTo>
                  <a:cubicBezTo>
                    <a:pt x="34900" y="47142"/>
                    <a:pt x="20420" y="49643"/>
                    <a:pt x="9890" y="42272"/>
                  </a:cubicBezTo>
                  <a:cubicBezTo>
                    <a:pt x="-641" y="34900"/>
                    <a:pt x="-3142" y="20420"/>
                    <a:pt x="4229" y="9890"/>
                  </a:cubicBezTo>
                  <a:close/>
                </a:path>
              </a:pathLst>
            </a:custGeom>
            <a:solidFill>
              <a:srgbClr val="99A9A7"/>
            </a:solidFill>
            <a:ln w="13163"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B44DAD80-896C-5F8E-7D1F-122CC17BCA27}"/>
                </a:ext>
              </a:extLst>
            </p:cNvPr>
            <p:cNvSpPr/>
            <p:nvPr/>
          </p:nvSpPr>
          <p:spPr>
            <a:xfrm>
              <a:off x="2217427" y="4942373"/>
              <a:ext cx="46376" cy="46376"/>
            </a:xfrm>
            <a:custGeom>
              <a:avLst/>
              <a:gdLst>
                <a:gd name="connsiteX0" fmla="*/ 3048 w 46376"/>
                <a:gd name="connsiteY0" fmla="*/ 11604 h 46376"/>
                <a:gd name="connsiteX1" fmla="*/ 34772 w 46376"/>
                <a:gd name="connsiteY1" fmla="*/ 3048 h 46376"/>
                <a:gd name="connsiteX2" fmla="*/ 43328 w 46376"/>
                <a:gd name="connsiteY2" fmla="*/ 34772 h 46376"/>
                <a:gd name="connsiteX3" fmla="*/ 11604 w 46376"/>
                <a:gd name="connsiteY3" fmla="*/ 43328 h 46376"/>
                <a:gd name="connsiteX4" fmla="*/ 3048 w 46376"/>
                <a:gd name="connsiteY4" fmla="*/ 11604 h 463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76" h="46376">
                  <a:moveTo>
                    <a:pt x="3048" y="11604"/>
                  </a:moveTo>
                  <a:cubicBezTo>
                    <a:pt x="9498" y="547"/>
                    <a:pt x="23715" y="-3270"/>
                    <a:pt x="34772" y="3048"/>
                  </a:cubicBezTo>
                  <a:cubicBezTo>
                    <a:pt x="45829" y="9498"/>
                    <a:pt x="49647" y="23715"/>
                    <a:pt x="43328" y="34772"/>
                  </a:cubicBezTo>
                  <a:cubicBezTo>
                    <a:pt x="36878" y="45829"/>
                    <a:pt x="22662" y="49647"/>
                    <a:pt x="11604" y="43328"/>
                  </a:cubicBezTo>
                  <a:cubicBezTo>
                    <a:pt x="547" y="36878"/>
                    <a:pt x="-3270" y="22662"/>
                    <a:pt x="3048" y="11604"/>
                  </a:cubicBezTo>
                  <a:close/>
                </a:path>
              </a:pathLst>
            </a:custGeom>
            <a:solidFill>
              <a:srgbClr val="99A9A7"/>
            </a:solidFill>
            <a:ln w="13163"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B384BE1A-0929-EAD6-843C-D5737B4CE908}"/>
                </a:ext>
              </a:extLst>
            </p:cNvPr>
            <p:cNvSpPr/>
            <p:nvPr/>
          </p:nvSpPr>
          <p:spPr>
            <a:xfrm>
              <a:off x="2312342" y="4991896"/>
              <a:ext cx="46625" cy="46582"/>
            </a:xfrm>
            <a:custGeom>
              <a:avLst/>
              <a:gdLst>
                <a:gd name="connsiteX0" fmla="*/ 2251 w 46625"/>
                <a:gd name="connsiteY0" fmla="*/ 13419 h 46582"/>
                <a:gd name="connsiteX1" fmla="*/ 33185 w 46625"/>
                <a:gd name="connsiteY1" fmla="*/ 2230 h 46582"/>
                <a:gd name="connsiteX2" fmla="*/ 44374 w 46625"/>
                <a:gd name="connsiteY2" fmla="*/ 33164 h 46582"/>
                <a:gd name="connsiteX3" fmla="*/ 13440 w 46625"/>
                <a:gd name="connsiteY3" fmla="*/ 44353 h 46582"/>
                <a:gd name="connsiteX4" fmla="*/ 2251 w 46625"/>
                <a:gd name="connsiteY4" fmla="*/ 13419 h 46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25" h="46582">
                  <a:moveTo>
                    <a:pt x="2251" y="13419"/>
                  </a:moveTo>
                  <a:cubicBezTo>
                    <a:pt x="7648" y="1835"/>
                    <a:pt x="21470" y="-3299"/>
                    <a:pt x="33185" y="2230"/>
                  </a:cubicBezTo>
                  <a:cubicBezTo>
                    <a:pt x="44901" y="7758"/>
                    <a:pt x="49903" y="21449"/>
                    <a:pt x="44374" y="33164"/>
                  </a:cubicBezTo>
                  <a:cubicBezTo>
                    <a:pt x="38977" y="44748"/>
                    <a:pt x="25156" y="49882"/>
                    <a:pt x="13440" y="44353"/>
                  </a:cubicBezTo>
                  <a:cubicBezTo>
                    <a:pt x="1725" y="38824"/>
                    <a:pt x="-3277" y="25134"/>
                    <a:pt x="2251" y="13419"/>
                  </a:cubicBezTo>
                  <a:close/>
                </a:path>
              </a:pathLst>
            </a:custGeom>
            <a:solidFill>
              <a:srgbClr val="99A9A7"/>
            </a:solidFill>
            <a:ln w="13163"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E67909BE-D21E-8C1C-359C-1B3CA3A72A39}"/>
                </a:ext>
              </a:extLst>
            </p:cNvPr>
            <p:cNvSpPr/>
            <p:nvPr/>
          </p:nvSpPr>
          <p:spPr>
            <a:xfrm>
              <a:off x="2411337" y="5032950"/>
              <a:ext cx="46483" cy="46483"/>
            </a:xfrm>
            <a:custGeom>
              <a:avLst/>
              <a:gdLst>
                <a:gd name="connsiteX0" fmla="*/ 1456 w 46483"/>
                <a:gd name="connsiteY0" fmla="*/ 15278 h 46483"/>
                <a:gd name="connsiteX1" fmla="*/ 31206 w 46483"/>
                <a:gd name="connsiteY1" fmla="*/ 1456 h 46483"/>
                <a:gd name="connsiteX2" fmla="*/ 45027 w 46483"/>
                <a:gd name="connsiteY2" fmla="*/ 31205 h 46483"/>
                <a:gd name="connsiteX3" fmla="*/ 15278 w 46483"/>
                <a:gd name="connsiteY3" fmla="*/ 45027 h 46483"/>
                <a:gd name="connsiteX4" fmla="*/ 1456 w 46483"/>
                <a:gd name="connsiteY4" fmla="*/ 15278 h 46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83" h="46483">
                  <a:moveTo>
                    <a:pt x="1456" y="15278"/>
                  </a:moveTo>
                  <a:cubicBezTo>
                    <a:pt x="5800" y="3167"/>
                    <a:pt x="19227" y="-3020"/>
                    <a:pt x="31206" y="1456"/>
                  </a:cubicBezTo>
                  <a:cubicBezTo>
                    <a:pt x="43316" y="5800"/>
                    <a:pt x="49503" y="19227"/>
                    <a:pt x="45027" y="31205"/>
                  </a:cubicBezTo>
                  <a:cubicBezTo>
                    <a:pt x="40683" y="43316"/>
                    <a:pt x="27256" y="49503"/>
                    <a:pt x="15278" y="45027"/>
                  </a:cubicBezTo>
                  <a:cubicBezTo>
                    <a:pt x="3167" y="40683"/>
                    <a:pt x="-3019" y="27257"/>
                    <a:pt x="1456" y="15278"/>
                  </a:cubicBezTo>
                  <a:close/>
                </a:path>
              </a:pathLst>
            </a:custGeom>
            <a:solidFill>
              <a:srgbClr val="99A9A7"/>
            </a:solidFill>
            <a:ln w="13163"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20845C0D-DB37-B343-D4CF-11A64CFB464F}"/>
                </a:ext>
              </a:extLst>
            </p:cNvPr>
            <p:cNvSpPr/>
            <p:nvPr/>
          </p:nvSpPr>
          <p:spPr>
            <a:xfrm>
              <a:off x="2513631" y="5065083"/>
              <a:ext cx="46455" cy="46455"/>
            </a:xfrm>
            <a:custGeom>
              <a:avLst/>
              <a:gdLst>
                <a:gd name="connsiteX0" fmla="*/ 784 w 46455"/>
                <a:gd name="connsiteY0" fmla="*/ 17238 h 46455"/>
                <a:gd name="connsiteX1" fmla="*/ 29217 w 46455"/>
                <a:gd name="connsiteY1" fmla="*/ 784 h 46455"/>
                <a:gd name="connsiteX2" fmla="*/ 45671 w 46455"/>
                <a:gd name="connsiteY2" fmla="*/ 29217 h 46455"/>
                <a:gd name="connsiteX3" fmla="*/ 17238 w 46455"/>
                <a:gd name="connsiteY3" fmla="*/ 45671 h 46455"/>
                <a:gd name="connsiteX4" fmla="*/ 784 w 46455"/>
                <a:gd name="connsiteY4" fmla="*/ 17238 h 464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55" h="46455">
                  <a:moveTo>
                    <a:pt x="784" y="17238"/>
                  </a:moveTo>
                  <a:cubicBezTo>
                    <a:pt x="4075" y="4865"/>
                    <a:pt x="16843" y="-2507"/>
                    <a:pt x="29217" y="784"/>
                  </a:cubicBezTo>
                  <a:cubicBezTo>
                    <a:pt x="41591" y="4075"/>
                    <a:pt x="48962" y="16843"/>
                    <a:pt x="45671" y="29217"/>
                  </a:cubicBezTo>
                  <a:cubicBezTo>
                    <a:pt x="42380" y="41591"/>
                    <a:pt x="29612" y="48962"/>
                    <a:pt x="17238" y="45671"/>
                  </a:cubicBezTo>
                  <a:cubicBezTo>
                    <a:pt x="4865" y="42380"/>
                    <a:pt x="-2507" y="29612"/>
                    <a:pt x="784" y="17238"/>
                  </a:cubicBezTo>
                  <a:close/>
                </a:path>
              </a:pathLst>
            </a:custGeom>
            <a:solidFill>
              <a:srgbClr val="99A9A7"/>
            </a:solidFill>
            <a:ln w="13163"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BAABDF99-1FCF-0B94-7275-45BF7A4B4029}"/>
                </a:ext>
              </a:extLst>
            </p:cNvPr>
            <p:cNvSpPr/>
            <p:nvPr/>
          </p:nvSpPr>
          <p:spPr>
            <a:xfrm>
              <a:off x="2618309" y="5088411"/>
              <a:ext cx="46397" cy="46397"/>
            </a:xfrm>
            <a:custGeom>
              <a:avLst/>
              <a:gdLst>
                <a:gd name="connsiteX0" fmla="*/ 360 w 46397"/>
                <a:gd name="connsiteY0" fmla="*/ 19184 h 46397"/>
                <a:gd name="connsiteX1" fmla="*/ 27213 w 46397"/>
                <a:gd name="connsiteY1" fmla="*/ 360 h 46397"/>
                <a:gd name="connsiteX2" fmla="*/ 46037 w 46397"/>
                <a:gd name="connsiteY2" fmla="*/ 27214 h 46397"/>
                <a:gd name="connsiteX3" fmla="*/ 19184 w 46397"/>
                <a:gd name="connsiteY3" fmla="*/ 46037 h 46397"/>
                <a:gd name="connsiteX4" fmla="*/ 360 w 46397"/>
                <a:gd name="connsiteY4" fmla="*/ 19184 h 46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397" h="46397">
                  <a:moveTo>
                    <a:pt x="360" y="19184"/>
                  </a:moveTo>
                  <a:cubicBezTo>
                    <a:pt x="2598" y="6547"/>
                    <a:pt x="14577" y="-1878"/>
                    <a:pt x="27213" y="360"/>
                  </a:cubicBezTo>
                  <a:cubicBezTo>
                    <a:pt x="39850" y="2598"/>
                    <a:pt x="48275" y="14577"/>
                    <a:pt x="46037" y="27214"/>
                  </a:cubicBezTo>
                  <a:cubicBezTo>
                    <a:pt x="43799" y="39850"/>
                    <a:pt x="31821" y="48275"/>
                    <a:pt x="19184" y="46037"/>
                  </a:cubicBezTo>
                  <a:cubicBezTo>
                    <a:pt x="6547" y="43800"/>
                    <a:pt x="-1878" y="31821"/>
                    <a:pt x="360" y="19184"/>
                  </a:cubicBezTo>
                  <a:close/>
                </a:path>
              </a:pathLst>
            </a:custGeom>
            <a:solidFill>
              <a:srgbClr val="99A9A7"/>
            </a:solidFill>
            <a:ln w="13163"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649729AE-8B65-AC11-E5DD-323D2DB543FE}"/>
                </a:ext>
              </a:extLst>
            </p:cNvPr>
            <p:cNvSpPr/>
            <p:nvPr/>
          </p:nvSpPr>
          <p:spPr>
            <a:xfrm>
              <a:off x="2724535" y="5102361"/>
              <a:ext cx="46403" cy="46403"/>
            </a:xfrm>
            <a:custGeom>
              <a:avLst/>
              <a:gdLst>
                <a:gd name="connsiteX0" fmla="*/ 100 w 46403"/>
                <a:gd name="connsiteY0" fmla="*/ 21162 h 46403"/>
                <a:gd name="connsiteX1" fmla="*/ 25242 w 46403"/>
                <a:gd name="connsiteY1" fmla="*/ 100 h 46403"/>
                <a:gd name="connsiteX2" fmla="*/ 46304 w 46403"/>
                <a:gd name="connsiteY2" fmla="*/ 25242 h 46403"/>
                <a:gd name="connsiteX3" fmla="*/ 21162 w 46403"/>
                <a:gd name="connsiteY3" fmla="*/ 46304 h 46403"/>
                <a:gd name="connsiteX4" fmla="*/ 100 w 46403"/>
                <a:gd name="connsiteY4" fmla="*/ 21162 h 46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03" h="46403">
                  <a:moveTo>
                    <a:pt x="100" y="21162"/>
                  </a:moveTo>
                  <a:cubicBezTo>
                    <a:pt x="1153" y="8393"/>
                    <a:pt x="12474" y="-1085"/>
                    <a:pt x="25242" y="100"/>
                  </a:cubicBezTo>
                  <a:cubicBezTo>
                    <a:pt x="38011" y="1153"/>
                    <a:pt x="47488" y="12474"/>
                    <a:pt x="46304" y="25242"/>
                  </a:cubicBezTo>
                  <a:cubicBezTo>
                    <a:pt x="45119" y="38011"/>
                    <a:pt x="33930" y="47488"/>
                    <a:pt x="21162" y="46304"/>
                  </a:cubicBezTo>
                  <a:cubicBezTo>
                    <a:pt x="8393" y="45250"/>
                    <a:pt x="-1085" y="33930"/>
                    <a:pt x="100" y="21162"/>
                  </a:cubicBezTo>
                  <a:close/>
                </a:path>
              </a:pathLst>
            </a:custGeom>
            <a:solidFill>
              <a:srgbClr val="99A9A7"/>
            </a:solidFill>
            <a:ln w="13163" cap="flat">
              <a:noFill/>
              <a:prstDash val="solid"/>
              <a:miter/>
            </a:ln>
          </p:spPr>
          <p:txBody>
            <a:bodyPr rtlCol="0" anchor="ctr"/>
            <a:lstStyle/>
            <a:p>
              <a:endParaRPr lang="en-US"/>
            </a:p>
          </p:txBody>
        </p:sp>
      </p:grpSp>
      <p:sp>
        <p:nvSpPr>
          <p:cNvPr id="50" name="Freeform: Shape 49">
            <a:extLst>
              <a:ext uri="{FF2B5EF4-FFF2-40B4-BE49-F238E27FC236}">
                <a16:creationId xmlns:a16="http://schemas.microsoft.com/office/drawing/2014/main" id="{516BDFBB-0590-50CB-EC90-4B2BF4D3DC2A}"/>
              </a:ext>
            </a:extLst>
          </p:cNvPr>
          <p:cNvSpPr/>
          <p:nvPr/>
        </p:nvSpPr>
        <p:spPr>
          <a:xfrm>
            <a:off x="2948940" y="4740615"/>
            <a:ext cx="721750" cy="333824"/>
          </a:xfrm>
          <a:custGeom>
            <a:avLst/>
            <a:gdLst>
              <a:gd name="connsiteX0" fmla="*/ 0 w 721750"/>
              <a:gd name="connsiteY0" fmla="*/ 285383 h 333824"/>
              <a:gd name="connsiteX1" fmla="*/ 0 w 721750"/>
              <a:gd name="connsiteY1" fmla="*/ 333825 h 333824"/>
              <a:gd name="connsiteX2" fmla="*/ 721751 w 721750"/>
              <a:gd name="connsiteY2" fmla="*/ 34225 h 333824"/>
              <a:gd name="connsiteX3" fmla="*/ 687526 w 721750"/>
              <a:gd name="connsiteY3" fmla="*/ 0 h 333824"/>
              <a:gd name="connsiteX4" fmla="*/ 0 w 721750"/>
              <a:gd name="connsiteY4" fmla="*/ 285383 h 3338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1750" h="333824">
                <a:moveTo>
                  <a:pt x="0" y="285383"/>
                </a:moveTo>
                <a:lnTo>
                  <a:pt x="0" y="333825"/>
                </a:lnTo>
                <a:cubicBezTo>
                  <a:pt x="274589" y="313290"/>
                  <a:pt x="524694" y="203902"/>
                  <a:pt x="721751" y="34225"/>
                </a:cubicBezTo>
                <a:lnTo>
                  <a:pt x="687526" y="0"/>
                </a:lnTo>
                <a:cubicBezTo>
                  <a:pt x="499421" y="160989"/>
                  <a:pt x="261294" y="265112"/>
                  <a:pt x="0" y="285383"/>
                </a:cubicBezTo>
                <a:close/>
              </a:path>
            </a:pathLst>
          </a:custGeom>
          <a:solidFill>
            <a:schemeClr val="accent5"/>
          </a:solidFill>
          <a:ln w="13163"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A4CC41F4-A8CA-7865-76E4-DD3CE7800D25}"/>
              </a:ext>
            </a:extLst>
          </p:cNvPr>
          <p:cNvSpPr/>
          <p:nvPr/>
        </p:nvSpPr>
        <p:spPr>
          <a:xfrm>
            <a:off x="2948940" y="2577205"/>
            <a:ext cx="1004106" cy="426626"/>
          </a:xfrm>
          <a:custGeom>
            <a:avLst/>
            <a:gdLst>
              <a:gd name="connsiteX0" fmla="*/ 979886 w 1004106"/>
              <a:gd name="connsiteY0" fmla="*/ 150326 h 426626"/>
              <a:gd name="connsiteX1" fmla="*/ 823899 w 1004106"/>
              <a:gd name="connsiteY1" fmla="*/ 150326 h 426626"/>
              <a:gd name="connsiteX2" fmla="*/ 799679 w 1004106"/>
              <a:gd name="connsiteY2" fmla="*/ 174547 h 426626"/>
              <a:gd name="connsiteX3" fmla="*/ 823899 w 1004106"/>
              <a:gd name="connsiteY3" fmla="*/ 198768 h 426626"/>
              <a:gd name="connsiteX4" fmla="*/ 898668 w 1004106"/>
              <a:gd name="connsiteY4" fmla="*/ 198768 h 426626"/>
              <a:gd name="connsiteX5" fmla="*/ 761768 w 1004106"/>
              <a:gd name="connsiteY5" fmla="*/ 335668 h 426626"/>
              <a:gd name="connsiteX6" fmla="*/ 0 w 1004106"/>
              <a:gd name="connsiteY6" fmla="*/ 0 h 426626"/>
              <a:gd name="connsiteX7" fmla="*/ 0 w 1004106"/>
              <a:gd name="connsiteY7" fmla="*/ 48441 h 426626"/>
              <a:gd name="connsiteX8" fmla="*/ 784804 w 1004106"/>
              <a:gd name="connsiteY8" fmla="*/ 426627 h 426626"/>
              <a:gd name="connsiteX9" fmla="*/ 819029 w 1004106"/>
              <a:gd name="connsiteY9" fmla="*/ 392402 h 426626"/>
              <a:gd name="connsiteX10" fmla="*/ 819029 w 1004106"/>
              <a:gd name="connsiteY10" fmla="*/ 392402 h 426626"/>
              <a:gd name="connsiteX11" fmla="*/ 955665 w 1004106"/>
              <a:gd name="connsiteY11" fmla="*/ 255765 h 426626"/>
              <a:gd name="connsiteX12" fmla="*/ 955665 w 1004106"/>
              <a:gd name="connsiteY12" fmla="*/ 330534 h 426626"/>
              <a:gd name="connsiteX13" fmla="*/ 979886 w 1004106"/>
              <a:gd name="connsiteY13" fmla="*/ 354754 h 426626"/>
              <a:gd name="connsiteX14" fmla="*/ 1004107 w 1004106"/>
              <a:gd name="connsiteY14" fmla="*/ 330534 h 426626"/>
              <a:gd name="connsiteX15" fmla="*/ 1004107 w 1004106"/>
              <a:gd name="connsiteY15" fmla="*/ 174547 h 426626"/>
              <a:gd name="connsiteX16" fmla="*/ 979886 w 1004106"/>
              <a:gd name="connsiteY16" fmla="*/ 150326 h 426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4106" h="426626">
                <a:moveTo>
                  <a:pt x="979886" y="150326"/>
                </a:moveTo>
                <a:lnTo>
                  <a:pt x="823899" y="150326"/>
                </a:lnTo>
                <a:cubicBezTo>
                  <a:pt x="810604" y="150326"/>
                  <a:pt x="799679" y="161120"/>
                  <a:pt x="799679" y="174547"/>
                </a:cubicBezTo>
                <a:cubicBezTo>
                  <a:pt x="799679" y="187974"/>
                  <a:pt x="810472" y="198768"/>
                  <a:pt x="823899" y="198768"/>
                </a:cubicBezTo>
                <a:lnTo>
                  <a:pt x="898668" y="198768"/>
                </a:lnTo>
                <a:lnTo>
                  <a:pt x="761768" y="335668"/>
                </a:lnTo>
                <a:cubicBezTo>
                  <a:pt x="559051" y="145719"/>
                  <a:pt x="293676" y="21851"/>
                  <a:pt x="0" y="0"/>
                </a:cubicBezTo>
                <a:lnTo>
                  <a:pt x="0" y="48441"/>
                </a:lnTo>
                <a:cubicBezTo>
                  <a:pt x="308682" y="72399"/>
                  <a:pt x="584983" y="213248"/>
                  <a:pt x="784804" y="426627"/>
                </a:cubicBezTo>
                <a:lnTo>
                  <a:pt x="819029" y="392402"/>
                </a:lnTo>
                <a:lnTo>
                  <a:pt x="819029" y="392402"/>
                </a:lnTo>
                <a:cubicBezTo>
                  <a:pt x="819029" y="392402"/>
                  <a:pt x="955665" y="255765"/>
                  <a:pt x="955665" y="255765"/>
                </a:cubicBezTo>
                <a:lnTo>
                  <a:pt x="955665" y="330534"/>
                </a:lnTo>
                <a:cubicBezTo>
                  <a:pt x="955665" y="343829"/>
                  <a:pt x="966459" y="354754"/>
                  <a:pt x="979886" y="354754"/>
                </a:cubicBezTo>
                <a:cubicBezTo>
                  <a:pt x="993312" y="354754"/>
                  <a:pt x="1004107" y="343960"/>
                  <a:pt x="1004107" y="330534"/>
                </a:cubicBezTo>
                <a:lnTo>
                  <a:pt x="1004107" y="174547"/>
                </a:lnTo>
                <a:cubicBezTo>
                  <a:pt x="1004107" y="161252"/>
                  <a:pt x="993312" y="150326"/>
                  <a:pt x="979886" y="150326"/>
                </a:cubicBezTo>
                <a:close/>
              </a:path>
            </a:pathLst>
          </a:custGeom>
          <a:solidFill>
            <a:schemeClr val="accent6"/>
          </a:solidFill>
          <a:ln w="13163" cap="flat">
            <a:noFill/>
            <a:prstDash val="solid"/>
            <a:miter/>
          </a:ln>
        </p:spPr>
        <p:txBody>
          <a:bodyPr rtlCol="0" anchor="ctr"/>
          <a:lstStyle/>
          <a:p>
            <a:endParaRPr lang="en-US"/>
          </a:p>
        </p:txBody>
      </p:sp>
      <p:grpSp>
        <p:nvGrpSpPr>
          <p:cNvPr id="52" name="Graphic 6">
            <a:extLst>
              <a:ext uri="{FF2B5EF4-FFF2-40B4-BE49-F238E27FC236}">
                <a16:creationId xmlns:a16="http://schemas.microsoft.com/office/drawing/2014/main" id="{83B07D89-9002-84DE-91A9-730C33CFB472}"/>
              </a:ext>
            </a:extLst>
          </p:cNvPr>
          <p:cNvGrpSpPr/>
          <p:nvPr/>
        </p:nvGrpSpPr>
        <p:grpSpPr>
          <a:xfrm>
            <a:off x="3676482" y="3009755"/>
            <a:ext cx="721619" cy="1914357"/>
            <a:chOff x="3676482" y="3085955"/>
            <a:chExt cx="721619" cy="1914357"/>
          </a:xfrm>
          <a:solidFill>
            <a:schemeClr val="accent3"/>
          </a:solidFill>
        </p:grpSpPr>
        <p:sp>
          <p:nvSpPr>
            <p:cNvPr id="53" name="Freeform: Shape 52">
              <a:extLst>
                <a:ext uri="{FF2B5EF4-FFF2-40B4-BE49-F238E27FC236}">
                  <a16:creationId xmlns:a16="http://schemas.microsoft.com/office/drawing/2014/main" id="{E98C03C5-E47A-8D93-6D1A-21B36223CAE7}"/>
                </a:ext>
              </a:extLst>
            </p:cNvPr>
            <p:cNvSpPr/>
            <p:nvPr/>
          </p:nvSpPr>
          <p:spPr>
            <a:xfrm>
              <a:off x="3769811" y="3085955"/>
              <a:ext cx="628290" cy="950531"/>
            </a:xfrm>
            <a:custGeom>
              <a:avLst/>
              <a:gdLst>
                <a:gd name="connsiteX0" fmla="*/ 621051 w 628290"/>
                <a:gd name="connsiteY0" fmla="*/ 798889 h 950531"/>
                <a:gd name="connsiteX1" fmla="*/ 510741 w 628290"/>
                <a:gd name="connsiteY1" fmla="*/ 688579 h 950531"/>
                <a:gd name="connsiteX2" fmla="*/ 476516 w 628290"/>
                <a:gd name="connsiteY2" fmla="*/ 688579 h 950531"/>
                <a:gd name="connsiteX3" fmla="*/ 476516 w 628290"/>
                <a:gd name="connsiteY3" fmla="*/ 722804 h 950531"/>
                <a:gd name="connsiteX4" fmla="*/ 529433 w 628290"/>
                <a:gd name="connsiteY4" fmla="*/ 775721 h 950531"/>
                <a:gd name="connsiteX5" fmla="*/ 336589 w 628290"/>
                <a:gd name="connsiteY5" fmla="*/ 775721 h 950531"/>
                <a:gd name="connsiteX6" fmla="*/ 34225 w 628290"/>
                <a:gd name="connsiteY6" fmla="*/ 0 h 950531"/>
                <a:gd name="connsiteX7" fmla="*/ 0 w 628290"/>
                <a:gd name="connsiteY7" fmla="*/ 34225 h 950531"/>
                <a:gd name="connsiteX8" fmla="*/ 289201 w 628290"/>
                <a:gd name="connsiteY8" fmla="*/ 815738 h 950531"/>
                <a:gd name="connsiteX9" fmla="*/ 288148 w 628290"/>
                <a:gd name="connsiteY9" fmla="*/ 856281 h 950531"/>
                <a:gd name="connsiteX10" fmla="*/ 529565 w 628290"/>
                <a:gd name="connsiteY10" fmla="*/ 856281 h 950531"/>
                <a:gd name="connsiteX11" fmla="*/ 476648 w 628290"/>
                <a:gd name="connsiteY11" fmla="*/ 909198 h 950531"/>
                <a:gd name="connsiteX12" fmla="*/ 476648 w 628290"/>
                <a:gd name="connsiteY12" fmla="*/ 943423 h 950531"/>
                <a:gd name="connsiteX13" fmla="*/ 493760 w 628290"/>
                <a:gd name="connsiteY13" fmla="*/ 950531 h 950531"/>
                <a:gd name="connsiteX14" fmla="*/ 510873 w 628290"/>
                <a:gd name="connsiteY14" fmla="*/ 943423 h 950531"/>
                <a:gd name="connsiteX15" fmla="*/ 621182 w 628290"/>
                <a:gd name="connsiteY15" fmla="*/ 833114 h 950531"/>
                <a:gd name="connsiteX16" fmla="*/ 621182 w 628290"/>
                <a:gd name="connsiteY16" fmla="*/ 798889 h 950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28290" h="950531">
                  <a:moveTo>
                    <a:pt x="621051" y="798889"/>
                  </a:moveTo>
                  <a:lnTo>
                    <a:pt x="510741" y="688579"/>
                  </a:lnTo>
                  <a:cubicBezTo>
                    <a:pt x="501264" y="679102"/>
                    <a:pt x="485994" y="679102"/>
                    <a:pt x="476516" y="688579"/>
                  </a:cubicBezTo>
                  <a:cubicBezTo>
                    <a:pt x="467039" y="698057"/>
                    <a:pt x="467039" y="713326"/>
                    <a:pt x="476516" y="722804"/>
                  </a:cubicBezTo>
                  <a:lnTo>
                    <a:pt x="529433" y="775721"/>
                  </a:lnTo>
                  <a:lnTo>
                    <a:pt x="336589" y="775721"/>
                  </a:lnTo>
                  <a:cubicBezTo>
                    <a:pt x="327243" y="479939"/>
                    <a:pt x="214959" y="209825"/>
                    <a:pt x="34225" y="0"/>
                  </a:cubicBezTo>
                  <a:lnTo>
                    <a:pt x="0" y="34225"/>
                  </a:lnTo>
                  <a:cubicBezTo>
                    <a:pt x="180207" y="244576"/>
                    <a:pt x="289201" y="517586"/>
                    <a:pt x="289201" y="815738"/>
                  </a:cubicBezTo>
                  <a:cubicBezTo>
                    <a:pt x="289201" y="829296"/>
                    <a:pt x="288542" y="842723"/>
                    <a:pt x="288148" y="856281"/>
                  </a:cubicBezTo>
                  <a:lnTo>
                    <a:pt x="529565" y="856281"/>
                  </a:lnTo>
                  <a:lnTo>
                    <a:pt x="476648" y="909198"/>
                  </a:lnTo>
                  <a:cubicBezTo>
                    <a:pt x="467170" y="918676"/>
                    <a:pt x="467170" y="933946"/>
                    <a:pt x="476648" y="943423"/>
                  </a:cubicBezTo>
                  <a:cubicBezTo>
                    <a:pt x="481387" y="948162"/>
                    <a:pt x="487573" y="950531"/>
                    <a:pt x="493760" y="950531"/>
                  </a:cubicBezTo>
                  <a:cubicBezTo>
                    <a:pt x="499947" y="950531"/>
                    <a:pt x="506134" y="948162"/>
                    <a:pt x="510873" y="943423"/>
                  </a:cubicBezTo>
                  <a:lnTo>
                    <a:pt x="621182" y="833114"/>
                  </a:lnTo>
                  <a:cubicBezTo>
                    <a:pt x="630660" y="823636"/>
                    <a:pt x="630660" y="808366"/>
                    <a:pt x="621182" y="798889"/>
                  </a:cubicBezTo>
                  <a:close/>
                </a:path>
              </a:pathLst>
            </a:custGeom>
            <a:grpFill/>
            <a:ln w="13163"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6EADC19D-3E8B-0641-4798-773A81C0AA17}"/>
                </a:ext>
              </a:extLst>
            </p:cNvPr>
            <p:cNvSpPr/>
            <p:nvPr/>
          </p:nvSpPr>
          <p:spPr>
            <a:xfrm>
              <a:off x="3676482" y="3996206"/>
              <a:ext cx="426758" cy="1004106"/>
            </a:xfrm>
            <a:custGeom>
              <a:avLst/>
              <a:gdLst>
                <a:gd name="connsiteX0" fmla="*/ 252343 w 426758"/>
                <a:gd name="connsiteY0" fmla="*/ 799678 h 1004106"/>
                <a:gd name="connsiteX1" fmla="*/ 228122 w 426758"/>
                <a:gd name="connsiteY1" fmla="*/ 823899 h 1004106"/>
                <a:gd name="connsiteX2" fmla="*/ 228122 w 426758"/>
                <a:gd name="connsiteY2" fmla="*/ 898667 h 1004106"/>
                <a:gd name="connsiteX3" fmla="*/ 91091 w 426758"/>
                <a:gd name="connsiteY3" fmla="*/ 761636 h 1004106"/>
                <a:gd name="connsiteX4" fmla="*/ 426758 w 426758"/>
                <a:gd name="connsiteY4" fmla="*/ 0 h 1004106"/>
                <a:gd name="connsiteX5" fmla="*/ 378185 w 426758"/>
                <a:gd name="connsiteY5" fmla="*/ 0 h 1004106"/>
                <a:gd name="connsiteX6" fmla="*/ 0 w 426758"/>
                <a:gd name="connsiteY6" fmla="*/ 784672 h 1004106"/>
                <a:gd name="connsiteX7" fmla="*/ 34225 w 426758"/>
                <a:gd name="connsiteY7" fmla="*/ 818897 h 1004106"/>
                <a:gd name="connsiteX8" fmla="*/ 34225 w 426758"/>
                <a:gd name="connsiteY8" fmla="*/ 818897 h 1004106"/>
                <a:gd name="connsiteX9" fmla="*/ 170993 w 426758"/>
                <a:gd name="connsiteY9" fmla="*/ 955665 h 1004106"/>
                <a:gd name="connsiteX10" fmla="*/ 96225 w 426758"/>
                <a:gd name="connsiteY10" fmla="*/ 955665 h 1004106"/>
                <a:gd name="connsiteX11" fmla="*/ 72004 w 426758"/>
                <a:gd name="connsiteY11" fmla="*/ 979886 h 1004106"/>
                <a:gd name="connsiteX12" fmla="*/ 96225 w 426758"/>
                <a:gd name="connsiteY12" fmla="*/ 1004106 h 1004106"/>
                <a:gd name="connsiteX13" fmla="*/ 252211 w 426758"/>
                <a:gd name="connsiteY13" fmla="*/ 1004106 h 1004106"/>
                <a:gd name="connsiteX14" fmla="*/ 276432 w 426758"/>
                <a:gd name="connsiteY14" fmla="*/ 979886 h 1004106"/>
                <a:gd name="connsiteX15" fmla="*/ 276432 w 426758"/>
                <a:gd name="connsiteY15" fmla="*/ 823899 h 1004106"/>
                <a:gd name="connsiteX16" fmla="*/ 252211 w 426758"/>
                <a:gd name="connsiteY16" fmla="*/ 799678 h 1004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6758" h="1004106">
                  <a:moveTo>
                    <a:pt x="252343" y="799678"/>
                  </a:moveTo>
                  <a:cubicBezTo>
                    <a:pt x="239048" y="799678"/>
                    <a:pt x="228122" y="810472"/>
                    <a:pt x="228122" y="823899"/>
                  </a:cubicBezTo>
                  <a:lnTo>
                    <a:pt x="228122" y="898667"/>
                  </a:lnTo>
                  <a:lnTo>
                    <a:pt x="91091" y="761636"/>
                  </a:lnTo>
                  <a:cubicBezTo>
                    <a:pt x="281171" y="559051"/>
                    <a:pt x="404776" y="293545"/>
                    <a:pt x="426758" y="0"/>
                  </a:cubicBezTo>
                  <a:lnTo>
                    <a:pt x="378185" y="0"/>
                  </a:lnTo>
                  <a:cubicBezTo>
                    <a:pt x="354096" y="308682"/>
                    <a:pt x="213379" y="584983"/>
                    <a:pt x="0" y="784672"/>
                  </a:cubicBezTo>
                  <a:lnTo>
                    <a:pt x="34225" y="818897"/>
                  </a:lnTo>
                  <a:lnTo>
                    <a:pt x="34225" y="818897"/>
                  </a:lnTo>
                  <a:lnTo>
                    <a:pt x="170993" y="955665"/>
                  </a:lnTo>
                  <a:lnTo>
                    <a:pt x="96225" y="955665"/>
                  </a:lnTo>
                  <a:cubicBezTo>
                    <a:pt x="82929" y="955665"/>
                    <a:pt x="72004" y="966459"/>
                    <a:pt x="72004" y="979886"/>
                  </a:cubicBezTo>
                  <a:cubicBezTo>
                    <a:pt x="72004" y="993313"/>
                    <a:pt x="82798" y="1004106"/>
                    <a:pt x="96225" y="1004106"/>
                  </a:cubicBezTo>
                  <a:lnTo>
                    <a:pt x="252211" y="1004106"/>
                  </a:lnTo>
                  <a:cubicBezTo>
                    <a:pt x="265506" y="1004106"/>
                    <a:pt x="276432" y="993313"/>
                    <a:pt x="276432" y="979886"/>
                  </a:cubicBezTo>
                  <a:lnTo>
                    <a:pt x="276432" y="823899"/>
                  </a:lnTo>
                  <a:cubicBezTo>
                    <a:pt x="276432" y="810604"/>
                    <a:pt x="265638" y="799678"/>
                    <a:pt x="252211" y="799678"/>
                  </a:cubicBezTo>
                  <a:close/>
                </a:path>
              </a:pathLst>
            </a:custGeom>
            <a:solidFill>
              <a:schemeClr val="accent5"/>
            </a:solidFill>
            <a:ln w="13163" cap="flat">
              <a:noFill/>
              <a:prstDash val="solid"/>
              <a:miter/>
            </a:ln>
          </p:spPr>
          <p:txBody>
            <a:bodyPr rtlCol="0" anchor="ctr"/>
            <a:lstStyle/>
            <a:p>
              <a:endParaRPr lang="en-US"/>
            </a:p>
          </p:txBody>
        </p:sp>
      </p:grpSp>
      <p:sp>
        <p:nvSpPr>
          <p:cNvPr id="56" name="Oval 55">
            <a:extLst>
              <a:ext uri="{FF2B5EF4-FFF2-40B4-BE49-F238E27FC236}">
                <a16:creationId xmlns:a16="http://schemas.microsoft.com/office/drawing/2014/main" id="{9D10ABB0-B79B-04A5-3342-05DEEAF846D5}"/>
              </a:ext>
            </a:extLst>
          </p:cNvPr>
          <p:cNvSpPr/>
          <p:nvPr/>
        </p:nvSpPr>
        <p:spPr bwMode="auto">
          <a:xfrm>
            <a:off x="1769474" y="2730462"/>
            <a:ext cx="2181174" cy="2181174"/>
          </a:xfrm>
          <a:prstGeom prst="ellipse">
            <a:avLst/>
          </a:prstGeom>
          <a:solidFill>
            <a:schemeClr val="tx1"/>
          </a:solidFill>
          <a:ln w="0">
            <a:noFill/>
            <a:miter lim="800000"/>
            <a:headEnd/>
            <a:tailEnd/>
          </a:ln>
          <a:effectLst>
            <a:outerShdw blurRad="63500" sx="102000" sy="102000" algn="ctr" rotWithShape="0">
              <a:prstClr val="black">
                <a:alpha val="40000"/>
              </a:prstClr>
            </a:outerShdw>
          </a:effectLst>
        </p:spPr>
        <p:txBody>
          <a:bodyPr lIns="0" rIns="0" rtlCol="0" anchor="ctr"/>
          <a:lstStyle/>
          <a:p>
            <a:pPr algn="ctr">
              <a:spcBef>
                <a:spcPct val="35000"/>
              </a:spcBef>
              <a:spcAft>
                <a:spcPct val="25000"/>
              </a:spcAft>
              <a:buClr>
                <a:schemeClr val="folHlink"/>
              </a:buClr>
            </a:pPr>
            <a:endParaRPr lang="en-US" sz="2400" b="1" spc="-30">
              <a:solidFill>
                <a:schemeClr val="bg1"/>
              </a:solidFill>
            </a:endParaRPr>
          </a:p>
        </p:txBody>
      </p:sp>
      <p:sp>
        <p:nvSpPr>
          <p:cNvPr id="57" name="TextBox 56">
            <a:extLst>
              <a:ext uri="{FF2B5EF4-FFF2-40B4-BE49-F238E27FC236}">
                <a16:creationId xmlns:a16="http://schemas.microsoft.com/office/drawing/2014/main" id="{C8DB60B0-CA55-F344-FC50-6F38E8477443}"/>
              </a:ext>
            </a:extLst>
          </p:cNvPr>
          <p:cNvSpPr txBox="1"/>
          <p:nvPr/>
        </p:nvSpPr>
        <p:spPr bwMode="auto">
          <a:xfrm>
            <a:off x="5156578" y="1558897"/>
            <a:ext cx="559801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2800">
                <a:solidFill>
                  <a:schemeClr val="bg1"/>
                </a:solidFill>
                <a:latin typeface="+mj-lt"/>
              </a:rPr>
              <a:t>Increase HCV prevention, testing, and awareness for everyone!</a:t>
            </a:r>
            <a:endParaRPr lang="en-US" sz="2800" dirty="0">
              <a:solidFill>
                <a:schemeClr val="bg1"/>
              </a:solidFill>
              <a:latin typeface="+mj-lt"/>
            </a:endParaRPr>
          </a:p>
        </p:txBody>
      </p:sp>
      <p:sp>
        <p:nvSpPr>
          <p:cNvPr id="58" name="TextBox 57">
            <a:extLst>
              <a:ext uri="{FF2B5EF4-FFF2-40B4-BE49-F238E27FC236}">
                <a16:creationId xmlns:a16="http://schemas.microsoft.com/office/drawing/2014/main" id="{A5C50244-0CB8-1D57-2B0D-64512C2B857A}"/>
              </a:ext>
            </a:extLst>
          </p:cNvPr>
          <p:cNvSpPr txBox="1"/>
          <p:nvPr/>
        </p:nvSpPr>
        <p:spPr bwMode="auto">
          <a:xfrm>
            <a:off x="5989509" y="3272778"/>
            <a:ext cx="550904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2800">
                <a:solidFill>
                  <a:schemeClr val="bg1"/>
                </a:solidFill>
                <a:latin typeface="+mj-lt"/>
              </a:rPr>
              <a:t>Expand access to testing by meeting people where they are</a:t>
            </a:r>
            <a:endParaRPr lang="en-US" sz="2800" dirty="0">
              <a:solidFill>
                <a:schemeClr val="bg1"/>
              </a:solidFill>
              <a:latin typeface="+mj-lt"/>
            </a:endParaRPr>
          </a:p>
        </p:txBody>
      </p:sp>
      <p:sp>
        <p:nvSpPr>
          <p:cNvPr id="59" name="TextBox 58">
            <a:extLst>
              <a:ext uri="{FF2B5EF4-FFF2-40B4-BE49-F238E27FC236}">
                <a16:creationId xmlns:a16="http://schemas.microsoft.com/office/drawing/2014/main" id="{B072E7E6-5507-0A79-7E91-236FE0D69AF1}"/>
              </a:ext>
            </a:extLst>
          </p:cNvPr>
          <p:cNvSpPr txBox="1"/>
          <p:nvPr/>
        </p:nvSpPr>
        <p:spPr bwMode="auto">
          <a:xfrm>
            <a:off x="5322701" y="4818410"/>
            <a:ext cx="610952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91440" tIns="45720" rIns="91440" bIns="45720" rtlCol="0" anchor="t">
            <a:spAutoFit/>
          </a:bodyPr>
          <a:lstStyle/>
          <a:p>
            <a:pPr>
              <a:spcBef>
                <a:spcPct val="50000"/>
              </a:spcBef>
            </a:pPr>
            <a:r>
              <a:rPr lang="en-US" sz="2800">
                <a:solidFill>
                  <a:schemeClr val="bg1"/>
                </a:solidFill>
                <a:latin typeface="+mj-lt"/>
                <a:cs typeface="Arial"/>
              </a:rPr>
              <a:t>Reduce stigma by increasing HCP awareness and training to implement routine HCV testing and treatment</a:t>
            </a:r>
            <a:endParaRPr lang="en-US" sz="2800" dirty="0">
              <a:solidFill>
                <a:schemeClr val="bg1"/>
              </a:solidFill>
              <a:latin typeface="+mj-lt"/>
            </a:endParaRPr>
          </a:p>
        </p:txBody>
      </p:sp>
      <p:pic>
        <p:nvPicPr>
          <p:cNvPr id="6" name="Graphic 5" descr="Bus with solid fill">
            <a:extLst>
              <a:ext uri="{FF2B5EF4-FFF2-40B4-BE49-F238E27FC236}">
                <a16:creationId xmlns:a16="http://schemas.microsoft.com/office/drawing/2014/main" id="{EAB2EE86-D483-3D51-18A5-CB860228CE4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761772" y="3352376"/>
            <a:ext cx="914400" cy="914400"/>
          </a:xfrm>
          <a:prstGeom prst="rect">
            <a:avLst/>
          </a:prstGeom>
        </p:spPr>
      </p:pic>
      <p:pic>
        <p:nvPicPr>
          <p:cNvPr id="61" name="Graphic 60" descr="Brain in head with solid fill">
            <a:extLst>
              <a:ext uri="{FF2B5EF4-FFF2-40B4-BE49-F238E27FC236}">
                <a16:creationId xmlns:a16="http://schemas.microsoft.com/office/drawing/2014/main" id="{53E5C74C-E243-983B-BDC8-799A18281F7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050477" y="4968051"/>
            <a:ext cx="914400" cy="914400"/>
          </a:xfrm>
          <a:prstGeom prst="rect">
            <a:avLst/>
          </a:prstGeom>
        </p:spPr>
      </p:pic>
      <p:pic>
        <p:nvPicPr>
          <p:cNvPr id="3086" name="Graphic 3085" descr="Group with solid fill">
            <a:extLst>
              <a:ext uri="{FF2B5EF4-FFF2-40B4-BE49-F238E27FC236}">
                <a16:creationId xmlns:a16="http://schemas.microsoft.com/office/drawing/2014/main" id="{191DF5DD-6635-1B1B-E721-7E17940846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998677" y="1660014"/>
            <a:ext cx="914400" cy="914400"/>
          </a:xfrm>
          <a:prstGeom prst="rect">
            <a:avLst/>
          </a:prstGeom>
        </p:spPr>
      </p:pic>
      <p:sp>
        <p:nvSpPr>
          <p:cNvPr id="3087" name="Oval 3086">
            <a:extLst>
              <a:ext uri="{FF2B5EF4-FFF2-40B4-BE49-F238E27FC236}">
                <a16:creationId xmlns:a16="http://schemas.microsoft.com/office/drawing/2014/main" id="{DE2ABAA5-B770-620C-A4DE-E912E5ECE2CE}"/>
              </a:ext>
            </a:extLst>
          </p:cNvPr>
          <p:cNvSpPr/>
          <p:nvPr/>
        </p:nvSpPr>
        <p:spPr bwMode="auto">
          <a:xfrm>
            <a:off x="1790213" y="2748465"/>
            <a:ext cx="2139696" cy="2194560"/>
          </a:xfrm>
          <a:prstGeom prst="ellipse">
            <a:avLst/>
          </a:prstGeom>
          <a:blipFill dpi="0" rotWithShape="1">
            <a:blip r:embed="rId9"/>
            <a:srcRect/>
            <a:stretch>
              <a:fillRect/>
            </a:stretch>
          </a:blip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274806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F157D98E-767A-E8B5-93B8-67BE64A4BFEF}"/>
              </a:ext>
            </a:extLst>
          </p:cNvPr>
          <p:cNvSpPr>
            <a:spLocks noGrp="1"/>
          </p:cNvSpPr>
          <p:nvPr>
            <p:ph sz="half" idx="2"/>
          </p:nvPr>
        </p:nvSpPr>
        <p:spPr>
          <a:xfrm>
            <a:off x="6475378" y="2553511"/>
            <a:ext cx="5111173" cy="3364689"/>
          </a:xfrm>
          <a:solidFill>
            <a:srgbClr val="682E74">
              <a:alpha val="20000"/>
            </a:srgbClr>
          </a:solidFill>
        </p:spPr>
        <p:txBody>
          <a:bodyPr/>
          <a:lstStyle/>
          <a:p>
            <a:pPr>
              <a:spcBef>
                <a:spcPts val="600"/>
              </a:spcBef>
              <a:spcAft>
                <a:spcPts val="0"/>
              </a:spcAft>
            </a:pPr>
            <a:r>
              <a:rPr lang="en-US" sz="2400" dirty="0">
                <a:latin typeface="Calibri"/>
                <a:ea typeface="Calibri"/>
                <a:cs typeface="Calibri"/>
              </a:rPr>
              <a:t>Home</a:t>
            </a:r>
          </a:p>
          <a:p>
            <a:pPr>
              <a:spcBef>
                <a:spcPts val="600"/>
              </a:spcBef>
              <a:spcAft>
                <a:spcPts val="0"/>
              </a:spcAft>
            </a:pPr>
            <a:r>
              <a:rPr lang="en-US" sz="2400" dirty="0">
                <a:latin typeface="Calibri"/>
                <a:ea typeface="Calibri"/>
                <a:cs typeface="Calibri"/>
              </a:rPr>
              <a:t>Prisons</a:t>
            </a:r>
          </a:p>
          <a:p>
            <a:pPr>
              <a:spcBef>
                <a:spcPts val="600"/>
              </a:spcBef>
              <a:spcAft>
                <a:spcPts val="0"/>
              </a:spcAft>
            </a:pPr>
            <a:r>
              <a:rPr lang="en-US" sz="2400" dirty="0">
                <a:latin typeface="Calibri"/>
                <a:ea typeface="Calibri"/>
                <a:cs typeface="Calibri"/>
              </a:rPr>
              <a:t>Community-based locations</a:t>
            </a:r>
          </a:p>
          <a:p>
            <a:pPr lvl="1">
              <a:spcBef>
                <a:spcPts val="600"/>
              </a:spcBef>
              <a:spcAft>
                <a:spcPts val="0"/>
              </a:spcAft>
            </a:pPr>
            <a:r>
              <a:rPr lang="en-US" sz="2000" dirty="0">
                <a:latin typeface="Calibri"/>
                <a:ea typeface="Calibri"/>
                <a:cs typeface="Calibri"/>
              </a:rPr>
              <a:t>State fairs</a:t>
            </a:r>
          </a:p>
          <a:p>
            <a:pPr lvl="1">
              <a:spcBef>
                <a:spcPts val="600"/>
              </a:spcBef>
              <a:spcAft>
                <a:spcPts val="0"/>
              </a:spcAft>
            </a:pPr>
            <a:r>
              <a:rPr lang="en-US" sz="2000" dirty="0">
                <a:latin typeface="Calibri"/>
                <a:ea typeface="Calibri"/>
                <a:cs typeface="Calibri"/>
              </a:rPr>
              <a:t>Health fairs</a:t>
            </a:r>
          </a:p>
          <a:p>
            <a:pPr lvl="1">
              <a:spcBef>
                <a:spcPts val="600"/>
              </a:spcBef>
              <a:spcAft>
                <a:spcPts val="0"/>
              </a:spcAft>
            </a:pPr>
            <a:r>
              <a:rPr lang="en-US" sz="2000" dirty="0">
                <a:latin typeface="Calibri"/>
                <a:ea typeface="Calibri"/>
                <a:cs typeface="Calibri"/>
              </a:rPr>
              <a:t>Mobile health clinics</a:t>
            </a:r>
          </a:p>
          <a:p>
            <a:pPr lvl="1">
              <a:spcBef>
                <a:spcPts val="600"/>
              </a:spcBef>
              <a:spcAft>
                <a:spcPts val="0"/>
              </a:spcAft>
            </a:pPr>
            <a:r>
              <a:rPr lang="en-US" sz="2000" dirty="0">
                <a:latin typeface="Calibri"/>
                <a:ea typeface="Calibri"/>
                <a:cs typeface="Calibri"/>
              </a:rPr>
              <a:t>Shelters for unhoused individuals</a:t>
            </a:r>
            <a:endParaRPr lang="en-US" sz="2000" dirty="0">
              <a:ea typeface="Calibri"/>
              <a:cs typeface="Calibri"/>
            </a:endParaRPr>
          </a:p>
          <a:p>
            <a:pPr marL="0" indent="0">
              <a:spcBef>
                <a:spcPts val="600"/>
              </a:spcBef>
              <a:spcAft>
                <a:spcPts val="0"/>
              </a:spcAft>
              <a:buNone/>
            </a:pPr>
            <a:endParaRPr lang="en-US" sz="2400" dirty="0">
              <a:latin typeface="Calibri"/>
              <a:ea typeface="Calibri"/>
              <a:cs typeface="Calibri"/>
            </a:endParaRPr>
          </a:p>
          <a:p>
            <a:pPr>
              <a:spcBef>
                <a:spcPts val="600"/>
              </a:spcBef>
              <a:spcAft>
                <a:spcPts val="0"/>
              </a:spcAft>
            </a:pPr>
            <a:endParaRPr lang="en-US" sz="2400" dirty="0"/>
          </a:p>
        </p:txBody>
      </p:sp>
      <p:sp>
        <p:nvSpPr>
          <p:cNvPr id="119810" name="Title 1"/>
          <p:cNvSpPr>
            <a:spLocks noGrp="1"/>
          </p:cNvSpPr>
          <p:nvPr>
            <p:ph type="title"/>
          </p:nvPr>
        </p:nvSpPr>
        <p:spPr bwMode="auto"/>
        <p:txBody>
          <a:bodyPr vert="horz" wrap="square" lIns="91440" tIns="45720" rIns="91440" bIns="45720" numCol="1" anchor="ctr" anchorCtr="0" compatLnSpc="1">
            <a:prstTxWarp prst="textNoShape">
              <a:avLst/>
            </a:prstTxWarp>
            <a:noAutofit/>
          </a:bodyPr>
          <a:lstStyle/>
          <a:p>
            <a:r>
              <a:rPr lang="en-US" altLang="en-US" dirty="0"/>
              <a:t>Nontraditional HCV Screening Sites: </a:t>
            </a:r>
            <a:br>
              <a:rPr lang="en-US" altLang="en-US" dirty="0"/>
            </a:br>
            <a:r>
              <a:rPr lang="en-US" altLang="en-US" dirty="0"/>
              <a:t>Meeting People Where They Are</a:t>
            </a:r>
          </a:p>
        </p:txBody>
      </p:sp>
      <p:sp>
        <p:nvSpPr>
          <p:cNvPr id="8" name="Content Placeholder 7">
            <a:extLst>
              <a:ext uri="{FF2B5EF4-FFF2-40B4-BE49-F238E27FC236}">
                <a16:creationId xmlns:a16="http://schemas.microsoft.com/office/drawing/2014/main" id="{BAA712AE-BB14-1591-A9ED-F284F49C0051}"/>
              </a:ext>
            </a:extLst>
          </p:cNvPr>
          <p:cNvSpPr>
            <a:spLocks noGrp="1"/>
          </p:cNvSpPr>
          <p:nvPr>
            <p:ph sz="half" idx="1"/>
          </p:nvPr>
        </p:nvSpPr>
        <p:spPr>
          <a:xfrm>
            <a:off x="706167" y="2556326"/>
            <a:ext cx="5650813" cy="3374059"/>
          </a:xfrm>
          <a:solidFill>
            <a:schemeClr val="accent2">
              <a:lumMod val="20000"/>
              <a:lumOff val="80000"/>
            </a:schemeClr>
          </a:solidFill>
        </p:spPr>
        <p:txBody>
          <a:bodyPr/>
          <a:lstStyle/>
          <a:p>
            <a:pPr>
              <a:spcBef>
                <a:spcPts val="600"/>
              </a:spcBef>
              <a:spcAft>
                <a:spcPts val="0"/>
              </a:spcAft>
            </a:pPr>
            <a:r>
              <a:rPr lang="en-US" sz="2400" dirty="0">
                <a:latin typeface="Calibri"/>
                <a:ea typeface="Calibri"/>
                <a:cs typeface="Calibri"/>
              </a:rPr>
              <a:t>SUD treatment facilities</a:t>
            </a:r>
          </a:p>
          <a:p>
            <a:pPr>
              <a:spcBef>
                <a:spcPts val="600"/>
              </a:spcBef>
              <a:spcAft>
                <a:spcPts val="0"/>
              </a:spcAft>
            </a:pPr>
            <a:r>
              <a:rPr lang="en-US" sz="2400" dirty="0">
                <a:latin typeface="Calibri"/>
                <a:ea typeface="Calibri"/>
                <a:cs typeface="Calibri"/>
              </a:rPr>
              <a:t>Harm reduction centers</a:t>
            </a:r>
          </a:p>
          <a:p>
            <a:pPr lvl="1">
              <a:spcBef>
                <a:spcPts val="600"/>
              </a:spcBef>
              <a:spcAft>
                <a:spcPts val="0"/>
              </a:spcAft>
            </a:pPr>
            <a:r>
              <a:rPr lang="en-US" sz="2200" dirty="0">
                <a:latin typeface="Calibri"/>
                <a:ea typeface="Calibri"/>
                <a:cs typeface="Calibri"/>
              </a:rPr>
              <a:t>Syringe services and outreach programs</a:t>
            </a:r>
          </a:p>
          <a:p>
            <a:pPr>
              <a:spcBef>
                <a:spcPts val="600"/>
              </a:spcBef>
              <a:spcAft>
                <a:spcPts val="0"/>
              </a:spcAft>
            </a:pPr>
            <a:r>
              <a:rPr lang="en-US" sz="2400" dirty="0">
                <a:latin typeface="Calibri"/>
                <a:ea typeface="Calibri"/>
                <a:cs typeface="Calibri"/>
              </a:rPr>
              <a:t>Federally qualified health centers </a:t>
            </a:r>
          </a:p>
          <a:p>
            <a:pPr>
              <a:spcBef>
                <a:spcPts val="600"/>
              </a:spcBef>
              <a:spcAft>
                <a:spcPts val="0"/>
              </a:spcAft>
            </a:pPr>
            <a:r>
              <a:rPr lang="en-US" sz="2400" dirty="0">
                <a:latin typeface="Calibri"/>
                <a:ea typeface="Calibri"/>
                <a:cs typeface="Calibri"/>
              </a:rPr>
              <a:t>Sexual health clinics</a:t>
            </a:r>
          </a:p>
          <a:p>
            <a:pPr>
              <a:spcBef>
                <a:spcPts val="600"/>
              </a:spcBef>
              <a:spcAft>
                <a:spcPts val="0"/>
              </a:spcAft>
            </a:pPr>
            <a:r>
              <a:rPr lang="en-US" sz="2400" dirty="0">
                <a:latin typeface="Calibri"/>
                <a:ea typeface="Calibri"/>
                <a:cs typeface="Calibri"/>
              </a:rPr>
              <a:t>Mental health facilities</a:t>
            </a:r>
          </a:p>
          <a:p>
            <a:pPr>
              <a:spcBef>
                <a:spcPts val="600"/>
              </a:spcBef>
              <a:spcAft>
                <a:spcPts val="0"/>
              </a:spcAft>
            </a:pPr>
            <a:r>
              <a:rPr lang="en-US" sz="2400" dirty="0">
                <a:latin typeface="Calibri"/>
                <a:ea typeface="Calibri"/>
                <a:cs typeface="Calibri"/>
              </a:rPr>
              <a:t>Emergency departments </a:t>
            </a:r>
          </a:p>
          <a:p>
            <a:pPr>
              <a:spcBef>
                <a:spcPts val="600"/>
              </a:spcBef>
              <a:spcAft>
                <a:spcPts val="0"/>
              </a:spcAft>
            </a:pPr>
            <a:r>
              <a:rPr lang="en-US" sz="2400" dirty="0">
                <a:latin typeface="Calibri"/>
                <a:ea typeface="Calibri"/>
                <a:cs typeface="Calibri"/>
              </a:rPr>
              <a:t>Pharmacies</a:t>
            </a:r>
          </a:p>
        </p:txBody>
      </p:sp>
      <p:sp>
        <p:nvSpPr>
          <p:cNvPr id="119813" name="TextBox 5"/>
          <p:cNvSpPr txBox="1">
            <a:spLocks noChangeArrowheads="1"/>
          </p:cNvSpPr>
          <p:nvPr/>
        </p:nvSpPr>
        <p:spPr bwMode="auto">
          <a:xfrm>
            <a:off x="407368" y="6358908"/>
            <a:ext cx="9155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lvl="1" eaLnBrk="1" hangingPunct="1">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Page. J Infect Dis. 2024;229:S328. Rennert. Lancet Reg Health Am. 2023;29:100648. Falade-Nwulia. JAMA. 2023;330:2200.</a:t>
            </a:r>
            <a:endParaRPr kumimoji="0" lang="en-US" altLang="en-US" sz="1600" b="1" i="0" u="none" strike="noStrike" kern="1200" cap="none" spc="0" normalizeH="0" baseline="0" noProof="0" dirty="0">
              <a:ln>
                <a:noFill/>
              </a:ln>
              <a:solidFill>
                <a:srgbClr val="455560"/>
              </a:solidFill>
              <a:effectLst/>
              <a:uLnTx/>
              <a:uFillTx/>
              <a:latin typeface="Calibri"/>
              <a:ea typeface="+mn-ea"/>
              <a:cs typeface="Arial" charset="0"/>
            </a:endParaRPr>
          </a:p>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 </a:t>
            </a:r>
            <a:endParaRPr kumimoji="0" lang="en-US" altLang="en-US" sz="1600" b="1" i="0" u="none" strike="noStrike" kern="1200" cap="none" spc="0" normalizeH="0" baseline="0" noProof="0" dirty="0">
              <a:ln>
                <a:noFill/>
              </a:ln>
              <a:solidFill>
                <a:srgbClr val="455560"/>
              </a:solidFill>
              <a:effectLst/>
              <a:uLnTx/>
              <a:uFillTx/>
              <a:latin typeface="Calibri"/>
              <a:ea typeface="+mn-ea"/>
              <a:cs typeface="Arial" charset="0"/>
            </a:endParaRPr>
          </a:p>
        </p:txBody>
      </p:sp>
      <p:sp>
        <p:nvSpPr>
          <p:cNvPr id="10" name="Rectangle 9">
            <a:extLst>
              <a:ext uri="{FF2B5EF4-FFF2-40B4-BE49-F238E27FC236}">
                <a16:creationId xmlns:a16="http://schemas.microsoft.com/office/drawing/2014/main" id="{9712C5BA-6466-4212-058E-E0843926EA90}"/>
              </a:ext>
            </a:extLst>
          </p:cNvPr>
          <p:cNvSpPr/>
          <p:nvPr/>
        </p:nvSpPr>
        <p:spPr bwMode="auto">
          <a:xfrm>
            <a:off x="714107" y="1601011"/>
            <a:ext cx="5642363" cy="940413"/>
          </a:xfrm>
          <a:prstGeom prst="rect">
            <a:avLst/>
          </a:prstGeom>
          <a:solidFill>
            <a:schemeClr val="accent1"/>
          </a:solidFill>
          <a:ln w="0">
            <a:no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Calibri"/>
                <a:ea typeface="+mn-ea"/>
                <a:cs typeface="Arial" charset="0"/>
              </a:rPr>
              <a:t>         Other Healthcare Facilities </a:t>
            </a:r>
          </a:p>
        </p:txBody>
      </p:sp>
      <p:sp>
        <p:nvSpPr>
          <p:cNvPr id="12" name="Rectangle 11">
            <a:extLst>
              <a:ext uri="{FF2B5EF4-FFF2-40B4-BE49-F238E27FC236}">
                <a16:creationId xmlns:a16="http://schemas.microsoft.com/office/drawing/2014/main" id="{CC199960-E930-F79B-03CB-76FEBE53078D}"/>
              </a:ext>
            </a:extLst>
          </p:cNvPr>
          <p:cNvSpPr/>
          <p:nvPr/>
        </p:nvSpPr>
        <p:spPr bwMode="auto">
          <a:xfrm>
            <a:off x="6475377" y="1601011"/>
            <a:ext cx="5111173" cy="940413"/>
          </a:xfrm>
          <a:prstGeom prst="rect">
            <a:avLst/>
          </a:prstGeom>
          <a:solidFill>
            <a:srgbClr val="682E74"/>
          </a:solidFill>
          <a:ln w="0">
            <a:no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FFFFFF"/>
                </a:solidFill>
                <a:effectLst/>
                <a:uLnTx/>
                <a:uFillTx/>
                <a:latin typeface="Calibri"/>
                <a:ea typeface="+mn-ea"/>
                <a:cs typeface="Arial" charset="0"/>
              </a:rPr>
              <a:t>          Outreach and Community </a:t>
            </a:r>
          </a:p>
        </p:txBody>
      </p:sp>
      <p:pic>
        <p:nvPicPr>
          <p:cNvPr id="14" name="Graphic 13" descr="Hospital outline">
            <a:extLst>
              <a:ext uri="{FF2B5EF4-FFF2-40B4-BE49-F238E27FC236}">
                <a16:creationId xmlns:a16="http://schemas.microsoft.com/office/drawing/2014/main" id="{67D10650-7570-FCFA-EADB-4E11F5C35A1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4424" y="1594562"/>
            <a:ext cx="914400" cy="914400"/>
          </a:xfrm>
          <a:prstGeom prst="rect">
            <a:avLst/>
          </a:prstGeom>
        </p:spPr>
      </p:pic>
      <p:pic>
        <p:nvPicPr>
          <p:cNvPr id="17" name="Graphic 16" descr="Care outline">
            <a:extLst>
              <a:ext uri="{FF2B5EF4-FFF2-40B4-BE49-F238E27FC236}">
                <a16:creationId xmlns:a16="http://schemas.microsoft.com/office/drawing/2014/main" id="{05B94C98-6310-C09E-0451-1C3845B5E5A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14289" y="1614017"/>
            <a:ext cx="914400" cy="914400"/>
          </a:xfrm>
          <a:prstGeom prst="rect">
            <a:avLst/>
          </a:prstGeom>
        </p:spPr>
      </p:pic>
    </p:spTree>
    <p:extLst>
      <p:ext uri="{BB962C8B-B14F-4D97-AF65-F5344CB8AC3E}">
        <p14:creationId xmlns:p14="http://schemas.microsoft.com/office/powerpoint/2010/main" val="5008137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81E14-C054-47F2-61B5-22827D0FA04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522FBCA-0AB4-5837-4998-87CB34F54771}"/>
              </a:ext>
            </a:extLst>
          </p:cNvPr>
          <p:cNvSpPr>
            <a:spLocks noGrp="1"/>
          </p:cNvSpPr>
          <p:nvPr>
            <p:ph type="title"/>
          </p:nvPr>
        </p:nvSpPr>
        <p:spPr/>
        <p:txBody>
          <a:bodyPr/>
          <a:lstStyle/>
          <a:p>
            <a:r>
              <a:rPr lang="en-US"/>
              <a:t>HCV Treatment</a:t>
            </a:r>
          </a:p>
        </p:txBody>
      </p:sp>
    </p:spTree>
    <p:extLst>
      <p:ext uri="{BB962C8B-B14F-4D97-AF65-F5344CB8AC3E}">
        <p14:creationId xmlns:p14="http://schemas.microsoft.com/office/powerpoint/2010/main" val="38957119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3D4D3-B356-8430-D293-7440C76274BE}"/>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1C3BA08-4153-6E7D-D22A-D46F37ED9949}"/>
              </a:ext>
            </a:extLst>
          </p:cNvPr>
          <p:cNvSpPr>
            <a:spLocks noGrp="1"/>
          </p:cNvSpPr>
          <p:nvPr>
            <p:ph type="title"/>
          </p:nvPr>
        </p:nvSpPr>
        <p:spPr/>
        <p:txBody>
          <a:bodyPr/>
          <a:lstStyle/>
          <a:p>
            <a:r>
              <a:rPr lang="en-US" dirty="0"/>
              <a:t>HCV Goals of Treatment</a:t>
            </a:r>
          </a:p>
        </p:txBody>
      </p:sp>
      <p:sp>
        <p:nvSpPr>
          <p:cNvPr id="4" name="Content Placeholder 3">
            <a:extLst>
              <a:ext uri="{FF2B5EF4-FFF2-40B4-BE49-F238E27FC236}">
                <a16:creationId xmlns:a16="http://schemas.microsoft.com/office/drawing/2014/main" id="{2BC40C2D-1F46-BEC1-A39F-62D31FC77C4E}"/>
              </a:ext>
            </a:extLst>
          </p:cNvPr>
          <p:cNvSpPr>
            <a:spLocks noGrp="1"/>
          </p:cNvSpPr>
          <p:nvPr>
            <p:ph idx="4294967295"/>
          </p:nvPr>
        </p:nvSpPr>
        <p:spPr>
          <a:xfrm>
            <a:off x="949325" y="1611313"/>
            <a:ext cx="10293350" cy="1103312"/>
          </a:xfrm>
          <a:prstGeom prst="roundRect">
            <a:avLst/>
          </a:prstGeom>
          <a:solidFill>
            <a:schemeClr val="accent2">
              <a:lumMod val="20000"/>
              <a:lumOff val="80000"/>
            </a:schemeClr>
          </a:solidFill>
        </p:spPr>
        <p:txBody>
          <a:bodyPr anchor="ctr"/>
          <a:lstStyle/>
          <a:p>
            <a:pPr marL="0" indent="0" algn="ctr">
              <a:spcBef>
                <a:spcPts val="600"/>
              </a:spcBef>
              <a:spcAft>
                <a:spcPts val="0"/>
              </a:spcAft>
              <a:buNone/>
            </a:pPr>
            <a:r>
              <a:rPr lang="en-US" b="1" dirty="0">
                <a:latin typeface="+mn-lt"/>
              </a:rPr>
              <a:t>HCV cure = </a:t>
            </a:r>
            <a:r>
              <a:rPr lang="en-US" dirty="0">
                <a:latin typeface="+mn-lt"/>
              </a:rPr>
              <a:t>SVR </a:t>
            </a:r>
            <a:br>
              <a:rPr lang="en-US" dirty="0">
                <a:latin typeface="+mn-lt"/>
              </a:rPr>
            </a:br>
            <a:r>
              <a:rPr lang="en-US" dirty="0">
                <a:latin typeface="+mn-lt"/>
              </a:rPr>
              <a:t>(lack of detectable HCV RNA for </a:t>
            </a:r>
            <a:r>
              <a:rPr lang="en-US" b="0" i="0" dirty="0">
                <a:solidFill>
                  <a:srgbClr val="001D35"/>
                </a:solidFill>
                <a:effectLst/>
                <a:latin typeface="+mn-lt"/>
              </a:rPr>
              <a:t>≥</a:t>
            </a:r>
            <a:r>
              <a:rPr lang="en-US" dirty="0">
                <a:latin typeface="+mn-lt"/>
              </a:rPr>
              <a:t>12 wk </a:t>
            </a:r>
            <a:r>
              <a:rPr lang="en-US" i="1" dirty="0">
                <a:latin typeface="+mn-lt"/>
              </a:rPr>
              <a:t>after</a:t>
            </a:r>
            <a:r>
              <a:rPr lang="en-US" dirty="0">
                <a:latin typeface="+mn-lt"/>
              </a:rPr>
              <a:t> therapy completion)</a:t>
            </a:r>
          </a:p>
        </p:txBody>
      </p:sp>
      <p:sp>
        <p:nvSpPr>
          <p:cNvPr id="2" name="Content Placeholder 3">
            <a:extLst>
              <a:ext uri="{FF2B5EF4-FFF2-40B4-BE49-F238E27FC236}">
                <a16:creationId xmlns:a16="http://schemas.microsoft.com/office/drawing/2014/main" id="{E3EC922A-2C22-3BF1-F05F-868FF6BF20DF}"/>
              </a:ext>
            </a:extLst>
          </p:cNvPr>
          <p:cNvSpPr txBox="1">
            <a:spLocks/>
          </p:cNvSpPr>
          <p:nvPr/>
        </p:nvSpPr>
        <p:spPr bwMode="auto">
          <a:xfrm>
            <a:off x="604675" y="2984093"/>
            <a:ext cx="10877529" cy="1536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8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HCV cure associated with decreased risk of HCV complications such as liver cancer and HCV-related and all-cause mortality </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800" b="1" i="0" u="none" strike="noStrike" kern="1200" cap="none" spc="0" normalizeH="0" baseline="0" noProof="0">
                <a:ln>
                  <a:noFill/>
                </a:ln>
                <a:solidFill>
                  <a:srgbClr val="000000"/>
                </a:solidFill>
                <a:effectLst/>
                <a:uLnTx/>
                <a:uFillTx/>
                <a:latin typeface="Calibri" panose="020F0502020204030204" pitchFamily="34" charset="0"/>
                <a:ea typeface="+mn-ea"/>
                <a:cs typeface="+mn-cs"/>
              </a:rPr>
              <a:t>All-oral DAA regimens associated with up to 99% SVR </a:t>
            </a:r>
            <a:r>
              <a:rPr kumimoji="0" lang="en-US" sz="28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rates after </a:t>
            </a:r>
            <a:b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8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8-12 </a:t>
            </a: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wk</a:t>
            </a:r>
            <a:r>
              <a:rPr kumimoji="0" lang="en-US" sz="2800" b="0" i="0" u="none" strike="noStrike" kern="1200" cap="none" spc="0" normalizeH="0" baseline="0" noProof="0">
                <a:ln>
                  <a:noFill/>
                </a:ln>
                <a:solidFill>
                  <a:srgbClr val="000000"/>
                </a:solidFill>
                <a:effectLst/>
                <a:uLnTx/>
                <a:uFillTx/>
                <a:latin typeface="Calibri" panose="020F0502020204030204" pitchFamily="34" charset="0"/>
                <a:ea typeface="+mn-ea"/>
                <a:cs typeface="+mn-cs"/>
              </a:rPr>
              <a:t> treatment (similar rates among people who use drugs)</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sz="26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Broad access to DAA has “treatment as prevention” effect on primary HCV incidence</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8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8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2800" b="1"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
        <p:nvSpPr>
          <p:cNvPr id="8" name="TextBox 5">
            <a:extLst>
              <a:ext uri="{FF2B5EF4-FFF2-40B4-BE49-F238E27FC236}">
                <a16:creationId xmlns:a16="http://schemas.microsoft.com/office/drawing/2014/main" id="{57AA3B08-EA65-FCB9-BC43-B64CD2F6BA54}"/>
              </a:ext>
            </a:extLst>
          </p:cNvPr>
          <p:cNvSpPr txBox="1">
            <a:spLocks noChangeArrowheads="1"/>
          </p:cNvSpPr>
          <p:nvPr/>
        </p:nvSpPr>
        <p:spPr bwMode="auto">
          <a:xfrm>
            <a:off x="500355" y="6192011"/>
            <a:ext cx="98215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hcvguidelines.org</a:t>
            </a:r>
            <a:r>
              <a:rPr kumimoji="0" lang="en-US" altLang="en-US" sz="1200" b="0" i="0" u="none" strike="noStrike" kern="1200" cap="none" spc="0" normalizeH="0" baseline="0" noProof="0">
                <a:ln>
                  <a:noFill/>
                </a:ln>
                <a:solidFill>
                  <a:srgbClr val="455560"/>
                </a:solidFill>
                <a:effectLst/>
                <a:uLnTx/>
                <a:uFillTx/>
                <a:latin typeface="Calibri"/>
                <a:ea typeface="+mn-ea"/>
                <a:cs typeface="Arial" charset="0"/>
              </a:rPr>
              <a:t>/evaluate/when-whom. Graham. JAMA. 2020;323:936. Chou. JAMA. 2019:20788. </a:t>
            </a:r>
          </a:p>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a:ea typeface="+mn-ea"/>
                <a:cs typeface="Arial" charset="0"/>
              </a:rPr>
              <a:t>Morris. JAMA </a:t>
            </a: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Netw</a:t>
            </a:r>
            <a:r>
              <a:rPr kumimoji="0" lang="en-US" altLang="en-US" sz="1200" b="0" i="0" u="none" strike="noStrike" kern="1200" cap="none" spc="0" normalizeH="0" baseline="0" noProof="0">
                <a:ln>
                  <a:noFill/>
                </a:ln>
                <a:solidFill>
                  <a:srgbClr val="455560"/>
                </a:solidFill>
                <a:effectLst/>
                <a:uLnTx/>
                <a:uFillTx/>
                <a:latin typeface="Calibri"/>
                <a:ea typeface="+mn-ea"/>
                <a:cs typeface="Arial" charset="0"/>
              </a:rPr>
              <a:t> Open. 2023;6:e2338792. Beiser. Int J Drug Policy. 2019;72:129. van Santen. </a:t>
            </a: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EClinicalMedicine</a:t>
            </a:r>
            <a:r>
              <a:rPr kumimoji="0" lang="en-US" altLang="en-US" sz="1200" b="0" i="0" u="none" strike="noStrike" kern="1200" cap="none" spc="0" normalizeH="0" baseline="0" noProof="0">
                <a:ln>
                  <a:noFill/>
                </a:ln>
                <a:solidFill>
                  <a:srgbClr val="455560"/>
                </a:solidFill>
                <a:effectLst/>
                <a:uLnTx/>
                <a:uFillTx/>
                <a:latin typeface="Calibri"/>
                <a:ea typeface="+mn-ea"/>
                <a:cs typeface="Arial" charset="0"/>
              </a:rPr>
              <a:t>. 2022;56:101810.</a:t>
            </a:r>
            <a:endParaRPr kumimoji="0" lang="en-US" altLang="en-US" sz="1200" b="1" i="0" u="none" strike="noStrike" kern="1200" cap="none" spc="0" normalizeH="0" baseline="0" noProof="0">
              <a:ln>
                <a:noFill/>
              </a:ln>
              <a:solidFill>
                <a:srgbClr val="455560"/>
              </a:solidFill>
              <a:effectLst/>
              <a:uLnTx/>
              <a:uFillTx/>
              <a:latin typeface="Calibri"/>
              <a:ea typeface="+mn-ea"/>
              <a:cs typeface="Arial" charset="0"/>
            </a:endParaRPr>
          </a:p>
        </p:txBody>
      </p:sp>
    </p:spTree>
    <p:extLst>
      <p:ext uri="{BB962C8B-B14F-4D97-AF65-F5344CB8AC3E}">
        <p14:creationId xmlns:p14="http://schemas.microsoft.com/office/powerpoint/2010/main" val="3911959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4D1D4-7795-6094-052C-DC2F695CEA47}"/>
              </a:ext>
            </a:extLst>
          </p:cNvPr>
          <p:cNvSpPr>
            <a:spLocks noGrp="1"/>
          </p:cNvSpPr>
          <p:nvPr>
            <p:ph type="title"/>
          </p:nvPr>
        </p:nvSpPr>
        <p:spPr/>
        <p:txBody>
          <a:bodyPr/>
          <a:lstStyle/>
          <a:p>
            <a:r>
              <a:rPr lang="en-US" dirty="0"/>
              <a:t>MINMON: Minimal Monitoring Approach for HCV Treatment </a:t>
            </a:r>
          </a:p>
        </p:txBody>
      </p:sp>
      <p:sp>
        <p:nvSpPr>
          <p:cNvPr id="3" name="Content Placeholder 2">
            <a:extLst>
              <a:ext uri="{FF2B5EF4-FFF2-40B4-BE49-F238E27FC236}">
                <a16:creationId xmlns:a16="http://schemas.microsoft.com/office/drawing/2014/main" id="{7C6AF89C-8211-53E6-7E66-AD12C688897E}"/>
              </a:ext>
            </a:extLst>
          </p:cNvPr>
          <p:cNvSpPr>
            <a:spLocks noGrp="1"/>
          </p:cNvSpPr>
          <p:nvPr>
            <p:ph idx="1"/>
          </p:nvPr>
        </p:nvSpPr>
        <p:spPr/>
        <p:txBody>
          <a:bodyPr/>
          <a:lstStyle/>
          <a:p>
            <a:r>
              <a:rPr lang="en-US" sz="2400" dirty="0"/>
              <a:t>Multicenter, open-label, single arm phase III trial (N = 399 initiated treatment); participants received SOF/VEL x 12 wk with minimal monitoring, consisting of:</a:t>
            </a:r>
          </a:p>
          <a:p>
            <a:pPr lvl="1"/>
            <a:r>
              <a:rPr lang="en-US" sz="2400" dirty="0"/>
              <a:t>No pretreatment genotyping</a:t>
            </a:r>
          </a:p>
          <a:p>
            <a:pPr lvl="1"/>
            <a:r>
              <a:rPr lang="en-US" sz="2400" dirty="0">
                <a:latin typeface="Calibri"/>
                <a:ea typeface="Calibri"/>
                <a:cs typeface="Calibri"/>
              </a:rPr>
              <a:t>Entire treatment course dispensed at 1 time</a:t>
            </a:r>
            <a:endParaRPr lang="en-US" sz="2400" dirty="0">
              <a:ea typeface="Calibri"/>
              <a:cs typeface="Calibri"/>
            </a:endParaRPr>
          </a:p>
          <a:p>
            <a:pPr lvl="1"/>
            <a:r>
              <a:rPr lang="en-US" sz="2400" dirty="0"/>
              <a:t>No scheduled visits or lab monitoring</a:t>
            </a:r>
          </a:p>
          <a:p>
            <a:pPr lvl="1"/>
            <a:r>
              <a:rPr lang="en-US" sz="2400" dirty="0"/>
              <a:t>2 points of remote contact at Wk 4 (adherence) and Wk 22 (to schedule Wk 24 assessment)</a:t>
            </a:r>
          </a:p>
          <a:p>
            <a:endParaRPr lang="en-US" sz="2400" b="1" dirty="0"/>
          </a:p>
        </p:txBody>
      </p:sp>
      <p:sp>
        <p:nvSpPr>
          <p:cNvPr id="5" name="TextBox 5">
            <a:extLst>
              <a:ext uri="{FF2B5EF4-FFF2-40B4-BE49-F238E27FC236}">
                <a16:creationId xmlns:a16="http://schemas.microsoft.com/office/drawing/2014/main" id="{FD3AE673-A21F-BD0E-604A-B44887AC01F6}"/>
              </a:ext>
            </a:extLst>
          </p:cNvPr>
          <p:cNvSpPr txBox="1">
            <a:spLocks noChangeArrowheads="1"/>
          </p:cNvSpPr>
          <p:nvPr/>
        </p:nvSpPr>
        <p:spPr bwMode="auto">
          <a:xfrm>
            <a:off x="407368" y="6374943"/>
            <a:ext cx="73025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Solomon. Lancet Gastroenterol Hepatol. 2022;7:307.</a:t>
            </a:r>
            <a:endParaRPr kumimoji="0" lang="en-US" altLang="en-US" sz="1600" b="1" i="0" u="none" strike="noStrike" kern="1200" cap="none" spc="0" normalizeH="0" baseline="0" noProof="0" dirty="0">
              <a:ln>
                <a:noFill/>
              </a:ln>
              <a:solidFill>
                <a:srgbClr val="455560"/>
              </a:solidFill>
              <a:effectLst/>
              <a:uLnTx/>
              <a:uFillTx/>
              <a:latin typeface="Calibri"/>
              <a:ea typeface="+mn-ea"/>
              <a:cs typeface="Arial" charset="0"/>
            </a:endParaRPr>
          </a:p>
        </p:txBody>
      </p:sp>
      <p:sp>
        <p:nvSpPr>
          <p:cNvPr id="8" name="Content Placeholder 2">
            <a:extLst>
              <a:ext uri="{FF2B5EF4-FFF2-40B4-BE49-F238E27FC236}">
                <a16:creationId xmlns:a16="http://schemas.microsoft.com/office/drawing/2014/main" id="{A829255E-B4A8-14CC-8061-5882EB97BBEA}"/>
              </a:ext>
            </a:extLst>
          </p:cNvPr>
          <p:cNvSpPr txBox="1">
            <a:spLocks/>
          </p:cNvSpPr>
          <p:nvPr/>
        </p:nvSpPr>
        <p:spPr bwMode="auto">
          <a:xfrm>
            <a:off x="604838" y="5202177"/>
            <a:ext cx="10877550" cy="646688"/>
          </a:xfrm>
          <a:prstGeom prst="rect">
            <a:avLst/>
          </a:prstGeom>
          <a:solidFill>
            <a:schemeClr val="accent2">
              <a:lumMod val="20000"/>
              <a:lumOff val="80000"/>
            </a:schemeClr>
          </a:solid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1" kern="0" dirty="0">
                <a:latin typeface="Calibri"/>
                <a:ea typeface="Calibri"/>
                <a:cs typeface="Calibri"/>
              </a:rPr>
              <a:t>95% of participants who initiated treatment</a:t>
            </a:r>
            <a:r>
              <a:rPr lang="en-US" sz="2400" kern="0" dirty="0">
                <a:latin typeface="Calibri"/>
                <a:ea typeface="Calibri"/>
                <a:cs typeface="Calibri"/>
              </a:rPr>
              <a:t> achieved </a:t>
            </a:r>
            <a:r>
              <a:rPr lang="en-US" sz="2400" b="1" kern="0" dirty="0">
                <a:latin typeface="Calibri"/>
                <a:ea typeface="Calibri"/>
                <a:cs typeface="Calibri"/>
              </a:rPr>
              <a:t>SVR </a:t>
            </a:r>
          </a:p>
        </p:txBody>
      </p:sp>
    </p:spTree>
    <p:extLst>
      <p:ext uri="{BB962C8B-B14F-4D97-AF65-F5344CB8AC3E}">
        <p14:creationId xmlns:p14="http://schemas.microsoft.com/office/powerpoint/2010/main" val="3039668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E9AECE-7126-18FD-56B9-4FC9CEE4728D}"/>
              </a:ext>
            </a:extLst>
          </p:cNvPr>
          <p:cNvSpPr>
            <a:spLocks noGrp="1"/>
          </p:cNvSpPr>
          <p:nvPr>
            <p:ph type="title"/>
          </p:nvPr>
        </p:nvSpPr>
        <p:spPr/>
        <p:txBody>
          <a:bodyPr/>
          <a:lstStyle/>
          <a:p>
            <a:r>
              <a:rPr lang="en-US" dirty="0"/>
              <a:t>AASLD/IDSA HCV Guidance: Simplified Treatment for Treatment-Naive Adults Without Cirrhosis</a:t>
            </a:r>
          </a:p>
        </p:txBody>
      </p:sp>
      <p:sp>
        <p:nvSpPr>
          <p:cNvPr id="6" name="Content Placeholder 5">
            <a:extLst>
              <a:ext uri="{FF2B5EF4-FFF2-40B4-BE49-F238E27FC236}">
                <a16:creationId xmlns:a16="http://schemas.microsoft.com/office/drawing/2014/main" id="{B5133B17-3D41-0333-958C-BD5DD0985969}"/>
              </a:ext>
            </a:extLst>
          </p:cNvPr>
          <p:cNvSpPr>
            <a:spLocks noGrp="1"/>
          </p:cNvSpPr>
          <p:nvPr>
            <p:ph sz="half" idx="4294967295"/>
          </p:nvPr>
        </p:nvSpPr>
        <p:spPr>
          <a:xfrm>
            <a:off x="7251334" y="1518384"/>
            <a:ext cx="4492625" cy="3354388"/>
          </a:xfrm>
          <a:noFill/>
          <a:ln w="38100">
            <a:noFill/>
          </a:ln>
        </p:spPr>
        <p:txBody>
          <a:bodyPr/>
          <a:lstStyle/>
          <a:p>
            <a:pPr marL="0" indent="0">
              <a:spcBef>
                <a:spcPts val="600"/>
              </a:spcBef>
              <a:buNone/>
            </a:pPr>
            <a:r>
              <a:rPr lang="en-US" sz="2400" b="1" dirty="0"/>
              <a:t>Recommended Regimens </a:t>
            </a:r>
          </a:p>
          <a:p>
            <a:pPr>
              <a:spcBef>
                <a:spcPts val="600"/>
              </a:spcBef>
            </a:pPr>
            <a:r>
              <a:rPr lang="en-US" sz="2200" dirty="0" err="1"/>
              <a:t>Glecaprevir</a:t>
            </a:r>
            <a:r>
              <a:rPr lang="en-US" sz="2200" dirty="0"/>
              <a:t>/</a:t>
            </a:r>
            <a:r>
              <a:rPr lang="en-US" sz="2200" dirty="0" err="1"/>
              <a:t>pibrentasvir</a:t>
            </a:r>
            <a:endParaRPr lang="en-US" sz="2200" dirty="0"/>
          </a:p>
          <a:p>
            <a:pPr lvl="1">
              <a:spcBef>
                <a:spcPts val="600"/>
              </a:spcBef>
            </a:pPr>
            <a:r>
              <a:rPr lang="en-US" sz="2000" dirty="0"/>
              <a:t>Take with food</a:t>
            </a:r>
          </a:p>
          <a:p>
            <a:pPr lvl="1">
              <a:spcBef>
                <a:spcPts val="600"/>
              </a:spcBef>
            </a:pPr>
            <a:r>
              <a:rPr lang="en-US" sz="2000" dirty="0"/>
              <a:t>Duration: 8 </a:t>
            </a:r>
            <a:r>
              <a:rPr lang="en-US" sz="2000" dirty="0" err="1"/>
              <a:t>wk</a:t>
            </a:r>
            <a:endParaRPr lang="en-US" sz="2000" dirty="0"/>
          </a:p>
          <a:p>
            <a:pPr>
              <a:spcBef>
                <a:spcPts val="600"/>
              </a:spcBef>
            </a:pPr>
            <a:r>
              <a:rPr lang="en-US" sz="2200" dirty="0"/>
              <a:t>Sofosbuvir/</a:t>
            </a:r>
            <a:r>
              <a:rPr lang="en-US" sz="2200" dirty="0" err="1"/>
              <a:t>velpatasvir</a:t>
            </a:r>
            <a:r>
              <a:rPr lang="en-US" sz="2200" dirty="0"/>
              <a:t> </a:t>
            </a:r>
          </a:p>
          <a:p>
            <a:pPr lvl="1">
              <a:spcBef>
                <a:spcPts val="600"/>
              </a:spcBef>
            </a:pPr>
            <a:r>
              <a:rPr lang="en-US" sz="2000" dirty="0"/>
              <a:t>Duration: 12 </a:t>
            </a:r>
            <a:r>
              <a:rPr lang="en-US" sz="2000" dirty="0" err="1"/>
              <a:t>wk</a:t>
            </a:r>
            <a:endParaRPr lang="en-US" sz="2000" dirty="0"/>
          </a:p>
        </p:txBody>
      </p:sp>
      <p:graphicFrame>
        <p:nvGraphicFramePr>
          <p:cNvPr id="7" name="Table 6">
            <a:extLst>
              <a:ext uri="{FF2B5EF4-FFF2-40B4-BE49-F238E27FC236}">
                <a16:creationId xmlns:a16="http://schemas.microsoft.com/office/drawing/2014/main" id="{26F79C0D-317E-1611-9A61-4A9F792250D0}"/>
              </a:ext>
            </a:extLst>
          </p:cNvPr>
          <p:cNvGraphicFramePr>
            <a:graphicFrameLocks/>
          </p:cNvGraphicFramePr>
          <p:nvPr/>
        </p:nvGraphicFramePr>
        <p:xfrm>
          <a:off x="604675" y="1619104"/>
          <a:ext cx="5647959" cy="1341120"/>
        </p:xfrm>
        <a:graphic>
          <a:graphicData uri="http://schemas.openxmlformats.org/drawingml/2006/table">
            <a:tbl>
              <a:tblPr firstRow="1" bandRow="1">
                <a:tableStyleId>{073A0DAA-6AF3-43AB-8588-CEC1D06C72B9}</a:tableStyleId>
              </a:tblPr>
              <a:tblGrid>
                <a:gridCol w="5647959">
                  <a:extLst>
                    <a:ext uri="{9D8B030D-6E8A-4147-A177-3AD203B41FA5}">
                      <a16:colId xmlns:a16="http://schemas.microsoft.com/office/drawing/2014/main" val="2633525152"/>
                    </a:ext>
                  </a:extLst>
                </a:gridCol>
              </a:tblGrid>
              <a:tr h="0">
                <a:tc>
                  <a:txBody>
                    <a:bodyPr/>
                    <a:lstStyle/>
                    <a:p>
                      <a:pPr algn="ctr"/>
                      <a:r>
                        <a:rPr lang="en-US" sz="1900" baseline="0">
                          <a:latin typeface="+mn-lt"/>
                        </a:rPr>
                        <a:t>Eligible </a:t>
                      </a:r>
                    </a:p>
                  </a:txBody>
                  <a:tcPr>
                    <a:lnL w="38100" cap="flat" cmpd="sng" algn="ctr">
                      <a:noFill/>
                      <a:prstDash val="solid"/>
                      <a:round/>
                      <a:headEnd type="none" w="med" len="med"/>
                      <a:tailEnd type="none" w="med" len="med"/>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15873"/>
                    </a:solidFill>
                  </a:tcPr>
                </a:tc>
                <a:extLst>
                  <a:ext uri="{0D108BD9-81ED-4DB2-BD59-A6C34878D82A}">
                    <a16:rowId xmlns:a16="http://schemas.microsoft.com/office/drawing/2014/main" val="2285303738"/>
                  </a:ext>
                </a:extLst>
              </a:tr>
              <a:tr h="590149">
                <a:tc>
                  <a:txBody>
                    <a:bodyPr/>
                    <a:lstStyle/>
                    <a:p>
                      <a:pPr marL="285750" indent="-285750">
                        <a:buFont typeface="Wingdings" panose="05000000000000000000" pitchFamily="2" charset="2"/>
                        <a:buChar char="q"/>
                      </a:pPr>
                      <a:r>
                        <a:rPr lang="en-US" sz="1900" b="0" i="0">
                          <a:solidFill>
                            <a:srgbClr val="242021"/>
                          </a:solidFill>
                          <a:effectLst/>
                          <a:latin typeface="+mn-lt"/>
                        </a:rPr>
                        <a:t>Adult with chronic hepatitis C (any genotype), and</a:t>
                      </a:r>
                    </a:p>
                    <a:p>
                      <a:pPr marL="285750" indent="-285750">
                        <a:buFont typeface="Wingdings" panose="05000000000000000000" pitchFamily="2" charset="2"/>
                        <a:buChar char="q"/>
                      </a:pPr>
                      <a:r>
                        <a:rPr lang="en-US" sz="1900" b="0" i="0">
                          <a:solidFill>
                            <a:srgbClr val="242021"/>
                          </a:solidFill>
                          <a:effectLst/>
                          <a:latin typeface="+mn-lt"/>
                        </a:rPr>
                        <a:t>No cirrhosis, and</a:t>
                      </a:r>
                    </a:p>
                    <a:p>
                      <a:pPr marL="285750" indent="-285750">
                        <a:buFont typeface="Wingdings" panose="05000000000000000000" pitchFamily="2" charset="2"/>
                        <a:buChar char="q"/>
                      </a:pPr>
                      <a:r>
                        <a:rPr lang="en-US" sz="1900" b="0" i="0">
                          <a:solidFill>
                            <a:srgbClr val="242021"/>
                          </a:solidFill>
                          <a:effectLst/>
                          <a:latin typeface="+mn-lt"/>
                        </a:rPr>
                        <a:t>No prior hepatitis C treatment</a:t>
                      </a:r>
                    </a:p>
                  </a:txBody>
                  <a:tcPr>
                    <a:lnL w="38100" cap="flat" cmpd="sng" algn="ctr">
                      <a:noFill/>
                      <a:prstDash val="solid"/>
                      <a:round/>
                      <a:headEnd type="none" w="med" len="med"/>
                      <a:tailEnd type="none" w="med" len="med"/>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15873">
                        <a:alpha val="10196"/>
                      </a:srgbClr>
                    </a:solidFill>
                  </a:tcPr>
                </a:tc>
                <a:extLst>
                  <a:ext uri="{0D108BD9-81ED-4DB2-BD59-A6C34878D82A}">
                    <a16:rowId xmlns:a16="http://schemas.microsoft.com/office/drawing/2014/main" val="504442246"/>
                  </a:ext>
                </a:extLst>
              </a:tr>
            </a:tbl>
          </a:graphicData>
        </a:graphic>
      </p:graphicFrame>
      <p:graphicFrame>
        <p:nvGraphicFramePr>
          <p:cNvPr id="10" name="Table 9">
            <a:extLst>
              <a:ext uri="{FF2B5EF4-FFF2-40B4-BE49-F238E27FC236}">
                <a16:creationId xmlns:a16="http://schemas.microsoft.com/office/drawing/2014/main" id="{3E92F778-A378-901B-0EBF-619A83F18EDD}"/>
              </a:ext>
            </a:extLst>
          </p:cNvPr>
          <p:cNvGraphicFramePr>
            <a:graphicFrameLocks/>
          </p:cNvGraphicFramePr>
          <p:nvPr/>
        </p:nvGraphicFramePr>
        <p:xfrm>
          <a:off x="604674" y="3101274"/>
          <a:ext cx="5647960" cy="2499360"/>
        </p:xfrm>
        <a:graphic>
          <a:graphicData uri="http://schemas.openxmlformats.org/drawingml/2006/table">
            <a:tbl>
              <a:tblPr firstRow="1" bandRow="1">
                <a:tableStyleId>{073A0DAA-6AF3-43AB-8588-CEC1D06C72B9}</a:tableStyleId>
              </a:tblPr>
              <a:tblGrid>
                <a:gridCol w="5647960">
                  <a:extLst>
                    <a:ext uri="{9D8B030D-6E8A-4147-A177-3AD203B41FA5}">
                      <a16:colId xmlns:a16="http://schemas.microsoft.com/office/drawing/2014/main" val="1207257639"/>
                    </a:ext>
                  </a:extLst>
                </a:gridCol>
              </a:tblGrid>
              <a:tr h="0">
                <a:tc>
                  <a:txBody>
                    <a:bodyPr/>
                    <a:lstStyle/>
                    <a:p>
                      <a:pPr algn="ctr"/>
                      <a:r>
                        <a:rPr lang="en-US" sz="1900" baseline="0">
                          <a:solidFill>
                            <a:schemeClr val="tx1"/>
                          </a:solidFill>
                          <a:latin typeface="+mn-lt"/>
                        </a:rPr>
                        <a:t>Not Eligible</a:t>
                      </a:r>
                    </a:p>
                  </a:txBody>
                  <a:tcP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285303738"/>
                  </a:ext>
                </a:extLst>
              </a:tr>
              <a:tr h="691930">
                <a:tc>
                  <a:txBody>
                    <a:bodyPr/>
                    <a:lstStyle/>
                    <a:p>
                      <a:pPr marL="0" indent="0">
                        <a:buFont typeface="Wingdings" panose="05000000000000000000" pitchFamily="2" charset="2"/>
                        <a:buNone/>
                      </a:pPr>
                      <a:r>
                        <a:rPr lang="en-US" sz="1900" b="0" i="0">
                          <a:solidFill>
                            <a:srgbClr val="242021"/>
                          </a:solidFill>
                          <a:effectLst/>
                          <a:latin typeface="+mn-lt"/>
                        </a:rPr>
                        <a:t>Patients who have </a:t>
                      </a:r>
                      <a:r>
                        <a:rPr lang="en-US" sz="1900" b="0" i="1">
                          <a:solidFill>
                            <a:srgbClr val="242021"/>
                          </a:solidFill>
                          <a:effectLst/>
                          <a:latin typeface="+mn-lt"/>
                        </a:rPr>
                        <a:t>any</a:t>
                      </a:r>
                      <a:r>
                        <a:rPr lang="en-US" sz="1900" b="0" i="0">
                          <a:solidFill>
                            <a:srgbClr val="242021"/>
                          </a:solidFill>
                          <a:effectLst/>
                          <a:latin typeface="+mn-lt"/>
                        </a:rPr>
                        <a:t> of the following characteristics</a:t>
                      </a:r>
                    </a:p>
                    <a:p>
                      <a:pPr marL="285750" indent="-285750">
                        <a:buFont typeface="Wingdings" panose="05000000000000000000" pitchFamily="2" charset="2"/>
                        <a:buChar char="q"/>
                      </a:pPr>
                      <a:r>
                        <a:rPr lang="en-US" sz="1900" b="0" i="0">
                          <a:solidFill>
                            <a:srgbClr val="242021"/>
                          </a:solidFill>
                          <a:effectLst/>
                          <a:latin typeface="+mn-lt"/>
                        </a:rPr>
                        <a:t>Prior hepatitis C treatment</a:t>
                      </a:r>
                    </a:p>
                    <a:p>
                      <a:pPr marL="285750" indent="-285750">
                        <a:buFont typeface="Wingdings" panose="05000000000000000000" pitchFamily="2" charset="2"/>
                        <a:buChar char="q"/>
                      </a:pPr>
                      <a:r>
                        <a:rPr lang="en-US" sz="1900" b="0" i="0">
                          <a:solidFill>
                            <a:srgbClr val="242021"/>
                          </a:solidFill>
                          <a:effectLst/>
                          <a:latin typeface="+mn-lt"/>
                        </a:rPr>
                        <a:t>Cirrhosis </a:t>
                      </a:r>
                    </a:p>
                    <a:p>
                      <a:pPr marL="285750" indent="-285750">
                        <a:buFont typeface="Wingdings" panose="05000000000000000000" pitchFamily="2" charset="2"/>
                        <a:buChar char="q"/>
                      </a:pPr>
                      <a:r>
                        <a:rPr lang="en-US" sz="1900" b="0" i="0">
                          <a:solidFill>
                            <a:srgbClr val="242021"/>
                          </a:solidFill>
                          <a:effectLst/>
                          <a:latin typeface="+mn-lt"/>
                        </a:rPr>
                        <a:t>HBsAg positive</a:t>
                      </a:r>
                    </a:p>
                    <a:p>
                      <a:pPr marL="285750" indent="-285750">
                        <a:buFont typeface="Wingdings" panose="05000000000000000000" pitchFamily="2" charset="2"/>
                        <a:buChar char="q"/>
                      </a:pPr>
                      <a:r>
                        <a:rPr lang="en-US" sz="1900" b="0" i="0">
                          <a:solidFill>
                            <a:srgbClr val="242021"/>
                          </a:solidFill>
                          <a:effectLst/>
                          <a:latin typeface="+mn-lt"/>
                        </a:rPr>
                        <a:t>Current pregnancy</a:t>
                      </a:r>
                    </a:p>
                    <a:p>
                      <a:pPr marL="285750" indent="-285750">
                        <a:buFont typeface="Wingdings" panose="05000000000000000000" pitchFamily="2" charset="2"/>
                        <a:buChar char="q"/>
                      </a:pPr>
                      <a:r>
                        <a:rPr lang="en-US" sz="1900" b="0" i="0">
                          <a:solidFill>
                            <a:srgbClr val="242021"/>
                          </a:solidFill>
                          <a:effectLst/>
                          <a:latin typeface="+mn-lt"/>
                        </a:rPr>
                        <a:t>Known or suspected HCC</a:t>
                      </a:r>
                    </a:p>
                    <a:p>
                      <a:pPr marL="285750" indent="-285750">
                        <a:buFont typeface="Wingdings" panose="05000000000000000000" pitchFamily="2" charset="2"/>
                        <a:buChar char="q"/>
                      </a:pPr>
                      <a:r>
                        <a:rPr lang="en-US" sz="1900" b="0" i="0">
                          <a:solidFill>
                            <a:srgbClr val="242021"/>
                          </a:solidFill>
                          <a:effectLst/>
                          <a:latin typeface="+mn-lt"/>
                        </a:rPr>
                        <a:t>Prior liver transplantation</a:t>
                      </a:r>
                    </a:p>
                  </a:txBody>
                  <a:tcP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9DAD2">
                        <a:alpha val="50196"/>
                      </a:srgbClr>
                    </a:solidFill>
                  </a:tcPr>
                </a:tc>
                <a:extLst>
                  <a:ext uri="{0D108BD9-81ED-4DB2-BD59-A6C34878D82A}">
                    <a16:rowId xmlns:a16="http://schemas.microsoft.com/office/drawing/2014/main" val="504442246"/>
                  </a:ext>
                </a:extLst>
              </a:tr>
            </a:tbl>
          </a:graphicData>
        </a:graphic>
      </p:graphicFrame>
      <p:sp>
        <p:nvSpPr>
          <p:cNvPr id="11" name="Arrow: Right 10">
            <a:extLst>
              <a:ext uri="{FF2B5EF4-FFF2-40B4-BE49-F238E27FC236}">
                <a16:creationId xmlns:a16="http://schemas.microsoft.com/office/drawing/2014/main" id="{0EC4B376-6247-BBC2-7115-8074CCC3DB6C}"/>
              </a:ext>
            </a:extLst>
          </p:cNvPr>
          <p:cNvSpPr/>
          <p:nvPr/>
        </p:nvSpPr>
        <p:spPr bwMode="auto">
          <a:xfrm>
            <a:off x="6096000" y="2133167"/>
            <a:ext cx="780789" cy="732396"/>
          </a:xfrm>
          <a:prstGeom prst="rightArrow">
            <a:avLst/>
          </a:prstGeom>
          <a:solidFill>
            <a:schemeClr val="bg1">
              <a:lumMod val="65000"/>
              <a:lumOff val="3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extBox 5">
            <a:extLst>
              <a:ext uri="{FF2B5EF4-FFF2-40B4-BE49-F238E27FC236}">
                <a16:creationId xmlns:a16="http://schemas.microsoft.com/office/drawing/2014/main" id="{A41FCB25-59B9-A1F4-6BBC-1EBFB3BA2B88}"/>
              </a:ext>
            </a:extLst>
          </p:cNvPr>
          <p:cNvSpPr txBox="1">
            <a:spLocks noChangeArrowheads="1"/>
          </p:cNvSpPr>
          <p:nvPr/>
        </p:nvSpPr>
        <p:spPr bwMode="auto">
          <a:xfrm>
            <a:off x="407368" y="6374943"/>
            <a:ext cx="73025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hcvguidelines.org/treatment-naive/simplified-treatment.</a:t>
            </a:r>
            <a:endParaRPr kumimoji="0" lang="en-US" altLang="en-US" sz="1600" b="1" i="0" u="none" strike="noStrike" kern="1200" cap="none" spc="0" normalizeH="0" baseline="0" noProof="0" dirty="0">
              <a:ln>
                <a:noFill/>
              </a:ln>
              <a:solidFill>
                <a:srgbClr val="455560"/>
              </a:solidFill>
              <a:effectLst/>
              <a:uLnTx/>
              <a:uFillTx/>
              <a:latin typeface="Calibri"/>
              <a:ea typeface="+mn-ea"/>
              <a:cs typeface="Arial" charset="0"/>
            </a:endParaRPr>
          </a:p>
        </p:txBody>
      </p:sp>
      <p:sp>
        <p:nvSpPr>
          <p:cNvPr id="3" name="TextBox 2">
            <a:extLst>
              <a:ext uri="{FF2B5EF4-FFF2-40B4-BE49-F238E27FC236}">
                <a16:creationId xmlns:a16="http://schemas.microsoft.com/office/drawing/2014/main" id="{AC01BCC9-2425-666F-0AA7-37A2D9661F2F}"/>
              </a:ext>
            </a:extLst>
          </p:cNvPr>
          <p:cNvSpPr txBox="1"/>
          <p:nvPr/>
        </p:nvSpPr>
        <p:spPr bwMode="auto">
          <a:xfrm>
            <a:off x="7333989" y="4705197"/>
            <a:ext cx="3575311" cy="475143"/>
          </a:xfrm>
          <a:prstGeom prst="rect">
            <a:avLst/>
          </a:prstGeom>
          <a:solidFill>
            <a:schemeClr val="accent2">
              <a:lumMod val="20000"/>
              <a:lumOff val="80000"/>
            </a:schemeClr>
          </a:solidFill>
          <a:ln>
            <a:noFill/>
          </a:ln>
        </p:spPr>
        <p:txBody>
          <a:bodyPr wrap="square" rtlCol="0" anchor="ctr">
            <a:spAutoFit/>
          </a:bodyPr>
          <a:lstStyle/>
          <a:p>
            <a:pPr algn="ctr">
              <a:lnSpc>
                <a:spcPct val="100000"/>
              </a:lnSpc>
              <a:spcBef>
                <a:spcPct val="50000"/>
              </a:spcBef>
              <a:spcAft>
                <a:spcPct val="0"/>
              </a:spcAft>
              <a:buClrTx/>
              <a:buFontTx/>
              <a:buNone/>
            </a:pPr>
            <a:r>
              <a:rPr lang="en-US" sz="2400" dirty="0">
                <a:solidFill>
                  <a:schemeClr val="bg1"/>
                </a:solidFill>
                <a:latin typeface="Calibri" panose="020F0502020204030204" pitchFamily="34" charset="0"/>
              </a:rPr>
              <a:t>No RAS testing required!</a:t>
            </a:r>
          </a:p>
        </p:txBody>
      </p:sp>
    </p:spTree>
    <p:extLst>
      <p:ext uri="{BB962C8B-B14F-4D97-AF65-F5344CB8AC3E}">
        <p14:creationId xmlns:p14="http://schemas.microsoft.com/office/powerpoint/2010/main" val="7041657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D6FFB-97A1-1448-D5AA-4EBF4887C6BF}"/>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746EB6B-8402-28B5-D9F3-4F76370C5D2B}"/>
              </a:ext>
            </a:extLst>
          </p:cNvPr>
          <p:cNvSpPr>
            <a:spLocks noGrp="1"/>
          </p:cNvSpPr>
          <p:nvPr>
            <p:ph type="title"/>
          </p:nvPr>
        </p:nvSpPr>
        <p:spPr/>
        <p:txBody>
          <a:bodyPr/>
          <a:lstStyle/>
          <a:p>
            <a:r>
              <a:rPr lang="en-US" dirty="0"/>
              <a:t>AASLD/IDSA HCV Guidance: Simplified Treatment for Treatment-Naive Adults With Compensated Cirrhosis</a:t>
            </a:r>
          </a:p>
        </p:txBody>
      </p:sp>
      <p:sp>
        <p:nvSpPr>
          <p:cNvPr id="6" name="Content Placeholder 5">
            <a:extLst>
              <a:ext uri="{FF2B5EF4-FFF2-40B4-BE49-F238E27FC236}">
                <a16:creationId xmlns:a16="http://schemas.microsoft.com/office/drawing/2014/main" id="{B211332D-D11E-7FCB-3FA3-83462B47B8D7}"/>
              </a:ext>
            </a:extLst>
          </p:cNvPr>
          <p:cNvSpPr>
            <a:spLocks noGrp="1"/>
          </p:cNvSpPr>
          <p:nvPr>
            <p:ph sz="half" idx="4294967295"/>
          </p:nvPr>
        </p:nvSpPr>
        <p:spPr>
          <a:xfrm>
            <a:off x="6989397" y="1511300"/>
            <a:ext cx="4754562" cy="4762500"/>
          </a:xfrm>
          <a:noFill/>
          <a:ln w="38100">
            <a:noFill/>
          </a:ln>
        </p:spPr>
        <p:txBody>
          <a:bodyPr/>
          <a:lstStyle/>
          <a:p>
            <a:pPr marL="0" indent="0">
              <a:spcBef>
                <a:spcPts val="600"/>
              </a:spcBef>
              <a:buNone/>
            </a:pPr>
            <a:r>
              <a:rPr lang="en-US" sz="2400" b="1" dirty="0"/>
              <a:t>Recommended Regimens </a:t>
            </a:r>
          </a:p>
          <a:p>
            <a:pPr>
              <a:spcBef>
                <a:spcPts val="600"/>
              </a:spcBef>
            </a:pPr>
            <a:r>
              <a:rPr lang="en-US" sz="2200" dirty="0"/>
              <a:t>Glecaprevir/pibrentasvir:</a:t>
            </a:r>
            <a:br>
              <a:rPr lang="en-US" sz="2200" dirty="0"/>
            </a:br>
            <a:r>
              <a:rPr lang="en-US" sz="2200" dirty="0"/>
              <a:t>Genotype 1-6:</a:t>
            </a:r>
          </a:p>
          <a:p>
            <a:pPr lvl="1">
              <a:spcBef>
                <a:spcPts val="600"/>
              </a:spcBef>
            </a:pPr>
            <a:r>
              <a:rPr lang="en-US" sz="2000" dirty="0"/>
              <a:t>Take with food</a:t>
            </a:r>
          </a:p>
          <a:p>
            <a:pPr lvl="1">
              <a:spcBef>
                <a:spcPts val="600"/>
              </a:spcBef>
            </a:pPr>
            <a:r>
              <a:rPr lang="en-US" sz="2000" dirty="0"/>
              <a:t>Duration: 8 wk</a:t>
            </a:r>
          </a:p>
          <a:p>
            <a:pPr>
              <a:spcBef>
                <a:spcPts val="600"/>
              </a:spcBef>
            </a:pPr>
            <a:r>
              <a:rPr lang="en-US" sz="2200" dirty="0"/>
              <a:t>Sofosbuvir/velpatasvir:</a:t>
            </a:r>
            <a:br>
              <a:rPr lang="en-US" sz="2200" dirty="0"/>
            </a:br>
            <a:r>
              <a:rPr lang="en-US" sz="2200" dirty="0"/>
              <a:t>Genotype 1, 2, 4, 5, or 6: </a:t>
            </a:r>
          </a:p>
          <a:p>
            <a:pPr lvl="1">
              <a:spcBef>
                <a:spcPts val="600"/>
              </a:spcBef>
            </a:pPr>
            <a:r>
              <a:rPr lang="en-US" sz="2000" dirty="0"/>
              <a:t>Duration: 12 wk</a:t>
            </a:r>
          </a:p>
          <a:p>
            <a:pPr lvl="1">
              <a:spcBef>
                <a:spcPts val="600"/>
              </a:spcBef>
            </a:pPr>
            <a:r>
              <a:rPr lang="en-US" sz="2000" dirty="0"/>
              <a:t>If genotype 3, baseline NS5A RAS testing is required; if without Y93H, can receive this treatment</a:t>
            </a:r>
          </a:p>
        </p:txBody>
      </p:sp>
      <p:graphicFrame>
        <p:nvGraphicFramePr>
          <p:cNvPr id="7" name="Table 6">
            <a:extLst>
              <a:ext uri="{FF2B5EF4-FFF2-40B4-BE49-F238E27FC236}">
                <a16:creationId xmlns:a16="http://schemas.microsoft.com/office/drawing/2014/main" id="{6D73187A-A343-C0A8-8CD0-038A12E7C58F}"/>
              </a:ext>
            </a:extLst>
          </p:cNvPr>
          <p:cNvGraphicFramePr>
            <a:graphicFrameLocks/>
          </p:cNvGraphicFramePr>
          <p:nvPr/>
        </p:nvGraphicFramePr>
        <p:xfrm>
          <a:off x="604674" y="1614647"/>
          <a:ext cx="5647959" cy="1341120"/>
        </p:xfrm>
        <a:graphic>
          <a:graphicData uri="http://schemas.openxmlformats.org/drawingml/2006/table">
            <a:tbl>
              <a:tblPr firstRow="1" bandRow="1">
                <a:tableStyleId>{073A0DAA-6AF3-43AB-8588-CEC1D06C72B9}</a:tableStyleId>
              </a:tblPr>
              <a:tblGrid>
                <a:gridCol w="5647959">
                  <a:extLst>
                    <a:ext uri="{9D8B030D-6E8A-4147-A177-3AD203B41FA5}">
                      <a16:colId xmlns:a16="http://schemas.microsoft.com/office/drawing/2014/main" val="2633525152"/>
                    </a:ext>
                  </a:extLst>
                </a:gridCol>
              </a:tblGrid>
              <a:tr h="0">
                <a:tc>
                  <a:txBody>
                    <a:bodyPr/>
                    <a:lstStyle/>
                    <a:p>
                      <a:pPr algn="ctr"/>
                      <a:r>
                        <a:rPr lang="en-US" sz="1900" baseline="0">
                          <a:latin typeface="+mn-lt"/>
                        </a:rPr>
                        <a:t>Eligible </a:t>
                      </a:r>
                    </a:p>
                  </a:txBody>
                  <a:tcPr>
                    <a:lnL w="38100" cap="flat" cmpd="sng" algn="ctr">
                      <a:noFill/>
                      <a:prstDash val="solid"/>
                      <a:round/>
                      <a:headEnd type="none" w="med" len="med"/>
                      <a:tailEnd type="none" w="med" len="med"/>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15873"/>
                    </a:solidFill>
                  </a:tcPr>
                </a:tc>
                <a:extLst>
                  <a:ext uri="{0D108BD9-81ED-4DB2-BD59-A6C34878D82A}">
                    <a16:rowId xmlns:a16="http://schemas.microsoft.com/office/drawing/2014/main" val="2285303738"/>
                  </a:ext>
                </a:extLst>
              </a:tr>
              <a:tr h="590149">
                <a:tc>
                  <a:txBody>
                    <a:bodyPr/>
                    <a:lstStyle/>
                    <a:p>
                      <a:pPr marL="285750" indent="-285750">
                        <a:buFont typeface="Wingdings" panose="05000000000000000000" pitchFamily="2" charset="2"/>
                        <a:buChar char="q"/>
                      </a:pPr>
                      <a:r>
                        <a:rPr lang="en-US" sz="1900" b="0" i="0">
                          <a:solidFill>
                            <a:srgbClr val="242021"/>
                          </a:solidFill>
                          <a:effectLst/>
                          <a:latin typeface="+mn-lt"/>
                        </a:rPr>
                        <a:t>Adult with chronic hepatitis C (any genotype), and</a:t>
                      </a:r>
                    </a:p>
                    <a:p>
                      <a:pPr marL="285750" indent="-285750">
                        <a:buFont typeface="Wingdings" panose="05000000000000000000" pitchFamily="2" charset="2"/>
                        <a:buChar char="q"/>
                      </a:pPr>
                      <a:r>
                        <a:rPr lang="en-US" sz="1900" b="0" i="0">
                          <a:solidFill>
                            <a:srgbClr val="242021"/>
                          </a:solidFill>
                          <a:effectLst/>
                          <a:latin typeface="+mn-lt"/>
                        </a:rPr>
                        <a:t>Compensated cirrhosis, and</a:t>
                      </a:r>
                    </a:p>
                    <a:p>
                      <a:pPr marL="285750" indent="-285750">
                        <a:buFont typeface="Wingdings" panose="05000000000000000000" pitchFamily="2" charset="2"/>
                        <a:buChar char="q"/>
                      </a:pPr>
                      <a:r>
                        <a:rPr lang="en-US" sz="1900" b="0" i="0">
                          <a:solidFill>
                            <a:srgbClr val="242021"/>
                          </a:solidFill>
                          <a:effectLst/>
                          <a:latin typeface="+mn-lt"/>
                        </a:rPr>
                        <a:t>No prior hepatitis C treatment</a:t>
                      </a:r>
                    </a:p>
                  </a:txBody>
                  <a:tcPr>
                    <a:lnL w="38100" cap="flat" cmpd="sng" algn="ctr">
                      <a:noFill/>
                      <a:prstDash val="solid"/>
                      <a:round/>
                      <a:headEnd type="none" w="med" len="med"/>
                      <a:tailEnd type="none" w="med" len="med"/>
                    </a:lnL>
                    <a:lnR w="12700" cmpd="sng">
                      <a:noFill/>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015873">
                        <a:alpha val="10196"/>
                      </a:srgbClr>
                    </a:solidFill>
                  </a:tcPr>
                </a:tc>
                <a:extLst>
                  <a:ext uri="{0D108BD9-81ED-4DB2-BD59-A6C34878D82A}">
                    <a16:rowId xmlns:a16="http://schemas.microsoft.com/office/drawing/2014/main" val="504442246"/>
                  </a:ext>
                </a:extLst>
              </a:tr>
            </a:tbl>
          </a:graphicData>
        </a:graphic>
      </p:graphicFrame>
      <p:graphicFrame>
        <p:nvGraphicFramePr>
          <p:cNvPr id="10" name="Table 9">
            <a:extLst>
              <a:ext uri="{FF2B5EF4-FFF2-40B4-BE49-F238E27FC236}">
                <a16:creationId xmlns:a16="http://schemas.microsoft.com/office/drawing/2014/main" id="{1E427620-074A-0182-F7D3-B05F0316E862}"/>
              </a:ext>
            </a:extLst>
          </p:cNvPr>
          <p:cNvGraphicFramePr>
            <a:graphicFrameLocks/>
          </p:cNvGraphicFramePr>
          <p:nvPr>
            <p:extLst>
              <p:ext uri="{D42A27DB-BD31-4B8C-83A1-F6EECF244321}">
                <p14:modId xmlns:p14="http://schemas.microsoft.com/office/powerpoint/2010/main" val="2110063176"/>
              </p:ext>
            </p:extLst>
          </p:nvPr>
        </p:nvGraphicFramePr>
        <p:xfrm>
          <a:off x="604674" y="3101274"/>
          <a:ext cx="5647960" cy="3078480"/>
        </p:xfrm>
        <a:graphic>
          <a:graphicData uri="http://schemas.openxmlformats.org/drawingml/2006/table">
            <a:tbl>
              <a:tblPr firstRow="1" bandRow="1">
                <a:tableStyleId>{073A0DAA-6AF3-43AB-8588-CEC1D06C72B9}</a:tableStyleId>
              </a:tblPr>
              <a:tblGrid>
                <a:gridCol w="5647960">
                  <a:extLst>
                    <a:ext uri="{9D8B030D-6E8A-4147-A177-3AD203B41FA5}">
                      <a16:colId xmlns:a16="http://schemas.microsoft.com/office/drawing/2014/main" val="1207257639"/>
                    </a:ext>
                  </a:extLst>
                </a:gridCol>
              </a:tblGrid>
              <a:tr h="0">
                <a:tc>
                  <a:txBody>
                    <a:bodyPr/>
                    <a:lstStyle/>
                    <a:p>
                      <a:pPr algn="ctr"/>
                      <a:r>
                        <a:rPr lang="en-US" sz="1900" baseline="0">
                          <a:solidFill>
                            <a:schemeClr val="tx1"/>
                          </a:solidFill>
                          <a:latin typeface="+mn-lt"/>
                        </a:rPr>
                        <a:t>Not Eligible</a:t>
                      </a:r>
                    </a:p>
                  </a:txBody>
                  <a:tcPr>
                    <a:lnL w="12700" cmpd="sng">
                      <a:noFill/>
                    </a:lnL>
                    <a:lnR w="12700" cmpd="sng">
                      <a:noFill/>
                    </a:lnR>
                    <a:lnT w="12700" cmpd="sng">
                      <a:noFill/>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2285303738"/>
                  </a:ext>
                </a:extLst>
              </a:tr>
              <a:tr h="691930">
                <a:tc>
                  <a:txBody>
                    <a:bodyPr/>
                    <a:lstStyle/>
                    <a:p>
                      <a:pPr marL="0" indent="0">
                        <a:buFont typeface="Wingdings" panose="05000000000000000000" pitchFamily="2" charset="2"/>
                        <a:buNone/>
                      </a:pPr>
                      <a:r>
                        <a:rPr lang="en-US" sz="1900" b="0" i="0" dirty="0">
                          <a:solidFill>
                            <a:srgbClr val="242021"/>
                          </a:solidFill>
                          <a:effectLst/>
                          <a:latin typeface="+mn-lt"/>
                        </a:rPr>
                        <a:t>Patients who have </a:t>
                      </a:r>
                      <a:r>
                        <a:rPr lang="en-US" sz="1900" b="0" i="1" dirty="0">
                          <a:solidFill>
                            <a:srgbClr val="242021"/>
                          </a:solidFill>
                          <a:effectLst/>
                          <a:latin typeface="+mn-lt"/>
                        </a:rPr>
                        <a:t>any</a:t>
                      </a:r>
                      <a:r>
                        <a:rPr lang="en-US" sz="1900" b="0" i="0" dirty="0">
                          <a:solidFill>
                            <a:srgbClr val="242021"/>
                          </a:solidFill>
                          <a:effectLst/>
                          <a:latin typeface="+mn-lt"/>
                        </a:rPr>
                        <a:t> of the following characteristics</a:t>
                      </a:r>
                    </a:p>
                    <a:p>
                      <a:pPr marL="285750" indent="-285750">
                        <a:buFont typeface="Wingdings" panose="05000000000000000000" pitchFamily="2" charset="2"/>
                        <a:buChar char="q"/>
                      </a:pPr>
                      <a:r>
                        <a:rPr lang="en-US" sz="1900" b="0" i="0" dirty="0">
                          <a:solidFill>
                            <a:srgbClr val="242021"/>
                          </a:solidFill>
                          <a:effectLst/>
                          <a:latin typeface="+mn-lt"/>
                        </a:rPr>
                        <a:t>Present or past episode of decompensated cirrhosis, (CTP score ≥7) </a:t>
                      </a:r>
                    </a:p>
                    <a:p>
                      <a:pPr marL="285750" indent="-285750">
                        <a:buFont typeface="Wingdings" panose="05000000000000000000" pitchFamily="2" charset="2"/>
                        <a:buChar char="q"/>
                      </a:pPr>
                      <a:r>
                        <a:rPr lang="en-US" sz="1900" b="0" i="0" dirty="0">
                          <a:solidFill>
                            <a:srgbClr val="242021"/>
                          </a:solidFill>
                          <a:effectLst/>
                          <a:latin typeface="+mn-lt"/>
                        </a:rPr>
                        <a:t>Prior hepatitis C treatment</a:t>
                      </a:r>
                    </a:p>
                    <a:p>
                      <a:pPr marL="285750" indent="-285750">
                        <a:buFont typeface="Wingdings" panose="05000000000000000000" pitchFamily="2" charset="2"/>
                        <a:buChar char="q"/>
                      </a:pPr>
                      <a:r>
                        <a:rPr lang="en-US" sz="1900" b="0" i="0" dirty="0">
                          <a:solidFill>
                            <a:srgbClr val="242021"/>
                          </a:solidFill>
                          <a:effectLst/>
                          <a:latin typeface="+mn-lt"/>
                        </a:rPr>
                        <a:t>ESRD (eGFR &lt;30 mL/min/m</a:t>
                      </a:r>
                      <a:r>
                        <a:rPr lang="en-US" sz="1900" b="0" i="0" baseline="30000" dirty="0">
                          <a:solidFill>
                            <a:srgbClr val="242021"/>
                          </a:solidFill>
                          <a:effectLst/>
                          <a:latin typeface="+mn-lt"/>
                        </a:rPr>
                        <a:t>2</a:t>
                      </a:r>
                      <a:r>
                        <a:rPr lang="en-US" sz="1900" b="0" i="0" dirty="0">
                          <a:solidFill>
                            <a:srgbClr val="242021"/>
                          </a:solidFill>
                          <a:effectLst/>
                          <a:latin typeface="+mn-lt"/>
                        </a:rPr>
                        <a:t>) </a:t>
                      </a:r>
                    </a:p>
                    <a:p>
                      <a:pPr marL="285750" indent="-285750">
                        <a:buFont typeface="Wingdings" panose="05000000000000000000" pitchFamily="2" charset="2"/>
                        <a:buChar char="q"/>
                      </a:pPr>
                      <a:r>
                        <a:rPr lang="en-US" sz="1900" b="0" i="0" dirty="0">
                          <a:solidFill>
                            <a:srgbClr val="242021"/>
                          </a:solidFill>
                          <a:effectLst/>
                          <a:latin typeface="+mn-lt"/>
                        </a:rPr>
                        <a:t>HBsAg positive</a:t>
                      </a:r>
                    </a:p>
                    <a:p>
                      <a:pPr marL="285750" indent="-285750">
                        <a:buFont typeface="Wingdings" panose="05000000000000000000" pitchFamily="2" charset="2"/>
                        <a:buChar char="q"/>
                      </a:pPr>
                      <a:r>
                        <a:rPr lang="en-US" sz="1900" b="0" i="0" dirty="0">
                          <a:solidFill>
                            <a:srgbClr val="242021"/>
                          </a:solidFill>
                          <a:effectLst/>
                          <a:latin typeface="+mn-lt"/>
                        </a:rPr>
                        <a:t>Current pregnancy</a:t>
                      </a:r>
                    </a:p>
                    <a:p>
                      <a:pPr marL="285750" indent="-285750">
                        <a:buFont typeface="Wingdings" panose="05000000000000000000" pitchFamily="2" charset="2"/>
                        <a:buChar char="q"/>
                      </a:pPr>
                      <a:r>
                        <a:rPr lang="en-US" sz="1900" b="0" i="0" dirty="0">
                          <a:solidFill>
                            <a:srgbClr val="242021"/>
                          </a:solidFill>
                          <a:effectLst/>
                          <a:latin typeface="+mn-lt"/>
                        </a:rPr>
                        <a:t>Known or suspected HCC</a:t>
                      </a:r>
                    </a:p>
                    <a:p>
                      <a:pPr marL="285750" indent="-285750">
                        <a:buFont typeface="Wingdings" panose="05000000000000000000" pitchFamily="2" charset="2"/>
                        <a:buChar char="q"/>
                      </a:pPr>
                      <a:r>
                        <a:rPr lang="en-US" sz="1900" b="0" i="0" dirty="0">
                          <a:solidFill>
                            <a:srgbClr val="242021"/>
                          </a:solidFill>
                          <a:effectLst/>
                          <a:latin typeface="+mn-lt"/>
                        </a:rPr>
                        <a:t>Prior liver transplantation</a:t>
                      </a:r>
                    </a:p>
                  </a:txBody>
                  <a:tcPr>
                    <a:lnL w="12700" cmpd="sng">
                      <a:noFill/>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solidFill>
                      <a:srgbClr val="F9DAD2">
                        <a:alpha val="50196"/>
                      </a:srgbClr>
                    </a:solidFill>
                  </a:tcPr>
                </a:tc>
                <a:extLst>
                  <a:ext uri="{0D108BD9-81ED-4DB2-BD59-A6C34878D82A}">
                    <a16:rowId xmlns:a16="http://schemas.microsoft.com/office/drawing/2014/main" val="504442246"/>
                  </a:ext>
                </a:extLst>
              </a:tr>
            </a:tbl>
          </a:graphicData>
        </a:graphic>
      </p:graphicFrame>
      <p:sp>
        <p:nvSpPr>
          <p:cNvPr id="11" name="Arrow: Right 10">
            <a:extLst>
              <a:ext uri="{FF2B5EF4-FFF2-40B4-BE49-F238E27FC236}">
                <a16:creationId xmlns:a16="http://schemas.microsoft.com/office/drawing/2014/main" id="{078F3925-F7D8-80DC-2E9F-AA76F95A3372}"/>
              </a:ext>
            </a:extLst>
          </p:cNvPr>
          <p:cNvSpPr/>
          <p:nvPr/>
        </p:nvSpPr>
        <p:spPr bwMode="auto">
          <a:xfrm>
            <a:off x="6096000" y="2023330"/>
            <a:ext cx="780789" cy="732396"/>
          </a:xfrm>
          <a:prstGeom prst="rightArrow">
            <a:avLst/>
          </a:prstGeom>
          <a:solidFill>
            <a:schemeClr val="bg1">
              <a:lumMod val="65000"/>
              <a:lumOff val="35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 name="TextBox 5">
            <a:extLst>
              <a:ext uri="{FF2B5EF4-FFF2-40B4-BE49-F238E27FC236}">
                <a16:creationId xmlns:a16="http://schemas.microsoft.com/office/drawing/2014/main" id="{7AD1BA69-8109-D51B-3B9E-74D31CC27E49}"/>
              </a:ext>
            </a:extLst>
          </p:cNvPr>
          <p:cNvSpPr txBox="1">
            <a:spLocks noChangeArrowheads="1"/>
          </p:cNvSpPr>
          <p:nvPr/>
        </p:nvSpPr>
        <p:spPr bwMode="auto">
          <a:xfrm>
            <a:off x="407368" y="6374943"/>
            <a:ext cx="73025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a:ea typeface="+mn-ea"/>
                <a:cs typeface="Arial" charset="0"/>
              </a:rPr>
              <a:t>hcvguidelines.org/treatment-naive/simplified-treatment-compensated-cirrhosis.</a:t>
            </a:r>
            <a:endParaRPr kumimoji="0" lang="en-US" altLang="en-US" sz="1600" b="1" i="0" u="none" strike="noStrike" kern="1200" cap="none" spc="0" normalizeH="0" baseline="0" noProof="0">
              <a:ln>
                <a:noFill/>
              </a:ln>
              <a:solidFill>
                <a:srgbClr val="455560"/>
              </a:solidFill>
              <a:effectLst/>
              <a:uLnTx/>
              <a:uFillTx/>
              <a:latin typeface="Calibri"/>
              <a:ea typeface="+mn-ea"/>
              <a:cs typeface="Arial" charset="0"/>
            </a:endParaRPr>
          </a:p>
        </p:txBody>
      </p:sp>
    </p:spTree>
    <p:extLst>
      <p:ext uri="{BB962C8B-B14F-4D97-AF65-F5344CB8AC3E}">
        <p14:creationId xmlns:p14="http://schemas.microsoft.com/office/powerpoint/2010/main" val="21634152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8EA74-C687-761B-E10E-F7EC1BDB7A98}"/>
              </a:ext>
            </a:extLst>
          </p:cNvPr>
          <p:cNvSpPr>
            <a:spLocks noGrp="1"/>
          </p:cNvSpPr>
          <p:nvPr>
            <p:ph type="title"/>
          </p:nvPr>
        </p:nvSpPr>
        <p:spPr/>
        <p:txBody>
          <a:bodyPr/>
          <a:lstStyle/>
          <a:p>
            <a:r>
              <a:rPr lang="en-US" dirty="0"/>
              <a:t>ASCEND: High SVR12 Rates With Primary Care Providers and Advanced Practice Providers</a:t>
            </a:r>
          </a:p>
        </p:txBody>
      </p:sp>
      <p:sp>
        <p:nvSpPr>
          <p:cNvPr id="3" name="Content Placeholder 2">
            <a:extLst>
              <a:ext uri="{FF2B5EF4-FFF2-40B4-BE49-F238E27FC236}">
                <a16:creationId xmlns:a16="http://schemas.microsoft.com/office/drawing/2014/main" id="{88504D09-97A5-4F37-D250-B72FE1F2B3B7}"/>
              </a:ext>
            </a:extLst>
          </p:cNvPr>
          <p:cNvSpPr>
            <a:spLocks noGrp="1"/>
          </p:cNvSpPr>
          <p:nvPr>
            <p:ph idx="1"/>
          </p:nvPr>
        </p:nvSpPr>
        <p:spPr>
          <a:xfrm>
            <a:off x="604675" y="1513047"/>
            <a:ext cx="5306421" cy="4650686"/>
          </a:xfrm>
        </p:spPr>
        <p:txBody>
          <a:bodyPr/>
          <a:lstStyle/>
          <a:p>
            <a:r>
              <a:rPr lang="en-US" sz="2600" dirty="0"/>
              <a:t>Open-label, nonrandomized phase IV trial at 13 FQHCs in the District of Columbia</a:t>
            </a:r>
          </a:p>
          <a:p>
            <a:r>
              <a:rPr lang="en-US" sz="2600" dirty="0"/>
              <a:t>Evaluating task shifting of DAA-based HCV therapy to nonspecialist HCPs</a:t>
            </a:r>
          </a:p>
          <a:p>
            <a:pPr lvl="1"/>
            <a:r>
              <a:rPr lang="en-US" sz="2400" dirty="0"/>
              <a:t>3-hr training provided to all HCPs</a:t>
            </a:r>
          </a:p>
        </p:txBody>
      </p:sp>
      <p:sp>
        <p:nvSpPr>
          <p:cNvPr id="5" name="Text Box 15">
            <a:extLst>
              <a:ext uri="{FF2B5EF4-FFF2-40B4-BE49-F238E27FC236}">
                <a16:creationId xmlns:a16="http://schemas.microsoft.com/office/drawing/2014/main" id="{ADA8A1EB-799F-D8D9-473C-481041E89B84}"/>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Kattakuzhy. Ann Intern Med. 2017;167:311. </a:t>
            </a:r>
            <a:endPar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Chart 5">
            <a:extLst>
              <a:ext uri="{FF2B5EF4-FFF2-40B4-BE49-F238E27FC236}">
                <a16:creationId xmlns:a16="http://schemas.microsoft.com/office/drawing/2014/main" id="{2B7456BD-84F0-DA9E-D947-B602CB934922}"/>
              </a:ext>
            </a:extLst>
          </p:cNvPr>
          <p:cNvGraphicFramePr/>
          <p:nvPr>
            <p:extLst>
              <p:ext uri="{D42A27DB-BD31-4B8C-83A1-F6EECF244321}">
                <p14:modId xmlns:p14="http://schemas.microsoft.com/office/powerpoint/2010/main" val="93722259"/>
              </p:ext>
            </p:extLst>
          </p:nvPr>
        </p:nvGraphicFramePr>
        <p:xfrm>
          <a:off x="6927237" y="1530338"/>
          <a:ext cx="4662943" cy="4161056"/>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29107093-00FE-B111-FE9F-FBD26C154B75}"/>
              </a:ext>
            </a:extLst>
          </p:cNvPr>
          <p:cNvSpPr txBox="1"/>
          <p:nvPr/>
        </p:nvSpPr>
        <p:spPr bwMode="auto">
          <a:xfrm rot="16200000">
            <a:off x="5248476" y="3105834"/>
            <a:ext cx="27111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a:solidFill>
                  <a:schemeClr val="bg1"/>
                </a:solidFill>
                <a:latin typeface="Calibri" panose="020F0502020204030204" pitchFamily="34" charset="0"/>
              </a:rPr>
              <a:t>Proportion of Participants </a:t>
            </a:r>
            <a:br>
              <a:rPr lang="en-US" b="1">
                <a:solidFill>
                  <a:schemeClr val="bg1"/>
                </a:solidFill>
                <a:latin typeface="Calibri" panose="020F0502020204030204" pitchFamily="34" charset="0"/>
              </a:rPr>
            </a:br>
            <a:r>
              <a:rPr lang="en-US" b="1">
                <a:solidFill>
                  <a:schemeClr val="bg1"/>
                </a:solidFill>
                <a:latin typeface="Calibri" panose="020F0502020204030204" pitchFamily="34" charset="0"/>
              </a:rPr>
              <a:t>Who Achieved SVR12</a:t>
            </a:r>
            <a:r>
              <a:rPr lang="en-US" b="1" dirty="0">
                <a:solidFill>
                  <a:schemeClr val="bg1"/>
                </a:solidFill>
                <a:latin typeface="Calibri" panose="020F0502020204030204" pitchFamily="34" charset="0"/>
              </a:rPr>
              <a:t> (%)</a:t>
            </a:r>
            <a:endParaRPr lang="en-US" b="1">
              <a:solidFill>
                <a:schemeClr val="bg1"/>
              </a:solidFill>
              <a:latin typeface="Calibri" panose="020F0502020204030204" pitchFamily="34" charset="0"/>
            </a:endParaRPr>
          </a:p>
        </p:txBody>
      </p:sp>
      <p:sp>
        <p:nvSpPr>
          <p:cNvPr id="8" name="TextBox 7">
            <a:extLst>
              <a:ext uri="{FF2B5EF4-FFF2-40B4-BE49-F238E27FC236}">
                <a16:creationId xmlns:a16="http://schemas.microsoft.com/office/drawing/2014/main" id="{D6DC8FC1-A1F5-18E2-487A-CD8D914BC530}"/>
              </a:ext>
            </a:extLst>
          </p:cNvPr>
          <p:cNvSpPr txBox="1"/>
          <p:nvPr/>
        </p:nvSpPr>
        <p:spPr bwMode="auto">
          <a:xfrm>
            <a:off x="8717149" y="5820136"/>
            <a:ext cx="10831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HCP</a:t>
            </a:r>
            <a:r>
              <a:rPr lang="en-US" b="1">
                <a:solidFill>
                  <a:schemeClr val="bg1"/>
                </a:solidFill>
                <a:latin typeface="Calibri" panose="020F0502020204030204" pitchFamily="34" charset="0"/>
              </a:rPr>
              <a:t> Type</a:t>
            </a:r>
          </a:p>
        </p:txBody>
      </p:sp>
    </p:spTree>
    <p:extLst>
      <p:ext uri="{BB962C8B-B14F-4D97-AF65-F5344CB8AC3E}">
        <p14:creationId xmlns:p14="http://schemas.microsoft.com/office/powerpoint/2010/main" val="29334202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915FF-0FBF-3B35-EC12-5DDB67887D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7E7681-4E8F-9D82-D764-D205E40E6261}"/>
              </a:ext>
            </a:extLst>
          </p:cNvPr>
          <p:cNvSpPr>
            <a:spLocks noGrp="1"/>
          </p:cNvSpPr>
          <p:nvPr>
            <p:ph type="title"/>
          </p:nvPr>
        </p:nvSpPr>
        <p:spPr/>
        <p:txBody>
          <a:bodyPr/>
          <a:lstStyle/>
          <a:p>
            <a:r>
              <a:rPr lang="en-US" dirty="0"/>
              <a:t>Task Shifting to Address Barrier of Lack of Access </a:t>
            </a:r>
            <a:br>
              <a:rPr lang="en-US" dirty="0"/>
            </a:br>
            <a:r>
              <a:rPr lang="en-US" dirty="0"/>
              <a:t>to Specialists</a:t>
            </a:r>
          </a:p>
        </p:txBody>
      </p:sp>
      <p:sp>
        <p:nvSpPr>
          <p:cNvPr id="3" name="Content Placeholder 2">
            <a:extLst>
              <a:ext uri="{FF2B5EF4-FFF2-40B4-BE49-F238E27FC236}">
                <a16:creationId xmlns:a16="http://schemas.microsoft.com/office/drawing/2014/main" id="{1F452487-B5F5-FD83-E29D-CEE3BB5D491B}"/>
              </a:ext>
            </a:extLst>
          </p:cNvPr>
          <p:cNvSpPr>
            <a:spLocks noGrp="1"/>
          </p:cNvSpPr>
          <p:nvPr>
            <p:ph sz="half" idx="4294967295"/>
          </p:nvPr>
        </p:nvSpPr>
        <p:spPr>
          <a:xfrm>
            <a:off x="609759" y="1511300"/>
            <a:ext cx="5494338" cy="3060700"/>
          </a:xfrm>
          <a:solidFill>
            <a:schemeClr val="accent2">
              <a:lumMod val="20000"/>
              <a:lumOff val="80000"/>
            </a:schemeClr>
          </a:solidFill>
        </p:spPr>
        <p:txBody>
          <a:bodyPr/>
          <a:lstStyle/>
          <a:p>
            <a:pPr lvl="0"/>
            <a:r>
              <a:rPr lang="en-US" dirty="0"/>
              <a:t>Many</a:t>
            </a:r>
            <a:r>
              <a:rPr lang="en-US" b="1" dirty="0"/>
              <a:t> </a:t>
            </a:r>
            <a:r>
              <a:rPr lang="en-US" b="1" dirty="0">
                <a:solidFill>
                  <a:srgbClr val="015873"/>
                </a:solidFill>
              </a:rPr>
              <a:t>different types of providers </a:t>
            </a:r>
            <a:r>
              <a:rPr lang="en-US" dirty="0"/>
              <a:t>can deliver HCV treatment: </a:t>
            </a:r>
          </a:p>
          <a:p>
            <a:pPr lvl="1"/>
            <a:r>
              <a:rPr lang="en-US" dirty="0"/>
              <a:t>PCPs, addiction medicine specialists, PAs, NPs</a:t>
            </a:r>
          </a:p>
          <a:p>
            <a:pPr lvl="1"/>
            <a:r>
              <a:rPr lang="en-US" dirty="0"/>
              <a:t>Specialists can contribute by facilitating mentorship, education, training</a:t>
            </a:r>
          </a:p>
          <a:p>
            <a:endParaRPr lang="en-US" dirty="0"/>
          </a:p>
        </p:txBody>
      </p:sp>
      <p:sp>
        <p:nvSpPr>
          <p:cNvPr id="4" name="Content Placeholder 3">
            <a:extLst>
              <a:ext uri="{FF2B5EF4-FFF2-40B4-BE49-F238E27FC236}">
                <a16:creationId xmlns:a16="http://schemas.microsoft.com/office/drawing/2014/main" id="{32088507-2A36-9D0F-5BB6-D81C792BD0B2}"/>
              </a:ext>
            </a:extLst>
          </p:cNvPr>
          <p:cNvSpPr>
            <a:spLocks noGrp="1"/>
          </p:cNvSpPr>
          <p:nvPr>
            <p:ph sz="half" idx="4294967295"/>
          </p:nvPr>
        </p:nvSpPr>
        <p:spPr>
          <a:xfrm>
            <a:off x="6353017" y="1511300"/>
            <a:ext cx="5153184" cy="3060700"/>
          </a:xfrm>
          <a:solidFill>
            <a:srgbClr val="F9DAD2">
              <a:alpha val="50196"/>
            </a:srgbClr>
          </a:solidFill>
        </p:spPr>
        <p:txBody>
          <a:bodyPr/>
          <a:lstStyle/>
          <a:p>
            <a:pPr lvl="0"/>
            <a:r>
              <a:rPr lang="en-US" dirty="0"/>
              <a:t>Many</a:t>
            </a:r>
            <a:r>
              <a:rPr lang="en-US" b="1" dirty="0">
                <a:solidFill>
                  <a:schemeClr val="accent3"/>
                </a:solidFill>
              </a:rPr>
              <a:t> different settings </a:t>
            </a:r>
            <a:r>
              <a:rPr lang="en-US" dirty="0"/>
              <a:t>can deliver HCV treatment</a:t>
            </a:r>
          </a:p>
          <a:p>
            <a:pPr lvl="1"/>
            <a:r>
              <a:rPr lang="en-US" dirty="0"/>
              <a:t>Utilize embedded models of care </a:t>
            </a:r>
          </a:p>
          <a:p>
            <a:endParaRPr lang="en-US" dirty="0"/>
          </a:p>
        </p:txBody>
      </p:sp>
      <p:sp>
        <p:nvSpPr>
          <p:cNvPr id="5" name="Text Box 15">
            <a:extLst>
              <a:ext uri="{FF2B5EF4-FFF2-40B4-BE49-F238E27FC236}">
                <a16:creationId xmlns:a16="http://schemas.microsoft.com/office/drawing/2014/main" id="{A0C2739E-DBC6-255B-F250-AADC15317735}"/>
              </a:ext>
            </a:extLst>
          </p:cNvPr>
          <p:cNvSpPr txBox="1">
            <a:spLocks noChangeArrowheads="1"/>
          </p:cNvSpPr>
          <p:nvPr/>
        </p:nvSpPr>
        <p:spPr bwMode="auto">
          <a:xfrm>
            <a:off x="412751" y="617708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fr-F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Kattakuzhy. Ann Intern Med. 2017;167:311. </a:t>
            </a:r>
            <a:r>
              <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Arora. N Engl J Med. 2011;364:2199. Rossaro. </a:t>
            </a:r>
            <a:r>
              <a:rPr kumimoji="0" lang="sv-SE"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Dig Dis Sci. 2013;58:3620</a:t>
            </a:r>
            <a:r>
              <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 Miller. J Natl Med Assoc. 2012;104:244.</a:t>
            </a:r>
          </a:p>
        </p:txBody>
      </p:sp>
      <p:sp>
        <p:nvSpPr>
          <p:cNvPr id="9" name="Content Placeholder 2">
            <a:extLst>
              <a:ext uri="{FF2B5EF4-FFF2-40B4-BE49-F238E27FC236}">
                <a16:creationId xmlns:a16="http://schemas.microsoft.com/office/drawing/2014/main" id="{3AE132C3-2D81-3924-E46F-A3A35D68CC9B}"/>
              </a:ext>
            </a:extLst>
          </p:cNvPr>
          <p:cNvSpPr txBox="1">
            <a:spLocks/>
          </p:cNvSpPr>
          <p:nvPr/>
        </p:nvSpPr>
        <p:spPr bwMode="auto">
          <a:xfrm>
            <a:off x="601820" y="4763871"/>
            <a:ext cx="10877529" cy="81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r>
              <a:rPr lang="en-US" b="0" kern="0" dirty="0"/>
              <a:t>Hepatologists/other subspecialists are only needed for select cases (advanced liver disease, other complicating comorbidities)</a:t>
            </a:r>
          </a:p>
          <a:p>
            <a:endParaRPr lang="en-US" b="0" kern="0" dirty="0"/>
          </a:p>
        </p:txBody>
      </p:sp>
    </p:spTree>
    <p:extLst>
      <p:ext uri="{BB962C8B-B14F-4D97-AF65-F5344CB8AC3E}">
        <p14:creationId xmlns:p14="http://schemas.microsoft.com/office/powerpoint/2010/main" val="9842278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27D3D-35EB-5B00-973E-38E6AFEE2C18}"/>
              </a:ext>
            </a:extLst>
          </p:cNvPr>
          <p:cNvSpPr>
            <a:spLocks noGrp="1"/>
          </p:cNvSpPr>
          <p:nvPr>
            <p:ph type="title"/>
          </p:nvPr>
        </p:nvSpPr>
        <p:spPr/>
        <p:txBody>
          <a:bodyPr/>
          <a:lstStyle/>
          <a:p>
            <a:r>
              <a:rPr lang="en-US" dirty="0"/>
              <a:t>When to Consult a Specialist</a:t>
            </a:r>
          </a:p>
        </p:txBody>
      </p:sp>
      <p:sp>
        <p:nvSpPr>
          <p:cNvPr id="3" name="Content Placeholder 2">
            <a:extLst>
              <a:ext uri="{FF2B5EF4-FFF2-40B4-BE49-F238E27FC236}">
                <a16:creationId xmlns:a16="http://schemas.microsoft.com/office/drawing/2014/main" id="{C980C396-7757-13B9-8609-8852BA06D1B6}"/>
              </a:ext>
            </a:extLst>
          </p:cNvPr>
          <p:cNvSpPr>
            <a:spLocks noGrp="1"/>
          </p:cNvSpPr>
          <p:nvPr>
            <p:ph idx="1"/>
          </p:nvPr>
        </p:nvSpPr>
        <p:spPr/>
        <p:txBody>
          <a:bodyPr/>
          <a:lstStyle/>
          <a:p>
            <a:r>
              <a:rPr lang="en-US" dirty="0"/>
              <a:t>Prior HCV treatment with oral DAA</a:t>
            </a:r>
          </a:p>
          <a:p>
            <a:r>
              <a:rPr lang="en-US" dirty="0"/>
              <a:t>HBV coinfection (HBsAg positive)</a:t>
            </a:r>
          </a:p>
          <a:p>
            <a:r>
              <a:rPr lang="en-US" dirty="0"/>
              <a:t>Known or suspected HCC</a:t>
            </a:r>
          </a:p>
          <a:p>
            <a:r>
              <a:rPr lang="en-US" dirty="0"/>
              <a:t>Prior liver transplantation</a:t>
            </a:r>
          </a:p>
          <a:p>
            <a:r>
              <a:rPr lang="en-US" dirty="0"/>
              <a:t>Decompensated cirrhosis (eg, ascites, SBP, variceal hemorrhage, hepatic encephalopathy)</a:t>
            </a:r>
            <a:br>
              <a:rPr lang="en-US" dirty="0"/>
            </a:br>
            <a:br>
              <a:rPr lang="en-US" dirty="0"/>
            </a:br>
            <a:endParaRPr lang="en-US" dirty="0"/>
          </a:p>
        </p:txBody>
      </p:sp>
      <p:sp>
        <p:nvSpPr>
          <p:cNvPr id="16" name="TextBox 5">
            <a:extLst>
              <a:ext uri="{FF2B5EF4-FFF2-40B4-BE49-F238E27FC236}">
                <a16:creationId xmlns:a16="http://schemas.microsoft.com/office/drawing/2014/main" id="{93192203-C448-98B7-F5CE-942D20CB2391}"/>
              </a:ext>
            </a:extLst>
          </p:cNvPr>
          <p:cNvSpPr txBox="1">
            <a:spLocks noChangeArrowheads="1"/>
          </p:cNvSpPr>
          <p:nvPr/>
        </p:nvSpPr>
        <p:spPr bwMode="auto">
          <a:xfrm>
            <a:off x="407368" y="6374943"/>
            <a:ext cx="73025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hcvguidelines.org/treatment-naive/simplified-treatment.</a:t>
            </a:r>
            <a:endParaRPr kumimoji="0" lang="en-US" altLang="en-US" sz="1600" b="1" i="0" u="none" strike="noStrike" kern="1200" cap="none" spc="0" normalizeH="0" baseline="0" noProof="0" dirty="0">
              <a:ln>
                <a:noFill/>
              </a:ln>
              <a:solidFill>
                <a:srgbClr val="455560"/>
              </a:solidFill>
              <a:effectLst/>
              <a:uLnTx/>
              <a:uFillTx/>
              <a:latin typeface="Calibri"/>
              <a:ea typeface="+mn-ea"/>
              <a:cs typeface="Arial" charset="0"/>
            </a:endParaRPr>
          </a:p>
        </p:txBody>
      </p:sp>
    </p:spTree>
    <p:extLst>
      <p:ext uri="{BB962C8B-B14F-4D97-AF65-F5344CB8AC3E}">
        <p14:creationId xmlns:p14="http://schemas.microsoft.com/office/powerpoint/2010/main" val="42882161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DF9AFB5-3BE4-BA66-8446-B9F35626481A}"/>
              </a:ext>
            </a:extLst>
          </p:cNvPr>
          <p:cNvSpPr>
            <a:spLocks noGrp="1"/>
          </p:cNvSpPr>
          <p:nvPr>
            <p:ph type="title"/>
          </p:nvPr>
        </p:nvSpPr>
        <p:spPr/>
        <p:txBody>
          <a:bodyPr/>
          <a:lstStyle/>
          <a:p>
            <a:r>
              <a:rPr lang="en-US" dirty="0"/>
              <a:t>AASLD/IDSA HCV Guidance: </a:t>
            </a:r>
            <a:br>
              <a:rPr lang="en-US" dirty="0"/>
            </a:br>
            <a:r>
              <a:rPr lang="en-US" dirty="0"/>
              <a:t>Treat People Who Inject Drugs</a:t>
            </a:r>
          </a:p>
        </p:txBody>
      </p:sp>
      <p:sp>
        <p:nvSpPr>
          <p:cNvPr id="3" name="Content Placeholder 2">
            <a:extLst>
              <a:ext uri="{FF2B5EF4-FFF2-40B4-BE49-F238E27FC236}">
                <a16:creationId xmlns:a16="http://schemas.microsoft.com/office/drawing/2014/main" id="{C730EBCA-B4E9-8DBE-716B-675B1ABE5442}"/>
              </a:ext>
            </a:extLst>
          </p:cNvPr>
          <p:cNvSpPr>
            <a:spLocks noGrp="1"/>
          </p:cNvSpPr>
          <p:nvPr>
            <p:ph idx="1"/>
          </p:nvPr>
        </p:nvSpPr>
        <p:spPr>
          <a:xfrm>
            <a:off x="604675" y="2721145"/>
            <a:ext cx="10877529" cy="3442588"/>
          </a:xfrm>
        </p:spPr>
        <p:txBody>
          <a:bodyPr/>
          <a:lstStyle/>
          <a:p>
            <a:r>
              <a:rPr lang="en-US" dirty="0"/>
              <a:t>No data to support use of </a:t>
            </a:r>
            <a:r>
              <a:rPr lang="en-US" b="1" dirty="0"/>
              <a:t>pretreatment screening </a:t>
            </a:r>
            <a:r>
              <a:rPr lang="en-US" dirty="0"/>
              <a:t>for drug/alcohol use</a:t>
            </a:r>
          </a:p>
          <a:p>
            <a:pPr lvl="1"/>
            <a:r>
              <a:rPr lang="en-US" dirty="0"/>
              <a:t>Creates additional barriers</a:t>
            </a:r>
          </a:p>
          <a:p>
            <a:pPr lvl="1"/>
            <a:r>
              <a:rPr lang="en-US" dirty="0"/>
              <a:t>Adds unnecessary cost and effort </a:t>
            </a:r>
          </a:p>
          <a:p>
            <a:pPr lvl="1"/>
            <a:r>
              <a:rPr lang="en-US" dirty="0"/>
              <a:t>Excludes populations likely to benefit from treatment</a:t>
            </a:r>
          </a:p>
          <a:p>
            <a:pPr lvl="1"/>
            <a:r>
              <a:rPr lang="en-US" dirty="0"/>
              <a:t>Creates missed opportunities to minimize HCV transmission</a:t>
            </a:r>
          </a:p>
          <a:p>
            <a:r>
              <a:rPr lang="en-US" dirty="0">
                <a:latin typeface="Calibri"/>
                <a:ea typeface="Calibri"/>
                <a:cs typeface="Calibri"/>
              </a:rPr>
              <a:t>Need to scale up HCV treatment efforts instead</a:t>
            </a:r>
          </a:p>
        </p:txBody>
      </p:sp>
      <p:sp>
        <p:nvSpPr>
          <p:cNvPr id="6" name="TextBox 5">
            <a:extLst>
              <a:ext uri="{FF2B5EF4-FFF2-40B4-BE49-F238E27FC236}">
                <a16:creationId xmlns:a16="http://schemas.microsoft.com/office/drawing/2014/main" id="{0D54D7C4-5517-6740-C5FC-F3CFBFD33C21}"/>
              </a:ext>
            </a:extLst>
          </p:cNvPr>
          <p:cNvSpPr txBox="1">
            <a:spLocks noChangeArrowheads="1"/>
          </p:cNvSpPr>
          <p:nvPr/>
        </p:nvSpPr>
        <p:spPr bwMode="auto">
          <a:xfrm>
            <a:off x="407368" y="6366234"/>
            <a:ext cx="73025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1"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hcvguidelines.org/unique-populations/pwid.</a:t>
            </a:r>
            <a:endParaRPr kumimoji="0" lang="en-US" altLang="en-US" sz="1600" b="1" i="0" u="none" strike="noStrike" kern="1200" cap="none" spc="0" normalizeH="0" baseline="0" noProof="0" dirty="0">
              <a:ln>
                <a:noFill/>
              </a:ln>
              <a:solidFill>
                <a:srgbClr val="455560"/>
              </a:solidFill>
              <a:effectLst/>
              <a:uLnTx/>
              <a:uFillTx/>
              <a:latin typeface="Calibri"/>
              <a:ea typeface="+mn-ea"/>
              <a:cs typeface="Arial" charset="0"/>
            </a:endParaRPr>
          </a:p>
        </p:txBody>
      </p:sp>
      <p:sp>
        <p:nvSpPr>
          <p:cNvPr id="9" name="Content Placeholder 2">
            <a:extLst>
              <a:ext uri="{FF2B5EF4-FFF2-40B4-BE49-F238E27FC236}">
                <a16:creationId xmlns:a16="http://schemas.microsoft.com/office/drawing/2014/main" id="{3A2FF695-B4EA-CADB-9566-1D78FD44E7BB}"/>
              </a:ext>
            </a:extLst>
          </p:cNvPr>
          <p:cNvSpPr txBox="1">
            <a:spLocks/>
          </p:cNvSpPr>
          <p:nvPr/>
        </p:nvSpPr>
        <p:spPr bwMode="auto">
          <a:xfrm>
            <a:off x="2616200" y="1583797"/>
            <a:ext cx="7315200" cy="894991"/>
          </a:xfrm>
          <a:prstGeom prst="roundRect">
            <a:avLst/>
          </a:prstGeom>
          <a:solidFill>
            <a:schemeClr val="accent2">
              <a:lumMod val="20000"/>
              <a:lumOff val="80000"/>
            </a:schemeClr>
          </a:solid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lgn="ctr">
              <a:buNone/>
            </a:pPr>
            <a:r>
              <a:rPr lang="en-US" b="0" kern="0" dirty="0">
                <a:latin typeface="Calibri"/>
                <a:ea typeface="Calibri"/>
                <a:cs typeface="Calibri"/>
              </a:rPr>
              <a:t>“Recent and active injection drug use are </a:t>
            </a:r>
            <a:r>
              <a:rPr lang="en-US" kern="0" dirty="0">
                <a:latin typeface="Calibri"/>
                <a:ea typeface="Calibri"/>
                <a:cs typeface="Calibri"/>
              </a:rPr>
              <a:t>not</a:t>
            </a:r>
            <a:r>
              <a:rPr lang="en-US" b="0" kern="0" dirty="0">
                <a:latin typeface="Calibri"/>
                <a:ea typeface="Calibri"/>
                <a:cs typeface="Calibri"/>
              </a:rPr>
              <a:t> contraindications to HCV therapy”</a:t>
            </a:r>
          </a:p>
        </p:txBody>
      </p:sp>
    </p:spTree>
    <p:extLst>
      <p:ext uri="{BB962C8B-B14F-4D97-AF65-F5344CB8AC3E}">
        <p14:creationId xmlns:p14="http://schemas.microsoft.com/office/powerpoint/2010/main" val="27126923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Square&#10;&#10;Description automatically generated with low confidence">
            <a:extLst>
              <a:ext uri="{FF2B5EF4-FFF2-40B4-BE49-F238E27FC236}">
                <a16:creationId xmlns:a16="http://schemas.microsoft.com/office/drawing/2014/main" id="{D25B07B6-D802-67C2-96CA-CD9839E93795}"/>
              </a:ext>
            </a:extLst>
          </p:cNvPr>
          <p:cNvPicPr>
            <a:picLocks noChangeAspect="1"/>
          </p:cNvPicPr>
          <p:nvPr/>
        </p:nvPicPr>
        <p:blipFill rotWithShape="1">
          <a:blip r:embed="rId3">
            <a:extLst>
              <a:ext uri="{28A0092B-C50C-407E-A947-70E740481C1C}">
                <a14:useLocalDpi xmlns:a14="http://schemas.microsoft.com/office/drawing/2010/main" val="0"/>
              </a:ext>
            </a:extLst>
          </a:blip>
          <a:srcRect l="19179" t="6227" r="18683" b="7716"/>
          <a:stretch/>
        </p:blipFill>
        <p:spPr>
          <a:xfrm>
            <a:off x="6115455" y="965673"/>
            <a:ext cx="4857346" cy="5397396"/>
          </a:xfrm>
          <a:prstGeom prst="rect">
            <a:avLst/>
          </a:prstGeom>
        </p:spPr>
      </p:pic>
      <p:sp>
        <p:nvSpPr>
          <p:cNvPr id="2" name="Title 1">
            <a:extLst>
              <a:ext uri="{FF2B5EF4-FFF2-40B4-BE49-F238E27FC236}">
                <a16:creationId xmlns:a16="http://schemas.microsoft.com/office/drawing/2014/main" id="{C67111E3-EA06-E353-5C4F-05AA681DC2FA}"/>
              </a:ext>
            </a:extLst>
          </p:cNvPr>
          <p:cNvSpPr>
            <a:spLocks noGrp="1"/>
          </p:cNvSpPr>
          <p:nvPr>
            <p:ph type="title"/>
          </p:nvPr>
        </p:nvSpPr>
        <p:spPr/>
        <p:txBody>
          <a:bodyPr/>
          <a:lstStyle/>
          <a:p>
            <a:r>
              <a:rPr lang="en-US" dirty="0"/>
              <a:t>HCV Simplified Guidance: Pretreatment Assessment</a:t>
            </a:r>
          </a:p>
        </p:txBody>
      </p:sp>
      <p:sp>
        <p:nvSpPr>
          <p:cNvPr id="3" name="Content Placeholder 2">
            <a:extLst>
              <a:ext uri="{FF2B5EF4-FFF2-40B4-BE49-F238E27FC236}">
                <a16:creationId xmlns:a16="http://schemas.microsoft.com/office/drawing/2014/main" id="{62E1E4E6-E196-4B0A-23F1-CF134F27A74E}"/>
              </a:ext>
            </a:extLst>
          </p:cNvPr>
          <p:cNvSpPr>
            <a:spLocks noGrp="1"/>
          </p:cNvSpPr>
          <p:nvPr>
            <p:ph idx="1"/>
          </p:nvPr>
        </p:nvSpPr>
        <p:spPr>
          <a:xfrm>
            <a:off x="604675" y="1513047"/>
            <a:ext cx="5348653" cy="4650686"/>
          </a:xfrm>
        </p:spPr>
        <p:txBody>
          <a:bodyPr/>
          <a:lstStyle/>
          <a:p>
            <a:pPr>
              <a:spcBef>
                <a:spcPts val="600"/>
              </a:spcBef>
            </a:pPr>
            <a:r>
              <a:rPr lang="en-US" dirty="0"/>
              <a:t>Obtain labs</a:t>
            </a:r>
          </a:p>
          <a:p>
            <a:pPr>
              <a:spcBef>
                <a:spcPts val="600"/>
              </a:spcBef>
            </a:pPr>
            <a:r>
              <a:rPr lang="en-US" dirty="0"/>
              <a:t>Calculate FIB-4 score</a:t>
            </a:r>
          </a:p>
          <a:p>
            <a:pPr>
              <a:spcBef>
                <a:spcPts val="600"/>
              </a:spcBef>
            </a:pPr>
            <a:r>
              <a:rPr lang="en-US" dirty="0"/>
              <a:t>Assess for cirrhosis</a:t>
            </a:r>
          </a:p>
          <a:p>
            <a:pPr>
              <a:spcBef>
                <a:spcPts val="600"/>
              </a:spcBef>
            </a:pPr>
            <a:r>
              <a:rPr lang="en-US" dirty="0"/>
              <a:t>Perform medication reconciliation </a:t>
            </a:r>
          </a:p>
          <a:p>
            <a:pPr>
              <a:spcBef>
                <a:spcPts val="600"/>
              </a:spcBef>
            </a:pPr>
            <a:r>
              <a:rPr lang="en-US" dirty="0"/>
              <a:t>Assess for DDIs (hep-druginteractions.org/checker)</a:t>
            </a:r>
          </a:p>
          <a:p>
            <a:pPr>
              <a:spcBef>
                <a:spcPts val="600"/>
              </a:spcBef>
            </a:pPr>
            <a:r>
              <a:rPr lang="en-US" dirty="0"/>
              <a:t>Provide education </a:t>
            </a:r>
            <a:br>
              <a:rPr lang="en-US" dirty="0"/>
            </a:br>
            <a:r>
              <a:rPr lang="en-US" dirty="0"/>
              <a:t>(eg, medication administration and adherence, risk reduction)</a:t>
            </a:r>
          </a:p>
          <a:p>
            <a:pPr>
              <a:spcBef>
                <a:spcPts val="600"/>
              </a:spcBef>
            </a:pPr>
            <a:endParaRPr lang="en-US" dirty="0"/>
          </a:p>
        </p:txBody>
      </p:sp>
      <p:sp>
        <p:nvSpPr>
          <p:cNvPr id="16" name="Content Placeholder 15">
            <a:extLst>
              <a:ext uri="{FF2B5EF4-FFF2-40B4-BE49-F238E27FC236}">
                <a16:creationId xmlns:a16="http://schemas.microsoft.com/office/drawing/2014/main" id="{27835050-AC21-8A3D-E40D-DB5FB7C685D8}"/>
              </a:ext>
            </a:extLst>
          </p:cNvPr>
          <p:cNvSpPr>
            <a:spLocks noGrp="1"/>
          </p:cNvSpPr>
          <p:nvPr>
            <p:ph sz="half" idx="4294967295"/>
          </p:nvPr>
        </p:nvSpPr>
        <p:spPr>
          <a:xfrm>
            <a:off x="6326983" y="2068513"/>
            <a:ext cx="4195762" cy="4294187"/>
          </a:xfrm>
        </p:spPr>
        <p:txBody>
          <a:bodyPr/>
          <a:lstStyle/>
          <a:p>
            <a:pPr lvl="1">
              <a:spcBef>
                <a:spcPts val="600"/>
              </a:spcBef>
              <a:buFont typeface="Wingdings" panose="05000000000000000000" pitchFamily="2" charset="2"/>
              <a:buChar char="q"/>
            </a:pPr>
            <a:r>
              <a:rPr lang="en-US" sz="2400" dirty="0"/>
              <a:t>CBC</a:t>
            </a:r>
          </a:p>
          <a:p>
            <a:pPr lvl="1">
              <a:spcBef>
                <a:spcPts val="600"/>
              </a:spcBef>
              <a:buFont typeface="Wingdings" panose="05000000000000000000" pitchFamily="2" charset="2"/>
              <a:buChar char="q"/>
            </a:pPr>
            <a:r>
              <a:rPr lang="en-US" sz="2400" dirty="0"/>
              <a:t>Hepatic function panel</a:t>
            </a:r>
          </a:p>
          <a:p>
            <a:pPr lvl="1">
              <a:spcBef>
                <a:spcPts val="600"/>
              </a:spcBef>
              <a:buFont typeface="Wingdings" panose="05000000000000000000" pitchFamily="2" charset="2"/>
              <a:buChar char="q"/>
            </a:pPr>
            <a:r>
              <a:rPr lang="en-US" sz="2400" dirty="0"/>
              <a:t>eGFR</a:t>
            </a:r>
          </a:p>
          <a:p>
            <a:pPr lvl="1">
              <a:spcBef>
                <a:spcPts val="600"/>
              </a:spcBef>
              <a:buFont typeface="Wingdings" panose="05000000000000000000" pitchFamily="2" charset="2"/>
              <a:buChar char="q"/>
            </a:pPr>
            <a:r>
              <a:rPr lang="en-US" sz="2400" dirty="0"/>
              <a:t>Quantitative HCV RNA</a:t>
            </a:r>
          </a:p>
          <a:p>
            <a:pPr lvl="1">
              <a:spcBef>
                <a:spcPts val="600"/>
              </a:spcBef>
              <a:buFont typeface="Wingdings" panose="05000000000000000000" pitchFamily="2" charset="2"/>
              <a:buChar char="q"/>
            </a:pPr>
            <a:r>
              <a:rPr lang="en-US" sz="2400" dirty="0"/>
              <a:t>HIV Ag/Ab test</a:t>
            </a:r>
          </a:p>
          <a:p>
            <a:pPr lvl="1">
              <a:spcBef>
                <a:spcPts val="600"/>
              </a:spcBef>
              <a:buFont typeface="Wingdings" panose="05000000000000000000" pitchFamily="2" charset="2"/>
              <a:buChar char="q"/>
            </a:pPr>
            <a:r>
              <a:rPr lang="en-US" sz="2400" dirty="0"/>
              <a:t>HBsAg (consider addition of anti-HBc, anti-HBs)</a:t>
            </a:r>
          </a:p>
          <a:p>
            <a:pPr lvl="1">
              <a:spcBef>
                <a:spcPts val="600"/>
              </a:spcBef>
              <a:buFont typeface="Wingdings" panose="05000000000000000000" pitchFamily="2" charset="2"/>
              <a:buChar char="q"/>
            </a:pPr>
            <a:r>
              <a:rPr lang="en-US" sz="2400" dirty="0"/>
              <a:t>Pregnancy test (if female)</a:t>
            </a:r>
          </a:p>
          <a:p>
            <a:endParaRPr lang="en-US" sz="2400" dirty="0"/>
          </a:p>
        </p:txBody>
      </p:sp>
      <p:sp>
        <p:nvSpPr>
          <p:cNvPr id="14" name="Text Box 11">
            <a:extLst>
              <a:ext uri="{FF2B5EF4-FFF2-40B4-BE49-F238E27FC236}">
                <a16:creationId xmlns:a16="http://schemas.microsoft.com/office/drawing/2014/main" id="{6A31B130-B4A4-E059-5305-A0E9A6C2ED81}"/>
              </a:ext>
            </a:extLst>
          </p:cNvPr>
          <p:cNvSpPr txBox="1">
            <a:spLocks noChangeArrowheads="1"/>
          </p:cNvSpPr>
          <p:nvPr/>
        </p:nvSpPr>
        <p:spPr bwMode="auto">
          <a:xfrm>
            <a:off x="414339" y="636306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hcvguidelines.org/treatment-naive/simplified-treatment.</a:t>
            </a:r>
          </a:p>
        </p:txBody>
      </p:sp>
      <p:cxnSp>
        <p:nvCxnSpPr>
          <p:cNvPr id="19" name="Straight Arrow Connector 18">
            <a:extLst>
              <a:ext uri="{FF2B5EF4-FFF2-40B4-BE49-F238E27FC236}">
                <a16:creationId xmlns:a16="http://schemas.microsoft.com/office/drawing/2014/main" id="{CDF35DF1-3927-2ED1-5A5C-6C9F0E515716}"/>
              </a:ext>
            </a:extLst>
          </p:cNvPr>
          <p:cNvCxnSpPr>
            <a:cxnSpLocks/>
          </p:cNvCxnSpPr>
          <p:nvPr/>
        </p:nvCxnSpPr>
        <p:spPr bwMode="auto">
          <a:xfrm>
            <a:off x="3015574" y="1750979"/>
            <a:ext cx="2937754" cy="0"/>
          </a:xfrm>
          <a:prstGeom prst="straightConnector1">
            <a:avLst/>
          </a:prstGeom>
          <a:noFill/>
          <a:ln w="57150"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18670252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CE30A-7273-A71A-1044-78627F1CB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380ED3-67B8-30E9-2469-F34A9282BD53}"/>
              </a:ext>
            </a:extLst>
          </p:cNvPr>
          <p:cNvSpPr>
            <a:spLocks noGrp="1"/>
          </p:cNvSpPr>
          <p:nvPr>
            <p:ph type="title"/>
          </p:nvPr>
        </p:nvSpPr>
        <p:spPr/>
        <p:txBody>
          <a:bodyPr/>
          <a:lstStyle/>
          <a:p>
            <a:r>
              <a:rPr lang="en-US" dirty="0"/>
              <a:t>HCV Simplified Guidance: On Treatment Monitoring</a:t>
            </a:r>
          </a:p>
        </p:txBody>
      </p:sp>
      <p:sp>
        <p:nvSpPr>
          <p:cNvPr id="3" name="Content Placeholder 2">
            <a:extLst>
              <a:ext uri="{FF2B5EF4-FFF2-40B4-BE49-F238E27FC236}">
                <a16:creationId xmlns:a16="http://schemas.microsoft.com/office/drawing/2014/main" id="{D209B281-F652-6B74-588B-C3C88A1E7935}"/>
              </a:ext>
            </a:extLst>
          </p:cNvPr>
          <p:cNvSpPr>
            <a:spLocks noGrp="1"/>
          </p:cNvSpPr>
          <p:nvPr>
            <p:ph idx="1"/>
          </p:nvPr>
        </p:nvSpPr>
        <p:spPr>
          <a:xfrm>
            <a:off x="604675" y="1513047"/>
            <a:ext cx="10877529" cy="2104500"/>
          </a:xfrm>
          <a:solidFill>
            <a:schemeClr val="accent2">
              <a:lumMod val="20000"/>
              <a:lumOff val="80000"/>
            </a:schemeClr>
          </a:solidFill>
        </p:spPr>
        <p:txBody>
          <a:bodyPr/>
          <a:lstStyle/>
          <a:p>
            <a:r>
              <a:rPr lang="en-US" b="1" dirty="0"/>
              <a:t>No laboratory monitoring required </a:t>
            </a:r>
            <a:r>
              <a:rPr lang="en-US" dirty="0"/>
              <a:t>for most patients, </a:t>
            </a:r>
            <a:r>
              <a:rPr lang="en-US" i="1" dirty="0"/>
              <a:t>except</a:t>
            </a:r>
            <a:r>
              <a:rPr lang="en-US" dirty="0"/>
              <a:t> those receiving </a:t>
            </a:r>
          </a:p>
          <a:p>
            <a:pPr lvl="1"/>
            <a:r>
              <a:rPr lang="en-US" dirty="0"/>
              <a:t>Medication for diabetes: monitor for hypoglycemia</a:t>
            </a:r>
          </a:p>
          <a:p>
            <a:pPr lvl="1"/>
            <a:r>
              <a:rPr lang="en-US" dirty="0"/>
              <a:t>Warfarin: monitor INR for subtherapeutic anticoagulation</a:t>
            </a:r>
          </a:p>
        </p:txBody>
      </p:sp>
      <p:sp>
        <p:nvSpPr>
          <p:cNvPr id="9" name="Text Box 11">
            <a:extLst>
              <a:ext uri="{FF2B5EF4-FFF2-40B4-BE49-F238E27FC236}">
                <a16:creationId xmlns:a16="http://schemas.microsoft.com/office/drawing/2014/main" id="{B58ECEF5-AE54-1129-3418-DBF51EA837FB}"/>
              </a:ext>
            </a:extLst>
          </p:cNvPr>
          <p:cNvSpPr txBox="1">
            <a:spLocks noChangeArrowheads="1"/>
          </p:cNvSpPr>
          <p:nvPr/>
        </p:nvSpPr>
        <p:spPr bwMode="auto">
          <a:xfrm>
            <a:off x="414339" y="636306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hcvguidelines.org/treatment-naive/simplified-treatment.</a:t>
            </a:r>
          </a:p>
        </p:txBody>
      </p:sp>
      <p:sp>
        <p:nvSpPr>
          <p:cNvPr id="11" name="Content Placeholder 2">
            <a:extLst>
              <a:ext uri="{FF2B5EF4-FFF2-40B4-BE49-F238E27FC236}">
                <a16:creationId xmlns:a16="http://schemas.microsoft.com/office/drawing/2014/main" id="{565EFA49-958F-D590-9AE5-363FB8E9CA96}"/>
              </a:ext>
            </a:extLst>
          </p:cNvPr>
          <p:cNvSpPr txBox="1">
            <a:spLocks/>
          </p:cNvSpPr>
          <p:nvPr/>
        </p:nvSpPr>
        <p:spPr bwMode="auto">
          <a:xfrm>
            <a:off x="604838" y="3816352"/>
            <a:ext cx="10877550" cy="234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b="0" kern="0" dirty="0"/>
              <a:t>Consider in-person, telehealth, or phone visit for support or symptom assessment </a:t>
            </a:r>
          </a:p>
        </p:txBody>
      </p:sp>
    </p:spTree>
    <p:extLst>
      <p:ext uri="{BB962C8B-B14F-4D97-AF65-F5344CB8AC3E}">
        <p14:creationId xmlns:p14="http://schemas.microsoft.com/office/powerpoint/2010/main" val="33555019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7AA56-72F2-696B-EA47-E38988F1BAC7}"/>
              </a:ext>
            </a:extLst>
          </p:cNvPr>
          <p:cNvSpPr>
            <a:spLocks noGrp="1"/>
          </p:cNvSpPr>
          <p:nvPr>
            <p:ph type="title"/>
          </p:nvPr>
        </p:nvSpPr>
        <p:spPr/>
        <p:txBody>
          <a:bodyPr/>
          <a:lstStyle/>
          <a:p>
            <a:r>
              <a:rPr lang="en-US" dirty="0"/>
              <a:t>Improving Access to HCV Care and Treatment</a:t>
            </a:r>
          </a:p>
        </p:txBody>
      </p:sp>
      <p:sp>
        <p:nvSpPr>
          <p:cNvPr id="4" name="Content Placeholder 8">
            <a:extLst>
              <a:ext uri="{FF2B5EF4-FFF2-40B4-BE49-F238E27FC236}">
                <a16:creationId xmlns:a16="http://schemas.microsoft.com/office/drawing/2014/main" id="{83E62933-CBC8-289B-BC4E-6AF583808AEC}"/>
              </a:ext>
            </a:extLst>
          </p:cNvPr>
          <p:cNvSpPr txBox="1">
            <a:spLocks/>
          </p:cNvSpPr>
          <p:nvPr/>
        </p:nvSpPr>
        <p:spPr>
          <a:xfrm>
            <a:off x="6096000" y="2408293"/>
            <a:ext cx="5626100" cy="3817658"/>
          </a:xfrm>
          <a:prstGeom prst="rect">
            <a:avLst/>
          </a:prstGeom>
          <a:solidFill>
            <a:srgbClr val="682E74">
              <a:alpha val="20000"/>
            </a:srgbClr>
          </a:solidFill>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spcAft>
                <a:spcPts val="300"/>
              </a:spcAft>
            </a:pPr>
            <a:r>
              <a:rPr lang="en-US" sz="2000" b="0" kern="0"/>
              <a:t>Build systems to support HCV treatment by community HCPs in settings patients are already accessing care (primary care clinics, MAT programs, public health clinics)</a:t>
            </a:r>
          </a:p>
          <a:p>
            <a:pPr>
              <a:spcBef>
                <a:spcPts val="600"/>
              </a:spcBef>
              <a:spcAft>
                <a:spcPts val="300"/>
              </a:spcAft>
            </a:pPr>
            <a:r>
              <a:rPr lang="en-US" sz="2000" b="0" kern="0"/>
              <a:t>Education by various types of HCPs</a:t>
            </a:r>
          </a:p>
          <a:p>
            <a:pPr>
              <a:spcBef>
                <a:spcPts val="600"/>
              </a:spcBef>
              <a:spcAft>
                <a:spcPts val="300"/>
              </a:spcAft>
            </a:pPr>
            <a:r>
              <a:rPr lang="en-US" sz="2000" b="0" kern="0" dirty="0"/>
              <a:t>Colocate</a:t>
            </a:r>
            <a:r>
              <a:rPr lang="en-US" sz="2000" b="0" kern="0"/>
              <a:t> harm reduction services</a:t>
            </a:r>
          </a:p>
          <a:p>
            <a:pPr>
              <a:spcBef>
                <a:spcPts val="600"/>
              </a:spcBef>
              <a:spcAft>
                <a:spcPts val="300"/>
              </a:spcAft>
            </a:pPr>
            <a:r>
              <a:rPr lang="en-US" sz="2000" b="0" kern="0"/>
              <a:t>Utilize telemedicine services</a:t>
            </a:r>
          </a:p>
          <a:p>
            <a:pPr>
              <a:spcBef>
                <a:spcPts val="600"/>
              </a:spcBef>
              <a:spcAft>
                <a:spcPts val="300"/>
              </a:spcAft>
            </a:pPr>
            <a:r>
              <a:rPr lang="en-US" sz="2000" b="0" kern="0"/>
              <a:t>Eliminate insurance coverage restrictions</a:t>
            </a:r>
          </a:p>
          <a:p>
            <a:pPr>
              <a:spcBef>
                <a:spcPts val="600"/>
              </a:spcBef>
              <a:spcAft>
                <a:spcPts val="300"/>
              </a:spcAft>
            </a:pPr>
            <a:r>
              <a:rPr lang="en-US" sz="2000" b="0" kern="0"/>
              <a:t>Provide case management interventions (</a:t>
            </a:r>
            <a:r>
              <a:rPr lang="en-US" sz="2000" b="0" kern="0" dirty="0"/>
              <a:t>eg</a:t>
            </a:r>
            <a:r>
              <a:rPr lang="en-US" sz="2000" b="0" kern="0"/>
              <a:t>, housing assistance)</a:t>
            </a:r>
          </a:p>
          <a:p>
            <a:pPr>
              <a:spcBef>
                <a:spcPts val="600"/>
              </a:spcBef>
              <a:spcAft>
                <a:spcPts val="300"/>
              </a:spcAft>
            </a:pPr>
            <a:r>
              <a:rPr lang="en-US" sz="2000" b="0" kern="0"/>
              <a:t>Offer contingency management </a:t>
            </a:r>
          </a:p>
          <a:p>
            <a:pPr>
              <a:spcBef>
                <a:spcPts val="600"/>
              </a:spcBef>
              <a:spcAft>
                <a:spcPts val="300"/>
              </a:spcAft>
            </a:pPr>
            <a:endParaRPr lang="en-US" sz="2000" b="0" kern="0"/>
          </a:p>
          <a:p>
            <a:pPr>
              <a:spcBef>
                <a:spcPts val="600"/>
              </a:spcBef>
              <a:spcAft>
                <a:spcPts val="300"/>
              </a:spcAft>
            </a:pPr>
            <a:endParaRPr lang="en-US" sz="2000" b="0" kern="0"/>
          </a:p>
        </p:txBody>
      </p:sp>
      <p:sp>
        <p:nvSpPr>
          <p:cNvPr id="5" name="Content Placeholder 7">
            <a:extLst>
              <a:ext uri="{FF2B5EF4-FFF2-40B4-BE49-F238E27FC236}">
                <a16:creationId xmlns:a16="http://schemas.microsoft.com/office/drawing/2014/main" id="{14DBAA5C-13BD-483C-AE82-A30A72B0B13E}"/>
              </a:ext>
            </a:extLst>
          </p:cNvPr>
          <p:cNvSpPr txBox="1">
            <a:spLocks/>
          </p:cNvSpPr>
          <p:nvPr/>
        </p:nvSpPr>
        <p:spPr bwMode="auto">
          <a:xfrm>
            <a:off x="666670" y="2410575"/>
            <a:ext cx="5309278" cy="3828289"/>
          </a:xfrm>
          <a:prstGeom prst="rect">
            <a:avLst/>
          </a:prstGeom>
          <a:solidFill>
            <a:schemeClr val="accent2">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spcAft>
                <a:spcPts val="300"/>
              </a:spcAft>
            </a:pPr>
            <a:r>
              <a:rPr lang="en-US" sz="2000" b="0" kern="0"/>
              <a:t>Incorporate peer/patient navigation services</a:t>
            </a:r>
          </a:p>
          <a:p>
            <a:pPr>
              <a:spcBef>
                <a:spcPts val="600"/>
              </a:spcBef>
              <a:spcAft>
                <a:spcPts val="300"/>
              </a:spcAft>
            </a:pPr>
            <a:r>
              <a:rPr lang="en-US" sz="2000" b="0" kern="0"/>
              <a:t>Utilize culturally appropriate HCV health literacy tools/materials</a:t>
            </a:r>
          </a:p>
          <a:p>
            <a:pPr>
              <a:spcBef>
                <a:spcPts val="600"/>
              </a:spcBef>
              <a:spcAft>
                <a:spcPts val="300"/>
              </a:spcAft>
            </a:pPr>
            <a:r>
              <a:rPr lang="en-US" sz="2000" b="0" kern="0"/>
              <a:t>Provide patient education on treatment safety and effectiveness</a:t>
            </a:r>
          </a:p>
          <a:p>
            <a:pPr>
              <a:spcBef>
                <a:spcPts val="600"/>
              </a:spcBef>
              <a:spcAft>
                <a:spcPts val="300"/>
              </a:spcAft>
            </a:pPr>
            <a:r>
              <a:rPr lang="en-US" sz="2000" b="0" kern="0"/>
              <a:t>Leverage clinic staff for referrals, education, and treatment support</a:t>
            </a:r>
          </a:p>
          <a:p>
            <a:pPr>
              <a:spcBef>
                <a:spcPts val="600"/>
              </a:spcBef>
              <a:spcAft>
                <a:spcPts val="300"/>
              </a:spcAft>
            </a:pPr>
            <a:r>
              <a:rPr lang="en-US" sz="2000" b="0" kern="0"/>
              <a:t>Partner with community-based groups to implement HCV services</a:t>
            </a:r>
          </a:p>
          <a:p>
            <a:pPr>
              <a:spcBef>
                <a:spcPts val="600"/>
              </a:spcBef>
              <a:spcAft>
                <a:spcPts val="300"/>
              </a:spcAft>
            </a:pPr>
            <a:r>
              <a:rPr lang="en-US" sz="2000" b="0" kern="0"/>
              <a:t>Expand HCV treatment for incarcerated populations</a:t>
            </a:r>
          </a:p>
        </p:txBody>
      </p:sp>
      <p:sp>
        <p:nvSpPr>
          <p:cNvPr id="6" name="Rectangle 5">
            <a:extLst>
              <a:ext uri="{FF2B5EF4-FFF2-40B4-BE49-F238E27FC236}">
                <a16:creationId xmlns:a16="http://schemas.microsoft.com/office/drawing/2014/main" id="{5E863CD0-5917-9131-5D3D-4810622033A7}"/>
              </a:ext>
            </a:extLst>
          </p:cNvPr>
          <p:cNvSpPr/>
          <p:nvPr/>
        </p:nvSpPr>
        <p:spPr bwMode="auto">
          <a:xfrm>
            <a:off x="674609" y="1613981"/>
            <a:ext cx="5301339" cy="768300"/>
          </a:xfrm>
          <a:prstGeom prst="rect">
            <a:avLst/>
          </a:prstGeom>
          <a:solidFill>
            <a:schemeClr val="accent1"/>
          </a:solidFill>
          <a:ln w="0">
            <a:no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2800" dirty="0">
                <a:solidFill>
                  <a:srgbClr val="FFFFFF"/>
                </a:solidFill>
                <a:latin typeface="Calibri"/>
                <a:cs typeface="Arial" charset="0"/>
              </a:rPr>
              <a:t>Access to </a:t>
            </a:r>
            <a:r>
              <a:rPr kumimoji="0" lang="en-US" sz="2800" b="1" i="0" u="none" strike="noStrike" kern="1200" cap="none" spc="0" normalizeH="0" baseline="0" noProof="0" dirty="0">
                <a:ln>
                  <a:noFill/>
                </a:ln>
                <a:solidFill>
                  <a:srgbClr val="FFFFFF"/>
                </a:solidFill>
                <a:effectLst/>
                <a:uLnTx/>
                <a:uFillTx/>
                <a:latin typeface="Calibri"/>
                <a:ea typeface="+mn-ea"/>
                <a:cs typeface="Arial" charset="0"/>
              </a:rPr>
              <a:t>Care</a:t>
            </a:r>
          </a:p>
        </p:txBody>
      </p:sp>
      <p:sp>
        <p:nvSpPr>
          <p:cNvPr id="7" name="Rectangle 6">
            <a:extLst>
              <a:ext uri="{FF2B5EF4-FFF2-40B4-BE49-F238E27FC236}">
                <a16:creationId xmlns:a16="http://schemas.microsoft.com/office/drawing/2014/main" id="{507CE665-5D50-8455-9C8F-F209C83E0F6B}"/>
              </a:ext>
            </a:extLst>
          </p:cNvPr>
          <p:cNvSpPr/>
          <p:nvPr/>
        </p:nvSpPr>
        <p:spPr bwMode="auto">
          <a:xfrm>
            <a:off x="6065818" y="1613981"/>
            <a:ext cx="5657250" cy="768300"/>
          </a:xfrm>
          <a:prstGeom prst="rect">
            <a:avLst/>
          </a:prstGeom>
          <a:solidFill>
            <a:srgbClr val="682E74"/>
          </a:solidFill>
          <a:ln w="0">
            <a:noFill/>
            <a:miter lim="800000"/>
            <a:headEnd/>
            <a:tailEnd/>
          </a:ln>
        </p:spPr>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FFFFFF"/>
                </a:solidFill>
                <a:effectLst/>
                <a:uLnTx/>
                <a:uFillTx/>
                <a:latin typeface="Calibri"/>
                <a:ea typeface="+mn-ea"/>
                <a:cs typeface="Arial" charset="0"/>
              </a:rPr>
              <a:t> HCV Treatment</a:t>
            </a:r>
          </a:p>
        </p:txBody>
      </p:sp>
      <p:sp>
        <p:nvSpPr>
          <p:cNvPr id="10" name="TextBox 5">
            <a:extLst>
              <a:ext uri="{FF2B5EF4-FFF2-40B4-BE49-F238E27FC236}">
                <a16:creationId xmlns:a16="http://schemas.microsoft.com/office/drawing/2014/main" id="{503A11FE-A861-29B0-CA0C-F2138C10C3F4}"/>
              </a:ext>
            </a:extLst>
          </p:cNvPr>
          <p:cNvSpPr txBox="1">
            <a:spLocks noChangeArrowheads="1"/>
          </p:cNvSpPr>
          <p:nvPr/>
        </p:nvSpPr>
        <p:spPr bwMode="auto">
          <a:xfrm>
            <a:off x="394668" y="6381447"/>
            <a:ext cx="87685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b="1">
                <a:solidFill>
                  <a:schemeClr val="tx1"/>
                </a:solidFill>
                <a:latin typeface="Arial" charset="0"/>
              </a:defRPr>
            </a:lvl1pPr>
            <a:lvl2pPr eaLnBrk="0" hangingPunct="0">
              <a:defRPr b="1">
                <a:solidFill>
                  <a:schemeClr val="tx1"/>
                </a:solidFill>
                <a:latin typeface="Arial" charset="0"/>
              </a:defRPr>
            </a:lvl2pPr>
            <a:lvl3pPr marL="1143000" indent="-228600" eaLnBrk="0" hangingPunct="0">
              <a:defRPr b="1">
                <a:solidFill>
                  <a:schemeClr val="tx1"/>
                </a:solidFill>
                <a:latin typeface="Arial" charset="0"/>
              </a:defRPr>
            </a:lvl3pPr>
            <a:lvl4pPr marL="1600200" indent="-228600" eaLnBrk="0" hangingPunct="0">
              <a:defRPr b="1">
                <a:solidFill>
                  <a:schemeClr val="tx1"/>
                </a:solidFill>
                <a:latin typeface="Arial" charset="0"/>
              </a:defRPr>
            </a:lvl4pPr>
            <a:lvl5pPr marL="2057400" indent="-228600" eaLnBrk="0" hangingPunct="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lvl="1" eaLnBrk="1" hangingPunct="1">
              <a:defRPr/>
            </a:pP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Falade-Nwulia. JAMA. 2023;330:2200. </a:t>
            </a:r>
            <a:r>
              <a:rPr kumimoji="0" lang="en-US" altLang="en-US" sz="1200" b="0" i="0" u="none" strike="noStrike" kern="1200" cap="none" spc="0" normalizeH="0" baseline="0" noProof="0" dirty="0">
                <a:ln>
                  <a:noFill/>
                </a:ln>
                <a:solidFill>
                  <a:schemeClr val="bg2"/>
                </a:solidFill>
                <a:effectLst/>
                <a:uLnTx/>
                <a:uFillTx/>
                <a:latin typeface="+mn-lt"/>
                <a:ea typeface="+mn-ea"/>
                <a:cs typeface="Arial" charset="0"/>
              </a:rPr>
              <a:t>hcvguidelines.org/unique-populations/pwid. Zhou. Lancet Infect Dis. 2016;16:1409. </a:t>
            </a:r>
            <a:r>
              <a:rPr kumimoji="0" lang="en-US" altLang="en-US" sz="1200" b="0" i="0" u="none" strike="noStrike" kern="1200" cap="none" spc="0" normalizeH="0" baseline="0" noProof="0" dirty="0">
                <a:ln>
                  <a:noFill/>
                </a:ln>
                <a:solidFill>
                  <a:srgbClr val="455560"/>
                </a:solidFill>
                <a:effectLst/>
                <a:uLnTx/>
                <a:uFillTx/>
                <a:latin typeface="Calibri"/>
                <a:ea typeface="+mn-ea"/>
                <a:cs typeface="Arial" charset="0"/>
              </a:rPr>
              <a:t> </a:t>
            </a:r>
            <a:endParaRPr kumimoji="0" lang="en-US" altLang="en-US" sz="1600" b="1" i="0" u="none" strike="noStrike" kern="1200" cap="none" spc="0" normalizeH="0" baseline="0" noProof="0" dirty="0">
              <a:ln>
                <a:noFill/>
              </a:ln>
              <a:solidFill>
                <a:srgbClr val="455560"/>
              </a:solidFill>
              <a:effectLst/>
              <a:uLnTx/>
              <a:uFillTx/>
              <a:latin typeface="Calibri"/>
              <a:ea typeface="+mn-ea"/>
              <a:cs typeface="Arial" charset="0"/>
            </a:endParaRPr>
          </a:p>
        </p:txBody>
      </p:sp>
      <p:pic>
        <p:nvPicPr>
          <p:cNvPr id="12" name="Graphic 11" descr="Care outline">
            <a:extLst>
              <a:ext uri="{FF2B5EF4-FFF2-40B4-BE49-F238E27FC236}">
                <a16:creationId xmlns:a16="http://schemas.microsoft.com/office/drawing/2014/main" id="{846D122F-0F60-2FE0-153F-3C41D1493A7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402674" y="1613980"/>
            <a:ext cx="731520" cy="731520"/>
          </a:xfrm>
          <a:prstGeom prst="rect">
            <a:avLst/>
          </a:prstGeom>
        </p:spPr>
      </p:pic>
      <p:pic>
        <p:nvPicPr>
          <p:cNvPr id="14" name="Graphic 13" descr="Medicine outline">
            <a:extLst>
              <a:ext uri="{FF2B5EF4-FFF2-40B4-BE49-F238E27FC236}">
                <a16:creationId xmlns:a16="http://schemas.microsoft.com/office/drawing/2014/main" id="{16A25B9C-F0EB-1B6B-A8E4-398FCF0F6ED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54813" y="1639993"/>
            <a:ext cx="731520" cy="731520"/>
          </a:xfrm>
          <a:prstGeom prst="rect">
            <a:avLst/>
          </a:prstGeom>
        </p:spPr>
      </p:pic>
    </p:spTree>
    <p:extLst>
      <p:ext uri="{BB962C8B-B14F-4D97-AF65-F5344CB8AC3E}">
        <p14:creationId xmlns:p14="http://schemas.microsoft.com/office/powerpoint/2010/main" val="7099916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Rounded Corners 20">
            <a:extLst>
              <a:ext uri="{FF2B5EF4-FFF2-40B4-BE49-F238E27FC236}">
                <a16:creationId xmlns:a16="http://schemas.microsoft.com/office/drawing/2014/main" id="{5D6A8E5D-6F9A-BDC0-D86F-054F623CEF9B}"/>
              </a:ext>
            </a:extLst>
          </p:cNvPr>
          <p:cNvSpPr/>
          <p:nvPr/>
        </p:nvSpPr>
        <p:spPr bwMode="auto">
          <a:xfrm>
            <a:off x="1485900" y="1598942"/>
            <a:ext cx="9220200" cy="1569231"/>
          </a:xfrm>
          <a:prstGeom prst="roundRect">
            <a:avLst>
              <a:gd name="adj" fmla="val 6199"/>
            </a:avLst>
          </a:prstGeom>
          <a:solidFill>
            <a:schemeClr val="tx1">
              <a:lumMod val="95000"/>
            </a:schemeClr>
          </a:solidFill>
          <a:ln w="0">
            <a:solidFill>
              <a:schemeClr val="tx2"/>
            </a:solidFill>
            <a:miter lim="800000"/>
            <a:headEnd/>
            <a:tailEnd/>
          </a:ln>
          <a:effectLst>
            <a:outerShdw blurRad="50800" dist="38100" dir="2700000" algn="tl" rotWithShape="0">
              <a:prstClr val="black">
                <a:alpha val="40000"/>
              </a:prstClr>
            </a:outerShdw>
          </a:effectLst>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 name="Title 4">
            <a:extLst>
              <a:ext uri="{FF2B5EF4-FFF2-40B4-BE49-F238E27FC236}">
                <a16:creationId xmlns:a16="http://schemas.microsoft.com/office/drawing/2014/main" id="{9F5CDEC4-7D97-5C87-6F2F-BD6288988CCA}"/>
              </a:ext>
            </a:extLst>
          </p:cNvPr>
          <p:cNvSpPr>
            <a:spLocks noGrp="1"/>
          </p:cNvSpPr>
          <p:nvPr>
            <p:ph type="title"/>
          </p:nvPr>
        </p:nvSpPr>
        <p:spPr/>
        <p:txBody>
          <a:bodyPr/>
          <a:lstStyle/>
          <a:p>
            <a:r>
              <a:rPr lang="en-US" dirty="0"/>
              <a:t>Navigating Cost Barriers</a:t>
            </a:r>
          </a:p>
        </p:txBody>
      </p:sp>
      <p:sp>
        <p:nvSpPr>
          <p:cNvPr id="2" name="Content Placeholder 1">
            <a:extLst>
              <a:ext uri="{FF2B5EF4-FFF2-40B4-BE49-F238E27FC236}">
                <a16:creationId xmlns:a16="http://schemas.microsoft.com/office/drawing/2014/main" id="{68ADB242-92CD-5ED2-1471-BB3A9E275E9C}"/>
              </a:ext>
            </a:extLst>
          </p:cNvPr>
          <p:cNvSpPr>
            <a:spLocks noGrp="1"/>
          </p:cNvSpPr>
          <p:nvPr>
            <p:ph sz="half" idx="4294967295"/>
          </p:nvPr>
        </p:nvSpPr>
        <p:spPr>
          <a:xfrm>
            <a:off x="631221" y="3338513"/>
            <a:ext cx="5811838" cy="3025775"/>
          </a:xfrm>
        </p:spPr>
        <p:txBody>
          <a:bodyPr/>
          <a:lstStyle/>
          <a:p>
            <a:pPr>
              <a:spcBef>
                <a:spcPts val="600"/>
              </a:spcBef>
              <a:spcAft>
                <a:spcPts val="0"/>
              </a:spcAft>
            </a:pPr>
            <a:r>
              <a:rPr lang="en-US" sz="2200" b="0" kern="0" dirty="0"/>
              <a:t>Prior authorization depending on health insurance payer</a:t>
            </a:r>
          </a:p>
          <a:p>
            <a:pPr lvl="1">
              <a:spcBef>
                <a:spcPts val="600"/>
              </a:spcBef>
              <a:spcAft>
                <a:spcPts val="0"/>
              </a:spcAft>
            </a:pPr>
            <a:r>
              <a:rPr lang="en-US" sz="2000" b="0" kern="0" dirty="0"/>
              <a:t>May request information on substance use status</a:t>
            </a:r>
          </a:p>
          <a:p>
            <a:pPr>
              <a:spcBef>
                <a:spcPts val="600"/>
              </a:spcBef>
              <a:spcAft>
                <a:spcPts val="0"/>
              </a:spcAft>
            </a:pPr>
            <a:r>
              <a:rPr lang="en-US" sz="2200" b="0" kern="0" dirty="0"/>
              <a:t>Payers may restrict access to HCV treatment </a:t>
            </a:r>
          </a:p>
          <a:p>
            <a:pPr lvl="1">
              <a:spcBef>
                <a:spcPts val="600"/>
              </a:spcBef>
              <a:spcAft>
                <a:spcPts val="0"/>
              </a:spcAft>
            </a:pPr>
            <a:r>
              <a:rPr lang="en-US" sz="2000" b="0" kern="0" dirty="0"/>
              <a:t>By fibrosis stage</a:t>
            </a:r>
          </a:p>
          <a:p>
            <a:pPr lvl="1">
              <a:spcBef>
                <a:spcPts val="600"/>
              </a:spcBef>
              <a:spcAft>
                <a:spcPts val="0"/>
              </a:spcAft>
            </a:pPr>
            <a:r>
              <a:rPr lang="en-US" sz="2000" b="0" kern="0" dirty="0"/>
              <a:t>By substance use history</a:t>
            </a:r>
          </a:p>
          <a:p>
            <a:pPr lvl="1">
              <a:spcBef>
                <a:spcPts val="600"/>
              </a:spcBef>
              <a:spcAft>
                <a:spcPts val="0"/>
              </a:spcAft>
            </a:pPr>
            <a:r>
              <a:rPr lang="en-US" sz="2000" b="0" kern="0" dirty="0"/>
              <a:t>By prescribing physician specialty</a:t>
            </a:r>
          </a:p>
        </p:txBody>
      </p:sp>
      <p:sp>
        <p:nvSpPr>
          <p:cNvPr id="13" name="Content Placeholder 12">
            <a:extLst>
              <a:ext uri="{FF2B5EF4-FFF2-40B4-BE49-F238E27FC236}">
                <a16:creationId xmlns:a16="http://schemas.microsoft.com/office/drawing/2014/main" id="{F35D0F16-1C87-A5C3-3AEE-9ABC6254975E}"/>
              </a:ext>
            </a:extLst>
          </p:cNvPr>
          <p:cNvSpPr>
            <a:spLocks noGrp="1"/>
          </p:cNvSpPr>
          <p:nvPr>
            <p:ph sz="half" idx="4294967295"/>
          </p:nvPr>
        </p:nvSpPr>
        <p:spPr>
          <a:xfrm>
            <a:off x="6776054" y="3340100"/>
            <a:ext cx="4784725" cy="3025775"/>
          </a:xfrm>
        </p:spPr>
        <p:txBody>
          <a:bodyPr/>
          <a:lstStyle/>
          <a:p>
            <a:pPr>
              <a:spcBef>
                <a:spcPts val="600"/>
              </a:spcBef>
              <a:spcAft>
                <a:spcPts val="0"/>
              </a:spcAft>
            </a:pPr>
            <a:r>
              <a:rPr lang="en-US" sz="2200" b="0" kern="0" dirty="0"/>
              <a:t>Helpful resources:</a:t>
            </a:r>
          </a:p>
          <a:p>
            <a:pPr lvl="1">
              <a:spcBef>
                <a:spcPts val="600"/>
              </a:spcBef>
              <a:spcAft>
                <a:spcPts val="0"/>
              </a:spcAft>
            </a:pPr>
            <a:r>
              <a:rPr lang="en-US" sz="2000" dirty="0"/>
              <a:t>Patient Advocate Foundation’s Hepatitis C CareLine </a:t>
            </a:r>
            <a:br>
              <a:rPr lang="en-US" sz="2000" dirty="0"/>
            </a:br>
            <a:r>
              <a:rPr lang="en-US" sz="2000" dirty="0"/>
              <a:t>(1-800-532-5274)</a:t>
            </a:r>
          </a:p>
          <a:p>
            <a:pPr lvl="1">
              <a:spcBef>
                <a:spcPts val="600"/>
              </a:spcBef>
              <a:spcAft>
                <a:spcPts val="0"/>
              </a:spcAft>
            </a:pPr>
            <a:r>
              <a:rPr lang="en-US" sz="2000" dirty="0"/>
              <a:t>TargetHIV: resource on patient assistance programs: </a:t>
            </a:r>
            <a:r>
              <a:rPr lang="en-US" sz="2000" dirty="0">
                <a:hlinkClick r:id="rId3"/>
              </a:rPr>
              <a:t>targethiv.org</a:t>
            </a:r>
            <a:endParaRPr lang="en-US" sz="2000" dirty="0"/>
          </a:p>
          <a:p>
            <a:pPr lvl="1">
              <a:spcBef>
                <a:spcPts val="600"/>
              </a:spcBef>
              <a:spcAft>
                <a:spcPts val="0"/>
              </a:spcAft>
            </a:pPr>
            <a:r>
              <a:rPr lang="en-US" sz="2000" b="0" kern="0" dirty="0"/>
              <a:t>Hepatitis C State of Medicaid Access: </a:t>
            </a:r>
            <a:r>
              <a:rPr lang="en-US" sz="2000" b="0" kern="0" dirty="0">
                <a:hlinkClick r:id="rId4"/>
              </a:rPr>
              <a:t>stateofhepc.org/</a:t>
            </a:r>
            <a:endParaRPr lang="en-US" sz="2000" b="0" kern="0" dirty="0"/>
          </a:p>
          <a:p>
            <a:pPr marL="457200" lvl="1" indent="0">
              <a:spcBef>
                <a:spcPts val="600"/>
              </a:spcBef>
              <a:spcAft>
                <a:spcPts val="0"/>
              </a:spcAft>
              <a:buNone/>
            </a:pPr>
            <a:endParaRPr lang="en-US" sz="2000" b="0" kern="0" dirty="0"/>
          </a:p>
        </p:txBody>
      </p:sp>
      <p:sp>
        <p:nvSpPr>
          <p:cNvPr id="10" name="Text Box 15">
            <a:extLst>
              <a:ext uri="{FF2B5EF4-FFF2-40B4-BE49-F238E27FC236}">
                <a16:creationId xmlns:a16="http://schemas.microsoft.com/office/drawing/2014/main" id="{6FA0C339-839B-AF00-2088-C9F700A42811}"/>
              </a:ext>
            </a:extLst>
          </p:cNvPr>
          <p:cNvSpPr txBox="1">
            <a:spLocks noChangeArrowheads="1"/>
          </p:cNvSpPr>
          <p:nvPr/>
        </p:nvSpPr>
        <p:spPr bwMode="auto">
          <a:xfrm>
            <a:off x="407082" y="6180890"/>
            <a:ext cx="8723313"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fr-FR" altLang="en-US" sz="1200" b="0" dirty="0">
                <a:solidFill>
                  <a:schemeClr val="bg2"/>
                </a:solidFill>
                <a:latin typeface="Calibri" panose="020F0502020204030204" pitchFamily="34" charset="0"/>
              </a:rPr>
              <a:t>Herink. Addict Sci Clin Pract. 2023;18:35. cdc.gov/vitalsigns/hepc-treatment/index.html.</a:t>
            </a:r>
            <a:br>
              <a:rPr lang="fr-FR" altLang="en-US" sz="1200" b="0" dirty="0">
                <a:solidFill>
                  <a:schemeClr val="bg2"/>
                </a:solidFill>
                <a:latin typeface="Calibri" panose="020F0502020204030204" pitchFamily="34" charset="0"/>
              </a:rPr>
            </a:br>
            <a:r>
              <a:rPr lang="fr-FR" altLang="en-US" sz="1200" b="0" dirty="0">
                <a:solidFill>
                  <a:schemeClr val="bg2"/>
                </a:solidFill>
                <a:latin typeface="Calibri" panose="020F0502020204030204" pitchFamily="34" charset="0"/>
              </a:rPr>
              <a:t>hepatitisc.uw.edu/go/evaluation-treatment/addressing-structural-barriers-to-treatment/core-concept/all. </a:t>
            </a:r>
          </a:p>
        </p:txBody>
      </p:sp>
      <p:pic>
        <p:nvPicPr>
          <p:cNvPr id="3" name="Graphic 2" descr="Man with solid fill">
            <a:extLst>
              <a:ext uri="{FF2B5EF4-FFF2-40B4-BE49-F238E27FC236}">
                <a16:creationId xmlns:a16="http://schemas.microsoft.com/office/drawing/2014/main" id="{3A9A8D7F-DF62-3523-4F02-C4E90043BDA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656778" y="1718890"/>
            <a:ext cx="914400" cy="914400"/>
          </a:xfrm>
          <a:prstGeom prst="rect">
            <a:avLst/>
          </a:prstGeom>
        </p:spPr>
      </p:pic>
      <p:pic>
        <p:nvPicPr>
          <p:cNvPr id="4" name="Graphic 3" descr="Man with solid fill">
            <a:extLst>
              <a:ext uri="{FF2B5EF4-FFF2-40B4-BE49-F238E27FC236}">
                <a16:creationId xmlns:a16="http://schemas.microsoft.com/office/drawing/2014/main" id="{54DDFF7C-0546-45F0-26E1-1CF2A259041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113978" y="1684711"/>
            <a:ext cx="914400" cy="914400"/>
          </a:xfrm>
          <a:prstGeom prst="rect">
            <a:avLst/>
          </a:prstGeom>
        </p:spPr>
      </p:pic>
      <p:pic>
        <p:nvPicPr>
          <p:cNvPr id="6" name="Graphic 5" descr="Man with solid fill">
            <a:extLst>
              <a:ext uri="{FF2B5EF4-FFF2-40B4-BE49-F238E27FC236}">
                <a16:creationId xmlns:a16="http://schemas.microsoft.com/office/drawing/2014/main" id="{BF9A1A84-0262-D17D-822D-6643EAF3126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574109" y="1684711"/>
            <a:ext cx="914400" cy="914400"/>
          </a:xfrm>
          <a:prstGeom prst="rect">
            <a:avLst/>
          </a:prstGeom>
        </p:spPr>
      </p:pic>
      <p:sp>
        <p:nvSpPr>
          <p:cNvPr id="11" name="TextBox 10">
            <a:extLst>
              <a:ext uri="{FF2B5EF4-FFF2-40B4-BE49-F238E27FC236}">
                <a16:creationId xmlns:a16="http://schemas.microsoft.com/office/drawing/2014/main" id="{CB683522-76A7-4851-E7EE-C422AD28549F}"/>
              </a:ext>
            </a:extLst>
          </p:cNvPr>
          <p:cNvSpPr txBox="1"/>
          <p:nvPr/>
        </p:nvSpPr>
        <p:spPr bwMode="auto">
          <a:xfrm>
            <a:off x="1700062" y="2424105"/>
            <a:ext cx="162576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5000" dirty="0">
                <a:solidFill>
                  <a:schemeClr val="accent1"/>
                </a:solidFill>
                <a:latin typeface="Calibri" panose="020F0502020204030204" pitchFamily="34" charset="0"/>
              </a:rPr>
              <a:t>1 in 3</a:t>
            </a:r>
          </a:p>
        </p:txBody>
      </p:sp>
      <p:sp>
        <p:nvSpPr>
          <p:cNvPr id="12" name="TextBox 11">
            <a:extLst>
              <a:ext uri="{FF2B5EF4-FFF2-40B4-BE49-F238E27FC236}">
                <a16:creationId xmlns:a16="http://schemas.microsoft.com/office/drawing/2014/main" id="{6635B63C-BDF8-625D-599A-C2E40ACE67C6}"/>
              </a:ext>
            </a:extLst>
          </p:cNvPr>
          <p:cNvSpPr txBox="1"/>
          <p:nvPr/>
        </p:nvSpPr>
        <p:spPr bwMode="auto">
          <a:xfrm>
            <a:off x="3442294" y="1810123"/>
            <a:ext cx="20539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accent1"/>
                </a:solidFill>
                <a:latin typeface="Calibri" panose="020F0502020204030204" pitchFamily="34" charset="0"/>
              </a:rPr>
              <a:t>Only 1 in 3 insured individuals received timely treatment</a:t>
            </a:r>
          </a:p>
        </p:txBody>
      </p:sp>
      <p:sp>
        <p:nvSpPr>
          <p:cNvPr id="19" name="TextBox 18">
            <a:extLst>
              <a:ext uri="{FF2B5EF4-FFF2-40B4-BE49-F238E27FC236}">
                <a16:creationId xmlns:a16="http://schemas.microsoft.com/office/drawing/2014/main" id="{C767F610-5721-9B3F-D34E-0007D278D38C}"/>
              </a:ext>
            </a:extLst>
          </p:cNvPr>
          <p:cNvSpPr txBox="1"/>
          <p:nvPr/>
        </p:nvSpPr>
        <p:spPr bwMode="auto">
          <a:xfrm>
            <a:off x="7139400" y="1507964"/>
            <a:ext cx="1303562"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5000" dirty="0">
                <a:solidFill>
                  <a:schemeClr val="accent1"/>
                </a:solidFill>
                <a:latin typeface="Calibri" panose="020F0502020204030204" pitchFamily="34" charset="0"/>
              </a:rPr>
              <a:t>46%</a:t>
            </a:r>
          </a:p>
        </p:txBody>
      </p:sp>
      <p:sp>
        <p:nvSpPr>
          <p:cNvPr id="20" name="TextBox 19">
            <a:extLst>
              <a:ext uri="{FF2B5EF4-FFF2-40B4-BE49-F238E27FC236}">
                <a16:creationId xmlns:a16="http://schemas.microsoft.com/office/drawing/2014/main" id="{7D373D84-2031-DF3C-6414-8019E4FA0F02}"/>
              </a:ext>
            </a:extLst>
          </p:cNvPr>
          <p:cNvSpPr txBox="1"/>
          <p:nvPr/>
        </p:nvSpPr>
        <p:spPr bwMode="auto">
          <a:xfrm>
            <a:off x="7139399" y="2182127"/>
            <a:ext cx="337910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accent1"/>
                </a:solidFill>
                <a:latin typeface="Calibri" panose="020F0502020204030204" pitchFamily="34" charset="0"/>
              </a:rPr>
              <a:t>People with Medicaid were 46% less likely to receive treatment vs those with private insurance</a:t>
            </a:r>
          </a:p>
        </p:txBody>
      </p:sp>
      <p:graphicFrame>
        <p:nvGraphicFramePr>
          <p:cNvPr id="8" name="Chart 7">
            <a:extLst>
              <a:ext uri="{FF2B5EF4-FFF2-40B4-BE49-F238E27FC236}">
                <a16:creationId xmlns:a16="http://schemas.microsoft.com/office/drawing/2014/main" id="{328E52AB-1716-C567-79C4-21A9D75BEFA2}"/>
              </a:ext>
            </a:extLst>
          </p:cNvPr>
          <p:cNvGraphicFramePr/>
          <p:nvPr>
            <p:extLst>
              <p:ext uri="{D42A27DB-BD31-4B8C-83A1-F6EECF244321}">
                <p14:modId xmlns:p14="http://schemas.microsoft.com/office/powerpoint/2010/main" val="2984978392"/>
              </p:ext>
            </p:extLst>
          </p:nvPr>
        </p:nvGraphicFramePr>
        <p:xfrm>
          <a:off x="5333551" y="1597737"/>
          <a:ext cx="2219016" cy="1479344"/>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0339792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58C1C5-A551-F6C4-F4F9-526C7B541B9F}"/>
              </a:ext>
            </a:extLst>
          </p:cNvPr>
          <p:cNvSpPr>
            <a:spLocks noGrp="1"/>
          </p:cNvSpPr>
          <p:nvPr>
            <p:ph type="title"/>
          </p:nvPr>
        </p:nvSpPr>
        <p:spPr/>
        <p:txBody>
          <a:bodyPr/>
          <a:lstStyle/>
          <a:p>
            <a:r>
              <a:rPr lang="en-US"/>
              <a:t>Success Stories</a:t>
            </a:r>
          </a:p>
        </p:txBody>
      </p:sp>
    </p:spTree>
    <p:extLst>
      <p:ext uri="{BB962C8B-B14F-4D97-AF65-F5344CB8AC3E}">
        <p14:creationId xmlns:p14="http://schemas.microsoft.com/office/powerpoint/2010/main" val="23765546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1CFFB4C-ABB7-641B-CCDB-1261E32E0E66}"/>
              </a:ext>
            </a:extLst>
          </p:cNvPr>
          <p:cNvSpPr>
            <a:spLocks noGrp="1"/>
          </p:cNvSpPr>
          <p:nvPr>
            <p:ph type="title"/>
          </p:nvPr>
        </p:nvSpPr>
        <p:spPr/>
        <p:txBody>
          <a:bodyPr/>
          <a:lstStyle/>
          <a:p>
            <a:r>
              <a:rPr lang="en-US" dirty="0"/>
              <a:t>Primary Care-Based HCV Treatment </a:t>
            </a:r>
          </a:p>
        </p:txBody>
      </p:sp>
      <p:sp>
        <p:nvSpPr>
          <p:cNvPr id="4" name="Content Placeholder 3">
            <a:extLst>
              <a:ext uri="{FF2B5EF4-FFF2-40B4-BE49-F238E27FC236}">
                <a16:creationId xmlns:a16="http://schemas.microsoft.com/office/drawing/2014/main" id="{D4A6AA31-8FEE-B9F8-B1C9-EF673A2B4AF8}"/>
              </a:ext>
            </a:extLst>
          </p:cNvPr>
          <p:cNvSpPr>
            <a:spLocks noGrp="1"/>
          </p:cNvSpPr>
          <p:nvPr>
            <p:ph idx="1"/>
          </p:nvPr>
        </p:nvSpPr>
        <p:spPr>
          <a:xfrm>
            <a:off x="604675" y="1513047"/>
            <a:ext cx="6858163" cy="4650686"/>
          </a:xfrm>
        </p:spPr>
        <p:txBody>
          <a:bodyPr/>
          <a:lstStyle/>
          <a:p>
            <a:r>
              <a:rPr lang="en-US" sz="2200" dirty="0"/>
              <a:t>Primary care model at the Grady Liver Clinic, staffed by general internists and a nurse practitioner with expertise in HCV management and treatment </a:t>
            </a:r>
          </a:p>
          <a:p>
            <a:pPr lvl="1"/>
            <a:r>
              <a:rPr lang="en-US" sz="2000" dirty="0"/>
              <a:t>Other team members: clinical pharmacist, pharmacy technician, patient navigator, and program manager</a:t>
            </a:r>
          </a:p>
          <a:p>
            <a:r>
              <a:rPr lang="en-US" sz="2200" dirty="0"/>
              <a:t>From 2015-2019, of the 2689 patients seen...</a:t>
            </a:r>
          </a:p>
          <a:p>
            <a:pPr marL="0" indent="0">
              <a:buNone/>
            </a:pPr>
            <a:endParaRPr lang="en-US" sz="2200" dirty="0"/>
          </a:p>
          <a:p>
            <a:pPr marL="457200" lvl="1" indent="0">
              <a:buNone/>
            </a:pPr>
            <a:endParaRPr lang="en-US" sz="2200" dirty="0"/>
          </a:p>
        </p:txBody>
      </p:sp>
      <p:sp>
        <p:nvSpPr>
          <p:cNvPr id="7" name="Content Placeholder 6">
            <a:extLst>
              <a:ext uri="{FF2B5EF4-FFF2-40B4-BE49-F238E27FC236}">
                <a16:creationId xmlns:a16="http://schemas.microsoft.com/office/drawing/2014/main" id="{3F8576A3-B565-186F-CFF0-C6904280D9F1}"/>
              </a:ext>
            </a:extLst>
          </p:cNvPr>
          <p:cNvSpPr>
            <a:spLocks noGrp="1"/>
          </p:cNvSpPr>
          <p:nvPr>
            <p:ph sz="half" idx="4294967295"/>
          </p:nvPr>
        </p:nvSpPr>
        <p:spPr>
          <a:xfrm>
            <a:off x="7462838" y="1511300"/>
            <a:ext cx="4310062" cy="4678363"/>
          </a:xfrm>
          <a:prstGeom prst="roundRect">
            <a:avLst>
              <a:gd name="adj" fmla="val 5238"/>
            </a:avLst>
          </a:prstGeom>
          <a:solidFill>
            <a:schemeClr val="accent5">
              <a:lumMod val="20000"/>
              <a:lumOff val="80000"/>
            </a:schemeClr>
          </a:solidFill>
        </p:spPr>
        <p:txBody>
          <a:bodyPr/>
          <a:lstStyle/>
          <a:p>
            <a:pPr>
              <a:spcBef>
                <a:spcPts val="600"/>
              </a:spcBef>
            </a:pPr>
            <a:r>
              <a:rPr lang="en-US" sz="2200" dirty="0"/>
              <a:t>Success attributed to</a:t>
            </a:r>
          </a:p>
          <a:p>
            <a:pPr lvl="1">
              <a:spcBef>
                <a:spcPts val="600"/>
              </a:spcBef>
            </a:pPr>
            <a:r>
              <a:rPr lang="en-US" sz="2000" dirty="0"/>
              <a:t>Continued support of faculty time dedicated to GLC</a:t>
            </a:r>
          </a:p>
          <a:p>
            <a:pPr lvl="1">
              <a:spcBef>
                <a:spcPts val="600"/>
              </a:spcBef>
            </a:pPr>
            <a:r>
              <a:rPr lang="en-US" sz="2000" dirty="0"/>
              <a:t>Support from administration, including use of exam rooms and triage staff of the primary care center</a:t>
            </a:r>
          </a:p>
          <a:p>
            <a:pPr lvl="1">
              <a:spcBef>
                <a:spcPts val="600"/>
              </a:spcBef>
            </a:pPr>
            <a:r>
              <a:rPr lang="en-US" sz="2000" dirty="0"/>
              <a:t>Participation in the 340B program</a:t>
            </a:r>
          </a:p>
          <a:p>
            <a:pPr lvl="1">
              <a:spcBef>
                <a:spcPts val="600"/>
              </a:spcBef>
            </a:pPr>
            <a:r>
              <a:rPr lang="en-US" sz="2000" dirty="0"/>
              <a:t>Systematic screening with linkage to care, with patient navigation and program management </a:t>
            </a:r>
          </a:p>
          <a:p>
            <a:pPr>
              <a:spcBef>
                <a:spcPts val="600"/>
              </a:spcBef>
            </a:pPr>
            <a:endParaRPr lang="en-US" dirty="0"/>
          </a:p>
        </p:txBody>
      </p:sp>
      <p:sp>
        <p:nvSpPr>
          <p:cNvPr id="5" name="Text Box 15">
            <a:extLst>
              <a:ext uri="{FF2B5EF4-FFF2-40B4-BE49-F238E27FC236}">
                <a16:creationId xmlns:a16="http://schemas.microsoft.com/office/drawing/2014/main" id="{16A40FC4-DD49-C76A-C7AB-19F620791A94}"/>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Fluker. Public Health Rep. 2024;139:163.</a:t>
            </a:r>
            <a:endParaRPr kumimoji="0" lang="it-IT"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0A0696E9-212C-270D-777C-2CDD5920A04B}"/>
              </a:ext>
            </a:extLst>
          </p:cNvPr>
          <p:cNvSpPr txBox="1"/>
          <p:nvPr/>
        </p:nvSpPr>
        <p:spPr bwMode="auto">
          <a:xfrm>
            <a:off x="543636" y="3995270"/>
            <a:ext cx="2103120" cy="1463040"/>
          </a:xfrm>
          <a:prstGeom prst="rect">
            <a:avLst/>
          </a:prstGeom>
          <a:solidFill>
            <a:srgbClr val="015873"/>
          </a:solidFill>
          <a:ln>
            <a:noFill/>
          </a:ln>
        </p:spPr>
        <p:txBody>
          <a:bodyPr wrap="square" rtlCol="0" anchor="ctr">
            <a:spAutoFit/>
          </a:bodyPr>
          <a:lstStyle/>
          <a:p>
            <a:pPr lvl="0" algn="ctr"/>
            <a:r>
              <a:rPr lang="en-US" b="0">
                <a:latin typeface="+mn-lt"/>
              </a:rPr>
              <a:t>77% initiated on treatment</a:t>
            </a:r>
          </a:p>
        </p:txBody>
      </p:sp>
      <p:sp>
        <p:nvSpPr>
          <p:cNvPr id="9" name="TextBox 8">
            <a:extLst>
              <a:ext uri="{FF2B5EF4-FFF2-40B4-BE49-F238E27FC236}">
                <a16:creationId xmlns:a16="http://schemas.microsoft.com/office/drawing/2014/main" id="{68F65F59-4567-23F6-E752-8D9387DA313A}"/>
              </a:ext>
            </a:extLst>
          </p:cNvPr>
          <p:cNvSpPr txBox="1"/>
          <p:nvPr/>
        </p:nvSpPr>
        <p:spPr bwMode="auto">
          <a:xfrm>
            <a:off x="2794038" y="3988127"/>
            <a:ext cx="2103120" cy="1477328"/>
          </a:xfrm>
          <a:prstGeom prst="rect">
            <a:avLst/>
          </a:prstGeom>
          <a:solidFill>
            <a:srgbClr val="015873"/>
          </a:solidFill>
          <a:ln>
            <a:noFill/>
          </a:ln>
        </p:spPr>
        <p:txBody>
          <a:bodyPr wrap="square" rtlCol="0" anchor="ctr">
            <a:spAutoFit/>
          </a:bodyPr>
          <a:lstStyle/>
          <a:p>
            <a:pPr lvl="0" algn="ctr"/>
            <a:r>
              <a:rPr lang="en-US" b="0" dirty="0">
                <a:latin typeface="+mn-lt"/>
              </a:rPr>
              <a:t>85% of people who started treatment completed treatment and were tested for cure</a:t>
            </a:r>
          </a:p>
        </p:txBody>
      </p:sp>
      <p:sp>
        <p:nvSpPr>
          <p:cNvPr id="10" name="TextBox 9">
            <a:extLst>
              <a:ext uri="{FF2B5EF4-FFF2-40B4-BE49-F238E27FC236}">
                <a16:creationId xmlns:a16="http://schemas.microsoft.com/office/drawing/2014/main" id="{8538BDC6-9327-DC60-2399-A9C6B9CD9086}"/>
              </a:ext>
            </a:extLst>
          </p:cNvPr>
          <p:cNvSpPr txBox="1"/>
          <p:nvPr/>
        </p:nvSpPr>
        <p:spPr bwMode="auto">
          <a:xfrm>
            <a:off x="5044440" y="3982931"/>
            <a:ext cx="2103120" cy="1481328"/>
          </a:xfrm>
          <a:prstGeom prst="rect">
            <a:avLst/>
          </a:prstGeom>
          <a:solidFill>
            <a:srgbClr val="015873"/>
          </a:solidFill>
          <a:ln>
            <a:noFill/>
          </a:ln>
        </p:spPr>
        <p:txBody>
          <a:bodyPr wrap="square" rtlCol="0" anchor="ctr">
            <a:spAutoFit/>
          </a:bodyPr>
          <a:lstStyle/>
          <a:p>
            <a:pPr lvl="0" algn="ctr"/>
            <a:r>
              <a:rPr lang="en-US" b="0" dirty="0">
                <a:latin typeface="+mn-lt"/>
              </a:rPr>
              <a:t>83% of total treated cohort cured </a:t>
            </a:r>
          </a:p>
          <a:p>
            <a:pPr lvl="0" algn="ctr"/>
            <a:r>
              <a:rPr lang="en-US" b="0" dirty="0">
                <a:latin typeface="+mn-lt"/>
              </a:rPr>
              <a:t>(97% among those tested for cure)  </a:t>
            </a:r>
          </a:p>
        </p:txBody>
      </p:sp>
      <p:sp>
        <p:nvSpPr>
          <p:cNvPr id="11" name="Arrow: Right 10">
            <a:extLst>
              <a:ext uri="{FF2B5EF4-FFF2-40B4-BE49-F238E27FC236}">
                <a16:creationId xmlns:a16="http://schemas.microsoft.com/office/drawing/2014/main" id="{138F04E7-026D-EC7F-E5A8-3E3338620999}"/>
              </a:ext>
            </a:extLst>
          </p:cNvPr>
          <p:cNvSpPr/>
          <p:nvPr/>
        </p:nvSpPr>
        <p:spPr bwMode="auto">
          <a:xfrm>
            <a:off x="2451100" y="4521200"/>
            <a:ext cx="464896" cy="486444"/>
          </a:xfrm>
          <a:prstGeom prst="rightArrow">
            <a:avLst/>
          </a:prstGeom>
          <a:solidFill>
            <a:schemeClr val="tx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12" name="Arrow: Right 11">
            <a:extLst>
              <a:ext uri="{FF2B5EF4-FFF2-40B4-BE49-F238E27FC236}">
                <a16:creationId xmlns:a16="http://schemas.microsoft.com/office/drawing/2014/main" id="{5DEFAE2B-C0AA-D466-1A16-915A1614A68B}"/>
              </a:ext>
            </a:extLst>
          </p:cNvPr>
          <p:cNvSpPr/>
          <p:nvPr/>
        </p:nvSpPr>
        <p:spPr bwMode="auto">
          <a:xfrm>
            <a:off x="4826000" y="4495800"/>
            <a:ext cx="464896" cy="486444"/>
          </a:xfrm>
          <a:prstGeom prst="rightArrow">
            <a:avLst/>
          </a:prstGeom>
          <a:solidFill>
            <a:schemeClr val="tx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30096636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CE713-9529-13A9-1989-CB5EDB666A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10732C-1221-2ACF-36C9-0041D899B72C}"/>
              </a:ext>
            </a:extLst>
          </p:cNvPr>
          <p:cNvSpPr>
            <a:spLocks noGrp="1"/>
          </p:cNvSpPr>
          <p:nvPr>
            <p:ph type="title"/>
          </p:nvPr>
        </p:nvSpPr>
        <p:spPr/>
        <p:txBody>
          <a:bodyPr/>
          <a:lstStyle/>
          <a:p>
            <a:r>
              <a:rPr lang="en-US"/>
              <a:t>CHARM Program: HCV Test and Treat Program in </a:t>
            </a:r>
            <a:br>
              <a:rPr lang="en-US"/>
            </a:br>
            <a:r>
              <a:rPr lang="en-US"/>
              <a:t>Sexual Health Clinics</a:t>
            </a:r>
          </a:p>
        </p:txBody>
      </p:sp>
      <p:sp>
        <p:nvSpPr>
          <p:cNvPr id="4" name="Content Placeholder 3">
            <a:extLst>
              <a:ext uri="{FF2B5EF4-FFF2-40B4-BE49-F238E27FC236}">
                <a16:creationId xmlns:a16="http://schemas.microsoft.com/office/drawing/2014/main" id="{142A3D8D-F7FA-196B-89CC-2BE51137ADC5}"/>
              </a:ext>
            </a:extLst>
          </p:cNvPr>
          <p:cNvSpPr>
            <a:spLocks noGrp="1"/>
          </p:cNvSpPr>
          <p:nvPr>
            <p:ph idx="1"/>
          </p:nvPr>
        </p:nvSpPr>
        <p:spPr/>
        <p:txBody>
          <a:bodyPr/>
          <a:lstStyle/>
          <a:p>
            <a:r>
              <a:rPr lang="en-US" sz="2400" dirty="0"/>
              <a:t>Test and treat program in health department sexual health clinics in Baltimore</a:t>
            </a:r>
          </a:p>
          <a:p>
            <a:pPr marL="457200" lvl="1" indent="0">
              <a:buNone/>
            </a:pPr>
            <a:endParaRPr lang="en-US" sz="2400" dirty="0"/>
          </a:p>
        </p:txBody>
      </p:sp>
      <p:sp>
        <p:nvSpPr>
          <p:cNvPr id="7" name="Content Placeholder 4">
            <a:extLst>
              <a:ext uri="{FF2B5EF4-FFF2-40B4-BE49-F238E27FC236}">
                <a16:creationId xmlns:a16="http://schemas.microsoft.com/office/drawing/2014/main" id="{34E76938-CD1C-4576-242F-8C7A7D52E900}"/>
              </a:ext>
            </a:extLst>
          </p:cNvPr>
          <p:cNvSpPr txBox="1">
            <a:spLocks/>
          </p:cNvSpPr>
          <p:nvPr/>
        </p:nvSpPr>
        <p:spPr bwMode="auto">
          <a:xfrm>
            <a:off x="601821" y="2160661"/>
            <a:ext cx="3520354" cy="3951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lvl="1"/>
            <a:r>
              <a:rPr lang="en-US" sz="2200" b="0" kern="0" dirty="0"/>
              <a:t>Rapid HCV Ab testing with confirmatory RNA testing </a:t>
            </a:r>
          </a:p>
          <a:p>
            <a:pPr lvl="1"/>
            <a:r>
              <a:rPr lang="en-US" sz="2200" b="0" kern="0" dirty="0"/>
              <a:t>Additional services: STI testing and treatment, HIV treatment and case management, HIV PrEP and PEP</a:t>
            </a:r>
          </a:p>
          <a:p>
            <a:pPr lvl="1"/>
            <a:r>
              <a:rPr lang="en-US" sz="2200" b="0" kern="0" dirty="0"/>
              <a:t>Services free to patients regardless of insurance status</a:t>
            </a:r>
          </a:p>
          <a:p>
            <a:endParaRPr lang="en-US" sz="2200" b="0" kern="0" dirty="0"/>
          </a:p>
        </p:txBody>
      </p:sp>
      <p:sp>
        <p:nvSpPr>
          <p:cNvPr id="8" name="Text Box 15">
            <a:extLst>
              <a:ext uri="{FF2B5EF4-FFF2-40B4-BE49-F238E27FC236}">
                <a16:creationId xmlns:a16="http://schemas.microsoft.com/office/drawing/2014/main" id="{440D56D8-6A3A-D87E-B32A-BBC29024C49F}"/>
              </a:ext>
            </a:extLst>
          </p:cNvPr>
          <p:cNvSpPr txBox="1">
            <a:spLocks noChangeArrowheads="1"/>
          </p:cNvSpPr>
          <p:nvPr/>
        </p:nvSpPr>
        <p:spPr bwMode="auto">
          <a:xfrm>
            <a:off x="407082" y="6365556"/>
            <a:ext cx="8723313"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ltLang="en-US" sz="1200" b="0" dirty="0">
                <a:solidFill>
                  <a:schemeClr val="bg2"/>
                </a:solidFill>
                <a:latin typeface="Calibri" panose="020F0502020204030204" pitchFamily="34" charset="0"/>
              </a:rPr>
              <a:t>Rosecrans. Am J Prev Med. 2020;59:420. </a:t>
            </a:r>
            <a:endParaRPr lang="fr-FR" altLang="en-US" sz="1200" b="0" dirty="0">
              <a:solidFill>
                <a:schemeClr val="bg2"/>
              </a:solidFill>
              <a:latin typeface="Calibri" panose="020F0502020204030204" pitchFamily="34" charset="0"/>
            </a:endParaRPr>
          </a:p>
        </p:txBody>
      </p:sp>
      <p:grpSp>
        <p:nvGrpSpPr>
          <p:cNvPr id="16" name="Group 15">
            <a:extLst>
              <a:ext uri="{FF2B5EF4-FFF2-40B4-BE49-F238E27FC236}">
                <a16:creationId xmlns:a16="http://schemas.microsoft.com/office/drawing/2014/main" id="{090BAB1A-ABDB-DBEB-68F0-13E25A101D05}"/>
              </a:ext>
            </a:extLst>
          </p:cNvPr>
          <p:cNvGrpSpPr>
            <a:grpSpLocks noGrp="1" noUngrp="1" noRot="1" noMove="1" noResize="1"/>
          </p:cNvGrpSpPr>
          <p:nvPr/>
        </p:nvGrpSpPr>
        <p:grpSpPr>
          <a:xfrm>
            <a:off x="3893573" y="2046310"/>
            <a:ext cx="7849659" cy="4483736"/>
            <a:chOff x="3893573" y="2046310"/>
            <a:chExt cx="7849659" cy="4483736"/>
          </a:xfrm>
        </p:grpSpPr>
        <p:grpSp>
          <p:nvGrpSpPr>
            <p:cNvPr id="5" name="Group 4">
              <a:extLst>
                <a:ext uri="{FF2B5EF4-FFF2-40B4-BE49-F238E27FC236}">
                  <a16:creationId xmlns:a16="http://schemas.microsoft.com/office/drawing/2014/main" id="{52D41903-F6E7-F1FB-5EEF-94F8463FCE7E}"/>
                </a:ext>
              </a:extLst>
            </p:cNvPr>
            <p:cNvGrpSpPr>
              <a:grpSpLocks noGrp="1" noUngrp="1" noRot="1" noMove="1" noResize="1"/>
            </p:cNvGrpSpPr>
            <p:nvPr/>
          </p:nvGrpSpPr>
          <p:grpSpPr>
            <a:xfrm>
              <a:off x="4832300" y="2231881"/>
              <a:ext cx="102277" cy="3333361"/>
              <a:chOff x="6693236" y="2611394"/>
              <a:chExt cx="172994" cy="1774434"/>
            </a:xfrm>
          </p:grpSpPr>
          <p:cxnSp>
            <p:nvCxnSpPr>
              <p:cNvPr id="9" name="Straight Connector 8">
                <a:extLst>
                  <a:ext uri="{FF2B5EF4-FFF2-40B4-BE49-F238E27FC236}">
                    <a16:creationId xmlns:a16="http://schemas.microsoft.com/office/drawing/2014/main" id="{224A4FA7-0BDC-953B-2952-7BD6A0F9BFF8}"/>
                  </a:ext>
                </a:extLst>
              </p:cNvPr>
              <p:cNvCxnSpPr>
                <a:cxnSpLocks noGrp="1" noRot="1" noMove="1" noResize="1" noEditPoints="1" noAdjustHandles="1" noChangeArrowheads="1" noChangeShapeType="1"/>
              </p:cNvCxnSpPr>
              <p:nvPr/>
            </p:nvCxnSpPr>
            <p:spPr bwMode="auto">
              <a:xfrm>
                <a:off x="6693236" y="2611394"/>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35D9BB25-4E68-8AE3-0E3E-C031BAD1329B}"/>
                  </a:ext>
                </a:extLst>
              </p:cNvPr>
              <p:cNvCxnSpPr>
                <a:cxnSpLocks noGrp="1" noRot="1" noMove="1" noResize="1" noEditPoints="1" noAdjustHandles="1" noChangeArrowheads="1" noChangeShapeType="1"/>
              </p:cNvCxnSpPr>
              <p:nvPr/>
            </p:nvCxnSpPr>
            <p:spPr bwMode="auto">
              <a:xfrm>
                <a:off x="6693236" y="2907133"/>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345AC89A-8EC0-E499-99C6-B125E173C3FC}"/>
                  </a:ext>
                </a:extLst>
              </p:cNvPr>
              <p:cNvCxnSpPr>
                <a:cxnSpLocks noGrp="1" noRot="1" noMove="1" noResize="1" noEditPoints="1" noAdjustHandles="1" noChangeArrowheads="1" noChangeShapeType="1"/>
              </p:cNvCxnSpPr>
              <p:nvPr/>
            </p:nvCxnSpPr>
            <p:spPr bwMode="auto">
              <a:xfrm>
                <a:off x="6693236" y="3202872"/>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05EC2AF7-9449-1057-7CC8-D43AA911A83D}"/>
                  </a:ext>
                </a:extLst>
              </p:cNvPr>
              <p:cNvCxnSpPr>
                <a:cxnSpLocks noGrp="1" noRot="1" noMove="1" noResize="1" noEditPoints="1" noAdjustHandles="1" noChangeArrowheads="1" noChangeShapeType="1"/>
              </p:cNvCxnSpPr>
              <p:nvPr/>
            </p:nvCxnSpPr>
            <p:spPr bwMode="auto">
              <a:xfrm>
                <a:off x="6693236" y="3498611"/>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262D183A-9A86-BD07-3136-E8F637ECAC86}"/>
                  </a:ext>
                </a:extLst>
              </p:cNvPr>
              <p:cNvCxnSpPr>
                <a:cxnSpLocks noGrp="1" noRot="1" noMove="1" noResize="1" noEditPoints="1" noAdjustHandles="1" noChangeArrowheads="1" noChangeShapeType="1"/>
              </p:cNvCxnSpPr>
              <p:nvPr/>
            </p:nvCxnSpPr>
            <p:spPr bwMode="auto">
              <a:xfrm>
                <a:off x="6693236" y="3794350"/>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45825674-9B0C-4FE7-C7CC-041BE82200F4}"/>
                  </a:ext>
                </a:extLst>
              </p:cNvPr>
              <p:cNvCxnSpPr>
                <a:cxnSpLocks noGrp="1" noRot="1" noMove="1" noResize="1" noEditPoints="1" noAdjustHandles="1" noChangeArrowheads="1" noChangeShapeType="1"/>
              </p:cNvCxnSpPr>
              <p:nvPr/>
            </p:nvCxnSpPr>
            <p:spPr bwMode="auto">
              <a:xfrm>
                <a:off x="6693236" y="4090089"/>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78D7B004-E4D3-4F75-239B-D60CDA46B23B}"/>
                  </a:ext>
                </a:extLst>
              </p:cNvPr>
              <p:cNvCxnSpPr>
                <a:cxnSpLocks noGrp="1" noRot="1" noMove="1" noResize="1" noEditPoints="1" noAdjustHandles="1" noChangeArrowheads="1" noChangeShapeType="1"/>
              </p:cNvCxnSpPr>
              <p:nvPr/>
            </p:nvCxnSpPr>
            <p:spPr bwMode="auto">
              <a:xfrm>
                <a:off x="6693236" y="4385828"/>
                <a:ext cx="172994" cy="0"/>
              </a:xfrm>
              <a:prstGeom prst="line">
                <a:avLst/>
              </a:prstGeom>
              <a:noFill/>
              <a:ln w="28575" cap="flat" cmpd="sng" algn="ctr">
                <a:solidFill>
                  <a:schemeClr val="bg1"/>
                </a:solidFill>
                <a:prstDash val="solid"/>
                <a:round/>
                <a:headEnd type="none" w="med" len="med"/>
                <a:tailEnd type="none" w="med" len="med"/>
              </a:ln>
              <a:effectLst/>
            </p:spPr>
          </p:cxnSp>
        </p:grpSp>
        <p:grpSp>
          <p:nvGrpSpPr>
            <p:cNvPr id="20" name="Group 19">
              <a:extLst>
                <a:ext uri="{FF2B5EF4-FFF2-40B4-BE49-F238E27FC236}">
                  <a16:creationId xmlns:a16="http://schemas.microsoft.com/office/drawing/2014/main" id="{A4DAEAD8-CB13-7DE4-EAF8-C556B8D8476B}"/>
                </a:ext>
              </a:extLst>
            </p:cNvPr>
            <p:cNvGrpSpPr>
              <a:grpSpLocks noGrp="1" noUngrp="1" noRot="1" noMove="1" noResize="1"/>
            </p:cNvGrpSpPr>
            <p:nvPr/>
          </p:nvGrpSpPr>
          <p:grpSpPr>
            <a:xfrm rot="16200000">
              <a:off x="8254369" y="2210641"/>
              <a:ext cx="146050" cy="6818455"/>
              <a:chOff x="6693236" y="2611394"/>
              <a:chExt cx="172994" cy="1810272"/>
            </a:xfrm>
          </p:grpSpPr>
          <p:cxnSp>
            <p:nvCxnSpPr>
              <p:cNvPr id="21" name="Straight Connector 20">
                <a:extLst>
                  <a:ext uri="{FF2B5EF4-FFF2-40B4-BE49-F238E27FC236}">
                    <a16:creationId xmlns:a16="http://schemas.microsoft.com/office/drawing/2014/main" id="{3484BEA3-9458-601E-C4EC-1B9C605A45BB}"/>
                  </a:ext>
                </a:extLst>
              </p:cNvPr>
              <p:cNvCxnSpPr>
                <a:cxnSpLocks noGrp="1" noRot="1" noMove="1" noResize="1" noEditPoints="1" noAdjustHandles="1" noChangeArrowheads="1" noChangeShapeType="1"/>
              </p:cNvCxnSpPr>
              <p:nvPr/>
            </p:nvCxnSpPr>
            <p:spPr bwMode="auto">
              <a:xfrm>
                <a:off x="6693236" y="2611394"/>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52FD2455-49D9-D475-A684-3C140E387654}"/>
                  </a:ext>
                </a:extLst>
              </p:cNvPr>
              <p:cNvCxnSpPr>
                <a:cxnSpLocks noGrp="1" noRot="1" noMove="1" noResize="1" noEditPoints="1" noAdjustHandles="1" noChangeArrowheads="1" noChangeShapeType="1"/>
              </p:cNvCxnSpPr>
              <p:nvPr/>
            </p:nvCxnSpPr>
            <p:spPr bwMode="auto">
              <a:xfrm>
                <a:off x="6693236" y="2907133"/>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0CC941F-5114-7E92-5FCA-86027AF8D13D}"/>
                  </a:ext>
                </a:extLst>
              </p:cNvPr>
              <p:cNvCxnSpPr>
                <a:cxnSpLocks noGrp="1" noRot="1" noMove="1" noResize="1" noEditPoints="1" noAdjustHandles="1" noChangeArrowheads="1" noChangeShapeType="1"/>
              </p:cNvCxnSpPr>
              <p:nvPr/>
            </p:nvCxnSpPr>
            <p:spPr bwMode="auto">
              <a:xfrm>
                <a:off x="6693236" y="3202872"/>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48A0C12A-2887-2DC2-AF31-78069857C88E}"/>
                  </a:ext>
                </a:extLst>
              </p:cNvPr>
              <p:cNvCxnSpPr>
                <a:cxnSpLocks noGrp="1" noRot="1" noMove="1" noResize="1" noEditPoints="1" noAdjustHandles="1" noChangeArrowheads="1" noChangeShapeType="1"/>
              </p:cNvCxnSpPr>
              <p:nvPr/>
            </p:nvCxnSpPr>
            <p:spPr bwMode="auto">
              <a:xfrm>
                <a:off x="6693236" y="3498611"/>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9941D22-56E4-9E9A-A191-ABD263ADCB8A}"/>
                  </a:ext>
                </a:extLst>
              </p:cNvPr>
              <p:cNvCxnSpPr>
                <a:cxnSpLocks noGrp="1" noRot="1" noMove="1" noResize="1" noEditPoints="1" noAdjustHandles="1" noChangeArrowheads="1" noChangeShapeType="1"/>
              </p:cNvCxnSpPr>
              <p:nvPr/>
            </p:nvCxnSpPr>
            <p:spPr bwMode="auto">
              <a:xfrm>
                <a:off x="6693236" y="3794350"/>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99A2AB79-C639-0578-FDF1-3380B9D2D996}"/>
                  </a:ext>
                </a:extLst>
              </p:cNvPr>
              <p:cNvCxnSpPr>
                <a:cxnSpLocks noGrp="1" noRot="1" noMove="1" noResize="1" noEditPoints="1" noAdjustHandles="1" noChangeArrowheads="1" noChangeShapeType="1"/>
              </p:cNvCxnSpPr>
              <p:nvPr/>
            </p:nvCxnSpPr>
            <p:spPr bwMode="auto">
              <a:xfrm>
                <a:off x="6693236" y="4090089"/>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B84396E4-702D-0EB0-0623-DBA0254BF839}"/>
                  </a:ext>
                </a:extLst>
              </p:cNvPr>
              <p:cNvCxnSpPr>
                <a:cxnSpLocks noGrp="1" noRot="1" noMove="1" noResize="1" noEditPoints="1" noAdjustHandles="1" noChangeArrowheads="1" noChangeShapeType="1"/>
              </p:cNvCxnSpPr>
              <p:nvPr/>
            </p:nvCxnSpPr>
            <p:spPr bwMode="auto">
              <a:xfrm>
                <a:off x="6693236" y="4421666"/>
                <a:ext cx="172994" cy="0"/>
              </a:xfrm>
              <a:prstGeom prst="line">
                <a:avLst/>
              </a:prstGeom>
              <a:noFill/>
              <a:ln w="28575" cap="flat" cmpd="sng" algn="ctr">
                <a:solidFill>
                  <a:schemeClr val="bg1"/>
                </a:solidFill>
                <a:prstDash val="solid"/>
                <a:round/>
                <a:headEnd type="none" w="med" len="med"/>
                <a:tailEnd type="none" w="med" len="med"/>
              </a:ln>
              <a:effectLst/>
            </p:spPr>
          </p:cxnSp>
        </p:grpSp>
        <p:sp>
          <p:nvSpPr>
            <p:cNvPr id="28" name="TextBox 27">
              <a:extLst>
                <a:ext uri="{FF2B5EF4-FFF2-40B4-BE49-F238E27FC236}">
                  <a16:creationId xmlns:a16="http://schemas.microsoft.com/office/drawing/2014/main" id="{31169C53-5B9B-D1C5-870F-C5F3A27CF21B}"/>
                </a:ext>
              </a:extLst>
            </p:cNvPr>
            <p:cNvSpPr txBox="1">
              <a:spLocks noGrp="1" noRot="1" noMove="1" noResize="1" noEditPoints="1" noAdjustHandles="1" noChangeArrowheads="1" noChangeShapeType="1"/>
            </p:cNvSpPr>
            <p:nvPr/>
          </p:nvSpPr>
          <p:spPr bwMode="auto">
            <a:xfrm rot="16200000">
              <a:off x="3604111" y="3715632"/>
              <a:ext cx="957602" cy="378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Patients</a:t>
              </a:r>
            </a:p>
          </p:txBody>
        </p:sp>
        <p:grpSp>
          <p:nvGrpSpPr>
            <p:cNvPr id="42" name="Group 41">
              <a:extLst>
                <a:ext uri="{FF2B5EF4-FFF2-40B4-BE49-F238E27FC236}">
                  <a16:creationId xmlns:a16="http://schemas.microsoft.com/office/drawing/2014/main" id="{3EA4E875-5523-623C-00CC-A5EF937D8C3E}"/>
                </a:ext>
              </a:extLst>
            </p:cNvPr>
            <p:cNvGrpSpPr>
              <a:grpSpLocks noGrp="1" noUngrp="1" noRot="1" noMove="1" noResize="1"/>
            </p:cNvGrpSpPr>
            <p:nvPr/>
          </p:nvGrpSpPr>
          <p:grpSpPr>
            <a:xfrm>
              <a:off x="4330050" y="2046310"/>
              <a:ext cx="556183" cy="3699423"/>
              <a:chOff x="5061412" y="2277589"/>
              <a:chExt cx="497252" cy="3392390"/>
            </a:xfrm>
          </p:grpSpPr>
          <p:sp>
            <p:nvSpPr>
              <p:cNvPr id="30" name="TextBox 29">
                <a:extLst>
                  <a:ext uri="{FF2B5EF4-FFF2-40B4-BE49-F238E27FC236}">
                    <a16:creationId xmlns:a16="http://schemas.microsoft.com/office/drawing/2014/main" id="{816DB8FA-72ED-4298-8807-8C36F2C197AB}"/>
                  </a:ext>
                </a:extLst>
              </p:cNvPr>
              <p:cNvSpPr txBox="1">
                <a:spLocks noGrp="1" noRot="1" noMove="1" noResize="1" noEditPoints="1" noAdjustHandles="1" noChangeArrowheads="1" noChangeShapeType="1"/>
              </p:cNvSpPr>
              <p:nvPr/>
            </p:nvSpPr>
            <p:spPr bwMode="auto">
              <a:xfrm>
                <a:off x="5061412" y="2277589"/>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600</a:t>
                </a:r>
              </a:p>
            </p:txBody>
          </p:sp>
          <p:sp>
            <p:nvSpPr>
              <p:cNvPr id="32" name="TextBox 31">
                <a:extLst>
                  <a:ext uri="{FF2B5EF4-FFF2-40B4-BE49-F238E27FC236}">
                    <a16:creationId xmlns:a16="http://schemas.microsoft.com/office/drawing/2014/main" id="{ABB0CA35-20E3-FC35-7124-E7EEEFEDE8BF}"/>
                  </a:ext>
                </a:extLst>
              </p:cNvPr>
              <p:cNvSpPr txBox="1">
                <a:spLocks noGrp="1" noRot="1" noMove="1" noResize="1" noEditPoints="1" noAdjustHandles="1" noChangeArrowheads="1" noChangeShapeType="1"/>
              </p:cNvSpPr>
              <p:nvPr/>
            </p:nvSpPr>
            <p:spPr bwMode="auto">
              <a:xfrm>
                <a:off x="5061412" y="2786562"/>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500</a:t>
                </a:r>
              </a:p>
            </p:txBody>
          </p:sp>
          <p:sp>
            <p:nvSpPr>
              <p:cNvPr id="34" name="TextBox 33">
                <a:extLst>
                  <a:ext uri="{FF2B5EF4-FFF2-40B4-BE49-F238E27FC236}">
                    <a16:creationId xmlns:a16="http://schemas.microsoft.com/office/drawing/2014/main" id="{3C61D647-7C53-4ECA-E874-71A97FF7B398}"/>
                  </a:ext>
                </a:extLst>
              </p:cNvPr>
              <p:cNvSpPr txBox="1">
                <a:spLocks noGrp="1" noRot="1" noMove="1" noResize="1" noEditPoints="1" noAdjustHandles="1" noChangeArrowheads="1" noChangeShapeType="1"/>
              </p:cNvSpPr>
              <p:nvPr/>
            </p:nvSpPr>
            <p:spPr bwMode="auto">
              <a:xfrm>
                <a:off x="5061412" y="3295535"/>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400</a:t>
                </a:r>
              </a:p>
            </p:txBody>
          </p:sp>
          <p:sp>
            <p:nvSpPr>
              <p:cNvPr id="36" name="TextBox 35">
                <a:extLst>
                  <a:ext uri="{FF2B5EF4-FFF2-40B4-BE49-F238E27FC236}">
                    <a16:creationId xmlns:a16="http://schemas.microsoft.com/office/drawing/2014/main" id="{77E737A8-FB0C-D657-59FC-3846D37CE981}"/>
                  </a:ext>
                </a:extLst>
              </p:cNvPr>
              <p:cNvSpPr txBox="1">
                <a:spLocks noGrp="1" noRot="1" noMove="1" noResize="1" noEditPoints="1" noAdjustHandles="1" noChangeArrowheads="1" noChangeShapeType="1"/>
              </p:cNvSpPr>
              <p:nvPr/>
            </p:nvSpPr>
            <p:spPr bwMode="auto">
              <a:xfrm>
                <a:off x="5061412" y="3804508"/>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300</a:t>
                </a:r>
              </a:p>
            </p:txBody>
          </p:sp>
          <p:sp>
            <p:nvSpPr>
              <p:cNvPr id="38" name="TextBox 37">
                <a:extLst>
                  <a:ext uri="{FF2B5EF4-FFF2-40B4-BE49-F238E27FC236}">
                    <a16:creationId xmlns:a16="http://schemas.microsoft.com/office/drawing/2014/main" id="{9540B90B-BED9-ACA5-E6F2-46B15BD3DBD0}"/>
                  </a:ext>
                </a:extLst>
              </p:cNvPr>
              <p:cNvSpPr txBox="1">
                <a:spLocks noGrp="1" noRot="1" noMove="1" noResize="1" noEditPoints="1" noAdjustHandles="1" noChangeArrowheads="1" noChangeShapeType="1"/>
              </p:cNvSpPr>
              <p:nvPr/>
            </p:nvSpPr>
            <p:spPr bwMode="auto">
              <a:xfrm>
                <a:off x="5061412" y="4313481"/>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200</a:t>
                </a:r>
              </a:p>
            </p:txBody>
          </p:sp>
          <p:sp>
            <p:nvSpPr>
              <p:cNvPr id="40" name="TextBox 39">
                <a:extLst>
                  <a:ext uri="{FF2B5EF4-FFF2-40B4-BE49-F238E27FC236}">
                    <a16:creationId xmlns:a16="http://schemas.microsoft.com/office/drawing/2014/main" id="{D4A23C49-7AF1-4454-C635-18EC8864C9E9}"/>
                  </a:ext>
                </a:extLst>
              </p:cNvPr>
              <p:cNvSpPr txBox="1">
                <a:spLocks noGrp="1" noRot="1" noMove="1" noResize="1" noEditPoints="1" noAdjustHandles="1" noChangeArrowheads="1" noChangeShapeType="1"/>
              </p:cNvSpPr>
              <p:nvPr/>
            </p:nvSpPr>
            <p:spPr bwMode="auto">
              <a:xfrm>
                <a:off x="5269802" y="5331425"/>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sp>
            <p:nvSpPr>
              <p:cNvPr id="41" name="TextBox 40">
                <a:extLst>
                  <a:ext uri="{FF2B5EF4-FFF2-40B4-BE49-F238E27FC236}">
                    <a16:creationId xmlns:a16="http://schemas.microsoft.com/office/drawing/2014/main" id="{56CFD228-78EE-3D95-60DB-5D321B069B73}"/>
                  </a:ext>
                </a:extLst>
              </p:cNvPr>
              <p:cNvSpPr txBox="1">
                <a:spLocks noGrp="1" noRot="1" noMove="1" noResize="1" noEditPoints="1" noAdjustHandles="1" noChangeArrowheads="1" noChangeShapeType="1"/>
              </p:cNvSpPr>
              <p:nvPr/>
            </p:nvSpPr>
            <p:spPr bwMode="auto">
              <a:xfrm>
                <a:off x="5061412" y="4822454"/>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grpSp>
        <p:sp>
          <p:nvSpPr>
            <p:cNvPr id="43" name="TextBox 42">
              <a:extLst>
                <a:ext uri="{FF2B5EF4-FFF2-40B4-BE49-F238E27FC236}">
                  <a16:creationId xmlns:a16="http://schemas.microsoft.com/office/drawing/2014/main" id="{D2B050D9-A442-0C3A-9D1F-9FFF9E1DEA6A}"/>
                </a:ext>
              </a:extLst>
            </p:cNvPr>
            <p:cNvSpPr txBox="1">
              <a:spLocks noGrp="1" noRot="1" noMove="1" noResize="1" noEditPoints="1" noAdjustHandles="1" noChangeArrowheads="1" noChangeShapeType="1"/>
            </p:cNvSpPr>
            <p:nvPr/>
          </p:nvSpPr>
          <p:spPr bwMode="auto">
            <a:xfrm>
              <a:off x="5276968" y="2207422"/>
              <a:ext cx="497251"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dirty="0">
                  <a:solidFill>
                    <a:schemeClr val="bg1"/>
                  </a:solidFill>
                  <a:latin typeface="Calibri" panose="020F0502020204030204" pitchFamily="34" charset="0"/>
                </a:rPr>
                <a:t>100</a:t>
              </a:r>
            </a:p>
          </p:txBody>
        </p:sp>
        <p:sp>
          <p:nvSpPr>
            <p:cNvPr id="44" name="TextBox 43">
              <a:extLst>
                <a:ext uri="{FF2B5EF4-FFF2-40B4-BE49-F238E27FC236}">
                  <a16:creationId xmlns:a16="http://schemas.microsoft.com/office/drawing/2014/main" id="{F7CF7BD7-D142-0E86-BE27-CED8B58E2994}"/>
                </a:ext>
              </a:extLst>
            </p:cNvPr>
            <p:cNvSpPr txBox="1">
              <a:spLocks noGrp="1" noRot="1" noMove="1" noResize="1" noEditPoints="1" noAdjustHandles="1" noChangeArrowheads="1" noChangeShapeType="1"/>
            </p:cNvSpPr>
            <p:nvPr/>
          </p:nvSpPr>
          <p:spPr bwMode="auto">
            <a:xfrm>
              <a:off x="4978678" y="5644932"/>
              <a:ext cx="1069524" cy="294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80000"/>
                </a:lnSpc>
                <a:spcBef>
                  <a:spcPts val="0"/>
                </a:spcBef>
                <a:spcAft>
                  <a:spcPct val="0"/>
                </a:spcAft>
                <a:buClrTx/>
                <a:buFontTx/>
                <a:buNone/>
              </a:pPr>
              <a:r>
                <a:rPr lang="en-US" sz="1600" dirty="0">
                  <a:solidFill>
                    <a:schemeClr val="bg1"/>
                  </a:solidFill>
                  <a:latin typeface="Calibri" panose="020F0502020204030204" pitchFamily="34" charset="0"/>
                </a:rPr>
                <a:t>HCV RNA+</a:t>
              </a:r>
            </a:p>
          </p:txBody>
        </p:sp>
        <p:sp>
          <p:nvSpPr>
            <p:cNvPr id="45" name="Rectangle 44">
              <a:extLst>
                <a:ext uri="{FF2B5EF4-FFF2-40B4-BE49-F238E27FC236}">
                  <a16:creationId xmlns:a16="http://schemas.microsoft.com/office/drawing/2014/main" id="{DBCC43FC-C449-F4C3-8EF0-84309469BE6D}"/>
                </a:ext>
              </a:extLst>
            </p:cNvPr>
            <p:cNvSpPr>
              <a:spLocks noGrp="1" noRot="1" noMove="1" noResize="1" noEditPoints="1" noAdjustHandles="1" noChangeArrowheads="1" noChangeShapeType="1"/>
            </p:cNvSpPr>
            <p:nvPr/>
          </p:nvSpPr>
          <p:spPr bwMode="auto">
            <a:xfrm>
              <a:off x="5187427" y="2448495"/>
              <a:ext cx="652027" cy="3112593"/>
            </a:xfrm>
            <a:prstGeom prst="rect">
              <a:avLst/>
            </a:prstGeom>
            <a:solidFill>
              <a:srgbClr val="01587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560</a:t>
              </a:r>
            </a:p>
          </p:txBody>
        </p:sp>
        <p:sp>
          <p:nvSpPr>
            <p:cNvPr id="48" name="TextBox 47">
              <a:extLst>
                <a:ext uri="{FF2B5EF4-FFF2-40B4-BE49-F238E27FC236}">
                  <a16:creationId xmlns:a16="http://schemas.microsoft.com/office/drawing/2014/main" id="{240CB2FB-5AB8-9657-3114-7D0F531D4304}"/>
                </a:ext>
              </a:extLst>
            </p:cNvPr>
            <p:cNvSpPr txBox="1">
              <a:spLocks noGrp="1" noRot="1" noMove="1" noResize="1" noEditPoints="1" noAdjustHandles="1" noChangeArrowheads="1" noChangeShapeType="1"/>
            </p:cNvSpPr>
            <p:nvPr/>
          </p:nvSpPr>
          <p:spPr bwMode="auto">
            <a:xfrm>
              <a:off x="6346359" y="2961655"/>
              <a:ext cx="548548"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dirty="0">
                  <a:solidFill>
                    <a:schemeClr val="bg1"/>
                  </a:solidFill>
                  <a:latin typeface="Calibri" panose="020F0502020204030204" pitchFamily="34" charset="0"/>
                </a:rPr>
                <a:t>75.5</a:t>
              </a:r>
            </a:p>
          </p:txBody>
        </p:sp>
        <p:sp>
          <p:nvSpPr>
            <p:cNvPr id="49" name="TextBox 48">
              <a:extLst>
                <a:ext uri="{FF2B5EF4-FFF2-40B4-BE49-F238E27FC236}">
                  <a16:creationId xmlns:a16="http://schemas.microsoft.com/office/drawing/2014/main" id="{E4E207F5-D1EA-23E2-C6DD-4707F146C789}"/>
                </a:ext>
              </a:extLst>
            </p:cNvPr>
            <p:cNvSpPr txBox="1">
              <a:spLocks noGrp="1" noRot="1" noMove="1" noResize="1" noEditPoints="1" noAdjustHandles="1" noChangeArrowheads="1" noChangeShapeType="1"/>
            </p:cNvSpPr>
            <p:nvPr/>
          </p:nvSpPr>
          <p:spPr bwMode="auto">
            <a:xfrm>
              <a:off x="5983787" y="5644932"/>
              <a:ext cx="1176553" cy="68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ts val="0"/>
                </a:spcBef>
                <a:spcAft>
                  <a:spcPct val="0"/>
                </a:spcAft>
                <a:buClrTx/>
                <a:buFontTx/>
                <a:buNone/>
              </a:pPr>
              <a:r>
                <a:rPr lang="en-US" sz="1600" dirty="0">
                  <a:solidFill>
                    <a:schemeClr val="bg1"/>
                  </a:solidFill>
                  <a:latin typeface="Calibri" panose="020F0502020204030204" pitchFamily="34" charset="0"/>
                </a:rPr>
                <a:t>Scheduled for HCV Evaluation</a:t>
              </a:r>
            </a:p>
          </p:txBody>
        </p:sp>
        <p:sp>
          <p:nvSpPr>
            <p:cNvPr id="50" name="Rectangle 49">
              <a:extLst>
                <a:ext uri="{FF2B5EF4-FFF2-40B4-BE49-F238E27FC236}">
                  <a16:creationId xmlns:a16="http://schemas.microsoft.com/office/drawing/2014/main" id="{23F8AFBA-CB36-7768-5625-CE1108626ECE}"/>
                </a:ext>
              </a:extLst>
            </p:cNvPr>
            <p:cNvSpPr>
              <a:spLocks noGrp="1" noRot="1" noMove="1" noResize="1" noEditPoints="1" noAdjustHandles="1" noChangeArrowheads="1" noChangeShapeType="1"/>
            </p:cNvSpPr>
            <p:nvPr/>
          </p:nvSpPr>
          <p:spPr bwMode="auto">
            <a:xfrm>
              <a:off x="6294620" y="3201808"/>
              <a:ext cx="652027" cy="2345036"/>
            </a:xfrm>
            <a:prstGeom prst="rect">
              <a:avLst/>
            </a:prstGeom>
            <a:solidFill>
              <a:srgbClr val="01587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latin typeface="Calibri" panose="020F0502020204030204" pitchFamily="34" charset="0"/>
                </a:rPr>
                <a:t>423</a:t>
              </a:r>
            </a:p>
          </p:txBody>
        </p:sp>
        <p:sp>
          <p:nvSpPr>
            <p:cNvPr id="52" name="TextBox 51">
              <a:extLst>
                <a:ext uri="{FF2B5EF4-FFF2-40B4-BE49-F238E27FC236}">
                  <a16:creationId xmlns:a16="http://schemas.microsoft.com/office/drawing/2014/main" id="{E3563723-5B81-BA49-8E9A-D0D4508CB197}"/>
                </a:ext>
              </a:extLst>
            </p:cNvPr>
            <p:cNvSpPr txBox="1">
              <a:spLocks noGrp="1" noRot="1" noMove="1" noResize="1" noEditPoints="1" noAdjustHandles="1" noChangeArrowheads="1" noChangeShapeType="1"/>
            </p:cNvSpPr>
            <p:nvPr/>
          </p:nvSpPr>
          <p:spPr bwMode="auto">
            <a:xfrm>
              <a:off x="7474566" y="3381167"/>
              <a:ext cx="548547"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dirty="0">
                  <a:solidFill>
                    <a:schemeClr val="bg1"/>
                  </a:solidFill>
                  <a:latin typeface="Calibri" panose="020F0502020204030204" pitchFamily="34" charset="0"/>
                </a:rPr>
                <a:t>62.0</a:t>
              </a:r>
            </a:p>
          </p:txBody>
        </p:sp>
        <p:sp>
          <p:nvSpPr>
            <p:cNvPr id="53" name="TextBox 52">
              <a:extLst>
                <a:ext uri="{FF2B5EF4-FFF2-40B4-BE49-F238E27FC236}">
                  <a16:creationId xmlns:a16="http://schemas.microsoft.com/office/drawing/2014/main" id="{46994C4F-724A-890A-576B-63A865EF2647}"/>
                </a:ext>
              </a:extLst>
            </p:cNvPr>
            <p:cNvSpPr txBox="1">
              <a:spLocks noGrp="1" noRot="1" noMove="1" noResize="1" noEditPoints="1" noAdjustHandles="1" noChangeArrowheads="1" noChangeShapeType="1"/>
            </p:cNvSpPr>
            <p:nvPr/>
          </p:nvSpPr>
          <p:spPr bwMode="auto">
            <a:xfrm>
              <a:off x="7051146" y="5644932"/>
              <a:ext cx="1326190" cy="885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ts val="0"/>
                </a:spcBef>
                <a:spcAft>
                  <a:spcPct val="0"/>
                </a:spcAft>
                <a:buClrTx/>
                <a:buFontTx/>
                <a:buNone/>
              </a:pPr>
              <a:r>
                <a:rPr lang="en-US" sz="1600" dirty="0">
                  <a:solidFill>
                    <a:schemeClr val="bg1"/>
                  </a:solidFill>
                  <a:latin typeface="Calibri" panose="020F0502020204030204" pitchFamily="34" charset="0"/>
                </a:rPr>
                <a:t>Attended HCV</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Evaluation</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Appointment</a:t>
              </a:r>
            </a:p>
          </p:txBody>
        </p:sp>
        <p:sp>
          <p:nvSpPr>
            <p:cNvPr id="54" name="Rectangle 53">
              <a:extLst>
                <a:ext uri="{FF2B5EF4-FFF2-40B4-BE49-F238E27FC236}">
                  <a16:creationId xmlns:a16="http://schemas.microsoft.com/office/drawing/2014/main" id="{AC4A6749-10F6-2C5D-2769-633803C0BB13}"/>
                </a:ext>
              </a:extLst>
            </p:cNvPr>
            <p:cNvSpPr>
              <a:spLocks noGrp="1" noRot="1" noMove="1" noResize="1" noEditPoints="1" noAdjustHandles="1" noChangeArrowheads="1" noChangeShapeType="1"/>
            </p:cNvSpPr>
            <p:nvPr/>
          </p:nvSpPr>
          <p:spPr bwMode="auto">
            <a:xfrm>
              <a:off x="7408690" y="5102256"/>
              <a:ext cx="652027" cy="451420"/>
            </a:xfrm>
            <a:prstGeom prst="rect">
              <a:avLst/>
            </a:prstGeom>
            <a:solidFill>
              <a:schemeClr val="accent2">
                <a:lumMod val="5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TextBox 55">
              <a:extLst>
                <a:ext uri="{FF2B5EF4-FFF2-40B4-BE49-F238E27FC236}">
                  <a16:creationId xmlns:a16="http://schemas.microsoft.com/office/drawing/2014/main" id="{BE9B4F5F-9523-4B76-D1B7-E4A5E4D5FCB0}"/>
                </a:ext>
              </a:extLst>
            </p:cNvPr>
            <p:cNvSpPr txBox="1">
              <a:spLocks noGrp="1" noRot="1" noMove="1" noResize="1" noEditPoints="1" noAdjustHandles="1" noChangeArrowheads="1" noChangeShapeType="1"/>
            </p:cNvSpPr>
            <p:nvPr/>
          </p:nvSpPr>
          <p:spPr bwMode="auto">
            <a:xfrm>
              <a:off x="8560744" y="3857606"/>
              <a:ext cx="548547"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dirty="0">
                  <a:solidFill>
                    <a:schemeClr val="bg1"/>
                  </a:solidFill>
                  <a:latin typeface="Calibri" panose="020F0502020204030204" pitchFamily="34" charset="0"/>
                </a:rPr>
                <a:t>47.5</a:t>
              </a:r>
            </a:p>
          </p:txBody>
        </p:sp>
        <p:sp>
          <p:nvSpPr>
            <p:cNvPr id="57" name="TextBox 56">
              <a:extLst>
                <a:ext uri="{FF2B5EF4-FFF2-40B4-BE49-F238E27FC236}">
                  <a16:creationId xmlns:a16="http://schemas.microsoft.com/office/drawing/2014/main" id="{803FF215-D2B0-DCBD-7BCB-55863136C819}"/>
                </a:ext>
              </a:extLst>
            </p:cNvPr>
            <p:cNvSpPr txBox="1">
              <a:spLocks noGrp="1" noRot="1" noMove="1" noResize="1" noEditPoints="1" noAdjustHandles="1" noChangeArrowheads="1" noChangeShapeType="1"/>
            </p:cNvSpPr>
            <p:nvPr/>
          </p:nvSpPr>
          <p:spPr bwMode="auto">
            <a:xfrm>
              <a:off x="8293396" y="5644932"/>
              <a:ext cx="1083245"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80000"/>
                </a:lnSpc>
                <a:spcBef>
                  <a:spcPts val="0"/>
                </a:spcBef>
                <a:spcAft>
                  <a:spcPct val="0"/>
                </a:spcAft>
                <a:buClrTx/>
                <a:buFontTx/>
                <a:buNone/>
              </a:pPr>
              <a:r>
                <a:rPr lang="en-US" sz="1600" dirty="0">
                  <a:solidFill>
                    <a:schemeClr val="bg1"/>
                  </a:solidFill>
                  <a:latin typeface="Calibri" panose="020F0502020204030204" pitchFamily="34" charset="0"/>
                </a:rPr>
                <a:t>Prescribed</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Treatment</a:t>
              </a:r>
            </a:p>
          </p:txBody>
        </p:sp>
        <p:sp>
          <p:nvSpPr>
            <p:cNvPr id="58" name="Rectangle 57">
              <a:extLst>
                <a:ext uri="{FF2B5EF4-FFF2-40B4-BE49-F238E27FC236}">
                  <a16:creationId xmlns:a16="http://schemas.microsoft.com/office/drawing/2014/main" id="{633C6A02-91B8-D433-F5B8-5DD5E0C4B826}"/>
                </a:ext>
              </a:extLst>
            </p:cNvPr>
            <p:cNvSpPr>
              <a:spLocks noGrp="1" noRot="1" noMove="1" noResize="1" noEditPoints="1" noAdjustHandles="1" noChangeArrowheads="1" noChangeShapeType="1"/>
            </p:cNvSpPr>
            <p:nvPr/>
          </p:nvSpPr>
          <p:spPr bwMode="auto">
            <a:xfrm>
              <a:off x="8509005" y="4082590"/>
              <a:ext cx="652027" cy="1464254"/>
            </a:xfrm>
            <a:prstGeom prst="rect">
              <a:avLst/>
            </a:prstGeom>
            <a:solidFill>
              <a:srgbClr val="01587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266</a:t>
              </a:r>
            </a:p>
          </p:txBody>
        </p:sp>
        <p:sp>
          <p:nvSpPr>
            <p:cNvPr id="60" name="TextBox 59">
              <a:extLst>
                <a:ext uri="{FF2B5EF4-FFF2-40B4-BE49-F238E27FC236}">
                  <a16:creationId xmlns:a16="http://schemas.microsoft.com/office/drawing/2014/main" id="{A268AE63-86E8-D6A9-8A63-8D8DE8CADB47}"/>
                </a:ext>
              </a:extLst>
            </p:cNvPr>
            <p:cNvSpPr txBox="1">
              <a:spLocks noGrp="1" noRot="1" noMove="1" noResize="1" noEditPoints="1" noAdjustHandles="1" noChangeArrowheads="1" noChangeShapeType="1"/>
            </p:cNvSpPr>
            <p:nvPr/>
          </p:nvSpPr>
          <p:spPr bwMode="auto">
            <a:xfrm>
              <a:off x="9667936" y="4063938"/>
              <a:ext cx="548547"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dirty="0">
                  <a:solidFill>
                    <a:schemeClr val="bg1"/>
                  </a:solidFill>
                  <a:latin typeface="Calibri" panose="020F0502020204030204" pitchFamily="34" charset="0"/>
                </a:rPr>
                <a:t>40.5</a:t>
              </a:r>
            </a:p>
          </p:txBody>
        </p:sp>
        <p:sp>
          <p:nvSpPr>
            <p:cNvPr id="61" name="TextBox 60">
              <a:extLst>
                <a:ext uri="{FF2B5EF4-FFF2-40B4-BE49-F238E27FC236}">
                  <a16:creationId xmlns:a16="http://schemas.microsoft.com/office/drawing/2014/main" id="{72BA2B99-EF55-1405-F8B6-B0B182BC0623}"/>
                </a:ext>
              </a:extLst>
            </p:cNvPr>
            <p:cNvSpPr txBox="1">
              <a:spLocks noGrp="1" noRot="1" noMove="1" noResize="1" noEditPoints="1" noAdjustHandles="1" noChangeArrowheads="1" noChangeShapeType="1"/>
            </p:cNvSpPr>
            <p:nvPr/>
          </p:nvSpPr>
          <p:spPr bwMode="auto">
            <a:xfrm>
              <a:off x="9408574" y="5644932"/>
              <a:ext cx="1067279"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80000"/>
                </a:lnSpc>
                <a:spcBef>
                  <a:spcPts val="0"/>
                </a:spcBef>
                <a:spcAft>
                  <a:spcPct val="0"/>
                </a:spcAft>
                <a:buClrTx/>
                <a:buFontTx/>
                <a:buNone/>
              </a:pPr>
              <a:r>
                <a:rPr lang="en-US" sz="1600" dirty="0">
                  <a:solidFill>
                    <a:schemeClr val="bg1"/>
                  </a:solidFill>
                  <a:latin typeface="Calibri" panose="020F0502020204030204" pitchFamily="34" charset="0"/>
                </a:rPr>
                <a:t>Initiated</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Treatment</a:t>
              </a:r>
            </a:p>
          </p:txBody>
        </p:sp>
        <p:sp>
          <p:nvSpPr>
            <p:cNvPr id="62" name="Rectangle 61">
              <a:extLst>
                <a:ext uri="{FF2B5EF4-FFF2-40B4-BE49-F238E27FC236}">
                  <a16:creationId xmlns:a16="http://schemas.microsoft.com/office/drawing/2014/main" id="{D1259C36-C5A5-DC15-FD2A-82472E21EFCA}"/>
                </a:ext>
              </a:extLst>
            </p:cNvPr>
            <p:cNvSpPr>
              <a:spLocks noGrp="1" noRot="1" noMove="1" noResize="1" noEditPoints="1" noAdjustHandles="1" noChangeArrowheads="1" noChangeShapeType="1"/>
            </p:cNvSpPr>
            <p:nvPr/>
          </p:nvSpPr>
          <p:spPr bwMode="auto">
            <a:xfrm>
              <a:off x="9616197" y="4299981"/>
              <a:ext cx="652027" cy="1253694"/>
            </a:xfrm>
            <a:prstGeom prst="rect">
              <a:avLst/>
            </a:prstGeom>
            <a:solidFill>
              <a:srgbClr val="01587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227</a:t>
              </a:r>
            </a:p>
          </p:txBody>
        </p:sp>
        <p:sp>
          <p:nvSpPr>
            <p:cNvPr id="64" name="TextBox 63">
              <a:extLst>
                <a:ext uri="{FF2B5EF4-FFF2-40B4-BE49-F238E27FC236}">
                  <a16:creationId xmlns:a16="http://schemas.microsoft.com/office/drawing/2014/main" id="{698EFB31-D2BC-4DF1-A33E-441AAF2993B2}"/>
                </a:ext>
              </a:extLst>
            </p:cNvPr>
            <p:cNvSpPr txBox="1">
              <a:spLocks noGrp="1" noRot="1" noMove="1" noResize="1" noEditPoints="1" noAdjustHandles="1" noChangeArrowheads="1" noChangeShapeType="1"/>
            </p:cNvSpPr>
            <p:nvPr/>
          </p:nvSpPr>
          <p:spPr bwMode="auto">
            <a:xfrm>
              <a:off x="10775127" y="4219183"/>
              <a:ext cx="548547"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dirty="0">
                  <a:solidFill>
                    <a:schemeClr val="bg1"/>
                  </a:solidFill>
                  <a:latin typeface="Calibri" panose="020F0502020204030204" pitchFamily="34" charset="0"/>
                </a:rPr>
                <a:t>35.5</a:t>
              </a:r>
            </a:p>
          </p:txBody>
        </p:sp>
        <p:sp>
          <p:nvSpPr>
            <p:cNvPr id="65" name="TextBox 64">
              <a:extLst>
                <a:ext uri="{FF2B5EF4-FFF2-40B4-BE49-F238E27FC236}">
                  <a16:creationId xmlns:a16="http://schemas.microsoft.com/office/drawing/2014/main" id="{6A80874A-E50E-BE29-E085-C99EB8D4A568}"/>
                </a:ext>
              </a:extLst>
            </p:cNvPr>
            <p:cNvSpPr txBox="1">
              <a:spLocks noGrp="1" noRot="1" noMove="1" noResize="1" noEditPoints="1" noAdjustHandles="1" noChangeArrowheads="1" noChangeShapeType="1"/>
            </p:cNvSpPr>
            <p:nvPr/>
          </p:nvSpPr>
          <p:spPr bwMode="auto">
            <a:xfrm>
              <a:off x="10431176" y="5644932"/>
              <a:ext cx="1246165"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ts val="0"/>
                </a:spcBef>
                <a:spcAft>
                  <a:spcPct val="0"/>
                </a:spcAft>
                <a:buClrTx/>
                <a:buFontTx/>
                <a:buNone/>
              </a:pPr>
              <a:r>
                <a:rPr lang="en-US" sz="1600" dirty="0">
                  <a:solidFill>
                    <a:schemeClr val="bg1"/>
                  </a:solidFill>
                  <a:latin typeface="Calibri" panose="020F0502020204030204" pitchFamily="34" charset="0"/>
                </a:rPr>
                <a:t>Achieved SVR</a:t>
              </a:r>
            </a:p>
          </p:txBody>
        </p:sp>
        <p:sp>
          <p:nvSpPr>
            <p:cNvPr id="66" name="Rectangle 65">
              <a:extLst>
                <a:ext uri="{FF2B5EF4-FFF2-40B4-BE49-F238E27FC236}">
                  <a16:creationId xmlns:a16="http://schemas.microsoft.com/office/drawing/2014/main" id="{EA1983F6-5818-2C24-4855-0BF5A3BA44F4}"/>
                </a:ext>
              </a:extLst>
            </p:cNvPr>
            <p:cNvSpPr>
              <a:spLocks noGrp="1" noRot="1" noMove="1" noResize="1" noEditPoints="1" noAdjustHandles="1" noChangeArrowheads="1" noChangeShapeType="1"/>
            </p:cNvSpPr>
            <p:nvPr/>
          </p:nvSpPr>
          <p:spPr bwMode="auto">
            <a:xfrm>
              <a:off x="10723388" y="4454122"/>
              <a:ext cx="652027" cy="1099553"/>
            </a:xfrm>
            <a:prstGeom prst="rect">
              <a:avLst/>
            </a:prstGeom>
            <a:solidFill>
              <a:srgbClr val="01587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199</a:t>
              </a:r>
            </a:p>
          </p:txBody>
        </p:sp>
        <p:sp>
          <p:nvSpPr>
            <p:cNvPr id="67" name="Rectangle 66">
              <a:extLst>
                <a:ext uri="{FF2B5EF4-FFF2-40B4-BE49-F238E27FC236}">
                  <a16:creationId xmlns:a16="http://schemas.microsoft.com/office/drawing/2014/main" id="{C4426CB8-30E5-D6B5-B126-731BD8614E52}"/>
                </a:ext>
              </a:extLst>
            </p:cNvPr>
            <p:cNvSpPr>
              <a:spLocks noGrp="1" noRot="1" noMove="1" noResize="1" noEditPoints="1" noAdjustHandles="1" noChangeArrowheads="1" noChangeShapeType="1"/>
            </p:cNvSpPr>
            <p:nvPr/>
          </p:nvSpPr>
          <p:spPr bwMode="auto">
            <a:xfrm>
              <a:off x="7408690" y="4124674"/>
              <a:ext cx="652027" cy="571101"/>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 name="Rectangle 67">
              <a:extLst>
                <a:ext uri="{FF2B5EF4-FFF2-40B4-BE49-F238E27FC236}">
                  <a16:creationId xmlns:a16="http://schemas.microsoft.com/office/drawing/2014/main" id="{B76B3050-AB09-C9F6-A355-005F424875A7}"/>
                </a:ext>
              </a:extLst>
            </p:cNvPr>
            <p:cNvSpPr>
              <a:spLocks noGrp="1" noRot="1" noMove="1" noResize="1" noEditPoints="1" noAdjustHandles="1" noChangeArrowheads="1" noChangeShapeType="1"/>
            </p:cNvSpPr>
            <p:nvPr/>
          </p:nvSpPr>
          <p:spPr bwMode="auto">
            <a:xfrm>
              <a:off x="7408690" y="3890328"/>
              <a:ext cx="652027" cy="233076"/>
            </a:xfrm>
            <a:prstGeom prst="rect">
              <a:avLst/>
            </a:prstGeom>
            <a:solidFill>
              <a:schemeClr val="accent2">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9" name="Rectangle 68">
              <a:extLst>
                <a:ext uri="{FF2B5EF4-FFF2-40B4-BE49-F238E27FC236}">
                  <a16:creationId xmlns:a16="http://schemas.microsoft.com/office/drawing/2014/main" id="{D52F5C2D-E188-C893-9588-914895F28174}"/>
                </a:ext>
              </a:extLst>
            </p:cNvPr>
            <p:cNvSpPr>
              <a:spLocks noGrp="1" noRot="1" noMove="1" noResize="1" noEditPoints="1" noAdjustHandles="1" noChangeArrowheads="1" noChangeShapeType="1"/>
            </p:cNvSpPr>
            <p:nvPr/>
          </p:nvSpPr>
          <p:spPr bwMode="auto">
            <a:xfrm>
              <a:off x="7408690" y="3651659"/>
              <a:ext cx="652027" cy="240114"/>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0" name="Rectangle 69">
              <a:extLst>
                <a:ext uri="{FF2B5EF4-FFF2-40B4-BE49-F238E27FC236}">
                  <a16:creationId xmlns:a16="http://schemas.microsoft.com/office/drawing/2014/main" id="{63E935B9-450E-0019-4AF6-321E05FD9724}"/>
                </a:ext>
              </a:extLst>
            </p:cNvPr>
            <p:cNvSpPr>
              <a:spLocks noGrp="1" noRot="1" noMove="1" noResize="1" noEditPoints="1" noAdjustHandles="1" noChangeArrowheads="1" noChangeShapeType="1"/>
            </p:cNvSpPr>
            <p:nvPr/>
          </p:nvSpPr>
          <p:spPr bwMode="auto">
            <a:xfrm>
              <a:off x="7408690" y="4687788"/>
              <a:ext cx="652027" cy="414468"/>
            </a:xfrm>
            <a:prstGeom prst="rect">
              <a:avLst/>
            </a:prstGeom>
            <a:solidFill>
              <a:schemeClr val="accent2">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1" name="TextBox 70">
              <a:extLst>
                <a:ext uri="{FF2B5EF4-FFF2-40B4-BE49-F238E27FC236}">
                  <a16:creationId xmlns:a16="http://schemas.microsoft.com/office/drawing/2014/main" id="{B3F7047E-B7E1-CC15-7D23-75B9AB769FAE}"/>
                </a:ext>
              </a:extLst>
            </p:cNvPr>
            <p:cNvSpPr txBox="1">
              <a:spLocks noGrp="1" noRot="1" noMove="1" noResize="1" noEditPoints="1" noAdjustHandles="1" noChangeArrowheads="1" noChangeShapeType="1"/>
            </p:cNvSpPr>
            <p:nvPr/>
          </p:nvSpPr>
          <p:spPr bwMode="auto">
            <a:xfrm>
              <a:off x="7545361" y="3665858"/>
              <a:ext cx="383438"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b="0" dirty="0">
                  <a:solidFill>
                    <a:schemeClr val="bg1"/>
                  </a:solidFill>
                  <a:latin typeface="Calibri" panose="020F0502020204030204" pitchFamily="34" charset="0"/>
                </a:rPr>
                <a:t>F0</a:t>
              </a:r>
            </a:p>
          </p:txBody>
        </p:sp>
        <p:sp>
          <p:nvSpPr>
            <p:cNvPr id="72" name="TextBox 71">
              <a:extLst>
                <a:ext uri="{FF2B5EF4-FFF2-40B4-BE49-F238E27FC236}">
                  <a16:creationId xmlns:a16="http://schemas.microsoft.com/office/drawing/2014/main" id="{BA4E2110-E7B5-7228-449A-B89EA6DE8CDF}"/>
                </a:ext>
              </a:extLst>
            </p:cNvPr>
            <p:cNvSpPr txBox="1">
              <a:spLocks noGrp="1" noRot="1" noMove="1" noResize="1" noEditPoints="1" noAdjustHandles="1" noChangeArrowheads="1" noChangeShapeType="1"/>
            </p:cNvSpPr>
            <p:nvPr/>
          </p:nvSpPr>
          <p:spPr bwMode="auto">
            <a:xfrm>
              <a:off x="7545361" y="3914975"/>
              <a:ext cx="383438"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b="0" dirty="0">
                  <a:solidFill>
                    <a:schemeClr val="bg1"/>
                  </a:solidFill>
                  <a:latin typeface="Calibri" panose="020F0502020204030204" pitchFamily="34" charset="0"/>
                </a:rPr>
                <a:t>F1</a:t>
              </a:r>
            </a:p>
          </p:txBody>
        </p:sp>
        <p:sp>
          <p:nvSpPr>
            <p:cNvPr id="73" name="TextBox 72">
              <a:extLst>
                <a:ext uri="{FF2B5EF4-FFF2-40B4-BE49-F238E27FC236}">
                  <a16:creationId xmlns:a16="http://schemas.microsoft.com/office/drawing/2014/main" id="{547D3324-D0A7-EC79-A5C5-623D8E8B7D4D}"/>
                </a:ext>
              </a:extLst>
            </p:cNvPr>
            <p:cNvSpPr txBox="1">
              <a:spLocks noGrp="1" noRot="1" noMove="1" noResize="1" noEditPoints="1" noAdjustHandles="1" noChangeArrowheads="1" noChangeShapeType="1"/>
            </p:cNvSpPr>
            <p:nvPr/>
          </p:nvSpPr>
          <p:spPr bwMode="auto">
            <a:xfrm>
              <a:off x="7545361" y="4298599"/>
              <a:ext cx="383438"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b="0" dirty="0">
                  <a:solidFill>
                    <a:schemeClr val="bg1"/>
                  </a:solidFill>
                  <a:latin typeface="Calibri" panose="020F0502020204030204" pitchFamily="34" charset="0"/>
                </a:rPr>
                <a:t>F2</a:t>
              </a:r>
            </a:p>
          </p:txBody>
        </p:sp>
        <p:sp>
          <p:nvSpPr>
            <p:cNvPr id="74" name="TextBox 73">
              <a:extLst>
                <a:ext uri="{FF2B5EF4-FFF2-40B4-BE49-F238E27FC236}">
                  <a16:creationId xmlns:a16="http://schemas.microsoft.com/office/drawing/2014/main" id="{B6967CA8-EFBF-165D-39E2-E47F461C2027}"/>
                </a:ext>
              </a:extLst>
            </p:cNvPr>
            <p:cNvSpPr txBox="1">
              <a:spLocks noGrp="1" noRot="1" noMove="1" noResize="1" noEditPoints="1" noAdjustHandles="1" noChangeArrowheads="1" noChangeShapeType="1"/>
            </p:cNvSpPr>
            <p:nvPr/>
          </p:nvSpPr>
          <p:spPr bwMode="auto">
            <a:xfrm>
              <a:off x="7545361" y="4872290"/>
              <a:ext cx="383438"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b="0" dirty="0">
                  <a:latin typeface="Calibri" panose="020F0502020204030204" pitchFamily="34" charset="0"/>
                </a:rPr>
                <a:t>F3</a:t>
              </a:r>
            </a:p>
          </p:txBody>
        </p:sp>
        <p:sp>
          <p:nvSpPr>
            <p:cNvPr id="75" name="TextBox 74">
              <a:extLst>
                <a:ext uri="{FF2B5EF4-FFF2-40B4-BE49-F238E27FC236}">
                  <a16:creationId xmlns:a16="http://schemas.microsoft.com/office/drawing/2014/main" id="{B00BA9C4-7F4D-1EEA-8922-5B101C230CFE}"/>
                </a:ext>
              </a:extLst>
            </p:cNvPr>
            <p:cNvSpPr txBox="1">
              <a:spLocks noGrp="1" noRot="1" noMove="1" noResize="1" noEditPoints="1" noAdjustHandles="1" noChangeArrowheads="1" noChangeShapeType="1"/>
            </p:cNvSpPr>
            <p:nvPr/>
          </p:nvSpPr>
          <p:spPr bwMode="auto">
            <a:xfrm>
              <a:off x="7545361" y="5245544"/>
              <a:ext cx="383438" cy="261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ts val="1240"/>
                </a:lnSpc>
                <a:spcBef>
                  <a:spcPct val="50000"/>
                </a:spcBef>
                <a:spcAft>
                  <a:spcPct val="0"/>
                </a:spcAft>
                <a:buClrTx/>
                <a:buFontTx/>
                <a:buNone/>
              </a:pPr>
              <a:r>
                <a:rPr lang="en-US" sz="1600" b="0" dirty="0">
                  <a:latin typeface="Calibri" panose="020F0502020204030204" pitchFamily="34" charset="0"/>
                </a:rPr>
                <a:t>F4</a:t>
              </a:r>
            </a:p>
          </p:txBody>
        </p:sp>
        <p:sp>
          <p:nvSpPr>
            <p:cNvPr id="3" name="Freeform 2">
              <a:extLst>
                <a:ext uri="{FF2B5EF4-FFF2-40B4-BE49-F238E27FC236}">
                  <a16:creationId xmlns:a16="http://schemas.microsoft.com/office/drawing/2014/main" id="{DDD6B957-8F02-44F8-AADE-0C3E588932E0}"/>
                </a:ext>
              </a:extLst>
            </p:cNvPr>
            <p:cNvSpPr>
              <a:spLocks noGrp="1" noRot="1" noMove="1" noResize="1" noEditPoints="1" noAdjustHandles="1" noChangeArrowheads="1" noChangeShapeType="1"/>
            </p:cNvSpPr>
            <p:nvPr/>
          </p:nvSpPr>
          <p:spPr bwMode="auto">
            <a:xfrm>
              <a:off x="4924777" y="2147392"/>
              <a:ext cx="6818455" cy="3413697"/>
            </a:xfrm>
            <a:custGeom>
              <a:avLst/>
              <a:gdLst>
                <a:gd name="connsiteX0" fmla="*/ 0 w 6096000"/>
                <a:gd name="connsiteY0" fmla="*/ 0 h 3130378"/>
                <a:gd name="connsiteX1" fmla="*/ 0 w 6096000"/>
                <a:gd name="connsiteY1" fmla="*/ 3130378 h 3130378"/>
                <a:gd name="connsiteX2" fmla="*/ 98854 w 6096000"/>
                <a:gd name="connsiteY2" fmla="*/ 3130378 h 3130378"/>
                <a:gd name="connsiteX3" fmla="*/ 6096000 w 6096000"/>
                <a:gd name="connsiteY3" fmla="*/ 3130378 h 3130378"/>
              </a:gdLst>
              <a:ahLst/>
              <a:cxnLst>
                <a:cxn ang="0">
                  <a:pos x="connsiteX0" y="connsiteY0"/>
                </a:cxn>
                <a:cxn ang="0">
                  <a:pos x="connsiteX1" y="connsiteY1"/>
                </a:cxn>
                <a:cxn ang="0">
                  <a:pos x="connsiteX2" y="connsiteY2"/>
                </a:cxn>
                <a:cxn ang="0">
                  <a:pos x="connsiteX3" y="connsiteY3"/>
                </a:cxn>
              </a:cxnLst>
              <a:rect l="l" t="t" r="r" b="b"/>
              <a:pathLst>
                <a:path w="6096000" h="3130378">
                  <a:moveTo>
                    <a:pt x="0" y="0"/>
                  </a:moveTo>
                  <a:lnTo>
                    <a:pt x="0" y="3130378"/>
                  </a:lnTo>
                  <a:lnTo>
                    <a:pt x="98854" y="3130378"/>
                  </a:lnTo>
                  <a:lnTo>
                    <a:pt x="6096000" y="3130378"/>
                  </a:lnTo>
                </a:path>
              </a:pathLst>
            </a:custGeom>
            <a:noFill/>
            <a:ln w="28575">
              <a:solidFill>
                <a:schemeClr val="bg1"/>
              </a:solidFill>
              <a:miter lim="800000"/>
              <a:headEnd/>
              <a:tailEnd/>
            </a:ln>
          </p:spPr>
          <p:txBody>
            <a:bodyPr rtlCol="0" anchor="ctr"/>
            <a:lstStyle/>
            <a:p>
              <a:pPr algn="ctr"/>
              <a:endParaRPr lang="en-US"/>
            </a:p>
          </p:txBody>
        </p:sp>
        <p:sp>
          <p:nvSpPr>
            <p:cNvPr id="19" name="TextBox 18">
              <a:extLst>
                <a:ext uri="{FF2B5EF4-FFF2-40B4-BE49-F238E27FC236}">
                  <a16:creationId xmlns:a16="http://schemas.microsoft.com/office/drawing/2014/main" id="{0FE5D84C-BADF-CC71-0C1A-D36C1BE4254D}"/>
                </a:ext>
              </a:extLst>
            </p:cNvPr>
            <p:cNvSpPr txBox="1">
              <a:spLocks noGrp="1" noRot="1" noMove="1" noResize="1" noEditPoints="1" noAdjustHandles="1" noChangeArrowheads="1" noChangeShapeType="1"/>
            </p:cNvSpPr>
            <p:nvPr/>
          </p:nvSpPr>
          <p:spPr bwMode="auto">
            <a:xfrm>
              <a:off x="4509589" y="5199041"/>
              <a:ext cx="4219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800" b="0" dirty="0">
                  <a:solidFill>
                    <a:schemeClr val="bg1"/>
                  </a:solidFill>
                  <a:latin typeface="Calibri" panose="020F0502020204030204" pitchFamily="34" charset="0"/>
                </a:rPr>
                <a:t>n=</a:t>
              </a:r>
              <a:endParaRPr lang="en-US" b="0" dirty="0">
                <a:solidFill>
                  <a:schemeClr val="bg1"/>
                </a:solidFill>
                <a:latin typeface="Calibri" panose="020F0502020204030204" pitchFamily="34" charset="0"/>
              </a:endParaRPr>
            </a:p>
          </p:txBody>
        </p:sp>
        <p:sp>
          <p:nvSpPr>
            <p:cNvPr id="29" name="TextBox 28">
              <a:extLst>
                <a:ext uri="{FF2B5EF4-FFF2-40B4-BE49-F238E27FC236}">
                  <a16:creationId xmlns:a16="http://schemas.microsoft.com/office/drawing/2014/main" id="{499B3692-DFFB-8F5C-85AE-D157A043A559}"/>
                </a:ext>
              </a:extLst>
            </p:cNvPr>
            <p:cNvSpPr txBox="1">
              <a:spLocks noGrp="1" noRot="1" noMove="1" noResize="1" noEditPoints="1" noAdjustHandles="1" noChangeArrowheads="1" noChangeShapeType="1"/>
            </p:cNvSpPr>
            <p:nvPr/>
          </p:nvSpPr>
          <p:spPr bwMode="auto">
            <a:xfrm>
              <a:off x="7506751" y="5319078"/>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latin typeface="Calibri" panose="020F0502020204030204" pitchFamily="34" charset="0"/>
                </a:rPr>
                <a:t>347</a:t>
              </a:r>
            </a:p>
          </p:txBody>
        </p:sp>
      </p:grpSp>
    </p:spTree>
    <p:extLst>
      <p:ext uri="{BB962C8B-B14F-4D97-AF65-F5344CB8AC3E}">
        <p14:creationId xmlns:p14="http://schemas.microsoft.com/office/powerpoint/2010/main" val="6110431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67B70-0A3F-9A27-90A0-AF3ED32566ED}"/>
              </a:ext>
            </a:extLst>
          </p:cNvPr>
          <p:cNvSpPr>
            <a:spLocks noGrp="1"/>
          </p:cNvSpPr>
          <p:nvPr>
            <p:ph type="title"/>
          </p:nvPr>
        </p:nvSpPr>
        <p:spPr/>
        <p:txBody>
          <a:bodyPr/>
          <a:lstStyle/>
          <a:p>
            <a:r>
              <a:rPr lang="en-US" err="1"/>
              <a:t>Colocating</a:t>
            </a:r>
            <a:r>
              <a:rPr lang="en-US"/>
              <a:t> HCV Care in Harm Reduction Center</a:t>
            </a:r>
          </a:p>
        </p:txBody>
      </p:sp>
      <p:sp>
        <p:nvSpPr>
          <p:cNvPr id="3" name="Content Placeholder 2">
            <a:extLst>
              <a:ext uri="{FF2B5EF4-FFF2-40B4-BE49-F238E27FC236}">
                <a16:creationId xmlns:a16="http://schemas.microsoft.com/office/drawing/2014/main" id="{CE158DE3-1B6D-77C3-2CE2-7EDE339A7B07}"/>
              </a:ext>
            </a:extLst>
          </p:cNvPr>
          <p:cNvSpPr>
            <a:spLocks noGrp="1"/>
          </p:cNvSpPr>
          <p:nvPr>
            <p:ph idx="1"/>
          </p:nvPr>
        </p:nvSpPr>
        <p:spPr>
          <a:xfrm>
            <a:off x="604675" y="1513047"/>
            <a:ext cx="11168225" cy="4650686"/>
          </a:xfrm>
        </p:spPr>
        <p:txBody>
          <a:bodyPr/>
          <a:lstStyle/>
          <a:p>
            <a:r>
              <a:rPr lang="en-US" sz="2200" dirty="0"/>
              <a:t>Single center, randomized controlled trial comparing accessible care (HCV treatment program </a:t>
            </a:r>
            <a:r>
              <a:rPr lang="en-US" sz="2200" dirty="0" err="1"/>
              <a:t>colocated</a:t>
            </a:r>
            <a:r>
              <a:rPr lang="en-US" sz="2200" dirty="0"/>
              <a:t> with SSP) vs usual care (referral to local HCP) in Harm Reduction Center in NYC</a:t>
            </a:r>
          </a:p>
        </p:txBody>
      </p:sp>
      <p:sp>
        <p:nvSpPr>
          <p:cNvPr id="4" name="Text Box 15">
            <a:extLst>
              <a:ext uri="{FF2B5EF4-FFF2-40B4-BE49-F238E27FC236}">
                <a16:creationId xmlns:a16="http://schemas.microsoft.com/office/drawing/2014/main" id="{1C8A0CA3-D85C-FCCA-3A95-9883BF2CB163}"/>
              </a:ext>
            </a:extLst>
          </p:cNvPr>
          <p:cNvSpPr txBox="1">
            <a:spLocks noChangeArrowheads="1"/>
          </p:cNvSpPr>
          <p:nvPr/>
        </p:nvSpPr>
        <p:spPr bwMode="auto">
          <a:xfrm>
            <a:off x="407082" y="6365556"/>
            <a:ext cx="8723313"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ltLang="en-US" sz="1200" b="0" dirty="0">
                <a:solidFill>
                  <a:schemeClr val="bg2"/>
                </a:solidFill>
                <a:latin typeface="Calibri" panose="020F0502020204030204" pitchFamily="34" charset="0"/>
              </a:rPr>
              <a:t>Eckhardt.</a:t>
            </a:r>
            <a:r>
              <a:rPr lang="sv-SE" altLang="en-US" sz="1200" b="0" dirty="0">
                <a:solidFill>
                  <a:schemeClr val="bg2"/>
                </a:solidFill>
                <a:latin typeface="Calibri" panose="020F0502020204030204" pitchFamily="34" charset="0"/>
              </a:rPr>
              <a:t> JAMA Intern Med. 2022;182:494.</a:t>
            </a:r>
            <a:r>
              <a:rPr lang="en-US" altLang="en-US" sz="1200" b="0" dirty="0">
                <a:solidFill>
                  <a:schemeClr val="bg2"/>
                </a:solidFill>
                <a:latin typeface="Calibri" panose="020F0502020204030204" pitchFamily="34" charset="0"/>
              </a:rPr>
              <a:t> </a:t>
            </a:r>
            <a:endParaRPr lang="fr-FR" altLang="en-US" sz="1200" b="0" dirty="0">
              <a:solidFill>
                <a:schemeClr val="bg2"/>
              </a:solidFill>
              <a:latin typeface="Calibri" panose="020F0502020204030204" pitchFamily="34" charset="0"/>
            </a:endParaRPr>
          </a:p>
        </p:txBody>
      </p:sp>
      <p:grpSp>
        <p:nvGrpSpPr>
          <p:cNvPr id="6" name="Group 5">
            <a:extLst>
              <a:ext uri="{FF2B5EF4-FFF2-40B4-BE49-F238E27FC236}">
                <a16:creationId xmlns:a16="http://schemas.microsoft.com/office/drawing/2014/main" id="{70D5116C-5E6D-D4E1-B4A8-DFB21C8F073A}"/>
              </a:ext>
            </a:extLst>
          </p:cNvPr>
          <p:cNvGrpSpPr/>
          <p:nvPr/>
        </p:nvGrpSpPr>
        <p:grpSpPr>
          <a:xfrm>
            <a:off x="1829596" y="2621011"/>
            <a:ext cx="91440" cy="1760220"/>
            <a:chOff x="6693236" y="2611394"/>
            <a:chExt cx="172994" cy="1478695"/>
          </a:xfrm>
        </p:grpSpPr>
        <p:cxnSp>
          <p:nvCxnSpPr>
            <p:cNvPr id="7" name="Straight Connector 6">
              <a:extLst>
                <a:ext uri="{FF2B5EF4-FFF2-40B4-BE49-F238E27FC236}">
                  <a16:creationId xmlns:a16="http://schemas.microsoft.com/office/drawing/2014/main" id="{58FF6AB6-1D18-F96F-86E4-9931228B1518}"/>
                </a:ext>
              </a:extLst>
            </p:cNvPr>
            <p:cNvCxnSpPr>
              <a:cxnSpLocks/>
            </p:cNvCxnSpPr>
            <p:nvPr/>
          </p:nvCxnSpPr>
          <p:spPr bwMode="auto">
            <a:xfrm>
              <a:off x="6693236" y="2611394"/>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5FB053D6-21AD-AF8B-7B7A-E75B88740525}"/>
                </a:ext>
              </a:extLst>
            </p:cNvPr>
            <p:cNvCxnSpPr>
              <a:cxnSpLocks/>
            </p:cNvCxnSpPr>
            <p:nvPr/>
          </p:nvCxnSpPr>
          <p:spPr bwMode="auto">
            <a:xfrm>
              <a:off x="6693236" y="2907133"/>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21BC65B4-8C3F-CC9C-D674-7E3F67D57F66}"/>
                </a:ext>
              </a:extLst>
            </p:cNvPr>
            <p:cNvCxnSpPr>
              <a:cxnSpLocks/>
            </p:cNvCxnSpPr>
            <p:nvPr/>
          </p:nvCxnSpPr>
          <p:spPr bwMode="auto">
            <a:xfrm>
              <a:off x="6693236" y="3202872"/>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51942A0D-3196-74DF-4E89-8B662A228887}"/>
                </a:ext>
              </a:extLst>
            </p:cNvPr>
            <p:cNvCxnSpPr>
              <a:cxnSpLocks/>
            </p:cNvCxnSpPr>
            <p:nvPr/>
          </p:nvCxnSpPr>
          <p:spPr bwMode="auto">
            <a:xfrm>
              <a:off x="6693236" y="3498611"/>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F39BE070-DB2C-C1F4-05D7-FCFE69FF8302}"/>
                </a:ext>
              </a:extLst>
            </p:cNvPr>
            <p:cNvCxnSpPr>
              <a:cxnSpLocks/>
            </p:cNvCxnSpPr>
            <p:nvPr/>
          </p:nvCxnSpPr>
          <p:spPr bwMode="auto">
            <a:xfrm>
              <a:off x="6693236" y="3794350"/>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47EE4AB3-B14E-9EF5-B663-B4781D3DA424}"/>
                </a:ext>
              </a:extLst>
            </p:cNvPr>
            <p:cNvCxnSpPr>
              <a:cxnSpLocks/>
            </p:cNvCxnSpPr>
            <p:nvPr/>
          </p:nvCxnSpPr>
          <p:spPr bwMode="auto">
            <a:xfrm>
              <a:off x="6693236" y="4090089"/>
              <a:ext cx="17299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8" name="Group 17">
            <a:extLst>
              <a:ext uri="{FF2B5EF4-FFF2-40B4-BE49-F238E27FC236}">
                <a16:creationId xmlns:a16="http://schemas.microsoft.com/office/drawing/2014/main" id="{400FB1F0-7994-E822-863E-D32B843D643C}"/>
              </a:ext>
            </a:extLst>
          </p:cNvPr>
          <p:cNvGrpSpPr/>
          <p:nvPr/>
        </p:nvGrpSpPr>
        <p:grpSpPr>
          <a:xfrm rot="16200000">
            <a:off x="6155419" y="118186"/>
            <a:ext cx="103581" cy="8608538"/>
            <a:chOff x="6693236" y="2611394"/>
            <a:chExt cx="172994" cy="1915453"/>
          </a:xfrm>
        </p:grpSpPr>
        <p:cxnSp>
          <p:nvCxnSpPr>
            <p:cNvPr id="19" name="Straight Connector 18">
              <a:extLst>
                <a:ext uri="{FF2B5EF4-FFF2-40B4-BE49-F238E27FC236}">
                  <a16:creationId xmlns:a16="http://schemas.microsoft.com/office/drawing/2014/main" id="{7219617C-9AAF-9D0B-6407-EC58E03D7BCF}"/>
                </a:ext>
              </a:extLst>
            </p:cNvPr>
            <p:cNvCxnSpPr>
              <a:cxnSpLocks/>
            </p:cNvCxnSpPr>
            <p:nvPr/>
          </p:nvCxnSpPr>
          <p:spPr bwMode="auto">
            <a:xfrm>
              <a:off x="6693236" y="2611394"/>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48D681A8-39A3-2EFD-4142-757BA956A296}"/>
                </a:ext>
              </a:extLst>
            </p:cNvPr>
            <p:cNvCxnSpPr>
              <a:cxnSpLocks/>
            </p:cNvCxnSpPr>
            <p:nvPr/>
          </p:nvCxnSpPr>
          <p:spPr bwMode="auto">
            <a:xfrm>
              <a:off x="6693236" y="2907133"/>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14C80BF3-A734-D319-CC2F-D9CB5AE0BC84}"/>
                </a:ext>
              </a:extLst>
            </p:cNvPr>
            <p:cNvCxnSpPr>
              <a:cxnSpLocks/>
            </p:cNvCxnSpPr>
            <p:nvPr/>
          </p:nvCxnSpPr>
          <p:spPr bwMode="auto">
            <a:xfrm>
              <a:off x="6693236" y="3238198"/>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D062BDB-E2B4-5D4F-523F-1956E5B1F1AE}"/>
                </a:ext>
              </a:extLst>
            </p:cNvPr>
            <p:cNvCxnSpPr>
              <a:cxnSpLocks/>
            </p:cNvCxnSpPr>
            <p:nvPr/>
          </p:nvCxnSpPr>
          <p:spPr bwMode="auto">
            <a:xfrm>
              <a:off x="6693236" y="3565094"/>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E77C5709-3A8C-DBED-AF33-EA2680318AB5}"/>
                </a:ext>
              </a:extLst>
            </p:cNvPr>
            <p:cNvCxnSpPr>
              <a:cxnSpLocks/>
            </p:cNvCxnSpPr>
            <p:nvPr/>
          </p:nvCxnSpPr>
          <p:spPr bwMode="auto">
            <a:xfrm>
              <a:off x="6693236" y="3893712"/>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B381A519-F29C-539E-77F4-90B1AB001AD6}"/>
                </a:ext>
              </a:extLst>
            </p:cNvPr>
            <p:cNvCxnSpPr>
              <a:cxnSpLocks/>
            </p:cNvCxnSpPr>
            <p:nvPr/>
          </p:nvCxnSpPr>
          <p:spPr bwMode="auto">
            <a:xfrm>
              <a:off x="6693236" y="4224943"/>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0B39F358-68DB-5403-4396-025C0CC03C28}"/>
                </a:ext>
              </a:extLst>
            </p:cNvPr>
            <p:cNvCxnSpPr>
              <a:cxnSpLocks/>
            </p:cNvCxnSpPr>
            <p:nvPr/>
          </p:nvCxnSpPr>
          <p:spPr bwMode="auto">
            <a:xfrm>
              <a:off x="6693236" y="4526847"/>
              <a:ext cx="172994" cy="0"/>
            </a:xfrm>
            <a:prstGeom prst="line">
              <a:avLst/>
            </a:prstGeom>
            <a:noFill/>
            <a:ln w="28575" cap="flat" cmpd="sng" algn="ctr">
              <a:solidFill>
                <a:schemeClr val="bg1"/>
              </a:solidFill>
              <a:prstDash val="solid"/>
              <a:round/>
              <a:headEnd type="none" w="med" len="med"/>
              <a:tailEnd type="none" w="med" len="med"/>
            </a:ln>
            <a:effectLst/>
          </p:spPr>
        </p:cxnSp>
      </p:grpSp>
      <p:sp>
        <p:nvSpPr>
          <p:cNvPr id="30" name="TextBox 29">
            <a:extLst>
              <a:ext uri="{FF2B5EF4-FFF2-40B4-BE49-F238E27FC236}">
                <a16:creationId xmlns:a16="http://schemas.microsoft.com/office/drawing/2014/main" id="{FD3AC7E4-8D08-4233-0BAC-73C797AC4A0D}"/>
              </a:ext>
            </a:extLst>
          </p:cNvPr>
          <p:cNvSpPr txBox="1"/>
          <p:nvPr/>
        </p:nvSpPr>
        <p:spPr bwMode="auto">
          <a:xfrm rot="16200000">
            <a:off x="287497" y="3284230"/>
            <a:ext cx="17681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No. of Participants</a:t>
            </a:r>
          </a:p>
        </p:txBody>
      </p:sp>
      <p:grpSp>
        <p:nvGrpSpPr>
          <p:cNvPr id="31" name="Group 30">
            <a:extLst>
              <a:ext uri="{FF2B5EF4-FFF2-40B4-BE49-F238E27FC236}">
                <a16:creationId xmlns:a16="http://schemas.microsoft.com/office/drawing/2014/main" id="{F6FD8886-9E50-4343-6735-C41BF2EAF3B9}"/>
              </a:ext>
            </a:extLst>
          </p:cNvPr>
          <p:cNvGrpSpPr/>
          <p:nvPr/>
        </p:nvGrpSpPr>
        <p:grpSpPr>
          <a:xfrm>
            <a:off x="1385775" y="2435067"/>
            <a:ext cx="497252" cy="2106090"/>
            <a:chOff x="5061412" y="2277589"/>
            <a:chExt cx="497252" cy="3032309"/>
          </a:xfrm>
        </p:grpSpPr>
        <p:sp>
          <p:nvSpPr>
            <p:cNvPr id="32" name="TextBox 31">
              <a:extLst>
                <a:ext uri="{FF2B5EF4-FFF2-40B4-BE49-F238E27FC236}">
                  <a16:creationId xmlns:a16="http://schemas.microsoft.com/office/drawing/2014/main" id="{97E66312-F5CF-E15E-1431-CC5C6F9140E0}"/>
                </a:ext>
              </a:extLst>
            </p:cNvPr>
            <p:cNvSpPr txBox="1"/>
            <p:nvPr/>
          </p:nvSpPr>
          <p:spPr bwMode="auto">
            <a:xfrm>
              <a:off x="5061412" y="2277589"/>
              <a:ext cx="497252" cy="487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33" name="TextBox 32">
              <a:extLst>
                <a:ext uri="{FF2B5EF4-FFF2-40B4-BE49-F238E27FC236}">
                  <a16:creationId xmlns:a16="http://schemas.microsoft.com/office/drawing/2014/main" id="{1ADC50BA-E079-AAEF-6F28-E038C3BCECCA}"/>
                </a:ext>
              </a:extLst>
            </p:cNvPr>
            <p:cNvSpPr txBox="1"/>
            <p:nvPr/>
          </p:nvSpPr>
          <p:spPr bwMode="auto">
            <a:xfrm>
              <a:off x="5165608" y="2786562"/>
              <a:ext cx="393056" cy="487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34" name="TextBox 33">
              <a:extLst>
                <a:ext uri="{FF2B5EF4-FFF2-40B4-BE49-F238E27FC236}">
                  <a16:creationId xmlns:a16="http://schemas.microsoft.com/office/drawing/2014/main" id="{E9267FF5-3DD0-174A-CEF2-ACE7A12C4BCF}"/>
                </a:ext>
              </a:extLst>
            </p:cNvPr>
            <p:cNvSpPr txBox="1"/>
            <p:nvPr/>
          </p:nvSpPr>
          <p:spPr bwMode="auto">
            <a:xfrm>
              <a:off x="5165608" y="3295535"/>
              <a:ext cx="393056" cy="487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35" name="TextBox 34">
              <a:extLst>
                <a:ext uri="{FF2B5EF4-FFF2-40B4-BE49-F238E27FC236}">
                  <a16:creationId xmlns:a16="http://schemas.microsoft.com/office/drawing/2014/main" id="{7ED91FFE-1143-FC23-794A-7231AA1D432D}"/>
                </a:ext>
              </a:extLst>
            </p:cNvPr>
            <p:cNvSpPr txBox="1"/>
            <p:nvPr/>
          </p:nvSpPr>
          <p:spPr bwMode="auto">
            <a:xfrm>
              <a:off x="5165608" y="3804509"/>
              <a:ext cx="393056" cy="487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36" name="TextBox 35">
              <a:extLst>
                <a:ext uri="{FF2B5EF4-FFF2-40B4-BE49-F238E27FC236}">
                  <a16:creationId xmlns:a16="http://schemas.microsoft.com/office/drawing/2014/main" id="{5F814B9E-E5FA-9FDB-EB62-7902357F879A}"/>
                </a:ext>
              </a:extLst>
            </p:cNvPr>
            <p:cNvSpPr txBox="1"/>
            <p:nvPr/>
          </p:nvSpPr>
          <p:spPr bwMode="auto">
            <a:xfrm>
              <a:off x="5165608" y="4313482"/>
              <a:ext cx="393056" cy="487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38" name="TextBox 37">
              <a:extLst>
                <a:ext uri="{FF2B5EF4-FFF2-40B4-BE49-F238E27FC236}">
                  <a16:creationId xmlns:a16="http://schemas.microsoft.com/office/drawing/2014/main" id="{E05B76F2-6E60-B0C2-0FC8-CBAAB184FFF4}"/>
                </a:ext>
              </a:extLst>
            </p:cNvPr>
            <p:cNvSpPr txBox="1"/>
            <p:nvPr/>
          </p:nvSpPr>
          <p:spPr bwMode="auto">
            <a:xfrm>
              <a:off x="5269802" y="4822454"/>
              <a:ext cx="288862" cy="487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grpSp>
      <p:sp>
        <p:nvSpPr>
          <p:cNvPr id="39" name="TextBox 38">
            <a:extLst>
              <a:ext uri="{FF2B5EF4-FFF2-40B4-BE49-F238E27FC236}">
                <a16:creationId xmlns:a16="http://schemas.microsoft.com/office/drawing/2014/main" id="{65E4B5A5-A4D9-6E6A-697E-ACB87A89106E}"/>
              </a:ext>
            </a:extLst>
          </p:cNvPr>
          <p:cNvSpPr txBox="1"/>
          <p:nvPr/>
        </p:nvSpPr>
        <p:spPr bwMode="auto">
          <a:xfrm>
            <a:off x="1543487" y="4454648"/>
            <a:ext cx="1877275" cy="885114"/>
          </a:xfrm>
          <a:prstGeom prst="rect">
            <a:avLst/>
          </a:prstGeom>
          <a:noFill/>
          <a:ln>
            <a:noFill/>
          </a:ln>
        </p:spPr>
        <p:txBody>
          <a:bodyPr wrap="square" rtlCol="0">
            <a:spAutoFit/>
          </a:bodyPr>
          <a:lstStyle/>
          <a:p>
            <a:pPr algn="ctr">
              <a:lnSpc>
                <a:spcPct val="80000"/>
              </a:lnSpc>
              <a:spcBef>
                <a:spcPts val="0"/>
              </a:spcBef>
              <a:spcAft>
                <a:spcPct val="0"/>
              </a:spcAft>
              <a:buClrTx/>
              <a:buFontTx/>
              <a:buNone/>
            </a:pPr>
            <a:r>
              <a:rPr lang="en-US" sz="1600" b="0" dirty="0">
                <a:solidFill>
                  <a:schemeClr val="bg1"/>
                </a:solidFill>
                <a:latin typeface="Calibri" panose="020F0502020204030204" pitchFamily="34" charset="0"/>
              </a:rPr>
              <a:t>Enrolled and</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referred to HCV </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care coordinator/</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patient navigator</a:t>
            </a:r>
          </a:p>
        </p:txBody>
      </p:sp>
      <p:sp>
        <p:nvSpPr>
          <p:cNvPr id="40" name="Rectangle 39">
            <a:extLst>
              <a:ext uri="{FF2B5EF4-FFF2-40B4-BE49-F238E27FC236}">
                <a16:creationId xmlns:a16="http://schemas.microsoft.com/office/drawing/2014/main" id="{9E6EC46E-261E-0899-315A-50D3B7A8B2BA}"/>
              </a:ext>
            </a:extLst>
          </p:cNvPr>
          <p:cNvSpPr/>
          <p:nvPr/>
        </p:nvSpPr>
        <p:spPr bwMode="auto">
          <a:xfrm>
            <a:off x="2105245" y="2883649"/>
            <a:ext cx="354419" cy="149019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FC084EB2-3995-6F8D-D92A-C720425D1FA1}"/>
              </a:ext>
            </a:extLst>
          </p:cNvPr>
          <p:cNvSpPr/>
          <p:nvPr/>
        </p:nvSpPr>
        <p:spPr bwMode="auto">
          <a:xfrm>
            <a:off x="2519357" y="2906316"/>
            <a:ext cx="354419" cy="1467524"/>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TextBox 43">
            <a:extLst>
              <a:ext uri="{FF2B5EF4-FFF2-40B4-BE49-F238E27FC236}">
                <a16:creationId xmlns:a16="http://schemas.microsoft.com/office/drawing/2014/main" id="{FBDDC12E-41A7-71A6-CE7A-2BEE19A90AB3}"/>
              </a:ext>
            </a:extLst>
          </p:cNvPr>
          <p:cNvSpPr txBox="1"/>
          <p:nvPr/>
        </p:nvSpPr>
        <p:spPr bwMode="auto">
          <a:xfrm>
            <a:off x="3352399" y="4454648"/>
            <a:ext cx="1257075" cy="491160"/>
          </a:xfrm>
          <a:prstGeom prst="rect">
            <a:avLst/>
          </a:prstGeom>
          <a:noFill/>
          <a:ln>
            <a:noFill/>
          </a:ln>
        </p:spPr>
        <p:txBody>
          <a:bodyPr wrap="none" rtlCol="0">
            <a:spAutoFit/>
          </a:bodyPr>
          <a:lstStyle/>
          <a:p>
            <a:pPr algn="ctr">
              <a:lnSpc>
                <a:spcPct val="80000"/>
              </a:lnSpc>
              <a:spcBef>
                <a:spcPts val="0"/>
              </a:spcBef>
              <a:spcAft>
                <a:spcPct val="0"/>
              </a:spcAft>
              <a:buClrTx/>
              <a:buFontTx/>
              <a:buNone/>
            </a:pPr>
            <a:r>
              <a:rPr lang="en-US" sz="1600" b="0" dirty="0">
                <a:solidFill>
                  <a:schemeClr val="bg1"/>
                </a:solidFill>
                <a:latin typeface="Calibri" panose="020F0502020204030204" pitchFamily="34" charset="0"/>
              </a:rPr>
              <a:t>Referred to</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HCV clinician</a:t>
            </a:r>
          </a:p>
        </p:txBody>
      </p:sp>
      <p:sp>
        <p:nvSpPr>
          <p:cNvPr id="45" name="Rectangle 44">
            <a:extLst>
              <a:ext uri="{FF2B5EF4-FFF2-40B4-BE49-F238E27FC236}">
                <a16:creationId xmlns:a16="http://schemas.microsoft.com/office/drawing/2014/main" id="{B13061B2-EE63-81B4-6E05-F026EA1591A1}"/>
              </a:ext>
            </a:extLst>
          </p:cNvPr>
          <p:cNvSpPr/>
          <p:nvPr/>
        </p:nvSpPr>
        <p:spPr bwMode="auto">
          <a:xfrm>
            <a:off x="3589621" y="3712323"/>
            <a:ext cx="354419" cy="6615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8BF1640F-6CF4-9A47-B0F1-2C6D452B6DE5}"/>
              </a:ext>
            </a:extLst>
          </p:cNvPr>
          <p:cNvSpPr/>
          <p:nvPr/>
        </p:nvSpPr>
        <p:spPr bwMode="auto">
          <a:xfrm>
            <a:off x="4003733" y="3017001"/>
            <a:ext cx="354419" cy="1356839"/>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TextBox 47">
            <a:extLst>
              <a:ext uri="{FF2B5EF4-FFF2-40B4-BE49-F238E27FC236}">
                <a16:creationId xmlns:a16="http://schemas.microsoft.com/office/drawing/2014/main" id="{C866D44B-1ECD-0A49-3414-E9515BEB2859}"/>
              </a:ext>
            </a:extLst>
          </p:cNvPr>
          <p:cNvSpPr txBox="1"/>
          <p:nvPr/>
        </p:nvSpPr>
        <p:spPr bwMode="auto">
          <a:xfrm>
            <a:off x="4741396" y="4454648"/>
            <a:ext cx="1447833" cy="491160"/>
          </a:xfrm>
          <a:prstGeom prst="rect">
            <a:avLst/>
          </a:prstGeom>
          <a:noFill/>
          <a:ln>
            <a:noFill/>
          </a:ln>
        </p:spPr>
        <p:txBody>
          <a:bodyPr wrap="none" rtlCol="0">
            <a:spAutoFit/>
          </a:bodyPr>
          <a:lstStyle/>
          <a:p>
            <a:pPr algn="ctr">
              <a:lnSpc>
                <a:spcPct val="80000"/>
              </a:lnSpc>
              <a:spcBef>
                <a:spcPts val="0"/>
              </a:spcBef>
              <a:spcAft>
                <a:spcPct val="0"/>
              </a:spcAft>
              <a:buClrTx/>
              <a:buFontTx/>
              <a:buNone/>
            </a:pPr>
            <a:r>
              <a:rPr lang="en-US" sz="1600" b="0" dirty="0">
                <a:solidFill>
                  <a:schemeClr val="bg1"/>
                </a:solidFill>
                <a:latin typeface="Calibri" panose="020F0502020204030204" pitchFamily="34" charset="0"/>
              </a:rPr>
              <a:t>Initial visit with</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HCV clinician</a:t>
            </a:r>
          </a:p>
        </p:txBody>
      </p:sp>
      <p:sp>
        <p:nvSpPr>
          <p:cNvPr id="49" name="Rectangle 48">
            <a:extLst>
              <a:ext uri="{FF2B5EF4-FFF2-40B4-BE49-F238E27FC236}">
                <a16:creationId xmlns:a16="http://schemas.microsoft.com/office/drawing/2014/main" id="{9C0D5DAA-E2AF-4E3C-85EA-E230CF21006A}"/>
              </a:ext>
            </a:extLst>
          </p:cNvPr>
          <p:cNvSpPr/>
          <p:nvPr/>
        </p:nvSpPr>
        <p:spPr bwMode="auto">
          <a:xfrm>
            <a:off x="5073997" y="3821311"/>
            <a:ext cx="354419" cy="54935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83647F6A-51A6-7F06-0C45-3A917724067F}"/>
              </a:ext>
            </a:extLst>
          </p:cNvPr>
          <p:cNvSpPr/>
          <p:nvPr/>
        </p:nvSpPr>
        <p:spPr bwMode="auto">
          <a:xfrm>
            <a:off x="5488109" y="3103993"/>
            <a:ext cx="354419" cy="126984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TextBox 51">
            <a:extLst>
              <a:ext uri="{FF2B5EF4-FFF2-40B4-BE49-F238E27FC236}">
                <a16:creationId xmlns:a16="http://schemas.microsoft.com/office/drawing/2014/main" id="{522BAFE4-F022-3B5C-8E45-451FBCEE0F33}"/>
              </a:ext>
            </a:extLst>
          </p:cNvPr>
          <p:cNvSpPr txBox="1"/>
          <p:nvPr/>
        </p:nvSpPr>
        <p:spPr bwMode="auto">
          <a:xfrm>
            <a:off x="6132248" y="4454648"/>
            <a:ext cx="1587773" cy="885114"/>
          </a:xfrm>
          <a:prstGeom prst="rect">
            <a:avLst/>
          </a:prstGeom>
          <a:noFill/>
          <a:ln>
            <a:noFill/>
          </a:ln>
        </p:spPr>
        <p:txBody>
          <a:bodyPr wrap="square" rtlCol="0">
            <a:spAutoFit/>
          </a:bodyPr>
          <a:lstStyle/>
          <a:p>
            <a:pPr algn="ctr">
              <a:lnSpc>
                <a:spcPct val="80000"/>
              </a:lnSpc>
              <a:spcBef>
                <a:spcPts val="0"/>
              </a:spcBef>
              <a:spcAft>
                <a:spcPct val="0"/>
              </a:spcAft>
              <a:buClrTx/>
              <a:buFontTx/>
              <a:buNone/>
            </a:pPr>
            <a:r>
              <a:rPr lang="en-US" sz="1600" b="0" dirty="0">
                <a:solidFill>
                  <a:schemeClr val="bg1"/>
                </a:solidFill>
                <a:latin typeface="Calibri" panose="020F0502020204030204" pitchFamily="34" charset="0"/>
              </a:rPr>
              <a:t>Completed </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baseline laboratory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test results</a:t>
            </a:r>
          </a:p>
        </p:txBody>
      </p:sp>
      <p:sp>
        <p:nvSpPr>
          <p:cNvPr id="53" name="Rectangle 52">
            <a:extLst>
              <a:ext uri="{FF2B5EF4-FFF2-40B4-BE49-F238E27FC236}">
                <a16:creationId xmlns:a16="http://schemas.microsoft.com/office/drawing/2014/main" id="{8EBC7F30-5251-ED4F-9C53-9246EECBD21B}"/>
              </a:ext>
            </a:extLst>
          </p:cNvPr>
          <p:cNvSpPr/>
          <p:nvPr/>
        </p:nvSpPr>
        <p:spPr bwMode="auto">
          <a:xfrm>
            <a:off x="6558373" y="3909173"/>
            <a:ext cx="354419" cy="46149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1D06959F-3C4B-467F-2F4B-04B424115978}"/>
              </a:ext>
            </a:extLst>
          </p:cNvPr>
          <p:cNvSpPr/>
          <p:nvPr/>
        </p:nvSpPr>
        <p:spPr bwMode="auto">
          <a:xfrm>
            <a:off x="6972485" y="3103993"/>
            <a:ext cx="354419" cy="126984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TextBox 55">
            <a:extLst>
              <a:ext uri="{FF2B5EF4-FFF2-40B4-BE49-F238E27FC236}">
                <a16:creationId xmlns:a16="http://schemas.microsoft.com/office/drawing/2014/main" id="{6DA417C0-2C1A-7DDF-5660-BE12DFBE2B75}"/>
              </a:ext>
            </a:extLst>
          </p:cNvPr>
          <p:cNvSpPr txBox="1"/>
          <p:nvPr/>
        </p:nvSpPr>
        <p:spPr bwMode="auto">
          <a:xfrm>
            <a:off x="7542285" y="4454648"/>
            <a:ext cx="1783565" cy="294183"/>
          </a:xfrm>
          <a:prstGeom prst="rect">
            <a:avLst/>
          </a:prstGeom>
          <a:noFill/>
          <a:ln>
            <a:noFill/>
          </a:ln>
        </p:spPr>
        <p:txBody>
          <a:bodyPr wrap="none" rtlCol="0">
            <a:spAutoFit/>
          </a:bodyPr>
          <a:lstStyle/>
          <a:p>
            <a:pPr algn="ctr">
              <a:lnSpc>
                <a:spcPct val="80000"/>
              </a:lnSpc>
              <a:spcBef>
                <a:spcPts val="0"/>
              </a:spcBef>
              <a:spcAft>
                <a:spcPct val="0"/>
              </a:spcAft>
              <a:buClrTx/>
              <a:buFontTx/>
              <a:buNone/>
            </a:pPr>
            <a:r>
              <a:rPr lang="en-US" sz="1600" b="0" dirty="0">
                <a:solidFill>
                  <a:schemeClr val="bg1"/>
                </a:solidFill>
                <a:latin typeface="Calibri" panose="020F0502020204030204" pitchFamily="34" charset="0"/>
              </a:rPr>
              <a:t>Treatment initiated</a:t>
            </a:r>
          </a:p>
        </p:txBody>
      </p:sp>
      <p:sp>
        <p:nvSpPr>
          <p:cNvPr id="57" name="Rectangle 56">
            <a:extLst>
              <a:ext uri="{FF2B5EF4-FFF2-40B4-BE49-F238E27FC236}">
                <a16:creationId xmlns:a16="http://schemas.microsoft.com/office/drawing/2014/main" id="{91561DC2-6E6F-86E9-7702-FD624EA5AE1D}"/>
              </a:ext>
            </a:extLst>
          </p:cNvPr>
          <p:cNvSpPr/>
          <p:nvPr/>
        </p:nvSpPr>
        <p:spPr bwMode="auto">
          <a:xfrm>
            <a:off x="8042749" y="3979023"/>
            <a:ext cx="354419" cy="39481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6ECA16D3-05D7-8C9B-32A1-19B827FEF559}"/>
              </a:ext>
            </a:extLst>
          </p:cNvPr>
          <p:cNvSpPr/>
          <p:nvPr/>
        </p:nvSpPr>
        <p:spPr bwMode="auto">
          <a:xfrm>
            <a:off x="8456861" y="3232563"/>
            <a:ext cx="354419" cy="1141277"/>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TextBox 59">
            <a:extLst>
              <a:ext uri="{FF2B5EF4-FFF2-40B4-BE49-F238E27FC236}">
                <a16:creationId xmlns:a16="http://schemas.microsoft.com/office/drawing/2014/main" id="{49212898-7C64-B601-90EB-1A10406CA6DA}"/>
              </a:ext>
            </a:extLst>
          </p:cNvPr>
          <p:cNvSpPr txBox="1"/>
          <p:nvPr/>
        </p:nvSpPr>
        <p:spPr bwMode="auto">
          <a:xfrm>
            <a:off x="9560712" y="4454648"/>
            <a:ext cx="715452" cy="294183"/>
          </a:xfrm>
          <a:prstGeom prst="rect">
            <a:avLst/>
          </a:prstGeom>
          <a:noFill/>
          <a:ln>
            <a:noFill/>
          </a:ln>
        </p:spPr>
        <p:txBody>
          <a:bodyPr wrap="none" rtlCol="0">
            <a:spAutoFit/>
          </a:bodyPr>
          <a:lstStyle/>
          <a:p>
            <a:pPr algn="ctr">
              <a:lnSpc>
                <a:spcPct val="80000"/>
              </a:lnSpc>
              <a:spcBef>
                <a:spcPts val="0"/>
              </a:spcBef>
              <a:spcAft>
                <a:spcPct val="0"/>
              </a:spcAft>
              <a:buClrTx/>
              <a:buFontTx/>
              <a:buNone/>
            </a:pPr>
            <a:r>
              <a:rPr lang="en-US" sz="1600" b="0" dirty="0">
                <a:solidFill>
                  <a:schemeClr val="bg1"/>
                </a:solidFill>
                <a:latin typeface="Calibri" panose="020F0502020204030204" pitchFamily="34" charset="0"/>
              </a:rPr>
              <a:t>SVR12</a:t>
            </a:r>
          </a:p>
        </p:txBody>
      </p:sp>
      <p:sp>
        <p:nvSpPr>
          <p:cNvPr id="61" name="Rectangle 60">
            <a:extLst>
              <a:ext uri="{FF2B5EF4-FFF2-40B4-BE49-F238E27FC236}">
                <a16:creationId xmlns:a16="http://schemas.microsoft.com/office/drawing/2014/main" id="{15E74CF1-1294-DB92-EB6D-1728FD22284E}"/>
              </a:ext>
            </a:extLst>
          </p:cNvPr>
          <p:cNvSpPr/>
          <p:nvPr/>
        </p:nvSpPr>
        <p:spPr bwMode="auto">
          <a:xfrm>
            <a:off x="9527124" y="4029186"/>
            <a:ext cx="354419" cy="34465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43B2BB32-A5D0-4ED9-8135-7E3D6AA53172}"/>
              </a:ext>
            </a:extLst>
          </p:cNvPr>
          <p:cNvSpPr/>
          <p:nvPr/>
        </p:nvSpPr>
        <p:spPr bwMode="auto">
          <a:xfrm>
            <a:off x="9941236" y="3388475"/>
            <a:ext cx="354419" cy="985365"/>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TextBox 62">
            <a:extLst>
              <a:ext uri="{FF2B5EF4-FFF2-40B4-BE49-F238E27FC236}">
                <a16:creationId xmlns:a16="http://schemas.microsoft.com/office/drawing/2014/main" id="{BE2463FF-24AB-FEA5-3F2C-4449907829DE}"/>
              </a:ext>
            </a:extLst>
          </p:cNvPr>
          <p:cNvSpPr txBox="1"/>
          <p:nvPr/>
        </p:nvSpPr>
        <p:spPr bwMode="auto">
          <a:xfrm>
            <a:off x="7872983" y="2544552"/>
            <a:ext cx="10732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Usual Care</a:t>
            </a:r>
          </a:p>
        </p:txBody>
      </p:sp>
      <p:sp>
        <p:nvSpPr>
          <p:cNvPr id="1024" name="TextBox 1023">
            <a:extLst>
              <a:ext uri="{FF2B5EF4-FFF2-40B4-BE49-F238E27FC236}">
                <a16:creationId xmlns:a16="http://schemas.microsoft.com/office/drawing/2014/main" id="{B4CB666D-E8B2-9E5A-3A47-B81DDF1DCFFB}"/>
              </a:ext>
            </a:extLst>
          </p:cNvPr>
          <p:cNvSpPr txBox="1"/>
          <p:nvPr/>
        </p:nvSpPr>
        <p:spPr bwMode="auto">
          <a:xfrm>
            <a:off x="9063652" y="2544552"/>
            <a:ext cx="14675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Accessible Care</a:t>
            </a:r>
          </a:p>
        </p:txBody>
      </p:sp>
      <p:sp>
        <p:nvSpPr>
          <p:cNvPr id="1025" name="Rectangle 1024">
            <a:extLst>
              <a:ext uri="{FF2B5EF4-FFF2-40B4-BE49-F238E27FC236}">
                <a16:creationId xmlns:a16="http://schemas.microsoft.com/office/drawing/2014/main" id="{DB2F4E64-E937-A852-7DF1-0FCA5B8B1538}"/>
              </a:ext>
            </a:extLst>
          </p:cNvPr>
          <p:cNvSpPr/>
          <p:nvPr/>
        </p:nvSpPr>
        <p:spPr bwMode="auto">
          <a:xfrm>
            <a:off x="7777907" y="2641516"/>
            <a:ext cx="134151" cy="14267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26" name="Rectangle 1025">
            <a:extLst>
              <a:ext uri="{FF2B5EF4-FFF2-40B4-BE49-F238E27FC236}">
                <a16:creationId xmlns:a16="http://schemas.microsoft.com/office/drawing/2014/main" id="{D74D47A8-7863-514B-6B30-42AA825212A2}"/>
              </a:ext>
            </a:extLst>
          </p:cNvPr>
          <p:cNvSpPr/>
          <p:nvPr/>
        </p:nvSpPr>
        <p:spPr bwMode="auto">
          <a:xfrm>
            <a:off x="8968576" y="2641516"/>
            <a:ext cx="134151" cy="142674"/>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 name="Freeform 4">
            <a:extLst>
              <a:ext uri="{FF2B5EF4-FFF2-40B4-BE49-F238E27FC236}">
                <a16:creationId xmlns:a16="http://schemas.microsoft.com/office/drawing/2014/main" id="{1772EC4E-C3A3-7500-AD8E-06B7B081BFAA}"/>
              </a:ext>
            </a:extLst>
          </p:cNvPr>
          <p:cNvSpPr/>
          <p:nvPr/>
        </p:nvSpPr>
        <p:spPr bwMode="auto">
          <a:xfrm>
            <a:off x="1902941" y="2560999"/>
            <a:ext cx="8608540" cy="1820230"/>
          </a:xfrm>
          <a:custGeom>
            <a:avLst/>
            <a:gdLst>
              <a:gd name="connsiteX0" fmla="*/ 0 w 6096000"/>
              <a:gd name="connsiteY0" fmla="*/ 0 h 3130378"/>
              <a:gd name="connsiteX1" fmla="*/ 0 w 6096000"/>
              <a:gd name="connsiteY1" fmla="*/ 3130378 h 3130378"/>
              <a:gd name="connsiteX2" fmla="*/ 98854 w 6096000"/>
              <a:gd name="connsiteY2" fmla="*/ 3130378 h 3130378"/>
              <a:gd name="connsiteX3" fmla="*/ 6096000 w 6096000"/>
              <a:gd name="connsiteY3" fmla="*/ 3130378 h 3130378"/>
            </a:gdLst>
            <a:ahLst/>
            <a:cxnLst>
              <a:cxn ang="0">
                <a:pos x="connsiteX0" y="connsiteY0"/>
              </a:cxn>
              <a:cxn ang="0">
                <a:pos x="connsiteX1" y="connsiteY1"/>
              </a:cxn>
              <a:cxn ang="0">
                <a:pos x="connsiteX2" y="connsiteY2"/>
              </a:cxn>
              <a:cxn ang="0">
                <a:pos x="connsiteX3" y="connsiteY3"/>
              </a:cxn>
            </a:cxnLst>
            <a:rect l="l" t="t" r="r" b="b"/>
            <a:pathLst>
              <a:path w="6096000" h="3130378">
                <a:moveTo>
                  <a:pt x="0" y="0"/>
                </a:moveTo>
                <a:lnTo>
                  <a:pt x="0" y="3130378"/>
                </a:lnTo>
                <a:lnTo>
                  <a:pt x="98854" y="3130378"/>
                </a:lnTo>
                <a:lnTo>
                  <a:pt x="6096000" y="3130378"/>
                </a:lnTo>
              </a:path>
            </a:pathLst>
          </a:custGeom>
          <a:noFill/>
          <a:ln w="28575">
            <a:solidFill>
              <a:schemeClr val="bg1"/>
            </a:solidFill>
            <a:miter lim="800000"/>
            <a:headEnd/>
            <a:tailEnd/>
          </a:ln>
        </p:spPr>
        <p:txBody>
          <a:bodyPr rtlCol="0" anchor="ctr"/>
          <a:lstStyle/>
          <a:p>
            <a:pPr algn="ctr"/>
            <a:endParaRPr lang="en-US"/>
          </a:p>
        </p:txBody>
      </p:sp>
      <p:grpSp>
        <p:nvGrpSpPr>
          <p:cNvPr id="1035" name="Group 1034">
            <a:extLst>
              <a:ext uri="{FF2B5EF4-FFF2-40B4-BE49-F238E27FC236}">
                <a16:creationId xmlns:a16="http://schemas.microsoft.com/office/drawing/2014/main" id="{7FE422E9-7141-8B99-2803-E5BB9F1A5A2A}"/>
              </a:ext>
            </a:extLst>
          </p:cNvPr>
          <p:cNvGrpSpPr/>
          <p:nvPr/>
        </p:nvGrpSpPr>
        <p:grpSpPr>
          <a:xfrm>
            <a:off x="1835636" y="5361596"/>
            <a:ext cx="8675845" cy="1036438"/>
            <a:chOff x="1835636" y="5219239"/>
            <a:chExt cx="8675845" cy="1036438"/>
          </a:xfrm>
        </p:grpSpPr>
        <p:sp>
          <p:nvSpPr>
            <p:cNvPr id="1029" name="TextBox 1028">
              <a:extLst>
                <a:ext uri="{FF2B5EF4-FFF2-40B4-BE49-F238E27FC236}">
                  <a16:creationId xmlns:a16="http://schemas.microsoft.com/office/drawing/2014/main" id="{0177CCFD-DCBE-CA2A-F1AC-47D7047367B6}"/>
                </a:ext>
              </a:extLst>
            </p:cNvPr>
            <p:cNvSpPr txBox="1"/>
            <p:nvPr/>
          </p:nvSpPr>
          <p:spPr bwMode="auto">
            <a:xfrm>
              <a:off x="1835636" y="5723223"/>
              <a:ext cx="1133515" cy="520912"/>
            </a:xfrm>
            <a:prstGeom prst="rect">
              <a:avLst/>
            </a:prstGeom>
            <a:noFill/>
            <a:ln>
              <a:noFill/>
            </a:ln>
          </p:spPr>
          <p:txBody>
            <a:bodyPr wrap="none" rtlCol="0">
              <a:spAutoFit/>
            </a:bodyPr>
            <a:lstStyle/>
            <a:p>
              <a:pPr>
                <a:lnSpc>
                  <a:spcPts val="1140"/>
                </a:lnSpc>
                <a:spcBef>
                  <a:spcPct val="50000"/>
                </a:spcBef>
                <a:spcAft>
                  <a:spcPct val="0"/>
                </a:spcAft>
                <a:buClrTx/>
                <a:buFontTx/>
                <a:buNone/>
              </a:pPr>
              <a:r>
                <a:rPr lang="en-US" sz="1200" b="0" dirty="0">
                  <a:solidFill>
                    <a:schemeClr val="bg1"/>
                  </a:solidFill>
                  <a:latin typeface="Calibri" panose="020F0502020204030204" pitchFamily="34" charset="0"/>
                </a:rPr>
                <a:t>Usual care</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Accessible care</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p>
          </p:txBody>
        </p:sp>
        <p:sp>
          <p:nvSpPr>
            <p:cNvPr id="1030" name="TextBox 1029">
              <a:extLst>
                <a:ext uri="{FF2B5EF4-FFF2-40B4-BE49-F238E27FC236}">
                  <a16:creationId xmlns:a16="http://schemas.microsoft.com/office/drawing/2014/main" id="{B0897003-FC6E-04BB-7493-6DE22539CD4B}"/>
                </a:ext>
              </a:extLst>
            </p:cNvPr>
            <p:cNvSpPr txBox="1"/>
            <p:nvPr/>
          </p:nvSpPr>
          <p:spPr bwMode="auto">
            <a:xfrm>
              <a:off x="3207667" y="5360303"/>
              <a:ext cx="1892313" cy="895373"/>
            </a:xfrm>
            <a:prstGeom prst="rect">
              <a:avLst/>
            </a:prstGeom>
            <a:noFill/>
            <a:ln>
              <a:noFill/>
            </a:ln>
          </p:spPr>
          <p:txBody>
            <a:bodyPr wrap="none" rtlCol="0">
              <a:spAutoFit/>
            </a:bodyPr>
            <a:lstStyle/>
            <a:p>
              <a:pPr>
                <a:lnSpc>
                  <a:spcPts val="1140"/>
                </a:lnSpc>
                <a:spcBef>
                  <a:spcPct val="50000"/>
                </a:spcBef>
                <a:spcAft>
                  <a:spcPct val="0"/>
                </a:spcAft>
                <a:buClrTx/>
                <a:buFontTx/>
                <a:buNone/>
              </a:pPr>
              <a:r>
                <a:rPr lang="en-US" sz="1200" dirty="0">
                  <a:solidFill>
                    <a:schemeClr val="bg1"/>
                  </a:solidFill>
                  <a:latin typeface="Calibri" panose="020F0502020204030204" pitchFamily="34" charset="0"/>
                </a:rPr>
                <a:t>Of those enrolled, referred</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and attended initial visit</a:t>
              </a:r>
              <a:endParaRPr lang="en-US" sz="1200" b="0" dirty="0">
                <a:solidFill>
                  <a:schemeClr val="bg1"/>
                </a:solidFill>
                <a:latin typeface="Calibri" panose="020F0502020204030204" pitchFamily="34" charset="0"/>
              </a:endParaRPr>
            </a:p>
            <a:p>
              <a:pPr>
                <a:lnSpc>
                  <a:spcPts val="1140"/>
                </a:lnSpc>
                <a:spcBef>
                  <a:spcPct val="50000"/>
                </a:spcBef>
                <a:spcAft>
                  <a:spcPct val="0"/>
                </a:spcAft>
                <a:buClrTx/>
                <a:buFontTx/>
                <a:buNone/>
              </a:pPr>
              <a:r>
                <a:rPr lang="en-US" sz="1200" b="0" dirty="0">
                  <a:solidFill>
                    <a:schemeClr val="bg1"/>
                  </a:solidFill>
                  <a:latin typeface="Calibri" panose="020F0502020204030204" pitchFamily="34" charset="0"/>
                </a:rPr>
                <a:t>37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87</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&lt;0.001</a:t>
              </a:r>
              <a:endParaRPr lang="en-US" sz="1200" b="0" i="1" dirty="0">
                <a:solidFill>
                  <a:schemeClr val="bg1"/>
                </a:solidFill>
                <a:latin typeface="Calibri" panose="020F0502020204030204" pitchFamily="34" charset="0"/>
              </a:endParaRPr>
            </a:p>
          </p:txBody>
        </p:sp>
        <p:sp>
          <p:nvSpPr>
            <p:cNvPr id="1031" name="TextBox 1030">
              <a:extLst>
                <a:ext uri="{FF2B5EF4-FFF2-40B4-BE49-F238E27FC236}">
                  <a16:creationId xmlns:a16="http://schemas.microsoft.com/office/drawing/2014/main" id="{0431CC8F-A3BF-7805-C59B-D2AED71A166E}"/>
                </a:ext>
              </a:extLst>
            </p:cNvPr>
            <p:cNvSpPr txBox="1"/>
            <p:nvPr/>
          </p:nvSpPr>
          <p:spPr bwMode="auto">
            <a:xfrm>
              <a:off x="5842528" y="5219239"/>
              <a:ext cx="2799549" cy="1036438"/>
            </a:xfrm>
            <a:prstGeom prst="rect">
              <a:avLst/>
            </a:prstGeom>
            <a:noFill/>
            <a:ln>
              <a:noFill/>
            </a:ln>
          </p:spPr>
          <p:txBody>
            <a:bodyPr wrap="none" rtlCol="0">
              <a:spAutoFit/>
            </a:bodyPr>
            <a:lstStyle/>
            <a:p>
              <a:pPr>
                <a:lnSpc>
                  <a:spcPts val="1140"/>
                </a:lnSpc>
                <a:spcBef>
                  <a:spcPct val="50000"/>
                </a:spcBef>
                <a:spcAft>
                  <a:spcPct val="0"/>
                </a:spcAft>
                <a:buClrTx/>
                <a:buFontTx/>
                <a:buNone/>
              </a:pPr>
              <a:r>
                <a:rPr lang="en-US" sz="1200" dirty="0">
                  <a:solidFill>
                    <a:schemeClr val="bg1"/>
                  </a:solidFill>
                  <a:latin typeface="Calibri" panose="020F0502020204030204" pitchFamily="34" charset="0"/>
                </a:rPr>
                <a:t>Of those who attended initial visit</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with HCV clinician, completed laboratory</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testing and initiated treatment</a:t>
              </a:r>
              <a:endParaRPr lang="en-US" sz="1200" b="0" dirty="0">
                <a:solidFill>
                  <a:schemeClr val="bg1"/>
                </a:solidFill>
                <a:latin typeface="Calibri" panose="020F0502020204030204" pitchFamily="34" charset="0"/>
              </a:endParaRPr>
            </a:p>
            <a:p>
              <a:pPr>
                <a:lnSpc>
                  <a:spcPts val="1140"/>
                </a:lnSpc>
                <a:spcBef>
                  <a:spcPct val="50000"/>
                </a:spcBef>
                <a:spcAft>
                  <a:spcPct val="0"/>
                </a:spcAft>
                <a:buClrTx/>
                <a:buFontTx/>
                <a:buNone/>
              </a:pPr>
              <a:r>
                <a:rPr lang="en-US" sz="1200" b="0" dirty="0">
                  <a:solidFill>
                    <a:schemeClr val="bg1"/>
                  </a:solidFill>
                  <a:latin typeface="Calibri" panose="020F0502020204030204" pitchFamily="34" charset="0"/>
                </a:rPr>
                <a:t>71</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90</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0.01</a:t>
              </a:r>
              <a:endParaRPr lang="en-US" sz="1200" b="0" i="1" dirty="0">
                <a:solidFill>
                  <a:schemeClr val="bg1"/>
                </a:solidFill>
                <a:latin typeface="Calibri" panose="020F0502020204030204" pitchFamily="34" charset="0"/>
              </a:endParaRPr>
            </a:p>
          </p:txBody>
        </p:sp>
        <p:sp>
          <p:nvSpPr>
            <p:cNvPr id="1032" name="TextBox 1031">
              <a:extLst>
                <a:ext uri="{FF2B5EF4-FFF2-40B4-BE49-F238E27FC236}">
                  <a16:creationId xmlns:a16="http://schemas.microsoft.com/office/drawing/2014/main" id="{6E60E338-B7D5-0478-91D4-848C7F3B1386}"/>
                </a:ext>
              </a:extLst>
            </p:cNvPr>
            <p:cNvSpPr txBox="1"/>
            <p:nvPr/>
          </p:nvSpPr>
          <p:spPr bwMode="auto">
            <a:xfrm>
              <a:off x="9596261" y="5501368"/>
              <a:ext cx="702436" cy="754309"/>
            </a:xfrm>
            <a:prstGeom prst="rect">
              <a:avLst/>
            </a:prstGeom>
            <a:noFill/>
            <a:ln>
              <a:noFill/>
            </a:ln>
          </p:spPr>
          <p:txBody>
            <a:bodyPr wrap="none" rtlCol="0">
              <a:spAutoFit/>
            </a:bodyPr>
            <a:lstStyle/>
            <a:p>
              <a:pPr>
                <a:lnSpc>
                  <a:spcPts val="1140"/>
                </a:lnSpc>
                <a:spcBef>
                  <a:spcPct val="50000"/>
                </a:spcBef>
                <a:spcAft>
                  <a:spcPct val="0"/>
                </a:spcAft>
                <a:buClrTx/>
                <a:buFontTx/>
                <a:buNone/>
              </a:pPr>
              <a:r>
                <a:rPr lang="en-US" sz="1200" dirty="0">
                  <a:solidFill>
                    <a:schemeClr val="bg1"/>
                  </a:solidFill>
                  <a:latin typeface="Calibri" panose="020F0502020204030204" pitchFamily="34" charset="0"/>
                </a:rPr>
                <a:t>SVR12%</a:t>
              </a:r>
              <a:endParaRPr lang="en-US" sz="1200" b="0" dirty="0">
                <a:solidFill>
                  <a:schemeClr val="bg1"/>
                </a:solidFill>
                <a:latin typeface="Calibri" panose="020F0502020204030204" pitchFamily="34" charset="0"/>
              </a:endParaRPr>
            </a:p>
            <a:p>
              <a:pPr>
                <a:lnSpc>
                  <a:spcPts val="1140"/>
                </a:lnSpc>
                <a:spcBef>
                  <a:spcPct val="50000"/>
                </a:spcBef>
                <a:spcAft>
                  <a:spcPct val="0"/>
                </a:spcAft>
                <a:buClrTx/>
                <a:buFontTx/>
                <a:buNone/>
              </a:pPr>
              <a:r>
                <a:rPr lang="en-US" sz="1200" b="0" dirty="0">
                  <a:solidFill>
                    <a:schemeClr val="bg1"/>
                  </a:solidFill>
                  <a:latin typeface="Calibri" panose="020F0502020204030204" pitchFamily="34" charset="0"/>
                </a:rPr>
                <a:t>86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86</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0.96</a:t>
              </a:r>
              <a:endParaRPr lang="en-US" sz="1200" b="0" i="1" dirty="0">
                <a:solidFill>
                  <a:schemeClr val="bg1"/>
                </a:solidFill>
                <a:latin typeface="Calibri" panose="020F0502020204030204" pitchFamily="34" charset="0"/>
              </a:endParaRPr>
            </a:p>
          </p:txBody>
        </p:sp>
        <p:cxnSp>
          <p:nvCxnSpPr>
            <p:cNvPr id="1034" name="Straight Connector 1033">
              <a:extLst>
                <a:ext uri="{FF2B5EF4-FFF2-40B4-BE49-F238E27FC236}">
                  <a16:creationId xmlns:a16="http://schemas.microsoft.com/office/drawing/2014/main" id="{AD4BE1B3-38D7-1A85-DD7D-FC7CF1EF7EC4}"/>
                </a:ext>
              </a:extLst>
            </p:cNvPr>
            <p:cNvCxnSpPr/>
            <p:nvPr/>
          </p:nvCxnSpPr>
          <p:spPr bwMode="auto">
            <a:xfrm>
              <a:off x="1839969" y="5726699"/>
              <a:ext cx="8671512" cy="0"/>
            </a:xfrm>
            <a:prstGeom prst="line">
              <a:avLst/>
            </a:prstGeom>
            <a:noFill/>
            <a:ln w="28575" cap="flat" cmpd="sng" algn="ctr">
              <a:solidFill>
                <a:schemeClr val="bg1"/>
              </a:solidFill>
              <a:prstDash val="solid"/>
              <a:round/>
              <a:headEnd type="none" w="med" len="med"/>
              <a:tailEnd type="none" w="med" len="med"/>
            </a:ln>
            <a:effectLst/>
          </p:spPr>
        </p:cxnSp>
      </p:grpSp>
    </p:spTree>
    <p:extLst>
      <p:ext uri="{BB962C8B-B14F-4D97-AF65-F5344CB8AC3E}">
        <p14:creationId xmlns:p14="http://schemas.microsoft.com/office/powerpoint/2010/main" val="14211515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4F0D2-E270-A81B-E4AE-D37AAC1974E1}"/>
              </a:ext>
            </a:extLst>
          </p:cNvPr>
          <p:cNvSpPr>
            <a:spLocks noGrp="1"/>
          </p:cNvSpPr>
          <p:nvPr>
            <p:ph type="title"/>
          </p:nvPr>
        </p:nvSpPr>
        <p:spPr/>
        <p:txBody>
          <a:bodyPr/>
          <a:lstStyle/>
          <a:p>
            <a:r>
              <a:rPr lang="en-US"/>
              <a:t>ANCHOR: Novel Model of HCV Treatment as an Anchor to Prevent HIV, Initiate OAT, and Reduce Risky Behavior</a:t>
            </a:r>
          </a:p>
        </p:txBody>
      </p:sp>
      <p:sp>
        <p:nvSpPr>
          <p:cNvPr id="3" name="Content Placeholder 2">
            <a:extLst>
              <a:ext uri="{FF2B5EF4-FFF2-40B4-BE49-F238E27FC236}">
                <a16:creationId xmlns:a16="http://schemas.microsoft.com/office/drawing/2014/main" id="{D40C29A8-4A3E-3369-C45A-83D055E4313C}"/>
              </a:ext>
            </a:extLst>
          </p:cNvPr>
          <p:cNvSpPr>
            <a:spLocks noGrp="1"/>
          </p:cNvSpPr>
          <p:nvPr>
            <p:ph idx="1"/>
          </p:nvPr>
        </p:nvSpPr>
        <p:spPr>
          <a:xfrm>
            <a:off x="604676" y="1513047"/>
            <a:ext cx="6761982" cy="4650686"/>
          </a:xfrm>
        </p:spPr>
        <p:txBody>
          <a:bodyPr/>
          <a:lstStyle/>
          <a:p>
            <a:r>
              <a:rPr lang="en-US" sz="2400" dirty="0"/>
              <a:t>Prospective, open-label, observational trial at harm reduction organization in Washington, DC</a:t>
            </a:r>
          </a:p>
        </p:txBody>
      </p:sp>
      <p:sp>
        <p:nvSpPr>
          <p:cNvPr id="6" name="Content Placeholder 4">
            <a:extLst>
              <a:ext uri="{FF2B5EF4-FFF2-40B4-BE49-F238E27FC236}">
                <a16:creationId xmlns:a16="http://schemas.microsoft.com/office/drawing/2014/main" id="{D686392B-00C8-2D5F-759D-00DB87112C9E}"/>
              </a:ext>
            </a:extLst>
          </p:cNvPr>
          <p:cNvSpPr txBox="1">
            <a:spLocks/>
          </p:cNvSpPr>
          <p:nvPr/>
        </p:nvSpPr>
        <p:spPr bwMode="auto">
          <a:xfrm>
            <a:off x="689292" y="2426373"/>
            <a:ext cx="4755045" cy="327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lvl="1"/>
            <a:r>
              <a:rPr lang="en-US" sz="2200" b="0" kern="0" dirty="0"/>
              <a:t>SVR achieved in 82% of patients</a:t>
            </a:r>
          </a:p>
          <a:p>
            <a:pPr lvl="2"/>
            <a:r>
              <a:rPr lang="en-US" sz="2200" b="0" kern="0" dirty="0"/>
              <a:t>Not associated with baseline OAT status, on-treatment drug use, or imperfect medication adherence</a:t>
            </a:r>
          </a:p>
          <a:p>
            <a:pPr lvl="1"/>
            <a:r>
              <a:rPr lang="en-US" sz="2200" b="0" kern="0" dirty="0"/>
              <a:t>Receiving OAT significantly associated with fewer opiate-positive urine drug screens, lower HIV risk-taking behavior scores, and lower rate of opioid overdose</a:t>
            </a:r>
          </a:p>
        </p:txBody>
      </p:sp>
      <p:sp>
        <p:nvSpPr>
          <p:cNvPr id="7" name="Text Box 15">
            <a:extLst>
              <a:ext uri="{FF2B5EF4-FFF2-40B4-BE49-F238E27FC236}">
                <a16:creationId xmlns:a16="http://schemas.microsoft.com/office/drawing/2014/main" id="{0A75C0FE-57FD-B440-7088-DF05226B30C4}"/>
              </a:ext>
            </a:extLst>
          </p:cNvPr>
          <p:cNvSpPr txBox="1">
            <a:spLocks noChangeArrowheads="1"/>
          </p:cNvSpPr>
          <p:nvPr/>
        </p:nvSpPr>
        <p:spPr bwMode="auto">
          <a:xfrm>
            <a:off x="407082" y="6365556"/>
            <a:ext cx="328346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ltLang="en-US" sz="1200" b="0" dirty="0">
                <a:solidFill>
                  <a:schemeClr val="bg2"/>
                </a:solidFill>
                <a:latin typeface="Calibri" panose="020F0502020204030204" pitchFamily="34" charset="0"/>
              </a:rPr>
              <a:t>Rosenthal. Clin Infect Dis. 2020; 71:1715. </a:t>
            </a:r>
          </a:p>
        </p:txBody>
      </p:sp>
      <p:grpSp>
        <p:nvGrpSpPr>
          <p:cNvPr id="66" name="Group 65">
            <a:extLst>
              <a:ext uri="{FF2B5EF4-FFF2-40B4-BE49-F238E27FC236}">
                <a16:creationId xmlns:a16="http://schemas.microsoft.com/office/drawing/2014/main" id="{96280FE5-6768-D856-59D6-BB95F6B4E123}"/>
              </a:ext>
            </a:extLst>
          </p:cNvPr>
          <p:cNvGrpSpPr/>
          <p:nvPr/>
        </p:nvGrpSpPr>
        <p:grpSpPr>
          <a:xfrm rot="16200000">
            <a:off x="3812091" y="4731118"/>
            <a:ext cx="133796" cy="1771280"/>
            <a:chOff x="6693235" y="2611394"/>
            <a:chExt cx="172995" cy="1771280"/>
          </a:xfrm>
        </p:grpSpPr>
        <p:cxnSp>
          <p:nvCxnSpPr>
            <p:cNvPr id="67" name="Straight Connector 66">
              <a:extLst>
                <a:ext uri="{FF2B5EF4-FFF2-40B4-BE49-F238E27FC236}">
                  <a16:creationId xmlns:a16="http://schemas.microsoft.com/office/drawing/2014/main" id="{D37CFF66-A72A-6EB4-560E-7DCD03571B55}"/>
                </a:ext>
              </a:extLst>
            </p:cNvPr>
            <p:cNvCxnSpPr>
              <a:cxnSpLocks/>
            </p:cNvCxnSpPr>
            <p:nvPr/>
          </p:nvCxnSpPr>
          <p:spPr bwMode="auto">
            <a:xfrm>
              <a:off x="6693236" y="2611394"/>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577B9C86-750F-A487-A74D-108AB9F51491}"/>
                </a:ext>
              </a:extLst>
            </p:cNvPr>
            <p:cNvCxnSpPr>
              <a:cxnSpLocks/>
            </p:cNvCxnSpPr>
            <p:nvPr/>
          </p:nvCxnSpPr>
          <p:spPr bwMode="auto">
            <a:xfrm>
              <a:off x="6693235" y="2958229"/>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E3169E9A-7E0E-A11C-2E16-5BDAEB255177}"/>
                </a:ext>
              </a:extLst>
            </p:cNvPr>
            <p:cNvCxnSpPr>
              <a:cxnSpLocks/>
            </p:cNvCxnSpPr>
            <p:nvPr/>
          </p:nvCxnSpPr>
          <p:spPr bwMode="auto">
            <a:xfrm>
              <a:off x="6693236" y="3309322"/>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5F200BF9-50C6-CEDC-D4C1-43C64609A310}"/>
                </a:ext>
              </a:extLst>
            </p:cNvPr>
            <p:cNvCxnSpPr>
              <a:cxnSpLocks/>
            </p:cNvCxnSpPr>
            <p:nvPr/>
          </p:nvCxnSpPr>
          <p:spPr bwMode="auto">
            <a:xfrm>
              <a:off x="6693236" y="3656158"/>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FE9285E6-0419-23F9-418B-9D8468F1B286}"/>
                </a:ext>
              </a:extLst>
            </p:cNvPr>
            <p:cNvCxnSpPr>
              <a:cxnSpLocks/>
            </p:cNvCxnSpPr>
            <p:nvPr/>
          </p:nvCxnSpPr>
          <p:spPr bwMode="auto">
            <a:xfrm>
              <a:off x="6693236" y="3794350"/>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319EDE9A-9E99-8F99-2700-BD2E9E38B14E}"/>
                </a:ext>
              </a:extLst>
            </p:cNvPr>
            <p:cNvCxnSpPr>
              <a:cxnSpLocks/>
            </p:cNvCxnSpPr>
            <p:nvPr/>
          </p:nvCxnSpPr>
          <p:spPr bwMode="auto">
            <a:xfrm>
              <a:off x="6693236" y="4090089"/>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A124C242-F30A-AD62-4834-202B9CBDAF32}"/>
                </a:ext>
              </a:extLst>
            </p:cNvPr>
            <p:cNvCxnSpPr>
              <a:cxnSpLocks/>
            </p:cNvCxnSpPr>
            <p:nvPr/>
          </p:nvCxnSpPr>
          <p:spPr bwMode="auto">
            <a:xfrm>
              <a:off x="6693236" y="4382674"/>
              <a:ext cx="172994"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 name="Group 11">
            <a:extLst>
              <a:ext uri="{FF2B5EF4-FFF2-40B4-BE49-F238E27FC236}">
                <a16:creationId xmlns:a16="http://schemas.microsoft.com/office/drawing/2014/main" id="{681730C2-8395-417F-0C04-677BD865062E}"/>
              </a:ext>
            </a:extLst>
          </p:cNvPr>
          <p:cNvGrpSpPr>
            <a:grpSpLocks noGrp="1" noUngrp="1" noRot="1" noMove="1" noResize="1"/>
          </p:cNvGrpSpPr>
          <p:nvPr/>
        </p:nvGrpSpPr>
        <p:grpSpPr>
          <a:xfrm>
            <a:off x="5466344" y="1809237"/>
            <a:ext cx="6189270" cy="4452906"/>
            <a:chOff x="5466344" y="1809237"/>
            <a:chExt cx="6189270" cy="4452906"/>
          </a:xfrm>
        </p:grpSpPr>
        <p:sp>
          <p:nvSpPr>
            <p:cNvPr id="4" name="Freeform 3">
              <a:extLst>
                <a:ext uri="{FF2B5EF4-FFF2-40B4-BE49-F238E27FC236}">
                  <a16:creationId xmlns:a16="http://schemas.microsoft.com/office/drawing/2014/main" id="{881F2A73-E9E0-5993-B657-08BD6781E22F}"/>
                </a:ext>
              </a:extLst>
            </p:cNvPr>
            <p:cNvSpPr>
              <a:spLocks noGrp="1" noRot="1" noMove="1" noResize="1" noEditPoints="1" noAdjustHandles="1" noChangeArrowheads="1" noChangeShapeType="1"/>
            </p:cNvSpPr>
            <p:nvPr/>
          </p:nvSpPr>
          <p:spPr bwMode="auto">
            <a:xfrm>
              <a:off x="6219324" y="2541392"/>
              <a:ext cx="5436290" cy="3027386"/>
            </a:xfrm>
            <a:custGeom>
              <a:avLst/>
              <a:gdLst>
                <a:gd name="connsiteX0" fmla="*/ 0 w 6096000"/>
                <a:gd name="connsiteY0" fmla="*/ 0 h 3130378"/>
                <a:gd name="connsiteX1" fmla="*/ 0 w 6096000"/>
                <a:gd name="connsiteY1" fmla="*/ 3130378 h 3130378"/>
                <a:gd name="connsiteX2" fmla="*/ 98854 w 6096000"/>
                <a:gd name="connsiteY2" fmla="*/ 3130378 h 3130378"/>
                <a:gd name="connsiteX3" fmla="*/ 6096000 w 6096000"/>
                <a:gd name="connsiteY3" fmla="*/ 3130378 h 3130378"/>
              </a:gdLst>
              <a:ahLst/>
              <a:cxnLst>
                <a:cxn ang="0">
                  <a:pos x="connsiteX0" y="connsiteY0"/>
                </a:cxn>
                <a:cxn ang="0">
                  <a:pos x="connsiteX1" y="connsiteY1"/>
                </a:cxn>
                <a:cxn ang="0">
                  <a:pos x="connsiteX2" y="connsiteY2"/>
                </a:cxn>
                <a:cxn ang="0">
                  <a:pos x="connsiteX3" y="connsiteY3"/>
                </a:cxn>
              </a:cxnLst>
              <a:rect l="l" t="t" r="r" b="b"/>
              <a:pathLst>
                <a:path w="6096000" h="3130378">
                  <a:moveTo>
                    <a:pt x="0" y="0"/>
                  </a:moveTo>
                  <a:lnTo>
                    <a:pt x="0" y="3130378"/>
                  </a:lnTo>
                  <a:lnTo>
                    <a:pt x="98854" y="3130378"/>
                  </a:lnTo>
                  <a:lnTo>
                    <a:pt x="6096000" y="3130378"/>
                  </a:lnTo>
                </a:path>
              </a:pathLst>
            </a:custGeom>
            <a:noFill/>
            <a:ln w="28575">
              <a:solidFill>
                <a:schemeClr val="bg1"/>
              </a:solidFill>
              <a:miter lim="800000"/>
              <a:headEnd/>
              <a:tailEnd/>
            </a:ln>
          </p:spPr>
          <p:txBody>
            <a:bodyPr rtlCol="0" anchor="ctr"/>
            <a:lstStyle/>
            <a:p>
              <a:pPr algn="ctr"/>
              <a:endParaRPr lang="en-US"/>
            </a:p>
          </p:txBody>
        </p:sp>
        <p:grpSp>
          <p:nvGrpSpPr>
            <p:cNvPr id="20" name="Group 19">
              <a:extLst>
                <a:ext uri="{FF2B5EF4-FFF2-40B4-BE49-F238E27FC236}">
                  <a16:creationId xmlns:a16="http://schemas.microsoft.com/office/drawing/2014/main" id="{CC75CD61-1FC9-D6E7-738C-C8E343785C48}"/>
                </a:ext>
              </a:extLst>
            </p:cNvPr>
            <p:cNvGrpSpPr>
              <a:grpSpLocks noGrp="1" noUngrp="1" noRot="1" noMove="1" noResize="1"/>
            </p:cNvGrpSpPr>
            <p:nvPr/>
          </p:nvGrpSpPr>
          <p:grpSpPr>
            <a:xfrm>
              <a:off x="6125608" y="2614821"/>
              <a:ext cx="103327" cy="2957393"/>
              <a:chOff x="6693236" y="2611394"/>
              <a:chExt cx="172994" cy="2957393"/>
            </a:xfrm>
          </p:grpSpPr>
          <p:cxnSp>
            <p:nvCxnSpPr>
              <p:cNvPr id="9" name="Straight Connector 8">
                <a:extLst>
                  <a:ext uri="{FF2B5EF4-FFF2-40B4-BE49-F238E27FC236}">
                    <a16:creationId xmlns:a16="http://schemas.microsoft.com/office/drawing/2014/main" id="{EA162674-919E-ADFC-D9D8-1DAF0ED40542}"/>
                  </a:ext>
                </a:extLst>
              </p:cNvPr>
              <p:cNvCxnSpPr>
                <a:cxnSpLocks noGrp="1" noRot="1" noMove="1" noResize="1" noEditPoints="1" noAdjustHandles="1" noChangeArrowheads="1" noChangeShapeType="1"/>
              </p:cNvCxnSpPr>
              <p:nvPr/>
            </p:nvCxnSpPr>
            <p:spPr bwMode="auto">
              <a:xfrm>
                <a:off x="6693236" y="2611394"/>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A8D155FF-7364-730A-2F17-B34871AE364C}"/>
                  </a:ext>
                </a:extLst>
              </p:cNvPr>
              <p:cNvCxnSpPr>
                <a:cxnSpLocks noGrp="1" noRot="1" noMove="1" noResize="1" noEditPoints="1" noAdjustHandles="1" noChangeArrowheads="1" noChangeShapeType="1"/>
              </p:cNvCxnSpPr>
              <p:nvPr/>
            </p:nvCxnSpPr>
            <p:spPr bwMode="auto">
              <a:xfrm>
                <a:off x="6693236" y="3202872"/>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F884215E-F395-6800-7BB6-38A830822BFC}"/>
                  </a:ext>
                </a:extLst>
              </p:cNvPr>
              <p:cNvCxnSpPr>
                <a:cxnSpLocks noGrp="1" noRot="1" noMove="1" noResize="1" noEditPoints="1" noAdjustHandles="1" noChangeArrowheads="1" noChangeShapeType="1"/>
              </p:cNvCxnSpPr>
              <p:nvPr/>
            </p:nvCxnSpPr>
            <p:spPr bwMode="auto">
              <a:xfrm>
                <a:off x="6693236" y="3794350"/>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2365D95C-09D1-8288-757B-52A126B249A3}"/>
                  </a:ext>
                </a:extLst>
              </p:cNvPr>
              <p:cNvCxnSpPr>
                <a:cxnSpLocks noGrp="1" noRot="1" noMove="1" noResize="1" noEditPoints="1" noAdjustHandles="1" noChangeArrowheads="1" noChangeShapeType="1"/>
              </p:cNvCxnSpPr>
              <p:nvPr/>
            </p:nvCxnSpPr>
            <p:spPr bwMode="auto">
              <a:xfrm>
                <a:off x="6693236" y="4385828"/>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9F74E2A-5A62-21DF-CD06-5982A9572A99}"/>
                  </a:ext>
                </a:extLst>
              </p:cNvPr>
              <p:cNvCxnSpPr>
                <a:cxnSpLocks noGrp="1" noRot="1" noMove="1" noResize="1" noEditPoints="1" noAdjustHandles="1" noChangeArrowheads="1" noChangeShapeType="1"/>
              </p:cNvCxnSpPr>
              <p:nvPr/>
            </p:nvCxnSpPr>
            <p:spPr bwMode="auto">
              <a:xfrm>
                <a:off x="6693236" y="4977306"/>
                <a:ext cx="172994"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3E89B44-CFB5-40CA-25BF-F68B2E5DCE1B}"/>
                  </a:ext>
                </a:extLst>
              </p:cNvPr>
              <p:cNvCxnSpPr>
                <a:cxnSpLocks noGrp="1" noRot="1" noMove="1" noResize="1" noEditPoints="1" noAdjustHandles="1" noChangeArrowheads="1" noChangeShapeType="1"/>
              </p:cNvCxnSpPr>
              <p:nvPr/>
            </p:nvCxnSpPr>
            <p:spPr bwMode="auto">
              <a:xfrm>
                <a:off x="6693236" y="5568787"/>
                <a:ext cx="172994" cy="0"/>
              </a:xfrm>
              <a:prstGeom prst="line">
                <a:avLst/>
              </a:prstGeom>
              <a:noFill/>
              <a:ln w="28575" cap="flat" cmpd="sng" algn="ctr">
                <a:solidFill>
                  <a:schemeClr val="bg1"/>
                </a:solidFill>
                <a:prstDash val="solid"/>
                <a:round/>
                <a:headEnd type="none" w="med" len="med"/>
                <a:tailEnd type="none" w="med" len="med"/>
              </a:ln>
              <a:effectLst/>
            </p:spPr>
          </p:cxnSp>
        </p:grpSp>
        <p:sp>
          <p:nvSpPr>
            <p:cNvPr id="21" name="TextBox 20">
              <a:extLst>
                <a:ext uri="{FF2B5EF4-FFF2-40B4-BE49-F238E27FC236}">
                  <a16:creationId xmlns:a16="http://schemas.microsoft.com/office/drawing/2014/main" id="{2E95F2AA-12D9-0214-A1FA-4012464BFB7A}"/>
                </a:ext>
              </a:extLst>
            </p:cNvPr>
            <p:cNvSpPr txBox="1">
              <a:spLocks noGrp="1" noRot="1" noMove="1" noResize="1" noEditPoints="1" noAdjustHandles="1" noChangeArrowheads="1" noChangeShapeType="1"/>
            </p:cNvSpPr>
            <p:nvPr/>
          </p:nvSpPr>
          <p:spPr bwMode="auto">
            <a:xfrm>
              <a:off x="6463561" y="286497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82</a:t>
              </a:r>
            </a:p>
          </p:txBody>
        </p:sp>
        <p:sp>
          <p:nvSpPr>
            <p:cNvPr id="22" name="TextBox 21">
              <a:extLst>
                <a:ext uri="{FF2B5EF4-FFF2-40B4-BE49-F238E27FC236}">
                  <a16:creationId xmlns:a16="http://schemas.microsoft.com/office/drawing/2014/main" id="{1764A462-C1DA-4AD7-BEDA-FCE9F3CD0288}"/>
                </a:ext>
              </a:extLst>
            </p:cNvPr>
            <p:cNvSpPr txBox="1">
              <a:spLocks noGrp="1" noRot="1" noMove="1" noResize="1" noEditPoints="1" noAdjustHandles="1" noChangeArrowheads="1" noChangeShapeType="1"/>
            </p:cNvSpPr>
            <p:nvPr/>
          </p:nvSpPr>
          <p:spPr bwMode="auto">
            <a:xfrm>
              <a:off x="6370109" y="5648449"/>
              <a:ext cx="547329" cy="268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80000"/>
                </a:lnSpc>
                <a:spcBef>
                  <a:spcPts val="0"/>
                </a:spcBef>
                <a:spcAft>
                  <a:spcPct val="0"/>
                </a:spcAft>
                <a:buClrTx/>
                <a:buFontTx/>
                <a:buNone/>
              </a:pPr>
              <a:r>
                <a:rPr lang="en-US" sz="1400" dirty="0">
                  <a:solidFill>
                    <a:schemeClr val="bg1"/>
                  </a:solidFill>
                  <a:latin typeface="Calibri" panose="020F0502020204030204" pitchFamily="34" charset="0"/>
                </a:rPr>
                <a:t>Total</a:t>
              </a:r>
            </a:p>
          </p:txBody>
        </p:sp>
        <p:sp>
          <p:nvSpPr>
            <p:cNvPr id="23" name="Rectangle 22">
              <a:extLst>
                <a:ext uri="{FF2B5EF4-FFF2-40B4-BE49-F238E27FC236}">
                  <a16:creationId xmlns:a16="http://schemas.microsoft.com/office/drawing/2014/main" id="{87BA957E-5ED8-9DB9-8F15-3275D702A035}"/>
                </a:ext>
              </a:extLst>
            </p:cNvPr>
            <p:cNvSpPr>
              <a:spLocks noGrp="1" noRot="1" noMove="1" noResize="1" noEditPoints="1" noAdjustHandles="1" noChangeArrowheads="1" noChangeShapeType="1"/>
            </p:cNvSpPr>
            <p:nvPr/>
          </p:nvSpPr>
          <p:spPr bwMode="auto">
            <a:xfrm>
              <a:off x="6452504" y="3152276"/>
              <a:ext cx="415171" cy="2404806"/>
            </a:xfrm>
            <a:prstGeom prst="rect">
              <a:avLst/>
            </a:prstGeom>
            <a:solidFill>
              <a:schemeClr val="accent1"/>
            </a:solidFill>
            <a:ln w="0">
              <a:solidFill>
                <a:schemeClr val="bg1"/>
              </a:solidFill>
              <a:miter lim="800000"/>
              <a:headEnd/>
              <a:tailEnd/>
            </a:ln>
          </p:spPr>
          <p:txBody>
            <a:bodyPr lIns="0" rIns="0"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100</a:t>
              </a:r>
            </a:p>
          </p:txBody>
        </p:sp>
        <p:sp>
          <p:nvSpPr>
            <p:cNvPr id="28" name="TextBox 27">
              <a:extLst>
                <a:ext uri="{FF2B5EF4-FFF2-40B4-BE49-F238E27FC236}">
                  <a16:creationId xmlns:a16="http://schemas.microsoft.com/office/drawing/2014/main" id="{FBFC8878-9B16-40FA-F725-7DE0E86270FE}"/>
                </a:ext>
              </a:extLst>
            </p:cNvPr>
            <p:cNvSpPr txBox="1">
              <a:spLocks noGrp="1" noRot="1" noMove="1" noResize="1" noEditPoints="1" noAdjustHandles="1" noChangeArrowheads="1" noChangeShapeType="1"/>
            </p:cNvSpPr>
            <p:nvPr/>
          </p:nvSpPr>
          <p:spPr bwMode="auto">
            <a:xfrm>
              <a:off x="7390969" y="2624604"/>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90</a:t>
              </a:r>
            </a:p>
          </p:txBody>
        </p:sp>
        <p:sp>
          <p:nvSpPr>
            <p:cNvPr id="30" name="TextBox 29">
              <a:extLst>
                <a:ext uri="{FF2B5EF4-FFF2-40B4-BE49-F238E27FC236}">
                  <a16:creationId xmlns:a16="http://schemas.microsoft.com/office/drawing/2014/main" id="{98A14D11-EDFD-269A-6AD3-22C8C8F61C37}"/>
                </a:ext>
              </a:extLst>
            </p:cNvPr>
            <p:cNvSpPr txBox="1">
              <a:spLocks noGrp="1" noRot="1" noMove="1" noResize="1" noEditPoints="1" noAdjustHandles="1" noChangeArrowheads="1" noChangeShapeType="1"/>
            </p:cNvSpPr>
            <p:nvPr/>
          </p:nvSpPr>
          <p:spPr bwMode="auto">
            <a:xfrm>
              <a:off x="7179992" y="5648449"/>
              <a:ext cx="750590" cy="44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80000"/>
                </a:lnSpc>
                <a:spcBef>
                  <a:spcPts val="0"/>
                </a:spcBef>
                <a:spcAft>
                  <a:spcPct val="0"/>
                </a:spcAft>
                <a:buClrTx/>
                <a:buFontTx/>
                <a:buNone/>
              </a:pPr>
              <a:r>
                <a:rPr lang="en-US" sz="1400" dirty="0">
                  <a:solidFill>
                    <a:schemeClr val="bg1"/>
                  </a:solidFill>
                  <a:latin typeface="Calibri" panose="020F0502020204030204" pitchFamily="34" charset="0"/>
                </a:rPr>
                <a:t>Always </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OAT</a:t>
              </a:r>
            </a:p>
          </p:txBody>
        </p:sp>
        <p:sp>
          <p:nvSpPr>
            <p:cNvPr id="31" name="Rectangle 30">
              <a:extLst>
                <a:ext uri="{FF2B5EF4-FFF2-40B4-BE49-F238E27FC236}">
                  <a16:creationId xmlns:a16="http://schemas.microsoft.com/office/drawing/2014/main" id="{511DEAC6-5F8B-DCB0-5D3B-1DEC1DBC5869}"/>
                </a:ext>
              </a:extLst>
            </p:cNvPr>
            <p:cNvSpPr>
              <a:spLocks noGrp="1" noRot="1" noMove="1" noResize="1" noEditPoints="1" noAdjustHandles="1" noChangeArrowheads="1" noChangeShapeType="1"/>
            </p:cNvSpPr>
            <p:nvPr/>
          </p:nvSpPr>
          <p:spPr bwMode="auto">
            <a:xfrm>
              <a:off x="7364015" y="2906745"/>
              <a:ext cx="415171" cy="2650337"/>
            </a:xfrm>
            <a:prstGeom prst="rect">
              <a:avLst/>
            </a:prstGeom>
            <a:solidFill>
              <a:srgbClr val="E1471D"/>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31</a:t>
              </a:r>
            </a:p>
          </p:txBody>
        </p:sp>
        <p:sp>
          <p:nvSpPr>
            <p:cNvPr id="32" name="TextBox 31">
              <a:extLst>
                <a:ext uri="{FF2B5EF4-FFF2-40B4-BE49-F238E27FC236}">
                  <a16:creationId xmlns:a16="http://schemas.microsoft.com/office/drawing/2014/main" id="{816E7A3C-4981-33DE-369B-765C93D6D39B}"/>
                </a:ext>
              </a:extLst>
            </p:cNvPr>
            <p:cNvSpPr txBox="1">
              <a:spLocks noGrp="1" noRot="1" noMove="1" noResize="1" noEditPoints="1" noAdjustHandles="1" noChangeArrowheads="1" noChangeShapeType="1"/>
            </p:cNvSpPr>
            <p:nvPr/>
          </p:nvSpPr>
          <p:spPr bwMode="auto">
            <a:xfrm>
              <a:off x="8281968" y="2572926"/>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92</a:t>
              </a:r>
            </a:p>
          </p:txBody>
        </p:sp>
        <p:sp>
          <p:nvSpPr>
            <p:cNvPr id="34" name="TextBox 33">
              <a:extLst>
                <a:ext uri="{FF2B5EF4-FFF2-40B4-BE49-F238E27FC236}">
                  <a16:creationId xmlns:a16="http://schemas.microsoft.com/office/drawing/2014/main" id="{A674D225-30B4-C33F-12EA-754980679A6A}"/>
                </a:ext>
              </a:extLst>
            </p:cNvPr>
            <p:cNvSpPr txBox="1">
              <a:spLocks noGrp="1" noRot="1" noMove="1" noResize="1" noEditPoints="1" noAdjustHandles="1" noChangeArrowheads="1" noChangeShapeType="1"/>
            </p:cNvSpPr>
            <p:nvPr/>
          </p:nvSpPr>
          <p:spPr bwMode="auto">
            <a:xfrm>
              <a:off x="7975106" y="5648449"/>
              <a:ext cx="956287"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ts val="0"/>
                </a:spcBef>
                <a:spcAft>
                  <a:spcPct val="0"/>
                </a:spcAft>
                <a:buClrTx/>
                <a:buFontTx/>
                <a:buNone/>
              </a:pPr>
              <a:r>
                <a:rPr lang="en-US" sz="1400" dirty="0">
                  <a:solidFill>
                    <a:schemeClr val="bg1"/>
                  </a:solidFill>
                  <a:latin typeface="Calibri" panose="020F0502020204030204" pitchFamily="34" charset="0"/>
                </a:rPr>
                <a:t>Start OAT</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and retained</a:t>
              </a:r>
            </a:p>
          </p:txBody>
        </p:sp>
        <p:sp>
          <p:nvSpPr>
            <p:cNvPr id="35" name="Rectangle 34">
              <a:extLst>
                <a:ext uri="{FF2B5EF4-FFF2-40B4-BE49-F238E27FC236}">
                  <a16:creationId xmlns:a16="http://schemas.microsoft.com/office/drawing/2014/main" id="{4757D124-AEBF-1248-9ACE-E4DC67B78661}"/>
                </a:ext>
              </a:extLst>
            </p:cNvPr>
            <p:cNvSpPr>
              <a:spLocks noGrp="1" noRot="1" noMove="1" noResize="1" noEditPoints="1" noAdjustHandles="1" noChangeArrowheads="1" noChangeShapeType="1"/>
            </p:cNvSpPr>
            <p:nvPr/>
          </p:nvSpPr>
          <p:spPr bwMode="auto">
            <a:xfrm>
              <a:off x="8275526" y="2853025"/>
              <a:ext cx="415171" cy="270405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37</a:t>
              </a:r>
            </a:p>
          </p:txBody>
        </p:sp>
        <p:sp>
          <p:nvSpPr>
            <p:cNvPr id="36" name="TextBox 35">
              <a:extLst>
                <a:ext uri="{FF2B5EF4-FFF2-40B4-BE49-F238E27FC236}">
                  <a16:creationId xmlns:a16="http://schemas.microsoft.com/office/drawing/2014/main" id="{E58C6F6B-6C6F-98C8-3151-48B53C82384A}"/>
                </a:ext>
              </a:extLst>
            </p:cNvPr>
            <p:cNvSpPr txBox="1">
              <a:spLocks noGrp="1" noRot="1" noMove="1" noResize="1" noEditPoints="1" noAdjustHandles="1" noChangeArrowheads="1" noChangeShapeType="1"/>
            </p:cNvSpPr>
            <p:nvPr/>
          </p:nvSpPr>
          <p:spPr bwMode="auto">
            <a:xfrm>
              <a:off x="9209375" y="3427371"/>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63</a:t>
              </a:r>
            </a:p>
          </p:txBody>
        </p:sp>
        <p:sp>
          <p:nvSpPr>
            <p:cNvPr id="38" name="TextBox 37">
              <a:extLst>
                <a:ext uri="{FF2B5EF4-FFF2-40B4-BE49-F238E27FC236}">
                  <a16:creationId xmlns:a16="http://schemas.microsoft.com/office/drawing/2014/main" id="{39E02398-3E65-6418-314C-181805821102}"/>
                </a:ext>
              </a:extLst>
            </p:cNvPr>
            <p:cNvSpPr txBox="1">
              <a:spLocks noGrp="1" noRot="1" noMove="1" noResize="1" noEditPoints="1" noAdjustHandles="1" noChangeArrowheads="1" noChangeShapeType="1"/>
            </p:cNvSpPr>
            <p:nvPr/>
          </p:nvSpPr>
          <p:spPr bwMode="auto">
            <a:xfrm>
              <a:off x="8945210" y="5648449"/>
              <a:ext cx="915263"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80000"/>
                </a:lnSpc>
                <a:spcBef>
                  <a:spcPts val="0"/>
                </a:spcBef>
                <a:spcAft>
                  <a:spcPct val="0"/>
                </a:spcAft>
                <a:buClrTx/>
                <a:buFontTx/>
                <a:buNone/>
              </a:pPr>
              <a:r>
                <a:rPr lang="en-US" sz="1400" dirty="0">
                  <a:solidFill>
                    <a:schemeClr val="bg1"/>
                  </a:solidFill>
                  <a:latin typeface="Calibri" panose="020F0502020204030204" pitchFamily="34" charset="0"/>
                </a:rPr>
                <a:t>Start OAT</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and stopped</a:t>
              </a:r>
            </a:p>
          </p:txBody>
        </p:sp>
        <p:sp>
          <p:nvSpPr>
            <p:cNvPr id="39" name="Rectangle 38">
              <a:extLst>
                <a:ext uri="{FF2B5EF4-FFF2-40B4-BE49-F238E27FC236}">
                  <a16:creationId xmlns:a16="http://schemas.microsoft.com/office/drawing/2014/main" id="{AEA87239-7E6F-37CB-1C49-1DD24045503C}"/>
                </a:ext>
              </a:extLst>
            </p:cNvPr>
            <p:cNvSpPr>
              <a:spLocks noGrp="1" noRot="1" noMove="1" noResize="1" noEditPoints="1" noAdjustHandles="1" noChangeArrowheads="1" noChangeShapeType="1"/>
            </p:cNvSpPr>
            <p:nvPr/>
          </p:nvSpPr>
          <p:spPr bwMode="auto">
            <a:xfrm>
              <a:off x="9187036" y="3715638"/>
              <a:ext cx="415171" cy="1836632"/>
            </a:xfrm>
            <a:prstGeom prst="rect">
              <a:avLst/>
            </a:prstGeom>
            <a:solidFill>
              <a:srgbClr val="682E7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16</a:t>
              </a:r>
            </a:p>
          </p:txBody>
        </p:sp>
        <p:sp>
          <p:nvSpPr>
            <p:cNvPr id="40" name="TextBox 39">
              <a:extLst>
                <a:ext uri="{FF2B5EF4-FFF2-40B4-BE49-F238E27FC236}">
                  <a16:creationId xmlns:a16="http://schemas.microsoft.com/office/drawing/2014/main" id="{669386DC-8DDA-A31A-7EB2-2B4794C62092}"/>
                </a:ext>
              </a:extLst>
            </p:cNvPr>
            <p:cNvSpPr txBox="1">
              <a:spLocks noGrp="1" noRot="1" noMove="1" noResize="1" noEditPoints="1" noAdjustHandles="1" noChangeArrowheads="1" noChangeShapeType="1"/>
            </p:cNvSpPr>
            <p:nvPr/>
          </p:nvSpPr>
          <p:spPr bwMode="auto">
            <a:xfrm>
              <a:off x="10093709" y="3397305"/>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64</a:t>
              </a:r>
            </a:p>
          </p:txBody>
        </p:sp>
        <p:sp>
          <p:nvSpPr>
            <p:cNvPr id="42" name="TextBox 41">
              <a:extLst>
                <a:ext uri="{FF2B5EF4-FFF2-40B4-BE49-F238E27FC236}">
                  <a16:creationId xmlns:a16="http://schemas.microsoft.com/office/drawing/2014/main" id="{971DF344-8C01-2D7A-9545-A05B0E26163C}"/>
                </a:ext>
              </a:extLst>
            </p:cNvPr>
            <p:cNvSpPr txBox="1">
              <a:spLocks noGrp="1" noRot="1" noMove="1" noResize="1" noEditPoints="1" noAdjustHandles="1" noChangeArrowheads="1" noChangeShapeType="1"/>
            </p:cNvSpPr>
            <p:nvPr/>
          </p:nvSpPr>
          <p:spPr bwMode="auto">
            <a:xfrm>
              <a:off x="9803850" y="5648449"/>
              <a:ext cx="971934" cy="268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80000"/>
                </a:lnSpc>
                <a:spcBef>
                  <a:spcPts val="0"/>
                </a:spcBef>
                <a:spcAft>
                  <a:spcPct val="0"/>
                </a:spcAft>
                <a:buClrTx/>
                <a:buFontTx/>
                <a:buNone/>
              </a:pPr>
              <a:r>
                <a:rPr lang="en-US" sz="1400" dirty="0">
                  <a:solidFill>
                    <a:schemeClr val="bg1"/>
                  </a:solidFill>
                  <a:latin typeface="Calibri" panose="020F0502020204030204" pitchFamily="34" charset="0"/>
                </a:rPr>
                <a:t>Never OAT</a:t>
              </a:r>
            </a:p>
          </p:txBody>
        </p:sp>
        <p:sp>
          <p:nvSpPr>
            <p:cNvPr id="43" name="Rectangle 42">
              <a:extLst>
                <a:ext uri="{FF2B5EF4-FFF2-40B4-BE49-F238E27FC236}">
                  <a16:creationId xmlns:a16="http://schemas.microsoft.com/office/drawing/2014/main" id="{D155479E-83E1-2536-81DE-3D83CEBEAB7D}"/>
                </a:ext>
              </a:extLst>
            </p:cNvPr>
            <p:cNvSpPr>
              <a:spLocks noGrp="1" noRot="1" noMove="1" noResize="1" noEditPoints="1" noAdjustHandles="1" noChangeArrowheads="1" noChangeShapeType="1"/>
            </p:cNvSpPr>
            <p:nvPr/>
          </p:nvSpPr>
          <p:spPr bwMode="auto">
            <a:xfrm>
              <a:off x="10098547" y="3672038"/>
              <a:ext cx="415171" cy="188504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14</a:t>
              </a:r>
            </a:p>
          </p:txBody>
        </p:sp>
        <p:sp>
          <p:nvSpPr>
            <p:cNvPr id="44" name="TextBox 43">
              <a:extLst>
                <a:ext uri="{FF2B5EF4-FFF2-40B4-BE49-F238E27FC236}">
                  <a16:creationId xmlns:a16="http://schemas.microsoft.com/office/drawing/2014/main" id="{9173EDC5-A324-B486-3910-E564D2ABA040}"/>
                </a:ext>
              </a:extLst>
            </p:cNvPr>
            <p:cNvSpPr txBox="1">
              <a:spLocks noGrp="1" noRot="1" noMove="1" noResize="1" noEditPoints="1" noAdjustHandles="1" noChangeArrowheads="1" noChangeShapeType="1"/>
            </p:cNvSpPr>
            <p:nvPr/>
          </p:nvSpPr>
          <p:spPr bwMode="auto">
            <a:xfrm>
              <a:off x="11021117" y="3804799"/>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50</a:t>
              </a:r>
            </a:p>
          </p:txBody>
        </p:sp>
        <p:sp>
          <p:nvSpPr>
            <p:cNvPr id="46" name="TextBox 45">
              <a:extLst>
                <a:ext uri="{FF2B5EF4-FFF2-40B4-BE49-F238E27FC236}">
                  <a16:creationId xmlns:a16="http://schemas.microsoft.com/office/drawing/2014/main" id="{02B910D2-27B7-1C53-3E12-DF9C5A1B674F}"/>
                </a:ext>
              </a:extLst>
            </p:cNvPr>
            <p:cNvSpPr txBox="1">
              <a:spLocks noGrp="1" noRot="1" noMove="1" noResize="1" noEditPoints="1" noAdjustHandles="1" noChangeArrowheads="1" noChangeShapeType="1"/>
            </p:cNvSpPr>
            <p:nvPr/>
          </p:nvSpPr>
          <p:spPr bwMode="auto">
            <a:xfrm>
              <a:off x="10768648" y="5648449"/>
              <a:ext cx="865365" cy="268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80000"/>
                </a:lnSpc>
                <a:spcBef>
                  <a:spcPts val="0"/>
                </a:spcBef>
                <a:spcAft>
                  <a:spcPct val="0"/>
                </a:spcAft>
                <a:buClrTx/>
                <a:buFontTx/>
                <a:buNone/>
              </a:pPr>
              <a:r>
                <a:rPr lang="en-US" sz="1400" dirty="0">
                  <a:solidFill>
                    <a:schemeClr val="bg1"/>
                  </a:solidFill>
                  <a:latin typeface="Calibri" panose="020F0502020204030204" pitchFamily="34" charset="0"/>
                </a:rPr>
                <a:t>Stop OAT</a:t>
              </a:r>
            </a:p>
          </p:txBody>
        </p:sp>
        <p:sp>
          <p:nvSpPr>
            <p:cNvPr id="47" name="Rectangle 46">
              <a:extLst>
                <a:ext uri="{FF2B5EF4-FFF2-40B4-BE49-F238E27FC236}">
                  <a16:creationId xmlns:a16="http://schemas.microsoft.com/office/drawing/2014/main" id="{39D92A12-C9A2-C8EC-489A-F66CD219956E}"/>
                </a:ext>
              </a:extLst>
            </p:cNvPr>
            <p:cNvSpPr>
              <a:spLocks noGrp="1" noRot="1" noMove="1" noResize="1" noEditPoints="1" noAdjustHandles="1" noChangeArrowheads="1" noChangeShapeType="1"/>
            </p:cNvSpPr>
            <p:nvPr/>
          </p:nvSpPr>
          <p:spPr bwMode="auto">
            <a:xfrm>
              <a:off x="11010060" y="4088150"/>
              <a:ext cx="415171" cy="1468932"/>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400" b="0" dirty="0">
                  <a:solidFill>
                    <a:schemeClr val="tx1"/>
                  </a:solidFill>
                  <a:latin typeface="Calibri" panose="020F0502020204030204" pitchFamily="34" charset="0"/>
                </a:rPr>
                <a:t>2</a:t>
              </a:r>
            </a:p>
          </p:txBody>
        </p:sp>
        <p:sp>
          <p:nvSpPr>
            <p:cNvPr id="48" name="TextBox 47">
              <a:extLst>
                <a:ext uri="{FF2B5EF4-FFF2-40B4-BE49-F238E27FC236}">
                  <a16:creationId xmlns:a16="http://schemas.microsoft.com/office/drawing/2014/main" id="{AE6BEC5C-13AE-4B2A-A8A5-FFAC23F656C7}"/>
                </a:ext>
              </a:extLst>
            </p:cNvPr>
            <p:cNvSpPr txBox="1">
              <a:spLocks noGrp="1" noRot="1" noMove="1" noResize="1" noEditPoints="1" noAdjustHandles="1" noChangeArrowheads="1" noChangeShapeType="1"/>
            </p:cNvSpPr>
            <p:nvPr/>
          </p:nvSpPr>
          <p:spPr bwMode="auto">
            <a:xfrm>
              <a:off x="8433340" y="1809237"/>
              <a:ext cx="5573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SVR</a:t>
              </a:r>
            </a:p>
          </p:txBody>
        </p:sp>
        <p:sp>
          <p:nvSpPr>
            <p:cNvPr id="49" name="TextBox 48">
              <a:extLst>
                <a:ext uri="{FF2B5EF4-FFF2-40B4-BE49-F238E27FC236}">
                  <a16:creationId xmlns:a16="http://schemas.microsoft.com/office/drawing/2014/main" id="{90C8FBAB-BE02-657A-F389-8AB5F4E7F56D}"/>
                </a:ext>
              </a:extLst>
            </p:cNvPr>
            <p:cNvSpPr txBox="1">
              <a:spLocks noGrp="1" noRot="1" noMove="1" noResize="1" noEditPoints="1" noAdjustHandles="1" noChangeArrowheads="1" noChangeShapeType="1"/>
            </p:cNvSpPr>
            <p:nvPr/>
          </p:nvSpPr>
          <p:spPr bwMode="auto">
            <a:xfrm>
              <a:off x="8598038" y="2244355"/>
              <a:ext cx="7457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 .02</a:t>
              </a:r>
            </a:p>
          </p:txBody>
        </p:sp>
        <p:sp>
          <p:nvSpPr>
            <p:cNvPr id="50" name="TextBox 49">
              <a:extLst>
                <a:ext uri="{FF2B5EF4-FFF2-40B4-BE49-F238E27FC236}">
                  <a16:creationId xmlns:a16="http://schemas.microsoft.com/office/drawing/2014/main" id="{5C221DAB-24DB-9B05-895F-69A1B5E1C37B}"/>
                </a:ext>
              </a:extLst>
            </p:cNvPr>
            <p:cNvSpPr txBox="1">
              <a:spLocks noGrp="1" noRot="1" noMove="1" noResize="1" noEditPoints="1" noAdjustHandles="1" noChangeArrowheads="1" noChangeShapeType="1"/>
            </p:cNvSpPr>
            <p:nvPr/>
          </p:nvSpPr>
          <p:spPr bwMode="auto">
            <a:xfrm>
              <a:off x="9058133" y="1949995"/>
              <a:ext cx="7457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P</a:t>
              </a:r>
              <a:r>
                <a:rPr lang="en-US" sz="1600" b="0" dirty="0">
                  <a:solidFill>
                    <a:schemeClr val="bg1"/>
                  </a:solidFill>
                  <a:latin typeface="Calibri" panose="020F0502020204030204" pitchFamily="34" charset="0"/>
                </a:rPr>
                <a:t> = .03</a:t>
              </a:r>
            </a:p>
          </p:txBody>
        </p:sp>
        <p:sp>
          <p:nvSpPr>
            <p:cNvPr id="51" name="Freeform 50">
              <a:extLst>
                <a:ext uri="{FF2B5EF4-FFF2-40B4-BE49-F238E27FC236}">
                  <a16:creationId xmlns:a16="http://schemas.microsoft.com/office/drawing/2014/main" id="{E9E06A3A-AFE5-7EE1-C712-40D315158C41}"/>
                </a:ext>
              </a:extLst>
            </p:cNvPr>
            <p:cNvSpPr>
              <a:spLocks noGrp="1" noRot="1" noMove="1" noResize="1" noEditPoints="1" noAdjustHandles="1" noChangeArrowheads="1" noChangeShapeType="1"/>
            </p:cNvSpPr>
            <p:nvPr/>
          </p:nvSpPr>
          <p:spPr bwMode="auto">
            <a:xfrm>
              <a:off x="8488405" y="2271916"/>
              <a:ext cx="1867303" cy="241927"/>
            </a:xfrm>
            <a:custGeom>
              <a:avLst/>
              <a:gdLst>
                <a:gd name="connsiteX0" fmla="*/ 0 w 1652481"/>
                <a:gd name="connsiteY0" fmla="*/ 196822 h 241927"/>
                <a:gd name="connsiteX1" fmla="*/ 0 w 1652481"/>
                <a:gd name="connsiteY1" fmla="*/ 0 h 241927"/>
                <a:gd name="connsiteX2" fmla="*/ 1652481 w 1652481"/>
                <a:gd name="connsiteY2" fmla="*/ 0 h 241927"/>
                <a:gd name="connsiteX3" fmla="*/ 1652481 w 1652481"/>
                <a:gd name="connsiteY3" fmla="*/ 241927 h 241927"/>
              </a:gdLst>
              <a:ahLst/>
              <a:cxnLst>
                <a:cxn ang="0">
                  <a:pos x="connsiteX0" y="connsiteY0"/>
                </a:cxn>
                <a:cxn ang="0">
                  <a:pos x="connsiteX1" y="connsiteY1"/>
                </a:cxn>
                <a:cxn ang="0">
                  <a:pos x="connsiteX2" y="connsiteY2"/>
                </a:cxn>
                <a:cxn ang="0">
                  <a:pos x="connsiteX3" y="connsiteY3"/>
                </a:cxn>
              </a:cxnLst>
              <a:rect l="l" t="t" r="r" b="b"/>
              <a:pathLst>
                <a:path w="1652481" h="241927">
                  <a:moveTo>
                    <a:pt x="0" y="196822"/>
                  </a:moveTo>
                  <a:lnTo>
                    <a:pt x="0" y="0"/>
                  </a:lnTo>
                  <a:lnTo>
                    <a:pt x="1652481" y="0"/>
                  </a:lnTo>
                  <a:lnTo>
                    <a:pt x="1652481" y="241927"/>
                  </a:lnTo>
                </a:path>
              </a:pathLst>
            </a:custGeom>
            <a:noFill/>
            <a:ln w="28575">
              <a:solidFill>
                <a:schemeClr val="bg1"/>
              </a:solidFill>
              <a:miter lim="800000"/>
              <a:headEnd/>
              <a:tailEnd/>
            </a:ln>
          </p:spPr>
          <p:txBody>
            <a:bodyPr rtlCol="0" anchor="ctr"/>
            <a:lstStyle/>
            <a:p>
              <a:pPr algn="ctr"/>
              <a:endParaRPr lang="en-US"/>
            </a:p>
          </p:txBody>
        </p:sp>
        <p:sp>
          <p:nvSpPr>
            <p:cNvPr id="52" name="Freeform 51">
              <a:extLst>
                <a:ext uri="{FF2B5EF4-FFF2-40B4-BE49-F238E27FC236}">
                  <a16:creationId xmlns:a16="http://schemas.microsoft.com/office/drawing/2014/main" id="{E5438A64-BF49-3E28-6644-36EC115B49E9}"/>
                </a:ext>
              </a:extLst>
            </p:cNvPr>
            <p:cNvSpPr>
              <a:spLocks noGrp="1" noRot="1" noMove="1" noResize="1" noEditPoints="1" noAdjustHandles="1" noChangeArrowheads="1" noChangeShapeType="1"/>
            </p:cNvSpPr>
            <p:nvPr/>
          </p:nvSpPr>
          <p:spPr bwMode="auto">
            <a:xfrm>
              <a:off x="8488405" y="2523026"/>
              <a:ext cx="963770" cy="146134"/>
            </a:xfrm>
            <a:custGeom>
              <a:avLst/>
              <a:gdLst>
                <a:gd name="connsiteX0" fmla="*/ 0 w 1652481"/>
                <a:gd name="connsiteY0" fmla="*/ 196822 h 241927"/>
                <a:gd name="connsiteX1" fmla="*/ 0 w 1652481"/>
                <a:gd name="connsiteY1" fmla="*/ 0 h 241927"/>
                <a:gd name="connsiteX2" fmla="*/ 1652481 w 1652481"/>
                <a:gd name="connsiteY2" fmla="*/ 0 h 241927"/>
                <a:gd name="connsiteX3" fmla="*/ 1652481 w 1652481"/>
                <a:gd name="connsiteY3" fmla="*/ 241927 h 241927"/>
              </a:gdLst>
              <a:ahLst/>
              <a:cxnLst>
                <a:cxn ang="0">
                  <a:pos x="connsiteX0" y="connsiteY0"/>
                </a:cxn>
                <a:cxn ang="0">
                  <a:pos x="connsiteX1" y="connsiteY1"/>
                </a:cxn>
                <a:cxn ang="0">
                  <a:pos x="connsiteX2" y="connsiteY2"/>
                </a:cxn>
                <a:cxn ang="0">
                  <a:pos x="connsiteX3" y="connsiteY3"/>
                </a:cxn>
              </a:cxnLst>
              <a:rect l="l" t="t" r="r" b="b"/>
              <a:pathLst>
                <a:path w="1652481" h="241927">
                  <a:moveTo>
                    <a:pt x="0" y="196822"/>
                  </a:moveTo>
                  <a:lnTo>
                    <a:pt x="0" y="0"/>
                  </a:lnTo>
                  <a:lnTo>
                    <a:pt x="1652481" y="0"/>
                  </a:lnTo>
                  <a:lnTo>
                    <a:pt x="1652481" y="241927"/>
                  </a:lnTo>
                </a:path>
              </a:pathLst>
            </a:custGeom>
            <a:noFill/>
            <a:ln w="28575">
              <a:solidFill>
                <a:schemeClr val="bg1"/>
              </a:solidFill>
              <a:miter lim="800000"/>
              <a:headEnd/>
              <a:tailEnd/>
            </a:ln>
          </p:spPr>
          <p:txBody>
            <a:bodyPr rtlCol="0" anchor="ctr"/>
            <a:lstStyle/>
            <a:p>
              <a:pPr algn="ctr"/>
              <a:endParaRPr lang="en-US"/>
            </a:p>
          </p:txBody>
        </p:sp>
        <p:sp>
          <p:nvSpPr>
            <p:cNvPr id="53" name="TextBox 52">
              <a:extLst>
                <a:ext uri="{FF2B5EF4-FFF2-40B4-BE49-F238E27FC236}">
                  <a16:creationId xmlns:a16="http://schemas.microsoft.com/office/drawing/2014/main" id="{971E7802-8A2D-C426-4B96-507BEDBCD5DA}"/>
                </a:ext>
              </a:extLst>
            </p:cNvPr>
            <p:cNvSpPr txBox="1">
              <a:spLocks noGrp="1" noRot="1" noMove="1" noResize="1" noEditPoints="1" noAdjustHandles="1" noChangeArrowheads="1" noChangeShapeType="1"/>
            </p:cNvSpPr>
            <p:nvPr/>
          </p:nvSpPr>
          <p:spPr bwMode="auto">
            <a:xfrm rot="16200000">
              <a:off x="5214929" y="3902933"/>
              <a:ext cx="8413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SVR (%)</a:t>
              </a:r>
            </a:p>
          </p:txBody>
        </p:sp>
        <p:grpSp>
          <p:nvGrpSpPr>
            <p:cNvPr id="65" name="Group 64">
              <a:extLst>
                <a:ext uri="{FF2B5EF4-FFF2-40B4-BE49-F238E27FC236}">
                  <a16:creationId xmlns:a16="http://schemas.microsoft.com/office/drawing/2014/main" id="{7D81E299-0C7E-7CF2-FFB8-A9EEAA60EEC4}"/>
                </a:ext>
              </a:extLst>
            </p:cNvPr>
            <p:cNvGrpSpPr>
              <a:grpSpLocks noGrp="1" noUngrp="1" noRot="1" noMove="1" noResize="1"/>
            </p:cNvGrpSpPr>
            <p:nvPr/>
          </p:nvGrpSpPr>
          <p:grpSpPr>
            <a:xfrm>
              <a:off x="5666144" y="2432545"/>
              <a:ext cx="497252" cy="3302987"/>
              <a:chOff x="6057688" y="2472907"/>
              <a:chExt cx="440046" cy="3302987"/>
            </a:xfrm>
          </p:grpSpPr>
          <p:sp>
            <p:nvSpPr>
              <p:cNvPr id="54" name="TextBox 53">
                <a:extLst>
                  <a:ext uri="{FF2B5EF4-FFF2-40B4-BE49-F238E27FC236}">
                    <a16:creationId xmlns:a16="http://schemas.microsoft.com/office/drawing/2014/main" id="{CFD27BA2-13F0-33AE-B33B-3EE7FF050EBE}"/>
                  </a:ext>
                </a:extLst>
              </p:cNvPr>
              <p:cNvSpPr txBox="1">
                <a:spLocks noGrp="1" noRot="1" noMove="1" noResize="1" noEditPoints="1" noAdjustHandles="1" noChangeArrowheads="1" noChangeShapeType="1"/>
              </p:cNvSpPr>
              <p:nvPr/>
            </p:nvSpPr>
            <p:spPr bwMode="auto">
              <a:xfrm>
                <a:off x="6057688" y="2472907"/>
                <a:ext cx="4400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100</a:t>
                </a:r>
              </a:p>
            </p:txBody>
          </p:sp>
          <p:sp>
            <p:nvSpPr>
              <p:cNvPr id="56" name="TextBox 55">
                <a:extLst>
                  <a:ext uri="{FF2B5EF4-FFF2-40B4-BE49-F238E27FC236}">
                    <a16:creationId xmlns:a16="http://schemas.microsoft.com/office/drawing/2014/main" id="{ABC0CC50-CB44-0CC6-D383-E63C3AE8656B}"/>
                  </a:ext>
                </a:extLst>
              </p:cNvPr>
              <p:cNvSpPr txBox="1">
                <a:spLocks noGrp="1" noRot="1" noMove="1" noResize="1" noEditPoints="1" noAdjustHandles="1" noChangeArrowheads="1" noChangeShapeType="1"/>
              </p:cNvSpPr>
              <p:nvPr/>
            </p:nvSpPr>
            <p:spPr bwMode="auto">
              <a:xfrm>
                <a:off x="6149897" y="3065793"/>
                <a:ext cx="3478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80</a:t>
                </a:r>
              </a:p>
            </p:txBody>
          </p:sp>
          <p:sp>
            <p:nvSpPr>
              <p:cNvPr id="58" name="TextBox 57">
                <a:extLst>
                  <a:ext uri="{FF2B5EF4-FFF2-40B4-BE49-F238E27FC236}">
                    <a16:creationId xmlns:a16="http://schemas.microsoft.com/office/drawing/2014/main" id="{7211AA61-FE71-A652-90A4-67CC29724234}"/>
                  </a:ext>
                </a:extLst>
              </p:cNvPr>
              <p:cNvSpPr txBox="1">
                <a:spLocks noGrp="1" noRot="1" noMove="1" noResize="1" noEditPoints="1" noAdjustHandles="1" noChangeArrowheads="1" noChangeShapeType="1"/>
              </p:cNvSpPr>
              <p:nvPr/>
            </p:nvSpPr>
            <p:spPr bwMode="auto">
              <a:xfrm>
                <a:off x="6149897" y="3658679"/>
                <a:ext cx="3478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60</a:t>
                </a:r>
              </a:p>
            </p:txBody>
          </p:sp>
          <p:sp>
            <p:nvSpPr>
              <p:cNvPr id="60" name="TextBox 59">
                <a:extLst>
                  <a:ext uri="{FF2B5EF4-FFF2-40B4-BE49-F238E27FC236}">
                    <a16:creationId xmlns:a16="http://schemas.microsoft.com/office/drawing/2014/main" id="{7CE4F7F4-3AB4-CBD5-FA5C-82733D050737}"/>
                  </a:ext>
                </a:extLst>
              </p:cNvPr>
              <p:cNvSpPr txBox="1">
                <a:spLocks noGrp="1" noRot="1" noMove="1" noResize="1" noEditPoints="1" noAdjustHandles="1" noChangeArrowheads="1" noChangeShapeType="1"/>
              </p:cNvSpPr>
              <p:nvPr/>
            </p:nvSpPr>
            <p:spPr bwMode="auto">
              <a:xfrm>
                <a:off x="6149897" y="4251565"/>
                <a:ext cx="3478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40</a:t>
                </a:r>
              </a:p>
            </p:txBody>
          </p:sp>
          <p:sp>
            <p:nvSpPr>
              <p:cNvPr id="62" name="TextBox 61">
                <a:extLst>
                  <a:ext uri="{FF2B5EF4-FFF2-40B4-BE49-F238E27FC236}">
                    <a16:creationId xmlns:a16="http://schemas.microsoft.com/office/drawing/2014/main" id="{30AC084A-A57D-25A1-1D51-0385835D72AE}"/>
                  </a:ext>
                </a:extLst>
              </p:cNvPr>
              <p:cNvSpPr txBox="1">
                <a:spLocks noGrp="1" noRot="1" noMove="1" noResize="1" noEditPoints="1" noAdjustHandles="1" noChangeArrowheads="1" noChangeShapeType="1"/>
              </p:cNvSpPr>
              <p:nvPr/>
            </p:nvSpPr>
            <p:spPr bwMode="auto">
              <a:xfrm>
                <a:off x="6149897" y="4844451"/>
                <a:ext cx="3478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20</a:t>
                </a:r>
              </a:p>
            </p:txBody>
          </p:sp>
          <p:sp>
            <p:nvSpPr>
              <p:cNvPr id="64" name="TextBox 63">
                <a:extLst>
                  <a:ext uri="{FF2B5EF4-FFF2-40B4-BE49-F238E27FC236}">
                    <a16:creationId xmlns:a16="http://schemas.microsoft.com/office/drawing/2014/main" id="{4BA3E0F8-C92F-0F45-C05D-A3CA9DA23DA8}"/>
                  </a:ext>
                </a:extLst>
              </p:cNvPr>
              <p:cNvSpPr txBox="1">
                <a:spLocks noGrp="1" noRot="1" noMove="1" noResize="1" noEditPoints="1" noAdjustHandles="1" noChangeArrowheads="1" noChangeShapeType="1"/>
              </p:cNvSpPr>
              <p:nvPr/>
            </p:nvSpPr>
            <p:spPr bwMode="auto">
              <a:xfrm>
                <a:off x="6242104" y="5437340"/>
                <a:ext cx="25563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0</a:t>
                </a:r>
              </a:p>
            </p:txBody>
          </p:sp>
        </p:grpSp>
        <p:sp>
          <p:nvSpPr>
            <p:cNvPr id="10" name="TextBox 9">
              <a:extLst>
                <a:ext uri="{FF2B5EF4-FFF2-40B4-BE49-F238E27FC236}">
                  <a16:creationId xmlns:a16="http://schemas.microsoft.com/office/drawing/2014/main" id="{DADF7F66-BF53-8F99-9344-548D504C97B6}"/>
                </a:ext>
              </a:extLst>
            </p:cNvPr>
            <p:cNvSpPr txBox="1">
              <a:spLocks noGrp="1" noRot="1" noMove="1" noResize="1" noEditPoints="1" noAdjustHandles="1" noChangeArrowheads="1" noChangeShapeType="1"/>
            </p:cNvSpPr>
            <p:nvPr/>
          </p:nvSpPr>
          <p:spPr bwMode="auto">
            <a:xfrm>
              <a:off x="5840832" y="5204207"/>
              <a:ext cx="4219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800" b="0" dirty="0">
                  <a:solidFill>
                    <a:schemeClr val="bg1"/>
                  </a:solidFill>
                  <a:latin typeface="Calibri" panose="020F0502020204030204" pitchFamily="34" charset="0"/>
                </a:rPr>
                <a:t>n=</a:t>
              </a:r>
              <a:endParaRPr lang="en-US" b="0" dirty="0">
                <a:solidFill>
                  <a:schemeClr val="bg1"/>
                </a:solidFill>
                <a:latin typeface="Calibri" panose="020F0502020204030204" pitchFamily="34" charset="0"/>
              </a:endParaRPr>
            </a:p>
          </p:txBody>
        </p:sp>
      </p:grpSp>
    </p:spTree>
    <p:extLst>
      <p:ext uri="{BB962C8B-B14F-4D97-AF65-F5344CB8AC3E}">
        <p14:creationId xmlns:p14="http://schemas.microsoft.com/office/powerpoint/2010/main" val="35872694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44466C-6689-D1AE-79B3-0E4D310A605D}"/>
              </a:ext>
            </a:extLst>
          </p:cNvPr>
          <p:cNvSpPr>
            <a:spLocks noGrp="1"/>
          </p:cNvSpPr>
          <p:nvPr>
            <p:ph type="title"/>
          </p:nvPr>
        </p:nvSpPr>
        <p:spPr/>
        <p:txBody>
          <a:bodyPr/>
          <a:lstStyle/>
          <a:p>
            <a:r>
              <a:rPr lang="en-US"/>
              <a:t>Success Stories: HCV Treatment in People Who Inject Drugs in </a:t>
            </a:r>
            <a:r>
              <a:rPr lang="en-US" dirty="0"/>
              <a:t>an</a:t>
            </a:r>
            <a:r>
              <a:rPr lang="en-US"/>
              <a:t> MAT Program</a:t>
            </a:r>
          </a:p>
        </p:txBody>
      </p:sp>
      <p:sp>
        <p:nvSpPr>
          <p:cNvPr id="6" name="Content Placeholder 5">
            <a:extLst>
              <a:ext uri="{FF2B5EF4-FFF2-40B4-BE49-F238E27FC236}">
                <a16:creationId xmlns:a16="http://schemas.microsoft.com/office/drawing/2014/main" id="{858EEDF4-ABF5-7695-37D7-4141AD593BAB}"/>
              </a:ext>
            </a:extLst>
          </p:cNvPr>
          <p:cNvSpPr>
            <a:spLocks noGrp="1"/>
          </p:cNvSpPr>
          <p:nvPr>
            <p:ph idx="1"/>
          </p:nvPr>
        </p:nvSpPr>
        <p:spPr/>
        <p:txBody>
          <a:bodyPr/>
          <a:lstStyle/>
          <a:p>
            <a:r>
              <a:rPr lang="en-US" sz="2600" dirty="0"/>
              <a:t>Offered treatment for both OUD and HCV infection at the same site in Philadelphia</a:t>
            </a:r>
          </a:p>
          <a:p>
            <a:endParaRPr lang="en-US" dirty="0"/>
          </a:p>
        </p:txBody>
      </p:sp>
      <p:sp>
        <p:nvSpPr>
          <p:cNvPr id="7" name="Content Placeholder 2">
            <a:extLst>
              <a:ext uri="{FF2B5EF4-FFF2-40B4-BE49-F238E27FC236}">
                <a16:creationId xmlns:a16="http://schemas.microsoft.com/office/drawing/2014/main" id="{5137DFF6-E4F4-136E-7A1F-4FFF31BFA08C}"/>
              </a:ext>
            </a:extLst>
          </p:cNvPr>
          <p:cNvSpPr txBox="1">
            <a:spLocks/>
          </p:cNvSpPr>
          <p:nvPr/>
        </p:nvSpPr>
        <p:spPr bwMode="auto">
          <a:xfrm>
            <a:off x="601820" y="2490280"/>
            <a:ext cx="5309278" cy="369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lvl="1"/>
            <a:r>
              <a:rPr lang="en-US" sz="2400" b="0" kern="0" dirty="0"/>
              <a:t>HCV treatment: self-administered at home or via directedly observed treatment</a:t>
            </a:r>
          </a:p>
          <a:p>
            <a:pPr lvl="1"/>
            <a:r>
              <a:rPr lang="en-US" sz="2400" b="0" kern="0" dirty="0"/>
              <a:t>Referred: patients with decompensated cirrhosis, compensated cirrhosis with multiple comorbidities, medical conditions outside the practice’s scope</a:t>
            </a:r>
          </a:p>
        </p:txBody>
      </p:sp>
      <p:sp>
        <p:nvSpPr>
          <p:cNvPr id="9" name="Text Box 15">
            <a:extLst>
              <a:ext uri="{FF2B5EF4-FFF2-40B4-BE49-F238E27FC236}">
                <a16:creationId xmlns:a16="http://schemas.microsoft.com/office/drawing/2014/main" id="{4D63D870-BED0-942C-6794-9B7D228B8458}"/>
              </a:ext>
            </a:extLst>
          </p:cNvPr>
          <p:cNvSpPr txBox="1">
            <a:spLocks noChangeArrowheads="1"/>
          </p:cNvSpPr>
          <p:nvPr/>
        </p:nvSpPr>
        <p:spPr bwMode="auto">
          <a:xfrm>
            <a:off x="407082" y="6365556"/>
            <a:ext cx="8723313"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ltLang="en-US" sz="1200" b="0" dirty="0">
                <a:solidFill>
                  <a:schemeClr val="bg2"/>
                </a:solidFill>
                <a:latin typeface="Calibri" panose="020F0502020204030204" pitchFamily="34" charset="0"/>
              </a:rPr>
              <a:t>Bobb. J Prim Care Community Health. 2023;14:21501319231164884.</a:t>
            </a:r>
            <a:endParaRPr lang="fr-FR" altLang="en-US" sz="1200" b="0" dirty="0">
              <a:solidFill>
                <a:schemeClr val="bg2"/>
              </a:solidFill>
              <a:latin typeface="Calibri" panose="020F0502020204030204" pitchFamily="34" charset="0"/>
            </a:endParaRPr>
          </a:p>
        </p:txBody>
      </p:sp>
      <p:sp>
        <p:nvSpPr>
          <p:cNvPr id="26" name="Freeform 25">
            <a:extLst>
              <a:ext uri="{FF2B5EF4-FFF2-40B4-BE49-F238E27FC236}">
                <a16:creationId xmlns:a16="http://schemas.microsoft.com/office/drawing/2014/main" id="{9D8C06FC-E210-AD10-BF51-8E850B6B46EF}"/>
              </a:ext>
            </a:extLst>
          </p:cNvPr>
          <p:cNvSpPr/>
          <p:nvPr/>
        </p:nvSpPr>
        <p:spPr bwMode="auto">
          <a:xfrm rot="5400000">
            <a:off x="9837894" y="2988009"/>
            <a:ext cx="685694" cy="1237838"/>
          </a:xfrm>
          <a:custGeom>
            <a:avLst/>
            <a:gdLst>
              <a:gd name="connsiteX0" fmla="*/ 0 w 539496"/>
              <a:gd name="connsiteY0" fmla="*/ 850392 h 850392"/>
              <a:gd name="connsiteX1" fmla="*/ 0 w 539496"/>
              <a:gd name="connsiteY1" fmla="*/ 0 h 850392"/>
              <a:gd name="connsiteX2" fmla="*/ 539496 w 539496"/>
              <a:gd name="connsiteY2" fmla="*/ 0 h 850392"/>
            </a:gdLst>
            <a:ahLst/>
            <a:cxnLst>
              <a:cxn ang="0">
                <a:pos x="connsiteX0" y="connsiteY0"/>
              </a:cxn>
              <a:cxn ang="0">
                <a:pos x="connsiteX1" y="connsiteY1"/>
              </a:cxn>
              <a:cxn ang="0">
                <a:pos x="connsiteX2" y="connsiteY2"/>
              </a:cxn>
            </a:cxnLst>
            <a:rect l="l" t="t" r="r" b="b"/>
            <a:pathLst>
              <a:path w="539496" h="850392">
                <a:moveTo>
                  <a:pt x="0" y="850392"/>
                </a:moveTo>
                <a:lnTo>
                  <a:pt x="0" y="0"/>
                </a:lnTo>
                <a:lnTo>
                  <a:pt x="539496" y="0"/>
                </a:lnTo>
              </a:path>
            </a:pathLst>
          </a:custGeom>
          <a:noFill/>
          <a:ln w="28575">
            <a:solidFill>
              <a:schemeClr val="bg1"/>
            </a:solidFill>
            <a:miter lim="800000"/>
            <a:headEnd type="none" w="med" len="med"/>
            <a:tailEnd type="triangle" w="med" len="med"/>
          </a:ln>
        </p:spPr>
        <p:txBody>
          <a:bodyPr rtlCol="0" anchor="ctr"/>
          <a:lstStyle/>
          <a:p>
            <a:pPr algn="ctr"/>
            <a:endParaRPr lang="en-US" sz="1200"/>
          </a:p>
        </p:txBody>
      </p:sp>
      <p:sp>
        <p:nvSpPr>
          <p:cNvPr id="27" name="Freeform 26">
            <a:extLst>
              <a:ext uri="{FF2B5EF4-FFF2-40B4-BE49-F238E27FC236}">
                <a16:creationId xmlns:a16="http://schemas.microsoft.com/office/drawing/2014/main" id="{C4B793C1-B302-EC78-DBDF-24268E46FFD9}"/>
              </a:ext>
            </a:extLst>
          </p:cNvPr>
          <p:cNvSpPr/>
          <p:nvPr/>
        </p:nvSpPr>
        <p:spPr bwMode="auto">
          <a:xfrm rot="5400000" flipV="1">
            <a:off x="6988831" y="3072860"/>
            <a:ext cx="685693" cy="1049013"/>
          </a:xfrm>
          <a:custGeom>
            <a:avLst/>
            <a:gdLst>
              <a:gd name="connsiteX0" fmla="*/ 0 w 539496"/>
              <a:gd name="connsiteY0" fmla="*/ 850392 h 850392"/>
              <a:gd name="connsiteX1" fmla="*/ 0 w 539496"/>
              <a:gd name="connsiteY1" fmla="*/ 0 h 850392"/>
              <a:gd name="connsiteX2" fmla="*/ 539496 w 539496"/>
              <a:gd name="connsiteY2" fmla="*/ 0 h 850392"/>
            </a:gdLst>
            <a:ahLst/>
            <a:cxnLst>
              <a:cxn ang="0">
                <a:pos x="connsiteX0" y="connsiteY0"/>
              </a:cxn>
              <a:cxn ang="0">
                <a:pos x="connsiteX1" y="connsiteY1"/>
              </a:cxn>
              <a:cxn ang="0">
                <a:pos x="connsiteX2" y="connsiteY2"/>
              </a:cxn>
            </a:cxnLst>
            <a:rect l="l" t="t" r="r" b="b"/>
            <a:pathLst>
              <a:path w="539496" h="850392">
                <a:moveTo>
                  <a:pt x="0" y="850392"/>
                </a:moveTo>
                <a:lnTo>
                  <a:pt x="0" y="0"/>
                </a:lnTo>
                <a:lnTo>
                  <a:pt x="539496" y="0"/>
                </a:lnTo>
              </a:path>
            </a:pathLst>
          </a:custGeom>
          <a:noFill/>
          <a:ln w="28575">
            <a:solidFill>
              <a:schemeClr val="bg1"/>
            </a:solidFill>
            <a:miter lim="800000"/>
            <a:headEnd type="none" w="med" len="med"/>
            <a:tailEnd type="triangle" w="med" len="med"/>
          </a:ln>
        </p:spPr>
        <p:txBody>
          <a:bodyPr rtlCol="0" anchor="ctr"/>
          <a:lstStyle/>
          <a:p>
            <a:pPr algn="ctr"/>
            <a:endParaRPr lang="en-US" sz="1200"/>
          </a:p>
        </p:txBody>
      </p:sp>
      <p:cxnSp>
        <p:nvCxnSpPr>
          <p:cNvPr id="16" name="Straight Arrow Connector 15">
            <a:extLst>
              <a:ext uri="{FF2B5EF4-FFF2-40B4-BE49-F238E27FC236}">
                <a16:creationId xmlns:a16="http://schemas.microsoft.com/office/drawing/2014/main" id="{09D8F1FF-CE17-65E1-3888-B078E38AB993}"/>
              </a:ext>
            </a:extLst>
          </p:cNvPr>
          <p:cNvCxnSpPr>
            <a:cxnSpLocks/>
          </p:cNvCxnSpPr>
          <p:nvPr/>
        </p:nvCxnSpPr>
        <p:spPr bwMode="auto">
          <a:xfrm>
            <a:off x="8637082" y="2583461"/>
            <a:ext cx="0" cy="254000"/>
          </a:xfrm>
          <a:prstGeom prst="straightConnector1">
            <a:avLst/>
          </a:prstGeom>
          <a:noFill/>
          <a:ln w="28575" cap="flat" cmpd="sng" algn="ctr">
            <a:solidFill>
              <a:schemeClr val="bg1"/>
            </a:solidFill>
            <a:prstDash val="solid"/>
            <a:round/>
            <a:headEnd type="none" w="med" len="med"/>
            <a:tailEnd type="triangle"/>
          </a:ln>
          <a:effectLst/>
        </p:spPr>
      </p:cxnSp>
      <p:cxnSp>
        <p:nvCxnSpPr>
          <p:cNvPr id="17" name="Straight Arrow Connector 16">
            <a:extLst>
              <a:ext uri="{FF2B5EF4-FFF2-40B4-BE49-F238E27FC236}">
                <a16:creationId xmlns:a16="http://schemas.microsoft.com/office/drawing/2014/main" id="{28A2850F-EAB4-53C6-0510-22C1534D87FB}"/>
              </a:ext>
            </a:extLst>
          </p:cNvPr>
          <p:cNvCxnSpPr>
            <a:cxnSpLocks/>
            <a:stCxn id="4" idx="2"/>
          </p:cNvCxnSpPr>
          <p:nvPr/>
        </p:nvCxnSpPr>
        <p:spPr bwMode="auto">
          <a:xfrm>
            <a:off x="8632531" y="3671248"/>
            <a:ext cx="4551" cy="263157"/>
          </a:xfrm>
          <a:prstGeom prst="straightConnector1">
            <a:avLst/>
          </a:prstGeom>
          <a:noFill/>
          <a:ln w="28575" cap="flat" cmpd="sng" algn="ctr">
            <a:solidFill>
              <a:schemeClr val="bg1"/>
            </a:solidFill>
            <a:prstDash val="solid"/>
            <a:round/>
            <a:headEnd type="none" w="med" len="med"/>
            <a:tailEnd type="triangle"/>
          </a:ln>
          <a:effectLst/>
        </p:spPr>
      </p:cxnSp>
      <p:cxnSp>
        <p:nvCxnSpPr>
          <p:cNvPr id="18" name="Straight Arrow Connector 17">
            <a:extLst>
              <a:ext uri="{FF2B5EF4-FFF2-40B4-BE49-F238E27FC236}">
                <a16:creationId xmlns:a16="http://schemas.microsoft.com/office/drawing/2014/main" id="{5F5ABCAF-6E89-8690-4E2F-87224AFB54B3}"/>
              </a:ext>
            </a:extLst>
          </p:cNvPr>
          <p:cNvCxnSpPr>
            <a:cxnSpLocks/>
          </p:cNvCxnSpPr>
          <p:nvPr/>
        </p:nvCxnSpPr>
        <p:spPr bwMode="auto">
          <a:xfrm>
            <a:off x="8637082" y="4779712"/>
            <a:ext cx="0" cy="871327"/>
          </a:xfrm>
          <a:prstGeom prst="straightConnector1">
            <a:avLst/>
          </a:prstGeom>
          <a:noFill/>
          <a:ln w="28575" cap="flat" cmpd="sng" algn="ctr">
            <a:solidFill>
              <a:schemeClr val="bg1"/>
            </a:solidFill>
            <a:prstDash val="solid"/>
            <a:round/>
            <a:headEnd type="none" w="med" len="med"/>
            <a:tailEnd type="triangle"/>
          </a:ln>
          <a:effectLst/>
        </p:spPr>
      </p:cxnSp>
      <p:sp>
        <p:nvSpPr>
          <p:cNvPr id="2" name="TextBox 1">
            <a:extLst>
              <a:ext uri="{FF2B5EF4-FFF2-40B4-BE49-F238E27FC236}">
                <a16:creationId xmlns:a16="http://schemas.microsoft.com/office/drawing/2014/main" id="{723AED04-A507-E39B-6BEF-66E688C0A897}"/>
              </a:ext>
            </a:extLst>
          </p:cNvPr>
          <p:cNvSpPr txBox="1"/>
          <p:nvPr/>
        </p:nvSpPr>
        <p:spPr bwMode="auto">
          <a:xfrm>
            <a:off x="7525024" y="1946952"/>
            <a:ext cx="2229008" cy="646331"/>
          </a:xfrm>
          <a:prstGeom prst="rect">
            <a:avLst/>
          </a:prstGeom>
          <a:solidFill>
            <a:schemeClr val="accent2">
              <a:lumMod val="60000"/>
              <a:lumOff val="40000"/>
            </a:schemeClr>
          </a:solidFill>
          <a:ln>
            <a:noFill/>
          </a:ln>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Total number of patients</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identified as Hepatitis C–positive</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190</a:t>
            </a:r>
          </a:p>
        </p:txBody>
      </p:sp>
      <p:sp>
        <p:nvSpPr>
          <p:cNvPr id="3" name="TextBox 2">
            <a:extLst>
              <a:ext uri="{FF2B5EF4-FFF2-40B4-BE49-F238E27FC236}">
                <a16:creationId xmlns:a16="http://schemas.microsoft.com/office/drawing/2014/main" id="{F87B620C-354D-53E9-F464-3B4C742585F9}"/>
              </a:ext>
            </a:extLst>
          </p:cNvPr>
          <p:cNvSpPr txBox="1"/>
          <p:nvPr/>
        </p:nvSpPr>
        <p:spPr bwMode="auto">
          <a:xfrm>
            <a:off x="9874921" y="2413682"/>
            <a:ext cx="1898982" cy="646331"/>
          </a:xfrm>
          <a:prstGeom prst="rect">
            <a:avLst/>
          </a:prstGeom>
          <a:solidFill>
            <a:schemeClr val="accent2">
              <a:lumMod val="60000"/>
              <a:lumOff val="40000"/>
            </a:schemeClr>
          </a:solidFill>
          <a:ln>
            <a:noFill/>
          </a:ln>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Patients referred to outside</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practices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21 (11.1%)</a:t>
            </a:r>
          </a:p>
        </p:txBody>
      </p:sp>
      <p:sp>
        <p:nvSpPr>
          <p:cNvPr id="4" name="TextBox 3">
            <a:extLst>
              <a:ext uri="{FF2B5EF4-FFF2-40B4-BE49-F238E27FC236}">
                <a16:creationId xmlns:a16="http://schemas.microsoft.com/office/drawing/2014/main" id="{BE6D44CA-0DA2-1289-7F5F-471B5113C6BC}"/>
              </a:ext>
            </a:extLst>
          </p:cNvPr>
          <p:cNvSpPr txBox="1"/>
          <p:nvPr/>
        </p:nvSpPr>
        <p:spPr bwMode="auto">
          <a:xfrm>
            <a:off x="7531869" y="2840251"/>
            <a:ext cx="2201324" cy="830997"/>
          </a:xfrm>
          <a:prstGeom prst="rect">
            <a:avLst/>
          </a:prstGeom>
          <a:solidFill>
            <a:schemeClr val="accent2">
              <a:lumMod val="60000"/>
              <a:lumOff val="40000"/>
            </a:schemeClr>
          </a:solidFill>
          <a:ln>
            <a:noFill/>
          </a:ln>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Total number of patients</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offered Hepatitis C treatment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in the study period</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169 (88.9%)</a:t>
            </a:r>
          </a:p>
        </p:txBody>
      </p:sp>
      <p:sp>
        <p:nvSpPr>
          <p:cNvPr id="10" name="TextBox 9">
            <a:extLst>
              <a:ext uri="{FF2B5EF4-FFF2-40B4-BE49-F238E27FC236}">
                <a16:creationId xmlns:a16="http://schemas.microsoft.com/office/drawing/2014/main" id="{41991A7F-2E62-59A4-AF2B-A72E68BDC553}"/>
              </a:ext>
            </a:extLst>
          </p:cNvPr>
          <p:cNvSpPr txBox="1"/>
          <p:nvPr/>
        </p:nvSpPr>
        <p:spPr bwMode="auto">
          <a:xfrm>
            <a:off x="5976335" y="3949773"/>
            <a:ext cx="1661673" cy="830997"/>
          </a:xfrm>
          <a:prstGeom prst="rect">
            <a:avLst/>
          </a:prstGeom>
          <a:solidFill>
            <a:schemeClr val="accent2">
              <a:lumMod val="60000"/>
              <a:lumOff val="40000"/>
            </a:schemeClr>
          </a:solidFill>
          <a:ln>
            <a:noFill/>
          </a:ln>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No. of patients who left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the practices in the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study period</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22 (13%)</a:t>
            </a:r>
          </a:p>
        </p:txBody>
      </p:sp>
      <p:sp>
        <p:nvSpPr>
          <p:cNvPr id="11" name="TextBox 10">
            <a:extLst>
              <a:ext uri="{FF2B5EF4-FFF2-40B4-BE49-F238E27FC236}">
                <a16:creationId xmlns:a16="http://schemas.microsoft.com/office/drawing/2014/main" id="{D218D79E-61CB-A4CE-EB00-7DF4CC400014}"/>
              </a:ext>
            </a:extLst>
          </p:cNvPr>
          <p:cNvSpPr txBox="1"/>
          <p:nvPr/>
        </p:nvSpPr>
        <p:spPr bwMode="auto">
          <a:xfrm>
            <a:off x="7671153" y="3949773"/>
            <a:ext cx="1936746" cy="830997"/>
          </a:xfrm>
          <a:prstGeom prst="rect">
            <a:avLst/>
          </a:prstGeom>
          <a:solidFill>
            <a:schemeClr val="accent2">
              <a:lumMod val="60000"/>
              <a:lumOff val="40000"/>
            </a:schemeClr>
          </a:solidFill>
          <a:ln>
            <a:noFill/>
          </a:ln>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No. of patients who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completed the Hepatitis</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C treatment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106 (62.7%)</a:t>
            </a:r>
          </a:p>
        </p:txBody>
      </p:sp>
      <p:sp>
        <p:nvSpPr>
          <p:cNvPr id="12" name="TextBox 11">
            <a:extLst>
              <a:ext uri="{FF2B5EF4-FFF2-40B4-BE49-F238E27FC236}">
                <a16:creationId xmlns:a16="http://schemas.microsoft.com/office/drawing/2014/main" id="{740036E1-DDF0-F4DD-1446-C2C0558A80CD}"/>
              </a:ext>
            </a:extLst>
          </p:cNvPr>
          <p:cNvSpPr txBox="1"/>
          <p:nvPr/>
        </p:nvSpPr>
        <p:spPr bwMode="auto">
          <a:xfrm>
            <a:off x="9845344" y="3949773"/>
            <a:ext cx="1931858" cy="830997"/>
          </a:xfrm>
          <a:prstGeom prst="rect">
            <a:avLst/>
          </a:prstGeom>
          <a:solidFill>
            <a:schemeClr val="accent2">
              <a:lumMod val="60000"/>
              <a:lumOff val="40000"/>
            </a:schemeClr>
          </a:solidFill>
          <a:ln>
            <a:noFill/>
          </a:ln>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No. of patients who did not complete treatment by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end of study period</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41 (24.3%)</a:t>
            </a:r>
          </a:p>
        </p:txBody>
      </p:sp>
      <p:sp>
        <p:nvSpPr>
          <p:cNvPr id="13" name="TextBox 12">
            <a:extLst>
              <a:ext uri="{FF2B5EF4-FFF2-40B4-BE49-F238E27FC236}">
                <a16:creationId xmlns:a16="http://schemas.microsoft.com/office/drawing/2014/main" id="{CE3A660B-2CD3-F23D-937D-A4538A3B1661}"/>
              </a:ext>
            </a:extLst>
          </p:cNvPr>
          <p:cNvSpPr txBox="1"/>
          <p:nvPr/>
        </p:nvSpPr>
        <p:spPr bwMode="auto">
          <a:xfrm>
            <a:off x="7516501" y="5656248"/>
            <a:ext cx="2253366" cy="646331"/>
          </a:xfrm>
          <a:prstGeom prst="rect">
            <a:avLst/>
          </a:prstGeom>
          <a:solidFill>
            <a:schemeClr val="accent2">
              <a:lumMod val="60000"/>
              <a:lumOff val="40000"/>
            </a:schemeClr>
          </a:solidFill>
          <a:ln>
            <a:noFill/>
          </a:ln>
        </p:spPr>
        <p:txBody>
          <a:bodyPr wrap="squar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No. of patients who achieved</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sustained virologic response</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102 (96.2%)</a:t>
            </a:r>
          </a:p>
        </p:txBody>
      </p:sp>
      <p:sp>
        <p:nvSpPr>
          <p:cNvPr id="14" name="TextBox 13">
            <a:extLst>
              <a:ext uri="{FF2B5EF4-FFF2-40B4-BE49-F238E27FC236}">
                <a16:creationId xmlns:a16="http://schemas.microsoft.com/office/drawing/2014/main" id="{4EF16846-5F7F-E24C-275D-37B2E0D28DDC}"/>
              </a:ext>
            </a:extLst>
          </p:cNvPr>
          <p:cNvSpPr txBox="1"/>
          <p:nvPr/>
        </p:nvSpPr>
        <p:spPr bwMode="auto">
          <a:xfrm>
            <a:off x="8868537" y="4894768"/>
            <a:ext cx="2494530" cy="646331"/>
          </a:xfrm>
          <a:prstGeom prst="rect">
            <a:avLst/>
          </a:prstGeom>
          <a:solidFill>
            <a:schemeClr val="accent2">
              <a:lumMod val="20000"/>
              <a:lumOff val="80000"/>
            </a:schemeClr>
          </a:solidFill>
          <a:ln>
            <a:noFill/>
          </a:ln>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No. of patients who used the directly</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observed treatment</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73 (68.9%)</a:t>
            </a:r>
          </a:p>
        </p:txBody>
      </p:sp>
      <p:cxnSp>
        <p:nvCxnSpPr>
          <p:cNvPr id="23" name="Straight Arrow Connector 22">
            <a:extLst>
              <a:ext uri="{FF2B5EF4-FFF2-40B4-BE49-F238E27FC236}">
                <a16:creationId xmlns:a16="http://schemas.microsoft.com/office/drawing/2014/main" id="{9F5562DE-0832-7940-3D91-129B54FA285E}"/>
              </a:ext>
            </a:extLst>
          </p:cNvPr>
          <p:cNvCxnSpPr>
            <a:cxnSpLocks/>
          </p:cNvCxnSpPr>
          <p:nvPr/>
        </p:nvCxnSpPr>
        <p:spPr bwMode="auto">
          <a:xfrm>
            <a:off x="8637082" y="2686301"/>
            <a:ext cx="1237839"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186675982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8F3AE-3F75-E82F-D3E5-49CA4E63EFF6}"/>
              </a:ext>
            </a:extLst>
          </p:cNvPr>
          <p:cNvSpPr>
            <a:spLocks noGrp="1"/>
          </p:cNvSpPr>
          <p:nvPr>
            <p:ph type="title"/>
          </p:nvPr>
        </p:nvSpPr>
        <p:spPr/>
        <p:txBody>
          <a:bodyPr/>
          <a:lstStyle/>
          <a:p>
            <a:r>
              <a:rPr lang="en-US" dirty="0"/>
              <a:t>Leveraging Telemedicine </a:t>
            </a:r>
          </a:p>
        </p:txBody>
      </p:sp>
      <p:sp>
        <p:nvSpPr>
          <p:cNvPr id="4" name="Content Placeholder 3">
            <a:extLst>
              <a:ext uri="{FF2B5EF4-FFF2-40B4-BE49-F238E27FC236}">
                <a16:creationId xmlns:a16="http://schemas.microsoft.com/office/drawing/2014/main" id="{028D9CDB-D64E-6048-3C22-214CBAA5E0F2}"/>
              </a:ext>
            </a:extLst>
          </p:cNvPr>
          <p:cNvSpPr>
            <a:spLocks noGrp="1"/>
          </p:cNvSpPr>
          <p:nvPr>
            <p:ph idx="1"/>
          </p:nvPr>
        </p:nvSpPr>
        <p:spPr/>
        <p:txBody>
          <a:bodyPr/>
          <a:lstStyle/>
          <a:p>
            <a:r>
              <a:rPr lang="en-US" dirty="0">
                <a:latin typeface="Calibri"/>
                <a:ea typeface="Calibri"/>
                <a:cs typeface="Calibri"/>
              </a:rPr>
              <a:t>Telemedicine integrated into opioid treatment programs</a:t>
            </a:r>
            <a:r>
              <a:rPr lang="en-US" baseline="30000" dirty="0">
                <a:latin typeface="Calibri"/>
                <a:ea typeface="Calibri"/>
                <a:cs typeface="Calibri"/>
              </a:rPr>
              <a:t>1</a:t>
            </a:r>
            <a:r>
              <a:rPr lang="en-US" dirty="0">
                <a:latin typeface="Calibri"/>
                <a:ea typeface="Calibri"/>
                <a:cs typeface="Calibri"/>
              </a:rPr>
              <a:t> </a:t>
            </a:r>
            <a:endParaRPr lang="en-US" dirty="0">
              <a:highlight>
                <a:srgbClr val="FFFF00"/>
              </a:highlight>
              <a:latin typeface="Calibri"/>
              <a:ea typeface="Calibri"/>
              <a:cs typeface="Calibri"/>
            </a:endParaRPr>
          </a:p>
          <a:p>
            <a:pPr lvl="1"/>
            <a:r>
              <a:rPr lang="en-US" dirty="0"/>
              <a:t>Higher HCV cure among participants in telemedicine program (n = 290) vs those referred (n = 312): 85% vs 34%, respectively</a:t>
            </a:r>
          </a:p>
          <a:p>
            <a:pPr lvl="2">
              <a:buFont typeface="Wingdings" panose="05000000000000000000" pitchFamily="2" charset="2"/>
              <a:buChar char="§"/>
            </a:pPr>
            <a:r>
              <a:rPr lang="en-US" dirty="0"/>
              <a:t>Intervention associated with significant reductions in illicit drug use and minimal reinfections</a:t>
            </a:r>
          </a:p>
          <a:p>
            <a:r>
              <a:rPr lang="en-US" dirty="0"/>
              <a:t>Pharmacy-led clinic models using telemedicine in a correctional facility</a:t>
            </a:r>
            <a:r>
              <a:rPr lang="en-US" baseline="30000" dirty="0">
                <a:latin typeface="Calibri"/>
                <a:ea typeface="Calibri"/>
                <a:cs typeface="Calibri"/>
              </a:rPr>
              <a:t>2</a:t>
            </a:r>
            <a:r>
              <a:rPr lang="en-US" dirty="0"/>
              <a:t> </a:t>
            </a:r>
          </a:p>
          <a:p>
            <a:pPr lvl="1"/>
            <a:r>
              <a:rPr lang="en-US" dirty="0"/>
              <a:t>1040 individuals treated; SVR12 rate 97% with no discontinuation due </a:t>
            </a:r>
            <a:br>
              <a:rPr lang="en-US" dirty="0"/>
            </a:br>
            <a:r>
              <a:rPr lang="en-US" dirty="0"/>
              <a:t>to AEs</a:t>
            </a:r>
          </a:p>
          <a:p>
            <a:pPr marL="457200" lvl="1" indent="0">
              <a:buNone/>
            </a:pPr>
            <a:endParaRPr lang="en-US" dirty="0"/>
          </a:p>
        </p:txBody>
      </p:sp>
      <p:sp>
        <p:nvSpPr>
          <p:cNvPr id="7" name="Text Box 15">
            <a:extLst>
              <a:ext uri="{FF2B5EF4-FFF2-40B4-BE49-F238E27FC236}">
                <a16:creationId xmlns:a16="http://schemas.microsoft.com/office/drawing/2014/main" id="{9605E8E5-0C3F-F972-1A3F-5FE540A349C1}"/>
              </a:ext>
            </a:extLst>
          </p:cNvPr>
          <p:cNvSpPr txBox="1">
            <a:spLocks noChangeArrowheads="1"/>
          </p:cNvSpPr>
          <p:nvPr/>
        </p:nvSpPr>
        <p:spPr bwMode="auto">
          <a:xfrm>
            <a:off x="407082" y="6365556"/>
            <a:ext cx="8723313"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r>
              <a:rPr lang="en-US" altLang="en-US" sz="1200" b="0" dirty="0">
                <a:solidFill>
                  <a:schemeClr val="bg2"/>
                </a:solidFill>
                <a:latin typeface="Calibri" panose="020F0502020204030204" pitchFamily="34" charset="0"/>
              </a:rPr>
              <a:t>1. Talal. </a:t>
            </a:r>
            <a:r>
              <a:rPr lang="pt-BR" altLang="en-US" sz="1200" b="0" dirty="0">
                <a:solidFill>
                  <a:schemeClr val="bg2"/>
                </a:solidFill>
                <a:latin typeface="Calibri" panose="020F0502020204030204" pitchFamily="34" charset="0"/>
              </a:rPr>
              <a:t>JAMA. 2024;331:1369. </a:t>
            </a:r>
            <a:r>
              <a:rPr lang="fr-FR" altLang="en-US" sz="1200" b="0" dirty="0">
                <a:solidFill>
                  <a:schemeClr val="bg2"/>
                </a:solidFill>
                <a:latin typeface="Calibri" panose="020F0502020204030204" pitchFamily="34" charset="0"/>
              </a:rPr>
              <a:t>2. Masuda.</a:t>
            </a:r>
            <a:r>
              <a:rPr lang="en-US" altLang="en-US" sz="1200" b="0" dirty="0">
                <a:solidFill>
                  <a:schemeClr val="bg2"/>
                </a:solidFill>
                <a:latin typeface="Calibri" panose="020F0502020204030204" pitchFamily="34" charset="0"/>
              </a:rPr>
              <a:t> J Correct Health Care. 2023;29:430. </a:t>
            </a:r>
            <a:endParaRPr lang="fr-FR"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9905322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17A0D-8BD9-43B7-7260-3262E24F88A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E809820-8FDE-862F-E2ED-C9A0254EE93C}"/>
              </a:ext>
            </a:extLst>
          </p:cNvPr>
          <p:cNvSpPr>
            <a:spLocks noGrp="1"/>
          </p:cNvSpPr>
          <p:nvPr>
            <p:ph type="title"/>
          </p:nvPr>
        </p:nvSpPr>
        <p:spPr/>
        <p:txBody>
          <a:bodyPr/>
          <a:lstStyle/>
          <a:p>
            <a:r>
              <a:rPr lang="en-US" dirty="0"/>
              <a:t>Follow-up</a:t>
            </a:r>
          </a:p>
        </p:txBody>
      </p:sp>
    </p:spTree>
    <p:extLst>
      <p:ext uri="{BB962C8B-B14F-4D97-AF65-F5344CB8AC3E}">
        <p14:creationId xmlns:p14="http://schemas.microsoft.com/office/powerpoint/2010/main" val="1138324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327B3-83FB-E28D-7BF3-25803F019E2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4A50B3-8EAB-288A-A693-632C3816FDA5}"/>
              </a:ext>
            </a:extLst>
          </p:cNvPr>
          <p:cNvSpPr>
            <a:spLocks noGrp="1"/>
          </p:cNvSpPr>
          <p:nvPr>
            <p:ph type="title"/>
          </p:nvPr>
        </p:nvSpPr>
        <p:spPr/>
        <p:txBody>
          <a:bodyPr/>
          <a:lstStyle/>
          <a:p>
            <a:r>
              <a:rPr lang="en-US"/>
              <a:t>AASLD/IDSA HCV Guidance: Assessment of Cure</a:t>
            </a:r>
          </a:p>
        </p:txBody>
      </p:sp>
      <p:sp>
        <p:nvSpPr>
          <p:cNvPr id="3" name="Content Placeholder 2">
            <a:extLst>
              <a:ext uri="{FF2B5EF4-FFF2-40B4-BE49-F238E27FC236}">
                <a16:creationId xmlns:a16="http://schemas.microsoft.com/office/drawing/2014/main" id="{EEEE4F1E-6386-6EF7-DEF5-ED1DBFAC2FCD}"/>
              </a:ext>
            </a:extLst>
          </p:cNvPr>
          <p:cNvSpPr>
            <a:spLocks noGrp="1"/>
          </p:cNvSpPr>
          <p:nvPr>
            <p:ph idx="1"/>
          </p:nvPr>
        </p:nvSpPr>
        <p:spPr/>
        <p:txBody>
          <a:bodyPr/>
          <a:lstStyle/>
          <a:p>
            <a:r>
              <a:rPr lang="en-US" sz="2400"/>
              <a:t>Obtain quantitative HCV RNA and hepatic function panel and assess for SVR12 </a:t>
            </a:r>
            <a:br>
              <a:rPr lang="en-US" sz="2400"/>
            </a:br>
            <a:r>
              <a:rPr lang="en-US" sz="2400"/>
              <a:t>(≥12 </a:t>
            </a:r>
            <a:r>
              <a:rPr lang="en-US" sz="2400" dirty="0"/>
              <a:t>wk</a:t>
            </a:r>
            <a:r>
              <a:rPr lang="en-US" sz="2400"/>
              <a:t> after treatment completion)</a:t>
            </a:r>
            <a:br>
              <a:rPr lang="en-US" sz="2400"/>
            </a:br>
            <a:br>
              <a:rPr lang="en-US" sz="2400"/>
            </a:br>
            <a:br>
              <a:rPr lang="en-US" sz="2400"/>
            </a:br>
            <a:endParaRPr lang="en-US" sz="2400"/>
          </a:p>
          <a:p>
            <a:endParaRPr lang="en-US" sz="2400"/>
          </a:p>
          <a:p>
            <a:endParaRPr lang="en-US" sz="2400"/>
          </a:p>
          <a:p>
            <a:pPr marL="0" indent="0">
              <a:buNone/>
            </a:pPr>
            <a:br>
              <a:rPr lang="en-US" sz="2400"/>
            </a:br>
            <a:endParaRPr lang="en-US" sz="2400"/>
          </a:p>
          <a:p>
            <a:r>
              <a:rPr lang="en-US" sz="2400"/>
              <a:t>Counsel on cirrhosis risk reduction (</a:t>
            </a:r>
            <a:r>
              <a:rPr lang="en-US" sz="2400" dirty="0"/>
              <a:t>eg</a:t>
            </a:r>
            <a:r>
              <a:rPr lang="en-US" sz="2400"/>
              <a:t>, avoid excessive alcohol intake) for all</a:t>
            </a:r>
          </a:p>
          <a:p>
            <a:r>
              <a:rPr lang="en-US" sz="2400"/>
              <a:t>Assess for other causes of liver disease if transaminases elevated after SVR</a:t>
            </a:r>
          </a:p>
          <a:p>
            <a:endParaRPr lang="en-US" sz="2400"/>
          </a:p>
        </p:txBody>
      </p:sp>
      <p:sp>
        <p:nvSpPr>
          <p:cNvPr id="4" name="Content Placeholder 4">
            <a:extLst>
              <a:ext uri="{FF2B5EF4-FFF2-40B4-BE49-F238E27FC236}">
                <a16:creationId xmlns:a16="http://schemas.microsoft.com/office/drawing/2014/main" id="{C9A1D095-026F-5A90-F4F6-C2ABF7025E89}"/>
              </a:ext>
            </a:extLst>
          </p:cNvPr>
          <p:cNvSpPr txBox="1">
            <a:spLocks/>
          </p:cNvSpPr>
          <p:nvPr/>
        </p:nvSpPr>
        <p:spPr bwMode="auto">
          <a:xfrm>
            <a:off x="1014242" y="2954751"/>
            <a:ext cx="5120640" cy="2253082"/>
          </a:xfrm>
          <a:prstGeom prst="rect">
            <a:avLst/>
          </a:prstGeom>
          <a:solidFill>
            <a:schemeClr val="accent4">
              <a:alpha val="20000"/>
            </a:schemeClr>
          </a:solidFill>
          <a:ln>
            <a:noFill/>
          </a:ln>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600"/>
              </a:spcBef>
              <a:spcAft>
                <a:spcPts val="6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Patients without cirrhosis: </a:t>
            </a:r>
            <a:b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no follow-up needed </a:t>
            </a:r>
          </a:p>
          <a:p>
            <a:pPr marL="342900" marR="0" lvl="0" indent="-342900" algn="l" defTabSz="914400" rtl="0" eaLnBrk="1" fontAlgn="base" latinLnBrk="0" hangingPunct="1">
              <a:lnSpc>
                <a:spcPct val="90000"/>
              </a:lnSpc>
              <a:spcBef>
                <a:spcPts val="600"/>
              </a:spcBef>
              <a:spcAft>
                <a:spcPts val="6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Patients with cirrhosis: esophageal varices and HCC surveillance </a:t>
            </a:r>
          </a:p>
          <a:p>
            <a:pPr marL="342900" marR="0" lvl="0" indent="-342900" algn="l" defTabSz="914400" rtl="0" eaLnBrk="1" fontAlgn="base" latinLnBrk="0" hangingPunct="1">
              <a:lnSpc>
                <a:spcPct val="90000"/>
              </a:lnSpc>
              <a:spcBef>
                <a:spcPts val="600"/>
              </a:spcBef>
              <a:spcAft>
                <a:spcPts val="600"/>
              </a:spcAft>
              <a:buClr>
                <a:srgbClr val="000000"/>
              </a:buClr>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If with ongoing HCV risk: test for reinfection annually with HCV RNA </a:t>
            </a:r>
          </a:p>
          <a:p>
            <a:pPr marL="342900" marR="0" lvl="0" indent="-342900" algn="l" defTabSz="914400" rtl="0" eaLnBrk="1" fontAlgn="base" latinLnBrk="0" hangingPunct="1">
              <a:lnSpc>
                <a:spcPct val="90000"/>
              </a:lnSpc>
              <a:spcBef>
                <a:spcPts val="600"/>
              </a:spcBef>
              <a:spcAft>
                <a:spcPts val="600"/>
              </a:spcAft>
              <a:buClr>
                <a:srgbClr val="000000"/>
              </a:buClr>
              <a:buSzTx/>
              <a:buFont typeface="Wingdings" panose="05000000000000000000" pitchFamily="2" charset="2"/>
              <a:buChar char="§"/>
              <a:tabLst/>
              <a:defRPr/>
            </a:pPr>
            <a:endPar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5" name="Content Placeholder 5">
            <a:extLst>
              <a:ext uri="{FF2B5EF4-FFF2-40B4-BE49-F238E27FC236}">
                <a16:creationId xmlns:a16="http://schemas.microsoft.com/office/drawing/2014/main" id="{8E12CCF9-B6FF-03E6-8365-12ECF1BE6D91}"/>
              </a:ext>
            </a:extLst>
          </p:cNvPr>
          <p:cNvSpPr txBox="1">
            <a:spLocks/>
          </p:cNvSpPr>
          <p:nvPr/>
        </p:nvSpPr>
        <p:spPr>
          <a:xfrm>
            <a:off x="6266504" y="2933355"/>
            <a:ext cx="5120640" cy="2253430"/>
          </a:xfrm>
          <a:prstGeom prst="rect">
            <a:avLst/>
          </a:prstGeom>
          <a:solidFill>
            <a:srgbClr val="E1471D">
              <a:alpha val="20000"/>
            </a:srgbClr>
          </a:solidFill>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600"/>
              </a:spcBef>
              <a:spcAft>
                <a:spcPts val="600"/>
              </a:spcAft>
              <a:buClr>
                <a:srgbClr val="000000"/>
              </a:buClr>
              <a:buSzTx/>
              <a:buFont typeface="Wingdings" panose="05000000000000000000" pitchFamily="2" charset="2"/>
              <a:buChar char="§"/>
              <a:tabLst/>
              <a:defRPr/>
            </a:pPr>
            <a:r>
              <a:rPr kumimoji="0" lang="en-US" sz="2200" b="0" i="0" u="none" strike="noStrike" kern="0" cap="none" spc="0" normalizeH="0" baseline="0" noProof="0">
                <a:ln>
                  <a:noFill/>
                </a:ln>
                <a:solidFill>
                  <a:srgbClr val="000000"/>
                </a:solidFill>
                <a:effectLst/>
                <a:uLnTx/>
                <a:uFillTx/>
                <a:latin typeface="Calibri" panose="020F0502020204030204" pitchFamily="34" charset="0"/>
                <a:ea typeface="+mn-ea"/>
                <a:cs typeface="+mn-cs"/>
              </a:rPr>
              <a:t>Refer to specialist for retreatment</a:t>
            </a:r>
          </a:p>
          <a:p>
            <a:pPr marL="342900" marR="0" lvl="0" indent="-342900" algn="l" defTabSz="914400" rtl="0" eaLnBrk="1" fontAlgn="base" latinLnBrk="0" hangingPunct="1">
              <a:lnSpc>
                <a:spcPct val="90000"/>
              </a:lnSpc>
              <a:spcBef>
                <a:spcPts val="600"/>
              </a:spcBef>
              <a:spcAft>
                <a:spcPts val="600"/>
              </a:spcAft>
              <a:buClr>
                <a:srgbClr val="000000"/>
              </a:buClr>
              <a:buSzTx/>
              <a:buFont typeface="Wingdings" panose="05000000000000000000" pitchFamily="2" charset="2"/>
              <a:buChar char="§"/>
              <a:tabLst/>
              <a:defRPr/>
            </a:pPr>
            <a:r>
              <a:rPr kumimoji="0" lang="en-US" sz="2200" b="0" i="0" u="none" strike="noStrike" kern="0" cap="none" spc="0" normalizeH="0" baseline="0" noProof="0">
                <a:ln>
                  <a:noFill/>
                </a:ln>
                <a:solidFill>
                  <a:srgbClr val="000000"/>
                </a:solidFill>
                <a:effectLst/>
                <a:uLnTx/>
                <a:uFillTx/>
                <a:latin typeface="Calibri" panose="020F0502020204030204" pitchFamily="34" charset="0"/>
                <a:ea typeface="+mn-ea"/>
                <a:cs typeface="+mn-cs"/>
              </a:rPr>
              <a:t>Until retreatment, obtain hepatic function panel, CBC</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t>
            </a:r>
            <a:r>
              <a:rPr kumimoji="0" lang="en-US" sz="2200" b="0" i="0" u="none" strike="noStrike" kern="0" cap="none" spc="0" normalizeH="0" baseline="0" noProof="0">
                <a:ln>
                  <a:noFill/>
                </a:ln>
                <a:solidFill>
                  <a:srgbClr val="000000"/>
                </a:solidFill>
                <a:effectLst/>
                <a:uLnTx/>
                <a:uFillTx/>
                <a:latin typeface="Calibri" panose="020F0502020204030204" pitchFamily="34" charset="0"/>
                <a:ea typeface="+mn-ea"/>
                <a:cs typeface="+mn-cs"/>
              </a:rPr>
              <a:t> and INR every </a:t>
            </a:r>
            <a:br>
              <a:rPr kumimoji="0" lang="en-US" sz="2200" b="0" i="0" u="none" strike="noStrike" kern="0" cap="none" spc="0" normalizeH="0" baseline="0" noProof="0">
                <a:ln>
                  <a:noFill/>
                </a:ln>
                <a:solidFill>
                  <a:srgbClr val="000000"/>
                </a:solidFill>
                <a:effectLst/>
                <a:uLnTx/>
                <a:uFillTx/>
                <a:latin typeface="Calibri" panose="020F0502020204030204" pitchFamily="34" charset="0"/>
                <a:ea typeface="+mn-ea"/>
                <a:cs typeface="+mn-cs"/>
              </a:rPr>
            </a:br>
            <a:r>
              <a:rPr kumimoji="0" lang="en-US" sz="2200" b="0" i="0" u="none" strike="noStrike" kern="0" cap="none" spc="0" normalizeH="0" baseline="0" noProof="0">
                <a:ln>
                  <a:noFill/>
                </a:ln>
                <a:solidFill>
                  <a:srgbClr val="000000"/>
                </a:solidFill>
                <a:effectLst/>
                <a:uLnTx/>
                <a:uFillTx/>
                <a:latin typeface="Calibri" panose="020F0502020204030204" pitchFamily="34" charset="0"/>
                <a:ea typeface="+mn-ea"/>
                <a:cs typeface="+mn-cs"/>
              </a:rPr>
              <a:t>6-12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mo</a:t>
            </a:r>
            <a:r>
              <a:rPr kumimoji="0" lang="en-US" sz="2200" b="0" i="0" u="none" strike="noStrike" kern="0" cap="none" spc="0" normalizeH="0" baseline="0" noProof="0">
                <a:ln>
                  <a:noFill/>
                </a:ln>
                <a:solidFill>
                  <a:srgbClr val="000000"/>
                </a:solidFill>
                <a:effectLst/>
                <a:uLnTx/>
                <a:uFillTx/>
                <a:latin typeface="Calibri" panose="020F0502020204030204" pitchFamily="34" charset="0"/>
                <a:ea typeface="+mn-ea"/>
                <a:cs typeface="+mn-cs"/>
              </a:rPr>
              <a:t> to assess for disease progression</a:t>
            </a:r>
          </a:p>
        </p:txBody>
      </p:sp>
      <p:sp>
        <p:nvSpPr>
          <p:cNvPr id="6" name="Content Placeholder 4">
            <a:extLst>
              <a:ext uri="{FF2B5EF4-FFF2-40B4-BE49-F238E27FC236}">
                <a16:creationId xmlns:a16="http://schemas.microsoft.com/office/drawing/2014/main" id="{2755EF90-519E-0275-FB44-C73B53197BFC}"/>
              </a:ext>
            </a:extLst>
          </p:cNvPr>
          <p:cNvSpPr txBox="1">
            <a:spLocks/>
          </p:cNvSpPr>
          <p:nvPr/>
        </p:nvSpPr>
        <p:spPr bwMode="auto">
          <a:xfrm>
            <a:off x="1014242" y="2344850"/>
            <a:ext cx="5120640" cy="632465"/>
          </a:xfrm>
          <a:prstGeom prst="rect">
            <a:avLst/>
          </a:prstGeom>
          <a:solidFill>
            <a:schemeClr val="accent4"/>
          </a:solidFill>
          <a:ln>
            <a:noFill/>
          </a:ln>
        </p:spPr>
        <p:txBody>
          <a:bodyPr vert="horz" wrap="square" lIns="91440" tIns="45720" rIns="91440" bIns="45720" numCol="1" anchor="ctr"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400" b="1" i="0" u="none" strike="noStrike" kern="0" cap="none" spc="0" normalizeH="0" baseline="0" noProof="0">
                <a:ln>
                  <a:noFill/>
                </a:ln>
                <a:solidFill>
                  <a:srgbClr val="FFFFFF"/>
                </a:solidFill>
                <a:effectLst/>
                <a:uLnTx/>
                <a:uFillTx/>
                <a:latin typeface="Calibri" panose="020F0502020204030204" pitchFamily="34" charset="0"/>
                <a:ea typeface="+mn-ea"/>
                <a:cs typeface="+mn-cs"/>
              </a:rPr>
              <a:t>If Cure </a:t>
            </a:r>
            <a:r>
              <a:rPr kumimoji="0" lang="en-US" sz="24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Is</a:t>
            </a:r>
            <a:r>
              <a:rPr kumimoji="0" lang="en-US" sz="2400" b="1" i="0" u="none" strike="noStrike" kern="0" cap="none" spc="0" normalizeH="0" baseline="0" noProof="0">
                <a:ln>
                  <a:noFill/>
                </a:ln>
                <a:solidFill>
                  <a:srgbClr val="FFFFFF"/>
                </a:solidFill>
                <a:effectLst/>
                <a:uLnTx/>
                <a:uFillTx/>
                <a:latin typeface="Calibri" panose="020F0502020204030204" pitchFamily="34" charset="0"/>
                <a:ea typeface="+mn-ea"/>
                <a:cs typeface="+mn-cs"/>
              </a:rPr>
              <a:t> Achieved</a:t>
            </a:r>
          </a:p>
        </p:txBody>
      </p:sp>
      <p:sp>
        <p:nvSpPr>
          <p:cNvPr id="8" name="Content Placeholder 5">
            <a:extLst>
              <a:ext uri="{FF2B5EF4-FFF2-40B4-BE49-F238E27FC236}">
                <a16:creationId xmlns:a16="http://schemas.microsoft.com/office/drawing/2014/main" id="{E2DBEC87-D0F5-D7FE-A4EB-8E6582E7B0CF}"/>
              </a:ext>
            </a:extLst>
          </p:cNvPr>
          <p:cNvSpPr txBox="1">
            <a:spLocks/>
          </p:cNvSpPr>
          <p:nvPr/>
        </p:nvSpPr>
        <p:spPr bwMode="auto">
          <a:xfrm>
            <a:off x="6266686" y="2344851"/>
            <a:ext cx="5120640" cy="592056"/>
          </a:xfrm>
          <a:prstGeom prst="rect">
            <a:avLst/>
          </a:prstGeom>
          <a:solidFill>
            <a:srgbClr val="E1471D"/>
          </a:solidFill>
          <a:ln>
            <a:noFill/>
          </a:ln>
        </p:spPr>
        <p:txBody>
          <a:bodyPr vert="horz" wrap="square" lIns="91440" tIns="45720" rIns="91440" bIns="45720" numCol="1" anchor="ctr"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800">
                <a:solidFill>
                  <a:schemeClr val="tx1"/>
                </a:solidFill>
                <a:latin typeface="+mn-lt"/>
              </a:defRPr>
            </a:lvl9pPr>
          </a:lstStyle>
          <a:p>
            <a:pPr marL="0" marR="0" lvl="0" indent="0" algn="ct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2400" b="1" i="0" u="none" strike="noStrike" kern="0" cap="none" spc="0" normalizeH="0" baseline="0" noProof="0">
                <a:ln>
                  <a:noFill/>
                </a:ln>
                <a:solidFill>
                  <a:srgbClr val="FFFFFF"/>
                </a:solidFill>
                <a:effectLst/>
                <a:uLnTx/>
                <a:uFillTx/>
                <a:latin typeface="Calibri" panose="020F0502020204030204" pitchFamily="34" charset="0"/>
                <a:ea typeface="+mn-ea"/>
                <a:cs typeface="+mn-cs"/>
              </a:rPr>
              <a:t>If Cure </a:t>
            </a:r>
            <a:r>
              <a:rPr kumimoji="0" lang="en-US" sz="24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t>Is</a:t>
            </a:r>
            <a:r>
              <a:rPr kumimoji="0" lang="en-US" sz="2400" b="1" i="0" u="none" strike="noStrike" kern="0" cap="none" spc="0" normalizeH="0" baseline="0" noProof="0">
                <a:ln>
                  <a:noFill/>
                </a:ln>
                <a:solidFill>
                  <a:srgbClr val="FFFFFF"/>
                </a:solidFill>
                <a:effectLst/>
                <a:uLnTx/>
                <a:uFillTx/>
                <a:latin typeface="Calibri" panose="020F0502020204030204" pitchFamily="34" charset="0"/>
                <a:ea typeface="+mn-ea"/>
                <a:cs typeface="+mn-cs"/>
              </a:rPr>
              <a:t> Not Achieved</a:t>
            </a:r>
          </a:p>
        </p:txBody>
      </p:sp>
      <p:pic>
        <p:nvPicPr>
          <p:cNvPr id="9" name="Graphic 8" descr="Badge Tick1 outline">
            <a:extLst>
              <a:ext uri="{FF2B5EF4-FFF2-40B4-BE49-F238E27FC236}">
                <a16:creationId xmlns:a16="http://schemas.microsoft.com/office/drawing/2014/main" id="{12EF9A22-A31D-619E-4467-6C2052E857A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23289" y="2329761"/>
            <a:ext cx="640080" cy="640080"/>
          </a:xfrm>
          <a:prstGeom prst="rect">
            <a:avLst/>
          </a:prstGeom>
        </p:spPr>
      </p:pic>
      <p:pic>
        <p:nvPicPr>
          <p:cNvPr id="10" name="Graphic 9" descr="Badge Cross outline">
            <a:extLst>
              <a:ext uri="{FF2B5EF4-FFF2-40B4-BE49-F238E27FC236}">
                <a16:creationId xmlns:a16="http://schemas.microsoft.com/office/drawing/2014/main" id="{642F2348-61ED-496D-21A1-E072599F7D8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09518" y="2342371"/>
            <a:ext cx="612381" cy="612381"/>
          </a:xfrm>
          <a:prstGeom prst="rect">
            <a:avLst/>
          </a:prstGeom>
        </p:spPr>
      </p:pic>
      <p:sp>
        <p:nvSpPr>
          <p:cNvPr id="11" name="Text Box 11">
            <a:extLst>
              <a:ext uri="{FF2B5EF4-FFF2-40B4-BE49-F238E27FC236}">
                <a16:creationId xmlns:a16="http://schemas.microsoft.com/office/drawing/2014/main" id="{76A83F16-CD87-561C-EDFC-7CE1B7850EA8}"/>
              </a:ext>
            </a:extLst>
          </p:cNvPr>
          <p:cNvSpPr txBox="1">
            <a:spLocks noChangeArrowheads="1"/>
          </p:cNvSpPr>
          <p:nvPr/>
        </p:nvSpPr>
        <p:spPr bwMode="auto">
          <a:xfrm>
            <a:off x="414339" y="6363069"/>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6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S PGothic" panose="020B0600070205080204" pitchFamily="34" charset="-128"/>
                <a:cs typeface="Arial" panose="020B0604020202020204" pitchFamily="34" charset="0"/>
              </a:rPr>
              <a:t>hcvguidelines.org/treatment-naive/simplified-treatment.</a:t>
            </a:r>
          </a:p>
        </p:txBody>
      </p:sp>
    </p:spTree>
    <p:extLst>
      <p:ext uri="{BB962C8B-B14F-4D97-AF65-F5344CB8AC3E}">
        <p14:creationId xmlns:p14="http://schemas.microsoft.com/office/powerpoint/2010/main" val="41867387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A840821-51F4-4EED-AC0F-F51BEDF61CA3}"/>
              </a:ext>
            </a:extLst>
          </p:cNvPr>
          <p:cNvSpPr>
            <a:spLocks noGrp="1"/>
          </p:cNvSpPr>
          <p:nvPr>
            <p:ph type="title"/>
          </p:nvPr>
        </p:nvSpPr>
        <p:spPr/>
        <p:txBody>
          <a:bodyPr/>
          <a:lstStyle/>
          <a:p>
            <a:r>
              <a:rPr lang="en-US" dirty="0"/>
              <a:t>Harm Reduction: What It Is and What It Does</a:t>
            </a:r>
          </a:p>
        </p:txBody>
      </p:sp>
      <p:graphicFrame>
        <p:nvGraphicFramePr>
          <p:cNvPr id="4" name="Content Placeholder 3">
            <a:extLst>
              <a:ext uri="{FF2B5EF4-FFF2-40B4-BE49-F238E27FC236}">
                <a16:creationId xmlns:a16="http://schemas.microsoft.com/office/drawing/2014/main" id="{DDD34703-0F8F-4186-935A-7A75AAF108F5}"/>
              </a:ext>
            </a:extLst>
          </p:cNvPr>
          <p:cNvGraphicFramePr>
            <a:graphicFrameLocks noGrp="1"/>
          </p:cNvGraphicFramePr>
          <p:nvPr>
            <p:ph sz="half" idx="4294967295"/>
            <p:extLst>
              <p:ext uri="{D42A27DB-BD31-4B8C-83A1-F6EECF244321}">
                <p14:modId xmlns:p14="http://schemas.microsoft.com/office/powerpoint/2010/main" val="714943795"/>
              </p:ext>
            </p:extLst>
          </p:nvPr>
        </p:nvGraphicFramePr>
        <p:xfrm>
          <a:off x="785812" y="1511300"/>
          <a:ext cx="5310188" cy="4678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6">
            <a:extLst>
              <a:ext uri="{FF2B5EF4-FFF2-40B4-BE49-F238E27FC236}">
                <a16:creationId xmlns:a16="http://schemas.microsoft.com/office/drawing/2014/main" id="{9E23368E-1B6B-495B-AF79-EAF7ED35EA43}"/>
              </a:ext>
            </a:extLst>
          </p:cNvPr>
          <p:cNvSpPr>
            <a:spLocks noGrp="1"/>
          </p:cNvSpPr>
          <p:nvPr>
            <p:ph sz="half" idx="4294967295"/>
          </p:nvPr>
        </p:nvSpPr>
        <p:spPr>
          <a:xfrm>
            <a:off x="5981700" y="1511300"/>
            <a:ext cx="5943600" cy="4678363"/>
          </a:xfrm>
        </p:spPr>
        <p:txBody>
          <a:bodyPr/>
          <a:lstStyle/>
          <a:p>
            <a:r>
              <a:rPr lang="en-US" sz="2600" dirty="0"/>
              <a:t>Harm reduction </a:t>
            </a:r>
            <a:r>
              <a:rPr lang="en-US" sz="2600" b="1" dirty="0"/>
              <a:t>goals</a:t>
            </a:r>
            <a:r>
              <a:rPr lang="en-US" sz="2600" dirty="0"/>
              <a:t>: decrease medical, social, economic harms resulting from drug use </a:t>
            </a:r>
          </a:p>
          <a:p>
            <a:r>
              <a:rPr lang="en-US" sz="2600" dirty="0"/>
              <a:t>Harm reduction </a:t>
            </a:r>
            <a:r>
              <a:rPr lang="en-US" sz="2600" b="1" dirty="0"/>
              <a:t>outcomes</a:t>
            </a:r>
            <a:r>
              <a:rPr lang="en-US" sz="2600" dirty="0"/>
              <a:t>:</a:t>
            </a:r>
          </a:p>
          <a:p>
            <a:pPr lvl="1"/>
            <a:r>
              <a:rPr lang="en-US" sz="2400" dirty="0"/>
              <a:t>Reduces HIV, HCV transmission</a:t>
            </a:r>
          </a:p>
          <a:p>
            <a:pPr lvl="1"/>
            <a:r>
              <a:rPr lang="en-US" sz="2400" dirty="0"/>
              <a:t>Prevents overdose death</a:t>
            </a:r>
          </a:p>
          <a:p>
            <a:pPr lvl="1"/>
            <a:r>
              <a:rPr lang="en-US" sz="2400" dirty="0"/>
              <a:t>Improves health, social service uptake</a:t>
            </a:r>
          </a:p>
          <a:p>
            <a:endParaRPr lang="en-US" dirty="0"/>
          </a:p>
        </p:txBody>
      </p:sp>
      <p:sp>
        <p:nvSpPr>
          <p:cNvPr id="15" name="Text Box 11">
            <a:extLst>
              <a:ext uri="{FF2B5EF4-FFF2-40B4-BE49-F238E27FC236}">
                <a16:creationId xmlns:a16="http://schemas.microsoft.com/office/drawing/2014/main" id="{95C6E032-8834-4C7B-8C23-8D8734B8BA8C}"/>
              </a:ext>
            </a:extLst>
          </p:cNvPr>
          <p:cNvSpPr txBox="1">
            <a:spLocks noChangeArrowheads="1"/>
          </p:cNvSpPr>
          <p:nvPr/>
        </p:nvSpPr>
        <p:spPr bwMode="auto">
          <a:xfrm>
            <a:off x="440436" y="6361952"/>
            <a:ext cx="800685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None/>
            </a:pPr>
            <a:r>
              <a:rPr lang="en-US" altLang="en-US" sz="1200" b="0" spc="-10" dirty="0">
                <a:solidFill>
                  <a:schemeClr val="bg2"/>
                </a:solidFill>
                <a:latin typeface="Calibri" panose="020F0502020204030204" pitchFamily="34" charset="0"/>
              </a:rPr>
              <a:t>Sander. J Correct Health Care. 2019;25:105. Kamarulzaman. Lancet. 2016; 388:1115. Hedrich. Addiction. 2012;107:501.</a:t>
            </a:r>
          </a:p>
        </p:txBody>
      </p:sp>
    </p:spTree>
    <p:extLst>
      <p:ext uri="{BB962C8B-B14F-4D97-AF65-F5344CB8AC3E}">
        <p14:creationId xmlns:p14="http://schemas.microsoft.com/office/powerpoint/2010/main" val="25805518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E7429-8465-AE85-6A83-164C0B9CE4FB}"/>
              </a:ext>
            </a:extLst>
          </p:cNvPr>
          <p:cNvSpPr>
            <a:spLocks noGrp="1"/>
          </p:cNvSpPr>
          <p:nvPr>
            <p:ph type="title"/>
          </p:nvPr>
        </p:nvSpPr>
        <p:spPr/>
        <p:txBody>
          <a:bodyPr/>
          <a:lstStyle/>
          <a:p>
            <a:r>
              <a:rPr lang="en-US"/>
              <a:t>Harm Reduction Counseling</a:t>
            </a:r>
          </a:p>
        </p:txBody>
      </p:sp>
      <p:sp>
        <p:nvSpPr>
          <p:cNvPr id="3" name="Content Placeholder 2">
            <a:extLst>
              <a:ext uri="{FF2B5EF4-FFF2-40B4-BE49-F238E27FC236}">
                <a16:creationId xmlns:a16="http://schemas.microsoft.com/office/drawing/2014/main" id="{72CBF5F4-C3A1-76FA-1486-44DAC29FA9F6}"/>
              </a:ext>
            </a:extLst>
          </p:cNvPr>
          <p:cNvSpPr>
            <a:spLocks noGrp="1"/>
          </p:cNvSpPr>
          <p:nvPr>
            <p:ph sz="half" idx="1"/>
          </p:nvPr>
        </p:nvSpPr>
        <p:spPr/>
        <p:txBody>
          <a:bodyPr/>
          <a:lstStyle/>
          <a:p>
            <a:r>
              <a:rPr lang="en-US" sz="2400" dirty="0"/>
              <a:t>Discuss safer practices when injecting</a:t>
            </a:r>
          </a:p>
          <a:p>
            <a:pPr lvl="1"/>
            <a:r>
              <a:rPr lang="en-US" sz="2200" dirty="0"/>
              <a:t>Reduce use, if able</a:t>
            </a:r>
          </a:p>
          <a:p>
            <a:pPr lvl="1"/>
            <a:r>
              <a:rPr lang="en-US" sz="2200" dirty="0"/>
              <a:t>Link to MOUDs, if indicated</a:t>
            </a:r>
          </a:p>
          <a:p>
            <a:pPr lvl="1"/>
            <a:r>
              <a:rPr lang="en-US" sz="2200" dirty="0"/>
              <a:t>Encourage adequate supply of new syringes and other injecting supplies</a:t>
            </a:r>
          </a:p>
          <a:p>
            <a:r>
              <a:rPr lang="en-US" sz="2400" dirty="0"/>
              <a:t>Education on safer sex practices</a:t>
            </a:r>
          </a:p>
          <a:p>
            <a:pPr lvl="1"/>
            <a:r>
              <a:rPr lang="en-US" sz="2200" dirty="0"/>
              <a:t>Higher risk with multiple partners, STIs, skin tears, if women menstruating/pregnant </a:t>
            </a:r>
          </a:p>
          <a:p>
            <a:endParaRPr lang="en-US" sz="2400" dirty="0"/>
          </a:p>
          <a:p>
            <a:endParaRPr lang="en-US" sz="2400" dirty="0"/>
          </a:p>
        </p:txBody>
      </p:sp>
      <p:sp>
        <p:nvSpPr>
          <p:cNvPr id="4" name="Content Placeholder 3">
            <a:extLst>
              <a:ext uri="{FF2B5EF4-FFF2-40B4-BE49-F238E27FC236}">
                <a16:creationId xmlns:a16="http://schemas.microsoft.com/office/drawing/2014/main" id="{D0440EF0-1E1B-9A9E-541A-F7335F93EC36}"/>
              </a:ext>
            </a:extLst>
          </p:cNvPr>
          <p:cNvSpPr>
            <a:spLocks noGrp="1"/>
          </p:cNvSpPr>
          <p:nvPr>
            <p:ph sz="half" idx="2"/>
          </p:nvPr>
        </p:nvSpPr>
        <p:spPr/>
        <p:txBody>
          <a:bodyPr/>
          <a:lstStyle/>
          <a:p>
            <a:r>
              <a:rPr lang="en-US" sz="2400" dirty="0"/>
              <a:t>Abstain/limit alcohol intake; alcohol can increase risk for liver damage</a:t>
            </a:r>
          </a:p>
          <a:p>
            <a:r>
              <a:rPr lang="en-US" sz="2400" dirty="0"/>
              <a:t>Discuss possible medications that could be toxic to the liver</a:t>
            </a:r>
          </a:p>
          <a:p>
            <a:r>
              <a:rPr lang="en-US" sz="2400" dirty="0"/>
              <a:t>Vaccinate against hepatitis A and B</a:t>
            </a:r>
          </a:p>
          <a:p>
            <a:r>
              <a:rPr lang="en-US" sz="2400" dirty="0"/>
              <a:t>Counsel patients that HCV is not spread by casual contact (eg, coughing, sneezing, kissing, sharing utensils)</a:t>
            </a:r>
          </a:p>
        </p:txBody>
      </p:sp>
      <p:sp>
        <p:nvSpPr>
          <p:cNvPr id="8" name="Text Box 15">
            <a:extLst>
              <a:ext uri="{FF2B5EF4-FFF2-40B4-BE49-F238E27FC236}">
                <a16:creationId xmlns:a16="http://schemas.microsoft.com/office/drawing/2014/main" id="{7B7CAF29-8DDC-4039-4D2C-7D4719482832}"/>
              </a:ext>
            </a:extLst>
          </p:cNvPr>
          <p:cNvSpPr txBox="1">
            <a:spLocks noChangeArrowheads="1"/>
          </p:cNvSpPr>
          <p:nvPr/>
        </p:nvSpPr>
        <p:spPr bwMode="auto">
          <a:xfrm>
            <a:off x="412751" y="636175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fr-FR" altLang="en-US" sz="1200" b="0" spc="-10">
                <a:solidFill>
                  <a:schemeClr val="bg2"/>
                </a:solidFill>
                <a:latin typeface="Calibri" panose="020F0502020204030204" pitchFamily="34" charset="0"/>
              </a:rPr>
              <a:t>naccho.org/</a:t>
            </a:r>
            <a:r>
              <a:rPr lang="fr-FR" altLang="en-US" sz="1200" b="0" spc="-10" dirty="0">
                <a:solidFill>
                  <a:schemeClr val="bg2"/>
                </a:solidFill>
                <a:latin typeface="Calibri" panose="020F0502020204030204" pitchFamily="34" charset="0"/>
              </a:rPr>
              <a:t>uploads</a:t>
            </a:r>
            <a:r>
              <a:rPr lang="fr-FR" altLang="en-US" sz="1200" b="0" spc="-10">
                <a:solidFill>
                  <a:schemeClr val="bg2"/>
                </a:solidFill>
                <a:latin typeface="Calibri" panose="020F0502020204030204" pitchFamily="34" charset="0"/>
              </a:rPr>
              <a:t>/</a:t>
            </a:r>
            <a:r>
              <a:rPr lang="fr-FR" altLang="en-US" sz="1200" b="0" spc="-10" dirty="0">
                <a:solidFill>
                  <a:schemeClr val="bg2"/>
                </a:solidFill>
                <a:latin typeface="Calibri" panose="020F0502020204030204" pitchFamily="34" charset="0"/>
              </a:rPr>
              <a:t>downloadable-resources</a:t>
            </a:r>
            <a:r>
              <a:rPr lang="fr-FR" altLang="en-US" sz="1200" b="0" spc="-10">
                <a:solidFill>
                  <a:schemeClr val="bg2"/>
                </a:solidFill>
                <a:latin typeface="Calibri" panose="020F0502020204030204" pitchFamily="34" charset="0"/>
              </a:rPr>
              <a:t>/Hepatitis-C-Counseling-Best-Practices-HRC.pdf.</a:t>
            </a:r>
          </a:p>
        </p:txBody>
      </p:sp>
    </p:spTree>
    <p:extLst>
      <p:ext uri="{BB962C8B-B14F-4D97-AF65-F5344CB8AC3E}">
        <p14:creationId xmlns:p14="http://schemas.microsoft.com/office/powerpoint/2010/main" val="35466172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Hepatitis C!</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Downloadable slides and infographic tool </a:t>
            </a:r>
            <a:r>
              <a:rPr lang="en-US" sz="2200" b="0" dirty="0"/>
              <a:t>to share with colleagues</a:t>
            </a:r>
          </a:p>
          <a:p>
            <a:pPr eaLnBrk="1" hangingPunct="1">
              <a:buClr>
                <a:schemeClr val="accent6"/>
              </a:buClr>
              <a:defRPr/>
            </a:pPr>
            <a:r>
              <a:rPr lang="en-US" sz="2200" dirty="0">
                <a:solidFill>
                  <a:srgbClr val="E1471D"/>
                </a:solidFill>
              </a:rPr>
              <a:t>On-demand webcast </a:t>
            </a:r>
            <a:r>
              <a:rPr lang="en-US" sz="2200" b="0" dirty="0"/>
              <a:t>with expert discussion on implementing HCV care </a:t>
            </a:r>
            <a:r>
              <a:rPr lang="en-US" sz="2200" b="0"/>
              <a:t>into practice</a:t>
            </a:r>
            <a:endParaRPr lang="en-US" sz="2200" b="0" dirty="0"/>
          </a:p>
          <a:p>
            <a:pPr eaLnBrk="1" hangingPunct="1">
              <a:buClr>
                <a:schemeClr val="accent6"/>
              </a:buClr>
              <a:defRPr/>
            </a:pPr>
            <a:r>
              <a:rPr lang="en-US" sz="2200" dirty="0">
                <a:solidFill>
                  <a:srgbClr val="E1471D"/>
                </a:solidFill>
              </a:rPr>
              <a:t>Clinical Focus module </a:t>
            </a:r>
            <a:r>
              <a:rPr lang="en-US" sz="2200" b="0" dirty="0"/>
              <a:t>highlighting key data and exploring practice guidelines</a:t>
            </a:r>
          </a:p>
          <a:p>
            <a:pPr eaLnBrk="1" hangingPunct="1">
              <a:buClr>
                <a:schemeClr val="accent6"/>
              </a:buClr>
              <a:defRPr/>
            </a:pPr>
            <a:r>
              <a:rPr kumimoji="0" lang="en-US" sz="2200" b="1" i="0" u="none" strike="noStrike" kern="0" cap="none" spc="0" normalizeH="0" baseline="0" noProof="0" dirty="0">
                <a:ln>
                  <a:noFill/>
                </a:ln>
                <a:solidFill>
                  <a:srgbClr val="E1471D"/>
                </a:solidFill>
                <a:effectLst/>
                <a:uLnTx/>
                <a:uFillTx/>
                <a:latin typeface="Calibri" panose="020F0502020204030204" pitchFamily="34" charset="0"/>
                <a:ea typeface="+mn-ea"/>
                <a:cs typeface="+mn-cs"/>
              </a:rPr>
              <a:t>ClinicalThought commentaries </a:t>
            </a:r>
            <a:r>
              <a:rPr kumimoji="0" lang="en-US" sz="22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with expert perspectives</a:t>
            </a:r>
            <a:endParaRPr lang="en-US" sz="2200" b="0"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pPr marL="0" indent="0">
              <a:buNone/>
            </a:pPr>
            <a:r>
              <a:rPr lang="en-US" sz="2400" b="1" dirty="0">
                <a:solidFill>
                  <a:srgbClr val="E1471D"/>
                </a:solidFill>
                <a:hlinkClick r:id="rId3"/>
              </a:rPr>
              <a:t>https://clinicaloptions.com/2025HCVStreetMedicineProgram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3_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3B0F01C073774086CB4142B8A423A6" ma:contentTypeVersion="12" ma:contentTypeDescription="Create a new document." ma:contentTypeScope="" ma:versionID="cb60c9a109b0e092e8f2d7810b5fe486">
  <xsd:schema xmlns:xsd="http://www.w3.org/2001/XMLSchema" xmlns:xs="http://www.w3.org/2001/XMLSchema" xmlns:p="http://schemas.microsoft.com/office/2006/metadata/properties" xmlns:ns2="98a4d8f8-b766-4121-9797-b36a285c4879" xmlns:ns3="22fd6914-46d4-4c7e-bbad-46e82841b69d" targetNamespace="http://schemas.microsoft.com/office/2006/metadata/properties" ma:root="true" ma:fieldsID="fe203e037fa8948df5f5ec43ec0c7a50" ns2:_="" ns3:_="">
    <xsd:import namespace="98a4d8f8-b766-4121-9797-b36a285c4879"/>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4d8f8-b766-4121-9797-b36a285c487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8a4d8f8-b766-4121-9797-b36a285c4879">
      <Terms xmlns="http://schemas.microsoft.com/office/infopath/2007/PartnerControls"/>
    </lcf76f155ced4ddcb4097134ff3c332f>
    <TaxCatchAll xmlns="22fd6914-46d4-4c7e-bbad-46e82841b69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48F57104-5E72-4E0F-9594-C7B3CA6732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a4d8f8-b766-4121-9797-b36a285c4879"/>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BA55BC3-5A03-47C2-8EC3-D964C3B5E779}">
  <ds:schemaRefs>
    <ds:schemaRef ds:uri="http://schemas.microsoft.com/office/2006/documentManagement/types"/>
    <ds:schemaRef ds:uri="http://purl.org/dc/elements/1.1/"/>
    <ds:schemaRef ds:uri="http://www.w3.org/XML/1998/namespace"/>
    <ds:schemaRef ds:uri="http://purl.org/dc/dcmitype/"/>
    <ds:schemaRef ds:uri="http://schemas.microsoft.com/office/2006/metadata/properties"/>
    <ds:schemaRef ds:uri="22fd6914-46d4-4c7e-bbad-46e82841b69d"/>
    <ds:schemaRef ds:uri="http://schemas.microsoft.com/office/infopath/2007/PartnerControls"/>
    <ds:schemaRef ds:uri="http://schemas.openxmlformats.org/package/2006/metadata/core-properties"/>
    <ds:schemaRef ds:uri="98a4d8f8-b766-4121-9797-b36a285c4879"/>
    <ds:schemaRef ds:uri="http://purl.org/dc/term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Metadata/LabelInfo.xml><?xml version="1.0" encoding="utf-8"?>
<clbl:labelList xmlns:clbl="http://schemas.microsoft.com/office/2020/mipLabelMetadata">
  <clbl:label id="{be2fd2f7-a818-4e66-8956-c8223012702a}" enabled="0" method="" siteId="{be2fd2f7-a818-4e66-8956-c8223012702a}" removed="1"/>
</clbl:labelList>
</file>

<file path=docProps/app.xml><?xml version="1.0" encoding="utf-8"?>
<Properties xmlns="http://schemas.openxmlformats.org/officeDocument/2006/extended-properties" xmlns:vt="http://schemas.openxmlformats.org/officeDocument/2006/docPropsVTypes">
  <Template/>
  <TotalTime>9082</TotalTime>
  <Words>5456</Words>
  <Application>Microsoft Office PowerPoint</Application>
  <PresentationFormat>Widescreen</PresentationFormat>
  <Paragraphs>858</Paragraphs>
  <Slides>50</Slides>
  <Notes>46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Arial</vt:lpstr>
      <vt:lpstr>Calibri</vt:lpstr>
      <vt:lpstr>Google Sans</vt:lpstr>
      <vt:lpstr>Open Sans</vt:lpstr>
      <vt:lpstr>Roboto</vt:lpstr>
      <vt:lpstr>Times</vt:lpstr>
      <vt:lpstr>Wingdings</vt:lpstr>
      <vt:lpstr>3_2022_CCO_Template</vt:lpstr>
      <vt:lpstr>HCV Care in Nontraditional Settings:  A Focus on Vulnerable Populations</vt:lpstr>
      <vt:lpstr>About These Slides</vt:lpstr>
      <vt:lpstr>Faculty and Disclosures </vt:lpstr>
      <vt:lpstr>Learning Objectives</vt:lpstr>
      <vt:lpstr>HCV Burden</vt:lpstr>
      <vt:lpstr>WHO: Global Call for HCV Elimination</vt:lpstr>
      <vt:lpstr>Viral Hepatitis National Strategic Plan:  Roadmap to Elimination 2021-2025</vt:lpstr>
      <vt:lpstr>CDC Viral Hepatitis National Progress Report </vt:lpstr>
      <vt:lpstr>CDC HCV Surveillance Report 2022: Reported Cases and Estimated Infections of Acute HCV </vt:lpstr>
      <vt:lpstr>CDC HCV Surveillance Report 2022: Documented Risk Behaviors or Exposures in HCV Acute Cases</vt:lpstr>
      <vt:lpstr>CDC 2022: HCV Cases by Sex and Age</vt:lpstr>
      <vt:lpstr>CDC 2021: HCV Infections by Racial and Ethnic Groups and Other Vulnerable Populations</vt:lpstr>
      <vt:lpstr>HCV Screening</vt:lpstr>
      <vt:lpstr>AASLD/IDSA HCV Guidance: Screening Recommendations</vt:lpstr>
      <vt:lpstr>AASLD/IDSA HCV Guidance: Activities, Exposures, and Other Conditions and Circumstances for HCV High Risk</vt:lpstr>
      <vt:lpstr>CDC: HCV Testing Algorithm</vt:lpstr>
      <vt:lpstr>The Long Journey to HCV Diagnosis. . . </vt:lpstr>
      <vt:lpstr>OptiScreen III: Improving Linkage to Care With Point-of-Care HIV/HBV/HCV Antibody Testing</vt:lpstr>
      <vt:lpstr>Single Step Algorithm With Reflex HCV Testing</vt:lpstr>
      <vt:lpstr>POC HCV RNA Testing</vt:lpstr>
      <vt:lpstr>PIVOT: One-Stop-Shop Point-of-Care HCV RNA Testing Among People Recently Incarcerated</vt:lpstr>
      <vt:lpstr>Developments Still Needed to Optimize  HCV RNA POC Testing</vt:lpstr>
      <vt:lpstr>Strategies to Enhance the HCV Care Cascade</vt:lpstr>
      <vt:lpstr>Equitable HCV Care</vt:lpstr>
      <vt:lpstr>Nontraditional HCV Screening Sites:  Meeting People Where They Are</vt:lpstr>
      <vt:lpstr>HCV Treatment</vt:lpstr>
      <vt:lpstr>HCV Goals of Treatment</vt:lpstr>
      <vt:lpstr>MINMON: Minimal Monitoring Approach for HCV Treatment </vt:lpstr>
      <vt:lpstr>AASLD/IDSA HCV Guidance: Simplified Treatment for Treatment-Naive Adults Without Cirrhosis</vt:lpstr>
      <vt:lpstr>AASLD/IDSA HCV Guidance: Simplified Treatment for Treatment-Naive Adults With Compensated Cirrhosis</vt:lpstr>
      <vt:lpstr>ASCEND: High SVR12 Rates With Primary Care Providers and Advanced Practice Providers</vt:lpstr>
      <vt:lpstr>Task Shifting to Address Barrier of Lack of Access  to Specialists</vt:lpstr>
      <vt:lpstr>When to Consult a Specialist</vt:lpstr>
      <vt:lpstr>AASLD/IDSA HCV Guidance:  Treat People Who Inject Drugs</vt:lpstr>
      <vt:lpstr>HCV Simplified Guidance: Pretreatment Assessment</vt:lpstr>
      <vt:lpstr>HCV Simplified Guidance: On Treatment Monitoring</vt:lpstr>
      <vt:lpstr>Improving Access to HCV Care and Treatment</vt:lpstr>
      <vt:lpstr>Navigating Cost Barriers</vt:lpstr>
      <vt:lpstr>Success Stories</vt:lpstr>
      <vt:lpstr>Primary Care-Based HCV Treatment </vt:lpstr>
      <vt:lpstr>CHARM Program: HCV Test and Treat Program in  Sexual Health Clinics</vt:lpstr>
      <vt:lpstr>Colocating HCV Care in Harm Reduction Center</vt:lpstr>
      <vt:lpstr>ANCHOR: Novel Model of HCV Treatment as an Anchor to Prevent HIV, Initiate OAT, and Reduce Risky Behavior</vt:lpstr>
      <vt:lpstr>Success Stories: HCV Treatment in People Who Inject Drugs in an MAT Program</vt:lpstr>
      <vt:lpstr>Leveraging Telemedicine </vt:lpstr>
      <vt:lpstr>Follow-up</vt:lpstr>
      <vt:lpstr>AASLD/IDSA HCV Guidance: Assessment of Cure</vt:lpstr>
      <vt:lpstr>Harm Reduction: What It Is and What It Does</vt:lpstr>
      <vt:lpstr>Harm Reduction Counseling</vt:lpstr>
      <vt:lpstr>Go Online for More CCO  Coverage of Hepatitis C!</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HCV Care in Nontraditional Settings</dc:title>
  <dc:subject/>
  <dc:creator>Preferred User</dc:creator>
  <cp:keywords/>
  <dc:description/>
  <cp:lastModifiedBy>Valerie Wenzel</cp:lastModifiedBy>
  <cp:revision>130</cp:revision>
  <cp:lastPrinted>2016-09-26T20:21:49Z</cp:lastPrinted>
  <dcterms:created xsi:type="dcterms:W3CDTF">2005-05-27T15:08:01Z</dcterms:created>
  <dcterms:modified xsi:type="dcterms:W3CDTF">2025-05-19T18:02:33Z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0x010100FD3B0F01C073774086CB4142B8A423A6</vt:lpwstr>
  </property>
  <property fmtid="{D5CDD505-2E9C-101B-9397-08002B2CF9AE}" pid="9" name="MediaServiceImageTags">
    <vt:lpwstr/>
  </property>
</Properties>
</file>