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20"/>
  </p:notesMasterIdLst>
  <p:sldIdLst>
    <p:sldId id="2147473663" r:id="rId8"/>
    <p:sldId id="308" r:id="rId9"/>
    <p:sldId id="267" r:id="rId10"/>
    <p:sldId id="262" r:id="rId11"/>
    <p:sldId id="2147473664" r:id="rId12"/>
    <p:sldId id="2147473665" r:id="rId13"/>
    <p:sldId id="2147473666" r:id="rId14"/>
    <p:sldId id="2147473701" r:id="rId15"/>
    <p:sldId id="2147473667" r:id="rId16"/>
    <p:sldId id="2147473702" r:id="rId17"/>
    <p:sldId id="2147473668" r:id="rId18"/>
    <p:sldId id="214747369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64B07C39-1D90-5FAD-6D40-8892F55FDE24}" name="Jennifer Eimers" initials="JE" userId="S::jeimers@clinicaloptions.com::e496f3f7-6a48-4339-9b0c-9f426a43f948" providerId="AD"/>
  <p188:author id="{1931278B-F88C-B647-E238-E070D7BE622A}" name="Anna Poppa" initials="AP" userId="Anna Poppa" providerId="None"/>
  <p188:author id="{CE92B7DE-A16C-5493-CDE4-DF134CF67713}" name="Kemi Obajimi" initials="KO" userId="S::kobajimi@clinicaloptions.com::81894e25-3cbc-45b7-be28-dda6fb8d19a9" providerId="AD"/>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A2FBCA-A9C4-4920-949C-31F0618A5E17}" v="3" dt="2025-12-12T16:23:05.2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2857" autoAdjust="0"/>
  </p:normalViewPr>
  <p:slideViewPr>
    <p:cSldViewPr snapToGrid="0">
      <p:cViewPr varScale="1">
        <p:scale>
          <a:sx n="103" d="100"/>
          <a:sy n="103" d="100"/>
        </p:scale>
        <p:origin x="120" y="96"/>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6F97C-7316-659B-0002-5866DB2E4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28EA2-5C94-4F32-BBA9-FFAF6B06418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E89279B-DBDC-BC00-8678-2B79140310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CCD8AE-5654-E9C5-22A6-4C9CCFF984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175193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9D59-13D0-8F0A-0E61-6F81EB175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99585-A9FB-451F-37D4-4AE9C82317D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66AB9D8-5507-1873-3B0C-A47B7059E7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E6BE94-780C-91FD-381D-F4F2316690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643208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C3260-397E-190C-5756-85CCFA73D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94E722-021F-B84F-797C-5CC5AF67A2A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BA248DD-7F8E-3E45-D71C-00166333E4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5B60DD-A1A6-C119-B8A3-E31A44A078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952785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87A7D-9127-D138-7102-9A76DCE481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10580-F6EC-B14F-8CD4-C9B3D43542D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FDA6B3D-C14F-6912-07A3-189C85C0B6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5F00BB-4E53-3318-D8DD-93A0DC3879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170351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F1D54-25E1-A2A7-31D6-368698406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AED626-6AA7-7139-1A19-D90A87841FB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6365AA4-9DBF-ADCE-D6DB-28D0013536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3F1104-C311-0F5C-B17F-93768683AF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944087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8968563" cy="2387600"/>
          </a:xfrm>
          <a:solidFill>
            <a:schemeClr val="accent2"/>
          </a:solidFill>
        </p:spPr>
        <p:txBody>
          <a:bodyPr>
            <a:normAutofit/>
          </a:bodyPr>
          <a:lstStyle/>
          <a:p>
            <a:r>
              <a:rPr lang="en-US" altLang="en-US" sz="4000" dirty="0"/>
              <a:t>BRUIN CLL-314: Pirtobrutinib vs Ibrutinib in Treatment-Naive and BTKi-Naive R/R CLL/SLL</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a:xfrm>
            <a:off x="231078" y="1292491"/>
            <a:ext cx="11740260" cy="4853128"/>
          </a:xfrm>
        </p:spPr>
        <p:txBody>
          <a:bodyPr/>
          <a:lstStyle/>
          <a:p>
            <a:pPr marL="342900" indent="-342900">
              <a:buFont typeface="Arial" panose="020B0604020202020204" pitchFamily="34" charset="0"/>
              <a:buChar char="•"/>
            </a:pPr>
            <a:r>
              <a:rPr lang="en-US" altLang="en-US" sz="2000" dirty="0"/>
              <a:t>Covalent BTK inhibitors have reshaped the treatment landscape of CLL/SLL</a:t>
            </a:r>
            <a:r>
              <a:rPr lang="en-US" altLang="en-US" sz="2000" baseline="30000" dirty="0"/>
              <a:t>1</a:t>
            </a:r>
            <a:r>
              <a:rPr lang="en-US" altLang="en-US" sz="2000" dirty="0"/>
              <a:t> </a:t>
            </a:r>
          </a:p>
          <a:p>
            <a:pPr marL="342900" indent="-342900">
              <a:buFont typeface="Arial" panose="020B0604020202020204" pitchFamily="34" charset="0"/>
              <a:buChar char="•"/>
            </a:pPr>
            <a:r>
              <a:rPr lang="en-US" altLang="en-US" sz="2000" dirty="0"/>
              <a:t>However, efficacy of covalent BTK inhibitors is limited by </a:t>
            </a:r>
            <a:r>
              <a:rPr lang="en-GB" altLang="en-US" sz="2000" dirty="0"/>
              <a:t>low oral bioavailability</a:t>
            </a:r>
            <a:r>
              <a:rPr lang="en-GB" sz="2000" dirty="0"/>
              <a:t>, short half-life, treatment resistance, and intolerance</a:t>
            </a:r>
            <a:r>
              <a:rPr lang="en-GB" sz="2000" baseline="30000" dirty="0"/>
              <a:t>2-6</a:t>
            </a:r>
            <a:endParaRPr lang="en-GB" sz="2000" dirty="0"/>
          </a:p>
          <a:p>
            <a:pPr marL="342900" indent="-342900">
              <a:buFont typeface="Arial" panose="020B0604020202020204" pitchFamily="34" charset="0"/>
              <a:buChar char="•"/>
            </a:pPr>
            <a:r>
              <a:rPr lang="en-US" altLang="en-US" sz="2000" dirty="0"/>
              <a:t>Pirtobrutinib, a noncovalent BTKi, is highly selective and designed to provide sustained BTK inhibition and improved tolerability compared with covalent BTK inhibitors</a:t>
            </a:r>
            <a:r>
              <a:rPr lang="en-US" altLang="en-US" sz="2000" baseline="30000" dirty="0"/>
              <a:t>7,8</a:t>
            </a:r>
          </a:p>
          <a:p>
            <a:pPr marL="574675" lvl="1" indent="-342900">
              <a:buFont typeface="Poppins" panose="00000500000000000000" pitchFamily="2" charset="0"/>
              <a:buChar char="−"/>
            </a:pPr>
            <a:r>
              <a:rPr lang="en-US" altLang="en-US" sz="1800" dirty="0"/>
              <a:t>In the phase I/II BRUIN-18001 trial, pirtobrutinib showed activity in patients with heavily pretreated CLL/SLL who had received a covalent BTKi</a:t>
            </a:r>
            <a:r>
              <a:rPr lang="en-US" altLang="en-US" sz="1800" baseline="30000" dirty="0"/>
              <a:t>7</a:t>
            </a:r>
          </a:p>
          <a:p>
            <a:pPr marL="574675" lvl="1" indent="-342900">
              <a:buFont typeface="Poppins" panose="00000500000000000000" pitchFamily="2" charset="0"/>
              <a:buChar char="−"/>
            </a:pPr>
            <a:r>
              <a:rPr lang="en-US" altLang="en-US" sz="1800" dirty="0"/>
              <a:t>In the phase III BRUIN CLL-321 study, pirtobrutinib significantly improved PFS vs idelalisib + rituximab or bendamustine + rituximab in patients with CLL pretreated with a covalent BTKi</a:t>
            </a:r>
            <a:r>
              <a:rPr lang="en-US" altLang="en-US" sz="1800" baseline="30000" dirty="0"/>
              <a:t>8</a:t>
            </a:r>
          </a:p>
          <a:p>
            <a:pPr marL="574675" lvl="1" indent="-342900">
              <a:buFont typeface="Poppins" panose="00000500000000000000" pitchFamily="2" charset="0"/>
              <a:buChar char="−"/>
            </a:pPr>
            <a:r>
              <a:rPr lang="en-US" altLang="en-US" sz="1800" dirty="0"/>
              <a:t>However, data on pirtobrutinib efficacy in BTKi-naive patients with CLL/SLL are limited</a:t>
            </a:r>
          </a:p>
          <a:p>
            <a:pPr marL="342900" indent="-342900">
              <a:buFont typeface="Arial" panose="020B0604020202020204" pitchFamily="34" charset="0"/>
              <a:buChar char="•"/>
            </a:pPr>
            <a:r>
              <a:rPr lang="en-US" altLang="en-US" sz="2000" dirty="0"/>
              <a:t>Current study reports the efficacy and safety of pirtobrutinib vs ibrutinib in treatment-naive and BTKi-naive patients with R/R CLL/SLL</a:t>
            </a:r>
            <a:r>
              <a:rPr lang="en-US" altLang="en-US" sz="2000" baseline="30000" dirty="0"/>
              <a:t>9,10</a:t>
            </a:r>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24914"/>
            <a:ext cx="11740260" cy="514628"/>
          </a:xfrm>
        </p:spPr>
        <p:txBody>
          <a:bodyPr/>
          <a:lstStyle/>
          <a:p>
            <a:r>
              <a:rPr lang="en-US" altLang="en-US" sz="3200" dirty="0"/>
              <a:t>BRUIN CLL-314: </a:t>
            </a:r>
            <a:r>
              <a:rPr lang="en-US" dirty="0"/>
              <a:t>Background</a:t>
            </a:r>
            <a:endParaRPr lang="en-US" altLang="en-US" dirty="0"/>
          </a:p>
        </p:txBody>
      </p:sp>
      <p:sp>
        <p:nvSpPr>
          <p:cNvPr id="2" name="Text Box 15">
            <a:extLst>
              <a:ext uri="{FF2B5EF4-FFF2-40B4-BE49-F238E27FC236}">
                <a16:creationId xmlns:a16="http://schemas.microsoft.com/office/drawing/2014/main" id="{E8542425-39BA-7E7D-B85D-8940384F2E3E}"/>
              </a:ext>
            </a:extLst>
          </p:cNvPr>
          <p:cNvSpPr txBox="1">
            <a:spLocks noChangeArrowheads="1"/>
          </p:cNvSpPr>
          <p:nvPr/>
        </p:nvSpPr>
        <p:spPr bwMode="auto">
          <a:xfrm>
            <a:off x="3273552" y="6347736"/>
            <a:ext cx="5644122" cy="369332"/>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1. Lin. Adv Hematol. 2025;2025:7492594. 2. Woyach. Blood. 2019;134:504. 3. Woyach. JCO. 2017;35:1437. 4. Woyach. NEJM. 2014;370:2286. 5. Eisenmann. Cancer Res Commun. 2021;1:79. 6. Ibrutinib PI. 7. Mato. Lancet. 2021;397:892. </a:t>
            </a:r>
            <a:br>
              <a:rPr lang="en-US" altLang="en-US" sz="800" b="0" spc="-10" dirty="0">
                <a:solidFill>
                  <a:srgbClr val="161616"/>
                </a:solidFill>
                <a:latin typeface="Poppins" pitchFamily="2" charset="77"/>
              </a:rPr>
            </a:br>
            <a:r>
              <a:rPr lang="en-US" altLang="en-US" sz="800" b="0" spc="-10" dirty="0">
                <a:solidFill>
                  <a:srgbClr val="161616"/>
                </a:solidFill>
                <a:latin typeface="Poppins" pitchFamily="2" charset="77"/>
              </a:rPr>
              <a:t>8. Sharman. JCO. 2025;43:2538. 9. W</a:t>
            </a:r>
            <a:r>
              <a:rPr lang="en-US" altLang="en-US" sz="800" b="0" spc="-10" dirty="0">
                <a:solidFill>
                  <a:srgbClr val="161616"/>
                </a:solidFill>
                <a:latin typeface="Poppins" pitchFamily="2" charset="77"/>
                <a:cs typeface="Poppins" pitchFamily="2" charset="77"/>
              </a:rPr>
              <a:t>oyach. ASH 2025. Abstr 683. 10. Woyach. JCO. 2025;[Epub].</a:t>
            </a:r>
            <a:endParaRPr lang="en-US" altLang="en-US" sz="800" b="0" dirty="0">
              <a:solidFill>
                <a:srgbClr val="161616"/>
              </a:solidFill>
              <a:latin typeface="Poppins" pitchFamily="2" charset="77"/>
              <a:cs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7A96B19-62B2-0D79-1C62-AB5D1DB1D712}"/>
              </a:ext>
            </a:extLst>
          </p:cNvPr>
          <p:cNvSpPr>
            <a:spLocks noGrp="1"/>
          </p:cNvSpPr>
          <p:nvPr>
            <p:ph idx="1"/>
          </p:nvPr>
        </p:nvSpPr>
        <p:spPr/>
        <p:txBody>
          <a:bodyPr/>
          <a:lstStyle/>
          <a:p>
            <a:pPr marL="342900" indent="-342900">
              <a:buFont typeface="Arial" panose="020B0604020202020204" pitchFamily="34" charset="0"/>
              <a:buChar char="•"/>
            </a:pPr>
            <a:r>
              <a:rPr lang="en-GB" sz="2000" dirty="0"/>
              <a:t>International, open-label, randomized phase III trial</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a:p>
            <a:endParaRPr lang="en-GB" sz="2000" dirty="0"/>
          </a:p>
          <a:p>
            <a:endParaRPr lang="en-GB" sz="2000" dirty="0"/>
          </a:p>
          <a:p>
            <a:pPr marL="342900" indent="-342900">
              <a:buFont typeface="Arial" panose="020B0604020202020204" pitchFamily="34" charset="0"/>
              <a:buChar char="•"/>
            </a:pPr>
            <a:r>
              <a:rPr lang="en-GB" sz="2000" b="1" dirty="0"/>
              <a:t>Primary endpoint: </a:t>
            </a:r>
            <a:r>
              <a:rPr lang="en-GB" sz="2000" dirty="0"/>
              <a:t>noninferiority of ORR per iwCLL 2018 criteria in ITT or R/R population</a:t>
            </a:r>
          </a:p>
          <a:p>
            <a:pPr marL="342900" indent="-342900">
              <a:buFont typeface="Arial" panose="020B0604020202020204" pitchFamily="34" charset="0"/>
              <a:buChar char="•"/>
            </a:pPr>
            <a:r>
              <a:rPr lang="en-GB" sz="2000" b="1" dirty="0"/>
              <a:t>Key secondary endpoints: </a:t>
            </a:r>
            <a:r>
              <a:rPr lang="en-GB" sz="2000" dirty="0"/>
              <a:t>superiority of PFS per iwCLL 2018 criteria in ITT or R/R population</a:t>
            </a:r>
          </a:p>
          <a:p>
            <a:pPr marL="342900" indent="-342900">
              <a:buFont typeface="Arial" panose="020B0604020202020204" pitchFamily="34" charset="0"/>
              <a:buChar char="•"/>
            </a:pPr>
            <a:r>
              <a:rPr lang="en-GB" sz="2000" b="1" dirty="0"/>
              <a:t>Exploratory endpoint: </a:t>
            </a:r>
            <a:r>
              <a:rPr lang="en-GB" sz="2000" dirty="0"/>
              <a:t>outcomes in treatment-naive population</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231078" y="541008"/>
            <a:ext cx="11740260" cy="482440"/>
          </a:xfrm>
        </p:spPr>
        <p:txBody>
          <a:bodyPr/>
          <a:lstStyle/>
          <a:p>
            <a:r>
              <a:rPr lang="en-US" altLang="en-US" dirty="0"/>
              <a:t>BRUIN CLL-314: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599545" y="2400675"/>
            <a:ext cx="367356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altLang="en-US" sz="1800" dirty="0">
                <a:solidFill>
                  <a:srgbClr val="161616"/>
                </a:solidFill>
                <a:latin typeface="Poppins" pitchFamily="2" charset="77"/>
                <a:cs typeface="Poppins" pitchFamily="2" charset="77"/>
              </a:rPr>
              <a:t>Patients</a:t>
            </a:r>
            <a:r>
              <a:rPr kumimoji="0" lang="en-GB" alt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with confirmed CLL/SLL requiring treatment (per iwCLL 2018 criteria); BTKi naive; known del(17p) status by FISH; ECOG PS 0-2</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 = 662)</a:t>
            </a:r>
            <a:endParaRPr kumimoji="0" lang="en-US" alt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042885" y="2324468"/>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Pirtobrutinib</a:t>
            </a:r>
            <a:r>
              <a:rPr kumimoji="0" lang="en-US" altLang="en-US" sz="18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 200 mg PO QD</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(n = 331)</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4306285" y="3276969"/>
            <a:ext cx="622300" cy="3508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306285" y="2676893"/>
            <a:ext cx="622300" cy="3476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3" name="Rectangle 28">
            <a:extLst>
              <a:ext uri="{FF2B5EF4-FFF2-40B4-BE49-F238E27FC236}">
                <a16:creationId xmlns:a16="http://schemas.microsoft.com/office/drawing/2014/main" id="{A601C5F4-A25E-BE4E-D9A1-8132AE84FBE7}"/>
              </a:ext>
            </a:extLst>
          </p:cNvPr>
          <p:cNvSpPr>
            <a:spLocks noChangeArrowheads="1"/>
          </p:cNvSpPr>
          <p:nvPr/>
        </p:nvSpPr>
        <p:spPr bwMode="auto">
          <a:xfrm>
            <a:off x="5046723" y="3269620"/>
            <a:ext cx="3790950" cy="703262"/>
          </a:xfrm>
          <a:prstGeom prst="rect">
            <a:avLst/>
          </a:prstGeom>
          <a:solidFill>
            <a:schemeClr val="bg1">
              <a:lumMod val="50000"/>
            </a:schemeClr>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Ibrutinib</a:t>
            </a:r>
            <a:r>
              <a:rPr kumimoji="0" lang="en-US" sz="18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 420 mg PO QD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(n = 331)</a:t>
            </a:r>
          </a:p>
        </p:txBody>
      </p:sp>
      <p:sp>
        <p:nvSpPr>
          <p:cNvPr id="6" name="TextBox 5">
            <a:extLst>
              <a:ext uri="{FF2B5EF4-FFF2-40B4-BE49-F238E27FC236}">
                <a16:creationId xmlns:a16="http://schemas.microsoft.com/office/drawing/2014/main" id="{654F1699-3C71-AD8A-E28D-C0B3668F6A9C}"/>
              </a:ext>
            </a:extLst>
          </p:cNvPr>
          <p:cNvSpPr txBox="1"/>
          <p:nvPr/>
        </p:nvSpPr>
        <p:spPr>
          <a:xfrm>
            <a:off x="986279" y="1741590"/>
            <a:ext cx="7083707" cy="437795"/>
          </a:xfrm>
          <a:prstGeom prst="rect">
            <a:avLst/>
          </a:prstGeom>
        </p:spPr>
        <p:txBody>
          <a:bodyPr vert="horz" wrap="square" lIns="0" tIns="0" rIns="0" bIns="0" rtlCol="0">
            <a:noAutofit/>
          </a:bodyPr>
          <a:lstStyle/>
          <a:p>
            <a:pPr algn="ctr"/>
            <a:r>
              <a:rPr lang="en-GB" sz="1400" i="1" dirty="0"/>
              <a:t>Stratified by del(17p) presence (yes vs no), </a:t>
            </a:r>
          </a:p>
          <a:p>
            <a:pPr algn="ctr"/>
            <a:r>
              <a:rPr lang="en-GB" sz="1400" i="1" dirty="0"/>
              <a:t>prior lines of therapy (0 vs 1 vs ≥2) </a:t>
            </a:r>
          </a:p>
        </p:txBody>
      </p:sp>
      <p:sp>
        <p:nvSpPr>
          <p:cNvPr id="9" name="Line 54">
            <a:extLst>
              <a:ext uri="{FF2B5EF4-FFF2-40B4-BE49-F238E27FC236}">
                <a16:creationId xmlns:a16="http://schemas.microsoft.com/office/drawing/2014/main" id="{0D1EA791-8836-CAA7-6475-4519F8108A06}"/>
              </a:ext>
            </a:extLst>
          </p:cNvPr>
          <p:cNvSpPr>
            <a:spLocks noChangeShapeType="1"/>
          </p:cNvSpPr>
          <p:nvPr/>
        </p:nvSpPr>
        <p:spPr bwMode="auto">
          <a:xfrm>
            <a:off x="4528133" y="2168679"/>
            <a:ext cx="0" cy="548640"/>
          </a:xfrm>
          <a:prstGeom prst="line">
            <a:avLst/>
          </a:prstGeom>
          <a:noFill/>
          <a:ln w="2857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7" name="Text Box 15">
            <a:extLst>
              <a:ext uri="{FF2B5EF4-FFF2-40B4-BE49-F238E27FC236}">
                <a16:creationId xmlns:a16="http://schemas.microsoft.com/office/drawing/2014/main" id="{E8E5E829-08FE-96C9-389E-7CD444CEC5DE}"/>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Woyach. ASH 2025. Abstr 683. </a:t>
            </a:r>
            <a:r>
              <a:rPr lang="en-US" altLang="en-US" sz="800" b="0" spc="-10" dirty="0">
                <a:solidFill>
                  <a:srgbClr val="161616"/>
                </a:solidFill>
                <a:latin typeface="Poppins" pitchFamily="2" charset="77"/>
                <a:cs typeface="Poppins" pitchFamily="2" charset="77"/>
              </a:rPr>
              <a:t>Woyach. JCO. 2025;[Epub].</a:t>
            </a:r>
            <a:endParaRPr lang="en-US" altLang="en-US" sz="800" b="0" dirty="0">
              <a:solidFill>
                <a:srgbClr val="161616"/>
              </a:solidFill>
              <a:latin typeface="Poppins" pitchFamily="2" charset="77"/>
            </a:endParaRPr>
          </a:p>
        </p:txBody>
      </p:sp>
      <p:sp>
        <p:nvSpPr>
          <p:cNvPr id="4" name="TextBox 3">
            <a:extLst>
              <a:ext uri="{FF2B5EF4-FFF2-40B4-BE49-F238E27FC236}">
                <a16:creationId xmlns:a16="http://schemas.microsoft.com/office/drawing/2014/main" id="{12192E71-1BC3-7BB9-990A-83C2FF2EF629}"/>
              </a:ext>
            </a:extLst>
          </p:cNvPr>
          <p:cNvSpPr txBox="1"/>
          <p:nvPr/>
        </p:nvSpPr>
        <p:spPr>
          <a:xfrm>
            <a:off x="4222733" y="3008658"/>
            <a:ext cx="657726" cy="336885"/>
          </a:xfrm>
          <a:prstGeom prst="rect">
            <a:avLst/>
          </a:prstGeom>
        </p:spPr>
        <p:txBody>
          <a:bodyPr vert="horz" wrap="square" lIns="0" tIns="0" rIns="0" bIns="0" rtlCol="0">
            <a:noAutofit/>
          </a:bodyPr>
          <a:lstStyle/>
          <a:p>
            <a:pPr algn="ctr"/>
            <a:r>
              <a:rPr lang="en-US" dirty="0"/>
              <a:t>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a:xfrm>
            <a:off x="231078" y="287093"/>
            <a:ext cx="11740260" cy="990271"/>
          </a:xfrm>
        </p:spPr>
        <p:txBody>
          <a:bodyPr/>
          <a:lstStyle/>
          <a:p>
            <a:r>
              <a:rPr lang="en-US" altLang="en-US" dirty="0"/>
              <a:t>BRUIN CLL-314: Baseline Characteristics</a:t>
            </a:r>
            <a:br>
              <a:rPr lang="en-US" altLang="en-US" dirty="0"/>
            </a:br>
            <a:endParaRPr lang="en-US" altLang="en-US" dirty="0"/>
          </a:p>
        </p:txBody>
      </p:sp>
      <p:graphicFrame>
        <p:nvGraphicFramePr>
          <p:cNvPr id="7" name="Group 3">
            <a:extLst>
              <a:ext uri="{FF2B5EF4-FFF2-40B4-BE49-F238E27FC236}">
                <a16:creationId xmlns:a16="http://schemas.microsoft.com/office/drawing/2014/main" id="{061EDF27-C8FD-8D1F-542A-5A8F32ED849E}"/>
              </a:ext>
            </a:extLst>
          </p:cNvPr>
          <p:cNvGraphicFramePr>
            <a:graphicFrameLocks/>
          </p:cNvGraphicFramePr>
          <p:nvPr>
            <p:extLst>
              <p:ext uri="{D42A27DB-BD31-4B8C-83A1-F6EECF244321}">
                <p14:modId xmlns:p14="http://schemas.microsoft.com/office/powerpoint/2010/main" val="2411861640"/>
              </p:ext>
            </p:extLst>
          </p:nvPr>
        </p:nvGraphicFramePr>
        <p:xfrm>
          <a:off x="6170181" y="975295"/>
          <a:ext cx="5842938" cy="5456792"/>
        </p:xfrm>
        <a:graphic>
          <a:graphicData uri="http://schemas.openxmlformats.org/drawingml/2006/table">
            <a:tbl>
              <a:tblPr/>
              <a:tblGrid>
                <a:gridCol w="2514058">
                  <a:extLst>
                    <a:ext uri="{9D8B030D-6E8A-4147-A177-3AD203B41FA5}">
                      <a16:colId xmlns:a16="http://schemas.microsoft.com/office/drawing/2014/main" val="20000"/>
                    </a:ext>
                  </a:extLst>
                </a:gridCol>
                <a:gridCol w="1711841">
                  <a:extLst>
                    <a:ext uri="{9D8B030D-6E8A-4147-A177-3AD203B41FA5}">
                      <a16:colId xmlns:a16="http://schemas.microsoft.com/office/drawing/2014/main" val="20001"/>
                    </a:ext>
                  </a:extLst>
                </a:gridCol>
                <a:gridCol w="1617039">
                  <a:extLst>
                    <a:ext uri="{9D8B030D-6E8A-4147-A177-3AD203B41FA5}">
                      <a16:colId xmlns:a16="http://schemas.microsoft.com/office/drawing/2014/main" val="20002"/>
                    </a:ext>
                  </a:extLst>
                </a:gridCol>
              </a:tblGrid>
              <a:tr h="3360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1"/>
                          </a:solidFill>
                          <a:effectLst/>
                          <a:latin typeface="Poppins" pitchFamily="2" charset="77"/>
                          <a:cs typeface="Poppins" pitchFamily="2" charset="77"/>
                        </a:rPr>
                        <a:t>Characteristic in ITT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Pirtobrutinib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4182235118"/>
                  </a:ext>
                </a:extLst>
              </a:tr>
              <a:tr h="336056">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Bulky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107 (32.3)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116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506771640"/>
                  </a:ext>
                </a:extLst>
              </a:tr>
              <a:tr h="336056">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High-risk molecular features, n/N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IGHV</a:t>
                      </a: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unmutated</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del(17p) present</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TP53</a:t>
                      </a: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mutation</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Complex karyotype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199/293 (67.9)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50/331 (15.1)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92/284 (32.4)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104/259 (40.2)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183/277 (66.1)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52/331 (15.7)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78/273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78/227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79248967"/>
                  </a:ext>
                </a:extLst>
              </a:tr>
              <a:tr h="336056">
                <a:tc>
                  <a:txBody>
                    <a:bodyPr/>
                    <a:lstStyle/>
                    <a:p>
                      <a:pPr marL="173736" marR="0" lvl="0" indent="-173736"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1"/>
                          </a:solidFill>
                          <a:effectLst/>
                          <a:latin typeface="Poppins" pitchFamily="2" charset="77"/>
                          <a:cs typeface="Poppins" pitchFamily="2" charset="77"/>
                        </a:rPr>
                        <a:t>Characteristic in R/R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Pirtobrutinib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336056">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Median lines of prior systemic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125732013"/>
                  </a:ext>
                </a:extLst>
              </a:tr>
              <a:tr h="612800">
                <a:tc>
                  <a:txBody>
                    <a:bodyPr/>
                    <a:lstStyle/>
                    <a:p>
                      <a:pPr marL="173736" marR="0" lvl="0" indent="-173736"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Prior therapy, n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BCL2 inhibitor</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Chemotherapy</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Anti-CD20 antibody</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PI3K inhibitor</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IMiD</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Autologous/allogeneic 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201 (91.8)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158 (72.1)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 (0.9)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17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208 (95.4)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166 (76.1)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 (0.9)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20269920"/>
                  </a:ext>
                </a:extLst>
              </a:tr>
              <a:tr h="496667">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Reason for d/c of most recent tx, n (%) </a:t>
                      </a:r>
                    </a:p>
                    <a:p>
                      <a:pPr marL="173736" marR="0" lvl="0" indent="-173736" algn="l" defTabSz="914400" rtl="0" eaLnBrk="1" fontAlgn="base" latinLnBrk="0" hangingPunct="1">
                        <a:lnSpc>
                          <a:spcPct val="100000"/>
                        </a:lnSpc>
                        <a:spcBef>
                          <a:spcPct val="0"/>
                        </a:spcBef>
                        <a:spcAft>
                          <a:spcPct val="0"/>
                        </a:spcAft>
                        <a:buClr>
                          <a:srgbClr val="161616"/>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Disease progression</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Toxicity</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Finished course</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31 (14.2)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23 (10.5)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148 (67.6)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16 (7.3)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35 (16.1)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25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141 (64.7)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16 (7.3)</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122520540"/>
                  </a:ext>
                </a:extLst>
              </a:tr>
            </a:tbl>
          </a:graphicData>
        </a:graphic>
      </p:graphicFrame>
      <p:sp>
        <p:nvSpPr>
          <p:cNvPr id="4" name="Text Box 15">
            <a:extLst>
              <a:ext uri="{FF2B5EF4-FFF2-40B4-BE49-F238E27FC236}">
                <a16:creationId xmlns:a16="http://schemas.microsoft.com/office/drawing/2014/main" id="{49BD861D-CC58-F651-E545-D7975BFF1403}"/>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Woyach. ASH 2025. Abstr 683. </a:t>
            </a:r>
            <a:r>
              <a:rPr lang="en-US" altLang="en-US" sz="800" b="0" spc="-10" dirty="0">
                <a:solidFill>
                  <a:srgbClr val="161616"/>
                </a:solidFill>
                <a:latin typeface="Poppins" pitchFamily="2" charset="77"/>
                <a:cs typeface="Poppins" pitchFamily="2" charset="77"/>
              </a:rPr>
              <a:t>Woyach. JCO. 2025;[Epub].</a:t>
            </a:r>
            <a:endParaRPr lang="en-US" altLang="en-US" sz="800" b="0" dirty="0">
              <a:solidFill>
                <a:srgbClr val="161616"/>
              </a:solidFill>
              <a:latin typeface="Poppins" pitchFamily="2" charset="77"/>
            </a:endParaRPr>
          </a:p>
        </p:txBody>
      </p:sp>
      <p:graphicFrame>
        <p:nvGraphicFramePr>
          <p:cNvPr id="6" name="Group 3">
            <a:extLst>
              <a:ext uri="{FF2B5EF4-FFF2-40B4-BE49-F238E27FC236}">
                <a16:creationId xmlns:a16="http://schemas.microsoft.com/office/drawing/2014/main" id="{C40F8C8A-A943-A997-75B9-03BC8ADCDFF4}"/>
              </a:ext>
            </a:extLst>
          </p:cNvPr>
          <p:cNvGraphicFramePr>
            <a:graphicFrameLocks/>
          </p:cNvGraphicFramePr>
          <p:nvPr>
            <p:extLst>
              <p:ext uri="{D42A27DB-BD31-4B8C-83A1-F6EECF244321}">
                <p14:modId xmlns:p14="http://schemas.microsoft.com/office/powerpoint/2010/main" val="3879402788"/>
              </p:ext>
            </p:extLst>
          </p:nvPr>
        </p:nvGraphicFramePr>
        <p:xfrm>
          <a:off x="195696" y="971633"/>
          <a:ext cx="5919510" cy="4572128"/>
        </p:xfrm>
        <a:graphic>
          <a:graphicData uri="http://schemas.openxmlformats.org/drawingml/2006/table">
            <a:tbl>
              <a:tblPr/>
              <a:tblGrid>
                <a:gridCol w="2641138">
                  <a:extLst>
                    <a:ext uri="{9D8B030D-6E8A-4147-A177-3AD203B41FA5}">
                      <a16:colId xmlns:a16="http://schemas.microsoft.com/office/drawing/2014/main" val="20000"/>
                    </a:ext>
                  </a:extLst>
                </a:gridCol>
                <a:gridCol w="1658679">
                  <a:extLst>
                    <a:ext uri="{9D8B030D-6E8A-4147-A177-3AD203B41FA5}">
                      <a16:colId xmlns:a16="http://schemas.microsoft.com/office/drawing/2014/main" val="20001"/>
                    </a:ext>
                  </a:extLst>
                </a:gridCol>
                <a:gridCol w="161969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1"/>
                          </a:solidFill>
                          <a:effectLst/>
                          <a:latin typeface="Poppins" pitchFamily="2" charset="77"/>
                          <a:cs typeface="Poppins" pitchFamily="2" charset="77"/>
                        </a:rPr>
                        <a:t>Characteristic in ITT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Pirtobrutinib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Poppins" pitchFamily="2" charset="77"/>
                          <a:cs typeface="Poppins" pitchFamily="2" charset="77"/>
                        </a:rPr>
                        <a:t>(n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67 (39-90)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67 (34-86)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213 (64.4)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215 (65.0)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Region, n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North America</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Europe</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South America</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Asia</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26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174 (52.6)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61 (18.4)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42 (12.7)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28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21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171 (51.7)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64 (19.3)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51 (15.4)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24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0">
                <a:tc>
                  <a:txBody>
                    <a:bodyPr/>
                    <a:lstStyle/>
                    <a:p>
                      <a:pPr marL="173736" marR="0" lvl="0" indent="-173736"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Histology</a:t>
                      </a:r>
                      <a:r>
                        <a:rPr kumimoji="0" lang="en-US" sz="1200" b="0" i="0" u="none" strike="noStrike" cap="none" normalizeH="0" baseline="0" dirty="0">
                          <a:ln>
                            <a:noFill/>
                          </a:ln>
                          <a:solidFill>
                            <a:schemeClr val="tx1"/>
                          </a:solidFill>
                          <a:effectLst/>
                          <a:latin typeface="Poppins" pitchFamily="2" charset="77"/>
                          <a:cs typeface="Poppins" pitchFamily="2" charset="77"/>
                        </a:rPr>
                        <a:t>, n (%)</a:t>
                      </a: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CLL</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306 (92.4)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25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294 (88.8)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37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205959224"/>
                  </a:ext>
                </a:extLst>
              </a:tr>
              <a:tr h="0">
                <a:tc>
                  <a:txBody>
                    <a:bodyPr/>
                    <a:lstStyle/>
                    <a:p>
                      <a:pPr marL="173736" marR="0" lvl="0" indent="-173736"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ECOG PS</a:t>
                      </a:r>
                      <a:r>
                        <a:rPr kumimoji="0" lang="en-US" sz="1200" b="0" i="0" u="none" strike="noStrike" cap="none" normalizeH="0" baseline="0" dirty="0">
                          <a:ln>
                            <a:noFill/>
                          </a:ln>
                          <a:solidFill>
                            <a:schemeClr val="tx1"/>
                          </a:solidFill>
                          <a:effectLst/>
                          <a:latin typeface="Poppins" pitchFamily="2" charset="77"/>
                          <a:cs typeface="Poppins" pitchFamily="2" charset="77"/>
                        </a:rPr>
                        <a:t>, n (%)</a:t>
                      </a: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0-1</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319 (96.4)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12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321 (97.0)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29947736"/>
                  </a:ext>
                </a:extLst>
              </a:tr>
              <a:tr h="0">
                <a:tc>
                  <a:txBody>
                    <a:bodyPr/>
                    <a:lstStyle/>
                    <a:p>
                      <a:pPr marL="173736" marR="0" lvl="0" indent="-173736"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Rai stage</a:t>
                      </a:r>
                      <a:r>
                        <a:rPr kumimoji="0" lang="en-US" sz="1200" b="0" i="0" u="none" strike="noStrike" cap="none" normalizeH="0" baseline="0" dirty="0">
                          <a:ln>
                            <a:noFill/>
                          </a:ln>
                          <a:solidFill>
                            <a:schemeClr val="tx1"/>
                          </a:solidFill>
                          <a:effectLst/>
                          <a:latin typeface="Poppins" pitchFamily="2" charset="77"/>
                          <a:cs typeface="Poppins" pitchFamily="2" charset="77"/>
                        </a:rPr>
                        <a:t>, n (%)</a:t>
                      </a:r>
                      <a:endPar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0-II</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III/IV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168 (54.9)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135 (44.1)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171 (58.2)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119 (40.5)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30690761"/>
                  </a:ext>
                </a:extLst>
              </a:tr>
              <a:tr h="0">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Median duration of disease, yr (Q1-Q3)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5.62 (2.20-8.91)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5.26 (1.88-9.73)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59279492"/>
                  </a:ext>
                </a:extLst>
              </a:tr>
            </a:tbl>
          </a:graphicData>
        </a:graphic>
      </p:graphicFrame>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0F54-4C1F-8977-66B4-F3CF55D12E55}"/>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498A3993-5211-E82E-E547-676278519716}"/>
              </a:ext>
            </a:extLst>
          </p:cNvPr>
          <p:cNvSpPr>
            <a:spLocks noGrp="1" noChangeArrowheads="1"/>
          </p:cNvSpPr>
          <p:nvPr>
            <p:ph type="title"/>
          </p:nvPr>
        </p:nvSpPr>
        <p:spPr>
          <a:xfrm>
            <a:off x="231078" y="534083"/>
            <a:ext cx="11740260" cy="496290"/>
          </a:xfrm>
        </p:spPr>
        <p:txBody>
          <a:bodyPr/>
          <a:lstStyle/>
          <a:p>
            <a:r>
              <a:rPr lang="en-US" altLang="en-US" dirty="0"/>
              <a:t>BRUIN CLL-314: </a:t>
            </a:r>
            <a:r>
              <a:rPr lang="en-US" dirty="0"/>
              <a:t>ORR</a:t>
            </a:r>
            <a:endParaRPr lang="en-US" altLang="en-US" dirty="0"/>
          </a:p>
        </p:txBody>
      </p:sp>
      <p:graphicFrame>
        <p:nvGraphicFramePr>
          <p:cNvPr id="7" name="Group 3">
            <a:extLst>
              <a:ext uri="{FF2B5EF4-FFF2-40B4-BE49-F238E27FC236}">
                <a16:creationId xmlns:a16="http://schemas.microsoft.com/office/drawing/2014/main" id="{052F21C4-9163-9DDA-A113-8567A27D4EE7}"/>
              </a:ext>
            </a:extLst>
          </p:cNvPr>
          <p:cNvGraphicFramePr>
            <a:graphicFrameLocks/>
          </p:cNvGraphicFramePr>
          <p:nvPr>
            <p:extLst>
              <p:ext uri="{D42A27DB-BD31-4B8C-83A1-F6EECF244321}">
                <p14:modId xmlns:p14="http://schemas.microsoft.com/office/powerpoint/2010/main" val="3282348444"/>
              </p:ext>
            </p:extLst>
          </p:nvPr>
        </p:nvGraphicFramePr>
        <p:xfrm>
          <a:off x="225484" y="1096295"/>
          <a:ext cx="11740258" cy="4480672"/>
        </p:xfrm>
        <a:graphic>
          <a:graphicData uri="http://schemas.openxmlformats.org/drawingml/2006/table">
            <a:tbl>
              <a:tblPr/>
              <a:tblGrid>
                <a:gridCol w="2596966">
                  <a:extLst>
                    <a:ext uri="{9D8B030D-6E8A-4147-A177-3AD203B41FA5}">
                      <a16:colId xmlns:a16="http://schemas.microsoft.com/office/drawing/2014/main" val="20000"/>
                    </a:ext>
                  </a:extLst>
                </a:gridCol>
                <a:gridCol w="1722607">
                  <a:extLst>
                    <a:ext uri="{9D8B030D-6E8A-4147-A177-3AD203B41FA5}">
                      <a16:colId xmlns:a16="http://schemas.microsoft.com/office/drawing/2014/main" val="20001"/>
                    </a:ext>
                  </a:extLst>
                </a:gridCol>
                <a:gridCol w="1484137">
                  <a:extLst>
                    <a:ext uri="{9D8B030D-6E8A-4147-A177-3AD203B41FA5}">
                      <a16:colId xmlns:a16="http://schemas.microsoft.com/office/drawing/2014/main" val="20002"/>
                    </a:ext>
                  </a:extLst>
                </a:gridCol>
                <a:gridCol w="1484137">
                  <a:extLst>
                    <a:ext uri="{9D8B030D-6E8A-4147-A177-3AD203B41FA5}">
                      <a16:colId xmlns:a16="http://schemas.microsoft.com/office/drawing/2014/main" val="2947458671"/>
                    </a:ext>
                  </a:extLst>
                </a:gridCol>
                <a:gridCol w="1484137">
                  <a:extLst>
                    <a:ext uri="{9D8B030D-6E8A-4147-A177-3AD203B41FA5}">
                      <a16:colId xmlns:a16="http://schemas.microsoft.com/office/drawing/2014/main" val="3886867990"/>
                    </a:ext>
                  </a:extLst>
                </a:gridCol>
                <a:gridCol w="1484137">
                  <a:extLst>
                    <a:ext uri="{9D8B030D-6E8A-4147-A177-3AD203B41FA5}">
                      <a16:colId xmlns:a16="http://schemas.microsoft.com/office/drawing/2014/main" val="2716792202"/>
                    </a:ext>
                  </a:extLst>
                </a:gridCol>
                <a:gridCol w="1484137">
                  <a:extLst>
                    <a:ext uri="{9D8B030D-6E8A-4147-A177-3AD203B41FA5}">
                      <a16:colId xmlns:a16="http://schemas.microsoft.com/office/drawing/2014/main" val="2754162213"/>
                    </a:ext>
                  </a:extLst>
                </a:gridCol>
              </a:tblGrid>
              <a:tr h="24428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Poppins" pitchFamily="2" charset="77"/>
                          <a:cs typeface="Poppins" pitchFamily="2" charset="77"/>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ITT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TN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R/R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89865460"/>
                  </a:ext>
                </a:extLst>
              </a:tr>
              <a:tr h="244282">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Pirtobrutinib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Pirtobrutinib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Pirtobrutinib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4454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ORR (≥PR),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95% CI</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Nominal </a:t>
                      </a:r>
                      <a:r>
                        <a:rPr kumimoji="0" lang="en-US" sz="1400" b="0" i="1" u="none" strike="noStrike" cap="none" normalizeH="0" baseline="0" dirty="0">
                          <a:ln>
                            <a:noFill/>
                          </a:ln>
                          <a:solidFill>
                            <a:schemeClr val="tx1"/>
                          </a:solidFill>
                          <a:effectLst/>
                          <a:latin typeface="Poppins" pitchFamily="2" charset="77"/>
                          <a:cs typeface="Poppins" pitchFamily="2" charset="77"/>
                        </a:rPr>
                        <a:t>P</a:t>
                      </a:r>
                      <a:r>
                        <a:rPr kumimoji="0" lang="en-US" sz="1400" b="0" i="0" u="none" strike="noStrike" cap="none" normalizeH="0" baseline="0" dirty="0">
                          <a:ln>
                            <a:noFill/>
                          </a:ln>
                          <a:solidFill>
                            <a:schemeClr val="tx1"/>
                          </a:solidFill>
                          <a:effectLst/>
                          <a:latin typeface="Poppins" pitchFamily="2" charset="77"/>
                          <a:cs typeface="Poppins" pitchFamily="2" charset="77"/>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82.90-90.44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73.73-82.85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86.41-96.87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78.03-91.68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78.48-88.61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68.46-80.39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44866">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ORR ratio</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ORR ratio (95% CI)</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a:t>
                      </a: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value for NI*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1.1080 (1.034-1.187)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1.0797 (0.989-1.179)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1.1233 (1.020-1.237)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205959224"/>
                  </a:ext>
                </a:extLst>
              </a:tr>
              <a:tr h="344866">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Best overall response,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CR or CRi</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PR or nPR</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PR-L</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SD</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29947736"/>
                  </a:ext>
                </a:extLst>
              </a:tr>
              <a:tr h="457200">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ORR including PR-L,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85.60-92.52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77.95-86.42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87.55-97.45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81.13-93.73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82.05-91.33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73.37-84.53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30690761"/>
                  </a:ext>
                </a:extLst>
              </a:tr>
              <a:tr h="274320">
                <a:tc>
                  <a:txBody>
                    <a:bodyPr/>
                    <a:lstStyle/>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Nominal </a:t>
                      </a:r>
                      <a:r>
                        <a:rPr kumimoji="0" lang="en-US" sz="14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a:t>
                      </a: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GB" sz="1400" dirty="0"/>
                        <a:t>.0093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GB" sz="1400" dirty="0"/>
                        <a:t>.1692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GB" sz="1400" dirty="0"/>
                        <a:t>.0286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33173919"/>
                  </a:ext>
                </a:extLst>
              </a:tr>
            </a:tbl>
          </a:graphicData>
        </a:graphic>
      </p:graphicFrame>
      <p:sp>
        <p:nvSpPr>
          <p:cNvPr id="8" name="TextBox 7">
            <a:extLst>
              <a:ext uri="{FF2B5EF4-FFF2-40B4-BE49-F238E27FC236}">
                <a16:creationId xmlns:a16="http://schemas.microsoft.com/office/drawing/2014/main" id="{45F8A8B5-647B-DA0F-DC8E-DAF47E374E0A}"/>
              </a:ext>
            </a:extLst>
          </p:cNvPr>
          <p:cNvSpPr txBox="1"/>
          <p:nvPr/>
        </p:nvSpPr>
        <p:spPr>
          <a:xfrm>
            <a:off x="3712377" y="2440564"/>
            <a:ext cx="1435261" cy="208345"/>
          </a:xfrm>
          <a:prstGeom prst="rect">
            <a:avLst/>
          </a:prstGeom>
        </p:spPr>
        <p:txBody>
          <a:bodyPr vert="horz" wrap="square" lIns="0" tIns="0" rIns="0" bIns="0" rtlCol="0">
            <a:noAutofit/>
          </a:bodyPr>
          <a:lstStyle/>
          <a:p>
            <a:pPr algn="ctr"/>
            <a:r>
              <a:rPr lang="en-GB" sz="1400" dirty="0"/>
              <a:t>.0035</a:t>
            </a:r>
          </a:p>
        </p:txBody>
      </p:sp>
      <p:sp>
        <p:nvSpPr>
          <p:cNvPr id="9" name="TextBox 8">
            <a:extLst>
              <a:ext uri="{FF2B5EF4-FFF2-40B4-BE49-F238E27FC236}">
                <a16:creationId xmlns:a16="http://schemas.microsoft.com/office/drawing/2014/main" id="{A6CC27AF-6523-0422-DD07-2523706C180C}"/>
              </a:ext>
            </a:extLst>
          </p:cNvPr>
          <p:cNvSpPr txBox="1"/>
          <p:nvPr/>
        </p:nvSpPr>
        <p:spPr>
          <a:xfrm>
            <a:off x="6784693" y="2436295"/>
            <a:ext cx="1435261" cy="208345"/>
          </a:xfrm>
          <a:prstGeom prst="rect">
            <a:avLst/>
          </a:prstGeom>
        </p:spPr>
        <p:txBody>
          <a:bodyPr vert="horz" wrap="square" lIns="0" tIns="0" rIns="0" bIns="0" rtlCol="0">
            <a:noAutofit/>
          </a:bodyPr>
          <a:lstStyle/>
          <a:p>
            <a:pPr algn="ctr"/>
            <a:r>
              <a:rPr lang="en-GB" sz="1400" dirty="0"/>
              <a:t>.0886</a:t>
            </a:r>
          </a:p>
        </p:txBody>
      </p:sp>
      <p:sp>
        <p:nvSpPr>
          <p:cNvPr id="10" name="TextBox 9">
            <a:extLst>
              <a:ext uri="{FF2B5EF4-FFF2-40B4-BE49-F238E27FC236}">
                <a16:creationId xmlns:a16="http://schemas.microsoft.com/office/drawing/2014/main" id="{6FBC06BF-F49D-C30B-2BA9-231F7AFC98D5}"/>
              </a:ext>
            </a:extLst>
          </p:cNvPr>
          <p:cNvSpPr txBox="1"/>
          <p:nvPr/>
        </p:nvSpPr>
        <p:spPr>
          <a:xfrm>
            <a:off x="9761314" y="2446942"/>
            <a:ext cx="1435261" cy="208345"/>
          </a:xfrm>
          <a:prstGeom prst="rect">
            <a:avLst/>
          </a:prstGeom>
        </p:spPr>
        <p:txBody>
          <a:bodyPr vert="horz" wrap="square" lIns="0" tIns="0" rIns="0" bIns="0" rtlCol="0">
            <a:noAutofit/>
          </a:bodyPr>
          <a:lstStyle/>
          <a:p>
            <a:pPr algn="ctr"/>
            <a:r>
              <a:rPr lang="en-GB" sz="1400" dirty="0"/>
              <a:t>.0175</a:t>
            </a:r>
          </a:p>
        </p:txBody>
      </p:sp>
      <p:sp>
        <p:nvSpPr>
          <p:cNvPr id="4" name="Text Box 15">
            <a:extLst>
              <a:ext uri="{FF2B5EF4-FFF2-40B4-BE49-F238E27FC236}">
                <a16:creationId xmlns:a16="http://schemas.microsoft.com/office/drawing/2014/main" id="{BA4926FE-894B-52A9-04D4-2D784F30E271}"/>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Woyach. ASH 2025. Abstr 683. </a:t>
            </a:r>
            <a:r>
              <a:rPr lang="en-US" altLang="en-US" sz="800" b="0" spc="-10" dirty="0">
                <a:solidFill>
                  <a:srgbClr val="161616"/>
                </a:solidFill>
                <a:latin typeface="Poppins" pitchFamily="2" charset="77"/>
                <a:cs typeface="Poppins" pitchFamily="2" charset="77"/>
              </a:rPr>
              <a:t>Woyach. JCO. 2025;[Epub].</a:t>
            </a:r>
            <a:endParaRPr lang="en-US" altLang="en-US" sz="800" b="0" dirty="0">
              <a:solidFill>
                <a:srgbClr val="161616"/>
              </a:solidFill>
              <a:latin typeface="Poppins" pitchFamily="2" charset="77"/>
            </a:endParaRPr>
          </a:p>
        </p:txBody>
      </p:sp>
      <p:sp>
        <p:nvSpPr>
          <p:cNvPr id="6" name="TextBox 5">
            <a:extLst>
              <a:ext uri="{FF2B5EF4-FFF2-40B4-BE49-F238E27FC236}">
                <a16:creationId xmlns:a16="http://schemas.microsoft.com/office/drawing/2014/main" id="{15FEE00D-ED1C-C417-FC2A-EA5DB7625416}"/>
              </a:ext>
            </a:extLst>
          </p:cNvPr>
          <p:cNvSpPr txBox="1"/>
          <p:nvPr/>
        </p:nvSpPr>
        <p:spPr>
          <a:xfrm>
            <a:off x="279139" y="5741019"/>
            <a:ext cx="11509185" cy="486643"/>
          </a:xfrm>
          <a:prstGeom prst="rect">
            <a:avLst/>
          </a:prstGeom>
        </p:spPr>
        <p:txBody>
          <a:bodyPr vert="horz" wrap="square" lIns="0" tIns="0" rIns="0" bIns="0" rtlCol="0">
            <a:noAutofit/>
          </a:bodyPr>
          <a:lstStyle/>
          <a:p>
            <a:pPr marL="171450" indent="-171450">
              <a:buFont typeface="Arial" panose="020B0604020202020204" pitchFamily="34" charset="0"/>
              <a:buChar char="•"/>
            </a:pPr>
            <a:r>
              <a:rPr lang="en-US" dirty="0"/>
              <a:t>Pirtobrutinib consistently showed higher ORRs vs ibrutinib across all 3 populations and prespecified subgroups regardless of factors including age, Rai stage, ECOG PS, sex, and geographic region.</a:t>
            </a:r>
          </a:p>
        </p:txBody>
      </p:sp>
      <p:sp>
        <p:nvSpPr>
          <p:cNvPr id="2" name="TextBox 1">
            <a:extLst>
              <a:ext uri="{FF2B5EF4-FFF2-40B4-BE49-F238E27FC236}">
                <a16:creationId xmlns:a16="http://schemas.microsoft.com/office/drawing/2014/main" id="{1398505A-96CC-BC60-628F-29A0FBF642DD}"/>
              </a:ext>
            </a:extLst>
          </p:cNvPr>
          <p:cNvSpPr txBox="1"/>
          <p:nvPr/>
        </p:nvSpPr>
        <p:spPr>
          <a:xfrm>
            <a:off x="2186005" y="5519448"/>
            <a:ext cx="1162652" cy="221571"/>
          </a:xfrm>
          <a:prstGeom prst="rect">
            <a:avLst/>
          </a:prstGeom>
        </p:spPr>
        <p:txBody>
          <a:bodyPr vert="horz" wrap="square" lIns="0" tIns="0" rIns="0" bIns="0" rtlCol="0">
            <a:noAutofit/>
          </a:bodyPr>
          <a:lstStyle/>
          <a:p>
            <a:pPr algn="l"/>
            <a:r>
              <a:rPr lang="en-US" sz="1200" dirty="0"/>
              <a:t>*Noninferiority.</a:t>
            </a:r>
          </a:p>
        </p:txBody>
      </p:sp>
    </p:spTree>
    <p:extLst>
      <p:ext uri="{BB962C8B-B14F-4D97-AF65-F5344CB8AC3E}">
        <p14:creationId xmlns:p14="http://schemas.microsoft.com/office/powerpoint/2010/main" val="476564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3B3EA-278C-E453-5024-F4F39E418408}"/>
            </a:ext>
          </a:extLst>
        </p:cNvPr>
        <p:cNvGrpSpPr/>
        <p:nvPr/>
      </p:nvGrpSpPr>
      <p:grpSpPr>
        <a:xfrm>
          <a:off x="0" y="0"/>
          <a:ext cx="0" cy="0"/>
          <a:chOff x="0" y="0"/>
          <a:chExt cx="0" cy="0"/>
        </a:xfrm>
      </p:grpSpPr>
      <p:grpSp>
        <p:nvGrpSpPr>
          <p:cNvPr id="10551" name="Group 10550">
            <a:extLst>
              <a:ext uri="{FF2B5EF4-FFF2-40B4-BE49-F238E27FC236}">
                <a16:creationId xmlns:a16="http://schemas.microsoft.com/office/drawing/2014/main" id="{2B8A3960-983D-13C6-9A05-1C55A74A890C}"/>
              </a:ext>
            </a:extLst>
          </p:cNvPr>
          <p:cNvGrpSpPr/>
          <p:nvPr/>
        </p:nvGrpSpPr>
        <p:grpSpPr>
          <a:xfrm>
            <a:off x="8002731" y="3275875"/>
            <a:ext cx="3151133" cy="385557"/>
            <a:chOff x="8002731" y="3121020"/>
            <a:chExt cx="3151133" cy="385557"/>
          </a:xfrm>
        </p:grpSpPr>
        <p:cxnSp>
          <p:nvCxnSpPr>
            <p:cNvPr id="10454" name="Straight Connector 10453">
              <a:extLst>
                <a:ext uri="{FF2B5EF4-FFF2-40B4-BE49-F238E27FC236}">
                  <a16:creationId xmlns:a16="http://schemas.microsoft.com/office/drawing/2014/main" id="{078B3D63-EEE6-1A79-CBB4-0D7B2BCF1C29}"/>
                </a:ext>
              </a:extLst>
            </p:cNvPr>
            <p:cNvCxnSpPr/>
            <p:nvPr/>
          </p:nvCxnSpPr>
          <p:spPr>
            <a:xfrm>
              <a:off x="8002731" y="3121020"/>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55" name="Straight Connector 10454">
              <a:extLst>
                <a:ext uri="{FF2B5EF4-FFF2-40B4-BE49-F238E27FC236}">
                  <a16:creationId xmlns:a16="http://schemas.microsoft.com/office/drawing/2014/main" id="{E93F1230-B352-E3C5-8745-EDA5D3B295F2}"/>
                </a:ext>
              </a:extLst>
            </p:cNvPr>
            <p:cNvCxnSpPr/>
            <p:nvPr/>
          </p:nvCxnSpPr>
          <p:spPr>
            <a:xfrm>
              <a:off x="8068163" y="3121020"/>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56" name="Straight Connector 10455">
              <a:extLst>
                <a:ext uri="{FF2B5EF4-FFF2-40B4-BE49-F238E27FC236}">
                  <a16:creationId xmlns:a16="http://schemas.microsoft.com/office/drawing/2014/main" id="{E6B429CF-3D72-B33A-FBDB-EC73E24DA528}"/>
                </a:ext>
              </a:extLst>
            </p:cNvPr>
            <p:cNvCxnSpPr/>
            <p:nvPr/>
          </p:nvCxnSpPr>
          <p:spPr>
            <a:xfrm>
              <a:off x="8306848" y="3172771"/>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57" name="Straight Connector 10456">
              <a:extLst>
                <a:ext uri="{FF2B5EF4-FFF2-40B4-BE49-F238E27FC236}">
                  <a16:creationId xmlns:a16="http://schemas.microsoft.com/office/drawing/2014/main" id="{C9C8E75E-0D5A-0288-5000-72CA5DA7EAE5}"/>
                </a:ext>
              </a:extLst>
            </p:cNvPr>
            <p:cNvCxnSpPr/>
            <p:nvPr/>
          </p:nvCxnSpPr>
          <p:spPr>
            <a:xfrm>
              <a:off x="9120742" y="3237336"/>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58" name="Straight Connector 10457">
              <a:extLst>
                <a:ext uri="{FF2B5EF4-FFF2-40B4-BE49-F238E27FC236}">
                  <a16:creationId xmlns:a16="http://schemas.microsoft.com/office/drawing/2014/main" id="{C5C0CF05-AD77-A62D-C75C-8BE9DA9857FC}"/>
                </a:ext>
              </a:extLst>
            </p:cNvPr>
            <p:cNvCxnSpPr/>
            <p:nvPr/>
          </p:nvCxnSpPr>
          <p:spPr>
            <a:xfrm>
              <a:off x="8530049" y="3171028"/>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59" name="Straight Connector 10458">
              <a:extLst>
                <a:ext uri="{FF2B5EF4-FFF2-40B4-BE49-F238E27FC236}">
                  <a16:creationId xmlns:a16="http://schemas.microsoft.com/office/drawing/2014/main" id="{B1F9E832-C826-1E99-E76D-A8B9A1B6ABBD}"/>
                </a:ext>
              </a:extLst>
            </p:cNvPr>
            <p:cNvCxnSpPr/>
            <p:nvPr/>
          </p:nvCxnSpPr>
          <p:spPr>
            <a:xfrm>
              <a:off x="8780167" y="3225660"/>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60" name="Straight Connector 10459">
              <a:extLst>
                <a:ext uri="{FF2B5EF4-FFF2-40B4-BE49-F238E27FC236}">
                  <a16:creationId xmlns:a16="http://schemas.microsoft.com/office/drawing/2014/main" id="{A20BB508-1E2F-DF65-D422-8F406F941C1F}"/>
                </a:ext>
              </a:extLst>
            </p:cNvPr>
            <p:cNvCxnSpPr/>
            <p:nvPr/>
          </p:nvCxnSpPr>
          <p:spPr>
            <a:xfrm>
              <a:off x="9143301" y="3262626"/>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61" name="Straight Connector 10460">
              <a:extLst>
                <a:ext uri="{FF2B5EF4-FFF2-40B4-BE49-F238E27FC236}">
                  <a16:creationId xmlns:a16="http://schemas.microsoft.com/office/drawing/2014/main" id="{E675D776-7AED-288C-9397-3483CA2CD40E}"/>
                </a:ext>
              </a:extLst>
            </p:cNvPr>
            <p:cNvCxnSpPr/>
            <p:nvPr/>
          </p:nvCxnSpPr>
          <p:spPr>
            <a:xfrm>
              <a:off x="8935749" y="3224348"/>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62" name="Straight Connector 10461">
              <a:extLst>
                <a:ext uri="{FF2B5EF4-FFF2-40B4-BE49-F238E27FC236}">
                  <a16:creationId xmlns:a16="http://schemas.microsoft.com/office/drawing/2014/main" id="{219BF66C-2382-EBBA-6F3B-3FEF0C0827B8}"/>
                </a:ext>
              </a:extLst>
            </p:cNvPr>
            <p:cNvCxnSpPr/>
            <p:nvPr/>
          </p:nvCxnSpPr>
          <p:spPr>
            <a:xfrm>
              <a:off x="9196287" y="3275361"/>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63" name="Straight Connector 10462">
              <a:extLst>
                <a:ext uri="{FF2B5EF4-FFF2-40B4-BE49-F238E27FC236}">
                  <a16:creationId xmlns:a16="http://schemas.microsoft.com/office/drawing/2014/main" id="{0203197B-6CDA-C2B8-7213-848B2E6329AA}"/>
                </a:ext>
              </a:extLst>
            </p:cNvPr>
            <p:cNvCxnSpPr/>
            <p:nvPr/>
          </p:nvCxnSpPr>
          <p:spPr>
            <a:xfrm>
              <a:off x="9222753" y="3296256"/>
              <a:ext cx="0" cy="8318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64" name="Straight Connector 10463">
              <a:extLst>
                <a:ext uri="{FF2B5EF4-FFF2-40B4-BE49-F238E27FC236}">
                  <a16:creationId xmlns:a16="http://schemas.microsoft.com/office/drawing/2014/main" id="{1D56DB6F-73D0-CABB-B8D9-6C24DA848CAE}"/>
                </a:ext>
              </a:extLst>
            </p:cNvPr>
            <p:cNvCxnSpPr/>
            <p:nvPr/>
          </p:nvCxnSpPr>
          <p:spPr>
            <a:xfrm>
              <a:off x="8747504" y="3216938"/>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65" name="Straight Connector 10464">
              <a:extLst>
                <a:ext uri="{FF2B5EF4-FFF2-40B4-BE49-F238E27FC236}">
                  <a16:creationId xmlns:a16="http://schemas.microsoft.com/office/drawing/2014/main" id="{512F9EDF-94DA-B56D-5F9C-F06531701FC1}"/>
                </a:ext>
              </a:extLst>
            </p:cNvPr>
            <p:cNvCxnSpPr/>
            <p:nvPr/>
          </p:nvCxnSpPr>
          <p:spPr>
            <a:xfrm>
              <a:off x="8689182" y="3193250"/>
              <a:ext cx="0" cy="83187"/>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66" name="Straight Connector 10465">
              <a:extLst>
                <a:ext uri="{FF2B5EF4-FFF2-40B4-BE49-F238E27FC236}">
                  <a16:creationId xmlns:a16="http://schemas.microsoft.com/office/drawing/2014/main" id="{8717D3C3-FA2E-A054-6CC5-452A63E9EA77}"/>
                </a:ext>
              </a:extLst>
            </p:cNvPr>
            <p:cNvCxnSpPr/>
            <p:nvPr/>
          </p:nvCxnSpPr>
          <p:spPr>
            <a:xfrm>
              <a:off x="9267167" y="3303467"/>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67" name="Straight Connector 10466">
              <a:extLst>
                <a:ext uri="{FF2B5EF4-FFF2-40B4-BE49-F238E27FC236}">
                  <a16:creationId xmlns:a16="http://schemas.microsoft.com/office/drawing/2014/main" id="{3A58010B-3632-8987-3FC3-D9629CC060CA}"/>
                </a:ext>
              </a:extLst>
            </p:cNvPr>
            <p:cNvCxnSpPr/>
            <p:nvPr/>
          </p:nvCxnSpPr>
          <p:spPr>
            <a:xfrm>
              <a:off x="9288833" y="3305735"/>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68" name="Straight Connector 10467">
              <a:extLst>
                <a:ext uri="{FF2B5EF4-FFF2-40B4-BE49-F238E27FC236}">
                  <a16:creationId xmlns:a16="http://schemas.microsoft.com/office/drawing/2014/main" id="{AB4028ED-D29D-D198-E35C-30272CA2E921}"/>
                </a:ext>
              </a:extLst>
            </p:cNvPr>
            <p:cNvCxnSpPr/>
            <p:nvPr/>
          </p:nvCxnSpPr>
          <p:spPr>
            <a:xfrm>
              <a:off x="9398006" y="3316955"/>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69" name="Straight Connector 10468">
              <a:extLst>
                <a:ext uri="{FF2B5EF4-FFF2-40B4-BE49-F238E27FC236}">
                  <a16:creationId xmlns:a16="http://schemas.microsoft.com/office/drawing/2014/main" id="{FC9371AC-A733-964A-CCBA-966F5B594918}"/>
                </a:ext>
              </a:extLst>
            </p:cNvPr>
            <p:cNvCxnSpPr/>
            <p:nvPr/>
          </p:nvCxnSpPr>
          <p:spPr>
            <a:xfrm>
              <a:off x="9741017" y="3340288"/>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70" name="Straight Connector 10469">
              <a:extLst>
                <a:ext uri="{FF2B5EF4-FFF2-40B4-BE49-F238E27FC236}">
                  <a16:creationId xmlns:a16="http://schemas.microsoft.com/office/drawing/2014/main" id="{D0BBC2FD-34C7-AE6E-C993-049774564417}"/>
                </a:ext>
              </a:extLst>
            </p:cNvPr>
            <p:cNvCxnSpPr/>
            <p:nvPr/>
          </p:nvCxnSpPr>
          <p:spPr>
            <a:xfrm>
              <a:off x="9802467" y="3337483"/>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71" name="Straight Connector 10470">
              <a:extLst>
                <a:ext uri="{FF2B5EF4-FFF2-40B4-BE49-F238E27FC236}">
                  <a16:creationId xmlns:a16="http://schemas.microsoft.com/office/drawing/2014/main" id="{5E631FEC-6641-EDF9-FFBD-C8DFD7631ABB}"/>
                </a:ext>
              </a:extLst>
            </p:cNvPr>
            <p:cNvCxnSpPr/>
            <p:nvPr/>
          </p:nvCxnSpPr>
          <p:spPr>
            <a:xfrm>
              <a:off x="10238295" y="3422191"/>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72" name="Straight Connector 10471">
              <a:extLst>
                <a:ext uri="{FF2B5EF4-FFF2-40B4-BE49-F238E27FC236}">
                  <a16:creationId xmlns:a16="http://schemas.microsoft.com/office/drawing/2014/main" id="{FF2FC635-CEE0-BA55-553D-608316FF3FF3}"/>
                </a:ext>
              </a:extLst>
            </p:cNvPr>
            <p:cNvCxnSpPr/>
            <p:nvPr/>
          </p:nvCxnSpPr>
          <p:spPr>
            <a:xfrm>
              <a:off x="9538642" y="3337849"/>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73" name="Straight Connector 10472">
              <a:extLst>
                <a:ext uri="{FF2B5EF4-FFF2-40B4-BE49-F238E27FC236}">
                  <a16:creationId xmlns:a16="http://schemas.microsoft.com/office/drawing/2014/main" id="{AD6F7A2A-E391-E78A-FDB4-384A1B6DD3E1}"/>
                </a:ext>
              </a:extLst>
            </p:cNvPr>
            <p:cNvCxnSpPr/>
            <p:nvPr/>
          </p:nvCxnSpPr>
          <p:spPr>
            <a:xfrm>
              <a:off x="9172527" y="3275361"/>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74" name="Straight Connector 10473">
              <a:extLst>
                <a:ext uri="{FF2B5EF4-FFF2-40B4-BE49-F238E27FC236}">
                  <a16:creationId xmlns:a16="http://schemas.microsoft.com/office/drawing/2014/main" id="{8047AA5D-E35B-1A77-F980-6F2F58AA9641}"/>
                </a:ext>
              </a:extLst>
            </p:cNvPr>
            <p:cNvCxnSpPr/>
            <p:nvPr/>
          </p:nvCxnSpPr>
          <p:spPr>
            <a:xfrm>
              <a:off x="9631888" y="3337849"/>
              <a:ext cx="0" cy="83187"/>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75" name="Straight Connector 10474">
              <a:extLst>
                <a:ext uri="{FF2B5EF4-FFF2-40B4-BE49-F238E27FC236}">
                  <a16:creationId xmlns:a16="http://schemas.microsoft.com/office/drawing/2014/main" id="{649F7A57-F02C-78A5-9A5A-6BF8BE394EA4}"/>
                </a:ext>
              </a:extLst>
            </p:cNvPr>
            <p:cNvCxnSpPr/>
            <p:nvPr/>
          </p:nvCxnSpPr>
          <p:spPr>
            <a:xfrm>
              <a:off x="9571495" y="3337398"/>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76" name="Straight Connector 10475">
              <a:extLst>
                <a:ext uri="{FF2B5EF4-FFF2-40B4-BE49-F238E27FC236}">
                  <a16:creationId xmlns:a16="http://schemas.microsoft.com/office/drawing/2014/main" id="{1375F6FE-A060-E40D-770B-DB855D5207A2}"/>
                </a:ext>
              </a:extLst>
            </p:cNvPr>
            <p:cNvCxnSpPr/>
            <p:nvPr/>
          </p:nvCxnSpPr>
          <p:spPr>
            <a:xfrm>
              <a:off x="9691549" y="3337483"/>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77" name="Straight Connector 10476">
              <a:extLst>
                <a:ext uri="{FF2B5EF4-FFF2-40B4-BE49-F238E27FC236}">
                  <a16:creationId xmlns:a16="http://schemas.microsoft.com/office/drawing/2014/main" id="{0E632604-628B-62A4-B1E7-256DB8BB788F}"/>
                </a:ext>
              </a:extLst>
            </p:cNvPr>
            <p:cNvCxnSpPr/>
            <p:nvPr/>
          </p:nvCxnSpPr>
          <p:spPr>
            <a:xfrm>
              <a:off x="10043411" y="3361398"/>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78" name="Straight Connector 10477">
              <a:extLst>
                <a:ext uri="{FF2B5EF4-FFF2-40B4-BE49-F238E27FC236}">
                  <a16:creationId xmlns:a16="http://schemas.microsoft.com/office/drawing/2014/main" id="{80C21D1A-8205-DFBB-9B6B-26ECC91CD319}"/>
                </a:ext>
              </a:extLst>
            </p:cNvPr>
            <p:cNvCxnSpPr/>
            <p:nvPr/>
          </p:nvCxnSpPr>
          <p:spPr>
            <a:xfrm>
              <a:off x="9919865" y="3343459"/>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79" name="Straight Connector 10478">
              <a:extLst>
                <a:ext uri="{FF2B5EF4-FFF2-40B4-BE49-F238E27FC236}">
                  <a16:creationId xmlns:a16="http://schemas.microsoft.com/office/drawing/2014/main" id="{6AAA88BA-BE77-62AB-18FE-8090E8E445F7}"/>
                </a:ext>
              </a:extLst>
            </p:cNvPr>
            <p:cNvCxnSpPr/>
            <p:nvPr/>
          </p:nvCxnSpPr>
          <p:spPr>
            <a:xfrm>
              <a:off x="10165044" y="3419822"/>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80" name="Straight Connector 10479">
              <a:extLst>
                <a:ext uri="{FF2B5EF4-FFF2-40B4-BE49-F238E27FC236}">
                  <a16:creationId xmlns:a16="http://schemas.microsoft.com/office/drawing/2014/main" id="{0E33FB4B-E6A7-F2C5-D9BB-1D4EA2A785F5}"/>
                </a:ext>
              </a:extLst>
            </p:cNvPr>
            <p:cNvCxnSpPr/>
            <p:nvPr/>
          </p:nvCxnSpPr>
          <p:spPr>
            <a:xfrm>
              <a:off x="10117244" y="3417865"/>
              <a:ext cx="0" cy="83187"/>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81" name="Straight Connector 10480">
              <a:extLst>
                <a:ext uri="{FF2B5EF4-FFF2-40B4-BE49-F238E27FC236}">
                  <a16:creationId xmlns:a16="http://schemas.microsoft.com/office/drawing/2014/main" id="{CE31CF68-7722-9BFA-2739-145F63C2EC73}"/>
                </a:ext>
              </a:extLst>
            </p:cNvPr>
            <p:cNvCxnSpPr/>
            <p:nvPr/>
          </p:nvCxnSpPr>
          <p:spPr>
            <a:xfrm>
              <a:off x="10080150" y="3396273"/>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83" name="Straight Connector 10482">
              <a:extLst>
                <a:ext uri="{FF2B5EF4-FFF2-40B4-BE49-F238E27FC236}">
                  <a16:creationId xmlns:a16="http://schemas.microsoft.com/office/drawing/2014/main" id="{3D7DBEE9-4A8E-7D52-D92B-20AE14238BEC}"/>
                </a:ext>
              </a:extLst>
            </p:cNvPr>
            <p:cNvCxnSpPr/>
            <p:nvPr/>
          </p:nvCxnSpPr>
          <p:spPr>
            <a:xfrm>
              <a:off x="10207539" y="3420670"/>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84" name="Straight Connector 10483">
              <a:extLst>
                <a:ext uri="{FF2B5EF4-FFF2-40B4-BE49-F238E27FC236}">
                  <a16:creationId xmlns:a16="http://schemas.microsoft.com/office/drawing/2014/main" id="{EA3484F6-6602-EF31-FBC8-9287C8E6A920}"/>
                </a:ext>
              </a:extLst>
            </p:cNvPr>
            <p:cNvCxnSpPr/>
            <p:nvPr/>
          </p:nvCxnSpPr>
          <p:spPr>
            <a:xfrm>
              <a:off x="10276544" y="3422997"/>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85" name="Straight Connector 10484">
              <a:extLst>
                <a:ext uri="{FF2B5EF4-FFF2-40B4-BE49-F238E27FC236}">
                  <a16:creationId xmlns:a16="http://schemas.microsoft.com/office/drawing/2014/main" id="{BBDF9E94-69FE-6A87-A34D-4A677C481667}"/>
                </a:ext>
              </a:extLst>
            </p:cNvPr>
            <p:cNvCxnSpPr/>
            <p:nvPr/>
          </p:nvCxnSpPr>
          <p:spPr>
            <a:xfrm>
              <a:off x="10534784" y="3422997"/>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86" name="Straight Connector 10485">
              <a:extLst>
                <a:ext uri="{FF2B5EF4-FFF2-40B4-BE49-F238E27FC236}">
                  <a16:creationId xmlns:a16="http://schemas.microsoft.com/office/drawing/2014/main" id="{E25A8FF1-0967-2DC5-9E0F-39A640D5F9E7}"/>
                </a:ext>
              </a:extLst>
            </p:cNvPr>
            <p:cNvCxnSpPr/>
            <p:nvPr/>
          </p:nvCxnSpPr>
          <p:spPr>
            <a:xfrm>
              <a:off x="10774895" y="3420670"/>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87" name="Straight Connector 10486">
              <a:extLst>
                <a:ext uri="{FF2B5EF4-FFF2-40B4-BE49-F238E27FC236}">
                  <a16:creationId xmlns:a16="http://schemas.microsoft.com/office/drawing/2014/main" id="{C88729FD-699E-F985-EA1E-0FB47C4CA400}"/>
                </a:ext>
              </a:extLst>
            </p:cNvPr>
            <p:cNvCxnSpPr/>
            <p:nvPr/>
          </p:nvCxnSpPr>
          <p:spPr>
            <a:xfrm>
              <a:off x="10848893" y="3423390"/>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88" name="Straight Connector 10487">
              <a:extLst>
                <a:ext uri="{FF2B5EF4-FFF2-40B4-BE49-F238E27FC236}">
                  <a16:creationId xmlns:a16="http://schemas.microsoft.com/office/drawing/2014/main" id="{B466FDEB-FB8F-31CB-9A83-0B38B74A490D}"/>
                </a:ext>
              </a:extLst>
            </p:cNvPr>
            <p:cNvCxnSpPr/>
            <p:nvPr/>
          </p:nvCxnSpPr>
          <p:spPr>
            <a:xfrm>
              <a:off x="11153864" y="3419822"/>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90" name="Straight Connector 10489">
              <a:extLst>
                <a:ext uri="{FF2B5EF4-FFF2-40B4-BE49-F238E27FC236}">
                  <a16:creationId xmlns:a16="http://schemas.microsoft.com/office/drawing/2014/main" id="{E66E2DCD-C11C-D095-6A69-7ACDC7D9E873}"/>
                </a:ext>
              </a:extLst>
            </p:cNvPr>
            <p:cNvCxnSpPr/>
            <p:nvPr/>
          </p:nvCxnSpPr>
          <p:spPr>
            <a:xfrm>
              <a:off x="10809640" y="3420670"/>
              <a:ext cx="0" cy="8318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550" name="Freeform: Shape 10549">
            <a:extLst>
              <a:ext uri="{FF2B5EF4-FFF2-40B4-BE49-F238E27FC236}">
                <a16:creationId xmlns:a16="http://schemas.microsoft.com/office/drawing/2014/main" id="{66FB16F4-64FA-89EB-D215-E08CE4656AF5}"/>
              </a:ext>
            </a:extLst>
          </p:cNvPr>
          <p:cNvSpPr/>
          <p:nvPr/>
        </p:nvSpPr>
        <p:spPr>
          <a:xfrm>
            <a:off x="7283228" y="3230564"/>
            <a:ext cx="3571275" cy="607469"/>
          </a:xfrm>
          <a:custGeom>
            <a:avLst/>
            <a:gdLst>
              <a:gd name="csX0" fmla="*/ 0 w 3571275"/>
              <a:gd name="csY0" fmla="*/ 0 h 607469"/>
              <a:gd name="csX1" fmla="*/ 118296 w 3571275"/>
              <a:gd name="csY1" fmla="*/ 0 h 607469"/>
              <a:gd name="csX2" fmla="*/ 118296 w 3571275"/>
              <a:gd name="csY2" fmla="*/ 25578 h 607469"/>
              <a:gd name="csX3" fmla="*/ 313326 w 3571275"/>
              <a:gd name="csY3" fmla="*/ 25578 h 607469"/>
              <a:gd name="csX4" fmla="*/ 313326 w 3571275"/>
              <a:gd name="csY4" fmla="*/ 41564 h 607469"/>
              <a:gd name="csX5" fmla="*/ 412439 w 3571275"/>
              <a:gd name="csY5" fmla="*/ 41564 h 607469"/>
              <a:gd name="csX6" fmla="*/ 412439 w 3571275"/>
              <a:gd name="csY6" fmla="*/ 67141 h 607469"/>
              <a:gd name="csX7" fmla="*/ 684201 w 3571275"/>
              <a:gd name="csY7" fmla="*/ 67141 h 607469"/>
              <a:gd name="csX8" fmla="*/ 684201 w 3571275"/>
              <a:gd name="csY8" fmla="*/ 86325 h 607469"/>
              <a:gd name="csX9" fmla="*/ 866442 w 3571275"/>
              <a:gd name="csY9" fmla="*/ 86325 h 607469"/>
              <a:gd name="csX10" fmla="*/ 866442 w 3571275"/>
              <a:gd name="csY10" fmla="*/ 95916 h 607469"/>
              <a:gd name="csX11" fmla="*/ 939978 w 3571275"/>
              <a:gd name="csY11" fmla="*/ 95916 h 607469"/>
              <a:gd name="csX12" fmla="*/ 939978 w 3571275"/>
              <a:gd name="csY12" fmla="*/ 124691 h 607469"/>
              <a:gd name="csX13" fmla="*/ 1067866 w 3571275"/>
              <a:gd name="csY13" fmla="*/ 124691 h 607469"/>
              <a:gd name="csX14" fmla="*/ 1067866 w 3571275"/>
              <a:gd name="csY14" fmla="*/ 143874 h 607469"/>
              <a:gd name="csX15" fmla="*/ 1147796 w 3571275"/>
              <a:gd name="csY15" fmla="*/ 143874 h 607469"/>
              <a:gd name="csX16" fmla="*/ 1147796 w 3571275"/>
              <a:gd name="csY16" fmla="*/ 156663 h 607469"/>
              <a:gd name="csX17" fmla="*/ 1294867 w 3571275"/>
              <a:gd name="csY17" fmla="*/ 156663 h 607469"/>
              <a:gd name="csX18" fmla="*/ 1294867 w 3571275"/>
              <a:gd name="csY18" fmla="*/ 175846 h 607469"/>
              <a:gd name="csX19" fmla="*/ 1390783 w 3571275"/>
              <a:gd name="csY19" fmla="*/ 175846 h 607469"/>
              <a:gd name="csX20" fmla="*/ 1390783 w 3571275"/>
              <a:gd name="csY20" fmla="*/ 211015 h 607469"/>
              <a:gd name="csX21" fmla="*/ 1422755 w 3571275"/>
              <a:gd name="csY21" fmla="*/ 211015 h 607469"/>
              <a:gd name="csX22" fmla="*/ 1422755 w 3571275"/>
              <a:gd name="csY22" fmla="*/ 230199 h 607469"/>
              <a:gd name="csX23" fmla="*/ 1569827 w 3571275"/>
              <a:gd name="csY23" fmla="*/ 230199 h 607469"/>
              <a:gd name="csX24" fmla="*/ 1569827 w 3571275"/>
              <a:gd name="csY24" fmla="*/ 268565 h 607469"/>
              <a:gd name="csX25" fmla="*/ 1643362 w 3571275"/>
              <a:gd name="csY25" fmla="*/ 268565 h 607469"/>
              <a:gd name="csX26" fmla="*/ 1643362 w 3571275"/>
              <a:gd name="csY26" fmla="*/ 300537 h 607469"/>
              <a:gd name="csX27" fmla="*/ 1876758 w 3571275"/>
              <a:gd name="csY27" fmla="*/ 300537 h 607469"/>
              <a:gd name="csX28" fmla="*/ 1876758 w 3571275"/>
              <a:gd name="csY28" fmla="*/ 326115 h 607469"/>
              <a:gd name="csX29" fmla="*/ 2129337 w 3571275"/>
              <a:gd name="csY29" fmla="*/ 326115 h 607469"/>
              <a:gd name="csX30" fmla="*/ 2129337 w 3571275"/>
              <a:gd name="csY30" fmla="*/ 351692 h 607469"/>
              <a:gd name="csX31" fmla="*/ 2337155 w 3571275"/>
              <a:gd name="csY31" fmla="*/ 351692 h 607469"/>
              <a:gd name="csX32" fmla="*/ 2337155 w 3571275"/>
              <a:gd name="csY32" fmla="*/ 380467 h 607469"/>
              <a:gd name="csX33" fmla="*/ 2365930 w 3571275"/>
              <a:gd name="csY33" fmla="*/ 380467 h 607469"/>
              <a:gd name="csX34" fmla="*/ 2365930 w 3571275"/>
              <a:gd name="csY34" fmla="*/ 415636 h 607469"/>
              <a:gd name="csX35" fmla="*/ 2401099 w 3571275"/>
              <a:gd name="csY35" fmla="*/ 415636 h 607469"/>
              <a:gd name="csX36" fmla="*/ 2401099 w 3571275"/>
              <a:gd name="csY36" fmla="*/ 431622 h 607469"/>
              <a:gd name="csX37" fmla="*/ 2503410 w 3571275"/>
              <a:gd name="csY37" fmla="*/ 431622 h 607469"/>
              <a:gd name="csX38" fmla="*/ 2503410 w 3571275"/>
              <a:gd name="csY38" fmla="*/ 457200 h 607469"/>
              <a:gd name="csX39" fmla="*/ 2810341 w 3571275"/>
              <a:gd name="csY39" fmla="*/ 457200 h 607469"/>
              <a:gd name="csX40" fmla="*/ 2810341 w 3571275"/>
              <a:gd name="csY40" fmla="*/ 489172 h 607469"/>
              <a:gd name="csX41" fmla="*/ 2858299 w 3571275"/>
              <a:gd name="csY41" fmla="*/ 489172 h 607469"/>
              <a:gd name="csX42" fmla="*/ 2858299 w 3571275"/>
              <a:gd name="csY42" fmla="*/ 607469 h 607469"/>
              <a:gd name="csX43" fmla="*/ 3571275 w 3571275"/>
              <a:gd name="csY43" fmla="*/ 607469 h 6074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3571275" h="607469">
                <a:moveTo>
                  <a:pt x="0" y="0"/>
                </a:moveTo>
                <a:lnTo>
                  <a:pt x="118296" y="0"/>
                </a:lnTo>
                <a:lnTo>
                  <a:pt x="118296" y="25578"/>
                </a:lnTo>
                <a:lnTo>
                  <a:pt x="313326" y="25578"/>
                </a:lnTo>
                <a:lnTo>
                  <a:pt x="313326" y="41564"/>
                </a:lnTo>
                <a:lnTo>
                  <a:pt x="412439" y="41564"/>
                </a:lnTo>
                <a:lnTo>
                  <a:pt x="412439" y="67141"/>
                </a:lnTo>
                <a:lnTo>
                  <a:pt x="684201" y="67141"/>
                </a:lnTo>
                <a:lnTo>
                  <a:pt x="684201" y="86325"/>
                </a:lnTo>
                <a:lnTo>
                  <a:pt x="866442" y="86325"/>
                </a:lnTo>
                <a:lnTo>
                  <a:pt x="866442" y="95916"/>
                </a:lnTo>
                <a:lnTo>
                  <a:pt x="939978" y="95916"/>
                </a:lnTo>
                <a:lnTo>
                  <a:pt x="939978" y="124691"/>
                </a:lnTo>
                <a:lnTo>
                  <a:pt x="1067866" y="124691"/>
                </a:lnTo>
                <a:lnTo>
                  <a:pt x="1067866" y="143874"/>
                </a:lnTo>
                <a:lnTo>
                  <a:pt x="1147796" y="143874"/>
                </a:lnTo>
                <a:lnTo>
                  <a:pt x="1147796" y="156663"/>
                </a:lnTo>
                <a:lnTo>
                  <a:pt x="1294867" y="156663"/>
                </a:lnTo>
                <a:lnTo>
                  <a:pt x="1294867" y="175846"/>
                </a:lnTo>
                <a:lnTo>
                  <a:pt x="1390783" y="175846"/>
                </a:lnTo>
                <a:lnTo>
                  <a:pt x="1390783" y="211015"/>
                </a:lnTo>
                <a:lnTo>
                  <a:pt x="1422755" y="211015"/>
                </a:lnTo>
                <a:lnTo>
                  <a:pt x="1422755" y="230199"/>
                </a:lnTo>
                <a:lnTo>
                  <a:pt x="1569827" y="230199"/>
                </a:lnTo>
                <a:lnTo>
                  <a:pt x="1569827" y="268565"/>
                </a:lnTo>
                <a:lnTo>
                  <a:pt x="1643362" y="268565"/>
                </a:lnTo>
                <a:lnTo>
                  <a:pt x="1643362" y="300537"/>
                </a:lnTo>
                <a:lnTo>
                  <a:pt x="1876758" y="300537"/>
                </a:lnTo>
                <a:lnTo>
                  <a:pt x="1876758" y="326115"/>
                </a:lnTo>
                <a:lnTo>
                  <a:pt x="2129337" y="326115"/>
                </a:lnTo>
                <a:lnTo>
                  <a:pt x="2129337" y="351692"/>
                </a:lnTo>
                <a:lnTo>
                  <a:pt x="2337155" y="351692"/>
                </a:lnTo>
                <a:lnTo>
                  <a:pt x="2337155" y="380467"/>
                </a:lnTo>
                <a:lnTo>
                  <a:pt x="2365930" y="380467"/>
                </a:lnTo>
                <a:lnTo>
                  <a:pt x="2365930" y="415636"/>
                </a:lnTo>
                <a:lnTo>
                  <a:pt x="2401099" y="415636"/>
                </a:lnTo>
                <a:lnTo>
                  <a:pt x="2401099" y="431622"/>
                </a:lnTo>
                <a:lnTo>
                  <a:pt x="2503410" y="431622"/>
                </a:lnTo>
                <a:lnTo>
                  <a:pt x="2503410" y="457200"/>
                </a:lnTo>
                <a:lnTo>
                  <a:pt x="2810341" y="457200"/>
                </a:lnTo>
                <a:lnTo>
                  <a:pt x="2810341" y="489172"/>
                </a:lnTo>
                <a:lnTo>
                  <a:pt x="2858299" y="489172"/>
                </a:lnTo>
                <a:lnTo>
                  <a:pt x="2858299" y="607469"/>
                </a:lnTo>
                <a:lnTo>
                  <a:pt x="3571275" y="607469"/>
                </a:lnTo>
              </a:path>
            </a:pathLst>
          </a:cu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49" name="Freeform: Shape 10548">
            <a:extLst>
              <a:ext uri="{FF2B5EF4-FFF2-40B4-BE49-F238E27FC236}">
                <a16:creationId xmlns:a16="http://schemas.microsoft.com/office/drawing/2014/main" id="{73C973CC-1F14-F6C5-18E9-915C7C2D09AA}"/>
              </a:ext>
            </a:extLst>
          </p:cNvPr>
          <p:cNvSpPr/>
          <p:nvPr/>
        </p:nvSpPr>
        <p:spPr>
          <a:xfrm>
            <a:off x="7283228" y="3230564"/>
            <a:ext cx="3862221" cy="380467"/>
          </a:xfrm>
          <a:custGeom>
            <a:avLst/>
            <a:gdLst>
              <a:gd name="csX0" fmla="*/ 0 w 3862221"/>
              <a:gd name="csY0" fmla="*/ 0 h 380467"/>
              <a:gd name="csX1" fmla="*/ 73536 w 3862221"/>
              <a:gd name="csY1" fmla="*/ 0 h 380467"/>
              <a:gd name="csX2" fmla="*/ 73536 w 3862221"/>
              <a:gd name="csY2" fmla="*/ 25578 h 380467"/>
              <a:gd name="csX3" fmla="*/ 159860 w 3862221"/>
              <a:gd name="csY3" fmla="*/ 25578 h 380467"/>
              <a:gd name="csX4" fmla="*/ 159860 w 3862221"/>
              <a:gd name="csY4" fmla="*/ 35169 h 380467"/>
              <a:gd name="csX5" fmla="*/ 230199 w 3862221"/>
              <a:gd name="csY5" fmla="*/ 35169 h 380467"/>
              <a:gd name="csX6" fmla="*/ 230199 w 3862221"/>
              <a:gd name="csY6" fmla="*/ 47958 h 380467"/>
              <a:gd name="csX7" fmla="*/ 303734 w 3862221"/>
              <a:gd name="csY7" fmla="*/ 47958 h 380467"/>
              <a:gd name="csX8" fmla="*/ 303734 w 3862221"/>
              <a:gd name="csY8" fmla="*/ 54353 h 380467"/>
              <a:gd name="csX9" fmla="*/ 450806 w 3862221"/>
              <a:gd name="csY9" fmla="*/ 54353 h 380467"/>
              <a:gd name="csX10" fmla="*/ 450806 w 3862221"/>
              <a:gd name="csY10" fmla="*/ 67141 h 380467"/>
              <a:gd name="csX11" fmla="*/ 559510 w 3862221"/>
              <a:gd name="csY11" fmla="*/ 67141 h 380467"/>
              <a:gd name="csX12" fmla="*/ 556313 w 3862221"/>
              <a:gd name="csY12" fmla="*/ 70338 h 380467"/>
              <a:gd name="csX13" fmla="*/ 658624 w 3862221"/>
              <a:gd name="csY13" fmla="*/ 70338 h 380467"/>
              <a:gd name="csX14" fmla="*/ 658624 w 3862221"/>
              <a:gd name="csY14" fmla="*/ 79930 h 380467"/>
              <a:gd name="csX15" fmla="*/ 802498 w 3862221"/>
              <a:gd name="csY15" fmla="*/ 79930 h 380467"/>
              <a:gd name="csX16" fmla="*/ 802498 w 3862221"/>
              <a:gd name="csY16" fmla="*/ 92719 h 380467"/>
              <a:gd name="csX17" fmla="*/ 892020 w 3862221"/>
              <a:gd name="csY17" fmla="*/ 92719 h 380467"/>
              <a:gd name="csX18" fmla="*/ 892020 w 3862221"/>
              <a:gd name="csY18" fmla="*/ 105508 h 380467"/>
              <a:gd name="csX19" fmla="*/ 952766 w 3862221"/>
              <a:gd name="csY19" fmla="*/ 105508 h 380467"/>
              <a:gd name="csX20" fmla="*/ 952766 w 3862221"/>
              <a:gd name="csY20" fmla="*/ 127888 h 380467"/>
              <a:gd name="csX21" fmla="*/ 991133 w 3862221"/>
              <a:gd name="csY21" fmla="*/ 127888 h 380467"/>
              <a:gd name="csX22" fmla="*/ 994330 w 3862221"/>
              <a:gd name="csY22" fmla="*/ 131085 h 380467"/>
              <a:gd name="csX23" fmla="*/ 1288473 w 3862221"/>
              <a:gd name="csY23" fmla="*/ 131085 h 380467"/>
              <a:gd name="csX24" fmla="*/ 1301262 w 3862221"/>
              <a:gd name="csY24" fmla="*/ 131085 h 380467"/>
              <a:gd name="csX25" fmla="*/ 1301262 w 3862221"/>
              <a:gd name="csY25" fmla="*/ 143874 h 380467"/>
              <a:gd name="csX26" fmla="*/ 1326839 w 3862221"/>
              <a:gd name="csY26" fmla="*/ 143874 h 380467"/>
              <a:gd name="csX27" fmla="*/ 1326839 w 3862221"/>
              <a:gd name="csY27" fmla="*/ 150269 h 380467"/>
              <a:gd name="csX28" fmla="*/ 1416361 w 3862221"/>
              <a:gd name="csY28" fmla="*/ 150269 h 380467"/>
              <a:gd name="csX29" fmla="*/ 1416361 w 3862221"/>
              <a:gd name="csY29" fmla="*/ 179043 h 380467"/>
              <a:gd name="csX30" fmla="*/ 1499488 w 3862221"/>
              <a:gd name="csY30" fmla="*/ 179043 h 380467"/>
              <a:gd name="csX31" fmla="*/ 1499488 w 3862221"/>
              <a:gd name="csY31" fmla="*/ 191832 h 380467"/>
              <a:gd name="csX32" fmla="*/ 1675334 w 3862221"/>
              <a:gd name="csY32" fmla="*/ 191832 h 380467"/>
              <a:gd name="csX33" fmla="*/ 1675334 w 3862221"/>
              <a:gd name="csY33" fmla="*/ 204621 h 380467"/>
              <a:gd name="csX34" fmla="*/ 1860772 w 3862221"/>
              <a:gd name="csY34" fmla="*/ 204621 h 380467"/>
              <a:gd name="csX35" fmla="*/ 1860772 w 3862221"/>
              <a:gd name="csY35" fmla="*/ 236593 h 380467"/>
              <a:gd name="csX36" fmla="*/ 1895941 w 3862221"/>
              <a:gd name="csY36" fmla="*/ 236593 h 380467"/>
              <a:gd name="csX37" fmla="*/ 1895941 w 3862221"/>
              <a:gd name="csY37" fmla="*/ 239790 h 380467"/>
              <a:gd name="csX38" fmla="*/ 1931110 w 3862221"/>
              <a:gd name="csY38" fmla="*/ 239790 h 380467"/>
              <a:gd name="csX39" fmla="*/ 1931110 w 3862221"/>
              <a:gd name="csY39" fmla="*/ 249382 h 380467"/>
              <a:gd name="csX40" fmla="*/ 1988660 w 3862221"/>
              <a:gd name="csY40" fmla="*/ 249382 h 380467"/>
              <a:gd name="csX41" fmla="*/ 1988660 w 3862221"/>
              <a:gd name="csY41" fmla="*/ 268565 h 380467"/>
              <a:gd name="csX42" fmla="*/ 2084576 w 3862221"/>
              <a:gd name="csY42" fmla="*/ 268565 h 380467"/>
              <a:gd name="csX43" fmla="*/ 2084576 w 3862221"/>
              <a:gd name="csY43" fmla="*/ 284551 h 380467"/>
              <a:gd name="csX44" fmla="*/ 2113351 w 3862221"/>
              <a:gd name="csY44" fmla="*/ 284551 h 380467"/>
              <a:gd name="csX45" fmla="*/ 2113351 w 3862221"/>
              <a:gd name="csY45" fmla="*/ 290946 h 380467"/>
              <a:gd name="csX46" fmla="*/ 2234845 w 3862221"/>
              <a:gd name="csY46" fmla="*/ 290946 h 380467"/>
              <a:gd name="csX47" fmla="*/ 2234845 w 3862221"/>
              <a:gd name="csY47" fmla="*/ 313326 h 380467"/>
              <a:gd name="csX48" fmla="*/ 2647284 w 3862221"/>
              <a:gd name="csY48" fmla="*/ 313326 h 380467"/>
              <a:gd name="csX49" fmla="*/ 2647284 w 3862221"/>
              <a:gd name="csY49" fmla="*/ 332509 h 380467"/>
              <a:gd name="csX50" fmla="*/ 2771975 w 3862221"/>
              <a:gd name="csY50" fmla="*/ 332509 h 380467"/>
              <a:gd name="csX51" fmla="*/ 2771975 w 3862221"/>
              <a:gd name="csY51" fmla="*/ 351692 h 380467"/>
              <a:gd name="csX52" fmla="*/ 2845510 w 3862221"/>
              <a:gd name="csY52" fmla="*/ 351692 h 380467"/>
              <a:gd name="csX53" fmla="*/ 2845510 w 3862221"/>
              <a:gd name="csY53" fmla="*/ 380467 h 380467"/>
              <a:gd name="csX54" fmla="*/ 3862221 w 3862221"/>
              <a:gd name="csY54" fmla="*/ 380467 h 3804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Lst>
            <a:rect l="l" t="t" r="r" b="b"/>
            <a:pathLst>
              <a:path w="3862221" h="380467">
                <a:moveTo>
                  <a:pt x="0" y="0"/>
                </a:moveTo>
                <a:lnTo>
                  <a:pt x="73536" y="0"/>
                </a:lnTo>
                <a:lnTo>
                  <a:pt x="73536" y="25578"/>
                </a:lnTo>
                <a:lnTo>
                  <a:pt x="159860" y="25578"/>
                </a:lnTo>
                <a:lnTo>
                  <a:pt x="159860" y="35169"/>
                </a:lnTo>
                <a:lnTo>
                  <a:pt x="230199" y="35169"/>
                </a:lnTo>
                <a:lnTo>
                  <a:pt x="230199" y="47958"/>
                </a:lnTo>
                <a:lnTo>
                  <a:pt x="303734" y="47958"/>
                </a:lnTo>
                <a:lnTo>
                  <a:pt x="303734" y="54353"/>
                </a:lnTo>
                <a:lnTo>
                  <a:pt x="450806" y="54353"/>
                </a:lnTo>
                <a:lnTo>
                  <a:pt x="450806" y="67141"/>
                </a:lnTo>
                <a:lnTo>
                  <a:pt x="559510" y="67141"/>
                </a:lnTo>
                <a:lnTo>
                  <a:pt x="556313" y="70338"/>
                </a:lnTo>
                <a:lnTo>
                  <a:pt x="658624" y="70338"/>
                </a:lnTo>
                <a:lnTo>
                  <a:pt x="658624" y="79930"/>
                </a:lnTo>
                <a:lnTo>
                  <a:pt x="802498" y="79930"/>
                </a:lnTo>
                <a:lnTo>
                  <a:pt x="802498" y="92719"/>
                </a:lnTo>
                <a:lnTo>
                  <a:pt x="892020" y="92719"/>
                </a:lnTo>
                <a:lnTo>
                  <a:pt x="892020" y="105508"/>
                </a:lnTo>
                <a:lnTo>
                  <a:pt x="952766" y="105508"/>
                </a:lnTo>
                <a:lnTo>
                  <a:pt x="952766" y="127888"/>
                </a:lnTo>
                <a:lnTo>
                  <a:pt x="991133" y="127888"/>
                </a:lnTo>
                <a:lnTo>
                  <a:pt x="994330" y="131085"/>
                </a:lnTo>
                <a:lnTo>
                  <a:pt x="1288473" y="131085"/>
                </a:lnTo>
                <a:lnTo>
                  <a:pt x="1301262" y="131085"/>
                </a:lnTo>
                <a:lnTo>
                  <a:pt x="1301262" y="143874"/>
                </a:lnTo>
                <a:lnTo>
                  <a:pt x="1326839" y="143874"/>
                </a:lnTo>
                <a:lnTo>
                  <a:pt x="1326839" y="150269"/>
                </a:lnTo>
                <a:lnTo>
                  <a:pt x="1416361" y="150269"/>
                </a:lnTo>
                <a:lnTo>
                  <a:pt x="1416361" y="179043"/>
                </a:lnTo>
                <a:lnTo>
                  <a:pt x="1499488" y="179043"/>
                </a:lnTo>
                <a:lnTo>
                  <a:pt x="1499488" y="191832"/>
                </a:lnTo>
                <a:lnTo>
                  <a:pt x="1675334" y="191832"/>
                </a:lnTo>
                <a:lnTo>
                  <a:pt x="1675334" y="204621"/>
                </a:lnTo>
                <a:lnTo>
                  <a:pt x="1860772" y="204621"/>
                </a:lnTo>
                <a:lnTo>
                  <a:pt x="1860772" y="236593"/>
                </a:lnTo>
                <a:lnTo>
                  <a:pt x="1895941" y="236593"/>
                </a:lnTo>
                <a:lnTo>
                  <a:pt x="1895941" y="239790"/>
                </a:lnTo>
                <a:lnTo>
                  <a:pt x="1931110" y="239790"/>
                </a:lnTo>
                <a:lnTo>
                  <a:pt x="1931110" y="249382"/>
                </a:lnTo>
                <a:lnTo>
                  <a:pt x="1988660" y="249382"/>
                </a:lnTo>
                <a:lnTo>
                  <a:pt x="1988660" y="268565"/>
                </a:lnTo>
                <a:lnTo>
                  <a:pt x="2084576" y="268565"/>
                </a:lnTo>
                <a:lnTo>
                  <a:pt x="2084576" y="284551"/>
                </a:lnTo>
                <a:lnTo>
                  <a:pt x="2113351" y="284551"/>
                </a:lnTo>
                <a:lnTo>
                  <a:pt x="2113351" y="290946"/>
                </a:lnTo>
                <a:lnTo>
                  <a:pt x="2234845" y="290946"/>
                </a:lnTo>
                <a:lnTo>
                  <a:pt x="2234845" y="313326"/>
                </a:lnTo>
                <a:lnTo>
                  <a:pt x="2647284" y="313326"/>
                </a:lnTo>
                <a:lnTo>
                  <a:pt x="2647284" y="332509"/>
                </a:lnTo>
                <a:lnTo>
                  <a:pt x="2771975" y="332509"/>
                </a:lnTo>
                <a:lnTo>
                  <a:pt x="2771975" y="351692"/>
                </a:lnTo>
                <a:lnTo>
                  <a:pt x="2845510" y="351692"/>
                </a:lnTo>
                <a:lnTo>
                  <a:pt x="2845510" y="380467"/>
                </a:lnTo>
                <a:lnTo>
                  <a:pt x="3862221" y="380467"/>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73" name="Freeform: Shape 10272">
            <a:extLst>
              <a:ext uri="{FF2B5EF4-FFF2-40B4-BE49-F238E27FC236}">
                <a16:creationId xmlns:a16="http://schemas.microsoft.com/office/drawing/2014/main" id="{4496A4D5-75B5-661A-F3A6-C0AB9203E420}"/>
              </a:ext>
            </a:extLst>
          </p:cNvPr>
          <p:cNvSpPr/>
          <p:nvPr/>
        </p:nvSpPr>
        <p:spPr>
          <a:xfrm>
            <a:off x="1163305" y="3251763"/>
            <a:ext cx="3712622" cy="641914"/>
          </a:xfrm>
          <a:custGeom>
            <a:avLst/>
            <a:gdLst>
              <a:gd name="csX0" fmla="*/ 0 w 3712622"/>
              <a:gd name="csY0" fmla="*/ 0 h 641914"/>
              <a:gd name="csX1" fmla="*/ 70742 w 3712622"/>
              <a:gd name="csY1" fmla="*/ 0 h 641914"/>
              <a:gd name="csX2" fmla="*/ 70742 w 3712622"/>
              <a:gd name="csY2" fmla="*/ 5240 h 641914"/>
              <a:gd name="csX3" fmla="*/ 131003 w 3712622"/>
              <a:gd name="csY3" fmla="*/ 5240 h 641914"/>
              <a:gd name="csX4" fmla="*/ 131003 w 3712622"/>
              <a:gd name="csY4" fmla="*/ 20960 h 641914"/>
              <a:gd name="csX5" fmla="*/ 183404 w 3712622"/>
              <a:gd name="csY5" fmla="*/ 20960 h 641914"/>
              <a:gd name="csX6" fmla="*/ 183404 w 3712622"/>
              <a:gd name="csY6" fmla="*/ 26200 h 641914"/>
              <a:gd name="csX7" fmla="*/ 324888 w 3712622"/>
              <a:gd name="csY7" fmla="*/ 26200 h 641914"/>
              <a:gd name="csX8" fmla="*/ 324888 w 3712622"/>
              <a:gd name="csY8" fmla="*/ 36681 h 641914"/>
              <a:gd name="csX9" fmla="*/ 413969 w 3712622"/>
              <a:gd name="csY9" fmla="*/ 36681 h 641914"/>
              <a:gd name="csX10" fmla="*/ 416589 w 3712622"/>
              <a:gd name="csY10" fmla="*/ 39301 h 641914"/>
              <a:gd name="csX11" fmla="*/ 521392 w 3712622"/>
              <a:gd name="csY11" fmla="*/ 39301 h 641914"/>
              <a:gd name="csX12" fmla="*/ 657635 w 3712622"/>
              <a:gd name="csY12" fmla="*/ 39301 h 641914"/>
              <a:gd name="csX13" fmla="*/ 657635 w 3712622"/>
              <a:gd name="csY13" fmla="*/ 52401 h 641914"/>
              <a:gd name="csX14" fmla="*/ 744097 w 3712622"/>
              <a:gd name="csY14" fmla="*/ 52401 h 641914"/>
              <a:gd name="csX15" fmla="*/ 744097 w 3712622"/>
              <a:gd name="csY15" fmla="*/ 68121 h 641914"/>
              <a:gd name="csX16" fmla="*/ 924881 w 3712622"/>
              <a:gd name="csY16" fmla="*/ 68121 h 641914"/>
              <a:gd name="csX17" fmla="*/ 974662 w 3712622"/>
              <a:gd name="csY17" fmla="*/ 68121 h 641914"/>
              <a:gd name="csX18" fmla="*/ 974662 w 3712622"/>
              <a:gd name="csY18" fmla="*/ 99562 h 641914"/>
              <a:gd name="csX19" fmla="*/ 1087324 w 3712622"/>
              <a:gd name="csY19" fmla="*/ 99562 h 641914"/>
              <a:gd name="csX20" fmla="*/ 1087324 w 3712622"/>
              <a:gd name="csY20" fmla="*/ 115282 h 641914"/>
              <a:gd name="csX21" fmla="*/ 1270728 w 3712622"/>
              <a:gd name="csY21" fmla="*/ 115282 h 641914"/>
              <a:gd name="csX22" fmla="*/ 1270728 w 3712622"/>
              <a:gd name="csY22" fmla="*/ 128383 h 641914"/>
              <a:gd name="csX23" fmla="*/ 1304789 w 3712622"/>
              <a:gd name="csY23" fmla="*/ 128383 h 641914"/>
              <a:gd name="csX24" fmla="*/ 1304789 w 3712622"/>
              <a:gd name="csY24" fmla="*/ 144103 h 641914"/>
              <a:gd name="csX25" fmla="*/ 1438412 w 3712622"/>
              <a:gd name="csY25" fmla="*/ 144103 h 641914"/>
              <a:gd name="csX26" fmla="*/ 1438412 w 3712622"/>
              <a:gd name="csY26" fmla="*/ 178164 h 641914"/>
              <a:gd name="csX27" fmla="*/ 1566795 w 3712622"/>
              <a:gd name="csY27" fmla="*/ 178164 h 641914"/>
              <a:gd name="csX28" fmla="*/ 1566795 w 3712622"/>
              <a:gd name="csY28" fmla="*/ 209604 h 641914"/>
              <a:gd name="csX29" fmla="*/ 1682077 w 3712622"/>
              <a:gd name="csY29" fmla="*/ 209604 h 641914"/>
              <a:gd name="csX30" fmla="*/ 1682077 w 3712622"/>
              <a:gd name="csY30" fmla="*/ 222705 h 641914"/>
              <a:gd name="csX31" fmla="*/ 1857621 w 3712622"/>
              <a:gd name="csY31" fmla="*/ 222705 h 641914"/>
              <a:gd name="csX32" fmla="*/ 1857621 w 3712622"/>
              <a:gd name="csY32" fmla="*/ 246285 h 641914"/>
              <a:gd name="csX33" fmla="*/ 1891682 w 3712622"/>
              <a:gd name="csY33" fmla="*/ 246285 h 641914"/>
              <a:gd name="csX34" fmla="*/ 1891682 w 3712622"/>
              <a:gd name="csY34" fmla="*/ 267246 h 641914"/>
              <a:gd name="csX35" fmla="*/ 1978144 w 3712622"/>
              <a:gd name="csY35" fmla="*/ 267246 h 641914"/>
              <a:gd name="csX36" fmla="*/ 1978144 w 3712622"/>
              <a:gd name="csY36" fmla="*/ 277726 h 641914"/>
              <a:gd name="csX37" fmla="*/ 2140587 w 3712622"/>
              <a:gd name="csY37" fmla="*/ 277726 h 641914"/>
              <a:gd name="csX38" fmla="*/ 2140587 w 3712622"/>
              <a:gd name="csY38" fmla="*/ 290826 h 641914"/>
              <a:gd name="csX39" fmla="*/ 2326611 w 3712622"/>
              <a:gd name="csY39" fmla="*/ 290826 h 641914"/>
              <a:gd name="csX40" fmla="*/ 2326611 w 3712622"/>
              <a:gd name="csY40" fmla="*/ 309166 h 641914"/>
              <a:gd name="csX41" fmla="*/ 2376392 w 3712622"/>
              <a:gd name="csY41" fmla="*/ 309166 h 641914"/>
              <a:gd name="csX42" fmla="*/ 2376392 w 3712622"/>
              <a:gd name="csY42" fmla="*/ 335367 h 641914"/>
              <a:gd name="csX43" fmla="*/ 2502155 w 3712622"/>
              <a:gd name="csY43" fmla="*/ 335367 h 641914"/>
              <a:gd name="csX44" fmla="*/ 2502155 w 3712622"/>
              <a:gd name="csY44" fmla="*/ 351087 h 641914"/>
              <a:gd name="csX45" fmla="*/ 2782501 w 3712622"/>
              <a:gd name="csY45" fmla="*/ 351087 h 641914"/>
              <a:gd name="csX46" fmla="*/ 2782501 w 3712622"/>
              <a:gd name="csY46" fmla="*/ 369428 h 641914"/>
              <a:gd name="csX47" fmla="*/ 2816562 w 3712622"/>
              <a:gd name="csY47" fmla="*/ 369428 h 641914"/>
              <a:gd name="csX48" fmla="*/ 2816562 w 3712622"/>
              <a:gd name="csY48" fmla="*/ 382528 h 641914"/>
              <a:gd name="csX49" fmla="*/ 2850623 w 3712622"/>
              <a:gd name="csY49" fmla="*/ 382528 h 641914"/>
              <a:gd name="csX50" fmla="*/ 2850623 w 3712622"/>
              <a:gd name="csY50" fmla="*/ 419209 h 641914"/>
              <a:gd name="csX51" fmla="*/ 2882063 w 3712622"/>
              <a:gd name="csY51" fmla="*/ 419209 h 641914"/>
              <a:gd name="csX52" fmla="*/ 2882063 w 3712622"/>
              <a:gd name="csY52" fmla="*/ 445409 h 641914"/>
              <a:gd name="csX53" fmla="*/ 2916124 w 3712622"/>
              <a:gd name="csY53" fmla="*/ 445409 h 641914"/>
              <a:gd name="csX54" fmla="*/ 2916124 w 3712622"/>
              <a:gd name="csY54" fmla="*/ 487330 h 641914"/>
              <a:gd name="csX55" fmla="*/ 3178130 w 3712622"/>
              <a:gd name="csY55" fmla="*/ 487330 h 641914"/>
              <a:gd name="csX56" fmla="*/ 3178130 w 3712622"/>
              <a:gd name="csY56" fmla="*/ 516151 h 641914"/>
              <a:gd name="csX57" fmla="*/ 3482057 w 3712622"/>
              <a:gd name="csY57" fmla="*/ 516151 h 641914"/>
              <a:gd name="csX58" fmla="*/ 3482057 w 3712622"/>
              <a:gd name="csY58" fmla="*/ 555452 h 641914"/>
              <a:gd name="csX59" fmla="*/ 3537078 w 3712622"/>
              <a:gd name="csY59" fmla="*/ 555452 h 641914"/>
              <a:gd name="csX60" fmla="*/ 3537078 w 3712622"/>
              <a:gd name="csY60" fmla="*/ 641914 h 641914"/>
              <a:gd name="csX61" fmla="*/ 3712622 w 3712622"/>
              <a:gd name="csY61" fmla="*/ 641914 h 6419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3712622" h="641914">
                <a:moveTo>
                  <a:pt x="0" y="0"/>
                </a:moveTo>
                <a:lnTo>
                  <a:pt x="70742" y="0"/>
                </a:lnTo>
                <a:lnTo>
                  <a:pt x="70742" y="5240"/>
                </a:lnTo>
                <a:lnTo>
                  <a:pt x="131003" y="5240"/>
                </a:lnTo>
                <a:lnTo>
                  <a:pt x="131003" y="20960"/>
                </a:lnTo>
                <a:lnTo>
                  <a:pt x="183404" y="20960"/>
                </a:lnTo>
                <a:lnTo>
                  <a:pt x="183404" y="26200"/>
                </a:lnTo>
                <a:lnTo>
                  <a:pt x="324888" y="26200"/>
                </a:lnTo>
                <a:lnTo>
                  <a:pt x="324888" y="36681"/>
                </a:lnTo>
                <a:lnTo>
                  <a:pt x="413969" y="36681"/>
                </a:lnTo>
                <a:lnTo>
                  <a:pt x="416589" y="39301"/>
                </a:lnTo>
                <a:lnTo>
                  <a:pt x="521392" y="39301"/>
                </a:lnTo>
                <a:lnTo>
                  <a:pt x="657635" y="39301"/>
                </a:lnTo>
                <a:lnTo>
                  <a:pt x="657635" y="52401"/>
                </a:lnTo>
                <a:lnTo>
                  <a:pt x="744097" y="52401"/>
                </a:lnTo>
                <a:lnTo>
                  <a:pt x="744097" y="68121"/>
                </a:lnTo>
                <a:lnTo>
                  <a:pt x="924881" y="68121"/>
                </a:lnTo>
                <a:lnTo>
                  <a:pt x="974662" y="68121"/>
                </a:lnTo>
                <a:lnTo>
                  <a:pt x="974662" y="99562"/>
                </a:lnTo>
                <a:lnTo>
                  <a:pt x="1087324" y="99562"/>
                </a:lnTo>
                <a:lnTo>
                  <a:pt x="1087324" y="115282"/>
                </a:lnTo>
                <a:lnTo>
                  <a:pt x="1270728" y="115282"/>
                </a:lnTo>
                <a:lnTo>
                  <a:pt x="1270728" y="128383"/>
                </a:lnTo>
                <a:lnTo>
                  <a:pt x="1304789" y="128383"/>
                </a:lnTo>
                <a:lnTo>
                  <a:pt x="1304789" y="144103"/>
                </a:lnTo>
                <a:lnTo>
                  <a:pt x="1438412" y="144103"/>
                </a:lnTo>
                <a:lnTo>
                  <a:pt x="1438412" y="178164"/>
                </a:lnTo>
                <a:lnTo>
                  <a:pt x="1566795" y="178164"/>
                </a:lnTo>
                <a:lnTo>
                  <a:pt x="1566795" y="209604"/>
                </a:lnTo>
                <a:lnTo>
                  <a:pt x="1682077" y="209604"/>
                </a:lnTo>
                <a:lnTo>
                  <a:pt x="1682077" y="222705"/>
                </a:lnTo>
                <a:lnTo>
                  <a:pt x="1857621" y="222705"/>
                </a:lnTo>
                <a:lnTo>
                  <a:pt x="1857621" y="246285"/>
                </a:lnTo>
                <a:lnTo>
                  <a:pt x="1891682" y="246285"/>
                </a:lnTo>
                <a:lnTo>
                  <a:pt x="1891682" y="267246"/>
                </a:lnTo>
                <a:lnTo>
                  <a:pt x="1978144" y="267246"/>
                </a:lnTo>
                <a:lnTo>
                  <a:pt x="1978144" y="277726"/>
                </a:lnTo>
                <a:lnTo>
                  <a:pt x="2140587" y="277726"/>
                </a:lnTo>
                <a:lnTo>
                  <a:pt x="2140587" y="290826"/>
                </a:lnTo>
                <a:lnTo>
                  <a:pt x="2326611" y="290826"/>
                </a:lnTo>
                <a:lnTo>
                  <a:pt x="2326611" y="309166"/>
                </a:lnTo>
                <a:lnTo>
                  <a:pt x="2376392" y="309166"/>
                </a:lnTo>
                <a:lnTo>
                  <a:pt x="2376392" y="335367"/>
                </a:lnTo>
                <a:lnTo>
                  <a:pt x="2502155" y="335367"/>
                </a:lnTo>
                <a:lnTo>
                  <a:pt x="2502155" y="351087"/>
                </a:lnTo>
                <a:lnTo>
                  <a:pt x="2782501" y="351087"/>
                </a:lnTo>
                <a:lnTo>
                  <a:pt x="2782501" y="369428"/>
                </a:lnTo>
                <a:lnTo>
                  <a:pt x="2816562" y="369428"/>
                </a:lnTo>
                <a:lnTo>
                  <a:pt x="2816562" y="382528"/>
                </a:lnTo>
                <a:lnTo>
                  <a:pt x="2850623" y="382528"/>
                </a:lnTo>
                <a:lnTo>
                  <a:pt x="2850623" y="419209"/>
                </a:lnTo>
                <a:lnTo>
                  <a:pt x="2882063" y="419209"/>
                </a:lnTo>
                <a:lnTo>
                  <a:pt x="2882063" y="445409"/>
                </a:lnTo>
                <a:lnTo>
                  <a:pt x="2916124" y="445409"/>
                </a:lnTo>
                <a:lnTo>
                  <a:pt x="2916124" y="487330"/>
                </a:lnTo>
                <a:lnTo>
                  <a:pt x="3178130" y="487330"/>
                </a:lnTo>
                <a:lnTo>
                  <a:pt x="3178130" y="516151"/>
                </a:lnTo>
                <a:lnTo>
                  <a:pt x="3482057" y="516151"/>
                </a:lnTo>
                <a:lnTo>
                  <a:pt x="3482057" y="555452"/>
                </a:lnTo>
                <a:lnTo>
                  <a:pt x="3537078" y="555452"/>
                </a:lnTo>
                <a:lnTo>
                  <a:pt x="3537078" y="641914"/>
                </a:lnTo>
                <a:lnTo>
                  <a:pt x="3712622" y="641914"/>
                </a:lnTo>
              </a:path>
            </a:pathLst>
          </a:cu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72" name="Freeform: Shape 10271">
            <a:extLst>
              <a:ext uri="{FF2B5EF4-FFF2-40B4-BE49-F238E27FC236}">
                <a16:creationId xmlns:a16="http://schemas.microsoft.com/office/drawing/2014/main" id="{3FF0AB6B-610C-8681-0494-D9604BC5E289}"/>
              </a:ext>
            </a:extLst>
          </p:cNvPr>
          <p:cNvSpPr/>
          <p:nvPr/>
        </p:nvSpPr>
        <p:spPr>
          <a:xfrm>
            <a:off x="1155445" y="3249143"/>
            <a:ext cx="4223533" cy="251525"/>
          </a:xfrm>
          <a:custGeom>
            <a:avLst/>
            <a:gdLst>
              <a:gd name="csX0" fmla="*/ 0 w 4223533"/>
              <a:gd name="csY0" fmla="*/ 0 h 251525"/>
              <a:gd name="csX1" fmla="*/ 86462 w 4223533"/>
              <a:gd name="csY1" fmla="*/ 0 h 251525"/>
              <a:gd name="csX2" fmla="*/ 86462 w 4223533"/>
              <a:gd name="csY2" fmla="*/ 15720 h 251525"/>
              <a:gd name="csX3" fmla="*/ 191264 w 4223533"/>
              <a:gd name="csY3" fmla="*/ 15720 h 251525"/>
              <a:gd name="csX4" fmla="*/ 191264 w 4223533"/>
              <a:gd name="csY4" fmla="*/ 28820 h 251525"/>
              <a:gd name="csX5" fmla="*/ 327507 w 4223533"/>
              <a:gd name="csY5" fmla="*/ 28820 h 251525"/>
              <a:gd name="csX6" fmla="*/ 327507 w 4223533"/>
              <a:gd name="csY6" fmla="*/ 34060 h 251525"/>
              <a:gd name="csX7" fmla="*/ 492571 w 4223533"/>
              <a:gd name="csY7" fmla="*/ 34060 h 251525"/>
              <a:gd name="csX8" fmla="*/ 492571 w 4223533"/>
              <a:gd name="csY8" fmla="*/ 47161 h 251525"/>
              <a:gd name="csX9" fmla="*/ 696936 w 4223533"/>
              <a:gd name="csY9" fmla="*/ 47161 h 251525"/>
              <a:gd name="csX10" fmla="*/ 696936 w 4223533"/>
              <a:gd name="csY10" fmla="*/ 60261 h 251525"/>
              <a:gd name="csX11" fmla="*/ 890820 w 4223533"/>
              <a:gd name="csY11" fmla="*/ 60261 h 251525"/>
              <a:gd name="csX12" fmla="*/ 890820 w 4223533"/>
              <a:gd name="csY12" fmla="*/ 75981 h 251525"/>
              <a:gd name="csX13" fmla="*/ 995622 w 4223533"/>
              <a:gd name="csY13" fmla="*/ 75981 h 251525"/>
              <a:gd name="csX14" fmla="*/ 995622 w 4223533"/>
              <a:gd name="csY14" fmla="*/ 96942 h 251525"/>
              <a:gd name="csX15" fmla="*/ 1220947 w 4223533"/>
              <a:gd name="csY15" fmla="*/ 96942 h 251525"/>
              <a:gd name="csX16" fmla="*/ 1220947 w 4223533"/>
              <a:gd name="csY16" fmla="*/ 104802 h 251525"/>
              <a:gd name="csX17" fmla="*/ 1315269 w 4223533"/>
              <a:gd name="csY17" fmla="*/ 104802 h 251525"/>
              <a:gd name="csX18" fmla="*/ 1315269 w 4223533"/>
              <a:gd name="csY18" fmla="*/ 110042 h 251525"/>
              <a:gd name="csX19" fmla="*/ 1430552 w 4223533"/>
              <a:gd name="csY19" fmla="*/ 110042 h 251525"/>
              <a:gd name="csX20" fmla="*/ 1430552 w 4223533"/>
              <a:gd name="csY20" fmla="*/ 141483 h 251525"/>
              <a:gd name="csX21" fmla="*/ 1503913 w 4223533"/>
              <a:gd name="csY21" fmla="*/ 141483 h 251525"/>
              <a:gd name="csX22" fmla="*/ 1503913 w 4223533"/>
              <a:gd name="csY22" fmla="*/ 146723 h 251525"/>
              <a:gd name="csX23" fmla="*/ 1700417 w 4223533"/>
              <a:gd name="csY23" fmla="*/ 146723 h 251525"/>
              <a:gd name="csX24" fmla="*/ 1700417 w 4223533"/>
              <a:gd name="csY24" fmla="*/ 159823 h 251525"/>
              <a:gd name="csX25" fmla="*/ 1868101 w 4223533"/>
              <a:gd name="csY25" fmla="*/ 159823 h 251525"/>
              <a:gd name="csX26" fmla="*/ 1868101 w 4223533"/>
              <a:gd name="csY26" fmla="*/ 191264 h 251525"/>
              <a:gd name="csX27" fmla="*/ 2006964 w 4223533"/>
              <a:gd name="csY27" fmla="*/ 191264 h 251525"/>
              <a:gd name="csX28" fmla="*/ 2006964 w 4223533"/>
              <a:gd name="csY28" fmla="*/ 196504 h 251525"/>
              <a:gd name="csX29" fmla="*/ 2101286 w 4223533"/>
              <a:gd name="csY29" fmla="*/ 196504 h 251525"/>
              <a:gd name="csX30" fmla="*/ 2101286 w 4223533"/>
              <a:gd name="csY30" fmla="*/ 204364 h 251525"/>
              <a:gd name="csX31" fmla="*/ 2258490 w 4223533"/>
              <a:gd name="csY31" fmla="*/ 204364 h 251525"/>
              <a:gd name="csX32" fmla="*/ 2258490 w 4223533"/>
              <a:gd name="csY32" fmla="*/ 217464 h 251525"/>
              <a:gd name="csX33" fmla="*/ 2549316 w 4223533"/>
              <a:gd name="csY33" fmla="*/ 217464 h 251525"/>
              <a:gd name="csX34" fmla="*/ 2549316 w 4223533"/>
              <a:gd name="csY34" fmla="*/ 227945 h 251525"/>
              <a:gd name="csX35" fmla="*/ 2669839 w 4223533"/>
              <a:gd name="csY35" fmla="*/ 227945 h 251525"/>
              <a:gd name="csX36" fmla="*/ 2669839 w 4223533"/>
              <a:gd name="csY36" fmla="*/ 233185 h 251525"/>
              <a:gd name="csX37" fmla="*/ 2832282 w 4223533"/>
              <a:gd name="csY37" fmla="*/ 233185 h 251525"/>
              <a:gd name="csX38" fmla="*/ 2832282 w 4223533"/>
              <a:gd name="csY38" fmla="*/ 251525 h 251525"/>
              <a:gd name="csX39" fmla="*/ 4223533 w 4223533"/>
              <a:gd name="csY39" fmla="*/ 251525 h 2515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4223533" h="251525">
                <a:moveTo>
                  <a:pt x="0" y="0"/>
                </a:moveTo>
                <a:lnTo>
                  <a:pt x="86462" y="0"/>
                </a:lnTo>
                <a:lnTo>
                  <a:pt x="86462" y="15720"/>
                </a:lnTo>
                <a:lnTo>
                  <a:pt x="191264" y="15720"/>
                </a:lnTo>
                <a:lnTo>
                  <a:pt x="191264" y="28820"/>
                </a:lnTo>
                <a:lnTo>
                  <a:pt x="327507" y="28820"/>
                </a:lnTo>
                <a:lnTo>
                  <a:pt x="327507" y="34060"/>
                </a:lnTo>
                <a:lnTo>
                  <a:pt x="492571" y="34060"/>
                </a:lnTo>
                <a:lnTo>
                  <a:pt x="492571" y="47161"/>
                </a:lnTo>
                <a:lnTo>
                  <a:pt x="696936" y="47161"/>
                </a:lnTo>
                <a:lnTo>
                  <a:pt x="696936" y="60261"/>
                </a:lnTo>
                <a:lnTo>
                  <a:pt x="890820" y="60261"/>
                </a:lnTo>
                <a:lnTo>
                  <a:pt x="890820" y="75981"/>
                </a:lnTo>
                <a:lnTo>
                  <a:pt x="995622" y="75981"/>
                </a:lnTo>
                <a:lnTo>
                  <a:pt x="995622" y="96942"/>
                </a:lnTo>
                <a:lnTo>
                  <a:pt x="1220947" y="96942"/>
                </a:lnTo>
                <a:lnTo>
                  <a:pt x="1220947" y="104802"/>
                </a:lnTo>
                <a:lnTo>
                  <a:pt x="1315269" y="104802"/>
                </a:lnTo>
                <a:lnTo>
                  <a:pt x="1315269" y="110042"/>
                </a:lnTo>
                <a:lnTo>
                  <a:pt x="1430552" y="110042"/>
                </a:lnTo>
                <a:lnTo>
                  <a:pt x="1430552" y="141483"/>
                </a:lnTo>
                <a:lnTo>
                  <a:pt x="1503913" y="141483"/>
                </a:lnTo>
                <a:lnTo>
                  <a:pt x="1503913" y="146723"/>
                </a:lnTo>
                <a:lnTo>
                  <a:pt x="1700417" y="146723"/>
                </a:lnTo>
                <a:lnTo>
                  <a:pt x="1700417" y="159823"/>
                </a:lnTo>
                <a:lnTo>
                  <a:pt x="1868101" y="159823"/>
                </a:lnTo>
                <a:lnTo>
                  <a:pt x="1868101" y="191264"/>
                </a:lnTo>
                <a:lnTo>
                  <a:pt x="2006964" y="191264"/>
                </a:lnTo>
                <a:lnTo>
                  <a:pt x="2006964" y="196504"/>
                </a:lnTo>
                <a:lnTo>
                  <a:pt x="2101286" y="196504"/>
                </a:lnTo>
                <a:lnTo>
                  <a:pt x="2101286" y="204364"/>
                </a:lnTo>
                <a:lnTo>
                  <a:pt x="2258490" y="204364"/>
                </a:lnTo>
                <a:lnTo>
                  <a:pt x="2258490" y="217464"/>
                </a:lnTo>
                <a:lnTo>
                  <a:pt x="2549316" y="217464"/>
                </a:lnTo>
                <a:lnTo>
                  <a:pt x="2549316" y="227945"/>
                </a:lnTo>
                <a:lnTo>
                  <a:pt x="2669839" y="227945"/>
                </a:lnTo>
                <a:lnTo>
                  <a:pt x="2669839" y="233185"/>
                </a:lnTo>
                <a:lnTo>
                  <a:pt x="2832282" y="233185"/>
                </a:lnTo>
                <a:lnTo>
                  <a:pt x="2832282" y="251525"/>
                </a:lnTo>
                <a:lnTo>
                  <a:pt x="4223533" y="251525"/>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3" name="Rectangle 4">
            <a:extLst>
              <a:ext uri="{FF2B5EF4-FFF2-40B4-BE49-F238E27FC236}">
                <a16:creationId xmlns:a16="http://schemas.microsoft.com/office/drawing/2014/main" id="{11D2F904-7571-90BF-0876-9CDA672D4C15}"/>
              </a:ext>
            </a:extLst>
          </p:cNvPr>
          <p:cNvSpPr>
            <a:spLocks noGrp="1" noChangeArrowheads="1"/>
          </p:cNvSpPr>
          <p:nvPr>
            <p:ph type="title"/>
          </p:nvPr>
        </p:nvSpPr>
        <p:spPr>
          <a:xfrm>
            <a:off x="231078" y="534083"/>
            <a:ext cx="11740260" cy="496290"/>
          </a:xfrm>
        </p:spPr>
        <p:txBody>
          <a:bodyPr/>
          <a:lstStyle/>
          <a:p>
            <a:r>
              <a:rPr lang="en-US" altLang="en-US" dirty="0"/>
              <a:t>BRUIN CLL-314: </a:t>
            </a:r>
            <a:r>
              <a:rPr lang="en-US" dirty="0"/>
              <a:t>PFS by INV in ITT and R/R Populations</a:t>
            </a:r>
            <a:endParaRPr lang="en-US" altLang="en-US" dirty="0"/>
          </a:p>
        </p:txBody>
      </p:sp>
      <p:sp>
        <p:nvSpPr>
          <p:cNvPr id="6" name="Text Box 15">
            <a:extLst>
              <a:ext uri="{FF2B5EF4-FFF2-40B4-BE49-F238E27FC236}">
                <a16:creationId xmlns:a16="http://schemas.microsoft.com/office/drawing/2014/main" id="{E870215D-064C-1A86-7754-79AC8EB66721}"/>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Woyach. ASH 2025. Abstr 683.. Woyach. JCO. 2025;[Epub].</a:t>
            </a:r>
            <a:endParaRPr lang="en-US" altLang="en-US" sz="800" b="0" dirty="0">
              <a:solidFill>
                <a:srgbClr val="161616"/>
              </a:solidFill>
              <a:latin typeface="Poppins" pitchFamily="2" charset="77"/>
            </a:endParaRPr>
          </a:p>
        </p:txBody>
      </p:sp>
      <p:graphicFrame>
        <p:nvGraphicFramePr>
          <p:cNvPr id="5" name="Group 3">
            <a:extLst>
              <a:ext uri="{FF2B5EF4-FFF2-40B4-BE49-F238E27FC236}">
                <a16:creationId xmlns:a16="http://schemas.microsoft.com/office/drawing/2014/main" id="{DB095AC0-B0F4-2D18-0A24-223FA1DE7469}"/>
              </a:ext>
            </a:extLst>
          </p:cNvPr>
          <p:cNvGraphicFramePr>
            <a:graphicFrameLocks/>
          </p:cNvGraphicFramePr>
          <p:nvPr>
            <p:extLst>
              <p:ext uri="{D42A27DB-BD31-4B8C-83A1-F6EECF244321}">
                <p14:modId xmlns:p14="http://schemas.microsoft.com/office/powerpoint/2010/main" val="266161451"/>
              </p:ext>
            </p:extLst>
          </p:nvPr>
        </p:nvGraphicFramePr>
        <p:xfrm>
          <a:off x="1267933" y="1298584"/>
          <a:ext cx="4582484" cy="1737440"/>
        </p:xfrm>
        <a:graphic>
          <a:graphicData uri="http://schemas.openxmlformats.org/drawingml/2006/table">
            <a:tbl>
              <a:tblPr/>
              <a:tblGrid>
                <a:gridCol w="1847992">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271452">
                  <a:extLst>
                    <a:ext uri="{9D8B030D-6E8A-4147-A177-3AD203B41FA5}">
                      <a16:colId xmlns:a16="http://schemas.microsoft.com/office/drawing/2014/main" val="20002"/>
                    </a:ext>
                  </a:extLst>
                </a:gridCol>
              </a:tblGrid>
              <a:tr h="0">
                <a:tc>
                  <a:txBody>
                    <a:bodyPr/>
                    <a:lstStyle/>
                    <a:p>
                      <a:r>
                        <a:rPr lang="en-US" sz="1200" b="1" dirty="0"/>
                        <a:t>ITT Population </a:t>
                      </a:r>
                    </a:p>
                    <a:p>
                      <a:r>
                        <a:rPr lang="en-US" sz="1200" b="1" dirty="0"/>
                        <a:t>PFS by INV</a:t>
                      </a:r>
                      <a:endParaRPr sz="1200"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Poppins" pitchFamily="2" charset="77"/>
                          <a:cs typeface="Poppins" pitchFamily="2" charset="77"/>
                        </a:rPr>
                        <a:t>Pirtobrutinib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Poppins" pitchFamily="2" charset="77"/>
                          <a:cs typeface="Poppins" pitchFamily="2" charset="77"/>
                        </a:rPr>
                        <a:t>(n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Poppins" pitchFamily="2" charset="77"/>
                          <a:cs typeface="Poppins" pitchFamily="2" charset="77"/>
                        </a:rPr>
                        <a:t>(n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tx1"/>
                          </a:solidFill>
                          <a:effectLst/>
                          <a:latin typeface="Poppins" pitchFamily="2" charset="77"/>
                          <a:cs typeface="Poppins" pitchFamily="2" charset="77"/>
                        </a:rPr>
                        <a:t>No. of 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tx1"/>
                          </a:solidFill>
                          <a:effectLst/>
                          <a:latin typeface="Poppins" pitchFamily="2" charset="77"/>
                          <a:cs typeface="Poppins" pitchFamily="2" charset="77"/>
                        </a:rPr>
                        <a:t>18-mo PFS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86.9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(82.4-90.3)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82.3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(77.3-86.3)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847575104"/>
                  </a:ext>
                </a:extLst>
              </a:tr>
              <a:tr h="0">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0.569 (0.388-0.834)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29947736"/>
                  </a:ext>
                </a:extLst>
              </a:tr>
              <a:tr h="0">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a:t>
                      </a: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.0034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30690761"/>
                  </a:ext>
                </a:extLst>
              </a:tr>
            </a:tbl>
          </a:graphicData>
        </a:graphic>
      </p:graphicFrame>
      <p:graphicFrame>
        <p:nvGraphicFramePr>
          <p:cNvPr id="13" name="Group 3">
            <a:extLst>
              <a:ext uri="{FF2B5EF4-FFF2-40B4-BE49-F238E27FC236}">
                <a16:creationId xmlns:a16="http://schemas.microsoft.com/office/drawing/2014/main" id="{ECB6E9FA-DF67-0B34-527C-9280D9022342}"/>
              </a:ext>
            </a:extLst>
          </p:cNvPr>
          <p:cNvGraphicFramePr>
            <a:graphicFrameLocks/>
          </p:cNvGraphicFramePr>
          <p:nvPr>
            <p:extLst>
              <p:ext uri="{D42A27DB-BD31-4B8C-83A1-F6EECF244321}">
                <p14:modId xmlns:p14="http://schemas.microsoft.com/office/powerpoint/2010/main" val="1269422589"/>
              </p:ext>
            </p:extLst>
          </p:nvPr>
        </p:nvGraphicFramePr>
        <p:xfrm>
          <a:off x="7319322" y="1278447"/>
          <a:ext cx="4582484" cy="1737440"/>
        </p:xfrm>
        <a:graphic>
          <a:graphicData uri="http://schemas.openxmlformats.org/drawingml/2006/table">
            <a:tbl>
              <a:tblPr/>
              <a:tblGrid>
                <a:gridCol w="1847992">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271452">
                  <a:extLst>
                    <a:ext uri="{9D8B030D-6E8A-4147-A177-3AD203B41FA5}">
                      <a16:colId xmlns:a16="http://schemas.microsoft.com/office/drawing/2014/main" val="20002"/>
                    </a:ext>
                  </a:extLst>
                </a:gridCol>
              </a:tblGrid>
              <a:tr h="184353">
                <a:tc>
                  <a:txBody>
                    <a:bodyPr/>
                    <a:lstStyle/>
                    <a:p>
                      <a:r>
                        <a:rPr lang="en-US" sz="1200" b="1" dirty="0"/>
                        <a:t>R/R Population</a:t>
                      </a:r>
                    </a:p>
                    <a:p>
                      <a:r>
                        <a:rPr lang="en-US" sz="1200" b="1" dirty="0"/>
                        <a:t>PFS by INV</a:t>
                      </a:r>
                      <a:endParaRPr sz="1200"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Poppins" pitchFamily="2" charset="77"/>
                          <a:cs typeface="Poppins" pitchFamily="2" charset="77"/>
                        </a:rPr>
                        <a:t>Pirtobrutinib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Poppins" pitchFamily="2" charset="77"/>
                          <a:cs typeface="Poppins" pitchFamily="2" charset="77"/>
                        </a:rPr>
                        <a:t>(n =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1"/>
                          </a:solidFill>
                          <a:effectLst/>
                          <a:latin typeface="Poppins" pitchFamily="2" charset="77"/>
                          <a:cs typeface="Poppins" pitchFamily="2" charset="77"/>
                        </a:rPr>
                        <a:t>(n = 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tx1"/>
                          </a:solidFill>
                          <a:effectLst/>
                          <a:latin typeface="Poppins" pitchFamily="2" charset="77"/>
                          <a:cs typeface="Poppins" pitchFamily="2" charset="77"/>
                        </a:rPr>
                        <a:t>No. of 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1843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tx1"/>
                          </a:solidFill>
                          <a:effectLst/>
                          <a:latin typeface="Poppins" pitchFamily="2" charset="77"/>
                          <a:cs typeface="Poppins" pitchFamily="2" charset="77"/>
                        </a:rPr>
                        <a:t>18-mo PFS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81.7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(75.1-86.7)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79.2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(72.3-84.6)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847575104"/>
                  </a:ext>
                </a:extLst>
              </a:tr>
              <a:tr h="0">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0.729 (0.471-1.128)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29947736"/>
                  </a:ext>
                </a:extLst>
              </a:tr>
              <a:tr h="0">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a:t>
                      </a: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.1563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30690761"/>
                  </a:ext>
                </a:extLst>
              </a:tr>
            </a:tbl>
          </a:graphicData>
        </a:graphic>
      </p:graphicFrame>
      <p:sp>
        <p:nvSpPr>
          <p:cNvPr id="17" name="TextBox 16">
            <a:extLst>
              <a:ext uri="{FF2B5EF4-FFF2-40B4-BE49-F238E27FC236}">
                <a16:creationId xmlns:a16="http://schemas.microsoft.com/office/drawing/2014/main" id="{57F2D0BC-9508-957B-E2CA-C29564FA61DF}"/>
              </a:ext>
            </a:extLst>
          </p:cNvPr>
          <p:cNvSpPr txBox="1"/>
          <p:nvPr/>
        </p:nvSpPr>
        <p:spPr>
          <a:xfrm>
            <a:off x="1364734" y="4654530"/>
            <a:ext cx="3274838" cy="298825"/>
          </a:xfrm>
          <a:prstGeom prst="rect">
            <a:avLst/>
          </a:prstGeom>
        </p:spPr>
        <p:txBody>
          <a:bodyPr vert="horz" wrap="square" lIns="0" tIns="0" rIns="0" bIns="0" rtlCol="0">
            <a:noAutofit/>
          </a:bodyPr>
          <a:lstStyle/>
          <a:p>
            <a:pPr algn="l"/>
            <a:r>
              <a:rPr lang="en-US" sz="1200" dirty="0"/>
              <a:t>Median f/u: 22 mo (pirto) vs 19.7 mo (ibru)</a:t>
            </a:r>
          </a:p>
        </p:txBody>
      </p:sp>
      <p:sp>
        <p:nvSpPr>
          <p:cNvPr id="18" name="TextBox 17">
            <a:extLst>
              <a:ext uri="{FF2B5EF4-FFF2-40B4-BE49-F238E27FC236}">
                <a16:creationId xmlns:a16="http://schemas.microsoft.com/office/drawing/2014/main" id="{A09632C4-5CA7-5713-5661-6642E2225AB1}"/>
              </a:ext>
            </a:extLst>
          </p:cNvPr>
          <p:cNvSpPr txBox="1"/>
          <p:nvPr/>
        </p:nvSpPr>
        <p:spPr>
          <a:xfrm>
            <a:off x="7456426" y="4634393"/>
            <a:ext cx="3852408" cy="298825"/>
          </a:xfrm>
          <a:prstGeom prst="rect">
            <a:avLst/>
          </a:prstGeom>
        </p:spPr>
        <p:txBody>
          <a:bodyPr vert="horz" wrap="square" lIns="0" tIns="0" rIns="0" bIns="0" rtlCol="0">
            <a:noAutofit/>
          </a:bodyPr>
          <a:lstStyle/>
          <a:p>
            <a:pPr algn="l"/>
            <a:r>
              <a:rPr lang="en-US" sz="1200" dirty="0"/>
              <a:t>Median f/u: 18.4 mo (pirto) vs 15.8 mo (ibru)</a:t>
            </a:r>
          </a:p>
        </p:txBody>
      </p:sp>
      <p:sp>
        <p:nvSpPr>
          <p:cNvPr id="2" name="Freeform: Shape 1">
            <a:extLst>
              <a:ext uri="{FF2B5EF4-FFF2-40B4-BE49-F238E27FC236}">
                <a16:creationId xmlns:a16="http://schemas.microsoft.com/office/drawing/2014/main" id="{4751E4DA-3508-9617-8AB2-6F9DE618AA2F}"/>
              </a:ext>
            </a:extLst>
          </p:cNvPr>
          <p:cNvSpPr/>
          <p:nvPr/>
        </p:nvSpPr>
        <p:spPr>
          <a:xfrm>
            <a:off x="1154430" y="3240955"/>
            <a:ext cx="4354830" cy="1657350"/>
          </a:xfrm>
          <a:custGeom>
            <a:avLst/>
            <a:gdLst>
              <a:gd name="csX0" fmla="*/ 0 w 4354830"/>
              <a:gd name="csY0" fmla="*/ 0 h 1657350"/>
              <a:gd name="csX1" fmla="*/ 0 w 4354830"/>
              <a:gd name="csY1" fmla="*/ 1657350 h 1657350"/>
              <a:gd name="csX2" fmla="*/ 4354830 w 4354830"/>
              <a:gd name="csY2" fmla="*/ 1657350 h 1657350"/>
            </a:gdLst>
            <a:ahLst/>
            <a:cxnLst>
              <a:cxn ang="0">
                <a:pos x="csX0" y="csY0"/>
              </a:cxn>
              <a:cxn ang="0">
                <a:pos x="csX1" y="csY1"/>
              </a:cxn>
              <a:cxn ang="0">
                <a:pos x="csX2" y="csY2"/>
              </a:cxn>
            </a:cxnLst>
            <a:rect l="l" t="t" r="r" b="b"/>
            <a:pathLst>
              <a:path w="4354830" h="1657350">
                <a:moveTo>
                  <a:pt x="0" y="0"/>
                </a:moveTo>
                <a:lnTo>
                  <a:pt x="0" y="1657350"/>
                </a:lnTo>
                <a:lnTo>
                  <a:pt x="4354830" y="1657350"/>
                </a:lnTo>
              </a:path>
            </a:pathLst>
          </a:cu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4596B5C2-E095-6985-74F9-86973341B730}"/>
              </a:ext>
            </a:extLst>
          </p:cNvPr>
          <p:cNvGrpSpPr/>
          <p:nvPr/>
        </p:nvGrpSpPr>
        <p:grpSpPr>
          <a:xfrm>
            <a:off x="1088464" y="3244765"/>
            <a:ext cx="69377" cy="1653540"/>
            <a:chOff x="1088464" y="3089910"/>
            <a:chExt cx="69377" cy="1653540"/>
          </a:xfrm>
        </p:grpSpPr>
        <p:cxnSp>
          <p:nvCxnSpPr>
            <p:cNvPr id="7" name="Straight Connector 6">
              <a:extLst>
                <a:ext uri="{FF2B5EF4-FFF2-40B4-BE49-F238E27FC236}">
                  <a16:creationId xmlns:a16="http://schemas.microsoft.com/office/drawing/2014/main" id="{77B7B385-3754-2C97-994D-18195583B87F}"/>
                </a:ext>
              </a:extLst>
            </p:cNvPr>
            <p:cNvCxnSpPr>
              <a:cxnSpLocks/>
            </p:cNvCxnSpPr>
            <p:nvPr/>
          </p:nvCxnSpPr>
          <p:spPr>
            <a:xfrm>
              <a:off x="1088464" y="308991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B083794-485B-8375-BD91-24928189E813}"/>
                </a:ext>
              </a:extLst>
            </p:cNvPr>
            <p:cNvCxnSpPr>
              <a:cxnSpLocks/>
            </p:cNvCxnSpPr>
            <p:nvPr/>
          </p:nvCxnSpPr>
          <p:spPr>
            <a:xfrm>
              <a:off x="1088464" y="3420618"/>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E93AE97-B452-9087-80A1-A1B00761327A}"/>
                </a:ext>
              </a:extLst>
            </p:cNvPr>
            <p:cNvCxnSpPr>
              <a:cxnSpLocks/>
            </p:cNvCxnSpPr>
            <p:nvPr/>
          </p:nvCxnSpPr>
          <p:spPr>
            <a:xfrm>
              <a:off x="1088464" y="3751326"/>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B8D2E95-BF32-BF66-B6AD-1CCAC0EAD1AB}"/>
                </a:ext>
              </a:extLst>
            </p:cNvPr>
            <p:cNvCxnSpPr>
              <a:cxnSpLocks/>
            </p:cNvCxnSpPr>
            <p:nvPr/>
          </p:nvCxnSpPr>
          <p:spPr>
            <a:xfrm>
              <a:off x="1088464" y="4082034"/>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A168450-3F52-6E67-62DD-5B9BF42D1253}"/>
                </a:ext>
              </a:extLst>
            </p:cNvPr>
            <p:cNvCxnSpPr>
              <a:cxnSpLocks/>
            </p:cNvCxnSpPr>
            <p:nvPr/>
          </p:nvCxnSpPr>
          <p:spPr>
            <a:xfrm>
              <a:off x="1088464" y="4412742"/>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32EA0BC-AA5E-96A2-5960-2F75E69E5BB0}"/>
                </a:ext>
              </a:extLst>
            </p:cNvPr>
            <p:cNvCxnSpPr>
              <a:cxnSpLocks/>
            </p:cNvCxnSpPr>
            <p:nvPr/>
          </p:nvCxnSpPr>
          <p:spPr>
            <a:xfrm>
              <a:off x="1088464" y="474345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E645A427-65CF-D5F1-5775-1418218732AD}"/>
              </a:ext>
            </a:extLst>
          </p:cNvPr>
          <p:cNvGrpSpPr/>
          <p:nvPr/>
        </p:nvGrpSpPr>
        <p:grpSpPr>
          <a:xfrm>
            <a:off x="1154430" y="4898308"/>
            <a:ext cx="4354830" cy="58016"/>
            <a:chOff x="1154430" y="4743453"/>
            <a:chExt cx="4354830" cy="58016"/>
          </a:xfrm>
        </p:grpSpPr>
        <p:grpSp>
          <p:nvGrpSpPr>
            <p:cNvPr id="15" name="Group 14">
              <a:extLst>
                <a:ext uri="{FF2B5EF4-FFF2-40B4-BE49-F238E27FC236}">
                  <a16:creationId xmlns:a16="http://schemas.microsoft.com/office/drawing/2014/main" id="{80F45160-7EBE-725F-ECC4-31263E24BF68}"/>
                </a:ext>
              </a:extLst>
            </p:cNvPr>
            <p:cNvGrpSpPr/>
            <p:nvPr/>
          </p:nvGrpSpPr>
          <p:grpSpPr>
            <a:xfrm rot="5400000">
              <a:off x="1772700" y="4125183"/>
              <a:ext cx="55050" cy="1291590"/>
              <a:chOff x="1088464" y="3089910"/>
              <a:chExt cx="69377" cy="1653540"/>
            </a:xfrm>
          </p:grpSpPr>
          <p:cxnSp>
            <p:nvCxnSpPr>
              <p:cNvPr id="16" name="Straight Connector 15">
                <a:extLst>
                  <a:ext uri="{FF2B5EF4-FFF2-40B4-BE49-F238E27FC236}">
                    <a16:creationId xmlns:a16="http://schemas.microsoft.com/office/drawing/2014/main" id="{175DBC2E-0596-1D15-B280-E18A8DB2DC62}"/>
                  </a:ext>
                </a:extLst>
              </p:cNvPr>
              <p:cNvCxnSpPr>
                <a:cxnSpLocks/>
              </p:cNvCxnSpPr>
              <p:nvPr/>
            </p:nvCxnSpPr>
            <p:spPr>
              <a:xfrm>
                <a:off x="1088464" y="308991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E0685F6-892B-3D4C-EBB5-841119909CB7}"/>
                  </a:ext>
                </a:extLst>
              </p:cNvPr>
              <p:cNvCxnSpPr>
                <a:cxnSpLocks/>
              </p:cNvCxnSpPr>
              <p:nvPr/>
            </p:nvCxnSpPr>
            <p:spPr>
              <a:xfrm>
                <a:off x="1088464" y="3420618"/>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5CDFDAC-BC59-C5B7-03D3-AD30757A79AB}"/>
                  </a:ext>
                </a:extLst>
              </p:cNvPr>
              <p:cNvCxnSpPr>
                <a:cxnSpLocks/>
              </p:cNvCxnSpPr>
              <p:nvPr/>
            </p:nvCxnSpPr>
            <p:spPr>
              <a:xfrm>
                <a:off x="1088464" y="3751326"/>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430C810-95F6-9AD5-7AF6-6C35A0D71681}"/>
                  </a:ext>
                </a:extLst>
              </p:cNvPr>
              <p:cNvCxnSpPr>
                <a:cxnSpLocks/>
              </p:cNvCxnSpPr>
              <p:nvPr/>
            </p:nvCxnSpPr>
            <p:spPr>
              <a:xfrm>
                <a:off x="1088464" y="4082034"/>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6D9C04A-3EBE-E6F5-4E8C-F16C5234AADB}"/>
                  </a:ext>
                </a:extLst>
              </p:cNvPr>
              <p:cNvCxnSpPr>
                <a:cxnSpLocks/>
              </p:cNvCxnSpPr>
              <p:nvPr/>
            </p:nvCxnSpPr>
            <p:spPr>
              <a:xfrm>
                <a:off x="1088464" y="4412742"/>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7A69CC7-9A16-2F87-CA1E-A46E664CF182}"/>
                  </a:ext>
                </a:extLst>
              </p:cNvPr>
              <p:cNvCxnSpPr>
                <a:cxnSpLocks/>
              </p:cNvCxnSpPr>
              <p:nvPr/>
            </p:nvCxnSpPr>
            <p:spPr>
              <a:xfrm>
                <a:off x="1088464" y="474345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E7DD7630-4252-32CE-B9C2-A57D5E22E7EF}"/>
                </a:ext>
              </a:extLst>
            </p:cNvPr>
            <p:cNvGrpSpPr/>
            <p:nvPr/>
          </p:nvGrpSpPr>
          <p:grpSpPr>
            <a:xfrm rot="5400000">
              <a:off x="3295679" y="4126040"/>
              <a:ext cx="55050" cy="1291590"/>
              <a:chOff x="1088464" y="3089910"/>
              <a:chExt cx="69377" cy="1653540"/>
            </a:xfrm>
          </p:grpSpPr>
          <p:cxnSp>
            <p:nvCxnSpPr>
              <p:cNvPr id="25" name="Straight Connector 24">
                <a:extLst>
                  <a:ext uri="{FF2B5EF4-FFF2-40B4-BE49-F238E27FC236}">
                    <a16:creationId xmlns:a16="http://schemas.microsoft.com/office/drawing/2014/main" id="{FB2AF65F-DF1E-D674-F087-D2F1CE585346}"/>
                  </a:ext>
                </a:extLst>
              </p:cNvPr>
              <p:cNvCxnSpPr>
                <a:cxnSpLocks/>
              </p:cNvCxnSpPr>
              <p:nvPr/>
            </p:nvCxnSpPr>
            <p:spPr>
              <a:xfrm>
                <a:off x="1088464" y="308991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22E1F0D-1952-4EBA-F11C-2D6AD0CF7F4B}"/>
                  </a:ext>
                </a:extLst>
              </p:cNvPr>
              <p:cNvCxnSpPr>
                <a:cxnSpLocks/>
              </p:cNvCxnSpPr>
              <p:nvPr/>
            </p:nvCxnSpPr>
            <p:spPr>
              <a:xfrm>
                <a:off x="1088464" y="3420618"/>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5DF590B-3978-05CD-E98E-C41B32A9F5FE}"/>
                  </a:ext>
                </a:extLst>
              </p:cNvPr>
              <p:cNvCxnSpPr>
                <a:cxnSpLocks/>
              </p:cNvCxnSpPr>
              <p:nvPr/>
            </p:nvCxnSpPr>
            <p:spPr>
              <a:xfrm>
                <a:off x="1088464" y="3751326"/>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8B882AE-1523-D693-917A-A7BEF1CFD496}"/>
                  </a:ext>
                </a:extLst>
              </p:cNvPr>
              <p:cNvCxnSpPr>
                <a:cxnSpLocks/>
              </p:cNvCxnSpPr>
              <p:nvPr/>
            </p:nvCxnSpPr>
            <p:spPr>
              <a:xfrm>
                <a:off x="1088464" y="4082034"/>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9B1C41F-54B8-9175-B2EA-2EEF4AE2096A}"/>
                  </a:ext>
                </a:extLst>
              </p:cNvPr>
              <p:cNvCxnSpPr>
                <a:cxnSpLocks/>
              </p:cNvCxnSpPr>
              <p:nvPr/>
            </p:nvCxnSpPr>
            <p:spPr>
              <a:xfrm>
                <a:off x="1088464" y="4412742"/>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5ADCE8-BA42-107B-EFA3-0ECFBFC1591B}"/>
                  </a:ext>
                </a:extLst>
              </p:cNvPr>
              <p:cNvCxnSpPr>
                <a:cxnSpLocks/>
              </p:cNvCxnSpPr>
              <p:nvPr/>
            </p:nvCxnSpPr>
            <p:spPr>
              <a:xfrm>
                <a:off x="1088464" y="474345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12E78FC3-EE3C-1AB0-4569-2D58409A59B8}"/>
                </a:ext>
              </a:extLst>
            </p:cNvPr>
            <p:cNvGrpSpPr/>
            <p:nvPr/>
          </p:nvGrpSpPr>
          <p:grpSpPr>
            <a:xfrm rot="5400000">
              <a:off x="4835940" y="4128149"/>
              <a:ext cx="55050" cy="1291590"/>
              <a:chOff x="1088464" y="3089910"/>
              <a:chExt cx="69377" cy="1653540"/>
            </a:xfrm>
          </p:grpSpPr>
          <p:cxnSp>
            <p:nvCxnSpPr>
              <p:cNvPr id="32" name="Straight Connector 31">
                <a:extLst>
                  <a:ext uri="{FF2B5EF4-FFF2-40B4-BE49-F238E27FC236}">
                    <a16:creationId xmlns:a16="http://schemas.microsoft.com/office/drawing/2014/main" id="{F0EFDEFD-2D1A-52BC-5E66-8475298ACC39}"/>
                  </a:ext>
                </a:extLst>
              </p:cNvPr>
              <p:cNvCxnSpPr>
                <a:cxnSpLocks/>
              </p:cNvCxnSpPr>
              <p:nvPr/>
            </p:nvCxnSpPr>
            <p:spPr>
              <a:xfrm>
                <a:off x="1088464" y="308991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B44EBE1-C4C7-5207-6A20-0E85A2C198F1}"/>
                  </a:ext>
                </a:extLst>
              </p:cNvPr>
              <p:cNvCxnSpPr>
                <a:cxnSpLocks/>
              </p:cNvCxnSpPr>
              <p:nvPr/>
            </p:nvCxnSpPr>
            <p:spPr>
              <a:xfrm>
                <a:off x="1088464" y="3420618"/>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3AAA3B0-4D99-AD5D-4960-6516D8833D2B}"/>
                  </a:ext>
                </a:extLst>
              </p:cNvPr>
              <p:cNvCxnSpPr>
                <a:cxnSpLocks/>
              </p:cNvCxnSpPr>
              <p:nvPr/>
            </p:nvCxnSpPr>
            <p:spPr>
              <a:xfrm>
                <a:off x="1088464" y="3751326"/>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57EE4DB-32B7-5610-155C-B0B8AA0D4E33}"/>
                  </a:ext>
                </a:extLst>
              </p:cNvPr>
              <p:cNvCxnSpPr>
                <a:cxnSpLocks/>
              </p:cNvCxnSpPr>
              <p:nvPr/>
            </p:nvCxnSpPr>
            <p:spPr>
              <a:xfrm>
                <a:off x="1088464" y="4082034"/>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8789F70-7726-1CCD-4A26-A9DAEDB56F1C}"/>
                  </a:ext>
                </a:extLst>
              </p:cNvPr>
              <p:cNvCxnSpPr>
                <a:cxnSpLocks/>
              </p:cNvCxnSpPr>
              <p:nvPr/>
            </p:nvCxnSpPr>
            <p:spPr>
              <a:xfrm>
                <a:off x="1088464" y="4412742"/>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4FBF8DA-9411-349A-43CF-8B94F0C049C2}"/>
                  </a:ext>
                </a:extLst>
              </p:cNvPr>
              <p:cNvCxnSpPr>
                <a:cxnSpLocks/>
              </p:cNvCxnSpPr>
              <p:nvPr/>
            </p:nvCxnSpPr>
            <p:spPr>
              <a:xfrm>
                <a:off x="1088464" y="474345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9" name="TextBox 38">
            <a:extLst>
              <a:ext uri="{FF2B5EF4-FFF2-40B4-BE49-F238E27FC236}">
                <a16:creationId xmlns:a16="http://schemas.microsoft.com/office/drawing/2014/main" id="{8F540534-8F8B-D163-62F0-F6138C1FC138}"/>
              </a:ext>
            </a:extLst>
          </p:cNvPr>
          <p:cNvSpPr txBox="1"/>
          <p:nvPr/>
        </p:nvSpPr>
        <p:spPr>
          <a:xfrm>
            <a:off x="571611" y="3153328"/>
            <a:ext cx="487680" cy="205734"/>
          </a:xfrm>
          <a:prstGeom prst="rect">
            <a:avLst/>
          </a:prstGeom>
        </p:spPr>
        <p:txBody>
          <a:bodyPr vert="horz" wrap="none" lIns="0" tIns="0" rIns="0" bIns="0" rtlCol="0">
            <a:noAutofit/>
          </a:bodyPr>
          <a:lstStyle/>
          <a:p>
            <a:pPr algn="r"/>
            <a:r>
              <a:rPr lang="en-US" sz="1200" dirty="0"/>
              <a:t>100</a:t>
            </a:r>
          </a:p>
        </p:txBody>
      </p:sp>
      <p:sp>
        <p:nvSpPr>
          <p:cNvPr id="40" name="TextBox 39">
            <a:extLst>
              <a:ext uri="{FF2B5EF4-FFF2-40B4-BE49-F238E27FC236}">
                <a16:creationId xmlns:a16="http://schemas.microsoft.com/office/drawing/2014/main" id="{2BCFD564-8028-2BE6-DFD8-6BAA021EC0E0}"/>
              </a:ext>
            </a:extLst>
          </p:cNvPr>
          <p:cNvSpPr txBox="1"/>
          <p:nvPr/>
        </p:nvSpPr>
        <p:spPr>
          <a:xfrm>
            <a:off x="571611" y="3480988"/>
            <a:ext cx="487680" cy="205734"/>
          </a:xfrm>
          <a:prstGeom prst="rect">
            <a:avLst/>
          </a:prstGeom>
        </p:spPr>
        <p:txBody>
          <a:bodyPr vert="horz" wrap="none" lIns="0" tIns="0" rIns="0" bIns="0" rtlCol="0">
            <a:noAutofit/>
          </a:bodyPr>
          <a:lstStyle/>
          <a:p>
            <a:pPr algn="r"/>
            <a:r>
              <a:rPr lang="en-US" sz="1200" dirty="0"/>
              <a:t>80</a:t>
            </a:r>
          </a:p>
        </p:txBody>
      </p:sp>
      <p:sp>
        <p:nvSpPr>
          <p:cNvPr id="41" name="TextBox 40">
            <a:extLst>
              <a:ext uri="{FF2B5EF4-FFF2-40B4-BE49-F238E27FC236}">
                <a16:creationId xmlns:a16="http://schemas.microsoft.com/office/drawing/2014/main" id="{3458FD54-AFEA-A261-3C88-C64EDC47CEBB}"/>
              </a:ext>
            </a:extLst>
          </p:cNvPr>
          <p:cNvSpPr txBox="1"/>
          <p:nvPr/>
        </p:nvSpPr>
        <p:spPr>
          <a:xfrm>
            <a:off x="571611" y="3823622"/>
            <a:ext cx="487680" cy="205734"/>
          </a:xfrm>
          <a:prstGeom prst="rect">
            <a:avLst/>
          </a:prstGeom>
        </p:spPr>
        <p:txBody>
          <a:bodyPr vert="horz" wrap="none" lIns="0" tIns="0" rIns="0" bIns="0" rtlCol="0">
            <a:noAutofit/>
          </a:bodyPr>
          <a:lstStyle/>
          <a:p>
            <a:pPr algn="r"/>
            <a:r>
              <a:rPr lang="en-US" sz="1200" dirty="0"/>
              <a:t>60</a:t>
            </a:r>
          </a:p>
        </p:txBody>
      </p:sp>
      <p:sp>
        <p:nvSpPr>
          <p:cNvPr id="42" name="TextBox 41">
            <a:extLst>
              <a:ext uri="{FF2B5EF4-FFF2-40B4-BE49-F238E27FC236}">
                <a16:creationId xmlns:a16="http://schemas.microsoft.com/office/drawing/2014/main" id="{D5EC33EE-5DC7-69C0-F38B-8FA0E0E45286}"/>
              </a:ext>
            </a:extLst>
          </p:cNvPr>
          <p:cNvSpPr txBox="1"/>
          <p:nvPr/>
        </p:nvSpPr>
        <p:spPr>
          <a:xfrm>
            <a:off x="571611" y="4151282"/>
            <a:ext cx="487680" cy="205734"/>
          </a:xfrm>
          <a:prstGeom prst="rect">
            <a:avLst/>
          </a:prstGeom>
        </p:spPr>
        <p:txBody>
          <a:bodyPr vert="horz" wrap="none" lIns="0" tIns="0" rIns="0" bIns="0" rtlCol="0">
            <a:noAutofit/>
          </a:bodyPr>
          <a:lstStyle/>
          <a:p>
            <a:pPr algn="r"/>
            <a:r>
              <a:rPr lang="en-US" sz="1200" dirty="0"/>
              <a:t>40</a:t>
            </a:r>
          </a:p>
        </p:txBody>
      </p:sp>
      <p:sp>
        <p:nvSpPr>
          <p:cNvPr id="43" name="TextBox 42">
            <a:extLst>
              <a:ext uri="{FF2B5EF4-FFF2-40B4-BE49-F238E27FC236}">
                <a16:creationId xmlns:a16="http://schemas.microsoft.com/office/drawing/2014/main" id="{DBFB67D4-1EA8-36BC-F103-8EA7453D514D}"/>
              </a:ext>
            </a:extLst>
          </p:cNvPr>
          <p:cNvSpPr txBox="1"/>
          <p:nvPr/>
        </p:nvSpPr>
        <p:spPr>
          <a:xfrm>
            <a:off x="571611" y="4487451"/>
            <a:ext cx="487680" cy="205734"/>
          </a:xfrm>
          <a:prstGeom prst="rect">
            <a:avLst/>
          </a:prstGeom>
        </p:spPr>
        <p:txBody>
          <a:bodyPr vert="horz" wrap="none" lIns="0" tIns="0" rIns="0" bIns="0" rtlCol="0">
            <a:noAutofit/>
          </a:bodyPr>
          <a:lstStyle/>
          <a:p>
            <a:pPr algn="r"/>
            <a:r>
              <a:rPr lang="en-US" sz="1200" dirty="0"/>
              <a:t>20</a:t>
            </a:r>
          </a:p>
        </p:txBody>
      </p:sp>
      <p:sp>
        <p:nvSpPr>
          <p:cNvPr id="44" name="TextBox 43">
            <a:extLst>
              <a:ext uri="{FF2B5EF4-FFF2-40B4-BE49-F238E27FC236}">
                <a16:creationId xmlns:a16="http://schemas.microsoft.com/office/drawing/2014/main" id="{3E1EDF4F-D3FC-0D46-3E5B-7882C9CA41F7}"/>
              </a:ext>
            </a:extLst>
          </p:cNvPr>
          <p:cNvSpPr txBox="1"/>
          <p:nvPr/>
        </p:nvSpPr>
        <p:spPr>
          <a:xfrm>
            <a:off x="571611" y="4815111"/>
            <a:ext cx="487680" cy="205734"/>
          </a:xfrm>
          <a:prstGeom prst="rect">
            <a:avLst/>
          </a:prstGeom>
        </p:spPr>
        <p:txBody>
          <a:bodyPr vert="horz" wrap="none" lIns="0" tIns="0" rIns="0" bIns="0" rtlCol="0">
            <a:noAutofit/>
          </a:bodyPr>
          <a:lstStyle/>
          <a:p>
            <a:pPr algn="r"/>
            <a:r>
              <a:rPr lang="en-US" sz="1200" dirty="0"/>
              <a:t>0</a:t>
            </a:r>
          </a:p>
        </p:txBody>
      </p:sp>
      <p:sp>
        <p:nvSpPr>
          <p:cNvPr id="45" name="TextBox 44">
            <a:extLst>
              <a:ext uri="{FF2B5EF4-FFF2-40B4-BE49-F238E27FC236}">
                <a16:creationId xmlns:a16="http://schemas.microsoft.com/office/drawing/2014/main" id="{02C3BE9D-1ABF-8903-F542-D2F7E31F492B}"/>
              </a:ext>
            </a:extLst>
          </p:cNvPr>
          <p:cNvSpPr txBox="1"/>
          <p:nvPr/>
        </p:nvSpPr>
        <p:spPr>
          <a:xfrm>
            <a:off x="982519" y="4970872"/>
            <a:ext cx="343011" cy="205734"/>
          </a:xfrm>
          <a:prstGeom prst="rect">
            <a:avLst/>
          </a:prstGeom>
        </p:spPr>
        <p:txBody>
          <a:bodyPr vert="horz" wrap="none" lIns="0" tIns="0" rIns="0" bIns="0" rtlCol="0">
            <a:noAutofit/>
          </a:bodyPr>
          <a:lstStyle/>
          <a:p>
            <a:pPr algn="ctr"/>
            <a:r>
              <a:rPr lang="en-US" sz="1200" dirty="0"/>
              <a:t>0</a:t>
            </a:r>
          </a:p>
        </p:txBody>
      </p:sp>
      <p:sp>
        <p:nvSpPr>
          <p:cNvPr id="46" name="TextBox 45">
            <a:extLst>
              <a:ext uri="{FF2B5EF4-FFF2-40B4-BE49-F238E27FC236}">
                <a16:creationId xmlns:a16="http://schemas.microsoft.com/office/drawing/2014/main" id="{9DC742A7-CD29-549C-BA16-1F8D96771847}"/>
              </a:ext>
            </a:extLst>
          </p:cNvPr>
          <p:cNvSpPr txBox="1"/>
          <p:nvPr/>
        </p:nvSpPr>
        <p:spPr>
          <a:xfrm>
            <a:off x="1245759" y="4970872"/>
            <a:ext cx="343011" cy="205734"/>
          </a:xfrm>
          <a:prstGeom prst="rect">
            <a:avLst/>
          </a:prstGeom>
        </p:spPr>
        <p:txBody>
          <a:bodyPr vert="horz" wrap="none" lIns="0" tIns="0" rIns="0" bIns="0" rtlCol="0">
            <a:noAutofit/>
          </a:bodyPr>
          <a:lstStyle/>
          <a:p>
            <a:pPr algn="ctr"/>
            <a:r>
              <a:rPr lang="en-US" sz="1200" dirty="0"/>
              <a:t>2</a:t>
            </a:r>
          </a:p>
        </p:txBody>
      </p:sp>
      <p:sp>
        <p:nvSpPr>
          <p:cNvPr id="47" name="TextBox 46">
            <a:extLst>
              <a:ext uri="{FF2B5EF4-FFF2-40B4-BE49-F238E27FC236}">
                <a16:creationId xmlns:a16="http://schemas.microsoft.com/office/drawing/2014/main" id="{D51DDAEF-3D6D-6346-0FB8-20310AAE198B}"/>
              </a:ext>
            </a:extLst>
          </p:cNvPr>
          <p:cNvSpPr txBox="1"/>
          <p:nvPr/>
        </p:nvSpPr>
        <p:spPr>
          <a:xfrm>
            <a:off x="1504378" y="4974853"/>
            <a:ext cx="343011" cy="205734"/>
          </a:xfrm>
          <a:prstGeom prst="rect">
            <a:avLst/>
          </a:prstGeom>
        </p:spPr>
        <p:txBody>
          <a:bodyPr vert="horz" wrap="none" lIns="0" tIns="0" rIns="0" bIns="0" rtlCol="0">
            <a:noAutofit/>
          </a:bodyPr>
          <a:lstStyle/>
          <a:p>
            <a:pPr algn="ctr"/>
            <a:r>
              <a:rPr lang="en-US" sz="1200" dirty="0"/>
              <a:t>4</a:t>
            </a:r>
          </a:p>
        </p:txBody>
      </p:sp>
      <p:sp>
        <p:nvSpPr>
          <p:cNvPr id="48" name="TextBox 47">
            <a:extLst>
              <a:ext uri="{FF2B5EF4-FFF2-40B4-BE49-F238E27FC236}">
                <a16:creationId xmlns:a16="http://schemas.microsoft.com/office/drawing/2014/main" id="{760F29EE-994B-E002-FB46-E7BB8DB8AC15}"/>
              </a:ext>
            </a:extLst>
          </p:cNvPr>
          <p:cNvSpPr txBox="1"/>
          <p:nvPr/>
        </p:nvSpPr>
        <p:spPr>
          <a:xfrm>
            <a:off x="1767618" y="4974853"/>
            <a:ext cx="343011" cy="205734"/>
          </a:xfrm>
          <a:prstGeom prst="rect">
            <a:avLst/>
          </a:prstGeom>
        </p:spPr>
        <p:txBody>
          <a:bodyPr vert="horz" wrap="none" lIns="0" tIns="0" rIns="0" bIns="0" rtlCol="0">
            <a:noAutofit/>
          </a:bodyPr>
          <a:lstStyle/>
          <a:p>
            <a:pPr algn="ctr"/>
            <a:r>
              <a:rPr lang="en-US" sz="1200" dirty="0"/>
              <a:t>6</a:t>
            </a:r>
          </a:p>
        </p:txBody>
      </p:sp>
      <p:sp>
        <p:nvSpPr>
          <p:cNvPr id="49" name="TextBox 48">
            <a:extLst>
              <a:ext uri="{FF2B5EF4-FFF2-40B4-BE49-F238E27FC236}">
                <a16:creationId xmlns:a16="http://schemas.microsoft.com/office/drawing/2014/main" id="{578BDFF9-9CB8-BA3D-57EA-F9155AB53285}"/>
              </a:ext>
            </a:extLst>
          </p:cNvPr>
          <p:cNvSpPr txBox="1"/>
          <p:nvPr/>
        </p:nvSpPr>
        <p:spPr>
          <a:xfrm>
            <a:off x="2007187" y="4970872"/>
            <a:ext cx="343011" cy="205734"/>
          </a:xfrm>
          <a:prstGeom prst="rect">
            <a:avLst/>
          </a:prstGeom>
        </p:spPr>
        <p:txBody>
          <a:bodyPr vert="horz" wrap="none" lIns="0" tIns="0" rIns="0" bIns="0" rtlCol="0">
            <a:noAutofit/>
          </a:bodyPr>
          <a:lstStyle/>
          <a:p>
            <a:pPr algn="ctr"/>
            <a:r>
              <a:rPr lang="en-US" sz="1200" dirty="0"/>
              <a:t>8</a:t>
            </a:r>
          </a:p>
        </p:txBody>
      </p:sp>
      <p:sp>
        <p:nvSpPr>
          <p:cNvPr id="50" name="TextBox 49">
            <a:extLst>
              <a:ext uri="{FF2B5EF4-FFF2-40B4-BE49-F238E27FC236}">
                <a16:creationId xmlns:a16="http://schemas.microsoft.com/office/drawing/2014/main" id="{22EE0FF3-D564-D71C-02F6-9CFE51586855}"/>
              </a:ext>
            </a:extLst>
          </p:cNvPr>
          <p:cNvSpPr txBox="1"/>
          <p:nvPr/>
        </p:nvSpPr>
        <p:spPr>
          <a:xfrm>
            <a:off x="2278047" y="4970872"/>
            <a:ext cx="343011" cy="205734"/>
          </a:xfrm>
          <a:prstGeom prst="rect">
            <a:avLst/>
          </a:prstGeom>
        </p:spPr>
        <p:txBody>
          <a:bodyPr vert="horz" wrap="none" lIns="0" tIns="0" rIns="0" bIns="0" rtlCol="0">
            <a:noAutofit/>
          </a:bodyPr>
          <a:lstStyle/>
          <a:p>
            <a:pPr algn="ctr"/>
            <a:r>
              <a:rPr lang="en-US" sz="1200" dirty="0"/>
              <a:t>10</a:t>
            </a:r>
          </a:p>
        </p:txBody>
      </p:sp>
      <p:sp>
        <p:nvSpPr>
          <p:cNvPr id="51" name="TextBox 50">
            <a:extLst>
              <a:ext uri="{FF2B5EF4-FFF2-40B4-BE49-F238E27FC236}">
                <a16:creationId xmlns:a16="http://schemas.microsoft.com/office/drawing/2014/main" id="{7D8C1C58-57DA-9EE9-61D6-237705F1172D}"/>
              </a:ext>
            </a:extLst>
          </p:cNvPr>
          <p:cNvSpPr txBox="1"/>
          <p:nvPr/>
        </p:nvSpPr>
        <p:spPr>
          <a:xfrm>
            <a:off x="2521426" y="4974853"/>
            <a:ext cx="343011" cy="205734"/>
          </a:xfrm>
          <a:prstGeom prst="rect">
            <a:avLst/>
          </a:prstGeom>
        </p:spPr>
        <p:txBody>
          <a:bodyPr vert="horz" wrap="none" lIns="0" tIns="0" rIns="0" bIns="0" rtlCol="0">
            <a:noAutofit/>
          </a:bodyPr>
          <a:lstStyle/>
          <a:p>
            <a:pPr algn="ctr"/>
            <a:r>
              <a:rPr lang="en-US" sz="1200" dirty="0"/>
              <a:t>12</a:t>
            </a:r>
          </a:p>
        </p:txBody>
      </p:sp>
      <p:sp>
        <p:nvSpPr>
          <p:cNvPr id="52" name="TextBox 51">
            <a:extLst>
              <a:ext uri="{FF2B5EF4-FFF2-40B4-BE49-F238E27FC236}">
                <a16:creationId xmlns:a16="http://schemas.microsoft.com/office/drawing/2014/main" id="{46E3F724-689E-55E3-AB19-E6518B4E5D13}"/>
              </a:ext>
            </a:extLst>
          </p:cNvPr>
          <p:cNvSpPr txBox="1"/>
          <p:nvPr/>
        </p:nvSpPr>
        <p:spPr>
          <a:xfrm>
            <a:off x="2777046" y="4974853"/>
            <a:ext cx="343011" cy="205734"/>
          </a:xfrm>
          <a:prstGeom prst="rect">
            <a:avLst/>
          </a:prstGeom>
        </p:spPr>
        <p:txBody>
          <a:bodyPr vert="horz" wrap="none" lIns="0" tIns="0" rIns="0" bIns="0" rtlCol="0">
            <a:noAutofit/>
          </a:bodyPr>
          <a:lstStyle/>
          <a:p>
            <a:pPr algn="ctr"/>
            <a:r>
              <a:rPr lang="en-US" sz="1200" dirty="0"/>
              <a:t>14</a:t>
            </a:r>
          </a:p>
        </p:txBody>
      </p:sp>
      <p:sp>
        <p:nvSpPr>
          <p:cNvPr id="53" name="TextBox 52">
            <a:extLst>
              <a:ext uri="{FF2B5EF4-FFF2-40B4-BE49-F238E27FC236}">
                <a16:creationId xmlns:a16="http://schemas.microsoft.com/office/drawing/2014/main" id="{48C8731C-29AC-6BC4-68BD-ACEDDB16C5CE}"/>
              </a:ext>
            </a:extLst>
          </p:cNvPr>
          <p:cNvSpPr txBox="1"/>
          <p:nvPr/>
        </p:nvSpPr>
        <p:spPr>
          <a:xfrm>
            <a:off x="3031855" y="4970701"/>
            <a:ext cx="343011" cy="205734"/>
          </a:xfrm>
          <a:prstGeom prst="rect">
            <a:avLst/>
          </a:prstGeom>
        </p:spPr>
        <p:txBody>
          <a:bodyPr vert="horz" wrap="none" lIns="0" tIns="0" rIns="0" bIns="0" rtlCol="0">
            <a:noAutofit/>
          </a:bodyPr>
          <a:lstStyle/>
          <a:p>
            <a:pPr algn="ctr"/>
            <a:r>
              <a:rPr lang="en-US" sz="1200" dirty="0"/>
              <a:t>16</a:t>
            </a:r>
          </a:p>
        </p:txBody>
      </p:sp>
      <p:sp>
        <p:nvSpPr>
          <p:cNvPr id="54" name="TextBox 53">
            <a:extLst>
              <a:ext uri="{FF2B5EF4-FFF2-40B4-BE49-F238E27FC236}">
                <a16:creationId xmlns:a16="http://schemas.microsoft.com/office/drawing/2014/main" id="{B5AE6B16-EFB7-DC53-79A5-A29AA38BE685}"/>
              </a:ext>
            </a:extLst>
          </p:cNvPr>
          <p:cNvSpPr txBox="1"/>
          <p:nvPr/>
        </p:nvSpPr>
        <p:spPr>
          <a:xfrm>
            <a:off x="3295095" y="4970701"/>
            <a:ext cx="343011" cy="205734"/>
          </a:xfrm>
          <a:prstGeom prst="rect">
            <a:avLst/>
          </a:prstGeom>
        </p:spPr>
        <p:txBody>
          <a:bodyPr vert="horz" wrap="none" lIns="0" tIns="0" rIns="0" bIns="0" rtlCol="0">
            <a:noAutofit/>
          </a:bodyPr>
          <a:lstStyle/>
          <a:p>
            <a:pPr algn="ctr"/>
            <a:r>
              <a:rPr lang="en-US" sz="1200" dirty="0"/>
              <a:t>18</a:t>
            </a:r>
          </a:p>
        </p:txBody>
      </p:sp>
      <p:sp>
        <p:nvSpPr>
          <p:cNvPr id="55" name="TextBox 54">
            <a:extLst>
              <a:ext uri="{FF2B5EF4-FFF2-40B4-BE49-F238E27FC236}">
                <a16:creationId xmlns:a16="http://schemas.microsoft.com/office/drawing/2014/main" id="{0E9590C6-E295-F82D-89D8-E9B8B2A0E0B9}"/>
              </a:ext>
            </a:extLst>
          </p:cNvPr>
          <p:cNvSpPr txBox="1"/>
          <p:nvPr/>
        </p:nvSpPr>
        <p:spPr>
          <a:xfrm>
            <a:off x="3553714" y="4974682"/>
            <a:ext cx="343011" cy="205734"/>
          </a:xfrm>
          <a:prstGeom prst="rect">
            <a:avLst/>
          </a:prstGeom>
        </p:spPr>
        <p:txBody>
          <a:bodyPr vert="horz" wrap="none" lIns="0" tIns="0" rIns="0" bIns="0" rtlCol="0">
            <a:noAutofit/>
          </a:bodyPr>
          <a:lstStyle/>
          <a:p>
            <a:pPr algn="ctr"/>
            <a:r>
              <a:rPr lang="en-US" sz="1200" dirty="0"/>
              <a:t>20</a:t>
            </a:r>
          </a:p>
        </p:txBody>
      </p:sp>
      <p:sp>
        <p:nvSpPr>
          <p:cNvPr id="56" name="TextBox 55">
            <a:extLst>
              <a:ext uri="{FF2B5EF4-FFF2-40B4-BE49-F238E27FC236}">
                <a16:creationId xmlns:a16="http://schemas.microsoft.com/office/drawing/2014/main" id="{C123860F-8EC8-870A-DA4D-2D2D0E0E7B93}"/>
              </a:ext>
            </a:extLst>
          </p:cNvPr>
          <p:cNvSpPr txBox="1"/>
          <p:nvPr/>
        </p:nvSpPr>
        <p:spPr>
          <a:xfrm>
            <a:off x="3816954" y="4974682"/>
            <a:ext cx="343011" cy="205734"/>
          </a:xfrm>
          <a:prstGeom prst="rect">
            <a:avLst/>
          </a:prstGeom>
        </p:spPr>
        <p:txBody>
          <a:bodyPr vert="horz" wrap="none" lIns="0" tIns="0" rIns="0" bIns="0" rtlCol="0">
            <a:noAutofit/>
          </a:bodyPr>
          <a:lstStyle/>
          <a:p>
            <a:pPr algn="ctr"/>
            <a:r>
              <a:rPr lang="en-US" sz="1200" dirty="0"/>
              <a:t>22</a:t>
            </a:r>
          </a:p>
        </p:txBody>
      </p:sp>
      <p:sp>
        <p:nvSpPr>
          <p:cNvPr id="57" name="TextBox 56">
            <a:extLst>
              <a:ext uri="{FF2B5EF4-FFF2-40B4-BE49-F238E27FC236}">
                <a16:creationId xmlns:a16="http://schemas.microsoft.com/office/drawing/2014/main" id="{9B19EE13-C321-629B-FC09-5732CD858E8D}"/>
              </a:ext>
            </a:extLst>
          </p:cNvPr>
          <p:cNvSpPr txBox="1"/>
          <p:nvPr/>
        </p:nvSpPr>
        <p:spPr>
          <a:xfrm>
            <a:off x="4056523" y="4970701"/>
            <a:ext cx="343011" cy="205734"/>
          </a:xfrm>
          <a:prstGeom prst="rect">
            <a:avLst/>
          </a:prstGeom>
        </p:spPr>
        <p:txBody>
          <a:bodyPr vert="horz" wrap="none" lIns="0" tIns="0" rIns="0" bIns="0" rtlCol="0">
            <a:noAutofit/>
          </a:bodyPr>
          <a:lstStyle/>
          <a:p>
            <a:pPr algn="ctr"/>
            <a:r>
              <a:rPr lang="en-US" sz="1200" dirty="0"/>
              <a:t>24</a:t>
            </a:r>
          </a:p>
        </p:txBody>
      </p:sp>
      <p:sp>
        <p:nvSpPr>
          <p:cNvPr id="58" name="TextBox 57">
            <a:extLst>
              <a:ext uri="{FF2B5EF4-FFF2-40B4-BE49-F238E27FC236}">
                <a16:creationId xmlns:a16="http://schemas.microsoft.com/office/drawing/2014/main" id="{C20A6890-542C-C18C-BA49-91A1F945B7C1}"/>
              </a:ext>
            </a:extLst>
          </p:cNvPr>
          <p:cNvSpPr txBox="1"/>
          <p:nvPr/>
        </p:nvSpPr>
        <p:spPr>
          <a:xfrm>
            <a:off x="4312143" y="4970701"/>
            <a:ext cx="343011" cy="205734"/>
          </a:xfrm>
          <a:prstGeom prst="rect">
            <a:avLst/>
          </a:prstGeom>
        </p:spPr>
        <p:txBody>
          <a:bodyPr vert="horz" wrap="none" lIns="0" tIns="0" rIns="0" bIns="0" rtlCol="0">
            <a:noAutofit/>
          </a:bodyPr>
          <a:lstStyle/>
          <a:p>
            <a:pPr algn="ctr"/>
            <a:r>
              <a:rPr lang="en-US" sz="1200" dirty="0"/>
              <a:t>26</a:t>
            </a:r>
          </a:p>
        </p:txBody>
      </p:sp>
      <p:sp>
        <p:nvSpPr>
          <p:cNvPr id="59" name="TextBox 58">
            <a:extLst>
              <a:ext uri="{FF2B5EF4-FFF2-40B4-BE49-F238E27FC236}">
                <a16:creationId xmlns:a16="http://schemas.microsoft.com/office/drawing/2014/main" id="{243E2115-160E-D7D6-ACDE-6AE5F20BD9D4}"/>
              </a:ext>
            </a:extLst>
          </p:cNvPr>
          <p:cNvSpPr txBox="1"/>
          <p:nvPr/>
        </p:nvSpPr>
        <p:spPr>
          <a:xfrm>
            <a:off x="4570762" y="4974682"/>
            <a:ext cx="343011" cy="205734"/>
          </a:xfrm>
          <a:prstGeom prst="rect">
            <a:avLst/>
          </a:prstGeom>
        </p:spPr>
        <p:txBody>
          <a:bodyPr vert="horz" wrap="none" lIns="0" tIns="0" rIns="0" bIns="0" rtlCol="0">
            <a:noAutofit/>
          </a:bodyPr>
          <a:lstStyle/>
          <a:p>
            <a:pPr algn="ctr"/>
            <a:r>
              <a:rPr lang="en-US" sz="1200" dirty="0"/>
              <a:t>28</a:t>
            </a:r>
          </a:p>
        </p:txBody>
      </p:sp>
      <p:sp>
        <p:nvSpPr>
          <p:cNvPr id="60" name="TextBox 59">
            <a:extLst>
              <a:ext uri="{FF2B5EF4-FFF2-40B4-BE49-F238E27FC236}">
                <a16:creationId xmlns:a16="http://schemas.microsoft.com/office/drawing/2014/main" id="{4D8D50EE-6CFE-58B1-6240-528852B7D2A8}"/>
              </a:ext>
            </a:extLst>
          </p:cNvPr>
          <p:cNvSpPr txBox="1"/>
          <p:nvPr/>
        </p:nvSpPr>
        <p:spPr>
          <a:xfrm>
            <a:off x="4826382" y="4974682"/>
            <a:ext cx="343011" cy="205734"/>
          </a:xfrm>
          <a:prstGeom prst="rect">
            <a:avLst/>
          </a:prstGeom>
        </p:spPr>
        <p:txBody>
          <a:bodyPr vert="horz" wrap="none" lIns="0" tIns="0" rIns="0" bIns="0" rtlCol="0">
            <a:noAutofit/>
          </a:bodyPr>
          <a:lstStyle/>
          <a:p>
            <a:pPr algn="ctr"/>
            <a:r>
              <a:rPr lang="en-US" sz="1200" dirty="0"/>
              <a:t>30</a:t>
            </a:r>
          </a:p>
        </p:txBody>
      </p:sp>
      <p:sp>
        <p:nvSpPr>
          <p:cNvPr id="61" name="TextBox 60">
            <a:extLst>
              <a:ext uri="{FF2B5EF4-FFF2-40B4-BE49-F238E27FC236}">
                <a16:creationId xmlns:a16="http://schemas.microsoft.com/office/drawing/2014/main" id="{3D0F9339-A875-EB16-EE26-4CB08F086DBD}"/>
              </a:ext>
            </a:extLst>
          </p:cNvPr>
          <p:cNvSpPr txBox="1"/>
          <p:nvPr/>
        </p:nvSpPr>
        <p:spPr>
          <a:xfrm>
            <a:off x="5096431" y="4966891"/>
            <a:ext cx="343011" cy="205734"/>
          </a:xfrm>
          <a:prstGeom prst="rect">
            <a:avLst/>
          </a:prstGeom>
        </p:spPr>
        <p:txBody>
          <a:bodyPr vert="horz" wrap="none" lIns="0" tIns="0" rIns="0" bIns="0" rtlCol="0">
            <a:noAutofit/>
          </a:bodyPr>
          <a:lstStyle/>
          <a:p>
            <a:pPr algn="ctr"/>
            <a:r>
              <a:rPr lang="en-US" sz="1200" dirty="0"/>
              <a:t>32</a:t>
            </a:r>
          </a:p>
        </p:txBody>
      </p:sp>
      <p:sp>
        <p:nvSpPr>
          <p:cNvPr id="62" name="TextBox 61">
            <a:extLst>
              <a:ext uri="{FF2B5EF4-FFF2-40B4-BE49-F238E27FC236}">
                <a16:creationId xmlns:a16="http://schemas.microsoft.com/office/drawing/2014/main" id="{E79F3485-319A-1D4D-5EFE-F966EAD8E1B7}"/>
              </a:ext>
            </a:extLst>
          </p:cNvPr>
          <p:cNvSpPr txBox="1"/>
          <p:nvPr/>
        </p:nvSpPr>
        <p:spPr>
          <a:xfrm>
            <a:off x="5336000" y="4962910"/>
            <a:ext cx="343011" cy="205734"/>
          </a:xfrm>
          <a:prstGeom prst="rect">
            <a:avLst/>
          </a:prstGeom>
        </p:spPr>
        <p:txBody>
          <a:bodyPr vert="horz" wrap="none" lIns="0" tIns="0" rIns="0" bIns="0" rtlCol="0">
            <a:noAutofit/>
          </a:bodyPr>
          <a:lstStyle/>
          <a:p>
            <a:pPr algn="ctr"/>
            <a:r>
              <a:rPr lang="en-US" sz="1200" dirty="0"/>
              <a:t>34</a:t>
            </a:r>
          </a:p>
        </p:txBody>
      </p:sp>
      <p:sp>
        <p:nvSpPr>
          <p:cNvPr id="63" name="TextBox 62">
            <a:extLst>
              <a:ext uri="{FF2B5EF4-FFF2-40B4-BE49-F238E27FC236}">
                <a16:creationId xmlns:a16="http://schemas.microsoft.com/office/drawing/2014/main" id="{C5C5B280-5487-47B0-1775-B59EFA80C916}"/>
              </a:ext>
            </a:extLst>
          </p:cNvPr>
          <p:cNvSpPr txBox="1"/>
          <p:nvPr/>
        </p:nvSpPr>
        <p:spPr>
          <a:xfrm rot="16200000">
            <a:off x="-88474" y="4014515"/>
            <a:ext cx="1525905" cy="205734"/>
          </a:xfrm>
          <a:prstGeom prst="rect">
            <a:avLst/>
          </a:prstGeom>
        </p:spPr>
        <p:txBody>
          <a:bodyPr vert="horz" wrap="none" lIns="0" tIns="0" rIns="0" bIns="0" rtlCol="0">
            <a:noAutofit/>
          </a:bodyPr>
          <a:lstStyle/>
          <a:p>
            <a:pPr algn="ct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PFS Probability (%)</a:t>
            </a:r>
          </a:p>
        </p:txBody>
      </p:sp>
      <p:sp>
        <p:nvSpPr>
          <p:cNvPr id="10240" name="TextBox 10239">
            <a:extLst>
              <a:ext uri="{FF2B5EF4-FFF2-40B4-BE49-F238E27FC236}">
                <a16:creationId xmlns:a16="http://schemas.microsoft.com/office/drawing/2014/main" id="{011783EA-345F-AFC3-95FF-B1BDC0CC177D}"/>
              </a:ext>
            </a:extLst>
          </p:cNvPr>
          <p:cNvSpPr txBox="1"/>
          <p:nvPr/>
        </p:nvSpPr>
        <p:spPr>
          <a:xfrm>
            <a:off x="1868424" y="5210731"/>
            <a:ext cx="3001614" cy="205734"/>
          </a:xfrm>
          <a:prstGeom prst="rect">
            <a:avLst/>
          </a:prstGeom>
        </p:spPr>
        <p:txBody>
          <a:bodyPr vert="horz" wrap="none" lIns="0" tIns="0" rIns="0" bIns="0" rtlCol="0">
            <a:noAutofit/>
          </a:bodyPr>
          <a:lstStyle/>
          <a:p>
            <a:pPr algn="ct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Time Since Random Assignment (Mo)</a:t>
            </a:r>
          </a:p>
        </p:txBody>
      </p:sp>
      <p:sp>
        <p:nvSpPr>
          <p:cNvPr id="10241" name="TextBox 10240">
            <a:extLst>
              <a:ext uri="{FF2B5EF4-FFF2-40B4-BE49-F238E27FC236}">
                <a16:creationId xmlns:a16="http://schemas.microsoft.com/office/drawing/2014/main" id="{DCD729D2-0B40-1344-8F38-D8301B047835}"/>
              </a:ext>
            </a:extLst>
          </p:cNvPr>
          <p:cNvSpPr txBox="1"/>
          <p:nvPr/>
        </p:nvSpPr>
        <p:spPr>
          <a:xfrm>
            <a:off x="916952" y="5499970"/>
            <a:ext cx="487680" cy="677648"/>
          </a:xfrm>
          <a:prstGeom prst="rect">
            <a:avLst/>
          </a:prstGeom>
        </p:spPr>
        <p:txBody>
          <a:bodyPr vert="horz" wrap="none" lIns="0" tIns="0" rIns="0" bIns="0" rtlCol="0">
            <a:noAutofit/>
          </a:bodyPr>
          <a:lstStyle/>
          <a:p>
            <a:pPr algn="ctr"/>
            <a:r>
              <a:rPr lang="en-US" sz="1000" dirty="0"/>
              <a:t>331</a:t>
            </a:r>
          </a:p>
          <a:p>
            <a:pPr algn="ctr"/>
            <a:r>
              <a:rPr lang="en-US" sz="1000" dirty="0"/>
              <a:t>(0)</a:t>
            </a:r>
          </a:p>
          <a:p>
            <a:pPr algn="ctr"/>
            <a:r>
              <a:rPr lang="en-US" sz="1000" dirty="0"/>
              <a:t>331</a:t>
            </a:r>
          </a:p>
          <a:p>
            <a:pPr algn="ctr"/>
            <a:r>
              <a:rPr lang="en-US" sz="1000" dirty="0"/>
              <a:t>(0)</a:t>
            </a:r>
          </a:p>
        </p:txBody>
      </p:sp>
      <p:sp>
        <p:nvSpPr>
          <p:cNvPr id="10244" name="TextBox 10243">
            <a:extLst>
              <a:ext uri="{FF2B5EF4-FFF2-40B4-BE49-F238E27FC236}">
                <a16:creationId xmlns:a16="http://schemas.microsoft.com/office/drawing/2014/main" id="{B6861C87-D3BB-880C-5A57-578D7E1243D1}"/>
              </a:ext>
            </a:extLst>
          </p:cNvPr>
          <p:cNvSpPr txBox="1"/>
          <p:nvPr/>
        </p:nvSpPr>
        <p:spPr>
          <a:xfrm>
            <a:off x="1379492" y="5503950"/>
            <a:ext cx="578898" cy="673668"/>
          </a:xfrm>
          <a:prstGeom prst="rect">
            <a:avLst/>
          </a:prstGeom>
        </p:spPr>
        <p:txBody>
          <a:bodyPr vert="horz" wrap="none" lIns="0" tIns="0" rIns="0" bIns="0" rtlCol="0">
            <a:noAutofit/>
          </a:bodyPr>
          <a:lstStyle/>
          <a:p>
            <a:pPr algn="ctr"/>
            <a:r>
              <a:rPr lang="en-US" sz="1000" dirty="0"/>
              <a:t>315</a:t>
            </a:r>
          </a:p>
          <a:p>
            <a:pPr algn="ctr"/>
            <a:r>
              <a:rPr lang="en-US" sz="1000" dirty="0"/>
              <a:t>(8)</a:t>
            </a:r>
          </a:p>
          <a:p>
            <a:pPr algn="ctr"/>
            <a:r>
              <a:rPr lang="en-US" sz="1000" dirty="0"/>
              <a:t>303</a:t>
            </a:r>
          </a:p>
          <a:p>
            <a:pPr algn="ctr"/>
            <a:r>
              <a:rPr lang="en-US" sz="1000" dirty="0"/>
              <a:t>(19)</a:t>
            </a:r>
          </a:p>
        </p:txBody>
      </p:sp>
      <p:sp>
        <p:nvSpPr>
          <p:cNvPr id="10261" name="TextBox 10260">
            <a:extLst>
              <a:ext uri="{FF2B5EF4-FFF2-40B4-BE49-F238E27FC236}">
                <a16:creationId xmlns:a16="http://schemas.microsoft.com/office/drawing/2014/main" id="{C72531BD-3DE5-13EC-7CA6-4F53168F5519}"/>
              </a:ext>
            </a:extLst>
          </p:cNvPr>
          <p:cNvSpPr txBox="1"/>
          <p:nvPr/>
        </p:nvSpPr>
        <p:spPr>
          <a:xfrm>
            <a:off x="131595" y="5343226"/>
            <a:ext cx="859052" cy="598485"/>
          </a:xfrm>
          <a:prstGeom prst="rect">
            <a:avLst/>
          </a:prstGeom>
        </p:spPr>
        <p:txBody>
          <a:bodyPr vert="horz" wrap="none" lIns="0" tIns="0" rIns="0" bIns="0" rtlCol="0">
            <a:noAutofit/>
          </a:bodyPr>
          <a:lstStyle/>
          <a:p>
            <a:pPr algn="r"/>
            <a:endParaRPr lang="en-US" sz="1000" b="1" dirty="0"/>
          </a:p>
          <a:p>
            <a:pPr algn="r"/>
            <a:r>
              <a:rPr lang="en-US" sz="1000" dirty="0" err="1"/>
              <a:t>Pirtobrutinib</a:t>
            </a:r>
            <a:endParaRPr lang="en-US" sz="1000" dirty="0"/>
          </a:p>
          <a:p>
            <a:pPr algn="r"/>
            <a:endParaRPr lang="en-US" sz="1000" dirty="0"/>
          </a:p>
          <a:p>
            <a:pPr algn="r"/>
            <a:r>
              <a:rPr lang="en-US" sz="1000" dirty="0"/>
              <a:t>Ibrutinib</a:t>
            </a:r>
          </a:p>
        </p:txBody>
      </p:sp>
      <p:sp>
        <p:nvSpPr>
          <p:cNvPr id="10262" name="TextBox 10261">
            <a:extLst>
              <a:ext uri="{FF2B5EF4-FFF2-40B4-BE49-F238E27FC236}">
                <a16:creationId xmlns:a16="http://schemas.microsoft.com/office/drawing/2014/main" id="{E0AD1D98-D333-3167-E122-5F60F8482B3F}"/>
              </a:ext>
            </a:extLst>
          </p:cNvPr>
          <p:cNvSpPr txBox="1"/>
          <p:nvPr/>
        </p:nvSpPr>
        <p:spPr>
          <a:xfrm>
            <a:off x="1925420" y="5499970"/>
            <a:ext cx="487680" cy="677648"/>
          </a:xfrm>
          <a:prstGeom prst="rect">
            <a:avLst/>
          </a:prstGeom>
        </p:spPr>
        <p:txBody>
          <a:bodyPr vert="horz" wrap="none" lIns="0" tIns="0" rIns="0" bIns="0" rtlCol="0">
            <a:noAutofit/>
          </a:bodyPr>
          <a:lstStyle/>
          <a:p>
            <a:pPr algn="ctr"/>
            <a:r>
              <a:rPr lang="en-US" sz="1000" dirty="0"/>
              <a:t>301</a:t>
            </a:r>
          </a:p>
          <a:p>
            <a:pPr algn="ctr"/>
            <a:r>
              <a:rPr lang="en-US" sz="1000" dirty="0"/>
              <a:t>(11)</a:t>
            </a:r>
          </a:p>
          <a:p>
            <a:pPr algn="ctr"/>
            <a:r>
              <a:rPr lang="en-US" sz="1000" dirty="0"/>
              <a:t>331</a:t>
            </a:r>
          </a:p>
          <a:p>
            <a:pPr algn="ctr"/>
            <a:r>
              <a:rPr lang="en-US" sz="1000" dirty="0"/>
              <a:t>(25)</a:t>
            </a:r>
          </a:p>
        </p:txBody>
      </p:sp>
      <p:sp>
        <p:nvSpPr>
          <p:cNvPr id="10263" name="TextBox 10262">
            <a:extLst>
              <a:ext uri="{FF2B5EF4-FFF2-40B4-BE49-F238E27FC236}">
                <a16:creationId xmlns:a16="http://schemas.microsoft.com/office/drawing/2014/main" id="{1A23A0A1-20AA-D314-BEA9-B53A494A39F1}"/>
              </a:ext>
            </a:extLst>
          </p:cNvPr>
          <p:cNvSpPr txBox="1"/>
          <p:nvPr/>
        </p:nvSpPr>
        <p:spPr>
          <a:xfrm>
            <a:off x="2387960" y="5503950"/>
            <a:ext cx="578898" cy="673668"/>
          </a:xfrm>
          <a:prstGeom prst="rect">
            <a:avLst/>
          </a:prstGeom>
        </p:spPr>
        <p:txBody>
          <a:bodyPr vert="horz" wrap="none" lIns="0" tIns="0" rIns="0" bIns="0" rtlCol="0">
            <a:noAutofit/>
          </a:bodyPr>
          <a:lstStyle/>
          <a:p>
            <a:pPr algn="ctr"/>
            <a:r>
              <a:rPr lang="en-US" sz="1000" dirty="0"/>
              <a:t>257</a:t>
            </a:r>
          </a:p>
          <a:p>
            <a:pPr algn="ctr"/>
            <a:r>
              <a:rPr lang="en-US" sz="1000" dirty="0"/>
              <a:t>(45)</a:t>
            </a:r>
          </a:p>
          <a:p>
            <a:pPr algn="ctr"/>
            <a:r>
              <a:rPr lang="en-US" sz="1000" dirty="0"/>
              <a:t>235</a:t>
            </a:r>
          </a:p>
          <a:p>
            <a:pPr algn="ctr"/>
            <a:r>
              <a:rPr lang="en-US" sz="1000" dirty="0"/>
              <a:t>(62)</a:t>
            </a:r>
          </a:p>
        </p:txBody>
      </p:sp>
      <p:sp>
        <p:nvSpPr>
          <p:cNvPr id="10264" name="TextBox 10263">
            <a:extLst>
              <a:ext uri="{FF2B5EF4-FFF2-40B4-BE49-F238E27FC236}">
                <a16:creationId xmlns:a16="http://schemas.microsoft.com/office/drawing/2014/main" id="{CA1712B3-10D8-1F21-293E-709E65F9D1A1}"/>
              </a:ext>
            </a:extLst>
          </p:cNvPr>
          <p:cNvSpPr txBox="1"/>
          <p:nvPr/>
        </p:nvSpPr>
        <p:spPr>
          <a:xfrm>
            <a:off x="2968885" y="5495990"/>
            <a:ext cx="487680" cy="677648"/>
          </a:xfrm>
          <a:prstGeom prst="rect">
            <a:avLst/>
          </a:prstGeom>
        </p:spPr>
        <p:txBody>
          <a:bodyPr vert="horz" wrap="none" lIns="0" tIns="0" rIns="0" bIns="0" rtlCol="0">
            <a:noAutofit/>
          </a:bodyPr>
          <a:lstStyle/>
          <a:p>
            <a:pPr algn="ctr"/>
            <a:r>
              <a:rPr lang="en-US" sz="1000" dirty="0"/>
              <a:t>205</a:t>
            </a:r>
          </a:p>
          <a:p>
            <a:pPr algn="ctr"/>
            <a:r>
              <a:rPr lang="en-US" sz="1000" dirty="0"/>
              <a:t>(90)</a:t>
            </a:r>
          </a:p>
          <a:p>
            <a:pPr algn="ctr"/>
            <a:r>
              <a:rPr lang="en-US" sz="1000" dirty="0"/>
              <a:t>177</a:t>
            </a:r>
          </a:p>
          <a:p>
            <a:pPr algn="ctr"/>
            <a:r>
              <a:rPr lang="en-US" sz="1000" dirty="0"/>
              <a:t>(105)</a:t>
            </a:r>
          </a:p>
        </p:txBody>
      </p:sp>
      <p:sp>
        <p:nvSpPr>
          <p:cNvPr id="10265" name="TextBox 10264">
            <a:extLst>
              <a:ext uri="{FF2B5EF4-FFF2-40B4-BE49-F238E27FC236}">
                <a16:creationId xmlns:a16="http://schemas.microsoft.com/office/drawing/2014/main" id="{4DC8108F-F129-1F64-07A0-E70369BAA873}"/>
              </a:ext>
            </a:extLst>
          </p:cNvPr>
          <p:cNvSpPr txBox="1"/>
          <p:nvPr/>
        </p:nvSpPr>
        <p:spPr>
          <a:xfrm>
            <a:off x="3431425" y="5499970"/>
            <a:ext cx="578898" cy="673668"/>
          </a:xfrm>
          <a:prstGeom prst="rect">
            <a:avLst/>
          </a:prstGeom>
        </p:spPr>
        <p:txBody>
          <a:bodyPr vert="horz" wrap="none" lIns="0" tIns="0" rIns="0" bIns="0" rtlCol="0">
            <a:noAutofit/>
          </a:bodyPr>
          <a:lstStyle/>
          <a:p>
            <a:pPr algn="ctr"/>
            <a:r>
              <a:rPr lang="en-US" sz="1000" dirty="0"/>
              <a:t>154</a:t>
            </a:r>
          </a:p>
          <a:p>
            <a:pPr algn="ctr"/>
            <a:r>
              <a:rPr lang="en-US" sz="1000" dirty="0"/>
              <a:t>(137)</a:t>
            </a:r>
          </a:p>
          <a:p>
            <a:pPr algn="ctr"/>
            <a:r>
              <a:rPr lang="en-US" sz="1000" dirty="0"/>
              <a:t>129</a:t>
            </a:r>
          </a:p>
          <a:p>
            <a:pPr algn="ctr"/>
            <a:r>
              <a:rPr lang="en-US" sz="1000"/>
              <a:t>(145)</a:t>
            </a:r>
            <a:endParaRPr lang="en-US" sz="1000" dirty="0"/>
          </a:p>
        </p:txBody>
      </p:sp>
      <p:sp>
        <p:nvSpPr>
          <p:cNvPr id="10266" name="TextBox 10265">
            <a:extLst>
              <a:ext uri="{FF2B5EF4-FFF2-40B4-BE49-F238E27FC236}">
                <a16:creationId xmlns:a16="http://schemas.microsoft.com/office/drawing/2014/main" id="{25ABF4BD-6692-3F7F-E5D0-F7A3A30F395F}"/>
              </a:ext>
            </a:extLst>
          </p:cNvPr>
          <p:cNvSpPr txBox="1"/>
          <p:nvPr/>
        </p:nvSpPr>
        <p:spPr>
          <a:xfrm>
            <a:off x="3979380" y="5495990"/>
            <a:ext cx="487680" cy="677648"/>
          </a:xfrm>
          <a:prstGeom prst="rect">
            <a:avLst/>
          </a:prstGeom>
        </p:spPr>
        <p:txBody>
          <a:bodyPr vert="horz" wrap="none" lIns="0" tIns="0" rIns="0" bIns="0" rtlCol="0">
            <a:noAutofit/>
          </a:bodyPr>
          <a:lstStyle/>
          <a:p>
            <a:pPr algn="ctr"/>
            <a:r>
              <a:rPr lang="en-US" sz="1000" dirty="0"/>
              <a:t>48</a:t>
            </a:r>
          </a:p>
          <a:p>
            <a:pPr algn="ctr"/>
            <a:r>
              <a:rPr lang="en-US" sz="1000" dirty="0"/>
              <a:t>(240)</a:t>
            </a:r>
          </a:p>
          <a:p>
            <a:pPr algn="ctr"/>
            <a:r>
              <a:rPr lang="en-US" sz="1000" dirty="0"/>
              <a:t>44</a:t>
            </a:r>
          </a:p>
          <a:p>
            <a:pPr algn="ctr"/>
            <a:r>
              <a:rPr lang="en-US" sz="1000" dirty="0"/>
              <a:t>(222)</a:t>
            </a:r>
          </a:p>
        </p:txBody>
      </p:sp>
      <p:sp>
        <p:nvSpPr>
          <p:cNvPr id="10267" name="TextBox 10266">
            <a:extLst>
              <a:ext uri="{FF2B5EF4-FFF2-40B4-BE49-F238E27FC236}">
                <a16:creationId xmlns:a16="http://schemas.microsoft.com/office/drawing/2014/main" id="{FF23A14B-7F39-D11E-F693-7237C643DE96}"/>
              </a:ext>
            </a:extLst>
          </p:cNvPr>
          <p:cNvSpPr txBox="1"/>
          <p:nvPr/>
        </p:nvSpPr>
        <p:spPr>
          <a:xfrm>
            <a:off x="4441920" y="5499970"/>
            <a:ext cx="578898" cy="673668"/>
          </a:xfrm>
          <a:prstGeom prst="rect">
            <a:avLst/>
          </a:prstGeom>
        </p:spPr>
        <p:txBody>
          <a:bodyPr vert="horz" wrap="none" lIns="0" tIns="0" rIns="0" bIns="0" rtlCol="0">
            <a:noAutofit/>
          </a:bodyPr>
          <a:lstStyle/>
          <a:p>
            <a:pPr algn="ctr"/>
            <a:r>
              <a:rPr lang="en-US" sz="1000" dirty="0"/>
              <a:t>7</a:t>
            </a:r>
          </a:p>
          <a:p>
            <a:pPr algn="ctr"/>
            <a:r>
              <a:rPr lang="en-US" sz="1000" dirty="0"/>
              <a:t>(281)</a:t>
            </a:r>
          </a:p>
          <a:p>
            <a:pPr algn="ctr"/>
            <a:r>
              <a:rPr lang="en-US" sz="1000" dirty="0"/>
              <a:t>6</a:t>
            </a:r>
          </a:p>
          <a:p>
            <a:pPr algn="ctr"/>
            <a:r>
              <a:rPr lang="en-US" sz="1000" dirty="0"/>
              <a:t>(256)</a:t>
            </a:r>
          </a:p>
        </p:txBody>
      </p:sp>
      <p:sp>
        <p:nvSpPr>
          <p:cNvPr id="10268" name="TextBox 10267">
            <a:extLst>
              <a:ext uri="{FF2B5EF4-FFF2-40B4-BE49-F238E27FC236}">
                <a16:creationId xmlns:a16="http://schemas.microsoft.com/office/drawing/2014/main" id="{7AC41CA7-B36F-A8FC-1032-ADD8E3D65F4E}"/>
              </a:ext>
            </a:extLst>
          </p:cNvPr>
          <p:cNvSpPr txBox="1"/>
          <p:nvPr/>
        </p:nvSpPr>
        <p:spPr>
          <a:xfrm>
            <a:off x="5015432" y="5499970"/>
            <a:ext cx="487680" cy="677648"/>
          </a:xfrm>
          <a:prstGeom prst="rect">
            <a:avLst/>
          </a:prstGeom>
        </p:spPr>
        <p:txBody>
          <a:bodyPr vert="horz" wrap="none" lIns="0" tIns="0" rIns="0" bIns="0" rtlCol="0">
            <a:noAutofit/>
          </a:bodyPr>
          <a:lstStyle/>
          <a:p>
            <a:pPr algn="ctr"/>
            <a:r>
              <a:rPr lang="en-US" sz="1000" dirty="0"/>
              <a:t>1</a:t>
            </a:r>
          </a:p>
          <a:p>
            <a:pPr algn="ctr"/>
            <a:r>
              <a:rPr lang="en-US" sz="1000" dirty="0"/>
              <a:t>(287)</a:t>
            </a:r>
          </a:p>
          <a:p>
            <a:pPr algn="ctr"/>
            <a:r>
              <a:rPr lang="en-US" sz="1000" dirty="0"/>
              <a:t>0</a:t>
            </a:r>
          </a:p>
          <a:p>
            <a:pPr algn="ctr"/>
            <a:r>
              <a:rPr lang="en-US" sz="1000" dirty="0"/>
              <a:t>(262)</a:t>
            </a:r>
          </a:p>
        </p:txBody>
      </p:sp>
      <p:sp>
        <p:nvSpPr>
          <p:cNvPr id="10270" name="TextBox 10269">
            <a:extLst>
              <a:ext uri="{FF2B5EF4-FFF2-40B4-BE49-F238E27FC236}">
                <a16:creationId xmlns:a16="http://schemas.microsoft.com/office/drawing/2014/main" id="{25383957-7F77-1AEE-56ED-B0F9678CC60D}"/>
              </a:ext>
            </a:extLst>
          </p:cNvPr>
          <p:cNvSpPr txBox="1"/>
          <p:nvPr/>
        </p:nvSpPr>
        <p:spPr>
          <a:xfrm>
            <a:off x="4585906" y="3173722"/>
            <a:ext cx="859052" cy="175092"/>
          </a:xfrm>
          <a:prstGeom prst="rect">
            <a:avLst/>
          </a:prstGeom>
        </p:spPr>
        <p:txBody>
          <a:bodyPr vert="horz" wrap="none" lIns="0" tIns="0" rIns="0" bIns="0" rtlCol="0">
            <a:noAutofit/>
          </a:bodyPr>
          <a:lstStyle/>
          <a:p>
            <a:pPr algn="r"/>
            <a:r>
              <a:rPr lang="en-US" sz="1100" dirty="0" err="1">
                <a:solidFill>
                  <a:schemeClr val="accent1"/>
                </a:solidFill>
              </a:rPr>
              <a:t>Pirtobrutinib</a:t>
            </a:r>
            <a:endParaRPr lang="en-US" sz="1100" dirty="0">
              <a:solidFill>
                <a:schemeClr val="accent1"/>
              </a:solidFill>
            </a:endParaRPr>
          </a:p>
        </p:txBody>
      </p:sp>
      <p:sp>
        <p:nvSpPr>
          <p:cNvPr id="10271" name="TextBox 10270">
            <a:extLst>
              <a:ext uri="{FF2B5EF4-FFF2-40B4-BE49-F238E27FC236}">
                <a16:creationId xmlns:a16="http://schemas.microsoft.com/office/drawing/2014/main" id="{EFAF56BA-CCE5-98BB-1ED9-B6506717CDF5}"/>
              </a:ext>
            </a:extLst>
          </p:cNvPr>
          <p:cNvSpPr txBox="1"/>
          <p:nvPr/>
        </p:nvSpPr>
        <p:spPr>
          <a:xfrm>
            <a:off x="4501841" y="3992190"/>
            <a:ext cx="736393" cy="152996"/>
          </a:xfrm>
          <a:prstGeom prst="rect">
            <a:avLst/>
          </a:prstGeom>
        </p:spPr>
        <p:txBody>
          <a:bodyPr vert="horz" wrap="none" lIns="0" tIns="0" rIns="0" bIns="0" rtlCol="0">
            <a:noAutofit/>
          </a:bodyPr>
          <a:lstStyle/>
          <a:p>
            <a:pPr algn="r"/>
            <a:r>
              <a:rPr lang="en-US" sz="1100" dirty="0">
                <a:solidFill>
                  <a:schemeClr val="accent6"/>
                </a:solidFill>
              </a:rPr>
              <a:t>Ibrutinib</a:t>
            </a:r>
          </a:p>
        </p:txBody>
      </p:sp>
      <p:grpSp>
        <p:nvGrpSpPr>
          <p:cNvPr id="10316" name="Group 10315">
            <a:extLst>
              <a:ext uri="{FF2B5EF4-FFF2-40B4-BE49-F238E27FC236}">
                <a16:creationId xmlns:a16="http://schemas.microsoft.com/office/drawing/2014/main" id="{835F8249-42BD-EA67-42C9-7B282D43A34E}"/>
              </a:ext>
            </a:extLst>
          </p:cNvPr>
          <p:cNvGrpSpPr/>
          <p:nvPr/>
        </p:nvGrpSpPr>
        <p:grpSpPr>
          <a:xfrm>
            <a:off x="1297176" y="3219841"/>
            <a:ext cx="4087042" cy="328425"/>
            <a:chOff x="1297176" y="3064986"/>
            <a:chExt cx="4087042" cy="328425"/>
          </a:xfrm>
        </p:grpSpPr>
        <p:cxnSp>
          <p:nvCxnSpPr>
            <p:cNvPr id="10275" name="Straight Connector 10274">
              <a:extLst>
                <a:ext uri="{FF2B5EF4-FFF2-40B4-BE49-F238E27FC236}">
                  <a16:creationId xmlns:a16="http://schemas.microsoft.com/office/drawing/2014/main" id="{4CDE884D-5A7E-386D-B185-8E886010569E}"/>
                </a:ext>
              </a:extLst>
            </p:cNvPr>
            <p:cNvCxnSpPr/>
            <p:nvPr/>
          </p:nvCxnSpPr>
          <p:spPr>
            <a:xfrm>
              <a:off x="1297176" y="3064986"/>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76" name="Straight Connector 10275">
              <a:extLst>
                <a:ext uri="{FF2B5EF4-FFF2-40B4-BE49-F238E27FC236}">
                  <a16:creationId xmlns:a16="http://schemas.microsoft.com/office/drawing/2014/main" id="{5D91BE4B-B01A-0279-F282-4C66873B5BD2}"/>
                </a:ext>
              </a:extLst>
            </p:cNvPr>
            <p:cNvCxnSpPr/>
            <p:nvPr/>
          </p:nvCxnSpPr>
          <p:spPr>
            <a:xfrm>
              <a:off x="1889120" y="3108152"/>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77" name="Straight Connector 10276">
              <a:extLst>
                <a:ext uri="{FF2B5EF4-FFF2-40B4-BE49-F238E27FC236}">
                  <a16:creationId xmlns:a16="http://schemas.microsoft.com/office/drawing/2014/main" id="{E69B2A08-7607-222C-8867-2BD73207548D}"/>
                </a:ext>
              </a:extLst>
            </p:cNvPr>
            <p:cNvCxnSpPr/>
            <p:nvPr/>
          </p:nvCxnSpPr>
          <p:spPr>
            <a:xfrm>
              <a:off x="1953150" y="3108152"/>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78" name="Straight Connector 10277">
              <a:extLst>
                <a:ext uri="{FF2B5EF4-FFF2-40B4-BE49-F238E27FC236}">
                  <a16:creationId xmlns:a16="http://schemas.microsoft.com/office/drawing/2014/main" id="{83FE202B-0748-F010-376E-E46238D8E771}"/>
                </a:ext>
              </a:extLst>
            </p:cNvPr>
            <p:cNvCxnSpPr/>
            <p:nvPr/>
          </p:nvCxnSpPr>
          <p:spPr>
            <a:xfrm>
              <a:off x="2129044" y="3131623"/>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79" name="Straight Connector 10278">
              <a:extLst>
                <a:ext uri="{FF2B5EF4-FFF2-40B4-BE49-F238E27FC236}">
                  <a16:creationId xmlns:a16="http://schemas.microsoft.com/office/drawing/2014/main" id="{63CA4CCF-012D-3C7C-5796-394FC69FB837}"/>
                </a:ext>
              </a:extLst>
            </p:cNvPr>
            <p:cNvCxnSpPr/>
            <p:nvPr/>
          </p:nvCxnSpPr>
          <p:spPr>
            <a:xfrm>
              <a:off x="2196406" y="3149745"/>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80" name="Straight Connector 10279">
              <a:extLst>
                <a:ext uri="{FF2B5EF4-FFF2-40B4-BE49-F238E27FC236}">
                  <a16:creationId xmlns:a16="http://schemas.microsoft.com/office/drawing/2014/main" id="{4898330E-F30B-E6FC-DF4D-18336F4984BE}"/>
                </a:ext>
              </a:extLst>
            </p:cNvPr>
            <p:cNvCxnSpPr/>
            <p:nvPr/>
          </p:nvCxnSpPr>
          <p:spPr>
            <a:xfrm>
              <a:off x="2415531" y="3153413"/>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81" name="Straight Connector 10280">
              <a:extLst>
                <a:ext uri="{FF2B5EF4-FFF2-40B4-BE49-F238E27FC236}">
                  <a16:creationId xmlns:a16="http://schemas.microsoft.com/office/drawing/2014/main" id="{FF50F66D-8286-7F94-76FA-32A83456DFB3}"/>
                </a:ext>
              </a:extLst>
            </p:cNvPr>
            <p:cNvCxnSpPr/>
            <p:nvPr/>
          </p:nvCxnSpPr>
          <p:spPr>
            <a:xfrm>
              <a:off x="2554804" y="3165356"/>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82" name="Straight Connector 10281">
              <a:extLst>
                <a:ext uri="{FF2B5EF4-FFF2-40B4-BE49-F238E27FC236}">
                  <a16:creationId xmlns:a16="http://schemas.microsoft.com/office/drawing/2014/main" id="{9BA08242-351C-EF93-6C8A-79FF8BD68782}"/>
                </a:ext>
              </a:extLst>
            </p:cNvPr>
            <p:cNvCxnSpPr/>
            <p:nvPr/>
          </p:nvCxnSpPr>
          <p:spPr>
            <a:xfrm>
              <a:off x="2639082" y="3199574"/>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83" name="Straight Connector 10282">
              <a:extLst>
                <a:ext uri="{FF2B5EF4-FFF2-40B4-BE49-F238E27FC236}">
                  <a16:creationId xmlns:a16="http://schemas.microsoft.com/office/drawing/2014/main" id="{3EF757C0-DCAD-B609-B9EC-EA995571B534}"/>
                </a:ext>
              </a:extLst>
            </p:cNvPr>
            <p:cNvCxnSpPr/>
            <p:nvPr/>
          </p:nvCxnSpPr>
          <p:spPr>
            <a:xfrm>
              <a:off x="2664309" y="3199573"/>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84" name="Straight Connector 10283">
              <a:extLst>
                <a:ext uri="{FF2B5EF4-FFF2-40B4-BE49-F238E27FC236}">
                  <a16:creationId xmlns:a16="http://schemas.microsoft.com/office/drawing/2014/main" id="{83384A0E-9114-32AA-9368-99DA0FE3F464}"/>
                </a:ext>
              </a:extLst>
            </p:cNvPr>
            <p:cNvCxnSpPr/>
            <p:nvPr/>
          </p:nvCxnSpPr>
          <p:spPr>
            <a:xfrm>
              <a:off x="2822513" y="3204329"/>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85" name="Straight Connector 10284">
              <a:extLst>
                <a:ext uri="{FF2B5EF4-FFF2-40B4-BE49-F238E27FC236}">
                  <a16:creationId xmlns:a16="http://schemas.microsoft.com/office/drawing/2014/main" id="{F5282929-585B-7E11-59D9-B959C4FC719A}"/>
                </a:ext>
              </a:extLst>
            </p:cNvPr>
            <p:cNvCxnSpPr/>
            <p:nvPr/>
          </p:nvCxnSpPr>
          <p:spPr>
            <a:xfrm>
              <a:off x="3082335" y="3230312"/>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86" name="Straight Connector 10285">
              <a:extLst>
                <a:ext uri="{FF2B5EF4-FFF2-40B4-BE49-F238E27FC236}">
                  <a16:creationId xmlns:a16="http://schemas.microsoft.com/office/drawing/2014/main" id="{6DC41325-F6B3-5366-9AF8-DDB45327FAA7}"/>
                </a:ext>
              </a:extLst>
            </p:cNvPr>
            <p:cNvCxnSpPr/>
            <p:nvPr/>
          </p:nvCxnSpPr>
          <p:spPr>
            <a:xfrm>
              <a:off x="3109577" y="3244070"/>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87" name="Straight Connector 10286">
              <a:extLst>
                <a:ext uri="{FF2B5EF4-FFF2-40B4-BE49-F238E27FC236}">
                  <a16:creationId xmlns:a16="http://schemas.microsoft.com/office/drawing/2014/main" id="{DC61C2B6-2413-C8A4-6AB5-370678D76BDB}"/>
                </a:ext>
              </a:extLst>
            </p:cNvPr>
            <p:cNvCxnSpPr/>
            <p:nvPr/>
          </p:nvCxnSpPr>
          <p:spPr>
            <a:xfrm>
              <a:off x="3151331" y="3248543"/>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88" name="Straight Connector 10287">
              <a:extLst>
                <a:ext uri="{FF2B5EF4-FFF2-40B4-BE49-F238E27FC236}">
                  <a16:creationId xmlns:a16="http://schemas.microsoft.com/office/drawing/2014/main" id="{7275C2AF-5458-633E-97E8-7AD14936E8E6}"/>
                </a:ext>
              </a:extLst>
            </p:cNvPr>
            <p:cNvCxnSpPr/>
            <p:nvPr/>
          </p:nvCxnSpPr>
          <p:spPr>
            <a:xfrm>
              <a:off x="3174378" y="3247563"/>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89" name="Straight Connector 10288">
              <a:extLst>
                <a:ext uri="{FF2B5EF4-FFF2-40B4-BE49-F238E27FC236}">
                  <a16:creationId xmlns:a16="http://schemas.microsoft.com/office/drawing/2014/main" id="{42D5551B-E6E2-E8D2-5BA5-F798A839015C}"/>
                </a:ext>
              </a:extLst>
            </p:cNvPr>
            <p:cNvCxnSpPr/>
            <p:nvPr/>
          </p:nvCxnSpPr>
          <p:spPr>
            <a:xfrm>
              <a:off x="3004773" y="3212190"/>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90" name="Straight Connector 10289">
              <a:extLst>
                <a:ext uri="{FF2B5EF4-FFF2-40B4-BE49-F238E27FC236}">
                  <a16:creationId xmlns:a16="http://schemas.microsoft.com/office/drawing/2014/main" id="{BC9871E4-7A32-806B-1500-8D0F47B96208}"/>
                </a:ext>
              </a:extLst>
            </p:cNvPr>
            <p:cNvCxnSpPr/>
            <p:nvPr/>
          </p:nvCxnSpPr>
          <p:spPr>
            <a:xfrm>
              <a:off x="3039719" y="3230686"/>
              <a:ext cx="0" cy="83187"/>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91" name="Straight Connector 10290">
              <a:extLst>
                <a:ext uri="{FF2B5EF4-FFF2-40B4-BE49-F238E27FC236}">
                  <a16:creationId xmlns:a16="http://schemas.microsoft.com/office/drawing/2014/main" id="{356CECC5-CAD2-8AF6-DCB1-2F13AE526553}"/>
                </a:ext>
              </a:extLst>
            </p:cNvPr>
            <p:cNvCxnSpPr/>
            <p:nvPr/>
          </p:nvCxnSpPr>
          <p:spPr>
            <a:xfrm>
              <a:off x="3283920" y="3255422"/>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92" name="Straight Connector 10291">
              <a:extLst>
                <a:ext uri="{FF2B5EF4-FFF2-40B4-BE49-F238E27FC236}">
                  <a16:creationId xmlns:a16="http://schemas.microsoft.com/office/drawing/2014/main" id="{53E7F622-0FE9-DD83-8889-6E1CDF8F3CEE}"/>
                </a:ext>
              </a:extLst>
            </p:cNvPr>
            <p:cNvCxnSpPr/>
            <p:nvPr/>
          </p:nvCxnSpPr>
          <p:spPr>
            <a:xfrm>
              <a:off x="3626080" y="3270677"/>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93" name="Straight Connector 10292">
              <a:extLst>
                <a:ext uri="{FF2B5EF4-FFF2-40B4-BE49-F238E27FC236}">
                  <a16:creationId xmlns:a16="http://schemas.microsoft.com/office/drawing/2014/main" id="{3CC026D1-6D4B-D008-A431-E5BAEE06E288}"/>
                </a:ext>
              </a:extLst>
            </p:cNvPr>
            <p:cNvCxnSpPr/>
            <p:nvPr/>
          </p:nvCxnSpPr>
          <p:spPr>
            <a:xfrm>
              <a:off x="3691840" y="3270676"/>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94" name="Straight Connector 10293">
              <a:extLst>
                <a:ext uri="{FF2B5EF4-FFF2-40B4-BE49-F238E27FC236}">
                  <a16:creationId xmlns:a16="http://schemas.microsoft.com/office/drawing/2014/main" id="{25784A62-2FAA-43C1-01A3-DC2235203EA7}"/>
                </a:ext>
              </a:extLst>
            </p:cNvPr>
            <p:cNvCxnSpPr/>
            <p:nvPr/>
          </p:nvCxnSpPr>
          <p:spPr>
            <a:xfrm>
              <a:off x="4218595" y="3306951"/>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95" name="Straight Connector 10294">
              <a:extLst>
                <a:ext uri="{FF2B5EF4-FFF2-40B4-BE49-F238E27FC236}">
                  <a16:creationId xmlns:a16="http://schemas.microsoft.com/office/drawing/2014/main" id="{4DEA1EE8-DE42-1F19-667B-FDF442E9118B}"/>
                </a:ext>
              </a:extLst>
            </p:cNvPr>
            <p:cNvCxnSpPr/>
            <p:nvPr/>
          </p:nvCxnSpPr>
          <p:spPr>
            <a:xfrm>
              <a:off x="4301663" y="3305639"/>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96" name="Straight Connector 10295">
              <a:extLst>
                <a:ext uri="{FF2B5EF4-FFF2-40B4-BE49-F238E27FC236}">
                  <a16:creationId xmlns:a16="http://schemas.microsoft.com/office/drawing/2014/main" id="{4799552B-971E-63B4-A28B-40F47D7296BD}"/>
                </a:ext>
              </a:extLst>
            </p:cNvPr>
            <p:cNvCxnSpPr/>
            <p:nvPr/>
          </p:nvCxnSpPr>
          <p:spPr>
            <a:xfrm>
              <a:off x="4356024" y="3305857"/>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97" name="Straight Connector 10296">
              <a:extLst>
                <a:ext uri="{FF2B5EF4-FFF2-40B4-BE49-F238E27FC236}">
                  <a16:creationId xmlns:a16="http://schemas.microsoft.com/office/drawing/2014/main" id="{2CFEE9B4-A12F-1FEF-6D46-99B09BC11579}"/>
                </a:ext>
              </a:extLst>
            </p:cNvPr>
            <p:cNvCxnSpPr/>
            <p:nvPr/>
          </p:nvCxnSpPr>
          <p:spPr>
            <a:xfrm>
              <a:off x="3423565" y="3270486"/>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98" name="Straight Connector 10297">
              <a:extLst>
                <a:ext uri="{FF2B5EF4-FFF2-40B4-BE49-F238E27FC236}">
                  <a16:creationId xmlns:a16="http://schemas.microsoft.com/office/drawing/2014/main" id="{EA16A42C-22BB-DD94-4FC2-28DAFE43D4CF}"/>
                </a:ext>
              </a:extLst>
            </p:cNvPr>
            <p:cNvCxnSpPr/>
            <p:nvPr/>
          </p:nvCxnSpPr>
          <p:spPr>
            <a:xfrm>
              <a:off x="3456565" y="3271361"/>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99" name="Straight Connector 10298">
              <a:extLst>
                <a:ext uri="{FF2B5EF4-FFF2-40B4-BE49-F238E27FC236}">
                  <a16:creationId xmlns:a16="http://schemas.microsoft.com/office/drawing/2014/main" id="{BEC7B813-965D-5773-52B4-24737BB4293C}"/>
                </a:ext>
              </a:extLst>
            </p:cNvPr>
            <p:cNvCxnSpPr/>
            <p:nvPr/>
          </p:nvCxnSpPr>
          <p:spPr>
            <a:xfrm>
              <a:off x="3519615" y="3272422"/>
              <a:ext cx="0" cy="83187"/>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00" name="Straight Connector 10299">
              <a:extLst>
                <a:ext uri="{FF2B5EF4-FFF2-40B4-BE49-F238E27FC236}">
                  <a16:creationId xmlns:a16="http://schemas.microsoft.com/office/drawing/2014/main" id="{99613826-C485-3EEB-85A1-A06159EA32B1}"/>
                </a:ext>
              </a:extLst>
            </p:cNvPr>
            <p:cNvCxnSpPr/>
            <p:nvPr/>
          </p:nvCxnSpPr>
          <p:spPr>
            <a:xfrm>
              <a:off x="3572285" y="3272781"/>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01" name="Straight Connector 10300">
              <a:extLst>
                <a:ext uri="{FF2B5EF4-FFF2-40B4-BE49-F238E27FC236}">
                  <a16:creationId xmlns:a16="http://schemas.microsoft.com/office/drawing/2014/main" id="{473E056E-9150-3636-8973-AF21ECAD8585}"/>
                </a:ext>
              </a:extLst>
            </p:cNvPr>
            <p:cNvCxnSpPr/>
            <p:nvPr/>
          </p:nvCxnSpPr>
          <p:spPr>
            <a:xfrm>
              <a:off x="3806474" y="3278755"/>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02" name="Straight Connector 10301">
              <a:extLst>
                <a:ext uri="{FF2B5EF4-FFF2-40B4-BE49-F238E27FC236}">
                  <a16:creationId xmlns:a16="http://schemas.microsoft.com/office/drawing/2014/main" id="{BB926B2A-23DC-6514-662D-98F6F5B7952B}"/>
                </a:ext>
              </a:extLst>
            </p:cNvPr>
            <p:cNvCxnSpPr/>
            <p:nvPr/>
          </p:nvCxnSpPr>
          <p:spPr>
            <a:xfrm>
              <a:off x="3931138" y="3285663"/>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03" name="Straight Connector 10302">
              <a:extLst>
                <a:ext uri="{FF2B5EF4-FFF2-40B4-BE49-F238E27FC236}">
                  <a16:creationId xmlns:a16="http://schemas.microsoft.com/office/drawing/2014/main" id="{693F28B4-D07D-CCC7-1D9A-0A3D178F8327}"/>
                </a:ext>
              </a:extLst>
            </p:cNvPr>
            <p:cNvCxnSpPr/>
            <p:nvPr/>
          </p:nvCxnSpPr>
          <p:spPr>
            <a:xfrm>
              <a:off x="3963660" y="3299308"/>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04" name="Straight Connector 10303">
              <a:extLst>
                <a:ext uri="{FF2B5EF4-FFF2-40B4-BE49-F238E27FC236}">
                  <a16:creationId xmlns:a16="http://schemas.microsoft.com/office/drawing/2014/main" id="{ED7D862C-8813-DC8B-4055-20EE73D53041}"/>
                </a:ext>
              </a:extLst>
            </p:cNvPr>
            <p:cNvCxnSpPr/>
            <p:nvPr/>
          </p:nvCxnSpPr>
          <p:spPr>
            <a:xfrm>
              <a:off x="4062850" y="3308014"/>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05" name="Straight Connector 10304">
              <a:extLst>
                <a:ext uri="{FF2B5EF4-FFF2-40B4-BE49-F238E27FC236}">
                  <a16:creationId xmlns:a16="http://schemas.microsoft.com/office/drawing/2014/main" id="{7888B1C9-5127-71AA-8FA1-6B0B0874BA14}"/>
                </a:ext>
              </a:extLst>
            </p:cNvPr>
            <p:cNvCxnSpPr/>
            <p:nvPr/>
          </p:nvCxnSpPr>
          <p:spPr>
            <a:xfrm>
              <a:off x="4016878" y="3309539"/>
              <a:ext cx="0" cy="83187"/>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06" name="Straight Connector 10305">
              <a:extLst>
                <a:ext uri="{FF2B5EF4-FFF2-40B4-BE49-F238E27FC236}">
                  <a16:creationId xmlns:a16="http://schemas.microsoft.com/office/drawing/2014/main" id="{B7DE7CD3-1D82-7178-9999-9203B71EA6A6}"/>
                </a:ext>
              </a:extLst>
            </p:cNvPr>
            <p:cNvCxnSpPr/>
            <p:nvPr/>
          </p:nvCxnSpPr>
          <p:spPr>
            <a:xfrm>
              <a:off x="4097348" y="3309107"/>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07" name="Straight Connector 10306">
              <a:extLst>
                <a:ext uri="{FF2B5EF4-FFF2-40B4-BE49-F238E27FC236}">
                  <a16:creationId xmlns:a16="http://schemas.microsoft.com/office/drawing/2014/main" id="{7DD43CC3-86C2-F5B1-86FD-87F21D20080E}"/>
                </a:ext>
              </a:extLst>
            </p:cNvPr>
            <p:cNvCxnSpPr/>
            <p:nvPr/>
          </p:nvCxnSpPr>
          <p:spPr>
            <a:xfrm>
              <a:off x="4131845" y="3308344"/>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08" name="Straight Connector 10307">
              <a:extLst>
                <a:ext uri="{FF2B5EF4-FFF2-40B4-BE49-F238E27FC236}">
                  <a16:creationId xmlns:a16="http://schemas.microsoft.com/office/drawing/2014/main" id="{A49D30F0-1126-A78E-6BCF-129FF48ADC72}"/>
                </a:ext>
              </a:extLst>
            </p:cNvPr>
            <p:cNvCxnSpPr/>
            <p:nvPr/>
          </p:nvCxnSpPr>
          <p:spPr>
            <a:xfrm>
              <a:off x="4162585" y="3309459"/>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09" name="Straight Connector 10308">
              <a:extLst>
                <a:ext uri="{FF2B5EF4-FFF2-40B4-BE49-F238E27FC236}">
                  <a16:creationId xmlns:a16="http://schemas.microsoft.com/office/drawing/2014/main" id="{FAB804BA-2B6C-B644-8587-A5ACCE352522}"/>
                </a:ext>
              </a:extLst>
            </p:cNvPr>
            <p:cNvCxnSpPr/>
            <p:nvPr/>
          </p:nvCxnSpPr>
          <p:spPr>
            <a:xfrm>
              <a:off x="4419800" y="3305857"/>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10" name="Straight Connector 10309">
              <a:extLst>
                <a:ext uri="{FF2B5EF4-FFF2-40B4-BE49-F238E27FC236}">
                  <a16:creationId xmlns:a16="http://schemas.microsoft.com/office/drawing/2014/main" id="{E781E126-7708-262A-DAFC-2DFC19347F53}"/>
                </a:ext>
              </a:extLst>
            </p:cNvPr>
            <p:cNvCxnSpPr/>
            <p:nvPr/>
          </p:nvCxnSpPr>
          <p:spPr>
            <a:xfrm>
              <a:off x="4623594" y="3305857"/>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11" name="Straight Connector 10310">
              <a:extLst>
                <a:ext uri="{FF2B5EF4-FFF2-40B4-BE49-F238E27FC236}">
                  <a16:creationId xmlns:a16="http://schemas.microsoft.com/office/drawing/2014/main" id="{446DF469-07C8-63EC-0E1D-6EDC37CA549A}"/>
                </a:ext>
              </a:extLst>
            </p:cNvPr>
            <p:cNvCxnSpPr/>
            <p:nvPr/>
          </p:nvCxnSpPr>
          <p:spPr>
            <a:xfrm>
              <a:off x="4755367" y="3306839"/>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12" name="Straight Connector 10311">
              <a:extLst>
                <a:ext uri="{FF2B5EF4-FFF2-40B4-BE49-F238E27FC236}">
                  <a16:creationId xmlns:a16="http://schemas.microsoft.com/office/drawing/2014/main" id="{C75EB352-00C5-EED6-D920-3509B8ADCA6D}"/>
                </a:ext>
              </a:extLst>
            </p:cNvPr>
            <p:cNvCxnSpPr/>
            <p:nvPr/>
          </p:nvCxnSpPr>
          <p:spPr>
            <a:xfrm>
              <a:off x="5041605" y="3310224"/>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13" name="Straight Connector 10312">
              <a:extLst>
                <a:ext uri="{FF2B5EF4-FFF2-40B4-BE49-F238E27FC236}">
                  <a16:creationId xmlns:a16="http://schemas.microsoft.com/office/drawing/2014/main" id="{2D6D5D8C-19E9-029F-219D-9F05C68C2684}"/>
                </a:ext>
              </a:extLst>
            </p:cNvPr>
            <p:cNvCxnSpPr/>
            <p:nvPr/>
          </p:nvCxnSpPr>
          <p:spPr>
            <a:xfrm>
              <a:off x="5384218" y="3305420"/>
              <a:ext cx="0" cy="8318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14" name="Straight Connector 10313">
              <a:extLst>
                <a:ext uri="{FF2B5EF4-FFF2-40B4-BE49-F238E27FC236}">
                  <a16:creationId xmlns:a16="http://schemas.microsoft.com/office/drawing/2014/main" id="{FB907AE9-854F-2B60-0659-C58786F84B78}"/>
                </a:ext>
              </a:extLst>
            </p:cNvPr>
            <p:cNvCxnSpPr/>
            <p:nvPr/>
          </p:nvCxnSpPr>
          <p:spPr>
            <a:xfrm>
              <a:off x="4677569" y="3307355"/>
              <a:ext cx="0" cy="83187"/>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15" name="Straight Connector 10314">
              <a:extLst>
                <a:ext uri="{FF2B5EF4-FFF2-40B4-BE49-F238E27FC236}">
                  <a16:creationId xmlns:a16="http://schemas.microsoft.com/office/drawing/2014/main" id="{4E8776EF-765C-3D96-B6E5-1780C8C4AA4E}"/>
                </a:ext>
              </a:extLst>
            </p:cNvPr>
            <p:cNvCxnSpPr/>
            <p:nvPr/>
          </p:nvCxnSpPr>
          <p:spPr>
            <a:xfrm>
              <a:off x="4725415" y="3307716"/>
              <a:ext cx="0" cy="8318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0377" name="Group 10376">
            <a:extLst>
              <a:ext uri="{FF2B5EF4-FFF2-40B4-BE49-F238E27FC236}">
                <a16:creationId xmlns:a16="http://schemas.microsoft.com/office/drawing/2014/main" id="{A2726482-6AAD-19F7-B147-7986A47ED0D3}"/>
              </a:ext>
            </a:extLst>
          </p:cNvPr>
          <p:cNvGrpSpPr/>
          <p:nvPr/>
        </p:nvGrpSpPr>
        <p:grpSpPr>
          <a:xfrm>
            <a:off x="1158172" y="3204189"/>
            <a:ext cx="3724965" cy="728461"/>
            <a:chOff x="1158172" y="3049334"/>
            <a:chExt cx="3724965" cy="728461"/>
          </a:xfrm>
        </p:grpSpPr>
        <p:cxnSp>
          <p:nvCxnSpPr>
            <p:cNvPr id="10318" name="Straight Connector 10317">
              <a:extLst>
                <a:ext uri="{FF2B5EF4-FFF2-40B4-BE49-F238E27FC236}">
                  <a16:creationId xmlns:a16="http://schemas.microsoft.com/office/drawing/2014/main" id="{E327BC55-4EF3-763F-E327-C5D92AE5E8B1}"/>
                </a:ext>
              </a:extLst>
            </p:cNvPr>
            <p:cNvCxnSpPr/>
            <p:nvPr/>
          </p:nvCxnSpPr>
          <p:spPr>
            <a:xfrm>
              <a:off x="1158172" y="3049334"/>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19" name="Straight Connector 10318">
              <a:extLst>
                <a:ext uri="{FF2B5EF4-FFF2-40B4-BE49-F238E27FC236}">
                  <a16:creationId xmlns:a16="http://schemas.microsoft.com/office/drawing/2014/main" id="{5F50B8BE-B072-571C-305E-419840E27499}"/>
                </a:ext>
              </a:extLst>
            </p:cNvPr>
            <p:cNvCxnSpPr/>
            <p:nvPr/>
          </p:nvCxnSpPr>
          <p:spPr>
            <a:xfrm>
              <a:off x="1307003" y="3073000"/>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20" name="Straight Connector 10319">
              <a:extLst>
                <a:ext uri="{FF2B5EF4-FFF2-40B4-BE49-F238E27FC236}">
                  <a16:creationId xmlns:a16="http://schemas.microsoft.com/office/drawing/2014/main" id="{D6C42DFC-7651-7153-DEC1-FAC3F0375B2A}"/>
                </a:ext>
              </a:extLst>
            </p:cNvPr>
            <p:cNvCxnSpPr/>
            <p:nvPr/>
          </p:nvCxnSpPr>
          <p:spPr>
            <a:xfrm>
              <a:off x="1628139" y="3086100"/>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21" name="Straight Connector 10320">
              <a:extLst>
                <a:ext uri="{FF2B5EF4-FFF2-40B4-BE49-F238E27FC236}">
                  <a16:creationId xmlns:a16="http://schemas.microsoft.com/office/drawing/2014/main" id="{A59CA6BE-28FA-9A84-D676-5E0517D34DCA}"/>
                </a:ext>
              </a:extLst>
            </p:cNvPr>
            <p:cNvCxnSpPr/>
            <p:nvPr/>
          </p:nvCxnSpPr>
          <p:spPr>
            <a:xfrm>
              <a:off x="1641239" y="309428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22" name="Straight Connector 10321">
              <a:extLst>
                <a:ext uri="{FF2B5EF4-FFF2-40B4-BE49-F238E27FC236}">
                  <a16:creationId xmlns:a16="http://schemas.microsoft.com/office/drawing/2014/main" id="{EA770AEB-FD32-9387-BA0D-BECB3355A7A8}"/>
                </a:ext>
              </a:extLst>
            </p:cNvPr>
            <p:cNvCxnSpPr/>
            <p:nvPr/>
          </p:nvCxnSpPr>
          <p:spPr>
            <a:xfrm>
              <a:off x="1684661" y="3101340"/>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23" name="Straight Connector 10322">
              <a:extLst>
                <a:ext uri="{FF2B5EF4-FFF2-40B4-BE49-F238E27FC236}">
                  <a16:creationId xmlns:a16="http://schemas.microsoft.com/office/drawing/2014/main" id="{5042D466-CAEB-96EC-9AFE-B06C9F27228D}"/>
                </a:ext>
              </a:extLst>
            </p:cNvPr>
            <p:cNvCxnSpPr/>
            <p:nvPr/>
          </p:nvCxnSpPr>
          <p:spPr>
            <a:xfrm>
              <a:off x="1786593" y="3102912"/>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24" name="Straight Connector 10323">
              <a:extLst>
                <a:ext uri="{FF2B5EF4-FFF2-40B4-BE49-F238E27FC236}">
                  <a16:creationId xmlns:a16="http://schemas.microsoft.com/office/drawing/2014/main" id="{C6FAB6AB-831C-7E12-6059-B2293A8349BC}"/>
                </a:ext>
              </a:extLst>
            </p:cNvPr>
            <p:cNvCxnSpPr/>
            <p:nvPr/>
          </p:nvCxnSpPr>
          <p:spPr>
            <a:xfrm>
              <a:off x="2028271" y="3118089"/>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25" name="Straight Connector 10324">
              <a:extLst>
                <a:ext uri="{FF2B5EF4-FFF2-40B4-BE49-F238E27FC236}">
                  <a16:creationId xmlns:a16="http://schemas.microsoft.com/office/drawing/2014/main" id="{24279D97-F2CE-037E-A9C1-50F65298F3A8}"/>
                </a:ext>
              </a:extLst>
            </p:cNvPr>
            <p:cNvCxnSpPr/>
            <p:nvPr/>
          </p:nvCxnSpPr>
          <p:spPr>
            <a:xfrm>
              <a:off x="2568216" y="3203895"/>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26" name="Straight Connector 10325">
              <a:extLst>
                <a:ext uri="{FF2B5EF4-FFF2-40B4-BE49-F238E27FC236}">
                  <a16:creationId xmlns:a16="http://schemas.microsoft.com/office/drawing/2014/main" id="{93CD6FAB-685C-E64E-EF8E-0877716939F0}"/>
                </a:ext>
              </a:extLst>
            </p:cNvPr>
            <p:cNvCxnSpPr/>
            <p:nvPr/>
          </p:nvCxnSpPr>
          <p:spPr>
            <a:xfrm>
              <a:off x="2110216" y="3130641"/>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27" name="Straight Connector 10326">
              <a:extLst>
                <a:ext uri="{FF2B5EF4-FFF2-40B4-BE49-F238E27FC236}">
                  <a16:creationId xmlns:a16="http://schemas.microsoft.com/office/drawing/2014/main" id="{776B748D-912B-BE0B-CBFD-735F1F4C81A2}"/>
                </a:ext>
              </a:extLst>
            </p:cNvPr>
            <p:cNvCxnSpPr/>
            <p:nvPr/>
          </p:nvCxnSpPr>
          <p:spPr>
            <a:xfrm>
              <a:off x="2248596" y="3159682"/>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28" name="Straight Connector 10327">
              <a:extLst>
                <a:ext uri="{FF2B5EF4-FFF2-40B4-BE49-F238E27FC236}">
                  <a16:creationId xmlns:a16="http://schemas.microsoft.com/office/drawing/2014/main" id="{48D00AAA-2159-EBA1-4322-0C04A853A884}"/>
                </a:ext>
              </a:extLst>
            </p:cNvPr>
            <p:cNvCxnSpPr/>
            <p:nvPr/>
          </p:nvCxnSpPr>
          <p:spPr>
            <a:xfrm>
              <a:off x="2462652" y="3191339"/>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29" name="Straight Connector 10328">
              <a:extLst>
                <a:ext uri="{FF2B5EF4-FFF2-40B4-BE49-F238E27FC236}">
                  <a16:creationId xmlns:a16="http://schemas.microsoft.com/office/drawing/2014/main" id="{E7B620EF-DEEE-E762-4BBF-3FAA7A8DE1FB}"/>
                </a:ext>
              </a:extLst>
            </p:cNvPr>
            <p:cNvCxnSpPr/>
            <p:nvPr/>
          </p:nvCxnSpPr>
          <p:spPr>
            <a:xfrm>
              <a:off x="2375843" y="3179010"/>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30" name="Straight Connector 10329">
              <a:extLst>
                <a:ext uri="{FF2B5EF4-FFF2-40B4-BE49-F238E27FC236}">
                  <a16:creationId xmlns:a16="http://schemas.microsoft.com/office/drawing/2014/main" id="{91076A65-6A36-4E27-EBEE-2B43101418B0}"/>
                </a:ext>
              </a:extLst>
            </p:cNvPr>
            <p:cNvCxnSpPr/>
            <p:nvPr/>
          </p:nvCxnSpPr>
          <p:spPr>
            <a:xfrm>
              <a:off x="2628196" y="3229989"/>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31" name="Straight Connector 10330">
              <a:extLst>
                <a:ext uri="{FF2B5EF4-FFF2-40B4-BE49-F238E27FC236}">
                  <a16:creationId xmlns:a16="http://schemas.microsoft.com/office/drawing/2014/main" id="{D52FBB69-805E-8B6D-BE4C-649449818080}"/>
                </a:ext>
              </a:extLst>
            </p:cNvPr>
            <p:cNvCxnSpPr/>
            <p:nvPr/>
          </p:nvCxnSpPr>
          <p:spPr>
            <a:xfrm>
              <a:off x="2657813" y="3231629"/>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32" name="Straight Connector 10331">
              <a:extLst>
                <a:ext uri="{FF2B5EF4-FFF2-40B4-BE49-F238E27FC236}">
                  <a16:creationId xmlns:a16="http://schemas.microsoft.com/office/drawing/2014/main" id="{39A48CA1-2DA4-DE74-C76F-BFE8757D1A11}"/>
                </a:ext>
              </a:extLst>
            </p:cNvPr>
            <p:cNvCxnSpPr/>
            <p:nvPr/>
          </p:nvCxnSpPr>
          <p:spPr>
            <a:xfrm>
              <a:off x="2993736" y="3274308"/>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33" name="Straight Connector 10332">
              <a:extLst>
                <a:ext uri="{FF2B5EF4-FFF2-40B4-BE49-F238E27FC236}">
                  <a16:creationId xmlns:a16="http://schemas.microsoft.com/office/drawing/2014/main" id="{93418BEE-11FC-4F8C-3792-BD39CA4A2630}"/>
                </a:ext>
              </a:extLst>
            </p:cNvPr>
            <p:cNvCxnSpPr/>
            <p:nvPr/>
          </p:nvCxnSpPr>
          <p:spPr>
            <a:xfrm>
              <a:off x="2607958" y="3216448"/>
              <a:ext cx="0" cy="83187"/>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34" name="Straight Connector 10333">
              <a:extLst>
                <a:ext uri="{FF2B5EF4-FFF2-40B4-BE49-F238E27FC236}">
                  <a16:creationId xmlns:a16="http://schemas.microsoft.com/office/drawing/2014/main" id="{C5D35B79-B7F5-5A55-C97D-15C43F11E630}"/>
                </a:ext>
              </a:extLst>
            </p:cNvPr>
            <p:cNvCxnSpPr/>
            <p:nvPr/>
          </p:nvCxnSpPr>
          <p:spPr>
            <a:xfrm>
              <a:off x="2677409" y="323162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35" name="Straight Connector 10334">
              <a:extLst>
                <a:ext uri="{FF2B5EF4-FFF2-40B4-BE49-F238E27FC236}">
                  <a16:creationId xmlns:a16="http://schemas.microsoft.com/office/drawing/2014/main" id="{C5917E05-A416-8228-1821-7C766E0CF89C}"/>
                </a:ext>
              </a:extLst>
            </p:cNvPr>
            <p:cNvCxnSpPr/>
            <p:nvPr/>
          </p:nvCxnSpPr>
          <p:spPr>
            <a:xfrm>
              <a:off x="2692727" y="3229989"/>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36" name="Straight Connector 10335">
              <a:extLst>
                <a:ext uri="{FF2B5EF4-FFF2-40B4-BE49-F238E27FC236}">
                  <a16:creationId xmlns:a16="http://schemas.microsoft.com/office/drawing/2014/main" id="{8E2A8F2A-1FCD-72BF-9EBC-7EEF72C6DAFC}"/>
                </a:ext>
              </a:extLst>
            </p:cNvPr>
            <p:cNvCxnSpPr/>
            <p:nvPr/>
          </p:nvCxnSpPr>
          <p:spPr>
            <a:xfrm>
              <a:off x="2719674" y="3227369"/>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37" name="Straight Connector 10336">
              <a:extLst>
                <a:ext uri="{FF2B5EF4-FFF2-40B4-BE49-F238E27FC236}">
                  <a16:creationId xmlns:a16="http://schemas.microsoft.com/office/drawing/2014/main" id="{E652BE49-1D72-9C2D-9F95-57CB81D99387}"/>
                </a:ext>
              </a:extLst>
            </p:cNvPr>
            <p:cNvCxnSpPr/>
            <p:nvPr/>
          </p:nvCxnSpPr>
          <p:spPr>
            <a:xfrm>
              <a:off x="2972098" y="3275190"/>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38" name="Straight Connector 10337">
              <a:extLst>
                <a:ext uri="{FF2B5EF4-FFF2-40B4-BE49-F238E27FC236}">
                  <a16:creationId xmlns:a16="http://schemas.microsoft.com/office/drawing/2014/main" id="{8026F451-BC3C-B79A-D89B-701836FB0B34}"/>
                </a:ext>
              </a:extLst>
            </p:cNvPr>
            <p:cNvCxnSpPr/>
            <p:nvPr/>
          </p:nvCxnSpPr>
          <p:spPr>
            <a:xfrm>
              <a:off x="3109577" y="3333915"/>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39" name="Straight Connector 10338">
              <a:extLst>
                <a:ext uri="{FF2B5EF4-FFF2-40B4-BE49-F238E27FC236}">
                  <a16:creationId xmlns:a16="http://schemas.microsoft.com/office/drawing/2014/main" id="{B80A87CF-02CE-65F8-72C3-1A36072AF0C5}"/>
                </a:ext>
              </a:extLst>
            </p:cNvPr>
            <p:cNvCxnSpPr/>
            <p:nvPr/>
          </p:nvCxnSpPr>
          <p:spPr>
            <a:xfrm>
              <a:off x="3153293" y="333729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40" name="Straight Connector 10339">
              <a:extLst>
                <a:ext uri="{FF2B5EF4-FFF2-40B4-BE49-F238E27FC236}">
                  <a16:creationId xmlns:a16="http://schemas.microsoft.com/office/drawing/2014/main" id="{E9E8427D-8209-A70C-A951-4D18EA2D5161}"/>
                </a:ext>
              </a:extLst>
            </p:cNvPr>
            <p:cNvCxnSpPr/>
            <p:nvPr/>
          </p:nvCxnSpPr>
          <p:spPr>
            <a:xfrm>
              <a:off x="3051392" y="3304219"/>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41" name="Straight Connector 10340">
              <a:extLst>
                <a:ext uri="{FF2B5EF4-FFF2-40B4-BE49-F238E27FC236}">
                  <a16:creationId xmlns:a16="http://schemas.microsoft.com/office/drawing/2014/main" id="{0A8E579E-3547-3172-A33D-A09ED50263F7}"/>
                </a:ext>
              </a:extLst>
            </p:cNvPr>
            <p:cNvCxnSpPr/>
            <p:nvPr/>
          </p:nvCxnSpPr>
          <p:spPr>
            <a:xfrm>
              <a:off x="3026615" y="3292322"/>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42" name="Straight Connector 10341">
              <a:extLst>
                <a:ext uri="{FF2B5EF4-FFF2-40B4-BE49-F238E27FC236}">
                  <a16:creationId xmlns:a16="http://schemas.microsoft.com/office/drawing/2014/main" id="{98329703-880B-C60A-25C9-7390DB386BDB}"/>
                </a:ext>
              </a:extLst>
            </p:cNvPr>
            <p:cNvCxnSpPr/>
            <p:nvPr/>
          </p:nvCxnSpPr>
          <p:spPr>
            <a:xfrm>
              <a:off x="3577307" y="3399088"/>
              <a:ext cx="0" cy="83187"/>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43" name="Straight Connector 10342">
              <a:extLst>
                <a:ext uri="{FF2B5EF4-FFF2-40B4-BE49-F238E27FC236}">
                  <a16:creationId xmlns:a16="http://schemas.microsoft.com/office/drawing/2014/main" id="{4AD96276-2072-98C2-BE2A-6AC85799B3E7}"/>
                </a:ext>
              </a:extLst>
            </p:cNvPr>
            <p:cNvCxnSpPr/>
            <p:nvPr/>
          </p:nvCxnSpPr>
          <p:spPr>
            <a:xfrm>
              <a:off x="3082210" y="3332058"/>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44" name="Straight Connector 10343">
              <a:extLst>
                <a:ext uri="{FF2B5EF4-FFF2-40B4-BE49-F238E27FC236}">
                  <a16:creationId xmlns:a16="http://schemas.microsoft.com/office/drawing/2014/main" id="{E2C77BA6-A9B0-8BC7-8A93-84A489065C02}"/>
                </a:ext>
              </a:extLst>
            </p:cNvPr>
            <p:cNvCxnSpPr/>
            <p:nvPr/>
          </p:nvCxnSpPr>
          <p:spPr>
            <a:xfrm>
              <a:off x="3476486" y="3339155"/>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45" name="Straight Connector 10344">
              <a:extLst>
                <a:ext uri="{FF2B5EF4-FFF2-40B4-BE49-F238E27FC236}">
                  <a16:creationId xmlns:a16="http://schemas.microsoft.com/office/drawing/2014/main" id="{33C63530-14F8-DF03-73D4-9E06243CECBE}"/>
                </a:ext>
              </a:extLst>
            </p:cNvPr>
            <p:cNvCxnSpPr/>
            <p:nvPr/>
          </p:nvCxnSpPr>
          <p:spPr>
            <a:xfrm>
              <a:off x="3501325" y="3357495"/>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46" name="Straight Connector 10345">
              <a:extLst>
                <a:ext uri="{FF2B5EF4-FFF2-40B4-BE49-F238E27FC236}">
                  <a16:creationId xmlns:a16="http://schemas.microsoft.com/office/drawing/2014/main" id="{04D92BA4-B79C-061B-EC4E-80E01F38DA3F}"/>
                </a:ext>
              </a:extLst>
            </p:cNvPr>
            <p:cNvCxnSpPr/>
            <p:nvPr/>
          </p:nvCxnSpPr>
          <p:spPr>
            <a:xfrm>
              <a:off x="3532154" y="3376271"/>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47" name="Straight Connector 10346">
              <a:extLst>
                <a:ext uri="{FF2B5EF4-FFF2-40B4-BE49-F238E27FC236}">
                  <a16:creationId xmlns:a16="http://schemas.microsoft.com/office/drawing/2014/main" id="{340DD47B-2E45-0AFB-813C-556148DDA22D}"/>
                </a:ext>
              </a:extLst>
            </p:cNvPr>
            <p:cNvCxnSpPr/>
            <p:nvPr/>
          </p:nvCxnSpPr>
          <p:spPr>
            <a:xfrm>
              <a:off x="3996319" y="3443301"/>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48" name="Straight Connector 10347">
              <a:extLst>
                <a:ext uri="{FF2B5EF4-FFF2-40B4-BE49-F238E27FC236}">
                  <a16:creationId xmlns:a16="http://schemas.microsoft.com/office/drawing/2014/main" id="{070A6A06-A4E1-2C92-6852-EFC0E1F30C94}"/>
                </a:ext>
              </a:extLst>
            </p:cNvPr>
            <p:cNvCxnSpPr/>
            <p:nvPr/>
          </p:nvCxnSpPr>
          <p:spPr>
            <a:xfrm>
              <a:off x="4644410" y="3569860"/>
              <a:ext cx="0" cy="83187"/>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49" name="Straight Connector 10348">
              <a:extLst>
                <a:ext uri="{FF2B5EF4-FFF2-40B4-BE49-F238E27FC236}">
                  <a16:creationId xmlns:a16="http://schemas.microsoft.com/office/drawing/2014/main" id="{0442F3A7-3999-77AA-047A-B9886B6E2F0F}"/>
                </a:ext>
              </a:extLst>
            </p:cNvPr>
            <p:cNvCxnSpPr/>
            <p:nvPr/>
          </p:nvCxnSpPr>
          <p:spPr>
            <a:xfrm>
              <a:off x="4012397" y="3456838"/>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50" name="Straight Connector 10349">
              <a:extLst>
                <a:ext uri="{FF2B5EF4-FFF2-40B4-BE49-F238E27FC236}">
                  <a16:creationId xmlns:a16="http://schemas.microsoft.com/office/drawing/2014/main" id="{1CB40C21-F0AE-29BF-A992-EE4609E38D17}"/>
                </a:ext>
              </a:extLst>
            </p:cNvPr>
            <p:cNvCxnSpPr/>
            <p:nvPr/>
          </p:nvCxnSpPr>
          <p:spPr>
            <a:xfrm>
              <a:off x="4064273" y="3498133"/>
              <a:ext cx="0" cy="83187"/>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51" name="Straight Connector 10350">
              <a:extLst>
                <a:ext uri="{FF2B5EF4-FFF2-40B4-BE49-F238E27FC236}">
                  <a16:creationId xmlns:a16="http://schemas.microsoft.com/office/drawing/2014/main" id="{EE2B3A21-1F29-DDF6-CF3E-69B0CE9F5BD1}"/>
                </a:ext>
              </a:extLst>
            </p:cNvPr>
            <p:cNvCxnSpPr/>
            <p:nvPr/>
          </p:nvCxnSpPr>
          <p:spPr>
            <a:xfrm>
              <a:off x="4102199" y="3544967"/>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52" name="Straight Connector 10351">
              <a:extLst>
                <a:ext uri="{FF2B5EF4-FFF2-40B4-BE49-F238E27FC236}">
                  <a16:creationId xmlns:a16="http://schemas.microsoft.com/office/drawing/2014/main" id="{8621CD7B-3D8F-C088-463F-2DFD16A2768E}"/>
                </a:ext>
              </a:extLst>
            </p:cNvPr>
            <p:cNvCxnSpPr/>
            <p:nvPr/>
          </p:nvCxnSpPr>
          <p:spPr>
            <a:xfrm>
              <a:off x="3175149" y="3339155"/>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53" name="Straight Connector 10352">
              <a:extLst>
                <a:ext uri="{FF2B5EF4-FFF2-40B4-BE49-F238E27FC236}">
                  <a16:creationId xmlns:a16="http://schemas.microsoft.com/office/drawing/2014/main" id="{8F3F32D6-ADF4-6156-1987-2DFAAD62694A}"/>
                </a:ext>
              </a:extLst>
            </p:cNvPr>
            <p:cNvCxnSpPr/>
            <p:nvPr/>
          </p:nvCxnSpPr>
          <p:spPr>
            <a:xfrm>
              <a:off x="3384951" y="3343193"/>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54" name="Straight Connector 10353">
              <a:extLst>
                <a:ext uri="{FF2B5EF4-FFF2-40B4-BE49-F238E27FC236}">
                  <a16:creationId xmlns:a16="http://schemas.microsoft.com/office/drawing/2014/main" id="{D6DA73AD-8DF1-1402-A226-9679D7A75138}"/>
                </a:ext>
              </a:extLst>
            </p:cNvPr>
            <p:cNvCxnSpPr/>
            <p:nvPr/>
          </p:nvCxnSpPr>
          <p:spPr>
            <a:xfrm>
              <a:off x="3412923" y="334406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55" name="Straight Connector 10354">
              <a:extLst>
                <a:ext uri="{FF2B5EF4-FFF2-40B4-BE49-F238E27FC236}">
                  <a16:creationId xmlns:a16="http://schemas.microsoft.com/office/drawing/2014/main" id="{3D34F2D8-0566-9C70-8133-B30F483B6B69}"/>
                </a:ext>
              </a:extLst>
            </p:cNvPr>
            <p:cNvCxnSpPr/>
            <p:nvPr/>
          </p:nvCxnSpPr>
          <p:spPr>
            <a:xfrm>
              <a:off x="3447635" y="3342213"/>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56" name="Straight Connector 10355">
              <a:extLst>
                <a:ext uri="{FF2B5EF4-FFF2-40B4-BE49-F238E27FC236}">
                  <a16:creationId xmlns:a16="http://schemas.microsoft.com/office/drawing/2014/main" id="{A71573B1-095B-A271-0948-56B6B7CCE3D9}"/>
                </a:ext>
              </a:extLst>
            </p:cNvPr>
            <p:cNvCxnSpPr/>
            <p:nvPr/>
          </p:nvCxnSpPr>
          <p:spPr>
            <a:xfrm>
              <a:off x="3662716" y="339908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58" name="Straight Connector 10357">
              <a:extLst>
                <a:ext uri="{FF2B5EF4-FFF2-40B4-BE49-F238E27FC236}">
                  <a16:creationId xmlns:a16="http://schemas.microsoft.com/office/drawing/2014/main" id="{1F9AF26E-954E-0216-5BAD-FD3F2578BF10}"/>
                </a:ext>
              </a:extLst>
            </p:cNvPr>
            <p:cNvCxnSpPr/>
            <p:nvPr/>
          </p:nvCxnSpPr>
          <p:spPr>
            <a:xfrm>
              <a:off x="4708972" y="3693687"/>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59" name="Straight Connector 10358">
              <a:extLst>
                <a:ext uri="{FF2B5EF4-FFF2-40B4-BE49-F238E27FC236}">
                  <a16:creationId xmlns:a16="http://schemas.microsoft.com/office/drawing/2014/main" id="{AB134B55-5EAD-82DE-E297-181456704DD3}"/>
                </a:ext>
              </a:extLst>
            </p:cNvPr>
            <p:cNvCxnSpPr/>
            <p:nvPr/>
          </p:nvCxnSpPr>
          <p:spPr>
            <a:xfrm>
              <a:off x="3930398" y="340694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60" name="Straight Connector 10359">
              <a:extLst>
                <a:ext uri="{FF2B5EF4-FFF2-40B4-BE49-F238E27FC236}">
                  <a16:creationId xmlns:a16="http://schemas.microsoft.com/office/drawing/2014/main" id="{0A41F15D-13E8-9126-CAF6-BA0C7277D4BB}"/>
                </a:ext>
              </a:extLst>
            </p:cNvPr>
            <p:cNvCxnSpPr/>
            <p:nvPr/>
          </p:nvCxnSpPr>
          <p:spPr>
            <a:xfrm>
              <a:off x="3974140" y="3432821"/>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61" name="Straight Connector 10360">
              <a:extLst>
                <a:ext uri="{FF2B5EF4-FFF2-40B4-BE49-F238E27FC236}">
                  <a16:creationId xmlns:a16="http://schemas.microsoft.com/office/drawing/2014/main" id="{FD71CA4A-F9F8-A0A1-7862-785CDC3ADC2D}"/>
                </a:ext>
              </a:extLst>
            </p:cNvPr>
            <p:cNvCxnSpPr/>
            <p:nvPr/>
          </p:nvCxnSpPr>
          <p:spPr>
            <a:xfrm>
              <a:off x="4036749" y="3497370"/>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62" name="Straight Connector 10361">
              <a:extLst>
                <a:ext uri="{FF2B5EF4-FFF2-40B4-BE49-F238E27FC236}">
                  <a16:creationId xmlns:a16="http://schemas.microsoft.com/office/drawing/2014/main" id="{B0BC592A-B07A-2107-F724-039EE1A33C48}"/>
                </a:ext>
              </a:extLst>
            </p:cNvPr>
            <p:cNvCxnSpPr/>
            <p:nvPr/>
          </p:nvCxnSpPr>
          <p:spPr>
            <a:xfrm>
              <a:off x="4077483" y="3513527"/>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63" name="Straight Connector 10362">
              <a:extLst>
                <a:ext uri="{FF2B5EF4-FFF2-40B4-BE49-F238E27FC236}">
                  <a16:creationId xmlns:a16="http://schemas.microsoft.com/office/drawing/2014/main" id="{7DF581EB-C11E-8884-2C94-F8F60CEA841D}"/>
                </a:ext>
              </a:extLst>
            </p:cNvPr>
            <p:cNvCxnSpPr/>
            <p:nvPr/>
          </p:nvCxnSpPr>
          <p:spPr>
            <a:xfrm>
              <a:off x="4272753" y="3547587"/>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64" name="Straight Connector 10363">
              <a:extLst>
                <a:ext uri="{FF2B5EF4-FFF2-40B4-BE49-F238E27FC236}">
                  <a16:creationId xmlns:a16="http://schemas.microsoft.com/office/drawing/2014/main" id="{92883B9B-DBC9-3CD8-B93D-FED6B68CAB28}"/>
                </a:ext>
              </a:extLst>
            </p:cNvPr>
            <p:cNvCxnSpPr/>
            <p:nvPr/>
          </p:nvCxnSpPr>
          <p:spPr>
            <a:xfrm>
              <a:off x="3949791" y="3413607"/>
              <a:ext cx="0" cy="83187"/>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65" name="Straight Connector 10364">
              <a:extLst>
                <a:ext uri="{FF2B5EF4-FFF2-40B4-BE49-F238E27FC236}">
                  <a16:creationId xmlns:a16="http://schemas.microsoft.com/office/drawing/2014/main" id="{77FB7439-FED5-3426-B5FF-6C747ACC496A}"/>
                </a:ext>
              </a:extLst>
            </p:cNvPr>
            <p:cNvCxnSpPr/>
            <p:nvPr/>
          </p:nvCxnSpPr>
          <p:spPr>
            <a:xfrm>
              <a:off x="4338691" y="3563744"/>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66" name="Straight Connector 10365">
              <a:extLst>
                <a:ext uri="{FF2B5EF4-FFF2-40B4-BE49-F238E27FC236}">
                  <a16:creationId xmlns:a16="http://schemas.microsoft.com/office/drawing/2014/main" id="{697D54FE-4198-439B-31CB-F56ED3F6DCD4}"/>
                </a:ext>
              </a:extLst>
            </p:cNvPr>
            <p:cNvCxnSpPr/>
            <p:nvPr/>
          </p:nvCxnSpPr>
          <p:spPr>
            <a:xfrm>
              <a:off x="4514941" y="3569420"/>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67" name="Straight Connector 10366">
              <a:extLst>
                <a:ext uri="{FF2B5EF4-FFF2-40B4-BE49-F238E27FC236}">
                  <a16:creationId xmlns:a16="http://schemas.microsoft.com/office/drawing/2014/main" id="{4674C82B-57DB-C574-C54E-F1349DBB0D87}"/>
                </a:ext>
              </a:extLst>
            </p:cNvPr>
            <p:cNvCxnSpPr/>
            <p:nvPr/>
          </p:nvCxnSpPr>
          <p:spPr>
            <a:xfrm>
              <a:off x="4594516" y="3569860"/>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68" name="Straight Connector 10367">
              <a:extLst>
                <a:ext uri="{FF2B5EF4-FFF2-40B4-BE49-F238E27FC236}">
                  <a16:creationId xmlns:a16="http://schemas.microsoft.com/office/drawing/2014/main" id="{6A3A48A9-E4C3-14FC-4190-C26E757F7FC8}"/>
                </a:ext>
              </a:extLst>
            </p:cNvPr>
            <p:cNvCxnSpPr/>
            <p:nvPr/>
          </p:nvCxnSpPr>
          <p:spPr>
            <a:xfrm>
              <a:off x="4619798" y="3569860"/>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69" name="Straight Connector 10368">
              <a:extLst>
                <a:ext uri="{FF2B5EF4-FFF2-40B4-BE49-F238E27FC236}">
                  <a16:creationId xmlns:a16="http://schemas.microsoft.com/office/drawing/2014/main" id="{2FDAFB14-5D41-6748-CC19-3CEF6948D05C}"/>
                </a:ext>
              </a:extLst>
            </p:cNvPr>
            <p:cNvCxnSpPr/>
            <p:nvPr/>
          </p:nvCxnSpPr>
          <p:spPr>
            <a:xfrm>
              <a:off x="4691526" y="3598680"/>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70" name="Straight Connector 10369">
              <a:extLst>
                <a:ext uri="{FF2B5EF4-FFF2-40B4-BE49-F238E27FC236}">
                  <a16:creationId xmlns:a16="http://schemas.microsoft.com/office/drawing/2014/main" id="{ECDC012A-4896-CBCE-2D90-D675A0D647D8}"/>
                </a:ext>
              </a:extLst>
            </p:cNvPr>
            <p:cNvCxnSpPr/>
            <p:nvPr/>
          </p:nvCxnSpPr>
          <p:spPr>
            <a:xfrm>
              <a:off x="4665807" y="3596060"/>
              <a:ext cx="0" cy="83187"/>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71" name="Straight Connector 10370">
              <a:extLst>
                <a:ext uri="{FF2B5EF4-FFF2-40B4-BE49-F238E27FC236}">
                  <a16:creationId xmlns:a16="http://schemas.microsoft.com/office/drawing/2014/main" id="{870B8758-302F-5FBC-6D86-D8299C003059}"/>
                </a:ext>
              </a:extLst>
            </p:cNvPr>
            <p:cNvCxnSpPr/>
            <p:nvPr/>
          </p:nvCxnSpPr>
          <p:spPr>
            <a:xfrm>
              <a:off x="4744887" y="369460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72" name="Straight Connector 10371">
              <a:extLst>
                <a:ext uri="{FF2B5EF4-FFF2-40B4-BE49-F238E27FC236}">
                  <a16:creationId xmlns:a16="http://schemas.microsoft.com/office/drawing/2014/main" id="{DC91B388-F3B1-5BC0-737D-86C1BBA99808}"/>
                </a:ext>
              </a:extLst>
            </p:cNvPr>
            <p:cNvCxnSpPr/>
            <p:nvPr/>
          </p:nvCxnSpPr>
          <p:spPr>
            <a:xfrm>
              <a:off x="4762100" y="369460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73" name="Straight Connector 10372">
              <a:extLst>
                <a:ext uri="{FF2B5EF4-FFF2-40B4-BE49-F238E27FC236}">
                  <a16:creationId xmlns:a16="http://schemas.microsoft.com/office/drawing/2014/main" id="{AF68838B-CA43-DB7F-576C-56DDA97BBE21}"/>
                </a:ext>
              </a:extLst>
            </p:cNvPr>
            <p:cNvCxnSpPr/>
            <p:nvPr/>
          </p:nvCxnSpPr>
          <p:spPr>
            <a:xfrm>
              <a:off x="4791357" y="369460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74" name="Straight Connector 10373">
              <a:extLst>
                <a:ext uri="{FF2B5EF4-FFF2-40B4-BE49-F238E27FC236}">
                  <a16:creationId xmlns:a16="http://schemas.microsoft.com/office/drawing/2014/main" id="{01BBFE3F-7DA2-1F74-FB84-DECAF8967C3D}"/>
                </a:ext>
              </a:extLst>
            </p:cNvPr>
            <p:cNvCxnSpPr/>
            <p:nvPr/>
          </p:nvCxnSpPr>
          <p:spPr>
            <a:xfrm>
              <a:off x="4813282" y="3693687"/>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375" name="Straight Connector 10374">
              <a:extLst>
                <a:ext uri="{FF2B5EF4-FFF2-40B4-BE49-F238E27FC236}">
                  <a16:creationId xmlns:a16="http://schemas.microsoft.com/office/drawing/2014/main" id="{604FA5E0-7388-C61D-8FE3-2FDE28A465AF}"/>
                </a:ext>
              </a:extLst>
            </p:cNvPr>
            <p:cNvCxnSpPr/>
            <p:nvPr/>
          </p:nvCxnSpPr>
          <p:spPr>
            <a:xfrm>
              <a:off x="4883137" y="3691067"/>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10381" name="Freeform: Shape 10380">
            <a:extLst>
              <a:ext uri="{FF2B5EF4-FFF2-40B4-BE49-F238E27FC236}">
                <a16:creationId xmlns:a16="http://schemas.microsoft.com/office/drawing/2014/main" id="{EB460CA3-394C-819C-D728-C07C4CE40614}"/>
              </a:ext>
            </a:extLst>
          </p:cNvPr>
          <p:cNvSpPr/>
          <p:nvPr/>
        </p:nvSpPr>
        <p:spPr>
          <a:xfrm>
            <a:off x="7268561" y="3223362"/>
            <a:ext cx="4354830" cy="1657350"/>
          </a:xfrm>
          <a:custGeom>
            <a:avLst/>
            <a:gdLst>
              <a:gd name="csX0" fmla="*/ 0 w 4354830"/>
              <a:gd name="csY0" fmla="*/ 0 h 1657350"/>
              <a:gd name="csX1" fmla="*/ 0 w 4354830"/>
              <a:gd name="csY1" fmla="*/ 1657350 h 1657350"/>
              <a:gd name="csX2" fmla="*/ 4354830 w 4354830"/>
              <a:gd name="csY2" fmla="*/ 1657350 h 1657350"/>
            </a:gdLst>
            <a:ahLst/>
            <a:cxnLst>
              <a:cxn ang="0">
                <a:pos x="csX0" y="csY0"/>
              </a:cxn>
              <a:cxn ang="0">
                <a:pos x="csX1" y="csY1"/>
              </a:cxn>
              <a:cxn ang="0">
                <a:pos x="csX2" y="csY2"/>
              </a:cxn>
            </a:cxnLst>
            <a:rect l="l" t="t" r="r" b="b"/>
            <a:pathLst>
              <a:path w="4354830" h="1657350">
                <a:moveTo>
                  <a:pt x="0" y="0"/>
                </a:moveTo>
                <a:lnTo>
                  <a:pt x="0" y="1657350"/>
                </a:lnTo>
                <a:lnTo>
                  <a:pt x="4354830" y="1657350"/>
                </a:lnTo>
              </a:path>
            </a:pathLst>
          </a:cu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82" name="Group 10381">
            <a:extLst>
              <a:ext uri="{FF2B5EF4-FFF2-40B4-BE49-F238E27FC236}">
                <a16:creationId xmlns:a16="http://schemas.microsoft.com/office/drawing/2014/main" id="{E933C596-0E14-14FC-0186-11B3C4A588CD}"/>
              </a:ext>
            </a:extLst>
          </p:cNvPr>
          <p:cNvGrpSpPr/>
          <p:nvPr/>
        </p:nvGrpSpPr>
        <p:grpSpPr>
          <a:xfrm>
            <a:off x="7202595" y="3227172"/>
            <a:ext cx="69377" cy="1653540"/>
            <a:chOff x="1088464" y="3089910"/>
            <a:chExt cx="69377" cy="1653540"/>
          </a:xfrm>
        </p:grpSpPr>
        <p:cxnSp>
          <p:nvCxnSpPr>
            <p:cNvPr id="10383" name="Straight Connector 10382">
              <a:extLst>
                <a:ext uri="{FF2B5EF4-FFF2-40B4-BE49-F238E27FC236}">
                  <a16:creationId xmlns:a16="http://schemas.microsoft.com/office/drawing/2014/main" id="{ED75C497-3DC7-6E9F-FEC3-C86F433FA140}"/>
                </a:ext>
              </a:extLst>
            </p:cNvPr>
            <p:cNvCxnSpPr>
              <a:cxnSpLocks/>
            </p:cNvCxnSpPr>
            <p:nvPr/>
          </p:nvCxnSpPr>
          <p:spPr>
            <a:xfrm>
              <a:off x="1088464" y="308991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84" name="Straight Connector 10383">
              <a:extLst>
                <a:ext uri="{FF2B5EF4-FFF2-40B4-BE49-F238E27FC236}">
                  <a16:creationId xmlns:a16="http://schemas.microsoft.com/office/drawing/2014/main" id="{6853B748-F868-57B7-819A-F5BB725A55E2}"/>
                </a:ext>
              </a:extLst>
            </p:cNvPr>
            <p:cNvCxnSpPr>
              <a:cxnSpLocks/>
            </p:cNvCxnSpPr>
            <p:nvPr/>
          </p:nvCxnSpPr>
          <p:spPr>
            <a:xfrm>
              <a:off x="1088464" y="3420618"/>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85" name="Straight Connector 10384">
              <a:extLst>
                <a:ext uri="{FF2B5EF4-FFF2-40B4-BE49-F238E27FC236}">
                  <a16:creationId xmlns:a16="http://schemas.microsoft.com/office/drawing/2014/main" id="{81743D70-A49B-478B-7CA2-76CBA5463B5A}"/>
                </a:ext>
              </a:extLst>
            </p:cNvPr>
            <p:cNvCxnSpPr>
              <a:cxnSpLocks/>
            </p:cNvCxnSpPr>
            <p:nvPr/>
          </p:nvCxnSpPr>
          <p:spPr>
            <a:xfrm>
              <a:off x="1088464" y="3751326"/>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86" name="Straight Connector 10385">
              <a:extLst>
                <a:ext uri="{FF2B5EF4-FFF2-40B4-BE49-F238E27FC236}">
                  <a16:creationId xmlns:a16="http://schemas.microsoft.com/office/drawing/2014/main" id="{A11D32EA-245A-02E3-E9FF-34644BAB0F06}"/>
                </a:ext>
              </a:extLst>
            </p:cNvPr>
            <p:cNvCxnSpPr>
              <a:cxnSpLocks/>
            </p:cNvCxnSpPr>
            <p:nvPr/>
          </p:nvCxnSpPr>
          <p:spPr>
            <a:xfrm>
              <a:off x="1088464" y="4082034"/>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87" name="Straight Connector 10386">
              <a:extLst>
                <a:ext uri="{FF2B5EF4-FFF2-40B4-BE49-F238E27FC236}">
                  <a16:creationId xmlns:a16="http://schemas.microsoft.com/office/drawing/2014/main" id="{DD3B6B2D-B863-5B34-58D3-31D8EC7EF397}"/>
                </a:ext>
              </a:extLst>
            </p:cNvPr>
            <p:cNvCxnSpPr>
              <a:cxnSpLocks/>
            </p:cNvCxnSpPr>
            <p:nvPr/>
          </p:nvCxnSpPr>
          <p:spPr>
            <a:xfrm>
              <a:off x="1088464" y="4412742"/>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88" name="Straight Connector 10387">
              <a:extLst>
                <a:ext uri="{FF2B5EF4-FFF2-40B4-BE49-F238E27FC236}">
                  <a16:creationId xmlns:a16="http://schemas.microsoft.com/office/drawing/2014/main" id="{7035A929-9D1D-44CB-DEFA-48F6E5755DD4}"/>
                </a:ext>
              </a:extLst>
            </p:cNvPr>
            <p:cNvCxnSpPr>
              <a:cxnSpLocks/>
            </p:cNvCxnSpPr>
            <p:nvPr/>
          </p:nvCxnSpPr>
          <p:spPr>
            <a:xfrm>
              <a:off x="1088464" y="474345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389" name="Group 10388">
            <a:extLst>
              <a:ext uri="{FF2B5EF4-FFF2-40B4-BE49-F238E27FC236}">
                <a16:creationId xmlns:a16="http://schemas.microsoft.com/office/drawing/2014/main" id="{9ED874AF-B8B6-A7C7-1677-A19A5094CC3B}"/>
              </a:ext>
            </a:extLst>
          </p:cNvPr>
          <p:cNvGrpSpPr/>
          <p:nvPr/>
        </p:nvGrpSpPr>
        <p:grpSpPr>
          <a:xfrm>
            <a:off x="7268561" y="4880715"/>
            <a:ext cx="4354830" cy="58016"/>
            <a:chOff x="1154430" y="4743453"/>
            <a:chExt cx="4354830" cy="58016"/>
          </a:xfrm>
        </p:grpSpPr>
        <p:grpSp>
          <p:nvGrpSpPr>
            <p:cNvPr id="10390" name="Group 10389">
              <a:extLst>
                <a:ext uri="{FF2B5EF4-FFF2-40B4-BE49-F238E27FC236}">
                  <a16:creationId xmlns:a16="http://schemas.microsoft.com/office/drawing/2014/main" id="{A71166E8-C29F-AF7F-40F1-56AC38FC4672}"/>
                </a:ext>
              </a:extLst>
            </p:cNvPr>
            <p:cNvGrpSpPr/>
            <p:nvPr/>
          </p:nvGrpSpPr>
          <p:grpSpPr>
            <a:xfrm rot="5400000">
              <a:off x="1772700" y="4125183"/>
              <a:ext cx="55050" cy="1291590"/>
              <a:chOff x="1088464" y="3089910"/>
              <a:chExt cx="69377" cy="1653540"/>
            </a:xfrm>
          </p:grpSpPr>
          <p:cxnSp>
            <p:nvCxnSpPr>
              <p:cNvPr id="10405" name="Straight Connector 10404">
                <a:extLst>
                  <a:ext uri="{FF2B5EF4-FFF2-40B4-BE49-F238E27FC236}">
                    <a16:creationId xmlns:a16="http://schemas.microsoft.com/office/drawing/2014/main" id="{F6ABDF46-5821-311D-FED4-EA368CE1B9DC}"/>
                  </a:ext>
                </a:extLst>
              </p:cNvPr>
              <p:cNvCxnSpPr>
                <a:cxnSpLocks/>
              </p:cNvCxnSpPr>
              <p:nvPr/>
            </p:nvCxnSpPr>
            <p:spPr>
              <a:xfrm>
                <a:off x="1088464" y="308991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06" name="Straight Connector 10405">
                <a:extLst>
                  <a:ext uri="{FF2B5EF4-FFF2-40B4-BE49-F238E27FC236}">
                    <a16:creationId xmlns:a16="http://schemas.microsoft.com/office/drawing/2014/main" id="{BF920E8C-7883-3293-0E3E-D3116BC66871}"/>
                  </a:ext>
                </a:extLst>
              </p:cNvPr>
              <p:cNvCxnSpPr>
                <a:cxnSpLocks/>
              </p:cNvCxnSpPr>
              <p:nvPr/>
            </p:nvCxnSpPr>
            <p:spPr>
              <a:xfrm>
                <a:off x="1088464" y="3420618"/>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07" name="Straight Connector 10406">
                <a:extLst>
                  <a:ext uri="{FF2B5EF4-FFF2-40B4-BE49-F238E27FC236}">
                    <a16:creationId xmlns:a16="http://schemas.microsoft.com/office/drawing/2014/main" id="{8B7C4B0F-D0C0-06BA-6957-7DFCC94115EB}"/>
                  </a:ext>
                </a:extLst>
              </p:cNvPr>
              <p:cNvCxnSpPr>
                <a:cxnSpLocks/>
              </p:cNvCxnSpPr>
              <p:nvPr/>
            </p:nvCxnSpPr>
            <p:spPr>
              <a:xfrm>
                <a:off x="1088464" y="3751326"/>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08" name="Straight Connector 10407">
                <a:extLst>
                  <a:ext uri="{FF2B5EF4-FFF2-40B4-BE49-F238E27FC236}">
                    <a16:creationId xmlns:a16="http://schemas.microsoft.com/office/drawing/2014/main" id="{3D29A2B0-8167-3D34-D3CE-9DF049FEBC93}"/>
                  </a:ext>
                </a:extLst>
              </p:cNvPr>
              <p:cNvCxnSpPr>
                <a:cxnSpLocks/>
              </p:cNvCxnSpPr>
              <p:nvPr/>
            </p:nvCxnSpPr>
            <p:spPr>
              <a:xfrm>
                <a:off x="1088464" y="4082034"/>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09" name="Straight Connector 10408">
                <a:extLst>
                  <a:ext uri="{FF2B5EF4-FFF2-40B4-BE49-F238E27FC236}">
                    <a16:creationId xmlns:a16="http://schemas.microsoft.com/office/drawing/2014/main" id="{640A0B44-F390-F0BB-1065-E38C4D2CB4E5}"/>
                  </a:ext>
                </a:extLst>
              </p:cNvPr>
              <p:cNvCxnSpPr>
                <a:cxnSpLocks/>
              </p:cNvCxnSpPr>
              <p:nvPr/>
            </p:nvCxnSpPr>
            <p:spPr>
              <a:xfrm>
                <a:off x="1088464" y="4412742"/>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10" name="Straight Connector 10409">
                <a:extLst>
                  <a:ext uri="{FF2B5EF4-FFF2-40B4-BE49-F238E27FC236}">
                    <a16:creationId xmlns:a16="http://schemas.microsoft.com/office/drawing/2014/main" id="{CDE9E122-5643-01FE-B6DE-771F16D93B54}"/>
                  </a:ext>
                </a:extLst>
              </p:cNvPr>
              <p:cNvCxnSpPr>
                <a:cxnSpLocks/>
              </p:cNvCxnSpPr>
              <p:nvPr/>
            </p:nvCxnSpPr>
            <p:spPr>
              <a:xfrm>
                <a:off x="1088464" y="474345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391" name="Group 10390">
              <a:extLst>
                <a:ext uri="{FF2B5EF4-FFF2-40B4-BE49-F238E27FC236}">
                  <a16:creationId xmlns:a16="http://schemas.microsoft.com/office/drawing/2014/main" id="{DC442BFA-1354-374E-1FE6-50D14F9A5DEB}"/>
                </a:ext>
              </a:extLst>
            </p:cNvPr>
            <p:cNvGrpSpPr/>
            <p:nvPr/>
          </p:nvGrpSpPr>
          <p:grpSpPr>
            <a:xfrm rot="5400000">
              <a:off x="3295679" y="4126040"/>
              <a:ext cx="55050" cy="1291590"/>
              <a:chOff x="1088464" y="3089910"/>
              <a:chExt cx="69377" cy="1653540"/>
            </a:xfrm>
          </p:grpSpPr>
          <p:cxnSp>
            <p:nvCxnSpPr>
              <p:cNvPr id="10399" name="Straight Connector 10398">
                <a:extLst>
                  <a:ext uri="{FF2B5EF4-FFF2-40B4-BE49-F238E27FC236}">
                    <a16:creationId xmlns:a16="http://schemas.microsoft.com/office/drawing/2014/main" id="{9660204A-C820-401B-4C69-5A5812BF6662}"/>
                  </a:ext>
                </a:extLst>
              </p:cNvPr>
              <p:cNvCxnSpPr>
                <a:cxnSpLocks/>
              </p:cNvCxnSpPr>
              <p:nvPr/>
            </p:nvCxnSpPr>
            <p:spPr>
              <a:xfrm>
                <a:off x="1088464" y="308991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00" name="Straight Connector 10399">
                <a:extLst>
                  <a:ext uri="{FF2B5EF4-FFF2-40B4-BE49-F238E27FC236}">
                    <a16:creationId xmlns:a16="http://schemas.microsoft.com/office/drawing/2014/main" id="{E529E640-9F88-F53D-1774-77F9B151CED4}"/>
                  </a:ext>
                </a:extLst>
              </p:cNvPr>
              <p:cNvCxnSpPr>
                <a:cxnSpLocks/>
              </p:cNvCxnSpPr>
              <p:nvPr/>
            </p:nvCxnSpPr>
            <p:spPr>
              <a:xfrm>
                <a:off x="1088464" y="3420618"/>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01" name="Straight Connector 10400">
                <a:extLst>
                  <a:ext uri="{FF2B5EF4-FFF2-40B4-BE49-F238E27FC236}">
                    <a16:creationId xmlns:a16="http://schemas.microsoft.com/office/drawing/2014/main" id="{486E78A3-6804-EB19-C278-E8A38A9FC6E3}"/>
                  </a:ext>
                </a:extLst>
              </p:cNvPr>
              <p:cNvCxnSpPr>
                <a:cxnSpLocks/>
              </p:cNvCxnSpPr>
              <p:nvPr/>
            </p:nvCxnSpPr>
            <p:spPr>
              <a:xfrm>
                <a:off x="1088464" y="3751326"/>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02" name="Straight Connector 10401">
                <a:extLst>
                  <a:ext uri="{FF2B5EF4-FFF2-40B4-BE49-F238E27FC236}">
                    <a16:creationId xmlns:a16="http://schemas.microsoft.com/office/drawing/2014/main" id="{F5FF2C38-263D-1931-CED1-B954560B3424}"/>
                  </a:ext>
                </a:extLst>
              </p:cNvPr>
              <p:cNvCxnSpPr>
                <a:cxnSpLocks/>
              </p:cNvCxnSpPr>
              <p:nvPr/>
            </p:nvCxnSpPr>
            <p:spPr>
              <a:xfrm>
                <a:off x="1088464" y="4082034"/>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03" name="Straight Connector 10402">
                <a:extLst>
                  <a:ext uri="{FF2B5EF4-FFF2-40B4-BE49-F238E27FC236}">
                    <a16:creationId xmlns:a16="http://schemas.microsoft.com/office/drawing/2014/main" id="{DEA5E9E1-BEBA-C661-3F7F-954651F350CD}"/>
                  </a:ext>
                </a:extLst>
              </p:cNvPr>
              <p:cNvCxnSpPr>
                <a:cxnSpLocks/>
              </p:cNvCxnSpPr>
              <p:nvPr/>
            </p:nvCxnSpPr>
            <p:spPr>
              <a:xfrm>
                <a:off x="1088464" y="4412742"/>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04" name="Straight Connector 10403">
                <a:extLst>
                  <a:ext uri="{FF2B5EF4-FFF2-40B4-BE49-F238E27FC236}">
                    <a16:creationId xmlns:a16="http://schemas.microsoft.com/office/drawing/2014/main" id="{9E3C25B5-10BB-01E6-4687-4253A66C6A35}"/>
                  </a:ext>
                </a:extLst>
              </p:cNvPr>
              <p:cNvCxnSpPr>
                <a:cxnSpLocks/>
              </p:cNvCxnSpPr>
              <p:nvPr/>
            </p:nvCxnSpPr>
            <p:spPr>
              <a:xfrm>
                <a:off x="1088464" y="474345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392" name="Group 10391">
              <a:extLst>
                <a:ext uri="{FF2B5EF4-FFF2-40B4-BE49-F238E27FC236}">
                  <a16:creationId xmlns:a16="http://schemas.microsoft.com/office/drawing/2014/main" id="{90CFCEFC-568E-89B0-EED3-A711BEC08C4A}"/>
                </a:ext>
              </a:extLst>
            </p:cNvPr>
            <p:cNvGrpSpPr/>
            <p:nvPr/>
          </p:nvGrpSpPr>
          <p:grpSpPr>
            <a:xfrm rot="5400000">
              <a:off x="4835940" y="4128149"/>
              <a:ext cx="55050" cy="1291590"/>
              <a:chOff x="1088464" y="3089910"/>
              <a:chExt cx="69377" cy="1653540"/>
            </a:xfrm>
          </p:grpSpPr>
          <p:cxnSp>
            <p:nvCxnSpPr>
              <p:cNvPr id="10393" name="Straight Connector 10392">
                <a:extLst>
                  <a:ext uri="{FF2B5EF4-FFF2-40B4-BE49-F238E27FC236}">
                    <a16:creationId xmlns:a16="http://schemas.microsoft.com/office/drawing/2014/main" id="{499B2401-273A-7424-2353-C05FF41E67A8}"/>
                  </a:ext>
                </a:extLst>
              </p:cNvPr>
              <p:cNvCxnSpPr>
                <a:cxnSpLocks/>
              </p:cNvCxnSpPr>
              <p:nvPr/>
            </p:nvCxnSpPr>
            <p:spPr>
              <a:xfrm>
                <a:off x="1088464" y="308991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94" name="Straight Connector 10393">
                <a:extLst>
                  <a:ext uri="{FF2B5EF4-FFF2-40B4-BE49-F238E27FC236}">
                    <a16:creationId xmlns:a16="http://schemas.microsoft.com/office/drawing/2014/main" id="{C5261CDF-AEA7-3D9C-8D44-98BF52C6BB08}"/>
                  </a:ext>
                </a:extLst>
              </p:cNvPr>
              <p:cNvCxnSpPr>
                <a:cxnSpLocks/>
              </p:cNvCxnSpPr>
              <p:nvPr/>
            </p:nvCxnSpPr>
            <p:spPr>
              <a:xfrm>
                <a:off x="1088464" y="3420618"/>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95" name="Straight Connector 10394">
                <a:extLst>
                  <a:ext uri="{FF2B5EF4-FFF2-40B4-BE49-F238E27FC236}">
                    <a16:creationId xmlns:a16="http://schemas.microsoft.com/office/drawing/2014/main" id="{2E1D0B9A-87ED-9DCC-2034-CF8718FCCECE}"/>
                  </a:ext>
                </a:extLst>
              </p:cNvPr>
              <p:cNvCxnSpPr>
                <a:cxnSpLocks/>
              </p:cNvCxnSpPr>
              <p:nvPr/>
            </p:nvCxnSpPr>
            <p:spPr>
              <a:xfrm>
                <a:off x="1088464" y="3751326"/>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96" name="Straight Connector 10395">
                <a:extLst>
                  <a:ext uri="{FF2B5EF4-FFF2-40B4-BE49-F238E27FC236}">
                    <a16:creationId xmlns:a16="http://schemas.microsoft.com/office/drawing/2014/main" id="{D5D8B840-DC83-3D1E-2091-4A052FE373C5}"/>
                  </a:ext>
                </a:extLst>
              </p:cNvPr>
              <p:cNvCxnSpPr>
                <a:cxnSpLocks/>
              </p:cNvCxnSpPr>
              <p:nvPr/>
            </p:nvCxnSpPr>
            <p:spPr>
              <a:xfrm>
                <a:off x="1088464" y="4082034"/>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97" name="Straight Connector 10396">
                <a:extLst>
                  <a:ext uri="{FF2B5EF4-FFF2-40B4-BE49-F238E27FC236}">
                    <a16:creationId xmlns:a16="http://schemas.microsoft.com/office/drawing/2014/main" id="{5B21C1D3-B526-9034-4E7D-5CC6005E2AE8}"/>
                  </a:ext>
                </a:extLst>
              </p:cNvPr>
              <p:cNvCxnSpPr>
                <a:cxnSpLocks/>
              </p:cNvCxnSpPr>
              <p:nvPr/>
            </p:nvCxnSpPr>
            <p:spPr>
              <a:xfrm>
                <a:off x="1088464" y="4412742"/>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98" name="Straight Connector 10397">
                <a:extLst>
                  <a:ext uri="{FF2B5EF4-FFF2-40B4-BE49-F238E27FC236}">
                    <a16:creationId xmlns:a16="http://schemas.microsoft.com/office/drawing/2014/main" id="{49A387BE-7B30-6A9F-88AC-6CDAD3064DD9}"/>
                  </a:ext>
                </a:extLst>
              </p:cNvPr>
              <p:cNvCxnSpPr>
                <a:cxnSpLocks/>
              </p:cNvCxnSpPr>
              <p:nvPr/>
            </p:nvCxnSpPr>
            <p:spPr>
              <a:xfrm>
                <a:off x="1088464" y="4743450"/>
                <a:ext cx="69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0411" name="TextBox 10410">
            <a:extLst>
              <a:ext uri="{FF2B5EF4-FFF2-40B4-BE49-F238E27FC236}">
                <a16:creationId xmlns:a16="http://schemas.microsoft.com/office/drawing/2014/main" id="{0C302CED-10A0-0B43-3546-61623E9656B5}"/>
              </a:ext>
            </a:extLst>
          </p:cNvPr>
          <p:cNvSpPr txBox="1"/>
          <p:nvPr/>
        </p:nvSpPr>
        <p:spPr>
          <a:xfrm>
            <a:off x="6685742" y="3135735"/>
            <a:ext cx="487680" cy="205734"/>
          </a:xfrm>
          <a:prstGeom prst="rect">
            <a:avLst/>
          </a:prstGeom>
        </p:spPr>
        <p:txBody>
          <a:bodyPr vert="horz" wrap="none" lIns="0" tIns="0" rIns="0" bIns="0" rtlCol="0">
            <a:noAutofit/>
          </a:bodyPr>
          <a:lstStyle/>
          <a:p>
            <a:pPr algn="r"/>
            <a:r>
              <a:rPr lang="en-US" sz="1200" dirty="0"/>
              <a:t>100</a:t>
            </a:r>
          </a:p>
        </p:txBody>
      </p:sp>
      <p:sp>
        <p:nvSpPr>
          <p:cNvPr id="10412" name="TextBox 10411">
            <a:extLst>
              <a:ext uri="{FF2B5EF4-FFF2-40B4-BE49-F238E27FC236}">
                <a16:creationId xmlns:a16="http://schemas.microsoft.com/office/drawing/2014/main" id="{C0110C00-A828-5A1C-4D02-BEAAF26E398D}"/>
              </a:ext>
            </a:extLst>
          </p:cNvPr>
          <p:cNvSpPr txBox="1"/>
          <p:nvPr/>
        </p:nvSpPr>
        <p:spPr>
          <a:xfrm>
            <a:off x="6685742" y="3463395"/>
            <a:ext cx="487680" cy="205734"/>
          </a:xfrm>
          <a:prstGeom prst="rect">
            <a:avLst/>
          </a:prstGeom>
        </p:spPr>
        <p:txBody>
          <a:bodyPr vert="horz" wrap="none" lIns="0" tIns="0" rIns="0" bIns="0" rtlCol="0">
            <a:noAutofit/>
          </a:bodyPr>
          <a:lstStyle/>
          <a:p>
            <a:pPr algn="r"/>
            <a:r>
              <a:rPr lang="en-US" sz="1200" dirty="0"/>
              <a:t>80</a:t>
            </a:r>
          </a:p>
        </p:txBody>
      </p:sp>
      <p:sp>
        <p:nvSpPr>
          <p:cNvPr id="10413" name="TextBox 10412">
            <a:extLst>
              <a:ext uri="{FF2B5EF4-FFF2-40B4-BE49-F238E27FC236}">
                <a16:creationId xmlns:a16="http://schemas.microsoft.com/office/drawing/2014/main" id="{C9ADC1CB-24D7-2ADE-7322-7A274049B9FB}"/>
              </a:ext>
            </a:extLst>
          </p:cNvPr>
          <p:cNvSpPr txBox="1"/>
          <p:nvPr/>
        </p:nvSpPr>
        <p:spPr>
          <a:xfrm>
            <a:off x="6685742" y="3806029"/>
            <a:ext cx="487680" cy="205734"/>
          </a:xfrm>
          <a:prstGeom prst="rect">
            <a:avLst/>
          </a:prstGeom>
        </p:spPr>
        <p:txBody>
          <a:bodyPr vert="horz" wrap="none" lIns="0" tIns="0" rIns="0" bIns="0" rtlCol="0">
            <a:noAutofit/>
          </a:bodyPr>
          <a:lstStyle/>
          <a:p>
            <a:pPr algn="r"/>
            <a:r>
              <a:rPr lang="en-US" sz="1200" dirty="0"/>
              <a:t>60</a:t>
            </a:r>
          </a:p>
        </p:txBody>
      </p:sp>
      <p:sp>
        <p:nvSpPr>
          <p:cNvPr id="10414" name="TextBox 10413">
            <a:extLst>
              <a:ext uri="{FF2B5EF4-FFF2-40B4-BE49-F238E27FC236}">
                <a16:creationId xmlns:a16="http://schemas.microsoft.com/office/drawing/2014/main" id="{F04AB821-CFED-7EAC-2BCE-94DD6E536183}"/>
              </a:ext>
            </a:extLst>
          </p:cNvPr>
          <p:cNvSpPr txBox="1"/>
          <p:nvPr/>
        </p:nvSpPr>
        <p:spPr>
          <a:xfrm>
            <a:off x="6685742" y="4133689"/>
            <a:ext cx="487680" cy="205734"/>
          </a:xfrm>
          <a:prstGeom prst="rect">
            <a:avLst/>
          </a:prstGeom>
        </p:spPr>
        <p:txBody>
          <a:bodyPr vert="horz" wrap="none" lIns="0" tIns="0" rIns="0" bIns="0" rtlCol="0">
            <a:noAutofit/>
          </a:bodyPr>
          <a:lstStyle/>
          <a:p>
            <a:pPr algn="r"/>
            <a:r>
              <a:rPr lang="en-US" sz="1200" dirty="0"/>
              <a:t>40</a:t>
            </a:r>
          </a:p>
        </p:txBody>
      </p:sp>
      <p:sp>
        <p:nvSpPr>
          <p:cNvPr id="10415" name="TextBox 10414">
            <a:extLst>
              <a:ext uri="{FF2B5EF4-FFF2-40B4-BE49-F238E27FC236}">
                <a16:creationId xmlns:a16="http://schemas.microsoft.com/office/drawing/2014/main" id="{B957B5C9-9CA2-CEF5-BA45-06892CE73B7E}"/>
              </a:ext>
            </a:extLst>
          </p:cNvPr>
          <p:cNvSpPr txBox="1"/>
          <p:nvPr/>
        </p:nvSpPr>
        <p:spPr>
          <a:xfrm>
            <a:off x="6685742" y="4469858"/>
            <a:ext cx="487680" cy="205734"/>
          </a:xfrm>
          <a:prstGeom prst="rect">
            <a:avLst/>
          </a:prstGeom>
        </p:spPr>
        <p:txBody>
          <a:bodyPr vert="horz" wrap="none" lIns="0" tIns="0" rIns="0" bIns="0" rtlCol="0">
            <a:noAutofit/>
          </a:bodyPr>
          <a:lstStyle/>
          <a:p>
            <a:pPr algn="r"/>
            <a:r>
              <a:rPr lang="en-US" sz="1200" dirty="0"/>
              <a:t>20</a:t>
            </a:r>
          </a:p>
        </p:txBody>
      </p:sp>
      <p:sp>
        <p:nvSpPr>
          <p:cNvPr id="10416" name="TextBox 10415">
            <a:extLst>
              <a:ext uri="{FF2B5EF4-FFF2-40B4-BE49-F238E27FC236}">
                <a16:creationId xmlns:a16="http://schemas.microsoft.com/office/drawing/2014/main" id="{50182395-1603-2E96-99AF-955C151D0B61}"/>
              </a:ext>
            </a:extLst>
          </p:cNvPr>
          <p:cNvSpPr txBox="1"/>
          <p:nvPr/>
        </p:nvSpPr>
        <p:spPr>
          <a:xfrm>
            <a:off x="6685742" y="4797518"/>
            <a:ext cx="487680" cy="205734"/>
          </a:xfrm>
          <a:prstGeom prst="rect">
            <a:avLst/>
          </a:prstGeom>
        </p:spPr>
        <p:txBody>
          <a:bodyPr vert="horz" wrap="none" lIns="0" tIns="0" rIns="0" bIns="0" rtlCol="0">
            <a:noAutofit/>
          </a:bodyPr>
          <a:lstStyle/>
          <a:p>
            <a:pPr algn="r"/>
            <a:r>
              <a:rPr lang="en-US" sz="1200" dirty="0"/>
              <a:t>0</a:t>
            </a:r>
          </a:p>
        </p:txBody>
      </p:sp>
      <p:sp>
        <p:nvSpPr>
          <p:cNvPr id="10417" name="TextBox 10416">
            <a:extLst>
              <a:ext uri="{FF2B5EF4-FFF2-40B4-BE49-F238E27FC236}">
                <a16:creationId xmlns:a16="http://schemas.microsoft.com/office/drawing/2014/main" id="{32DFF35F-C6C2-F733-1528-6BE5EA30C17C}"/>
              </a:ext>
            </a:extLst>
          </p:cNvPr>
          <p:cNvSpPr txBox="1"/>
          <p:nvPr/>
        </p:nvSpPr>
        <p:spPr>
          <a:xfrm>
            <a:off x="7096650" y="4953279"/>
            <a:ext cx="343011" cy="205734"/>
          </a:xfrm>
          <a:prstGeom prst="rect">
            <a:avLst/>
          </a:prstGeom>
        </p:spPr>
        <p:txBody>
          <a:bodyPr vert="horz" wrap="none" lIns="0" tIns="0" rIns="0" bIns="0" rtlCol="0">
            <a:noAutofit/>
          </a:bodyPr>
          <a:lstStyle/>
          <a:p>
            <a:pPr algn="ctr"/>
            <a:r>
              <a:rPr lang="en-US" sz="1200" dirty="0"/>
              <a:t>0</a:t>
            </a:r>
          </a:p>
        </p:txBody>
      </p:sp>
      <p:sp>
        <p:nvSpPr>
          <p:cNvPr id="10418" name="TextBox 10417">
            <a:extLst>
              <a:ext uri="{FF2B5EF4-FFF2-40B4-BE49-F238E27FC236}">
                <a16:creationId xmlns:a16="http://schemas.microsoft.com/office/drawing/2014/main" id="{F5EDD542-776A-3519-72BB-BADE2102AB92}"/>
              </a:ext>
            </a:extLst>
          </p:cNvPr>
          <p:cNvSpPr txBox="1"/>
          <p:nvPr/>
        </p:nvSpPr>
        <p:spPr>
          <a:xfrm>
            <a:off x="7359890" y="4953279"/>
            <a:ext cx="343011" cy="205734"/>
          </a:xfrm>
          <a:prstGeom prst="rect">
            <a:avLst/>
          </a:prstGeom>
        </p:spPr>
        <p:txBody>
          <a:bodyPr vert="horz" wrap="none" lIns="0" tIns="0" rIns="0" bIns="0" rtlCol="0">
            <a:noAutofit/>
          </a:bodyPr>
          <a:lstStyle/>
          <a:p>
            <a:pPr algn="ctr"/>
            <a:r>
              <a:rPr lang="en-US" sz="1200" dirty="0"/>
              <a:t>2</a:t>
            </a:r>
          </a:p>
        </p:txBody>
      </p:sp>
      <p:sp>
        <p:nvSpPr>
          <p:cNvPr id="10419" name="TextBox 10418">
            <a:extLst>
              <a:ext uri="{FF2B5EF4-FFF2-40B4-BE49-F238E27FC236}">
                <a16:creationId xmlns:a16="http://schemas.microsoft.com/office/drawing/2014/main" id="{210D27CF-C564-2186-E108-F4B0C2D78697}"/>
              </a:ext>
            </a:extLst>
          </p:cNvPr>
          <p:cNvSpPr txBox="1"/>
          <p:nvPr/>
        </p:nvSpPr>
        <p:spPr>
          <a:xfrm>
            <a:off x="7618509" y="4957260"/>
            <a:ext cx="343011" cy="205734"/>
          </a:xfrm>
          <a:prstGeom prst="rect">
            <a:avLst/>
          </a:prstGeom>
        </p:spPr>
        <p:txBody>
          <a:bodyPr vert="horz" wrap="none" lIns="0" tIns="0" rIns="0" bIns="0" rtlCol="0">
            <a:noAutofit/>
          </a:bodyPr>
          <a:lstStyle/>
          <a:p>
            <a:pPr algn="ctr"/>
            <a:r>
              <a:rPr lang="en-US" sz="1200" dirty="0"/>
              <a:t>4</a:t>
            </a:r>
          </a:p>
        </p:txBody>
      </p:sp>
      <p:sp>
        <p:nvSpPr>
          <p:cNvPr id="10420" name="TextBox 10419">
            <a:extLst>
              <a:ext uri="{FF2B5EF4-FFF2-40B4-BE49-F238E27FC236}">
                <a16:creationId xmlns:a16="http://schemas.microsoft.com/office/drawing/2014/main" id="{9ABE7051-5BA2-47B5-C575-8819D7DCBBD7}"/>
              </a:ext>
            </a:extLst>
          </p:cNvPr>
          <p:cNvSpPr txBox="1"/>
          <p:nvPr/>
        </p:nvSpPr>
        <p:spPr>
          <a:xfrm>
            <a:off x="7881749" y="4957260"/>
            <a:ext cx="343011" cy="205734"/>
          </a:xfrm>
          <a:prstGeom prst="rect">
            <a:avLst/>
          </a:prstGeom>
        </p:spPr>
        <p:txBody>
          <a:bodyPr vert="horz" wrap="none" lIns="0" tIns="0" rIns="0" bIns="0" rtlCol="0">
            <a:noAutofit/>
          </a:bodyPr>
          <a:lstStyle/>
          <a:p>
            <a:pPr algn="ctr"/>
            <a:r>
              <a:rPr lang="en-US" sz="1200" dirty="0"/>
              <a:t>6</a:t>
            </a:r>
          </a:p>
        </p:txBody>
      </p:sp>
      <p:sp>
        <p:nvSpPr>
          <p:cNvPr id="10421" name="TextBox 10420">
            <a:extLst>
              <a:ext uri="{FF2B5EF4-FFF2-40B4-BE49-F238E27FC236}">
                <a16:creationId xmlns:a16="http://schemas.microsoft.com/office/drawing/2014/main" id="{8BB51108-3D10-74D2-DDF8-B89569B58C5F}"/>
              </a:ext>
            </a:extLst>
          </p:cNvPr>
          <p:cNvSpPr txBox="1"/>
          <p:nvPr/>
        </p:nvSpPr>
        <p:spPr>
          <a:xfrm>
            <a:off x="8121318" y="4953279"/>
            <a:ext cx="343011" cy="205734"/>
          </a:xfrm>
          <a:prstGeom prst="rect">
            <a:avLst/>
          </a:prstGeom>
        </p:spPr>
        <p:txBody>
          <a:bodyPr vert="horz" wrap="none" lIns="0" tIns="0" rIns="0" bIns="0" rtlCol="0">
            <a:noAutofit/>
          </a:bodyPr>
          <a:lstStyle/>
          <a:p>
            <a:pPr algn="ctr"/>
            <a:r>
              <a:rPr lang="en-US" sz="1200" dirty="0"/>
              <a:t>8</a:t>
            </a:r>
          </a:p>
        </p:txBody>
      </p:sp>
      <p:sp>
        <p:nvSpPr>
          <p:cNvPr id="10422" name="TextBox 10421">
            <a:extLst>
              <a:ext uri="{FF2B5EF4-FFF2-40B4-BE49-F238E27FC236}">
                <a16:creationId xmlns:a16="http://schemas.microsoft.com/office/drawing/2014/main" id="{BE1B4CA7-C78D-A203-44C2-C3FCC5A7800F}"/>
              </a:ext>
            </a:extLst>
          </p:cNvPr>
          <p:cNvSpPr txBox="1"/>
          <p:nvPr/>
        </p:nvSpPr>
        <p:spPr>
          <a:xfrm>
            <a:off x="8392178" y="4953279"/>
            <a:ext cx="343011" cy="205734"/>
          </a:xfrm>
          <a:prstGeom prst="rect">
            <a:avLst/>
          </a:prstGeom>
        </p:spPr>
        <p:txBody>
          <a:bodyPr vert="horz" wrap="none" lIns="0" tIns="0" rIns="0" bIns="0" rtlCol="0">
            <a:noAutofit/>
          </a:bodyPr>
          <a:lstStyle/>
          <a:p>
            <a:pPr algn="ctr"/>
            <a:r>
              <a:rPr lang="en-US" sz="1200" dirty="0"/>
              <a:t>10</a:t>
            </a:r>
          </a:p>
        </p:txBody>
      </p:sp>
      <p:sp>
        <p:nvSpPr>
          <p:cNvPr id="10423" name="TextBox 10422">
            <a:extLst>
              <a:ext uri="{FF2B5EF4-FFF2-40B4-BE49-F238E27FC236}">
                <a16:creationId xmlns:a16="http://schemas.microsoft.com/office/drawing/2014/main" id="{9CD37801-B6F2-9682-1532-F48FAE690A24}"/>
              </a:ext>
            </a:extLst>
          </p:cNvPr>
          <p:cNvSpPr txBox="1"/>
          <p:nvPr/>
        </p:nvSpPr>
        <p:spPr>
          <a:xfrm>
            <a:off x="8635557" y="4957260"/>
            <a:ext cx="343011" cy="205734"/>
          </a:xfrm>
          <a:prstGeom prst="rect">
            <a:avLst/>
          </a:prstGeom>
        </p:spPr>
        <p:txBody>
          <a:bodyPr vert="horz" wrap="none" lIns="0" tIns="0" rIns="0" bIns="0" rtlCol="0">
            <a:noAutofit/>
          </a:bodyPr>
          <a:lstStyle/>
          <a:p>
            <a:pPr algn="ctr"/>
            <a:r>
              <a:rPr lang="en-US" sz="1200" dirty="0"/>
              <a:t>12</a:t>
            </a:r>
          </a:p>
        </p:txBody>
      </p:sp>
      <p:sp>
        <p:nvSpPr>
          <p:cNvPr id="10424" name="TextBox 10423">
            <a:extLst>
              <a:ext uri="{FF2B5EF4-FFF2-40B4-BE49-F238E27FC236}">
                <a16:creationId xmlns:a16="http://schemas.microsoft.com/office/drawing/2014/main" id="{5D350998-6970-70AB-4D6A-F9FFE2822630}"/>
              </a:ext>
            </a:extLst>
          </p:cNvPr>
          <p:cNvSpPr txBox="1"/>
          <p:nvPr/>
        </p:nvSpPr>
        <p:spPr>
          <a:xfrm>
            <a:off x="8891177" y="4957260"/>
            <a:ext cx="343011" cy="205734"/>
          </a:xfrm>
          <a:prstGeom prst="rect">
            <a:avLst/>
          </a:prstGeom>
        </p:spPr>
        <p:txBody>
          <a:bodyPr vert="horz" wrap="none" lIns="0" tIns="0" rIns="0" bIns="0" rtlCol="0">
            <a:noAutofit/>
          </a:bodyPr>
          <a:lstStyle/>
          <a:p>
            <a:pPr algn="ctr"/>
            <a:r>
              <a:rPr lang="en-US" sz="1200" dirty="0"/>
              <a:t>14</a:t>
            </a:r>
          </a:p>
        </p:txBody>
      </p:sp>
      <p:sp>
        <p:nvSpPr>
          <p:cNvPr id="10425" name="TextBox 10424">
            <a:extLst>
              <a:ext uri="{FF2B5EF4-FFF2-40B4-BE49-F238E27FC236}">
                <a16:creationId xmlns:a16="http://schemas.microsoft.com/office/drawing/2014/main" id="{5A44EF15-D1CF-BEE1-C43D-0A34AB0DF38B}"/>
              </a:ext>
            </a:extLst>
          </p:cNvPr>
          <p:cNvSpPr txBox="1"/>
          <p:nvPr/>
        </p:nvSpPr>
        <p:spPr>
          <a:xfrm>
            <a:off x="9145986" y="4953108"/>
            <a:ext cx="343011" cy="205734"/>
          </a:xfrm>
          <a:prstGeom prst="rect">
            <a:avLst/>
          </a:prstGeom>
        </p:spPr>
        <p:txBody>
          <a:bodyPr vert="horz" wrap="none" lIns="0" tIns="0" rIns="0" bIns="0" rtlCol="0">
            <a:noAutofit/>
          </a:bodyPr>
          <a:lstStyle/>
          <a:p>
            <a:pPr algn="ctr"/>
            <a:r>
              <a:rPr lang="en-US" sz="1200" dirty="0"/>
              <a:t>16</a:t>
            </a:r>
          </a:p>
        </p:txBody>
      </p:sp>
      <p:sp>
        <p:nvSpPr>
          <p:cNvPr id="10426" name="TextBox 10425">
            <a:extLst>
              <a:ext uri="{FF2B5EF4-FFF2-40B4-BE49-F238E27FC236}">
                <a16:creationId xmlns:a16="http://schemas.microsoft.com/office/drawing/2014/main" id="{18F75A8B-1C5B-C23C-BBAC-09B102CD4913}"/>
              </a:ext>
            </a:extLst>
          </p:cNvPr>
          <p:cNvSpPr txBox="1"/>
          <p:nvPr/>
        </p:nvSpPr>
        <p:spPr>
          <a:xfrm>
            <a:off x="9409226" y="4953108"/>
            <a:ext cx="343011" cy="205734"/>
          </a:xfrm>
          <a:prstGeom prst="rect">
            <a:avLst/>
          </a:prstGeom>
        </p:spPr>
        <p:txBody>
          <a:bodyPr vert="horz" wrap="none" lIns="0" tIns="0" rIns="0" bIns="0" rtlCol="0">
            <a:noAutofit/>
          </a:bodyPr>
          <a:lstStyle/>
          <a:p>
            <a:pPr algn="ctr"/>
            <a:r>
              <a:rPr lang="en-US" sz="1200" dirty="0"/>
              <a:t>18</a:t>
            </a:r>
          </a:p>
        </p:txBody>
      </p:sp>
      <p:sp>
        <p:nvSpPr>
          <p:cNvPr id="10427" name="TextBox 10426">
            <a:extLst>
              <a:ext uri="{FF2B5EF4-FFF2-40B4-BE49-F238E27FC236}">
                <a16:creationId xmlns:a16="http://schemas.microsoft.com/office/drawing/2014/main" id="{0370414C-1B40-E86C-09D2-3DD4182405F1}"/>
              </a:ext>
            </a:extLst>
          </p:cNvPr>
          <p:cNvSpPr txBox="1"/>
          <p:nvPr/>
        </p:nvSpPr>
        <p:spPr>
          <a:xfrm>
            <a:off x="9667845" y="4957089"/>
            <a:ext cx="343011" cy="205734"/>
          </a:xfrm>
          <a:prstGeom prst="rect">
            <a:avLst/>
          </a:prstGeom>
        </p:spPr>
        <p:txBody>
          <a:bodyPr vert="horz" wrap="none" lIns="0" tIns="0" rIns="0" bIns="0" rtlCol="0">
            <a:noAutofit/>
          </a:bodyPr>
          <a:lstStyle/>
          <a:p>
            <a:pPr algn="ctr"/>
            <a:r>
              <a:rPr lang="en-US" sz="1200" dirty="0"/>
              <a:t>20</a:t>
            </a:r>
          </a:p>
        </p:txBody>
      </p:sp>
      <p:sp>
        <p:nvSpPr>
          <p:cNvPr id="10428" name="TextBox 10427">
            <a:extLst>
              <a:ext uri="{FF2B5EF4-FFF2-40B4-BE49-F238E27FC236}">
                <a16:creationId xmlns:a16="http://schemas.microsoft.com/office/drawing/2014/main" id="{3EAE241B-34D2-AEFC-BA4C-1678DBA9C0E8}"/>
              </a:ext>
            </a:extLst>
          </p:cNvPr>
          <p:cNvSpPr txBox="1"/>
          <p:nvPr/>
        </p:nvSpPr>
        <p:spPr>
          <a:xfrm>
            <a:off x="9931085" y="4957089"/>
            <a:ext cx="343011" cy="205734"/>
          </a:xfrm>
          <a:prstGeom prst="rect">
            <a:avLst/>
          </a:prstGeom>
        </p:spPr>
        <p:txBody>
          <a:bodyPr vert="horz" wrap="none" lIns="0" tIns="0" rIns="0" bIns="0" rtlCol="0">
            <a:noAutofit/>
          </a:bodyPr>
          <a:lstStyle/>
          <a:p>
            <a:pPr algn="ctr"/>
            <a:r>
              <a:rPr lang="en-US" sz="1200" dirty="0"/>
              <a:t>22</a:t>
            </a:r>
          </a:p>
        </p:txBody>
      </p:sp>
      <p:sp>
        <p:nvSpPr>
          <p:cNvPr id="10429" name="TextBox 10428">
            <a:extLst>
              <a:ext uri="{FF2B5EF4-FFF2-40B4-BE49-F238E27FC236}">
                <a16:creationId xmlns:a16="http://schemas.microsoft.com/office/drawing/2014/main" id="{2BEE52B3-9FEC-EB16-5EBE-96FEB6E1C9A1}"/>
              </a:ext>
            </a:extLst>
          </p:cNvPr>
          <p:cNvSpPr txBox="1"/>
          <p:nvPr/>
        </p:nvSpPr>
        <p:spPr>
          <a:xfrm>
            <a:off x="10170654" y="4953108"/>
            <a:ext cx="343011" cy="205734"/>
          </a:xfrm>
          <a:prstGeom prst="rect">
            <a:avLst/>
          </a:prstGeom>
        </p:spPr>
        <p:txBody>
          <a:bodyPr vert="horz" wrap="none" lIns="0" tIns="0" rIns="0" bIns="0" rtlCol="0">
            <a:noAutofit/>
          </a:bodyPr>
          <a:lstStyle/>
          <a:p>
            <a:pPr algn="ctr"/>
            <a:r>
              <a:rPr lang="en-US" sz="1200" dirty="0"/>
              <a:t>24</a:t>
            </a:r>
          </a:p>
        </p:txBody>
      </p:sp>
      <p:sp>
        <p:nvSpPr>
          <p:cNvPr id="10430" name="TextBox 10429">
            <a:extLst>
              <a:ext uri="{FF2B5EF4-FFF2-40B4-BE49-F238E27FC236}">
                <a16:creationId xmlns:a16="http://schemas.microsoft.com/office/drawing/2014/main" id="{E5C1C9F6-59B9-39C0-BC9A-23AE09F714B1}"/>
              </a:ext>
            </a:extLst>
          </p:cNvPr>
          <p:cNvSpPr txBox="1"/>
          <p:nvPr/>
        </p:nvSpPr>
        <p:spPr>
          <a:xfrm>
            <a:off x="10426274" y="4953108"/>
            <a:ext cx="343011" cy="205734"/>
          </a:xfrm>
          <a:prstGeom prst="rect">
            <a:avLst/>
          </a:prstGeom>
        </p:spPr>
        <p:txBody>
          <a:bodyPr vert="horz" wrap="none" lIns="0" tIns="0" rIns="0" bIns="0" rtlCol="0">
            <a:noAutofit/>
          </a:bodyPr>
          <a:lstStyle/>
          <a:p>
            <a:pPr algn="ctr"/>
            <a:r>
              <a:rPr lang="en-US" sz="1200" dirty="0"/>
              <a:t>26</a:t>
            </a:r>
          </a:p>
        </p:txBody>
      </p:sp>
      <p:sp>
        <p:nvSpPr>
          <p:cNvPr id="10431" name="TextBox 10430">
            <a:extLst>
              <a:ext uri="{FF2B5EF4-FFF2-40B4-BE49-F238E27FC236}">
                <a16:creationId xmlns:a16="http://schemas.microsoft.com/office/drawing/2014/main" id="{1817AB86-2CD9-A9B1-EB45-889E843DA139}"/>
              </a:ext>
            </a:extLst>
          </p:cNvPr>
          <p:cNvSpPr txBox="1"/>
          <p:nvPr/>
        </p:nvSpPr>
        <p:spPr>
          <a:xfrm>
            <a:off x="10684893" y="4957089"/>
            <a:ext cx="343011" cy="205734"/>
          </a:xfrm>
          <a:prstGeom prst="rect">
            <a:avLst/>
          </a:prstGeom>
        </p:spPr>
        <p:txBody>
          <a:bodyPr vert="horz" wrap="none" lIns="0" tIns="0" rIns="0" bIns="0" rtlCol="0">
            <a:noAutofit/>
          </a:bodyPr>
          <a:lstStyle/>
          <a:p>
            <a:pPr algn="ctr"/>
            <a:r>
              <a:rPr lang="en-US" sz="1200" dirty="0"/>
              <a:t>28</a:t>
            </a:r>
          </a:p>
        </p:txBody>
      </p:sp>
      <p:sp>
        <p:nvSpPr>
          <p:cNvPr id="10432" name="TextBox 10431">
            <a:extLst>
              <a:ext uri="{FF2B5EF4-FFF2-40B4-BE49-F238E27FC236}">
                <a16:creationId xmlns:a16="http://schemas.microsoft.com/office/drawing/2014/main" id="{6FA9EE02-66DE-467E-BD88-71B76AC76CD5}"/>
              </a:ext>
            </a:extLst>
          </p:cNvPr>
          <p:cNvSpPr txBox="1"/>
          <p:nvPr/>
        </p:nvSpPr>
        <p:spPr>
          <a:xfrm>
            <a:off x="10940513" y="4957089"/>
            <a:ext cx="343011" cy="205734"/>
          </a:xfrm>
          <a:prstGeom prst="rect">
            <a:avLst/>
          </a:prstGeom>
        </p:spPr>
        <p:txBody>
          <a:bodyPr vert="horz" wrap="none" lIns="0" tIns="0" rIns="0" bIns="0" rtlCol="0">
            <a:noAutofit/>
          </a:bodyPr>
          <a:lstStyle/>
          <a:p>
            <a:pPr algn="ctr"/>
            <a:r>
              <a:rPr lang="en-US" sz="1200" dirty="0"/>
              <a:t>30</a:t>
            </a:r>
          </a:p>
        </p:txBody>
      </p:sp>
      <p:sp>
        <p:nvSpPr>
          <p:cNvPr id="10433" name="TextBox 10432">
            <a:extLst>
              <a:ext uri="{FF2B5EF4-FFF2-40B4-BE49-F238E27FC236}">
                <a16:creationId xmlns:a16="http://schemas.microsoft.com/office/drawing/2014/main" id="{EC3D33CD-A172-D41C-25FB-C53003BFB773}"/>
              </a:ext>
            </a:extLst>
          </p:cNvPr>
          <p:cNvSpPr txBox="1"/>
          <p:nvPr/>
        </p:nvSpPr>
        <p:spPr>
          <a:xfrm>
            <a:off x="11210562" y="4949298"/>
            <a:ext cx="343011" cy="205734"/>
          </a:xfrm>
          <a:prstGeom prst="rect">
            <a:avLst/>
          </a:prstGeom>
        </p:spPr>
        <p:txBody>
          <a:bodyPr vert="horz" wrap="none" lIns="0" tIns="0" rIns="0" bIns="0" rtlCol="0">
            <a:noAutofit/>
          </a:bodyPr>
          <a:lstStyle/>
          <a:p>
            <a:pPr algn="ctr"/>
            <a:r>
              <a:rPr lang="en-US" sz="1200" dirty="0"/>
              <a:t>32</a:t>
            </a:r>
          </a:p>
        </p:txBody>
      </p:sp>
      <p:sp>
        <p:nvSpPr>
          <p:cNvPr id="10434" name="TextBox 10433">
            <a:extLst>
              <a:ext uri="{FF2B5EF4-FFF2-40B4-BE49-F238E27FC236}">
                <a16:creationId xmlns:a16="http://schemas.microsoft.com/office/drawing/2014/main" id="{DFDC78EC-1B37-7E62-1F0C-04FDFE017AE7}"/>
              </a:ext>
            </a:extLst>
          </p:cNvPr>
          <p:cNvSpPr txBox="1"/>
          <p:nvPr/>
        </p:nvSpPr>
        <p:spPr>
          <a:xfrm>
            <a:off x="11450131" y="4945317"/>
            <a:ext cx="343011" cy="205734"/>
          </a:xfrm>
          <a:prstGeom prst="rect">
            <a:avLst/>
          </a:prstGeom>
        </p:spPr>
        <p:txBody>
          <a:bodyPr vert="horz" wrap="none" lIns="0" tIns="0" rIns="0" bIns="0" rtlCol="0">
            <a:noAutofit/>
          </a:bodyPr>
          <a:lstStyle/>
          <a:p>
            <a:pPr algn="ctr"/>
            <a:r>
              <a:rPr lang="en-US" sz="1200" dirty="0"/>
              <a:t>34</a:t>
            </a:r>
          </a:p>
        </p:txBody>
      </p:sp>
      <p:sp>
        <p:nvSpPr>
          <p:cNvPr id="10435" name="TextBox 10434">
            <a:extLst>
              <a:ext uri="{FF2B5EF4-FFF2-40B4-BE49-F238E27FC236}">
                <a16:creationId xmlns:a16="http://schemas.microsoft.com/office/drawing/2014/main" id="{0EDB6D98-55E1-D2C5-8083-1D096F38649F}"/>
              </a:ext>
            </a:extLst>
          </p:cNvPr>
          <p:cNvSpPr txBox="1"/>
          <p:nvPr/>
        </p:nvSpPr>
        <p:spPr>
          <a:xfrm rot="16200000">
            <a:off x="6025657" y="3996922"/>
            <a:ext cx="1525905" cy="205734"/>
          </a:xfrm>
          <a:prstGeom prst="rect">
            <a:avLst/>
          </a:prstGeom>
        </p:spPr>
        <p:txBody>
          <a:bodyPr vert="horz" wrap="none" lIns="0" tIns="0" rIns="0" bIns="0" rtlCol="0">
            <a:noAutofit/>
          </a:bodyPr>
          <a:lstStyle/>
          <a:p>
            <a:pPr algn="ct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PFS Probability (%)</a:t>
            </a:r>
          </a:p>
        </p:txBody>
      </p:sp>
      <p:sp>
        <p:nvSpPr>
          <p:cNvPr id="10436" name="TextBox 10435">
            <a:extLst>
              <a:ext uri="{FF2B5EF4-FFF2-40B4-BE49-F238E27FC236}">
                <a16:creationId xmlns:a16="http://schemas.microsoft.com/office/drawing/2014/main" id="{EF829430-C116-CD68-ED9D-900E5F3425C8}"/>
              </a:ext>
            </a:extLst>
          </p:cNvPr>
          <p:cNvSpPr txBox="1"/>
          <p:nvPr/>
        </p:nvSpPr>
        <p:spPr>
          <a:xfrm>
            <a:off x="7982555" y="5193138"/>
            <a:ext cx="3001614" cy="205734"/>
          </a:xfrm>
          <a:prstGeom prst="rect">
            <a:avLst/>
          </a:prstGeom>
        </p:spPr>
        <p:txBody>
          <a:bodyPr vert="horz" wrap="none" lIns="0" tIns="0" rIns="0" bIns="0" rtlCol="0">
            <a:noAutofit/>
          </a:bodyPr>
          <a:lstStyle/>
          <a:p>
            <a:pPr algn="ctr"/>
            <a:r>
              <a:rPr lang="en-US" sz="1200" dirty="0">
                <a:solidFill>
                  <a:schemeClr val="tx1">
                    <a:lumMod val="75000"/>
                    <a:lumOff val="25000"/>
                  </a:schemeClr>
                </a:solidFill>
                <a:latin typeface="Poppins Medium" panose="00000600000000000000" pitchFamily="2" charset="0"/>
                <a:cs typeface="Poppins Medium" panose="00000600000000000000" pitchFamily="2" charset="0"/>
              </a:rPr>
              <a:t>Time Since Random Assignment (Mo)</a:t>
            </a:r>
          </a:p>
        </p:txBody>
      </p:sp>
      <p:sp>
        <p:nvSpPr>
          <p:cNvPr id="10437" name="TextBox 10436">
            <a:extLst>
              <a:ext uri="{FF2B5EF4-FFF2-40B4-BE49-F238E27FC236}">
                <a16:creationId xmlns:a16="http://schemas.microsoft.com/office/drawing/2014/main" id="{3D39E431-6D72-59BA-46A4-3C28941E107A}"/>
              </a:ext>
            </a:extLst>
          </p:cNvPr>
          <p:cNvSpPr txBox="1"/>
          <p:nvPr/>
        </p:nvSpPr>
        <p:spPr>
          <a:xfrm>
            <a:off x="7031083" y="5482377"/>
            <a:ext cx="487680" cy="677648"/>
          </a:xfrm>
          <a:prstGeom prst="rect">
            <a:avLst/>
          </a:prstGeom>
        </p:spPr>
        <p:txBody>
          <a:bodyPr vert="horz" wrap="none" lIns="0" tIns="0" rIns="0" bIns="0" rtlCol="0">
            <a:noAutofit/>
          </a:bodyPr>
          <a:lstStyle/>
          <a:p>
            <a:pPr algn="ctr"/>
            <a:r>
              <a:rPr lang="en-US" sz="1000" dirty="0"/>
              <a:t>219</a:t>
            </a:r>
          </a:p>
          <a:p>
            <a:pPr algn="ctr"/>
            <a:r>
              <a:rPr lang="en-US" sz="1000" dirty="0"/>
              <a:t>(0)</a:t>
            </a:r>
          </a:p>
          <a:p>
            <a:pPr algn="ctr"/>
            <a:r>
              <a:rPr lang="en-US" sz="1000" dirty="0"/>
              <a:t>218</a:t>
            </a:r>
          </a:p>
          <a:p>
            <a:pPr algn="ctr"/>
            <a:r>
              <a:rPr lang="en-US" sz="1000" dirty="0"/>
              <a:t>(0)</a:t>
            </a:r>
          </a:p>
        </p:txBody>
      </p:sp>
      <p:sp>
        <p:nvSpPr>
          <p:cNvPr id="10438" name="TextBox 10437">
            <a:extLst>
              <a:ext uri="{FF2B5EF4-FFF2-40B4-BE49-F238E27FC236}">
                <a16:creationId xmlns:a16="http://schemas.microsoft.com/office/drawing/2014/main" id="{31E32278-CF01-5E4F-B3B7-99E173C8FFFC}"/>
              </a:ext>
            </a:extLst>
          </p:cNvPr>
          <p:cNvSpPr txBox="1"/>
          <p:nvPr/>
        </p:nvSpPr>
        <p:spPr>
          <a:xfrm>
            <a:off x="7493623" y="5486357"/>
            <a:ext cx="578898" cy="673668"/>
          </a:xfrm>
          <a:prstGeom prst="rect">
            <a:avLst/>
          </a:prstGeom>
        </p:spPr>
        <p:txBody>
          <a:bodyPr vert="horz" wrap="none" lIns="0" tIns="0" rIns="0" bIns="0" rtlCol="0">
            <a:noAutofit/>
          </a:bodyPr>
          <a:lstStyle/>
          <a:p>
            <a:pPr algn="ctr"/>
            <a:r>
              <a:rPr lang="en-US" sz="1000" dirty="0"/>
              <a:t>209</a:t>
            </a:r>
          </a:p>
          <a:p>
            <a:pPr algn="ctr"/>
            <a:r>
              <a:rPr lang="en-US" sz="1000" dirty="0"/>
              <a:t>(3)</a:t>
            </a:r>
          </a:p>
          <a:p>
            <a:pPr algn="ctr"/>
            <a:r>
              <a:rPr lang="en-US" sz="1000" dirty="0"/>
              <a:t>198</a:t>
            </a:r>
          </a:p>
          <a:p>
            <a:pPr algn="ctr"/>
            <a:r>
              <a:rPr lang="en-US" sz="1000" dirty="0"/>
              <a:t>(13)</a:t>
            </a:r>
          </a:p>
        </p:txBody>
      </p:sp>
      <p:sp>
        <p:nvSpPr>
          <p:cNvPr id="10439" name="TextBox 10438">
            <a:extLst>
              <a:ext uri="{FF2B5EF4-FFF2-40B4-BE49-F238E27FC236}">
                <a16:creationId xmlns:a16="http://schemas.microsoft.com/office/drawing/2014/main" id="{2376295B-4DE1-4D9D-5240-B095490861C9}"/>
              </a:ext>
            </a:extLst>
          </p:cNvPr>
          <p:cNvSpPr txBox="1"/>
          <p:nvPr/>
        </p:nvSpPr>
        <p:spPr>
          <a:xfrm>
            <a:off x="6245726" y="5325633"/>
            <a:ext cx="859052" cy="598485"/>
          </a:xfrm>
          <a:prstGeom prst="rect">
            <a:avLst/>
          </a:prstGeom>
        </p:spPr>
        <p:txBody>
          <a:bodyPr vert="horz" wrap="none" lIns="0" tIns="0" rIns="0" bIns="0" rtlCol="0">
            <a:noAutofit/>
          </a:bodyPr>
          <a:lstStyle/>
          <a:p>
            <a:pPr algn="r"/>
            <a:endParaRPr lang="en-US" sz="1000" b="1" dirty="0"/>
          </a:p>
          <a:p>
            <a:pPr algn="r"/>
            <a:r>
              <a:rPr lang="en-US" sz="1000" dirty="0" err="1"/>
              <a:t>Pirtobrutinib</a:t>
            </a:r>
            <a:endParaRPr lang="en-US" sz="1000" dirty="0"/>
          </a:p>
          <a:p>
            <a:pPr algn="r"/>
            <a:endParaRPr lang="en-US" sz="1000" dirty="0"/>
          </a:p>
          <a:p>
            <a:pPr algn="r"/>
            <a:r>
              <a:rPr lang="en-US" sz="1000" dirty="0"/>
              <a:t>Ibrutinib</a:t>
            </a:r>
          </a:p>
        </p:txBody>
      </p:sp>
      <p:sp>
        <p:nvSpPr>
          <p:cNvPr id="10440" name="TextBox 10439">
            <a:extLst>
              <a:ext uri="{FF2B5EF4-FFF2-40B4-BE49-F238E27FC236}">
                <a16:creationId xmlns:a16="http://schemas.microsoft.com/office/drawing/2014/main" id="{AF0FECA6-CA18-BAA3-3DC2-95A183FAD797}"/>
              </a:ext>
            </a:extLst>
          </p:cNvPr>
          <p:cNvSpPr txBox="1"/>
          <p:nvPr/>
        </p:nvSpPr>
        <p:spPr>
          <a:xfrm>
            <a:off x="8039551" y="5482377"/>
            <a:ext cx="487680" cy="677648"/>
          </a:xfrm>
          <a:prstGeom prst="rect">
            <a:avLst/>
          </a:prstGeom>
        </p:spPr>
        <p:txBody>
          <a:bodyPr vert="horz" wrap="none" lIns="0" tIns="0" rIns="0" bIns="0" rtlCol="0">
            <a:noAutofit/>
          </a:bodyPr>
          <a:lstStyle/>
          <a:p>
            <a:pPr algn="ctr"/>
            <a:r>
              <a:rPr lang="en-US" sz="1000" dirty="0"/>
              <a:t>197</a:t>
            </a:r>
          </a:p>
          <a:p>
            <a:pPr algn="ctr"/>
            <a:r>
              <a:rPr lang="en-US" sz="1000" dirty="0"/>
              <a:t>(5)</a:t>
            </a:r>
          </a:p>
          <a:p>
            <a:pPr algn="ctr"/>
            <a:r>
              <a:rPr lang="en-US" sz="1000" dirty="0"/>
              <a:t>186</a:t>
            </a:r>
          </a:p>
          <a:p>
            <a:pPr algn="ctr"/>
            <a:r>
              <a:rPr lang="en-US" sz="1000" dirty="0"/>
              <a:t>(18)</a:t>
            </a:r>
          </a:p>
        </p:txBody>
      </p:sp>
      <p:sp>
        <p:nvSpPr>
          <p:cNvPr id="10441" name="TextBox 10440">
            <a:extLst>
              <a:ext uri="{FF2B5EF4-FFF2-40B4-BE49-F238E27FC236}">
                <a16:creationId xmlns:a16="http://schemas.microsoft.com/office/drawing/2014/main" id="{45F344AE-CCD1-6401-0570-1C00A0885797}"/>
              </a:ext>
            </a:extLst>
          </p:cNvPr>
          <p:cNvSpPr txBox="1"/>
          <p:nvPr/>
        </p:nvSpPr>
        <p:spPr>
          <a:xfrm>
            <a:off x="8502091" y="5486357"/>
            <a:ext cx="578898" cy="673668"/>
          </a:xfrm>
          <a:prstGeom prst="rect">
            <a:avLst/>
          </a:prstGeom>
        </p:spPr>
        <p:txBody>
          <a:bodyPr vert="horz" wrap="none" lIns="0" tIns="0" rIns="0" bIns="0" rtlCol="0">
            <a:noAutofit/>
          </a:bodyPr>
          <a:lstStyle/>
          <a:p>
            <a:pPr algn="ctr"/>
            <a:r>
              <a:rPr lang="en-US" sz="1000" dirty="0"/>
              <a:t>157</a:t>
            </a:r>
          </a:p>
          <a:p>
            <a:pPr algn="ctr"/>
            <a:r>
              <a:rPr lang="en-US" sz="1000" dirty="0"/>
              <a:t>(38)</a:t>
            </a:r>
          </a:p>
          <a:p>
            <a:pPr algn="ctr"/>
            <a:r>
              <a:rPr lang="en-US" sz="1000" dirty="0"/>
              <a:t>138</a:t>
            </a:r>
          </a:p>
          <a:p>
            <a:pPr algn="ctr"/>
            <a:r>
              <a:rPr lang="en-US" sz="1000" dirty="0"/>
              <a:t>(53)</a:t>
            </a:r>
          </a:p>
        </p:txBody>
      </p:sp>
      <p:sp>
        <p:nvSpPr>
          <p:cNvPr id="10442" name="TextBox 10441">
            <a:extLst>
              <a:ext uri="{FF2B5EF4-FFF2-40B4-BE49-F238E27FC236}">
                <a16:creationId xmlns:a16="http://schemas.microsoft.com/office/drawing/2014/main" id="{23D6CF3D-CBCA-F43B-F4BF-8D13C29B2BD9}"/>
              </a:ext>
            </a:extLst>
          </p:cNvPr>
          <p:cNvSpPr txBox="1"/>
          <p:nvPr/>
        </p:nvSpPr>
        <p:spPr>
          <a:xfrm>
            <a:off x="9083016" y="5478397"/>
            <a:ext cx="487680" cy="677648"/>
          </a:xfrm>
          <a:prstGeom prst="rect">
            <a:avLst/>
          </a:prstGeom>
        </p:spPr>
        <p:txBody>
          <a:bodyPr vert="horz" wrap="none" lIns="0" tIns="0" rIns="0" bIns="0" rtlCol="0">
            <a:noAutofit/>
          </a:bodyPr>
          <a:lstStyle/>
          <a:p>
            <a:pPr algn="ctr"/>
            <a:r>
              <a:rPr lang="en-US" sz="1000" dirty="0"/>
              <a:t>106</a:t>
            </a:r>
          </a:p>
          <a:p>
            <a:pPr algn="ctr"/>
            <a:r>
              <a:rPr lang="en-US" sz="1000" dirty="0"/>
              <a:t>(82)</a:t>
            </a:r>
          </a:p>
          <a:p>
            <a:pPr algn="ctr"/>
            <a:r>
              <a:rPr lang="en-US" sz="1000" dirty="0"/>
              <a:t>87</a:t>
            </a:r>
          </a:p>
          <a:p>
            <a:pPr algn="ctr"/>
            <a:r>
              <a:rPr lang="en-US" sz="1000" dirty="0"/>
              <a:t>(95)</a:t>
            </a:r>
          </a:p>
        </p:txBody>
      </p:sp>
      <p:sp>
        <p:nvSpPr>
          <p:cNvPr id="10443" name="TextBox 10442">
            <a:extLst>
              <a:ext uri="{FF2B5EF4-FFF2-40B4-BE49-F238E27FC236}">
                <a16:creationId xmlns:a16="http://schemas.microsoft.com/office/drawing/2014/main" id="{F415D61F-80C7-85E4-9197-D3A830043A6B}"/>
              </a:ext>
            </a:extLst>
          </p:cNvPr>
          <p:cNvSpPr txBox="1"/>
          <p:nvPr/>
        </p:nvSpPr>
        <p:spPr>
          <a:xfrm>
            <a:off x="9545556" y="5482377"/>
            <a:ext cx="578898" cy="673668"/>
          </a:xfrm>
          <a:prstGeom prst="rect">
            <a:avLst/>
          </a:prstGeom>
        </p:spPr>
        <p:txBody>
          <a:bodyPr vert="horz" wrap="none" lIns="0" tIns="0" rIns="0" bIns="0" rtlCol="0">
            <a:noAutofit/>
          </a:bodyPr>
          <a:lstStyle/>
          <a:p>
            <a:pPr algn="ctr"/>
            <a:r>
              <a:rPr lang="en-US" sz="1000" dirty="0"/>
              <a:t>56</a:t>
            </a:r>
          </a:p>
          <a:p>
            <a:pPr algn="ctr"/>
            <a:r>
              <a:rPr lang="en-US" sz="1000" dirty="0"/>
              <a:t>(129)</a:t>
            </a:r>
          </a:p>
          <a:p>
            <a:pPr algn="ctr"/>
            <a:r>
              <a:rPr lang="en-US" sz="1000" dirty="0"/>
              <a:t>43</a:t>
            </a:r>
          </a:p>
          <a:p>
            <a:pPr algn="ctr"/>
            <a:r>
              <a:rPr lang="en-US" sz="1000" dirty="0"/>
              <a:t>(133)</a:t>
            </a:r>
          </a:p>
        </p:txBody>
      </p:sp>
      <p:sp>
        <p:nvSpPr>
          <p:cNvPr id="10444" name="TextBox 10443">
            <a:extLst>
              <a:ext uri="{FF2B5EF4-FFF2-40B4-BE49-F238E27FC236}">
                <a16:creationId xmlns:a16="http://schemas.microsoft.com/office/drawing/2014/main" id="{7C7AED46-F13C-3EAB-6AFB-EBDA8EAB45E1}"/>
              </a:ext>
            </a:extLst>
          </p:cNvPr>
          <p:cNvSpPr txBox="1"/>
          <p:nvPr/>
        </p:nvSpPr>
        <p:spPr>
          <a:xfrm>
            <a:off x="10093511" y="5478397"/>
            <a:ext cx="487680" cy="677648"/>
          </a:xfrm>
          <a:prstGeom prst="rect">
            <a:avLst/>
          </a:prstGeom>
        </p:spPr>
        <p:txBody>
          <a:bodyPr vert="horz" wrap="none" lIns="0" tIns="0" rIns="0" bIns="0" rtlCol="0">
            <a:noAutofit/>
          </a:bodyPr>
          <a:lstStyle/>
          <a:p>
            <a:pPr algn="ctr"/>
            <a:r>
              <a:rPr lang="en-US" sz="1000" dirty="0"/>
              <a:t>13</a:t>
            </a:r>
          </a:p>
          <a:p>
            <a:pPr algn="ctr"/>
            <a:r>
              <a:rPr lang="en-US" sz="1000" dirty="0"/>
              <a:t>(169)</a:t>
            </a:r>
          </a:p>
          <a:p>
            <a:pPr algn="ctr"/>
            <a:r>
              <a:rPr lang="en-US" sz="1000" dirty="0"/>
              <a:t>12</a:t>
            </a:r>
          </a:p>
          <a:p>
            <a:pPr algn="ctr"/>
            <a:r>
              <a:rPr lang="en-US" sz="1000" dirty="0"/>
              <a:t>(161)</a:t>
            </a:r>
          </a:p>
        </p:txBody>
      </p:sp>
      <p:sp>
        <p:nvSpPr>
          <p:cNvPr id="10445" name="TextBox 10444">
            <a:extLst>
              <a:ext uri="{FF2B5EF4-FFF2-40B4-BE49-F238E27FC236}">
                <a16:creationId xmlns:a16="http://schemas.microsoft.com/office/drawing/2014/main" id="{E318DA5F-F8E3-7309-1E5B-77D01A128CC6}"/>
              </a:ext>
            </a:extLst>
          </p:cNvPr>
          <p:cNvSpPr txBox="1"/>
          <p:nvPr/>
        </p:nvSpPr>
        <p:spPr>
          <a:xfrm>
            <a:off x="10556051" y="5482377"/>
            <a:ext cx="578898" cy="673668"/>
          </a:xfrm>
          <a:prstGeom prst="rect">
            <a:avLst/>
          </a:prstGeom>
        </p:spPr>
        <p:txBody>
          <a:bodyPr vert="horz" wrap="none" lIns="0" tIns="0" rIns="0" bIns="0" rtlCol="0">
            <a:noAutofit/>
          </a:bodyPr>
          <a:lstStyle/>
          <a:p>
            <a:pPr algn="ctr"/>
            <a:r>
              <a:rPr lang="en-US" sz="1000" dirty="0"/>
              <a:t>3</a:t>
            </a:r>
          </a:p>
          <a:p>
            <a:pPr algn="ctr"/>
            <a:r>
              <a:rPr lang="en-US" sz="1000" dirty="0"/>
              <a:t>(179)</a:t>
            </a:r>
          </a:p>
          <a:p>
            <a:pPr algn="ctr"/>
            <a:r>
              <a:rPr lang="en-US" sz="1000" dirty="0"/>
              <a:t>1</a:t>
            </a:r>
          </a:p>
          <a:p>
            <a:pPr algn="ctr"/>
            <a:r>
              <a:rPr lang="en-US" sz="1000" dirty="0"/>
              <a:t>(172)</a:t>
            </a:r>
          </a:p>
        </p:txBody>
      </p:sp>
      <p:sp>
        <p:nvSpPr>
          <p:cNvPr id="10446" name="TextBox 10445">
            <a:extLst>
              <a:ext uri="{FF2B5EF4-FFF2-40B4-BE49-F238E27FC236}">
                <a16:creationId xmlns:a16="http://schemas.microsoft.com/office/drawing/2014/main" id="{0AFE82A4-B8BA-E5A9-21CD-F4671BDDFA5D}"/>
              </a:ext>
            </a:extLst>
          </p:cNvPr>
          <p:cNvSpPr txBox="1"/>
          <p:nvPr/>
        </p:nvSpPr>
        <p:spPr>
          <a:xfrm>
            <a:off x="11129563" y="5482377"/>
            <a:ext cx="487680" cy="677648"/>
          </a:xfrm>
          <a:prstGeom prst="rect">
            <a:avLst/>
          </a:prstGeom>
        </p:spPr>
        <p:txBody>
          <a:bodyPr vert="horz" wrap="none" lIns="0" tIns="0" rIns="0" bIns="0" rtlCol="0">
            <a:noAutofit/>
          </a:bodyPr>
          <a:lstStyle/>
          <a:p>
            <a:pPr algn="ctr"/>
            <a:r>
              <a:rPr lang="en-US" sz="1000" dirty="0"/>
              <a:t>0</a:t>
            </a:r>
          </a:p>
          <a:p>
            <a:pPr algn="ctr"/>
            <a:r>
              <a:rPr lang="en-US" sz="1000" dirty="0"/>
              <a:t>(182)</a:t>
            </a:r>
          </a:p>
          <a:p>
            <a:pPr algn="ctr"/>
            <a:r>
              <a:rPr lang="en-US" sz="1000" dirty="0"/>
              <a:t>0</a:t>
            </a:r>
          </a:p>
          <a:p>
            <a:pPr algn="ctr"/>
            <a:r>
              <a:rPr lang="en-US" sz="1000" dirty="0"/>
              <a:t>(173)</a:t>
            </a:r>
          </a:p>
        </p:txBody>
      </p:sp>
      <p:sp>
        <p:nvSpPr>
          <p:cNvPr id="10447" name="TextBox 10446">
            <a:extLst>
              <a:ext uri="{FF2B5EF4-FFF2-40B4-BE49-F238E27FC236}">
                <a16:creationId xmlns:a16="http://schemas.microsoft.com/office/drawing/2014/main" id="{BE632C78-318F-5CB9-FB85-D90C6D71DC26}"/>
              </a:ext>
            </a:extLst>
          </p:cNvPr>
          <p:cNvSpPr txBox="1"/>
          <p:nvPr/>
        </p:nvSpPr>
        <p:spPr>
          <a:xfrm>
            <a:off x="10486040" y="3391170"/>
            <a:ext cx="859052" cy="175092"/>
          </a:xfrm>
          <a:prstGeom prst="rect">
            <a:avLst/>
          </a:prstGeom>
        </p:spPr>
        <p:txBody>
          <a:bodyPr vert="horz" wrap="none" lIns="0" tIns="0" rIns="0" bIns="0" rtlCol="0">
            <a:noAutofit/>
          </a:bodyPr>
          <a:lstStyle/>
          <a:p>
            <a:pPr algn="r"/>
            <a:r>
              <a:rPr lang="en-US" sz="1100" dirty="0" err="1">
                <a:solidFill>
                  <a:schemeClr val="accent1"/>
                </a:solidFill>
              </a:rPr>
              <a:t>Pirtobrutinib</a:t>
            </a:r>
            <a:endParaRPr lang="en-US" sz="1100" dirty="0">
              <a:solidFill>
                <a:schemeClr val="accent1"/>
              </a:solidFill>
            </a:endParaRPr>
          </a:p>
        </p:txBody>
      </p:sp>
      <p:sp>
        <p:nvSpPr>
          <p:cNvPr id="10448" name="TextBox 10447">
            <a:extLst>
              <a:ext uri="{FF2B5EF4-FFF2-40B4-BE49-F238E27FC236}">
                <a16:creationId xmlns:a16="http://schemas.microsoft.com/office/drawing/2014/main" id="{BD5D1D95-D4DC-B326-137E-7F1C85FDD9B7}"/>
              </a:ext>
            </a:extLst>
          </p:cNvPr>
          <p:cNvSpPr txBox="1"/>
          <p:nvPr/>
        </p:nvSpPr>
        <p:spPr>
          <a:xfrm>
            <a:off x="10375625" y="3930576"/>
            <a:ext cx="736393" cy="152996"/>
          </a:xfrm>
          <a:prstGeom prst="rect">
            <a:avLst/>
          </a:prstGeom>
        </p:spPr>
        <p:txBody>
          <a:bodyPr vert="horz" wrap="none" lIns="0" tIns="0" rIns="0" bIns="0" rtlCol="0">
            <a:noAutofit/>
          </a:bodyPr>
          <a:lstStyle/>
          <a:p>
            <a:pPr algn="r"/>
            <a:r>
              <a:rPr lang="en-US" sz="1100" dirty="0">
                <a:solidFill>
                  <a:schemeClr val="accent6"/>
                </a:solidFill>
              </a:rPr>
              <a:t>Ibrutinib</a:t>
            </a:r>
          </a:p>
        </p:txBody>
      </p:sp>
      <p:grpSp>
        <p:nvGrpSpPr>
          <p:cNvPr id="10552" name="Group 10551">
            <a:extLst>
              <a:ext uri="{FF2B5EF4-FFF2-40B4-BE49-F238E27FC236}">
                <a16:creationId xmlns:a16="http://schemas.microsoft.com/office/drawing/2014/main" id="{7D884055-A433-4944-E8C0-DF71B88BA8C8}"/>
              </a:ext>
            </a:extLst>
          </p:cNvPr>
          <p:cNvGrpSpPr/>
          <p:nvPr/>
        </p:nvGrpSpPr>
        <p:grpSpPr>
          <a:xfrm>
            <a:off x="7416103" y="3222149"/>
            <a:ext cx="3441205" cy="663087"/>
            <a:chOff x="7416103" y="3067294"/>
            <a:chExt cx="3441205" cy="663087"/>
          </a:xfrm>
        </p:grpSpPr>
        <p:cxnSp>
          <p:nvCxnSpPr>
            <p:cNvPr id="10450" name="Straight Connector 10449">
              <a:extLst>
                <a:ext uri="{FF2B5EF4-FFF2-40B4-BE49-F238E27FC236}">
                  <a16:creationId xmlns:a16="http://schemas.microsoft.com/office/drawing/2014/main" id="{33225BC2-F01E-0958-58FF-BB758BDA2140}"/>
                </a:ext>
              </a:extLst>
            </p:cNvPr>
            <p:cNvCxnSpPr/>
            <p:nvPr/>
          </p:nvCxnSpPr>
          <p:spPr>
            <a:xfrm>
              <a:off x="7416103" y="3067294"/>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51" name="Straight Connector 10450">
              <a:extLst>
                <a:ext uri="{FF2B5EF4-FFF2-40B4-BE49-F238E27FC236}">
                  <a16:creationId xmlns:a16="http://schemas.microsoft.com/office/drawing/2014/main" id="{56DEEAD6-0BD6-7B2C-1CA0-3D1E455FB796}"/>
                </a:ext>
              </a:extLst>
            </p:cNvPr>
            <p:cNvCxnSpPr/>
            <p:nvPr/>
          </p:nvCxnSpPr>
          <p:spPr>
            <a:xfrm>
              <a:off x="7737732" y="3083747"/>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52" name="Straight Connector 10451">
              <a:extLst>
                <a:ext uri="{FF2B5EF4-FFF2-40B4-BE49-F238E27FC236}">
                  <a16:creationId xmlns:a16="http://schemas.microsoft.com/office/drawing/2014/main" id="{3AC4A438-EED7-1EC7-6821-22EE530C73EC}"/>
                </a:ext>
              </a:extLst>
            </p:cNvPr>
            <p:cNvCxnSpPr/>
            <p:nvPr/>
          </p:nvCxnSpPr>
          <p:spPr>
            <a:xfrm>
              <a:off x="7754078" y="3099552"/>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53" name="Straight Connector 10452">
              <a:extLst>
                <a:ext uri="{FF2B5EF4-FFF2-40B4-BE49-F238E27FC236}">
                  <a16:creationId xmlns:a16="http://schemas.microsoft.com/office/drawing/2014/main" id="{5C3288FF-FDE2-5408-F041-E091413CC7E4}"/>
                </a:ext>
              </a:extLst>
            </p:cNvPr>
            <p:cNvCxnSpPr/>
            <p:nvPr/>
          </p:nvCxnSpPr>
          <p:spPr>
            <a:xfrm>
              <a:off x="7798429" y="3102357"/>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92" name="Straight Connector 10491">
              <a:extLst>
                <a:ext uri="{FF2B5EF4-FFF2-40B4-BE49-F238E27FC236}">
                  <a16:creationId xmlns:a16="http://schemas.microsoft.com/office/drawing/2014/main" id="{7BCD1CC9-3A5B-B130-C425-0EEF3023472D}"/>
                </a:ext>
              </a:extLst>
            </p:cNvPr>
            <p:cNvCxnSpPr/>
            <p:nvPr/>
          </p:nvCxnSpPr>
          <p:spPr>
            <a:xfrm>
              <a:off x="7901370" y="3105162"/>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93" name="Straight Connector 10492">
              <a:extLst>
                <a:ext uri="{FF2B5EF4-FFF2-40B4-BE49-F238E27FC236}">
                  <a16:creationId xmlns:a16="http://schemas.microsoft.com/office/drawing/2014/main" id="{736D87C5-F957-BEB0-E5EC-B9C9D31D8566}"/>
                </a:ext>
              </a:extLst>
            </p:cNvPr>
            <p:cNvCxnSpPr/>
            <p:nvPr/>
          </p:nvCxnSpPr>
          <p:spPr>
            <a:xfrm>
              <a:off x="8132653" y="3123825"/>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94" name="Straight Connector 10493">
              <a:extLst>
                <a:ext uri="{FF2B5EF4-FFF2-40B4-BE49-F238E27FC236}">
                  <a16:creationId xmlns:a16="http://schemas.microsoft.com/office/drawing/2014/main" id="{C137E1AB-EC0F-833B-23F8-7D54EA7CA0AE}"/>
                </a:ext>
              </a:extLst>
            </p:cNvPr>
            <p:cNvCxnSpPr/>
            <p:nvPr/>
          </p:nvCxnSpPr>
          <p:spPr>
            <a:xfrm>
              <a:off x="8242311" y="3157975"/>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95" name="Straight Connector 10494">
              <a:extLst>
                <a:ext uri="{FF2B5EF4-FFF2-40B4-BE49-F238E27FC236}">
                  <a16:creationId xmlns:a16="http://schemas.microsoft.com/office/drawing/2014/main" id="{7DEEDE6B-D53E-30E3-4941-E86EBC8BE30C}"/>
                </a:ext>
              </a:extLst>
            </p:cNvPr>
            <p:cNvCxnSpPr/>
            <p:nvPr/>
          </p:nvCxnSpPr>
          <p:spPr>
            <a:xfrm>
              <a:off x="8222522" y="3148083"/>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96" name="Straight Connector 10495">
              <a:extLst>
                <a:ext uri="{FF2B5EF4-FFF2-40B4-BE49-F238E27FC236}">
                  <a16:creationId xmlns:a16="http://schemas.microsoft.com/office/drawing/2014/main" id="{72B95DD5-A79D-01A5-127F-0626321FC7F5}"/>
                </a:ext>
              </a:extLst>
            </p:cNvPr>
            <p:cNvCxnSpPr/>
            <p:nvPr/>
          </p:nvCxnSpPr>
          <p:spPr>
            <a:xfrm>
              <a:off x="8360540" y="316541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97" name="Straight Connector 10496">
              <a:extLst>
                <a:ext uri="{FF2B5EF4-FFF2-40B4-BE49-F238E27FC236}">
                  <a16:creationId xmlns:a16="http://schemas.microsoft.com/office/drawing/2014/main" id="{00B3201B-09B8-3F78-BD44-BBDE6B4DC006}"/>
                </a:ext>
              </a:extLst>
            </p:cNvPr>
            <p:cNvCxnSpPr/>
            <p:nvPr/>
          </p:nvCxnSpPr>
          <p:spPr>
            <a:xfrm>
              <a:off x="8493327" y="3192987"/>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98" name="Straight Connector 10497">
              <a:extLst>
                <a:ext uri="{FF2B5EF4-FFF2-40B4-BE49-F238E27FC236}">
                  <a16:creationId xmlns:a16="http://schemas.microsoft.com/office/drawing/2014/main" id="{345802D8-170F-5F68-1487-653F56AAFACA}"/>
                </a:ext>
              </a:extLst>
            </p:cNvPr>
            <p:cNvCxnSpPr/>
            <p:nvPr/>
          </p:nvCxnSpPr>
          <p:spPr>
            <a:xfrm>
              <a:off x="8692932" y="3237336"/>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499" name="Straight Connector 10498">
              <a:extLst>
                <a:ext uri="{FF2B5EF4-FFF2-40B4-BE49-F238E27FC236}">
                  <a16:creationId xmlns:a16="http://schemas.microsoft.com/office/drawing/2014/main" id="{34FEDD5A-FF50-E2A3-E607-60A55B9A91F2}"/>
                </a:ext>
              </a:extLst>
            </p:cNvPr>
            <p:cNvCxnSpPr/>
            <p:nvPr/>
          </p:nvCxnSpPr>
          <p:spPr>
            <a:xfrm>
              <a:off x="8674700" y="3225353"/>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00" name="Straight Connector 10499">
              <a:extLst>
                <a:ext uri="{FF2B5EF4-FFF2-40B4-BE49-F238E27FC236}">
                  <a16:creationId xmlns:a16="http://schemas.microsoft.com/office/drawing/2014/main" id="{2C7BEF7C-405D-6725-2904-F251F1C35CC0}"/>
                </a:ext>
              </a:extLst>
            </p:cNvPr>
            <p:cNvCxnSpPr/>
            <p:nvPr/>
          </p:nvCxnSpPr>
          <p:spPr>
            <a:xfrm>
              <a:off x="8740799" y="3264329"/>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01" name="Straight Connector 10500">
              <a:extLst>
                <a:ext uri="{FF2B5EF4-FFF2-40B4-BE49-F238E27FC236}">
                  <a16:creationId xmlns:a16="http://schemas.microsoft.com/office/drawing/2014/main" id="{0E52946B-9BD6-6AA0-CAE1-33D41BEE6A7E}"/>
                </a:ext>
              </a:extLst>
            </p:cNvPr>
            <p:cNvCxnSpPr/>
            <p:nvPr/>
          </p:nvCxnSpPr>
          <p:spPr>
            <a:xfrm>
              <a:off x="8758986" y="3265431"/>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02" name="Straight Connector 10501">
              <a:extLst>
                <a:ext uri="{FF2B5EF4-FFF2-40B4-BE49-F238E27FC236}">
                  <a16:creationId xmlns:a16="http://schemas.microsoft.com/office/drawing/2014/main" id="{4E97A420-8BAF-59A5-36D4-347C07E33242}"/>
                </a:ext>
              </a:extLst>
            </p:cNvPr>
            <p:cNvCxnSpPr/>
            <p:nvPr/>
          </p:nvCxnSpPr>
          <p:spPr>
            <a:xfrm>
              <a:off x="8807062" y="3264141"/>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03" name="Straight Connector 10502">
              <a:extLst>
                <a:ext uri="{FF2B5EF4-FFF2-40B4-BE49-F238E27FC236}">
                  <a16:creationId xmlns:a16="http://schemas.microsoft.com/office/drawing/2014/main" id="{E94FFD99-24A7-BC8C-A7A9-35664DDB0474}"/>
                </a:ext>
              </a:extLst>
            </p:cNvPr>
            <p:cNvCxnSpPr/>
            <p:nvPr/>
          </p:nvCxnSpPr>
          <p:spPr>
            <a:xfrm>
              <a:off x="8784622" y="3264141"/>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04" name="Straight Connector 10503">
              <a:extLst>
                <a:ext uri="{FF2B5EF4-FFF2-40B4-BE49-F238E27FC236}">
                  <a16:creationId xmlns:a16="http://schemas.microsoft.com/office/drawing/2014/main" id="{37D0C310-4A1D-77F2-448D-A46D1FF77939}"/>
                </a:ext>
              </a:extLst>
            </p:cNvPr>
            <p:cNvCxnSpPr/>
            <p:nvPr/>
          </p:nvCxnSpPr>
          <p:spPr>
            <a:xfrm>
              <a:off x="8832851" y="3269751"/>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05" name="Straight Connector 10504">
              <a:extLst>
                <a:ext uri="{FF2B5EF4-FFF2-40B4-BE49-F238E27FC236}">
                  <a16:creationId xmlns:a16="http://schemas.microsoft.com/office/drawing/2014/main" id="{24B99576-62A6-0965-8B86-79642B0D732E}"/>
                </a:ext>
              </a:extLst>
            </p:cNvPr>
            <p:cNvCxnSpPr/>
            <p:nvPr/>
          </p:nvCxnSpPr>
          <p:spPr>
            <a:xfrm>
              <a:off x="9158970" y="3348336"/>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06" name="Straight Connector 10505">
              <a:extLst>
                <a:ext uri="{FF2B5EF4-FFF2-40B4-BE49-F238E27FC236}">
                  <a16:creationId xmlns:a16="http://schemas.microsoft.com/office/drawing/2014/main" id="{19CBF2B7-88C4-A5AF-3E51-26D5BCBC538C}"/>
                </a:ext>
              </a:extLst>
            </p:cNvPr>
            <p:cNvCxnSpPr/>
            <p:nvPr/>
          </p:nvCxnSpPr>
          <p:spPr>
            <a:xfrm>
              <a:off x="9198606" y="3368223"/>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07" name="Straight Connector 10506">
              <a:extLst>
                <a:ext uri="{FF2B5EF4-FFF2-40B4-BE49-F238E27FC236}">
                  <a16:creationId xmlns:a16="http://schemas.microsoft.com/office/drawing/2014/main" id="{83101AF7-605E-D302-3357-8D3AB9EBC7E5}"/>
                </a:ext>
              </a:extLst>
            </p:cNvPr>
            <p:cNvCxnSpPr/>
            <p:nvPr/>
          </p:nvCxnSpPr>
          <p:spPr>
            <a:xfrm>
              <a:off x="9123139" y="3328938"/>
              <a:ext cx="0" cy="83187"/>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08" name="Straight Connector 10507">
              <a:extLst>
                <a:ext uri="{FF2B5EF4-FFF2-40B4-BE49-F238E27FC236}">
                  <a16:creationId xmlns:a16="http://schemas.microsoft.com/office/drawing/2014/main" id="{74C4892C-6728-6240-D93A-BC49A8486C18}"/>
                </a:ext>
              </a:extLst>
            </p:cNvPr>
            <p:cNvCxnSpPr/>
            <p:nvPr/>
          </p:nvCxnSpPr>
          <p:spPr>
            <a:xfrm>
              <a:off x="9072822" y="332906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09" name="Straight Connector 10508">
              <a:extLst>
                <a:ext uri="{FF2B5EF4-FFF2-40B4-BE49-F238E27FC236}">
                  <a16:creationId xmlns:a16="http://schemas.microsoft.com/office/drawing/2014/main" id="{3A9AD3B2-5739-A800-B79A-84672917DCFC}"/>
                </a:ext>
              </a:extLst>
            </p:cNvPr>
            <p:cNvCxnSpPr/>
            <p:nvPr/>
          </p:nvCxnSpPr>
          <p:spPr>
            <a:xfrm>
              <a:off x="9172263" y="3355196"/>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10" name="Straight Connector 10509">
              <a:extLst>
                <a:ext uri="{FF2B5EF4-FFF2-40B4-BE49-F238E27FC236}">
                  <a16:creationId xmlns:a16="http://schemas.microsoft.com/office/drawing/2014/main" id="{820D5D15-E596-8BA4-96F1-16865545572E}"/>
                </a:ext>
              </a:extLst>
            </p:cNvPr>
            <p:cNvCxnSpPr/>
            <p:nvPr/>
          </p:nvCxnSpPr>
          <p:spPr>
            <a:xfrm>
              <a:off x="9225773" y="3369405"/>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11" name="Straight Connector 10510">
              <a:extLst>
                <a:ext uri="{FF2B5EF4-FFF2-40B4-BE49-F238E27FC236}">
                  <a16:creationId xmlns:a16="http://schemas.microsoft.com/office/drawing/2014/main" id="{24B36B4E-EBE9-2324-DCFD-BEC9DC45AA15}"/>
                </a:ext>
              </a:extLst>
            </p:cNvPr>
            <p:cNvCxnSpPr/>
            <p:nvPr/>
          </p:nvCxnSpPr>
          <p:spPr>
            <a:xfrm>
              <a:off x="9287811" y="337261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12" name="Straight Connector 10511">
              <a:extLst>
                <a:ext uri="{FF2B5EF4-FFF2-40B4-BE49-F238E27FC236}">
                  <a16:creationId xmlns:a16="http://schemas.microsoft.com/office/drawing/2014/main" id="{1F4DA684-D3DD-49D7-8842-32AAED7D95D6}"/>
                </a:ext>
              </a:extLst>
            </p:cNvPr>
            <p:cNvCxnSpPr/>
            <p:nvPr/>
          </p:nvCxnSpPr>
          <p:spPr>
            <a:xfrm>
              <a:off x="9488105" y="3381796"/>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13" name="Straight Connector 10512">
              <a:extLst>
                <a:ext uri="{FF2B5EF4-FFF2-40B4-BE49-F238E27FC236}">
                  <a16:creationId xmlns:a16="http://schemas.microsoft.com/office/drawing/2014/main" id="{7729DD10-7510-BD98-9F62-385B5DF57E62}"/>
                </a:ext>
              </a:extLst>
            </p:cNvPr>
            <p:cNvCxnSpPr/>
            <p:nvPr/>
          </p:nvCxnSpPr>
          <p:spPr>
            <a:xfrm>
              <a:off x="9583536" y="3384601"/>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14" name="Straight Connector 10513">
              <a:extLst>
                <a:ext uri="{FF2B5EF4-FFF2-40B4-BE49-F238E27FC236}">
                  <a16:creationId xmlns:a16="http://schemas.microsoft.com/office/drawing/2014/main" id="{FA85B127-3142-5D1D-0769-006719EDF011}"/>
                </a:ext>
              </a:extLst>
            </p:cNvPr>
            <p:cNvCxnSpPr/>
            <p:nvPr/>
          </p:nvCxnSpPr>
          <p:spPr>
            <a:xfrm>
              <a:off x="9648210" y="3431087"/>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15" name="Straight Connector 10514">
              <a:extLst>
                <a:ext uri="{FF2B5EF4-FFF2-40B4-BE49-F238E27FC236}">
                  <a16:creationId xmlns:a16="http://schemas.microsoft.com/office/drawing/2014/main" id="{26043A67-6E6D-7E70-1440-7ED3F73901F3}"/>
                </a:ext>
              </a:extLst>
            </p:cNvPr>
            <p:cNvCxnSpPr/>
            <p:nvPr/>
          </p:nvCxnSpPr>
          <p:spPr>
            <a:xfrm>
              <a:off x="8715167" y="3243166"/>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16" name="Straight Connector 10515">
              <a:extLst>
                <a:ext uri="{FF2B5EF4-FFF2-40B4-BE49-F238E27FC236}">
                  <a16:creationId xmlns:a16="http://schemas.microsoft.com/office/drawing/2014/main" id="{C274AF72-A23F-733A-FAEE-9BE562E13A34}"/>
                </a:ext>
              </a:extLst>
            </p:cNvPr>
            <p:cNvCxnSpPr/>
            <p:nvPr/>
          </p:nvCxnSpPr>
          <p:spPr>
            <a:xfrm>
              <a:off x="9691533" y="3467197"/>
              <a:ext cx="0" cy="83187"/>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17" name="Straight Connector 10516">
              <a:extLst>
                <a:ext uri="{FF2B5EF4-FFF2-40B4-BE49-F238E27FC236}">
                  <a16:creationId xmlns:a16="http://schemas.microsoft.com/office/drawing/2014/main" id="{1FC7F778-6ED9-B8CE-5E32-A7B558121A92}"/>
                </a:ext>
              </a:extLst>
            </p:cNvPr>
            <p:cNvCxnSpPr/>
            <p:nvPr/>
          </p:nvCxnSpPr>
          <p:spPr>
            <a:xfrm>
              <a:off x="9613369" y="3384601"/>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20" name="Straight Connector 10519">
              <a:extLst>
                <a:ext uri="{FF2B5EF4-FFF2-40B4-BE49-F238E27FC236}">
                  <a16:creationId xmlns:a16="http://schemas.microsoft.com/office/drawing/2014/main" id="{C6B10A7D-40F3-FEDB-AF1E-B82A0F6C1787}"/>
                </a:ext>
              </a:extLst>
            </p:cNvPr>
            <p:cNvCxnSpPr/>
            <p:nvPr/>
          </p:nvCxnSpPr>
          <p:spPr>
            <a:xfrm>
              <a:off x="10053764" y="3495883"/>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21" name="Straight Connector 10520">
              <a:extLst>
                <a:ext uri="{FF2B5EF4-FFF2-40B4-BE49-F238E27FC236}">
                  <a16:creationId xmlns:a16="http://schemas.microsoft.com/office/drawing/2014/main" id="{8785F1C8-536F-8730-6B59-2BFE3288C2B1}"/>
                </a:ext>
              </a:extLst>
            </p:cNvPr>
            <p:cNvCxnSpPr/>
            <p:nvPr/>
          </p:nvCxnSpPr>
          <p:spPr>
            <a:xfrm>
              <a:off x="10809639" y="3642700"/>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22" name="Straight Connector 10521">
              <a:extLst>
                <a:ext uri="{FF2B5EF4-FFF2-40B4-BE49-F238E27FC236}">
                  <a16:creationId xmlns:a16="http://schemas.microsoft.com/office/drawing/2014/main" id="{46D029D6-F0E0-F4D9-9877-57B89B797F1E}"/>
                </a:ext>
              </a:extLst>
            </p:cNvPr>
            <p:cNvCxnSpPr/>
            <p:nvPr/>
          </p:nvCxnSpPr>
          <p:spPr>
            <a:xfrm>
              <a:off x="10178750" y="3645564"/>
              <a:ext cx="0" cy="83187"/>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23" name="Straight Connector 10522">
              <a:extLst>
                <a:ext uri="{FF2B5EF4-FFF2-40B4-BE49-F238E27FC236}">
                  <a16:creationId xmlns:a16="http://schemas.microsoft.com/office/drawing/2014/main" id="{255A3ADD-6236-37A5-D587-5A50553EDAF6}"/>
                </a:ext>
              </a:extLst>
            </p:cNvPr>
            <p:cNvCxnSpPr/>
            <p:nvPr/>
          </p:nvCxnSpPr>
          <p:spPr>
            <a:xfrm>
              <a:off x="10763675" y="3644389"/>
              <a:ext cx="0" cy="83187"/>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26" name="Straight Connector 10525">
              <a:extLst>
                <a:ext uri="{FF2B5EF4-FFF2-40B4-BE49-F238E27FC236}">
                  <a16:creationId xmlns:a16="http://schemas.microsoft.com/office/drawing/2014/main" id="{450A0DFF-E0ED-4698-E63F-FDF8D58C058E}"/>
                </a:ext>
              </a:extLst>
            </p:cNvPr>
            <p:cNvCxnSpPr/>
            <p:nvPr/>
          </p:nvCxnSpPr>
          <p:spPr>
            <a:xfrm>
              <a:off x="9561096" y="3384601"/>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27" name="Straight Connector 10526">
              <a:extLst>
                <a:ext uri="{FF2B5EF4-FFF2-40B4-BE49-F238E27FC236}">
                  <a16:creationId xmlns:a16="http://schemas.microsoft.com/office/drawing/2014/main" id="{075CA265-F86B-D6C9-A399-200A24AB10C8}"/>
                </a:ext>
              </a:extLst>
            </p:cNvPr>
            <p:cNvCxnSpPr/>
            <p:nvPr/>
          </p:nvCxnSpPr>
          <p:spPr>
            <a:xfrm>
              <a:off x="9624215" y="3409365"/>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28" name="Straight Connector 10527">
              <a:extLst>
                <a:ext uri="{FF2B5EF4-FFF2-40B4-BE49-F238E27FC236}">
                  <a16:creationId xmlns:a16="http://schemas.microsoft.com/office/drawing/2014/main" id="{63F5B47B-6800-F4AB-F926-8382B6429535}"/>
                </a:ext>
              </a:extLst>
            </p:cNvPr>
            <p:cNvCxnSpPr/>
            <p:nvPr/>
          </p:nvCxnSpPr>
          <p:spPr>
            <a:xfrm>
              <a:off x="9774226" y="3469875"/>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29" name="Straight Connector 10528">
              <a:extLst>
                <a:ext uri="{FF2B5EF4-FFF2-40B4-BE49-F238E27FC236}">
                  <a16:creationId xmlns:a16="http://schemas.microsoft.com/office/drawing/2014/main" id="{54D3501A-1635-E575-6D30-749FE5AE271A}"/>
                </a:ext>
              </a:extLst>
            </p:cNvPr>
            <p:cNvCxnSpPr/>
            <p:nvPr/>
          </p:nvCxnSpPr>
          <p:spPr>
            <a:xfrm>
              <a:off x="10084247" y="3493078"/>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30" name="Straight Connector 10529">
              <a:extLst>
                <a:ext uri="{FF2B5EF4-FFF2-40B4-BE49-F238E27FC236}">
                  <a16:creationId xmlns:a16="http://schemas.microsoft.com/office/drawing/2014/main" id="{368D1F7D-77F9-1DCA-39BE-F93B26809DAA}"/>
                </a:ext>
              </a:extLst>
            </p:cNvPr>
            <p:cNvCxnSpPr/>
            <p:nvPr/>
          </p:nvCxnSpPr>
          <p:spPr>
            <a:xfrm>
              <a:off x="10128227" y="3526257"/>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32" name="Straight Connector 10531">
              <a:extLst>
                <a:ext uri="{FF2B5EF4-FFF2-40B4-BE49-F238E27FC236}">
                  <a16:creationId xmlns:a16="http://schemas.microsoft.com/office/drawing/2014/main" id="{B833FEA7-29A3-0297-D3A7-C62AF31EDEA3}"/>
                </a:ext>
              </a:extLst>
            </p:cNvPr>
            <p:cNvCxnSpPr/>
            <p:nvPr/>
          </p:nvCxnSpPr>
          <p:spPr>
            <a:xfrm>
              <a:off x="10143468" y="3644389"/>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33" name="Straight Connector 10532">
              <a:extLst>
                <a:ext uri="{FF2B5EF4-FFF2-40B4-BE49-F238E27FC236}">
                  <a16:creationId xmlns:a16="http://schemas.microsoft.com/office/drawing/2014/main" id="{B70D87BB-6D87-8B76-013F-672ADA6CB322}"/>
                </a:ext>
              </a:extLst>
            </p:cNvPr>
            <p:cNvCxnSpPr/>
            <p:nvPr/>
          </p:nvCxnSpPr>
          <p:spPr>
            <a:xfrm>
              <a:off x="10728557" y="3642676"/>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34" name="Straight Connector 10533">
              <a:extLst>
                <a:ext uri="{FF2B5EF4-FFF2-40B4-BE49-F238E27FC236}">
                  <a16:creationId xmlns:a16="http://schemas.microsoft.com/office/drawing/2014/main" id="{D68792E7-4D12-812F-B7C7-76B427EE5B50}"/>
                </a:ext>
              </a:extLst>
            </p:cNvPr>
            <p:cNvCxnSpPr/>
            <p:nvPr/>
          </p:nvCxnSpPr>
          <p:spPr>
            <a:xfrm>
              <a:off x="10213356" y="3647194"/>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36" name="Straight Connector 10535">
              <a:extLst>
                <a:ext uri="{FF2B5EF4-FFF2-40B4-BE49-F238E27FC236}">
                  <a16:creationId xmlns:a16="http://schemas.microsoft.com/office/drawing/2014/main" id="{26E5F719-4EA1-2B7C-BC34-68786056B01E}"/>
                </a:ext>
              </a:extLst>
            </p:cNvPr>
            <p:cNvCxnSpPr/>
            <p:nvPr/>
          </p:nvCxnSpPr>
          <p:spPr>
            <a:xfrm>
              <a:off x="10833632" y="3644415"/>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37" name="Straight Connector 10536">
              <a:extLst>
                <a:ext uri="{FF2B5EF4-FFF2-40B4-BE49-F238E27FC236}">
                  <a16:creationId xmlns:a16="http://schemas.microsoft.com/office/drawing/2014/main" id="{73E7CDD5-3A8F-57CB-A46B-2D2CEF65DABF}"/>
                </a:ext>
              </a:extLst>
            </p:cNvPr>
            <p:cNvCxnSpPr/>
            <p:nvPr/>
          </p:nvCxnSpPr>
          <p:spPr>
            <a:xfrm>
              <a:off x="10103269" y="3526257"/>
              <a:ext cx="0" cy="83187"/>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538" name="Straight Connector 10537">
              <a:extLst>
                <a:ext uri="{FF2B5EF4-FFF2-40B4-BE49-F238E27FC236}">
                  <a16:creationId xmlns:a16="http://schemas.microsoft.com/office/drawing/2014/main" id="{A1E8CF0F-74F9-85E7-251B-F15F19132DA4}"/>
                </a:ext>
              </a:extLst>
            </p:cNvPr>
            <p:cNvCxnSpPr/>
            <p:nvPr/>
          </p:nvCxnSpPr>
          <p:spPr>
            <a:xfrm>
              <a:off x="10857308" y="3642759"/>
              <a:ext cx="0" cy="8318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C389422E-C2BE-2BBC-C731-2576E92B5474}"/>
              </a:ext>
            </a:extLst>
          </p:cNvPr>
          <p:cNvSpPr txBox="1"/>
          <p:nvPr/>
        </p:nvSpPr>
        <p:spPr>
          <a:xfrm>
            <a:off x="222084" y="5316601"/>
            <a:ext cx="2128114" cy="177590"/>
          </a:xfrm>
          <a:prstGeom prst="rect">
            <a:avLst/>
          </a:prstGeom>
        </p:spPr>
        <p:txBody>
          <a:bodyPr vert="horz" wrap="square" lIns="0" tIns="0" rIns="0" bIns="0" rtlCol="0">
            <a:noAutofit/>
          </a:bodyPr>
          <a:lstStyle/>
          <a:p>
            <a:r>
              <a:rPr lang="en-US" sz="1000" b="1" dirty="0"/>
              <a:t>No. at risk (no. censored)</a:t>
            </a:r>
          </a:p>
        </p:txBody>
      </p:sp>
      <p:sp>
        <p:nvSpPr>
          <p:cNvPr id="10317" name="TextBox 10316">
            <a:extLst>
              <a:ext uri="{FF2B5EF4-FFF2-40B4-BE49-F238E27FC236}">
                <a16:creationId xmlns:a16="http://schemas.microsoft.com/office/drawing/2014/main" id="{8277EE54-79B1-53BB-C392-50BC045C741B}"/>
              </a:ext>
            </a:extLst>
          </p:cNvPr>
          <p:cNvSpPr txBox="1"/>
          <p:nvPr/>
        </p:nvSpPr>
        <p:spPr>
          <a:xfrm>
            <a:off x="6323826" y="5312676"/>
            <a:ext cx="2128114" cy="177590"/>
          </a:xfrm>
          <a:prstGeom prst="rect">
            <a:avLst/>
          </a:prstGeom>
        </p:spPr>
        <p:txBody>
          <a:bodyPr vert="horz" wrap="square" lIns="0" tIns="0" rIns="0" bIns="0" rtlCol="0">
            <a:noAutofit/>
          </a:bodyPr>
          <a:lstStyle/>
          <a:p>
            <a:r>
              <a:rPr lang="en-US" sz="1000" b="1" dirty="0"/>
              <a:t>No. at risk (no. censored)</a:t>
            </a:r>
          </a:p>
        </p:txBody>
      </p:sp>
    </p:spTree>
    <p:extLst>
      <p:ext uri="{BB962C8B-B14F-4D97-AF65-F5344CB8AC3E}">
        <p14:creationId xmlns:p14="http://schemas.microsoft.com/office/powerpoint/2010/main" val="2961045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2D9AC-D1D4-655C-1B47-3B5DCE2C2A78}"/>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96AFEDEF-AEF5-F1F9-8BF8-C49EB9D52EA5}"/>
              </a:ext>
            </a:extLst>
          </p:cNvPr>
          <p:cNvSpPr>
            <a:spLocks noGrp="1" noChangeArrowheads="1"/>
          </p:cNvSpPr>
          <p:nvPr>
            <p:ph type="title"/>
          </p:nvPr>
        </p:nvSpPr>
        <p:spPr>
          <a:xfrm>
            <a:off x="231078" y="541008"/>
            <a:ext cx="11740260" cy="482440"/>
          </a:xfrm>
        </p:spPr>
        <p:txBody>
          <a:bodyPr/>
          <a:lstStyle/>
          <a:p>
            <a:r>
              <a:rPr lang="en-US" altLang="en-US" dirty="0"/>
              <a:t>BRUIN CLL-314: </a:t>
            </a:r>
            <a:r>
              <a:rPr lang="en-US" dirty="0"/>
              <a:t>PFS by IRC in ITT and PFS by INV in TN Population</a:t>
            </a:r>
            <a:endParaRPr lang="en-US" altLang="en-US" dirty="0"/>
          </a:p>
        </p:txBody>
      </p:sp>
      <p:sp>
        <p:nvSpPr>
          <p:cNvPr id="5" name="Text Box 15">
            <a:extLst>
              <a:ext uri="{FF2B5EF4-FFF2-40B4-BE49-F238E27FC236}">
                <a16:creationId xmlns:a16="http://schemas.microsoft.com/office/drawing/2014/main" id="{DB70BC4E-B00D-3E9B-6C53-6F92D5D36933}"/>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Woyach. ASH 2025. Abstr 683. Woyach. JCO. 2025;[Epub].</a:t>
            </a:r>
            <a:endParaRPr lang="en-US" altLang="en-US" sz="800" b="0" dirty="0">
              <a:solidFill>
                <a:srgbClr val="161616"/>
              </a:solidFill>
              <a:latin typeface="Poppins" pitchFamily="2" charset="77"/>
            </a:endParaRPr>
          </a:p>
        </p:txBody>
      </p:sp>
      <p:sp>
        <p:nvSpPr>
          <p:cNvPr id="2" name="TextBox 1">
            <a:extLst>
              <a:ext uri="{FF2B5EF4-FFF2-40B4-BE49-F238E27FC236}">
                <a16:creationId xmlns:a16="http://schemas.microsoft.com/office/drawing/2014/main" id="{39FDDC43-D7A6-B2BA-63F0-11A7123CF5A2}"/>
              </a:ext>
            </a:extLst>
          </p:cNvPr>
          <p:cNvSpPr txBox="1"/>
          <p:nvPr/>
        </p:nvSpPr>
        <p:spPr>
          <a:xfrm>
            <a:off x="3559175" y="1921790"/>
            <a:ext cx="8142045" cy="3642102"/>
          </a:xfrm>
          <a:prstGeom prst="rect">
            <a:avLst/>
          </a:prstGeom>
        </p:spPr>
        <p:txBody>
          <a:bodyPr vert="horz" wrap="square" lIns="0" tIns="0" rIns="0" bIns="0" rtlCol="0">
            <a:noAutofit/>
          </a:bodyPr>
          <a:lstStyle/>
          <a:p>
            <a:pPr algn="l"/>
            <a:endParaRPr lang="en-GB" sz="1200" dirty="0"/>
          </a:p>
        </p:txBody>
      </p:sp>
      <p:graphicFrame>
        <p:nvGraphicFramePr>
          <p:cNvPr id="4" name="Group 3">
            <a:extLst>
              <a:ext uri="{FF2B5EF4-FFF2-40B4-BE49-F238E27FC236}">
                <a16:creationId xmlns:a16="http://schemas.microsoft.com/office/drawing/2014/main" id="{46A7C74C-0436-018C-B254-3971A1DC8515}"/>
              </a:ext>
            </a:extLst>
          </p:cNvPr>
          <p:cNvGraphicFramePr>
            <a:graphicFrameLocks/>
          </p:cNvGraphicFramePr>
          <p:nvPr>
            <p:extLst>
              <p:ext uri="{D42A27DB-BD31-4B8C-83A1-F6EECF244321}">
                <p14:modId xmlns:p14="http://schemas.microsoft.com/office/powerpoint/2010/main" val="2019562235"/>
              </p:ext>
            </p:extLst>
          </p:nvPr>
        </p:nvGraphicFramePr>
        <p:xfrm>
          <a:off x="406012" y="1386112"/>
          <a:ext cx="7846411" cy="2255616"/>
        </p:xfrm>
        <a:graphic>
          <a:graphicData uri="http://schemas.openxmlformats.org/drawingml/2006/table">
            <a:tbl>
              <a:tblPr/>
              <a:tblGrid>
                <a:gridCol w="3906249">
                  <a:extLst>
                    <a:ext uri="{9D8B030D-6E8A-4147-A177-3AD203B41FA5}">
                      <a16:colId xmlns:a16="http://schemas.microsoft.com/office/drawing/2014/main" val="20000"/>
                    </a:ext>
                  </a:extLst>
                </a:gridCol>
                <a:gridCol w="1970081">
                  <a:extLst>
                    <a:ext uri="{9D8B030D-6E8A-4147-A177-3AD203B41FA5}">
                      <a16:colId xmlns:a16="http://schemas.microsoft.com/office/drawing/2014/main" val="20001"/>
                    </a:ext>
                  </a:extLst>
                </a:gridCol>
                <a:gridCol w="1970081">
                  <a:extLst>
                    <a:ext uri="{9D8B030D-6E8A-4147-A177-3AD203B41FA5}">
                      <a16:colId xmlns:a16="http://schemas.microsoft.com/office/drawing/2014/main" val="20002"/>
                    </a:ext>
                  </a:extLst>
                </a:gridCol>
              </a:tblGrid>
              <a:tr h="0">
                <a:tc>
                  <a:txBody>
                    <a:bodyPr/>
                    <a:lstStyle/>
                    <a:p>
                      <a:r>
                        <a:rPr lang="en-US" sz="1400" b="1" dirty="0"/>
                        <a:t>PFS in ITT (by IRC)</a:t>
                      </a:r>
                      <a:endParaRPr sz="1400"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Pirtobrutinib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No. of 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58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69 (20.8)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18-mo PFS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84.7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(80.1-88.4)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80.2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(75.0-84.4)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847575104"/>
                  </a:ext>
                </a:extLst>
              </a:tr>
              <a:tr h="0">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Median follow-up,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29947736"/>
                  </a:ext>
                </a:extLst>
              </a:tr>
              <a:tr h="0">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0.755 (0.531-1.075)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30690761"/>
                  </a:ext>
                </a:extLst>
              </a:tr>
              <a:tr h="0">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a:t>
                      </a: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982560807"/>
                  </a:ext>
                </a:extLst>
              </a:tr>
            </a:tbl>
          </a:graphicData>
        </a:graphic>
      </p:graphicFrame>
      <p:graphicFrame>
        <p:nvGraphicFramePr>
          <p:cNvPr id="6" name="Group 3">
            <a:extLst>
              <a:ext uri="{FF2B5EF4-FFF2-40B4-BE49-F238E27FC236}">
                <a16:creationId xmlns:a16="http://schemas.microsoft.com/office/drawing/2014/main" id="{50A6E760-B682-8622-7753-1741F5F501E4}"/>
              </a:ext>
            </a:extLst>
          </p:cNvPr>
          <p:cNvGraphicFramePr>
            <a:graphicFrameLocks/>
          </p:cNvGraphicFramePr>
          <p:nvPr>
            <p:extLst>
              <p:ext uri="{D42A27DB-BD31-4B8C-83A1-F6EECF244321}">
                <p14:modId xmlns:p14="http://schemas.microsoft.com/office/powerpoint/2010/main" val="3369098093"/>
              </p:ext>
            </p:extLst>
          </p:nvPr>
        </p:nvGraphicFramePr>
        <p:xfrm>
          <a:off x="406012" y="3734151"/>
          <a:ext cx="7842638" cy="2255616"/>
        </p:xfrm>
        <a:graphic>
          <a:graphicData uri="http://schemas.openxmlformats.org/drawingml/2006/table">
            <a:tbl>
              <a:tblPr/>
              <a:tblGrid>
                <a:gridCol w="3904370">
                  <a:extLst>
                    <a:ext uri="{9D8B030D-6E8A-4147-A177-3AD203B41FA5}">
                      <a16:colId xmlns:a16="http://schemas.microsoft.com/office/drawing/2014/main" val="20000"/>
                    </a:ext>
                  </a:extLst>
                </a:gridCol>
                <a:gridCol w="1969134">
                  <a:extLst>
                    <a:ext uri="{9D8B030D-6E8A-4147-A177-3AD203B41FA5}">
                      <a16:colId xmlns:a16="http://schemas.microsoft.com/office/drawing/2014/main" val="20001"/>
                    </a:ext>
                  </a:extLst>
                </a:gridCol>
                <a:gridCol w="1969134">
                  <a:extLst>
                    <a:ext uri="{9D8B030D-6E8A-4147-A177-3AD203B41FA5}">
                      <a16:colId xmlns:a16="http://schemas.microsoft.com/office/drawing/2014/main" val="20002"/>
                    </a:ext>
                  </a:extLst>
                </a:gridCol>
              </a:tblGrid>
              <a:tr h="271910">
                <a:tc>
                  <a:txBody>
                    <a:bodyPr/>
                    <a:lstStyle/>
                    <a:p>
                      <a:r>
                        <a:rPr lang="en-US" sz="1400" b="1" dirty="0"/>
                        <a:t>PFS in TN Population (by INV)</a:t>
                      </a:r>
                      <a:endParaRPr sz="1400" b="1"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Pirtobrutinib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(n =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10001"/>
                  </a:ext>
                </a:extLst>
              </a:tr>
              <a:tr h="1599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No. of 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6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24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719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18-mo PFS rate,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95.3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(89.1-98.0)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87.6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(79.7-92.6)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847575104"/>
                  </a:ext>
                </a:extLst>
              </a:tr>
              <a:tr h="159951">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Median follow-up,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29947736"/>
                  </a:ext>
                </a:extLst>
              </a:tr>
              <a:tr h="159951">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0.239 (0.098-0.586)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30690761"/>
                  </a:ext>
                </a:extLst>
              </a:tr>
              <a:tr h="159951">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4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a:t>
                      </a:r>
                      <a:r>
                        <a:rPr kumimoji="0" lang="en-US" sz="14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.0007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982560807"/>
                  </a:ext>
                </a:extLst>
              </a:tr>
            </a:tbl>
          </a:graphicData>
        </a:graphic>
      </p:graphicFrame>
      <p:sp>
        <p:nvSpPr>
          <p:cNvPr id="9" name="Content Placeholder 12">
            <a:extLst>
              <a:ext uri="{FF2B5EF4-FFF2-40B4-BE49-F238E27FC236}">
                <a16:creationId xmlns:a16="http://schemas.microsoft.com/office/drawing/2014/main" id="{4DCF6B0F-B147-8214-D2CF-721F610C47F7}"/>
              </a:ext>
            </a:extLst>
          </p:cNvPr>
          <p:cNvSpPr>
            <a:spLocks noGrp="1"/>
          </p:cNvSpPr>
          <p:nvPr>
            <p:ph idx="1"/>
          </p:nvPr>
        </p:nvSpPr>
        <p:spPr>
          <a:xfrm>
            <a:off x="8445945" y="1466849"/>
            <a:ext cx="3525393" cy="1857375"/>
          </a:xfrm>
        </p:spPr>
        <p:txBody>
          <a:bodyPr/>
          <a:lstStyle/>
          <a:p>
            <a:pPr marL="285750" indent="-285750">
              <a:spcBef>
                <a:spcPts val="500"/>
              </a:spcBef>
              <a:buFont typeface="Arial" panose="020B0604020202020204" pitchFamily="34" charset="0"/>
              <a:buChar char="•"/>
            </a:pPr>
            <a:r>
              <a:rPr lang="en-US" altLang="en-US" sz="2000" dirty="0"/>
              <a:t>PFS by IRC was comparable to PFS by INV, both trending in favor of pirtobrutinib</a:t>
            </a:r>
          </a:p>
        </p:txBody>
      </p:sp>
      <p:sp>
        <p:nvSpPr>
          <p:cNvPr id="10" name="Content Placeholder 12">
            <a:extLst>
              <a:ext uri="{FF2B5EF4-FFF2-40B4-BE49-F238E27FC236}">
                <a16:creationId xmlns:a16="http://schemas.microsoft.com/office/drawing/2014/main" id="{60422C64-55DB-E2A0-8465-CC762DD142DD}"/>
              </a:ext>
            </a:extLst>
          </p:cNvPr>
          <p:cNvSpPr txBox="1">
            <a:spLocks/>
          </p:cNvSpPr>
          <p:nvPr/>
        </p:nvSpPr>
        <p:spPr>
          <a:xfrm>
            <a:off x="8449719" y="3758859"/>
            <a:ext cx="3525393" cy="2384766"/>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500"/>
              </a:spcBef>
              <a:buFont typeface="Arial" panose="020B0604020202020204" pitchFamily="34" charset="0"/>
              <a:buChar char="•"/>
            </a:pPr>
            <a:r>
              <a:rPr lang="en-US" altLang="en-US" sz="2000" dirty="0"/>
              <a:t>The TN population had the longest follow-up</a:t>
            </a:r>
          </a:p>
          <a:p>
            <a:pPr marL="517525" lvl="1" indent="-285750">
              <a:spcBef>
                <a:spcPts val="500"/>
              </a:spcBef>
              <a:buFont typeface="Arial" panose="020B0604020202020204" pitchFamily="34" charset="0"/>
              <a:buChar char="•"/>
            </a:pPr>
            <a:r>
              <a:rPr lang="en-US" altLang="en-US" sz="1800" dirty="0"/>
              <a:t>Risk of progression or death was reduced by 76% with pirtobrutinib</a:t>
            </a:r>
          </a:p>
        </p:txBody>
      </p:sp>
    </p:spTree>
    <p:extLst>
      <p:ext uri="{BB962C8B-B14F-4D97-AF65-F5344CB8AC3E}">
        <p14:creationId xmlns:p14="http://schemas.microsoft.com/office/powerpoint/2010/main" val="809112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70367-7D99-4088-44AE-F05D6D913B13}"/>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E1F7175-2B53-7D39-97FB-ACFB1695EB3D}"/>
              </a:ext>
            </a:extLst>
          </p:cNvPr>
          <p:cNvSpPr>
            <a:spLocks noGrp="1" noChangeArrowheads="1"/>
          </p:cNvSpPr>
          <p:nvPr>
            <p:ph type="title"/>
          </p:nvPr>
        </p:nvSpPr>
        <p:spPr>
          <a:xfrm>
            <a:off x="231078" y="280168"/>
            <a:ext cx="11740260" cy="1004121"/>
          </a:xfrm>
        </p:spPr>
        <p:txBody>
          <a:bodyPr/>
          <a:lstStyle/>
          <a:p>
            <a:r>
              <a:rPr lang="en-US" altLang="en-US" dirty="0"/>
              <a:t>BRUIN CLL-314: Select </a:t>
            </a:r>
            <a:r>
              <a:rPr lang="en-US" dirty="0"/>
              <a:t>Treatment-Emergent AEs</a:t>
            </a:r>
            <a:br>
              <a:rPr lang="en-US" dirty="0"/>
            </a:br>
            <a:endParaRPr lang="en-US" altLang="en-US" dirty="0"/>
          </a:p>
        </p:txBody>
      </p:sp>
      <p:sp>
        <p:nvSpPr>
          <p:cNvPr id="5" name="Text Box 15">
            <a:extLst>
              <a:ext uri="{FF2B5EF4-FFF2-40B4-BE49-F238E27FC236}">
                <a16:creationId xmlns:a16="http://schemas.microsoft.com/office/drawing/2014/main" id="{9DF13664-5195-4787-6048-F8698BCA3EA7}"/>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Woyach. ASH 2025. Abstr 683. Woyach. JCO. 2025;[Epub].</a:t>
            </a:r>
            <a:endParaRPr lang="en-US" altLang="en-US" sz="800" b="0" dirty="0">
              <a:solidFill>
                <a:srgbClr val="161616"/>
              </a:solidFill>
              <a:latin typeface="Poppins" pitchFamily="2" charset="77"/>
            </a:endParaRPr>
          </a:p>
        </p:txBody>
      </p:sp>
      <p:graphicFrame>
        <p:nvGraphicFramePr>
          <p:cNvPr id="3" name="Group 3">
            <a:extLst>
              <a:ext uri="{FF2B5EF4-FFF2-40B4-BE49-F238E27FC236}">
                <a16:creationId xmlns:a16="http://schemas.microsoft.com/office/drawing/2014/main" id="{8C33AB67-FB78-6902-188C-C0A20C1A3119}"/>
              </a:ext>
            </a:extLst>
          </p:cNvPr>
          <p:cNvGraphicFramePr>
            <a:graphicFrameLocks/>
          </p:cNvGraphicFramePr>
          <p:nvPr>
            <p:extLst>
              <p:ext uri="{D42A27DB-BD31-4B8C-83A1-F6EECF244321}">
                <p14:modId xmlns:p14="http://schemas.microsoft.com/office/powerpoint/2010/main" val="3544526478"/>
              </p:ext>
            </p:extLst>
          </p:nvPr>
        </p:nvGraphicFramePr>
        <p:xfrm>
          <a:off x="231078" y="1155012"/>
          <a:ext cx="11740261" cy="4267392"/>
        </p:xfrm>
        <a:graphic>
          <a:graphicData uri="http://schemas.openxmlformats.org/drawingml/2006/table">
            <a:tbl>
              <a:tblPr/>
              <a:tblGrid>
                <a:gridCol w="3627761">
                  <a:extLst>
                    <a:ext uri="{9D8B030D-6E8A-4147-A177-3AD203B41FA5}">
                      <a16:colId xmlns:a16="http://schemas.microsoft.com/office/drawing/2014/main" val="20000"/>
                    </a:ext>
                  </a:extLst>
                </a:gridCol>
                <a:gridCol w="2028125">
                  <a:extLst>
                    <a:ext uri="{9D8B030D-6E8A-4147-A177-3AD203B41FA5}">
                      <a16:colId xmlns:a16="http://schemas.microsoft.com/office/drawing/2014/main" val="20001"/>
                    </a:ext>
                  </a:extLst>
                </a:gridCol>
                <a:gridCol w="2028125">
                  <a:extLst>
                    <a:ext uri="{9D8B030D-6E8A-4147-A177-3AD203B41FA5}">
                      <a16:colId xmlns:a16="http://schemas.microsoft.com/office/drawing/2014/main" val="1289083139"/>
                    </a:ext>
                  </a:extLst>
                </a:gridCol>
                <a:gridCol w="2028125">
                  <a:extLst>
                    <a:ext uri="{9D8B030D-6E8A-4147-A177-3AD203B41FA5}">
                      <a16:colId xmlns:a16="http://schemas.microsoft.com/office/drawing/2014/main" val="20002"/>
                    </a:ext>
                  </a:extLst>
                </a:gridCol>
                <a:gridCol w="2028125">
                  <a:extLst>
                    <a:ext uri="{9D8B030D-6E8A-4147-A177-3AD203B41FA5}">
                      <a16:colId xmlns:a16="http://schemas.microsoft.com/office/drawing/2014/main" val="1562074037"/>
                    </a:ext>
                  </a:extLst>
                </a:gridCol>
              </a:tblGrid>
              <a:tr h="23382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bg1"/>
                          </a:solidFill>
                          <a:effectLst/>
                          <a:latin typeface="Poppins" pitchFamily="2" charset="77"/>
                          <a:cs typeface="Poppins" pitchFamily="2" charset="77"/>
                        </a:rPr>
                        <a:t>TEAEs Occurring in ≥10%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Pirtobrutinib (n = 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Ibrutinib (n = 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tc>
                <a:extLst>
                  <a:ext uri="{0D108BD9-81ED-4DB2-BD59-A6C34878D82A}">
                    <a16:rowId xmlns:a16="http://schemas.microsoft.com/office/drawing/2014/main" val="10001"/>
                  </a:ext>
                </a:extLst>
              </a:tr>
              <a:tr h="23382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400" b="1" i="0" u="none" strike="noStrike" cap="none" normalizeH="0" baseline="0" dirty="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4696233"/>
                  </a:ext>
                </a:extLst>
              </a:tr>
              <a:tr h="2338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Poppins" pitchFamily="2" charset="77"/>
                          <a:cs typeface="Poppins" pitchFamily="2" charset="77"/>
                        </a:rPr>
                        <a:t>Any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320 (97.0)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181 (54.8)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318 (97.8)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174 (53.5)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338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Upper respiratory tract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59 (17.9)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63 (19.4)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338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45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21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49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28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850754216"/>
                  </a:ext>
                </a:extLst>
              </a:tr>
              <a:tr h="2338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44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62 (19.1)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65250327"/>
                  </a:ext>
                </a:extLst>
              </a:tr>
              <a:tr h="2338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40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33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878765128"/>
                  </a:ext>
                </a:extLst>
              </a:tr>
              <a:tr h="2338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Contusion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30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47929871"/>
                  </a:ext>
                </a:extLst>
              </a:tr>
              <a:tr h="2338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26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41 (12.6)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238750939"/>
                  </a:ext>
                </a:extLst>
              </a:tr>
              <a:tr h="2338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Urinary tract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26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40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17282886"/>
                  </a:ext>
                </a:extLst>
              </a:tr>
              <a:tr h="2338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Leading to 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31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25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35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25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681013643"/>
                  </a:ext>
                </a:extLst>
              </a:tr>
              <a:tr h="2338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Leading to dose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Poppins" pitchFamily="2" charset="77"/>
                          <a:cs typeface="Poppins" pitchFamily="2" charset="77"/>
                        </a:rPr>
                        <a:t>26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Poppins" pitchFamily="2" charset="77"/>
                          <a:cs typeface="Poppins" pitchFamily="2" charset="77"/>
                        </a:rPr>
                        <a:t>59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732921601"/>
                  </a:ext>
                </a:extLst>
              </a:tr>
            </a:tbl>
          </a:graphicData>
        </a:graphic>
      </p:graphicFrame>
      <p:sp>
        <p:nvSpPr>
          <p:cNvPr id="2" name="TextBox 1">
            <a:extLst>
              <a:ext uri="{FF2B5EF4-FFF2-40B4-BE49-F238E27FC236}">
                <a16:creationId xmlns:a16="http://schemas.microsoft.com/office/drawing/2014/main" id="{FA85C98A-1185-B566-A39E-2E94E1AEB3CE}"/>
              </a:ext>
            </a:extLst>
          </p:cNvPr>
          <p:cNvSpPr txBox="1"/>
          <p:nvPr/>
        </p:nvSpPr>
        <p:spPr>
          <a:xfrm>
            <a:off x="231078" y="5557650"/>
            <a:ext cx="11613592" cy="548640"/>
          </a:xfrm>
          <a:prstGeom prst="rect">
            <a:avLst/>
          </a:prstGeom>
        </p:spPr>
        <p:txBody>
          <a:bodyPr vert="horz" wrap="square" lIns="0" tIns="0" rIns="0" bIns="0" rtlCol="0">
            <a:noAutofit/>
          </a:bodyPr>
          <a:lstStyle/>
          <a:p>
            <a:pPr marL="171450" indent="-171450" algn="l">
              <a:buFont typeface="Arial" panose="020B0604020202020204" pitchFamily="34" charset="0"/>
              <a:buChar char="•"/>
            </a:pPr>
            <a:r>
              <a:rPr lang="en-US" dirty="0"/>
              <a:t>Pirtobrutinib was well tolerated; fewer dose modifications due to TEAEs vs ibrutinib</a:t>
            </a:r>
          </a:p>
          <a:p>
            <a:pPr marL="171450" indent="-171450">
              <a:buFont typeface="Arial" panose="020B0604020202020204" pitchFamily="34" charset="0"/>
              <a:buChar char="•"/>
            </a:pPr>
            <a:r>
              <a:rPr lang="fr-FR" dirty="0"/>
              <a:t>Incidence of Richter transformation: pirtobrutinib (n = 1), </a:t>
            </a:r>
            <a:r>
              <a:rPr lang="fr-FR" dirty="0" err="1"/>
              <a:t>ibrutinib</a:t>
            </a:r>
            <a:r>
              <a:rPr lang="fr-FR" dirty="0"/>
              <a:t> (n = 4)</a:t>
            </a:r>
            <a:endParaRPr lang="en-US" dirty="0"/>
          </a:p>
        </p:txBody>
      </p:sp>
    </p:spTree>
    <p:extLst>
      <p:ext uri="{BB962C8B-B14F-4D97-AF65-F5344CB8AC3E}">
        <p14:creationId xmlns:p14="http://schemas.microsoft.com/office/powerpoint/2010/main" val="1818457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48A24-4078-5BAB-4287-BDC52289FFAB}"/>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8E365C17-22F3-37D0-11E6-D025537D3C33}"/>
              </a:ext>
            </a:extLst>
          </p:cNvPr>
          <p:cNvSpPr>
            <a:spLocks noGrp="1" noChangeArrowheads="1"/>
          </p:cNvSpPr>
          <p:nvPr>
            <p:ph type="title"/>
          </p:nvPr>
        </p:nvSpPr>
        <p:spPr>
          <a:xfrm>
            <a:off x="231078" y="541008"/>
            <a:ext cx="11740260" cy="482440"/>
          </a:xfrm>
        </p:spPr>
        <p:txBody>
          <a:bodyPr/>
          <a:lstStyle/>
          <a:p>
            <a:r>
              <a:rPr lang="en-US" altLang="en-US" dirty="0"/>
              <a:t>BRUIN CLL-314: </a:t>
            </a:r>
            <a:r>
              <a:rPr lang="en-US" dirty="0"/>
              <a:t>AEs of Special Interest</a:t>
            </a:r>
            <a:endParaRPr lang="en-US" altLang="en-US" dirty="0"/>
          </a:p>
        </p:txBody>
      </p:sp>
      <p:sp>
        <p:nvSpPr>
          <p:cNvPr id="5" name="Text Box 15">
            <a:extLst>
              <a:ext uri="{FF2B5EF4-FFF2-40B4-BE49-F238E27FC236}">
                <a16:creationId xmlns:a16="http://schemas.microsoft.com/office/drawing/2014/main" id="{C2EEAC12-EB1A-0129-99EF-1B7E64F79B55}"/>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Woyach. ASH 2025. Abstr 683. Woyach. JCO. 2025;[Epub].</a:t>
            </a:r>
            <a:endParaRPr lang="en-US" altLang="en-US" sz="800" b="0" dirty="0">
              <a:solidFill>
                <a:srgbClr val="161616"/>
              </a:solidFill>
              <a:latin typeface="Poppins" pitchFamily="2" charset="77"/>
            </a:endParaRPr>
          </a:p>
        </p:txBody>
      </p:sp>
      <p:graphicFrame>
        <p:nvGraphicFramePr>
          <p:cNvPr id="3" name="Group 3">
            <a:extLst>
              <a:ext uri="{FF2B5EF4-FFF2-40B4-BE49-F238E27FC236}">
                <a16:creationId xmlns:a16="http://schemas.microsoft.com/office/drawing/2014/main" id="{63A64467-779F-FB4F-101B-753B52BD2902}"/>
              </a:ext>
            </a:extLst>
          </p:cNvPr>
          <p:cNvGraphicFramePr>
            <a:graphicFrameLocks/>
          </p:cNvGraphicFramePr>
          <p:nvPr>
            <p:extLst>
              <p:ext uri="{D42A27DB-BD31-4B8C-83A1-F6EECF244321}">
                <p14:modId xmlns:p14="http://schemas.microsoft.com/office/powerpoint/2010/main" val="1621845803"/>
              </p:ext>
            </p:extLst>
          </p:nvPr>
        </p:nvGraphicFramePr>
        <p:xfrm>
          <a:off x="225869" y="1252790"/>
          <a:ext cx="11740261" cy="3847083"/>
        </p:xfrm>
        <a:graphic>
          <a:graphicData uri="http://schemas.openxmlformats.org/drawingml/2006/table">
            <a:tbl>
              <a:tblPr/>
              <a:tblGrid>
                <a:gridCol w="3627761">
                  <a:extLst>
                    <a:ext uri="{9D8B030D-6E8A-4147-A177-3AD203B41FA5}">
                      <a16:colId xmlns:a16="http://schemas.microsoft.com/office/drawing/2014/main" val="20000"/>
                    </a:ext>
                  </a:extLst>
                </a:gridCol>
                <a:gridCol w="2028125">
                  <a:extLst>
                    <a:ext uri="{9D8B030D-6E8A-4147-A177-3AD203B41FA5}">
                      <a16:colId xmlns:a16="http://schemas.microsoft.com/office/drawing/2014/main" val="20001"/>
                    </a:ext>
                  </a:extLst>
                </a:gridCol>
                <a:gridCol w="2028125">
                  <a:extLst>
                    <a:ext uri="{9D8B030D-6E8A-4147-A177-3AD203B41FA5}">
                      <a16:colId xmlns:a16="http://schemas.microsoft.com/office/drawing/2014/main" val="1289083139"/>
                    </a:ext>
                  </a:extLst>
                </a:gridCol>
                <a:gridCol w="2028125">
                  <a:extLst>
                    <a:ext uri="{9D8B030D-6E8A-4147-A177-3AD203B41FA5}">
                      <a16:colId xmlns:a16="http://schemas.microsoft.com/office/drawing/2014/main" val="20002"/>
                    </a:ext>
                  </a:extLst>
                </a:gridCol>
                <a:gridCol w="2028125">
                  <a:extLst>
                    <a:ext uri="{9D8B030D-6E8A-4147-A177-3AD203B41FA5}">
                      <a16:colId xmlns:a16="http://schemas.microsoft.com/office/drawing/2014/main" val="1562074037"/>
                    </a:ext>
                  </a:extLst>
                </a:gridCol>
              </a:tblGrid>
              <a:tr h="34175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bg1"/>
                          </a:solidFill>
                          <a:effectLst/>
                          <a:latin typeface="Poppins" pitchFamily="2" charset="77"/>
                          <a:cs typeface="Poppins" pitchFamily="2" charset="77"/>
                        </a:rPr>
                        <a:t>AEs of Special Interest Occurring in ≥10%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Pirtobrutinib (n = 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Ibrutinib (n = 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tc>
                <a:extLst>
                  <a:ext uri="{0D108BD9-81ED-4DB2-BD59-A6C34878D82A}">
                    <a16:rowId xmlns:a16="http://schemas.microsoft.com/office/drawing/2014/main" val="10001"/>
                  </a:ext>
                </a:extLst>
              </a:tr>
              <a:tr h="29971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400" b="1" i="0" u="none" strike="noStrike" cap="none" normalizeH="0" baseline="0" dirty="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1"/>
                          </a:solidFill>
                          <a:effectLst/>
                          <a:latin typeface="Poppins" pitchFamily="2" charset="77"/>
                          <a:cs typeface="Poppins" pitchFamily="2" charset="77"/>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4696233"/>
                  </a:ext>
                </a:extLst>
              </a:tr>
              <a:tr h="2997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Any AE of special interest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288 (87.3)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127 (38.5)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288 (88.6)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117 (36.0)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5095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Infection</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Infection without 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226 (68.5)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214 (64.8)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56 (17.0)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53 (16.1)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241 (74.2)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234 (72.0)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54 (16.6)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49 (15.1)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9290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Bleeding</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Hemorrhage</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Brusing</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Petechiae and purpura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115 (34.8)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78 (23.6)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45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17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118 (36.3)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81 (24.9)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39 (12.0)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25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850754216"/>
                  </a:ext>
                </a:extLst>
              </a:tr>
              <a:tr h="2997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103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83 (25.2)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76 (23.4)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57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65250327"/>
                  </a:ext>
                </a:extLst>
              </a:tr>
              <a:tr h="2997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51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20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51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878765128"/>
                  </a:ext>
                </a:extLst>
              </a:tr>
              <a:tr h="2997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39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57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13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47929871"/>
                  </a:ext>
                </a:extLst>
              </a:tr>
              <a:tr h="5095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Atrial fibrillation and atrial flutter</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≥75 yr of 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44 (13.5)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15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13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238750939"/>
                  </a:ext>
                </a:extLst>
              </a:tr>
            </a:tbl>
          </a:graphicData>
        </a:graphic>
      </p:graphicFrame>
      <p:sp>
        <p:nvSpPr>
          <p:cNvPr id="2" name="Rectangle 1">
            <a:extLst>
              <a:ext uri="{FF2B5EF4-FFF2-40B4-BE49-F238E27FC236}">
                <a16:creationId xmlns:a16="http://schemas.microsoft.com/office/drawing/2014/main" id="{8B2656AD-B654-D01A-3A64-C9C7105FD048}"/>
              </a:ext>
            </a:extLst>
          </p:cNvPr>
          <p:cNvSpPr/>
          <p:nvPr/>
        </p:nvSpPr>
        <p:spPr>
          <a:xfrm>
            <a:off x="231078" y="4548576"/>
            <a:ext cx="11740260" cy="56352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0F874F29-B297-01D5-C233-119E341B0B45}"/>
              </a:ext>
            </a:extLst>
          </p:cNvPr>
          <p:cNvSpPr txBox="1"/>
          <p:nvPr/>
        </p:nvSpPr>
        <p:spPr>
          <a:xfrm>
            <a:off x="225869" y="5262835"/>
            <a:ext cx="11613592" cy="873270"/>
          </a:xfrm>
          <a:prstGeom prst="rect">
            <a:avLst/>
          </a:prstGeom>
        </p:spPr>
        <p:txBody>
          <a:bodyPr vert="horz" wrap="square" lIns="0" tIns="0" rIns="0" bIns="0" rtlCol="0">
            <a:noAutofit/>
          </a:bodyPr>
          <a:lstStyle/>
          <a:p>
            <a:pPr marL="171450" indent="-171450" algn="l">
              <a:spcBef>
                <a:spcPts val="500"/>
              </a:spcBef>
              <a:buFont typeface="Arial" panose="020B0604020202020204" pitchFamily="34" charset="0"/>
              <a:buChar char="•"/>
            </a:pPr>
            <a:r>
              <a:rPr lang="en-US" dirty="0"/>
              <a:t>AEs were consistent with prior studies of pirtobrutinib; mostly low grade</a:t>
            </a:r>
          </a:p>
          <a:p>
            <a:pPr marL="171450" indent="-171450" algn="l">
              <a:spcBef>
                <a:spcPts val="500"/>
              </a:spcBef>
              <a:buFont typeface="Arial" panose="020B0604020202020204" pitchFamily="34" charset="0"/>
              <a:buChar char="•"/>
            </a:pPr>
            <a:r>
              <a:rPr lang="en-US" dirty="0"/>
              <a:t>Incidence of atrial fibrillation and flutter was lower with pirtobrutinib vs ibrutinib, especially among patients aged ≥75 yr</a:t>
            </a:r>
          </a:p>
        </p:txBody>
      </p:sp>
    </p:spTree>
    <p:extLst>
      <p:ext uri="{BB962C8B-B14F-4D97-AF65-F5344CB8AC3E}">
        <p14:creationId xmlns:p14="http://schemas.microsoft.com/office/powerpoint/2010/main" val="2824414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285750" indent="-285750">
              <a:buFont typeface="Arial" panose="020B0604020202020204" pitchFamily="34" charset="0"/>
              <a:buChar char="•"/>
            </a:pPr>
            <a:r>
              <a:rPr lang="en-US" altLang="en-US" sz="2200" dirty="0"/>
              <a:t>Among treatment-naive and BTKi-naive patients with CLL/SLL, pirtobrutinib demonstrated noninferior ORR vs ibrutinib in the ITT and R/R populations</a:t>
            </a:r>
          </a:p>
          <a:p>
            <a:pPr marL="517525" lvl="1" indent="-285750">
              <a:buFont typeface="Poppins" panose="00000500000000000000" pitchFamily="2" charset="0"/>
              <a:buChar char="−"/>
            </a:pPr>
            <a:r>
              <a:rPr lang="en-US" altLang="en-US" dirty="0"/>
              <a:t>ITT: 87.0% (95% CI: 82.90-90.44) vs 78.5% (95% CI: 73.73-82.85); </a:t>
            </a:r>
            <a:r>
              <a:rPr lang="en-US" altLang="en-US" i="1" dirty="0"/>
              <a:t>P</a:t>
            </a:r>
            <a:r>
              <a:rPr lang="en-US" altLang="en-US" dirty="0"/>
              <a:t> = .0035</a:t>
            </a:r>
          </a:p>
          <a:p>
            <a:pPr marL="517525" lvl="1" indent="-285750">
              <a:buFont typeface="Poppins" panose="00000500000000000000" pitchFamily="2" charset="0"/>
              <a:buChar char="−"/>
            </a:pPr>
            <a:r>
              <a:rPr lang="en-US" altLang="en-US" dirty="0"/>
              <a:t>R/R: 84.0% (95% CI: 78.48-88.61) vs 74.8% (95% CI: 68.46-80.39); </a:t>
            </a:r>
            <a:r>
              <a:rPr lang="en-US" altLang="en-US" i="1" dirty="0"/>
              <a:t>P</a:t>
            </a:r>
            <a:r>
              <a:rPr lang="en-US" altLang="en-US" dirty="0"/>
              <a:t> = .0175</a:t>
            </a:r>
          </a:p>
          <a:p>
            <a:pPr marL="285750" indent="-285750">
              <a:buFont typeface="Arial" panose="020B0604020202020204" pitchFamily="34" charset="0"/>
              <a:buChar char="•"/>
            </a:pPr>
            <a:r>
              <a:rPr lang="en-US" altLang="en-US" sz="2200" dirty="0"/>
              <a:t>Pirtobrutinib appeared to be associated with increased PFS in ITT, treatment-naive, and R/R populations in early analysis</a:t>
            </a:r>
          </a:p>
          <a:p>
            <a:pPr marL="285750" indent="-285750">
              <a:buFont typeface="Arial" panose="020B0604020202020204" pitchFamily="34" charset="0"/>
              <a:buChar char="•"/>
            </a:pPr>
            <a:r>
              <a:rPr lang="en-US" altLang="en-US" sz="2200" dirty="0"/>
              <a:t>Pirtobrutinib was effective in treatment-naive patients, with an ORR of 92.9% vs 85.8%; PFS benefit vs ibrutinib: HR </a:t>
            </a:r>
            <a:r>
              <a:rPr lang="en-US" sz="2200" dirty="0"/>
              <a:t>0.239 (95% CI: 0.098-0.586); </a:t>
            </a:r>
            <a:r>
              <a:rPr lang="en-US" sz="2200" i="1" dirty="0"/>
              <a:t>P</a:t>
            </a:r>
            <a:r>
              <a:rPr lang="en-US" sz="2200" dirty="0"/>
              <a:t> = .0007</a:t>
            </a:r>
          </a:p>
          <a:p>
            <a:pPr marL="285750" indent="-285750">
              <a:buFont typeface="Arial" panose="020B0604020202020204" pitchFamily="34" charset="0"/>
              <a:buChar char="•"/>
            </a:pPr>
            <a:r>
              <a:rPr lang="en-US" sz="2200" dirty="0"/>
              <a:t>Investigators conclude that pirtobrutinib was effective and generally well tolerated in this CLL/SLL patient population, with low discontinuation rates and few occurrences of atrial fibrillation/flutter, in particular among patients aged ≥75 yr </a:t>
            </a:r>
          </a:p>
          <a:p>
            <a:pPr marL="285750" indent="-285750">
              <a:buFont typeface="Arial" panose="020B0604020202020204" pitchFamily="34" charset="0"/>
              <a:buChar char="•"/>
            </a:pPr>
            <a:endParaRPr lang="en-US" altLang="en-US" sz="2000" dirty="0"/>
          </a:p>
          <a:p>
            <a:pPr marL="285750" indent="-285750">
              <a:buFont typeface="Arial" panose="020B0604020202020204" pitchFamily="34" charset="0"/>
              <a:buChar char="•"/>
            </a:pPr>
            <a:endParaRPr lang="en-US" altLang="en-US" sz="2000" dirty="0"/>
          </a:p>
          <a:p>
            <a:pPr marL="517525" lvl="1" indent="-285750">
              <a:buFont typeface="Arial" panose="020B0604020202020204" pitchFamily="34" charset="0"/>
              <a:buChar char="•"/>
            </a:pPr>
            <a:endParaRPr lang="en-US" altLang="en-US" sz="1600" dirty="0"/>
          </a:p>
          <a:p>
            <a:pPr marL="517525" lvl="1" indent="-285750">
              <a:buFont typeface="Arial" panose="020B0604020202020204" pitchFamily="34" charset="0"/>
              <a:buChar char="•"/>
            </a:pPr>
            <a:endParaRPr lang="en-US" altLang="en-US" sz="1600" dirty="0"/>
          </a:p>
          <a:p>
            <a:pPr marL="517525" lvl="1" indent="-285750">
              <a:buFont typeface="Arial" panose="020B0604020202020204" pitchFamily="34" charset="0"/>
              <a:buChar char="•"/>
            </a:pPr>
            <a:endParaRPr lang="en-US" altLang="en-US" sz="1600" dirty="0"/>
          </a:p>
          <a:p>
            <a:pPr marL="517525" lvl="1" indent="-285750">
              <a:buFont typeface="Arial" panose="020B0604020202020204" pitchFamily="34" charset="0"/>
              <a:buChar char="•"/>
            </a:pPr>
            <a:endParaRPr lang="en-US" altLang="en-US" sz="1600" dirty="0"/>
          </a:p>
          <a:p>
            <a:pPr marL="285750" indent="-285750">
              <a:buFont typeface="Arial" panose="020B0604020202020204" pitchFamily="34" charset="0"/>
              <a:buChar char="•"/>
            </a:pPr>
            <a:endParaRPr lang="en-US" altLang="en-US" sz="2000" baseline="30000" dirty="0"/>
          </a:p>
          <a:p>
            <a:pPr marL="285750" indent="-285750">
              <a:buFont typeface="Arial" panose="020B0604020202020204" pitchFamily="34" charset="0"/>
              <a:buChar char="•"/>
            </a:pPr>
            <a:endParaRPr lang="en-US" altLang="en-US" sz="2000" dirty="0"/>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41008"/>
            <a:ext cx="11740260" cy="482440"/>
          </a:xfrm>
        </p:spPr>
        <p:txBody>
          <a:bodyPr/>
          <a:lstStyle/>
          <a:p>
            <a:r>
              <a:rPr lang="en-US" altLang="en-US" dirty="0"/>
              <a:t>BRUIN CLL-314: </a:t>
            </a:r>
            <a:r>
              <a:rPr lang="en-US" dirty="0"/>
              <a:t>Investigators’ Conclusions</a:t>
            </a:r>
            <a:endParaRPr lang="en-US" altLang="en-US" dirty="0"/>
          </a:p>
        </p:txBody>
      </p:sp>
      <p:sp>
        <p:nvSpPr>
          <p:cNvPr id="5" name="Text Box 15">
            <a:extLst>
              <a:ext uri="{FF2B5EF4-FFF2-40B4-BE49-F238E27FC236}">
                <a16:creationId xmlns:a16="http://schemas.microsoft.com/office/drawing/2014/main" id="{195DB1B1-EDAD-EFC4-4131-F087EE95E313}"/>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Woyach. ASH 2025. Abstr 683. Woyach. JCO. 2025;[Epub].</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2733978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50DF71-9846-4407-88B7-432BA3B181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F2FDCDA-D916-4B49-A261-C47F06460F8F}">
  <ds:schemaRefs>
    <ds:schemaRef ds:uri="http://schemas.microsoft.com/office/2006/metadata/properties"/>
    <ds:schemaRef ds:uri="http://purl.org/dc/dcmitype/"/>
    <ds:schemaRef ds:uri="http://purl.org/dc/terms/"/>
    <ds:schemaRef ds:uri="http://schemas.microsoft.com/office/2006/documentManagement/types"/>
    <ds:schemaRef ds:uri="http://purl.org/dc/elements/1.1/"/>
    <ds:schemaRef ds:uri="http://schemas.openxmlformats.org/package/2006/metadata/core-properties"/>
    <ds:schemaRef ds:uri="b47fbc76-1bba-4b69-b54f-3a49590c7890"/>
    <ds:schemaRef ds:uri="http://schemas.microsoft.com/office/infopath/2007/PartnerControls"/>
    <ds:schemaRef ds:uri="22fd6914-46d4-4c7e-bbad-46e82841b69d"/>
    <ds:schemaRef ds:uri="http://www.w3.org/XML/1998/namespace"/>
  </ds:schemaRefs>
</ds:datastoreItem>
</file>

<file path=customXml/itemProps3.xml><?xml version="1.0" encoding="utf-8"?>
<ds:datastoreItem xmlns:ds="http://schemas.openxmlformats.org/officeDocument/2006/customXml" ds:itemID="{33DEC9E2-8D6D-43B0-B49F-1D32FEEDC3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2641</TotalTime>
  <Words>2764</Words>
  <Application>Microsoft Office PowerPoint</Application>
  <PresentationFormat>Widescreen</PresentationFormat>
  <Paragraphs>672</Paragraphs>
  <Slides>12</Slides>
  <Notes>12</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12</vt:i4>
      </vt:variant>
    </vt:vector>
  </HeadingPairs>
  <TitlesOfParts>
    <vt:vector size="25" baseType="lpstr">
      <vt:lpstr>Aptos</vt:lpstr>
      <vt:lpstr>Arial</vt:lpstr>
      <vt:lpstr>Newsreader ExtraBold</vt:lpstr>
      <vt:lpstr>Newsreader SemiBold</vt:lpstr>
      <vt:lpstr>Poppins</vt:lpstr>
      <vt:lpstr>Poppins Light</vt:lpstr>
      <vt:lpstr>Poppins Medium</vt:lpstr>
      <vt:lpstr>Times</vt:lpstr>
      <vt:lpstr>Wingdings</vt:lpstr>
      <vt:lpstr>Office</vt:lpstr>
      <vt:lpstr>4_Office</vt:lpstr>
      <vt:lpstr>3_Office</vt:lpstr>
      <vt:lpstr>2_Office</vt:lpstr>
      <vt:lpstr>BRUIN CLL-314: Pirtobrutinib vs Ibrutinib in Treatment-Naive and BTKi-Naive R/R CLL/SLL</vt:lpstr>
      <vt:lpstr>About These Slides</vt:lpstr>
      <vt:lpstr>BRUIN CLL-314: Background</vt:lpstr>
      <vt:lpstr>BRUIN CLL-314: Study Design</vt:lpstr>
      <vt:lpstr>BRUIN CLL-314: Baseline Characteristics </vt:lpstr>
      <vt:lpstr>BRUIN CLL-314: ORR</vt:lpstr>
      <vt:lpstr>BRUIN CLL-314: PFS by INV in ITT and R/R Populations</vt:lpstr>
      <vt:lpstr>BRUIN CLL-314: PFS by IRC in ITT and PFS by INV in TN Population</vt:lpstr>
      <vt:lpstr>BRUIN CLL-314: Select Treatment-Emergent AEs </vt:lpstr>
      <vt:lpstr>BRUIN CLL-314: AEs of Special Interest</vt:lpstr>
      <vt:lpstr>BRUIN CLL-314: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BRUIN CLL-314: Pirtobrutinib vs Ibrutinib in Treatment-Naive and BTKi-Naive R/R CLL/SLL</dc:title>
  <dc:creator>Timothy Quill</dc:creator>
  <cp:lastModifiedBy>Natalia Kolenko</cp:lastModifiedBy>
  <cp:revision>28</cp:revision>
  <dcterms:created xsi:type="dcterms:W3CDTF">2025-12-04T13:55:49Z</dcterms:created>
  <dcterms:modified xsi:type="dcterms:W3CDTF">2026-02-23T11:32:22Z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