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8"/>
  </p:notesMasterIdLst>
  <p:sldIdLst>
    <p:sldId id="549" r:id="rId6"/>
    <p:sldId id="308" r:id="rId7"/>
    <p:sldId id="543" r:id="rId8"/>
    <p:sldId id="544" r:id="rId9"/>
    <p:sldId id="550" r:id="rId10"/>
    <p:sldId id="545" r:id="rId11"/>
    <p:sldId id="551" r:id="rId12"/>
    <p:sldId id="552" r:id="rId13"/>
    <p:sldId id="553" r:id="rId14"/>
    <p:sldId id="547" r:id="rId15"/>
    <p:sldId id="548" r:id="rId16"/>
    <p:sldId id="31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1" userDrawn="1">
          <p15:clr>
            <a:srgbClr val="A4A3A4"/>
          </p15:clr>
        </p15:guide>
        <p15:guide id="2" orient="horz" pos="259" userDrawn="1">
          <p15:clr>
            <a:srgbClr val="A4A3A4"/>
          </p15:clr>
        </p15:guide>
        <p15:guide id="3" pos="454" userDrawn="1">
          <p15:clr>
            <a:srgbClr val="A4A3A4"/>
          </p15:clr>
        </p15:guide>
        <p15:guide id="4" orient="horz" pos="1015" userDrawn="1">
          <p15:clr>
            <a:srgbClr val="A4A3A4"/>
          </p15:clr>
        </p15:guide>
        <p15:guide id="5" orient="horz" pos="4147" userDrawn="1">
          <p15:clr>
            <a:srgbClr val="A4A3A4"/>
          </p15:clr>
        </p15:guide>
        <p15:guide id="6" orient="horz" pos="3895" userDrawn="1">
          <p15:clr>
            <a:srgbClr val="A4A3A4"/>
          </p15:clr>
        </p15:guide>
        <p15:guide id="7" orient="horz" pos="4032" userDrawn="1">
          <p15:clr>
            <a:srgbClr val="A4A3A4"/>
          </p15:clr>
        </p15:guide>
        <p15:guide id="8" pos="324" userDrawn="1">
          <p15:clr>
            <a:srgbClr val="A4A3A4"/>
          </p15:clr>
        </p15:guide>
        <p15:guide id="9" pos="3840" userDrawn="1">
          <p15:clr>
            <a:srgbClr val="A4A3A4"/>
          </p15:clr>
        </p15:guide>
        <p15:guide id="10" pos="7402" userDrawn="1">
          <p15:clr>
            <a:srgbClr val="A4A3A4"/>
          </p15:clr>
        </p15:guide>
        <p15:guide id="11" pos="722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Capel" initials="MC" lastIdx="15" clrIdx="0"/>
  <p:cmAuthor id="2" name=" " initials="MAC" lastIdx="11" clrIdx="1"/>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8" name="Anna Poppa" initials="AP" lastIdx="2" clrIdx="7">
    <p:extLst>
      <p:ext uri="{19B8F6BF-5375-455C-9EA6-DF929625EA0E}">
        <p15:presenceInfo xmlns:p15="http://schemas.microsoft.com/office/powerpoint/2012/main" userId="c33764466cc77507" providerId="Windows Live"/>
      </p:ext>
    </p:extLst>
  </p:cmAuthor>
  <p:cmAuthor id="9" name="spantry@clinicaloptions.com" initials="s" lastIdx="2" clrIdx="8">
    <p:extLst>
      <p:ext uri="{19B8F6BF-5375-455C-9EA6-DF929625EA0E}">
        <p15:presenceInfo xmlns:p15="http://schemas.microsoft.com/office/powerpoint/2012/main" userId="spantry@clinicaloptions.com" providerId="None"/>
      </p:ext>
    </p:extLst>
  </p:cmAuthor>
  <p:cmAuthor id="10" name="Shara Pantry" initials="SP" lastIdx="1" clrIdx="9">
    <p:extLst>
      <p:ext uri="{19B8F6BF-5375-455C-9EA6-DF929625EA0E}">
        <p15:presenceInfo xmlns:p15="http://schemas.microsoft.com/office/powerpoint/2012/main" userId="S::spantry@clinicaloptions.com::b31b0cc1-a6e1-4e53-95b1-b758f73efb3c" providerId="AD"/>
      </p:ext>
    </p:extLst>
  </p:cmAuthor>
  <p:cmAuthor id="11" name="Rachael Andrie" initials="RA" lastIdx="4" clrIdx="10">
    <p:extLst>
      <p:ext uri="{19B8F6BF-5375-455C-9EA6-DF929625EA0E}">
        <p15:presenceInfo xmlns:p15="http://schemas.microsoft.com/office/powerpoint/2012/main" userId="S::randrie@clinicaloptions.com::311027c1-cf79-416d-b346-5f38dcd95c11" providerId="AD"/>
      </p:ext>
    </p:extLst>
  </p:cmAuthor>
  <p:cmAuthor id="12" name="Christy Seals" initials="CS" lastIdx="4" clrIdx="11">
    <p:extLst>
      <p:ext uri="{19B8F6BF-5375-455C-9EA6-DF929625EA0E}">
        <p15:presenceInfo xmlns:p15="http://schemas.microsoft.com/office/powerpoint/2012/main" userId="S::cseals@clinicaloptions.com::0852e532-1f9e-4bbf-9b56-be19a9543a31" providerId="AD"/>
      </p:ext>
    </p:extLst>
  </p:cmAuthor>
  <p:cmAuthor id="13" name="Dussadee Royal" initials="DR" lastIdx="4" clrIdx="12">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64" autoAdjust="0"/>
    <p:restoredTop sz="68286" autoAdjust="0"/>
  </p:normalViewPr>
  <p:slideViewPr>
    <p:cSldViewPr snapToGrid="0">
      <p:cViewPr varScale="1">
        <p:scale>
          <a:sx n="45" d="100"/>
          <a:sy n="45" d="100"/>
        </p:scale>
        <p:origin x="1380" y="52"/>
      </p:cViewPr>
      <p:guideLst>
        <p:guide orient="horz" pos="151"/>
        <p:guide orient="horz" pos="259"/>
        <p:guide pos="454"/>
        <p:guide orient="horz" pos="1015"/>
        <p:guide orient="horz" pos="4147"/>
        <p:guide orient="horz" pos="3895"/>
        <p:guide orient="horz" pos="4032"/>
        <p:guide pos="324"/>
        <p:guide pos="3840"/>
        <p:guide pos="7402"/>
        <p:guide pos="7229"/>
      </p:guideLst>
    </p:cSldViewPr>
  </p:slideViewPr>
  <p:notesTextViewPr>
    <p:cViewPr>
      <p:scale>
        <a:sx n="125" d="100"/>
        <a:sy n="125" d="100"/>
      </p:scale>
      <p:origin x="0" y="0"/>
    </p:cViewPr>
  </p:notesTextViewPr>
  <p:sorterViewPr>
    <p:cViewPr>
      <p:scale>
        <a:sx n="1" d="1"/>
        <a:sy n="1" d="1"/>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4211591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ADC, antibody–drug conjugate; CT, chemotherapy; mAb, monoclonal antibody; </a:t>
            </a:r>
            <a:r>
              <a:rPr lang="en-US" altLang="en-US" sz="1200" b="0" i="1" dirty="0"/>
              <a:t>T-DXd, trastuzumab deruxtecan</a:t>
            </a:r>
            <a:r>
              <a:rPr lang="en-US" b="0" i="1" dirty="0"/>
              <a:t>.</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133171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BTC, biliary tract cancers; DCR, disease control rate; ECOG, Eastern Cooperative Oncology Group; IHC, immunohistochemistry; ILD, interstitial lung disease; ISH, in situ hybridization; LIR, local investigator review; ORR, objective response rate; OS, overall survival; PD, progressive disease; PFS, progression-free survival;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3118972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CCA, cholangiocarcinoma; ECOG, Eastern Cooperative Oncology Group; </a:t>
            </a:r>
            <a:r>
              <a:rPr lang="en-US" b="0" i="1" dirty="0"/>
              <a:t>IHC, immunohistochemistry; </a:t>
            </a:r>
            <a:r>
              <a:rPr lang="en-US" i="1" dirty="0"/>
              <a:t>PS, performance status. </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1058357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central review; CR, complete response; DCR, disease control rate; NE, not evaluable; ORR, objective response rate; PD, progressive disease; PR, partial response; SD, stable disease.</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3196934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BL, baseline; CR, complete response; DCR, disease control rate; DoR, duration of response; LIR, local investigator review; NE, not evaluable; ORR, objective response rate; PD, progressive disease; PR, partial response; SD, stable disease.</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3142014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mPFS, median progression-free survival; LIR, local investigator review;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26693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mOS, median overall survival; LIR, local investigator review; OS, overall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296318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a:t>IHC, immunohistochemistry; ILD, interstitial lung disease; ISH, in situ hybridization; TEAE, treatment-emergent adverse event; WBC, white blood cell.</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657100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DoR, duration of response; </a:t>
            </a:r>
            <a:r>
              <a:rPr lang="en-GB" altLang="en-US" sz="1200" b="0" i="1" dirty="0"/>
              <a:t>ILD, interstitial lung disease; </a:t>
            </a:r>
            <a:r>
              <a:rPr lang="en-US" b="0" i="1" dirty="0"/>
              <a:t>ORR, overall responses rate; OS, overall survival; PFS, progression-free survival; T-DXd, trastuzumab deruxtecan.</a:t>
            </a:r>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3541557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HERB: Single-Arm Phase II Trial of Trastuzumab Deruxtecan for Unresectable or Recurrent </a:t>
            </a:r>
            <a:br>
              <a:rPr lang="en-US" altLang="en-US" sz="4000" dirty="0"/>
            </a:br>
            <a:r>
              <a:rPr lang="en-US" altLang="en-US" sz="4000" dirty="0"/>
              <a:t>HER2-Expressing Biliary Tract Cancers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67450"/>
            <a:ext cx="48799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Bristol Myers Squibb, and Daiichi Sankyo,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HERB: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Biliary tract cancers are associated with poor prognosis</a:t>
            </a:r>
            <a:r>
              <a:rPr lang="en-US" altLang="en-US" sz="2000" baseline="30000" dirty="0"/>
              <a:t>1</a:t>
            </a:r>
          </a:p>
          <a:p>
            <a:r>
              <a:rPr lang="en-US" altLang="en-US" sz="2000" dirty="0"/>
              <a:t>Recommended treatment for unresectable and metastatic disease after first-line gemcitabine-containing regimens (gemcitabine + cisplatin preferred) include CT and targeted therapy</a:t>
            </a:r>
            <a:r>
              <a:rPr lang="en-US" altLang="en-US" sz="2000" baseline="30000" dirty="0"/>
              <a:t>1</a:t>
            </a:r>
          </a:p>
          <a:p>
            <a:r>
              <a:rPr lang="en-US" altLang="en-US" sz="2000" dirty="0"/>
              <a:t>HER2 overexpression and/or gene amplification have been reported in approximately 14.5% of </a:t>
            </a:r>
            <a:br>
              <a:rPr lang="en-US" altLang="en-US" sz="2000" dirty="0"/>
            </a:br>
            <a:r>
              <a:rPr lang="en-US" altLang="en-US" sz="2000" dirty="0"/>
              <a:t>biliary tract cancers</a:t>
            </a:r>
            <a:r>
              <a:rPr lang="en-US" altLang="en-US" sz="2000" baseline="30000" dirty="0"/>
              <a:t>2</a:t>
            </a:r>
          </a:p>
          <a:p>
            <a:r>
              <a:rPr lang="en-US" altLang="en-US" sz="2000" dirty="0"/>
              <a:t>HER2-targeting mAbs trastuzumab and pertuzumab are recommended in combination for </a:t>
            </a:r>
            <a:br>
              <a:rPr lang="en-US" altLang="en-US" sz="2000" dirty="0"/>
            </a:br>
            <a:r>
              <a:rPr lang="en-US" altLang="en-US" sz="2000" dirty="0"/>
              <a:t>HER2+ unresectable or metastatic biliary tract cancers after treatment with a gemcitabine-containing regimen</a:t>
            </a:r>
            <a:r>
              <a:rPr lang="en-US" altLang="en-US" sz="2000" baseline="30000" dirty="0"/>
              <a:t>1 </a:t>
            </a:r>
          </a:p>
          <a:p>
            <a:r>
              <a:rPr lang="en-US" altLang="en-US" sz="2000" dirty="0"/>
              <a:t>Trastuzumab </a:t>
            </a:r>
            <a:r>
              <a:rPr lang="en-US" altLang="en-US" sz="2000" dirty="0" err="1"/>
              <a:t>deruxtecan</a:t>
            </a:r>
            <a:r>
              <a:rPr lang="en-US" altLang="en-US" sz="2000" dirty="0"/>
              <a:t> (T-</a:t>
            </a:r>
            <a:r>
              <a:rPr lang="en-US" altLang="en-US" sz="2000" dirty="0" err="1"/>
              <a:t>DXd</a:t>
            </a:r>
            <a:r>
              <a:rPr lang="en-US" altLang="en-US" sz="2000" dirty="0"/>
              <a:t>): anti-HER2 ADC</a:t>
            </a:r>
          </a:p>
          <a:p>
            <a:pPr lvl="1"/>
            <a:r>
              <a:rPr lang="en-US" altLang="en-US" sz="1800" dirty="0"/>
              <a:t>Demonstrated survival benefit with T-DXd in HER2+ gastric and breast cancers</a:t>
            </a:r>
            <a:r>
              <a:rPr lang="en-US" altLang="en-US" sz="1800" baseline="30000" dirty="0"/>
              <a:t>3,4</a:t>
            </a:r>
          </a:p>
          <a:p>
            <a:r>
              <a:rPr lang="en-US" altLang="en-US" sz="2000" dirty="0"/>
              <a:t>Current study assessed safety and efficacy of T-</a:t>
            </a:r>
            <a:r>
              <a:rPr lang="en-US" altLang="en-US" sz="2000" dirty="0" err="1"/>
              <a:t>DXd</a:t>
            </a:r>
            <a:r>
              <a:rPr lang="en-US" altLang="en-US" sz="2000" dirty="0"/>
              <a:t> in </a:t>
            </a:r>
            <a:r>
              <a:rPr lang="en-GB" altLang="en-US" sz="2000" dirty="0"/>
              <a:t>unresectable or recurrent HER2-expressing biliary tract cancers</a:t>
            </a:r>
            <a:r>
              <a:rPr lang="en-GB" altLang="en-US" sz="2000" baseline="30000" dirty="0"/>
              <a:t>5</a:t>
            </a:r>
            <a:endParaRPr lang="en-US" altLang="en-US" sz="2000" baseline="30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204249"/>
            <a:ext cx="800823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NCCN. Clinical practice guidelines in oncology: hepatobiliary cancers. v.1.2022. nccn.org. 2. Hiraoka. Hum Pathol. 2020;105:9.</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Shitara. NEJM. 2020;382:2419. 4. Cortés. NEJM. 2022;386:1143. 5. Ohba. ASCO 2022. Abstr 4006.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HERB: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Ohba. ASCO 2022. Abstr 4006. Ohba. Future Oncol. 2022;18:2351.</a:t>
            </a:r>
            <a:endParaRPr lang="en-US" altLang="en-US" sz="1200" b="0" dirty="0">
              <a:solidFill>
                <a:schemeClr val="bg2"/>
              </a:solidFill>
              <a:latin typeface="Calibri" panose="020F0502020204030204" pitchFamily="34" charset="0"/>
            </a:endParaRPr>
          </a:p>
        </p:txBody>
      </p:sp>
      <p:sp>
        <p:nvSpPr>
          <p:cNvPr id="5" name="Content Placeholder 2">
            <a:extLst>
              <a:ext uri="{FF2B5EF4-FFF2-40B4-BE49-F238E27FC236}">
                <a16:creationId xmlns:a16="http://schemas.microsoft.com/office/drawing/2014/main" id="{ECF9BCA2-C849-6C9B-524B-8858F3373500}"/>
              </a:ext>
            </a:extLst>
          </p:cNvPr>
          <p:cNvSpPr>
            <a:spLocks noGrp="1"/>
          </p:cNvSpPr>
          <p:nvPr>
            <p:ph idx="1"/>
          </p:nvPr>
        </p:nvSpPr>
        <p:spPr>
          <a:xfrm>
            <a:off x="614835" y="1533367"/>
            <a:ext cx="11281157" cy="810411"/>
          </a:xfrm>
        </p:spPr>
        <p:txBody>
          <a:bodyPr/>
          <a:lstStyle/>
          <a:p>
            <a:pPr>
              <a:spcAft>
                <a:spcPts val="0"/>
              </a:spcAft>
            </a:pPr>
            <a:r>
              <a:rPr lang="en-US" sz="2200" dirty="0"/>
              <a:t>Multicenter, single-arm phase II study</a:t>
            </a:r>
          </a:p>
          <a:p>
            <a:pPr lvl="1"/>
            <a:r>
              <a:rPr lang="en-US" sz="2000" dirty="0"/>
              <a:t>Patients with BTC screened for HER2 by IHC/ISH in HERB preSCR study, categorized as </a:t>
            </a:r>
            <a:br>
              <a:rPr lang="en-US" sz="2000" dirty="0"/>
            </a:br>
            <a:r>
              <a:rPr lang="en-US" sz="2000" dirty="0"/>
              <a:t>HER2+ (IHC 3+ or IHC 2+/ISH+), HER2-low (IHC/ISH 0/+, 1+/-, 1+/+, or 2+/-), or HER2- (IHC/ISH 0/-)</a:t>
            </a:r>
          </a:p>
        </p:txBody>
      </p:sp>
      <p:sp>
        <p:nvSpPr>
          <p:cNvPr id="6" name="Content Placeholder 2">
            <a:extLst>
              <a:ext uri="{FF2B5EF4-FFF2-40B4-BE49-F238E27FC236}">
                <a16:creationId xmlns:a16="http://schemas.microsoft.com/office/drawing/2014/main" id="{51F5C479-86A1-7829-92D8-59A5E7B12455}"/>
              </a:ext>
            </a:extLst>
          </p:cNvPr>
          <p:cNvSpPr txBox="1">
            <a:spLocks/>
          </p:cNvSpPr>
          <p:nvPr/>
        </p:nvSpPr>
        <p:spPr bwMode="auto">
          <a:xfrm>
            <a:off x="617377" y="5278323"/>
            <a:ext cx="10872444" cy="1011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1" dirty="0"/>
              <a:t>Primary endpoint: </a:t>
            </a:r>
            <a:r>
              <a:rPr lang="en-US" sz="2200" b="0" dirty="0"/>
              <a:t>confirmed ORR in HER2+ patients by BICR </a:t>
            </a:r>
          </a:p>
          <a:p>
            <a:r>
              <a:rPr lang="en-US" sz="2200" b="1" kern="0" dirty="0"/>
              <a:t>Secondary endpoints: </a:t>
            </a:r>
            <a:r>
              <a:rPr lang="en-US" sz="2200" b="0" kern="0" dirty="0"/>
              <a:t>ORR by LIR, DCR, PFS, OS, safety</a:t>
            </a:r>
            <a:endParaRPr lang="en-US" sz="2200" b="0" kern="0" baseline="30000" dirty="0"/>
          </a:p>
        </p:txBody>
      </p:sp>
      <p:sp>
        <p:nvSpPr>
          <p:cNvPr id="7" name="Rectangle 49">
            <a:extLst>
              <a:ext uri="{FF2B5EF4-FFF2-40B4-BE49-F238E27FC236}">
                <a16:creationId xmlns:a16="http://schemas.microsoft.com/office/drawing/2014/main" id="{878F6452-5692-7D83-758E-524E56FBB9A0}"/>
              </a:ext>
            </a:extLst>
          </p:cNvPr>
          <p:cNvSpPr>
            <a:spLocks noChangeArrowheads="1"/>
          </p:cNvSpPr>
          <p:nvPr/>
        </p:nvSpPr>
        <p:spPr bwMode="auto">
          <a:xfrm>
            <a:off x="4923687" y="3329763"/>
            <a:ext cx="2784047" cy="8916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Trastuzumab Deruxtecan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5.4</a:t>
            </a:r>
            <a:r>
              <a:rPr lang="en-US" altLang="en-US" sz="1800" b="0" dirty="0">
                <a:solidFill>
                  <a:schemeClr val="tx1"/>
                </a:solidFill>
                <a:latin typeface="Calibri" panose="020F0502020204030204" pitchFamily="34" charset="0"/>
              </a:rPr>
              <a:t> mg/kg IV Q3W</a:t>
            </a:r>
          </a:p>
        </p:txBody>
      </p:sp>
      <p:sp>
        <p:nvSpPr>
          <p:cNvPr id="10" name="Line 54">
            <a:extLst>
              <a:ext uri="{FF2B5EF4-FFF2-40B4-BE49-F238E27FC236}">
                <a16:creationId xmlns:a16="http://schemas.microsoft.com/office/drawing/2014/main" id="{AF543F89-0F8B-2385-1D9B-7326CAD15A73}"/>
              </a:ext>
            </a:extLst>
          </p:cNvPr>
          <p:cNvSpPr>
            <a:spLocks noChangeShapeType="1"/>
          </p:cNvSpPr>
          <p:nvPr/>
        </p:nvSpPr>
        <p:spPr bwMode="auto">
          <a:xfrm>
            <a:off x="4035883" y="3779611"/>
            <a:ext cx="7315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 name="Text Box 45">
            <a:extLst>
              <a:ext uri="{FF2B5EF4-FFF2-40B4-BE49-F238E27FC236}">
                <a16:creationId xmlns:a16="http://schemas.microsoft.com/office/drawing/2014/main" id="{31470867-C954-22E6-12E6-47DE4B631407}"/>
              </a:ext>
            </a:extLst>
          </p:cNvPr>
          <p:cNvSpPr txBox="1">
            <a:spLocks noChangeArrowheads="1"/>
          </p:cNvSpPr>
          <p:nvPr/>
        </p:nvSpPr>
        <p:spPr bwMode="auto">
          <a:xfrm>
            <a:off x="606981" y="2765147"/>
            <a:ext cx="350385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histologically confirmed unresectable or recurrent HER2-expressing BTC; refractory or intolerant to gemcitabine-containing therapy; ECOG PS 0/1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32*)</a:t>
            </a:r>
            <a:endParaRPr lang="en-US" altLang="en-US" sz="1800" b="0" dirty="0">
              <a:solidFill>
                <a:schemeClr val="bg1"/>
              </a:solidFill>
              <a:latin typeface="Calibri" panose="020F0502020204030204" pitchFamily="34" charset="0"/>
            </a:endParaRPr>
          </a:p>
        </p:txBody>
      </p:sp>
      <p:sp>
        <p:nvSpPr>
          <p:cNvPr id="9" name="Line 54">
            <a:extLst>
              <a:ext uri="{FF2B5EF4-FFF2-40B4-BE49-F238E27FC236}">
                <a16:creationId xmlns:a16="http://schemas.microsoft.com/office/drawing/2014/main" id="{21EA2023-881B-0850-4B93-06F6E860BA20}"/>
              </a:ext>
            </a:extLst>
          </p:cNvPr>
          <p:cNvSpPr>
            <a:spLocks noChangeShapeType="1"/>
          </p:cNvSpPr>
          <p:nvPr/>
        </p:nvSpPr>
        <p:spPr bwMode="auto">
          <a:xfrm>
            <a:off x="7815913" y="3779611"/>
            <a:ext cx="7315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 name="Text Box 45">
            <a:extLst>
              <a:ext uri="{FF2B5EF4-FFF2-40B4-BE49-F238E27FC236}">
                <a16:creationId xmlns:a16="http://schemas.microsoft.com/office/drawing/2014/main" id="{44DA9A8F-F68C-EBE0-5727-B20976EAE9A5}"/>
              </a:ext>
            </a:extLst>
          </p:cNvPr>
          <p:cNvSpPr txBox="1">
            <a:spLocks noChangeArrowheads="1"/>
          </p:cNvSpPr>
          <p:nvPr/>
        </p:nvSpPr>
        <p:spPr bwMode="auto">
          <a:xfrm>
            <a:off x="8673650" y="3196122"/>
            <a:ext cx="312562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i="1" dirty="0">
                <a:solidFill>
                  <a:schemeClr val="bg1"/>
                </a:solidFill>
                <a:latin typeface="Calibri" panose="020F0502020204030204" pitchFamily="34" charset="0"/>
              </a:rPr>
              <a:t>Until radiological or clinical PD, unacceptable toxicity </a:t>
            </a:r>
          </a:p>
          <a:p>
            <a:pPr algn="ctr">
              <a:lnSpc>
                <a:spcPct val="100000"/>
              </a:lnSpc>
              <a:spcBef>
                <a:spcPct val="0"/>
              </a:spcBef>
              <a:spcAft>
                <a:spcPct val="0"/>
              </a:spcAft>
              <a:buClrTx/>
              <a:buFontTx/>
              <a:buNone/>
            </a:pPr>
            <a:r>
              <a:rPr lang="en-GB" altLang="en-US" sz="1800" i="1" dirty="0">
                <a:solidFill>
                  <a:schemeClr val="bg1"/>
                </a:solidFill>
                <a:latin typeface="Calibri" panose="020F0502020204030204" pitchFamily="34" charset="0"/>
              </a:rPr>
              <a:t>(including grade ≥2 ILD), </a:t>
            </a:r>
          </a:p>
          <a:p>
            <a:pPr algn="ctr">
              <a:lnSpc>
                <a:spcPct val="100000"/>
              </a:lnSpc>
              <a:spcBef>
                <a:spcPct val="0"/>
              </a:spcBef>
              <a:spcAft>
                <a:spcPct val="0"/>
              </a:spcAft>
              <a:buClrTx/>
              <a:buFontTx/>
              <a:buNone/>
            </a:pPr>
            <a:r>
              <a:rPr lang="en-GB" altLang="en-US" sz="1800" i="1" dirty="0">
                <a:solidFill>
                  <a:schemeClr val="bg1"/>
                </a:solidFill>
                <a:latin typeface="Calibri" panose="020F0502020204030204" pitchFamily="34" charset="0"/>
              </a:rPr>
              <a:t>or withdrawal</a:t>
            </a:r>
            <a:endParaRPr lang="en-US" altLang="en-US" sz="1800" b="0" i="1"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E8049BAF-9013-1307-D2C4-0207ECAA5325}"/>
              </a:ext>
            </a:extLst>
          </p:cNvPr>
          <p:cNvSpPr txBox="1"/>
          <p:nvPr/>
        </p:nvSpPr>
        <p:spPr bwMode="auto">
          <a:xfrm>
            <a:off x="3357692" y="4575991"/>
            <a:ext cx="63462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32, safety analysis set. n = 30, full analysis set; n = 2 determined to be ineligible. </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3">
            <a:extLst>
              <a:ext uri="{FF2B5EF4-FFF2-40B4-BE49-F238E27FC236}">
                <a16:creationId xmlns:a16="http://schemas.microsoft.com/office/drawing/2014/main" id="{19716A77-B6D8-6D67-B40F-F348D79DB556}"/>
              </a:ext>
            </a:extLst>
          </p:cNvPr>
          <p:cNvGraphicFramePr>
            <a:graphicFrameLocks/>
          </p:cNvGraphicFramePr>
          <p:nvPr>
            <p:extLst>
              <p:ext uri="{D42A27DB-BD31-4B8C-83A1-F6EECF244321}">
                <p14:modId xmlns:p14="http://schemas.microsoft.com/office/powerpoint/2010/main" val="2043729843"/>
              </p:ext>
            </p:extLst>
          </p:nvPr>
        </p:nvGraphicFramePr>
        <p:xfrm>
          <a:off x="709797" y="1341440"/>
          <a:ext cx="10756394" cy="4663584"/>
        </p:xfrm>
        <a:graphic>
          <a:graphicData uri="http://schemas.openxmlformats.org/drawingml/2006/table">
            <a:tbl>
              <a:tblPr/>
              <a:tblGrid>
                <a:gridCol w="3045469">
                  <a:extLst>
                    <a:ext uri="{9D8B030D-6E8A-4147-A177-3AD203B41FA5}">
                      <a16:colId xmlns:a16="http://schemas.microsoft.com/office/drawing/2014/main" val="20000"/>
                    </a:ext>
                  </a:extLst>
                </a:gridCol>
                <a:gridCol w="2528336">
                  <a:extLst>
                    <a:ext uri="{9D8B030D-6E8A-4147-A177-3AD203B41FA5}">
                      <a16:colId xmlns:a16="http://schemas.microsoft.com/office/drawing/2014/main" val="20001"/>
                    </a:ext>
                  </a:extLst>
                </a:gridCol>
                <a:gridCol w="2607426">
                  <a:extLst>
                    <a:ext uri="{9D8B030D-6E8A-4147-A177-3AD203B41FA5}">
                      <a16:colId xmlns:a16="http://schemas.microsoft.com/office/drawing/2014/main" val="20002"/>
                    </a:ext>
                  </a:extLst>
                </a:gridCol>
                <a:gridCol w="2575163">
                  <a:extLst>
                    <a:ext uri="{9D8B030D-6E8A-4147-A177-3AD203B41FA5}">
                      <a16:colId xmlns:a16="http://schemas.microsoft.com/office/drawing/2014/main" val="20003"/>
                    </a:ext>
                  </a:extLst>
                </a:gridCol>
              </a:tblGrid>
              <a:tr h="18486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HER2+ (n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HER2 Low (n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 (N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486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67.5 (39-78)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(43-80)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(39-80)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486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486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(68.2)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(75.0)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(70.0)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02442">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Primary tumor location,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Intrahepatic CCA</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Extrahepatic CCA</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Gallbladder cancer</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Ampulla of Vater cancer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(13.6)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(27.3)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(37.5)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(25.0)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(25.0)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(26.7)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(43.3)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21952625"/>
                  </a:ext>
                </a:extLst>
              </a:tr>
              <a:tr h="443651">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Disease status,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Unresectable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Recurrent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(59.1)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(56.7)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(43.3)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17113694"/>
                  </a:ext>
                </a:extLst>
              </a:tr>
              <a:tr h="184860">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Metastatic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(90.9)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(87.5)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(90.0)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49454139"/>
                  </a:ext>
                </a:extLst>
              </a:tr>
              <a:tr h="443651">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of prior regimens,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lang="en-GB" altLang="en-US" sz="1400" b="0" dirty="0">
                          <a:solidFill>
                            <a:schemeClr val="bg1"/>
                          </a:solidFill>
                          <a:latin typeface="Calibri" panose="020F0502020204030204" pitchFamily="34" charset="0"/>
                        </a:rPr>
                        <a:t>≥2</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(27.3)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(72.7)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(37.5)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(62.5)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(30.0)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(70.0)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29347696"/>
                  </a:ext>
                </a:extLst>
              </a:tr>
              <a:tr h="573046">
                <a:tc>
                  <a:txBody>
                    <a:bodyPr/>
                    <a:lstStyle/>
                    <a:p>
                      <a:pPr marL="0" marR="0" lvl="0" indent="0" algn="l" defTabSz="914400" rtl="0" eaLnBrk="1" fontAlgn="base" latinLnBrk="0" hangingPunct="1">
                        <a:lnSpc>
                          <a:spcPct val="9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HER2 expression,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IHC 3+</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IHC 2+</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IHC 1+,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(45.5)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(54.5)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(75.0)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(33.3)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(60.0)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87332381"/>
                  </a:ext>
                </a:extLst>
              </a:tr>
            </a:tbl>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HERB: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Ohba. ASCO 2022. Abstr 4006.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403530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8CBE9450-9392-FF9C-90D6-D80F5243AFAB}"/>
              </a:ext>
            </a:extLst>
          </p:cNvPr>
          <p:cNvSpPr/>
          <p:nvPr/>
        </p:nvSpPr>
        <p:spPr bwMode="auto">
          <a:xfrm>
            <a:off x="8882933" y="3972497"/>
            <a:ext cx="115816" cy="2743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A2CA2CB9-AA90-25E9-2113-3D1FE3960F6A}"/>
              </a:ext>
            </a:extLst>
          </p:cNvPr>
          <p:cNvSpPr/>
          <p:nvPr/>
        </p:nvSpPr>
        <p:spPr bwMode="auto">
          <a:xfrm>
            <a:off x="7660214" y="3484033"/>
            <a:ext cx="115816" cy="5061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2D370671-5F8C-61F9-8427-08F7AD1D2F68}"/>
              </a:ext>
            </a:extLst>
          </p:cNvPr>
          <p:cNvSpPr/>
          <p:nvPr/>
        </p:nvSpPr>
        <p:spPr bwMode="auto">
          <a:xfrm>
            <a:off x="7796598" y="3553883"/>
            <a:ext cx="115816" cy="43632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2DC4E68A-352E-DE23-183B-0A94DB223E99}"/>
              </a:ext>
            </a:extLst>
          </p:cNvPr>
          <p:cNvSpPr/>
          <p:nvPr/>
        </p:nvSpPr>
        <p:spPr bwMode="auto">
          <a:xfrm>
            <a:off x="7934182" y="3579283"/>
            <a:ext cx="115816" cy="41092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F84B9225-5D6B-DDEE-7953-EE71D3E86DB0}"/>
              </a:ext>
            </a:extLst>
          </p:cNvPr>
          <p:cNvSpPr/>
          <p:nvPr/>
        </p:nvSpPr>
        <p:spPr bwMode="auto">
          <a:xfrm>
            <a:off x="8071765" y="3723453"/>
            <a:ext cx="115816" cy="2667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BA1F2E23-797F-2BD5-0F75-C24E138C02B6}"/>
              </a:ext>
            </a:extLst>
          </p:cNvPr>
          <p:cNvSpPr/>
          <p:nvPr/>
        </p:nvSpPr>
        <p:spPr bwMode="auto">
          <a:xfrm>
            <a:off x="8471815" y="3841749"/>
            <a:ext cx="115816" cy="14845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1AA00B92-E2E2-484E-0C37-218882117C35}"/>
              </a:ext>
            </a:extLst>
          </p:cNvPr>
          <p:cNvSpPr/>
          <p:nvPr/>
        </p:nvSpPr>
        <p:spPr bwMode="auto">
          <a:xfrm>
            <a:off x="8742749" y="3917950"/>
            <a:ext cx="115816" cy="7225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24205E9F-586C-3096-8900-3AD6C22AA831}"/>
              </a:ext>
            </a:extLst>
          </p:cNvPr>
          <p:cNvSpPr/>
          <p:nvPr/>
        </p:nvSpPr>
        <p:spPr bwMode="auto">
          <a:xfrm>
            <a:off x="8209348" y="3763433"/>
            <a:ext cx="115816" cy="22677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563206E0-D86E-8C81-DB94-33F7E91F4A87}"/>
              </a:ext>
            </a:extLst>
          </p:cNvPr>
          <p:cNvSpPr/>
          <p:nvPr/>
        </p:nvSpPr>
        <p:spPr bwMode="auto">
          <a:xfrm>
            <a:off x="8336348" y="3818467"/>
            <a:ext cx="115816" cy="17173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817D78A4-7636-3383-C04E-C73D45B04633}"/>
              </a:ext>
            </a:extLst>
          </p:cNvPr>
          <p:cNvSpPr/>
          <p:nvPr/>
        </p:nvSpPr>
        <p:spPr bwMode="auto">
          <a:xfrm>
            <a:off x="8609398" y="3860799"/>
            <a:ext cx="115816" cy="12940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2B27BB8C-AC86-0605-2612-6E26BBD08D25}"/>
              </a:ext>
            </a:extLst>
          </p:cNvPr>
          <p:cNvSpPr/>
          <p:nvPr/>
        </p:nvSpPr>
        <p:spPr bwMode="auto">
          <a:xfrm>
            <a:off x="9283471" y="3998097"/>
            <a:ext cx="115816" cy="4571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8DB2081F-0AA0-E2A3-52EB-FEC567535FB9}"/>
              </a:ext>
            </a:extLst>
          </p:cNvPr>
          <p:cNvSpPr/>
          <p:nvPr/>
        </p:nvSpPr>
        <p:spPr bwMode="auto">
          <a:xfrm>
            <a:off x="9018452" y="4002860"/>
            <a:ext cx="115816" cy="1828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1E0FFFF4-0856-F475-92C2-12A0BB135F69}"/>
              </a:ext>
            </a:extLst>
          </p:cNvPr>
          <p:cNvSpPr/>
          <p:nvPr/>
        </p:nvSpPr>
        <p:spPr bwMode="auto">
          <a:xfrm>
            <a:off x="9548490" y="3998097"/>
            <a:ext cx="115816" cy="25640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25D67C0C-0954-9BCD-B40C-1534CD019211}"/>
              </a:ext>
            </a:extLst>
          </p:cNvPr>
          <p:cNvSpPr/>
          <p:nvPr/>
        </p:nvSpPr>
        <p:spPr bwMode="auto">
          <a:xfrm>
            <a:off x="9690306" y="3998097"/>
            <a:ext cx="115816" cy="28180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907064A3-4FF3-3D11-41AA-5830A79AC289}"/>
              </a:ext>
            </a:extLst>
          </p:cNvPr>
          <p:cNvSpPr/>
          <p:nvPr/>
        </p:nvSpPr>
        <p:spPr bwMode="auto">
          <a:xfrm>
            <a:off x="9827889" y="3998097"/>
            <a:ext cx="115816" cy="29238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892FDF4A-D2A9-AFE7-50D3-9BEDA3D2F387}"/>
              </a:ext>
            </a:extLst>
          </p:cNvPr>
          <p:cNvSpPr/>
          <p:nvPr/>
        </p:nvSpPr>
        <p:spPr bwMode="auto">
          <a:xfrm>
            <a:off x="10092473" y="3998097"/>
            <a:ext cx="115816" cy="33048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ED0D513B-E080-D4AE-EA8D-6C9185603BC3}"/>
              </a:ext>
            </a:extLst>
          </p:cNvPr>
          <p:cNvSpPr/>
          <p:nvPr/>
        </p:nvSpPr>
        <p:spPr bwMode="auto">
          <a:xfrm>
            <a:off x="10225823" y="3998097"/>
            <a:ext cx="115816" cy="45748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2696AD93-0F27-6280-1DEB-E30FC81D4D50}"/>
              </a:ext>
            </a:extLst>
          </p:cNvPr>
          <p:cNvSpPr/>
          <p:nvPr/>
        </p:nvSpPr>
        <p:spPr bwMode="auto">
          <a:xfrm>
            <a:off x="10363406" y="3998096"/>
            <a:ext cx="115816" cy="56120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21EEC747-5E16-0739-A265-BC195979A1C3}"/>
              </a:ext>
            </a:extLst>
          </p:cNvPr>
          <p:cNvSpPr/>
          <p:nvPr/>
        </p:nvSpPr>
        <p:spPr bwMode="auto">
          <a:xfrm>
            <a:off x="10627990" y="3998096"/>
            <a:ext cx="115816" cy="80462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FDDD3F83-29B5-9F70-DAD1-B73152956549}"/>
              </a:ext>
            </a:extLst>
          </p:cNvPr>
          <p:cNvSpPr/>
          <p:nvPr/>
        </p:nvSpPr>
        <p:spPr bwMode="auto">
          <a:xfrm>
            <a:off x="10765573" y="3998096"/>
            <a:ext cx="115816" cy="86812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BC06ABBC-F584-608A-1E97-463180838C88}"/>
              </a:ext>
            </a:extLst>
          </p:cNvPr>
          <p:cNvSpPr/>
          <p:nvPr/>
        </p:nvSpPr>
        <p:spPr bwMode="auto">
          <a:xfrm>
            <a:off x="10901040" y="3998096"/>
            <a:ext cx="115816" cy="96760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94F87D0C-C7D0-074D-3B28-E06D05AD64F9}"/>
              </a:ext>
            </a:extLst>
          </p:cNvPr>
          <p:cNvSpPr/>
          <p:nvPr/>
        </p:nvSpPr>
        <p:spPr bwMode="auto">
          <a:xfrm>
            <a:off x="11036506" y="3998095"/>
            <a:ext cx="115816" cy="116657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29172B70-A782-13AE-877C-DDF9D9B80D14}"/>
              </a:ext>
            </a:extLst>
          </p:cNvPr>
          <p:cNvSpPr/>
          <p:nvPr/>
        </p:nvSpPr>
        <p:spPr bwMode="auto">
          <a:xfrm>
            <a:off x="11171972" y="3998095"/>
            <a:ext cx="115816" cy="128722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41608B4E-F6BB-065D-BB24-0EB06FE5F1A8}"/>
              </a:ext>
            </a:extLst>
          </p:cNvPr>
          <p:cNvSpPr/>
          <p:nvPr/>
        </p:nvSpPr>
        <p:spPr bwMode="auto">
          <a:xfrm>
            <a:off x="11305321" y="3998095"/>
            <a:ext cx="115816" cy="138458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57DCCCF6-EC0A-4F6C-42D3-8E47A8A2D602}"/>
              </a:ext>
            </a:extLst>
          </p:cNvPr>
          <p:cNvSpPr/>
          <p:nvPr/>
        </p:nvSpPr>
        <p:spPr bwMode="auto">
          <a:xfrm>
            <a:off x="11434439" y="3998095"/>
            <a:ext cx="115816" cy="178887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9B038DB7-405E-E93F-4184-CFAC499A0F22}"/>
              </a:ext>
            </a:extLst>
          </p:cNvPr>
          <p:cNvSpPr/>
          <p:nvPr/>
        </p:nvSpPr>
        <p:spPr bwMode="auto">
          <a:xfrm>
            <a:off x="11567789" y="3998095"/>
            <a:ext cx="115816" cy="178887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4E7EDE99-E6C0-6DDF-CF8D-A0CD015A296A}"/>
              </a:ext>
            </a:extLst>
          </p:cNvPr>
          <p:cNvSpPr/>
          <p:nvPr/>
        </p:nvSpPr>
        <p:spPr bwMode="auto">
          <a:xfrm>
            <a:off x="10496756" y="3998096"/>
            <a:ext cx="115816" cy="57178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304658AB-B8F8-D9D5-CF80-C3107C92D7B3}"/>
              </a:ext>
            </a:extLst>
          </p:cNvPr>
          <p:cNvSpPr/>
          <p:nvPr/>
        </p:nvSpPr>
        <p:spPr bwMode="auto">
          <a:xfrm>
            <a:off x="9952772" y="3998097"/>
            <a:ext cx="115816" cy="31778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E67B423B-F330-3F92-6D0A-6E83F90C1CBE}"/>
              </a:ext>
            </a:extLst>
          </p:cNvPr>
          <p:cNvSpPr/>
          <p:nvPr/>
        </p:nvSpPr>
        <p:spPr bwMode="auto">
          <a:xfrm>
            <a:off x="9410906" y="3998097"/>
            <a:ext cx="115816" cy="13998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E7026C49-60B1-D711-FFDA-88A450F31D6B}"/>
              </a:ext>
            </a:extLst>
          </p:cNvPr>
          <p:cNvSpPr/>
          <p:nvPr/>
        </p:nvSpPr>
        <p:spPr bwMode="auto">
          <a:xfrm>
            <a:off x="9141031" y="4002859"/>
            <a:ext cx="115816" cy="2743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HERB: Confirmed ORR by BICR (Primary Endpoint)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Ohba. ASCO 2022. Abstr 4006. Reproduced with permission.</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7878FFB0-C95D-3666-8767-F1009F9E60FB}"/>
              </a:ext>
            </a:extLst>
          </p:cNvPr>
          <p:cNvGraphicFramePr>
            <a:graphicFrameLocks/>
          </p:cNvGraphicFramePr>
          <p:nvPr>
            <p:extLst>
              <p:ext uri="{D42A27DB-BD31-4B8C-83A1-F6EECF244321}">
                <p14:modId xmlns:p14="http://schemas.microsoft.com/office/powerpoint/2010/main" val="4137654478"/>
              </p:ext>
            </p:extLst>
          </p:nvPr>
        </p:nvGraphicFramePr>
        <p:xfrm>
          <a:off x="583378" y="1611313"/>
          <a:ext cx="6082356" cy="3779584"/>
        </p:xfrm>
        <a:graphic>
          <a:graphicData uri="http://schemas.openxmlformats.org/drawingml/2006/table">
            <a:tbl>
              <a:tblPr/>
              <a:tblGrid>
                <a:gridCol w="1931018">
                  <a:extLst>
                    <a:ext uri="{9D8B030D-6E8A-4147-A177-3AD203B41FA5}">
                      <a16:colId xmlns:a16="http://schemas.microsoft.com/office/drawing/2014/main" val="20000"/>
                    </a:ext>
                  </a:extLst>
                </a:gridCol>
                <a:gridCol w="1579924">
                  <a:extLst>
                    <a:ext uri="{9D8B030D-6E8A-4147-A177-3AD203B41FA5}">
                      <a16:colId xmlns:a16="http://schemas.microsoft.com/office/drawing/2014/main" val="20001"/>
                    </a:ext>
                  </a:extLst>
                </a:gridCol>
                <a:gridCol w="1254811">
                  <a:extLst>
                    <a:ext uri="{9D8B030D-6E8A-4147-A177-3AD203B41FA5}">
                      <a16:colId xmlns:a16="http://schemas.microsoft.com/office/drawing/2014/main" val="20002"/>
                    </a:ext>
                  </a:extLst>
                </a:gridCol>
                <a:gridCol w="1316603">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Tumor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HER2+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HER2 Low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Confirmed ORR, % </a:t>
                      </a:r>
                    </a:p>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(90% CI) </a:t>
                      </a:r>
                    </a:p>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36.4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(19.6-56.1)*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(17.2-59.3)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(0.3-52.7)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(14.7-49.4)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Confirmed DCR,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(59.7-94.8)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(34.9-96.8)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(61.4-92.3)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Confirmed best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(45.5)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(62.5)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(12.5)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17113694"/>
                  </a:ext>
                </a:extLst>
              </a:tr>
            </a:tbl>
          </a:graphicData>
        </a:graphic>
      </p:graphicFrame>
      <p:sp>
        <p:nvSpPr>
          <p:cNvPr id="2" name="TextBox 1">
            <a:extLst>
              <a:ext uri="{FF2B5EF4-FFF2-40B4-BE49-F238E27FC236}">
                <a16:creationId xmlns:a16="http://schemas.microsoft.com/office/drawing/2014/main" id="{A0C55D19-40A1-0B6A-3EAA-9EBE6A133077}"/>
              </a:ext>
            </a:extLst>
          </p:cNvPr>
          <p:cNvSpPr txBox="1"/>
          <p:nvPr/>
        </p:nvSpPr>
        <p:spPr bwMode="auto">
          <a:xfrm>
            <a:off x="570166" y="5390897"/>
            <a:ext cx="3357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.01.</a:t>
            </a:r>
          </a:p>
        </p:txBody>
      </p:sp>
      <p:sp>
        <p:nvSpPr>
          <p:cNvPr id="9" name="TextBox 8">
            <a:extLst>
              <a:ext uri="{FF2B5EF4-FFF2-40B4-BE49-F238E27FC236}">
                <a16:creationId xmlns:a16="http://schemas.microsoft.com/office/drawing/2014/main" id="{8477B7DD-34F7-403B-8919-1404E4CC4D8F}"/>
              </a:ext>
            </a:extLst>
          </p:cNvPr>
          <p:cNvSpPr txBox="1"/>
          <p:nvPr/>
        </p:nvSpPr>
        <p:spPr bwMode="auto">
          <a:xfrm>
            <a:off x="7326929" y="1601985"/>
            <a:ext cx="43066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Best % Change in Tumor Size from Baseline</a:t>
            </a:r>
          </a:p>
        </p:txBody>
      </p:sp>
      <p:grpSp>
        <p:nvGrpSpPr>
          <p:cNvPr id="45" name="Group 44">
            <a:extLst>
              <a:ext uri="{FF2B5EF4-FFF2-40B4-BE49-F238E27FC236}">
                <a16:creationId xmlns:a16="http://schemas.microsoft.com/office/drawing/2014/main" id="{89F78583-85E2-6C33-56C0-3F21199E7ACD}"/>
              </a:ext>
            </a:extLst>
          </p:cNvPr>
          <p:cNvGrpSpPr/>
          <p:nvPr/>
        </p:nvGrpSpPr>
        <p:grpSpPr>
          <a:xfrm>
            <a:off x="9499436" y="2109138"/>
            <a:ext cx="1137014" cy="584775"/>
            <a:chOff x="9537700" y="2501038"/>
            <a:chExt cx="1137014" cy="584775"/>
          </a:xfrm>
        </p:grpSpPr>
        <p:sp>
          <p:nvSpPr>
            <p:cNvPr id="3" name="TextBox 2">
              <a:extLst>
                <a:ext uri="{FF2B5EF4-FFF2-40B4-BE49-F238E27FC236}">
                  <a16:creationId xmlns:a16="http://schemas.microsoft.com/office/drawing/2014/main" id="{26EDB69A-1D86-6C36-B137-1A9AEAC740CE}"/>
                </a:ext>
              </a:extLst>
            </p:cNvPr>
            <p:cNvSpPr txBox="1"/>
            <p:nvPr/>
          </p:nvSpPr>
          <p:spPr bwMode="auto">
            <a:xfrm>
              <a:off x="9645650" y="2501038"/>
              <a:ext cx="10290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b="1" dirty="0">
                  <a:solidFill>
                    <a:schemeClr val="accent1"/>
                  </a:solidFill>
                  <a:latin typeface="Calibri" panose="020F0502020204030204" pitchFamily="34" charset="0"/>
                </a:rPr>
                <a:t>HER2+</a:t>
              </a:r>
            </a:p>
            <a:p>
              <a:pPr algn="l">
                <a:lnSpc>
                  <a:spcPct val="100000"/>
                </a:lnSpc>
                <a:spcAft>
                  <a:spcPct val="0"/>
                </a:spcAft>
                <a:buClrTx/>
                <a:buFontTx/>
                <a:buNone/>
              </a:pPr>
              <a:r>
                <a:rPr lang="en-US" sz="1600" b="1" dirty="0">
                  <a:solidFill>
                    <a:schemeClr val="accent2"/>
                  </a:solidFill>
                  <a:latin typeface="Calibri" panose="020F0502020204030204" pitchFamily="34" charset="0"/>
                </a:rPr>
                <a:t>HER2 Low</a:t>
              </a:r>
            </a:p>
          </p:txBody>
        </p:sp>
        <p:sp>
          <p:nvSpPr>
            <p:cNvPr id="6" name="Rectangle 5">
              <a:extLst>
                <a:ext uri="{FF2B5EF4-FFF2-40B4-BE49-F238E27FC236}">
                  <a16:creationId xmlns:a16="http://schemas.microsoft.com/office/drawing/2014/main" id="{55AE48F6-F348-A387-C953-6715F174D298}"/>
                </a:ext>
              </a:extLst>
            </p:cNvPr>
            <p:cNvSpPr/>
            <p:nvPr/>
          </p:nvSpPr>
          <p:spPr bwMode="auto">
            <a:xfrm>
              <a:off x="9537700" y="2600325"/>
              <a:ext cx="133350" cy="1333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DCC9306C-D1F1-1135-42C1-28FA914213C2}"/>
                </a:ext>
              </a:extLst>
            </p:cNvPr>
            <p:cNvSpPr/>
            <p:nvPr/>
          </p:nvSpPr>
          <p:spPr bwMode="auto">
            <a:xfrm>
              <a:off x="9537700" y="2844994"/>
              <a:ext cx="133350" cy="13335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6" name="Group 75">
            <a:extLst>
              <a:ext uri="{FF2B5EF4-FFF2-40B4-BE49-F238E27FC236}">
                <a16:creationId xmlns:a16="http://schemas.microsoft.com/office/drawing/2014/main" id="{850AECC1-8CCD-5B57-8158-A5E3D64A7CE9}"/>
              </a:ext>
            </a:extLst>
          </p:cNvPr>
          <p:cNvGrpSpPr/>
          <p:nvPr/>
        </p:nvGrpSpPr>
        <p:grpSpPr>
          <a:xfrm>
            <a:off x="6847214" y="1934401"/>
            <a:ext cx="4903463" cy="4106830"/>
            <a:chOff x="6847214" y="1934401"/>
            <a:chExt cx="4903463" cy="4106830"/>
          </a:xfrm>
        </p:grpSpPr>
        <p:cxnSp>
          <p:nvCxnSpPr>
            <p:cNvPr id="25" name="Straight Connector 24">
              <a:extLst>
                <a:ext uri="{FF2B5EF4-FFF2-40B4-BE49-F238E27FC236}">
                  <a16:creationId xmlns:a16="http://schemas.microsoft.com/office/drawing/2014/main" id="{2D38889E-723D-3228-F96F-7232E6081E3B}"/>
                </a:ext>
              </a:extLst>
            </p:cNvPr>
            <p:cNvCxnSpPr>
              <a:cxnSpLocks/>
              <a:endCxn id="23" idx="3"/>
            </p:cNvCxnSpPr>
            <p:nvPr/>
          </p:nvCxnSpPr>
          <p:spPr bwMode="auto">
            <a:xfrm flipH="1">
              <a:off x="7586132" y="2183628"/>
              <a:ext cx="6044" cy="3605990"/>
            </a:xfrm>
            <a:prstGeom prst="line">
              <a:avLst/>
            </a:prstGeom>
            <a:noFill/>
            <a:ln w="28575" cap="flat" cmpd="sng" algn="ctr">
              <a:solidFill>
                <a:schemeClr val="bg1"/>
              </a:solidFill>
              <a:prstDash val="solid"/>
              <a:round/>
              <a:headEnd type="none" w="med" len="med"/>
              <a:tailEnd type="none" w="med" len="med"/>
            </a:ln>
            <a:effectLst/>
          </p:spPr>
        </p:cxnSp>
        <p:grpSp>
          <p:nvGrpSpPr>
            <p:cNvPr id="75" name="Group 74">
              <a:extLst>
                <a:ext uri="{FF2B5EF4-FFF2-40B4-BE49-F238E27FC236}">
                  <a16:creationId xmlns:a16="http://schemas.microsoft.com/office/drawing/2014/main" id="{DA060C1E-F088-9E3F-8B95-6690BD98C16C}"/>
                </a:ext>
              </a:extLst>
            </p:cNvPr>
            <p:cNvGrpSpPr/>
            <p:nvPr/>
          </p:nvGrpSpPr>
          <p:grpSpPr>
            <a:xfrm>
              <a:off x="6847214" y="1934401"/>
              <a:ext cx="4903463" cy="4106830"/>
              <a:chOff x="6847214" y="1934401"/>
              <a:chExt cx="4903463" cy="4106830"/>
            </a:xfrm>
          </p:grpSpPr>
          <p:sp>
            <p:nvSpPr>
              <p:cNvPr id="8" name="TextBox 7">
                <a:extLst>
                  <a:ext uri="{FF2B5EF4-FFF2-40B4-BE49-F238E27FC236}">
                    <a16:creationId xmlns:a16="http://schemas.microsoft.com/office/drawing/2014/main" id="{C1E532AA-4F57-88BA-14E8-7CBCEBC95A2A}"/>
                  </a:ext>
                </a:extLst>
              </p:cNvPr>
              <p:cNvSpPr txBox="1"/>
              <p:nvPr/>
            </p:nvSpPr>
            <p:spPr bwMode="auto">
              <a:xfrm rot="16200000">
                <a:off x="4963076" y="3818539"/>
                <a:ext cx="41068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Maximum Tumor Shrinkage From Baseline (%)</a:t>
                </a:r>
              </a:p>
            </p:txBody>
          </p:sp>
          <p:sp>
            <p:nvSpPr>
              <p:cNvPr id="12" name="TextBox 11">
                <a:extLst>
                  <a:ext uri="{FF2B5EF4-FFF2-40B4-BE49-F238E27FC236}">
                    <a16:creationId xmlns:a16="http://schemas.microsoft.com/office/drawing/2014/main" id="{BB16E3A7-819F-E09E-E165-BB7356D80E88}"/>
                  </a:ext>
                </a:extLst>
              </p:cNvPr>
              <p:cNvSpPr txBox="1"/>
              <p:nvPr/>
            </p:nvSpPr>
            <p:spPr bwMode="auto">
              <a:xfrm>
                <a:off x="9209408" y="5620341"/>
                <a:ext cx="8724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a:t>
                </a:r>
              </a:p>
            </p:txBody>
          </p:sp>
          <p:grpSp>
            <p:nvGrpSpPr>
              <p:cNvPr id="13" name="Group 12">
                <a:extLst>
                  <a:ext uri="{FF2B5EF4-FFF2-40B4-BE49-F238E27FC236}">
                    <a16:creationId xmlns:a16="http://schemas.microsoft.com/office/drawing/2014/main" id="{78A19B4D-4662-DDC4-D9E9-7ED3A0B03A10}"/>
                  </a:ext>
                </a:extLst>
              </p:cNvPr>
              <p:cNvGrpSpPr/>
              <p:nvPr/>
            </p:nvGrpSpPr>
            <p:grpSpPr>
              <a:xfrm>
                <a:off x="7026363" y="2016445"/>
                <a:ext cx="559769" cy="3942450"/>
                <a:chOff x="7026363" y="2016445"/>
                <a:chExt cx="559769" cy="3942450"/>
              </a:xfrm>
            </p:grpSpPr>
            <p:sp>
              <p:nvSpPr>
                <p:cNvPr id="11" name="TextBox 10">
                  <a:extLst>
                    <a:ext uri="{FF2B5EF4-FFF2-40B4-BE49-F238E27FC236}">
                      <a16:creationId xmlns:a16="http://schemas.microsoft.com/office/drawing/2014/main" id="{421A3724-11E2-0467-1587-F5EF9E476EC2}"/>
                    </a:ext>
                  </a:extLst>
                </p:cNvPr>
                <p:cNvSpPr txBox="1"/>
                <p:nvPr/>
              </p:nvSpPr>
              <p:spPr bwMode="auto">
                <a:xfrm>
                  <a:off x="7088881" y="2016445"/>
                  <a:ext cx="497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4" name="TextBox 13">
                  <a:extLst>
                    <a:ext uri="{FF2B5EF4-FFF2-40B4-BE49-F238E27FC236}">
                      <a16:creationId xmlns:a16="http://schemas.microsoft.com/office/drawing/2014/main" id="{EDBD8F56-E9A5-30E4-6A27-3869C27E7428}"/>
                    </a:ext>
                  </a:extLst>
                </p:cNvPr>
                <p:cNvSpPr txBox="1"/>
                <p:nvPr/>
              </p:nvSpPr>
              <p:spPr bwMode="auto">
                <a:xfrm>
                  <a:off x="7193076" y="237670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5" name="TextBox 14">
                  <a:extLst>
                    <a:ext uri="{FF2B5EF4-FFF2-40B4-BE49-F238E27FC236}">
                      <a16:creationId xmlns:a16="http://schemas.microsoft.com/office/drawing/2014/main" id="{31C43391-9ACE-6D4B-4CD6-8298F7393532}"/>
                    </a:ext>
                  </a:extLst>
                </p:cNvPr>
                <p:cNvSpPr txBox="1"/>
                <p:nvPr/>
              </p:nvSpPr>
              <p:spPr bwMode="auto">
                <a:xfrm>
                  <a:off x="7193076" y="274459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6" name="TextBox 15">
                  <a:extLst>
                    <a:ext uri="{FF2B5EF4-FFF2-40B4-BE49-F238E27FC236}">
                      <a16:creationId xmlns:a16="http://schemas.microsoft.com/office/drawing/2014/main" id="{903BC7B2-2627-D722-299C-6332D036EBBC}"/>
                    </a:ext>
                  </a:extLst>
                </p:cNvPr>
                <p:cNvSpPr txBox="1"/>
                <p:nvPr/>
              </p:nvSpPr>
              <p:spPr bwMode="auto">
                <a:xfrm>
                  <a:off x="7193076" y="31048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7" name="TextBox 16">
                  <a:extLst>
                    <a:ext uri="{FF2B5EF4-FFF2-40B4-BE49-F238E27FC236}">
                      <a16:creationId xmlns:a16="http://schemas.microsoft.com/office/drawing/2014/main" id="{9896DF01-87C0-D26F-851C-1BC8E76D5DC3}"/>
                    </a:ext>
                  </a:extLst>
                </p:cNvPr>
                <p:cNvSpPr txBox="1"/>
                <p:nvPr/>
              </p:nvSpPr>
              <p:spPr bwMode="auto">
                <a:xfrm>
                  <a:off x="7193076" y="346381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8" name="TextBox 17">
                  <a:extLst>
                    <a:ext uri="{FF2B5EF4-FFF2-40B4-BE49-F238E27FC236}">
                      <a16:creationId xmlns:a16="http://schemas.microsoft.com/office/drawing/2014/main" id="{E7F3D7EF-F822-266D-B0F0-A0C0F73613C7}"/>
                    </a:ext>
                  </a:extLst>
                </p:cNvPr>
                <p:cNvSpPr txBox="1"/>
                <p:nvPr/>
              </p:nvSpPr>
              <p:spPr bwMode="auto">
                <a:xfrm>
                  <a:off x="7297271" y="382408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CBE25F0E-7377-41DD-8BC3-D43E1DB3CC4E}"/>
                    </a:ext>
                  </a:extLst>
                </p:cNvPr>
                <p:cNvSpPr txBox="1"/>
                <p:nvPr/>
              </p:nvSpPr>
              <p:spPr bwMode="auto">
                <a:xfrm>
                  <a:off x="7130558" y="4191963"/>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85B6FC24-B055-CB2B-DF2B-5529CAD838E6}"/>
                    </a:ext>
                  </a:extLst>
                </p:cNvPr>
                <p:cNvSpPr txBox="1"/>
                <p:nvPr/>
              </p:nvSpPr>
              <p:spPr bwMode="auto">
                <a:xfrm>
                  <a:off x="7130558" y="4552225"/>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1" name="TextBox 20">
                  <a:extLst>
                    <a:ext uri="{FF2B5EF4-FFF2-40B4-BE49-F238E27FC236}">
                      <a16:creationId xmlns:a16="http://schemas.microsoft.com/office/drawing/2014/main" id="{EA6B6E1F-54E8-E015-AD85-9C5B7110C916}"/>
                    </a:ext>
                  </a:extLst>
                </p:cNvPr>
                <p:cNvSpPr txBox="1"/>
                <p:nvPr/>
              </p:nvSpPr>
              <p:spPr bwMode="auto">
                <a:xfrm>
                  <a:off x="7130558" y="4892196"/>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2" name="TextBox 21">
                  <a:extLst>
                    <a:ext uri="{FF2B5EF4-FFF2-40B4-BE49-F238E27FC236}">
                      <a16:creationId xmlns:a16="http://schemas.microsoft.com/office/drawing/2014/main" id="{82396332-C83A-BDD5-6AD9-4AA47D73078C}"/>
                    </a:ext>
                  </a:extLst>
                </p:cNvPr>
                <p:cNvSpPr txBox="1"/>
                <p:nvPr/>
              </p:nvSpPr>
              <p:spPr bwMode="auto">
                <a:xfrm>
                  <a:off x="7130558" y="5260079"/>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3" name="TextBox 22">
                  <a:extLst>
                    <a:ext uri="{FF2B5EF4-FFF2-40B4-BE49-F238E27FC236}">
                      <a16:creationId xmlns:a16="http://schemas.microsoft.com/office/drawing/2014/main" id="{3BDAC6C7-F15A-1A9F-3468-DC7FDD37E66A}"/>
                    </a:ext>
                  </a:extLst>
                </p:cNvPr>
                <p:cNvSpPr txBox="1"/>
                <p:nvPr/>
              </p:nvSpPr>
              <p:spPr bwMode="auto">
                <a:xfrm>
                  <a:off x="7026363" y="5620341"/>
                  <a:ext cx="559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cxnSp>
            <p:nvCxnSpPr>
              <p:cNvPr id="27" name="Straight Connector 26">
                <a:extLst>
                  <a:ext uri="{FF2B5EF4-FFF2-40B4-BE49-F238E27FC236}">
                    <a16:creationId xmlns:a16="http://schemas.microsoft.com/office/drawing/2014/main" id="{B9DF62A7-2E59-6D5A-DBA6-2F6C0D986F81}"/>
                  </a:ext>
                </a:extLst>
              </p:cNvPr>
              <p:cNvCxnSpPr>
                <a:cxnSpLocks/>
              </p:cNvCxnSpPr>
              <p:nvPr/>
            </p:nvCxnSpPr>
            <p:spPr bwMode="auto">
              <a:xfrm flipV="1">
                <a:off x="7586132" y="3994536"/>
                <a:ext cx="4164545" cy="1"/>
              </a:xfrm>
              <a:prstGeom prst="line">
                <a:avLst/>
              </a:prstGeom>
              <a:noFill/>
              <a:ln w="28575" cap="flat" cmpd="sng" algn="ctr">
                <a:solidFill>
                  <a:schemeClr val="bg1"/>
                </a:solidFill>
                <a:prstDash val="solid"/>
                <a:round/>
                <a:headEnd type="none" w="med" len="med"/>
                <a:tailEnd type="none" w="med" len="med"/>
              </a:ln>
              <a:effectLst/>
            </p:spPr>
          </p:cxnSp>
          <p:grpSp>
            <p:nvGrpSpPr>
              <p:cNvPr id="41" name="Group 40">
                <a:extLst>
                  <a:ext uri="{FF2B5EF4-FFF2-40B4-BE49-F238E27FC236}">
                    <a16:creationId xmlns:a16="http://schemas.microsoft.com/office/drawing/2014/main" id="{4FF1416B-22F1-D839-E3AF-39DADFA2EBF3}"/>
                  </a:ext>
                </a:extLst>
              </p:cNvPr>
              <p:cNvGrpSpPr/>
              <p:nvPr/>
            </p:nvGrpSpPr>
            <p:grpSpPr>
              <a:xfrm>
                <a:off x="7512050" y="2183628"/>
                <a:ext cx="81390" cy="3603625"/>
                <a:chOff x="7367435" y="2183628"/>
                <a:chExt cx="1001865" cy="3603625"/>
              </a:xfrm>
            </p:grpSpPr>
            <p:cxnSp>
              <p:nvCxnSpPr>
                <p:cNvPr id="37" name="Straight Connector 36">
                  <a:extLst>
                    <a:ext uri="{FF2B5EF4-FFF2-40B4-BE49-F238E27FC236}">
                      <a16:creationId xmlns:a16="http://schemas.microsoft.com/office/drawing/2014/main" id="{BDCBFDFE-25A1-A36E-4618-940281E24BA7}"/>
                    </a:ext>
                  </a:extLst>
                </p:cNvPr>
                <p:cNvCxnSpPr>
                  <a:cxnSpLocks/>
                </p:cNvCxnSpPr>
                <p:nvPr/>
              </p:nvCxnSpPr>
              <p:spPr bwMode="auto">
                <a:xfrm>
                  <a:off x="7367435" y="47204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03569B7-C3E0-187F-0F44-8A9E760195D6}"/>
                    </a:ext>
                  </a:extLst>
                </p:cNvPr>
                <p:cNvCxnSpPr>
                  <a:cxnSpLocks/>
                </p:cNvCxnSpPr>
                <p:nvPr/>
              </p:nvCxnSpPr>
              <p:spPr bwMode="auto">
                <a:xfrm>
                  <a:off x="7367435" y="218362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8EB593C-C627-76B1-6E2F-796C23749E7B}"/>
                    </a:ext>
                  </a:extLst>
                </p:cNvPr>
                <p:cNvCxnSpPr>
                  <a:cxnSpLocks/>
                </p:cNvCxnSpPr>
                <p:nvPr/>
              </p:nvCxnSpPr>
              <p:spPr bwMode="auto">
                <a:xfrm>
                  <a:off x="7367435" y="25424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CB776B5-B025-C8FD-F0E5-DECC5F0C2C29}"/>
                    </a:ext>
                  </a:extLst>
                </p:cNvPr>
                <p:cNvCxnSpPr>
                  <a:cxnSpLocks/>
                </p:cNvCxnSpPr>
                <p:nvPr/>
              </p:nvCxnSpPr>
              <p:spPr bwMode="auto">
                <a:xfrm>
                  <a:off x="7367435" y="29138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62B634A-7E50-65A4-CC02-8022B672CB6E}"/>
                    </a:ext>
                  </a:extLst>
                </p:cNvPr>
                <p:cNvCxnSpPr>
                  <a:cxnSpLocks/>
                </p:cNvCxnSpPr>
                <p:nvPr/>
              </p:nvCxnSpPr>
              <p:spPr bwMode="auto">
                <a:xfrm>
                  <a:off x="7367435" y="32726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D5A4F8D-3161-23DC-C01E-636DB2980F4F}"/>
                    </a:ext>
                  </a:extLst>
                </p:cNvPr>
                <p:cNvCxnSpPr>
                  <a:cxnSpLocks/>
                </p:cNvCxnSpPr>
                <p:nvPr/>
              </p:nvCxnSpPr>
              <p:spPr bwMode="auto">
                <a:xfrm>
                  <a:off x="7367435" y="363142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4C17D13-8010-C9A7-A1A1-8C552FF58FDE}"/>
                    </a:ext>
                  </a:extLst>
                </p:cNvPr>
                <p:cNvCxnSpPr>
                  <a:cxnSpLocks/>
                </p:cNvCxnSpPr>
                <p:nvPr/>
              </p:nvCxnSpPr>
              <p:spPr bwMode="auto">
                <a:xfrm>
                  <a:off x="7367435" y="39902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8673323-64FA-8769-A7AD-CE0D85BD15DA}"/>
                    </a:ext>
                  </a:extLst>
                </p:cNvPr>
                <p:cNvCxnSpPr>
                  <a:cxnSpLocks/>
                </p:cNvCxnSpPr>
                <p:nvPr/>
              </p:nvCxnSpPr>
              <p:spPr bwMode="auto">
                <a:xfrm>
                  <a:off x="7367435" y="43616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9DD4C89-8391-363C-44AF-BE852D0E037D}"/>
                    </a:ext>
                  </a:extLst>
                </p:cNvPr>
                <p:cNvCxnSpPr>
                  <a:cxnSpLocks/>
                </p:cNvCxnSpPr>
                <p:nvPr/>
              </p:nvCxnSpPr>
              <p:spPr bwMode="auto">
                <a:xfrm>
                  <a:off x="7367435" y="50570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7E67955-1ACE-9E24-342D-0F2DA01C9224}"/>
                    </a:ext>
                  </a:extLst>
                </p:cNvPr>
                <p:cNvCxnSpPr>
                  <a:cxnSpLocks/>
                </p:cNvCxnSpPr>
                <p:nvPr/>
              </p:nvCxnSpPr>
              <p:spPr bwMode="auto">
                <a:xfrm>
                  <a:off x="7367435" y="54284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AA0BF56-C7A5-2174-82F4-5E4F1FF5B21C}"/>
                    </a:ext>
                  </a:extLst>
                </p:cNvPr>
                <p:cNvCxnSpPr>
                  <a:cxnSpLocks/>
                </p:cNvCxnSpPr>
                <p:nvPr/>
              </p:nvCxnSpPr>
              <p:spPr bwMode="auto">
                <a:xfrm>
                  <a:off x="7367435" y="5787253"/>
                  <a:ext cx="1001865" cy="0"/>
                </a:xfrm>
                <a:prstGeom prst="line">
                  <a:avLst/>
                </a:prstGeom>
                <a:noFill/>
                <a:ln w="28575" cap="flat" cmpd="sng" algn="ctr">
                  <a:solidFill>
                    <a:schemeClr val="bg1"/>
                  </a:solidFill>
                  <a:prstDash val="solid"/>
                  <a:round/>
                  <a:headEnd type="none" w="med" len="med"/>
                  <a:tailEnd type="none" w="med" len="med"/>
                </a:ln>
                <a:effectLst/>
              </p:spPr>
            </p:cxnSp>
          </p:grpSp>
        </p:grpSp>
      </p:gr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C81CC730-34DA-F9E6-A620-DB6B8D9212DE}"/>
              </a:ext>
            </a:extLst>
          </p:cNvPr>
          <p:cNvSpPr/>
          <p:nvPr/>
        </p:nvSpPr>
        <p:spPr bwMode="auto">
          <a:xfrm>
            <a:off x="7660214" y="3511549"/>
            <a:ext cx="115816" cy="47865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27DDAC03-1455-1AC6-8C2F-A0A506A5688B}"/>
              </a:ext>
            </a:extLst>
          </p:cNvPr>
          <p:cNvSpPr/>
          <p:nvPr/>
        </p:nvSpPr>
        <p:spPr bwMode="auto">
          <a:xfrm>
            <a:off x="7937497" y="3710517"/>
            <a:ext cx="115816" cy="27968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F475D9BC-DE06-93B9-C03E-7DB2EB71103C}"/>
              </a:ext>
            </a:extLst>
          </p:cNvPr>
          <p:cNvSpPr/>
          <p:nvPr/>
        </p:nvSpPr>
        <p:spPr bwMode="auto">
          <a:xfrm>
            <a:off x="8070847" y="3778250"/>
            <a:ext cx="115816" cy="21195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921A7825-267C-A3D0-6F78-2B7BE3889379}"/>
              </a:ext>
            </a:extLst>
          </p:cNvPr>
          <p:cNvSpPr/>
          <p:nvPr/>
        </p:nvSpPr>
        <p:spPr bwMode="auto">
          <a:xfrm>
            <a:off x="8337547" y="3915832"/>
            <a:ext cx="115816" cy="7436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0A75EA84-F468-AFD8-0E88-C801B8FC90C6}"/>
              </a:ext>
            </a:extLst>
          </p:cNvPr>
          <p:cNvSpPr/>
          <p:nvPr/>
        </p:nvSpPr>
        <p:spPr bwMode="auto">
          <a:xfrm>
            <a:off x="8600014" y="3965562"/>
            <a:ext cx="115816" cy="1828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0A52C1DE-30B0-2A27-913F-D1908DB15EFA}"/>
              </a:ext>
            </a:extLst>
          </p:cNvPr>
          <p:cNvSpPr/>
          <p:nvPr/>
        </p:nvSpPr>
        <p:spPr bwMode="auto">
          <a:xfrm>
            <a:off x="7799914" y="3613150"/>
            <a:ext cx="115816" cy="37705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4717BD99-D0C4-DA87-BD4A-3F1936B2C1D3}"/>
              </a:ext>
            </a:extLst>
          </p:cNvPr>
          <p:cNvSpPr/>
          <p:nvPr/>
        </p:nvSpPr>
        <p:spPr bwMode="auto">
          <a:xfrm>
            <a:off x="8206314" y="3903134"/>
            <a:ext cx="115816" cy="8706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26AE126E-FF14-E977-9511-F9A4765BCC26}"/>
              </a:ext>
            </a:extLst>
          </p:cNvPr>
          <p:cNvSpPr/>
          <p:nvPr/>
        </p:nvSpPr>
        <p:spPr bwMode="auto">
          <a:xfrm>
            <a:off x="8468780" y="3932238"/>
            <a:ext cx="115816" cy="57963"/>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77E1881E-A340-DCD1-A292-DC3912683C34}"/>
              </a:ext>
            </a:extLst>
          </p:cNvPr>
          <p:cNvSpPr/>
          <p:nvPr/>
        </p:nvSpPr>
        <p:spPr bwMode="auto">
          <a:xfrm>
            <a:off x="8740468" y="3965562"/>
            <a:ext cx="115816" cy="1828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6BA23173-2DF5-7470-8F5D-BFE30A5E9C6C}"/>
              </a:ext>
            </a:extLst>
          </p:cNvPr>
          <p:cNvSpPr/>
          <p:nvPr/>
        </p:nvSpPr>
        <p:spPr bwMode="auto">
          <a:xfrm>
            <a:off x="8885532" y="3974706"/>
            <a:ext cx="115816" cy="9144"/>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HERB: Confirmed ORR by LIR (Secondary Endpoint)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Ohba. ASCO 2022. Abstr 4006. Reproduced with permission.</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7878FFB0-C95D-3666-8767-F1009F9E60FB}"/>
              </a:ext>
            </a:extLst>
          </p:cNvPr>
          <p:cNvGraphicFramePr>
            <a:graphicFrameLocks/>
          </p:cNvGraphicFramePr>
          <p:nvPr>
            <p:extLst>
              <p:ext uri="{D42A27DB-BD31-4B8C-83A1-F6EECF244321}">
                <p14:modId xmlns:p14="http://schemas.microsoft.com/office/powerpoint/2010/main" val="3854868251"/>
              </p:ext>
            </p:extLst>
          </p:nvPr>
        </p:nvGraphicFramePr>
        <p:xfrm>
          <a:off x="720725" y="1611313"/>
          <a:ext cx="5913718" cy="4084400"/>
        </p:xfrm>
        <a:graphic>
          <a:graphicData uri="http://schemas.openxmlformats.org/drawingml/2006/table">
            <a:tbl>
              <a:tblPr/>
              <a:tblGrid>
                <a:gridCol w="2159635">
                  <a:extLst>
                    <a:ext uri="{9D8B030D-6E8A-4147-A177-3AD203B41FA5}">
                      <a16:colId xmlns:a16="http://schemas.microsoft.com/office/drawing/2014/main" val="20000"/>
                    </a:ext>
                  </a:extLst>
                </a:gridCol>
                <a:gridCol w="1428750">
                  <a:extLst>
                    <a:ext uri="{9D8B030D-6E8A-4147-A177-3AD203B41FA5}">
                      <a16:colId xmlns:a16="http://schemas.microsoft.com/office/drawing/2014/main" val="20001"/>
                    </a:ext>
                  </a:extLst>
                </a:gridCol>
                <a:gridCol w="1089631">
                  <a:extLst>
                    <a:ext uri="{9D8B030D-6E8A-4147-A177-3AD203B41FA5}">
                      <a16:colId xmlns:a16="http://schemas.microsoft.com/office/drawing/2014/main" val="20002"/>
                    </a:ext>
                  </a:extLst>
                </a:gridCol>
                <a:gridCol w="1235702">
                  <a:extLst>
                    <a:ext uri="{9D8B030D-6E8A-4147-A177-3AD203B41FA5}">
                      <a16:colId xmlns:a16="http://schemas.microsoft.com/office/drawing/2014/main" val="20003"/>
                    </a:ext>
                  </a:extLst>
                </a:gridCol>
              </a:tblGrid>
              <a:tr h="4901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Tumor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HER2+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HER2 Low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9015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Confirmed ORR, % </a:t>
                      </a:r>
                    </a:p>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(17.2-59.3)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(0.3-52.7)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(14.7-49.4)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Confirmed DCR,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(65.1-97.1)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(24.5-91.5)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(61.4-92.3)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52204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Confirmed best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17113694"/>
                  </a:ext>
                </a:extLst>
              </a:tr>
              <a:tr h="91440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DoR, </a:t>
                      </a:r>
                      <a:r>
                        <a:rPr kumimoji="0" lang="en-US" sz="1400" b="0" i="0" u="none" strike="noStrike" kern="1200" cap="none" spc="0" normalizeH="0" baseline="0" noProof="0" dirty="0" err="1">
                          <a:ln>
                            <a:noFill/>
                          </a:ln>
                          <a:solidFill>
                            <a:srgbClr val="455560">
                              <a:lumMod val="10000"/>
                            </a:srgbClr>
                          </a:solidFill>
                          <a:effectLst/>
                          <a:uLnTx/>
                          <a:uFillTx/>
                          <a:latin typeface="Calibri" panose="020F0502020204030204" pitchFamily="34" charset="0"/>
                          <a:ea typeface="+mn-ea"/>
                          <a:cs typeface="+mn-cs"/>
                        </a:rPr>
                        <a:t>mo</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a:t>
                      </a:r>
                    </a:p>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6-mo DoR rate, % (95%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(2.8-NA)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50.0 (15.2-77.5)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5679099"/>
                  </a:ext>
                </a:extLst>
              </a:tr>
            </a:tbl>
          </a:graphicData>
        </a:graphic>
      </p:graphicFrame>
      <p:grpSp>
        <p:nvGrpSpPr>
          <p:cNvPr id="39" name="Group 38">
            <a:extLst>
              <a:ext uri="{FF2B5EF4-FFF2-40B4-BE49-F238E27FC236}">
                <a16:creationId xmlns:a16="http://schemas.microsoft.com/office/drawing/2014/main" id="{B9211080-48B4-C329-1409-E5680B750E67}"/>
              </a:ext>
            </a:extLst>
          </p:cNvPr>
          <p:cNvGrpSpPr/>
          <p:nvPr/>
        </p:nvGrpSpPr>
        <p:grpSpPr>
          <a:xfrm>
            <a:off x="6847214" y="1935987"/>
            <a:ext cx="4903463" cy="4106830"/>
            <a:chOff x="6847214" y="1935987"/>
            <a:chExt cx="4903463" cy="4106830"/>
          </a:xfrm>
        </p:grpSpPr>
        <p:cxnSp>
          <p:nvCxnSpPr>
            <p:cNvPr id="40" name="Straight Connector 39">
              <a:extLst>
                <a:ext uri="{FF2B5EF4-FFF2-40B4-BE49-F238E27FC236}">
                  <a16:creationId xmlns:a16="http://schemas.microsoft.com/office/drawing/2014/main" id="{88B157C7-81E1-BDA2-11A2-3FD8654174B9}"/>
                </a:ext>
              </a:extLst>
            </p:cNvPr>
            <p:cNvCxnSpPr>
              <a:cxnSpLocks/>
              <a:endCxn id="68" idx="3"/>
            </p:cNvCxnSpPr>
            <p:nvPr/>
          </p:nvCxnSpPr>
          <p:spPr bwMode="auto">
            <a:xfrm flipH="1">
              <a:off x="7586132" y="2183628"/>
              <a:ext cx="6044" cy="3605990"/>
            </a:xfrm>
            <a:prstGeom prst="line">
              <a:avLst/>
            </a:prstGeom>
            <a:noFill/>
            <a:ln w="28575" cap="flat" cmpd="sng" algn="ctr">
              <a:solidFill>
                <a:schemeClr val="bg1"/>
              </a:solidFill>
              <a:prstDash val="solid"/>
              <a:round/>
              <a:headEnd type="none" w="med" len="med"/>
              <a:tailEnd type="none" w="med" len="med"/>
            </a:ln>
            <a:effectLst/>
          </p:spPr>
        </p:cxnSp>
        <p:grpSp>
          <p:nvGrpSpPr>
            <p:cNvPr id="41" name="Group 40">
              <a:extLst>
                <a:ext uri="{FF2B5EF4-FFF2-40B4-BE49-F238E27FC236}">
                  <a16:creationId xmlns:a16="http://schemas.microsoft.com/office/drawing/2014/main" id="{26B4F3F4-F851-48F7-6573-6F8A94B29946}"/>
                </a:ext>
              </a:extLst>
            </p:cNvPr>
            <p:cNvGrpSpPr/>
            <p:nvPr/>
          </p:nvGrpSpPr>
          <p:grpSpPr>
            <a:xfrm>
              <a:off x="6847214" y="1935987"/>
              <a:ext cx="4903463" cy="4106830"/>
              <a:chOff x="6847214" y="1935987"/>
              <a:chExt cx="4903463" cy="4106830"/>
            </a:xfrm>
          </p:grpSpPr>
          <p:sp>
            <p:nvSpPr>
              <p:cNvPr id="42" name="TextBox 41">
                <a:extLst>
                  <a:ext uri="{FF2B5EF4-FFF2-40B4-BE49-F238E27FC236}">
                    <a16:creationId xmlns:a16="http://schemas.microsoft.com/office/drawing/2014/main" id="{0EF109B7-466D-E916-065F-85123883907F}"/>
                  </a:ext>
                </a:extLst>
              </p:cNvPr>
              <p:cNvSpPr txBox="1"/>
              <p:nvPr/>
            </p:nvSpPr>
            <p:spPr bwMode="auto">
              <a:xfrm rot="16200000">
                <a:off x="4963076" y="3820125"/>
                <a:ext cx="41068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Maximum Tumor Shrinkage From Baseline (%)</a:t>
                </a:r>
              </a:p>
            </p:txBody>
          </p:sp>
          <p:sp>
            <p:nvSpPr>
              <p:cNvPr id="43" name="TextBox 42">
                <a:extLst>
                  <a:ext uri="{FF2B5EF4-FFF2-40B4-BE49-F238E27FC236}">
                    <a16:creationId xmlns:a16="http://schemas.microsoft.com/office/drawing/2014/main" id="{F17EE5E4-D3DC-85C9-D1E7-15DD5B8FDE59}"/>
                  </a:ext>
                </a:extLst>
              </p:cNvPr>
              <p:cNvSpPr txBox="1"/>
              <p:nvPr/>
            </p:nvSpPr>
            <p:spPr bwMode="auto">
              <a:xfrm>
                <a:off x="9209408" y="5620341"/>
                <a:ext cx="8724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a:t>
                </a:r>
              </a:p>
            </p:txBody>
          </p:sp>
          <p:grpSp>
            <p:nvGrpSpPr>
              <p:cNvPr id="44" name="Group 43">
                <a:extLst>
                  <a:ext uri="{FF2B5EF4-FFF2-40B4-BE49-F238E27FC236}">
                    <a16:creationId xmlns:a16="http://schemas.microsoft.com/office/drawing/2014/main" id="{767C33B7-8A27-A7B6-4101-E4F807CBB1DE}"/>
                  </a:ext>
                </a:extLst>
              </p:cNvPr>
              <p:cNvGrpSpPr/>
              <p:nvPr/>
            </p:nvGrpSpPr>
            <p:grpSpPr>
              <a:xfrm>
                <a:off x="7026363" y="2016445"/>
                <a:ext cx="559769" cy="3942450"/>
                <a:chOff x="7026363" y="2016445"/>
                <a:chExt cx="559769" cy="3942450"/>
              </a:xfrm>
            </p:grpSpPr>
            <p:sp>
              <p:nvSpPr>
                <p:cNvPr id="58" name="TextBox 57">
                  <a:extLst>
                    <a:ext uri="{FF2B5EF4-FFF2-40B4-BE49-F238E27FC236}">
                      <a16:creationId xmlns:a16="http://schemas.microsoft.com/office/drawing/2014/main" id="{516FFA3A-2608-F14B-6711-187AE6DCF69A}"/>
                    </a:ext>
                  </a:extLst>
                </p:cNvPr>
                <p:cNvSpPr txBox="1"/>
                <p:nvPr/>
              </p:nvSpPr>
              <p:spPr bwMode="auto">
                <a:xfrm>
                  <a:off x="7088881" y="2016445"/>
                  <a:ext cx="497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59" name="TextBox 58">
                  <a:extLst>
                    <a:ext uri="{FF2B5EF4-FFF2-40B4-BE49-F238E27FC236}">
                      <a16:creationId xmlns:a16="http://schemas.microsoft.com/office/drawing/2014/main" id="{D43D5E75-6464-64F4-C223-1E270A66B167}"/>
                    </a:ext>
                  </a:extLst>
                </p:cNvPr>
                <p:cNvSpPr txBox="1"/>
                <p:nvPr/>
              </p:nvSpPr>
              <p:spPr bwMode="auto">
                <a:xfrm>
                  <a:off x="7193076" y="237670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60" name="TextBox 59">
                  <a:extLst>
                    <a:ext uri="{FF2B5EF4-FFF2-40B4-BE49-F238E27FC236}">
                      <a16:creationId xmlns:a16="http://schemas.microsoft.com/office/drawing/2014/main" id="{C073B82F-FC40-1348-2D1B-32E9067DDCF6}"/>
                    </a:ext>
                  </a:extLst>
                </p:cNvPr>
                <p:cNvSpPr txBox="1"/>
                <p:nvPr/>
              </p:nvSpPr>
              <p:spPr bwMode="auto">
                <a:xfrm>
                  <a:off x="7193076" y="274459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61" name="TextBox 60">
                  <a:extLst>
                    <a:ext uri="{FF2B5EF4-FFF2-40B4-BE49-F238E27FC236}">
                      <a16:creationId xmlns:a16="http://schemas.microsoft.com/office/drawing/2014/main" id="{E5DE4875-F22F-F991-2F79-8F014CFCB06B}"/>
                    </a:ext>
                  </a:extLst>
                </p:cNvPr>
                <p:cNvSpPr txBox="1"/>
                <p:nvPr/>
              </p:nvSpPr>
              <p:spPr bwMode="auto">
                <a:xfrm>
                  <a:off x="7193076" y="31048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62" name="TextBox 61">
                  <a:extLst>
                    <a:ext uri="{FF2B5EF4-FFF2-40B4-BE49-F238E27FC236}">
                      <a16:creationId xmlns:a16="http://schemas.microsoft.com/office/drawing/2014/main" id="{A8E30099-7912-798D-9AC2-14722A66A36C}"/>
                    </a:ext>
                  </a:extLst>
                </p:cNvPr>
                <p:cNvSpPr txBox="1"/>
                <p:nvPr/>
              </p:nvSpPr>
              <p:spPr bwMode="auto">
                <a:xfrm>
                  <a:off x="7193076" y="346381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63" name="TextBox 62">
                  <a:extLst>
                    <a:ext uri="{FF2B5EF4-FFF2-40B4-BE49-F238E27FC236}">
                      <a16:creationId xmlns:a16="http://schemas.microsoft.com/office/drawing/2014/main" id="{564643D8-4982-F4C7-21F8-2FA4850A8A40}"/>
                    </a:ext>
                  </a:extLst>
                </p:cNvPr>
                <p:cNvSpPr txBox="1"/>
                <p:nvPr/>
              </p:nvSpPr>
              <p:spPr bwMode="auto">
                <a:xfrm>
                  <a:off x="7297271" y="382408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64" name="TextBox 63">
                  <a:extLst>
                    <a:ext uri="{FF2B5EF4-FFF2-40B4-BE49-F238E27FC236}">
                      <a16:creationId xmlns:a16="http://schemas.microsoft.com/office/drawing/2014/main" id="{398D9CAD-ADAC-D28E-324D-CF5F485D2368}"/>
                    </a:ext>
                  </a:extLst>
                </p:cNvPr>
                <p:cNvSpPr txBox="1"/>
                <p:nvPr/>
              </p:nvSpPr>
              <p:spPr bwMode="auto">
                <a:xfrm>
                  <a:off x="7130558" y="4191963"/>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65" name="TextBox 64">
                  <a:extLst>
                    <a:ext uri="{FF2B5EF4-FFF2-40B4-BE49-F238E27FC236}">
                      <a16:creationId xmlns:a16="http://schemas.microsoft.com/office/drawing/2014/main" id="{BD0F1B7D-B85B-798F-2FAA-49F39FC0EA66}"/>
                    </a:ext>
                  </a:extLst>
                </p:cNvPr>
                <p:cNvSpPr txBox="1"/>
                <p:nvPr/>
              </p:nvSpPr>
              <p:spPr bwMode="auto">
                <a:xfrm>
                  <a:off x="7130558" y="4552225"/>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66" name="TextBox 65">
                  <a:extLst>
                    <a:ext uri="{FF2B5EF4-FFF2-40B4-BE49-F238E27FC236}">
                      <a16:creationId xmlns:a16="http://schemas.microsoft.com/office/drawing/2014/main" id="{195D6BE3-8268-F7B5-3503-2A6884C21974}"/>
                    </a:ext>
                  </a:extLst>
                </p:cNvPr>
                <p:cNvSpPr txBox="1"/>
                <p:nvPr/>
              </p:nvSpPr>
              <p:spPr bwMode="auto">
                <a:xfrm>
                  <a:off x="7130558" y="4892196"/>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67" name="TextBox 66">
                  <a:extLst>
                    <a:ext uri="{FF2B5EF4-FFF2-40B4-BE49-F238E27FC236}">
                      <a16:creationId xmlns:a16="http://schemas.microsoft.com/office/drawing/2014/main" id="{4D301912-F844-89CA-BA07-8588AC66C8E5}"/>
                    </a:ext>
                  </a:extLst>
                </p:cNvPr>
                <p:cNvSpPr txBox="1"/>
                <p:nvPr/>
              </p:nvSpPr>
              <p:spPr bwMode="auto">
                <a:xfrm>
                  <a:off x="7130558" y="5260079"/>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68" name="TextBox 67">
                  <a:extLst>
                    <a:ext uri="{FF2B5EF4-FFF2-40B4-BE49-F238E27FC236}">
                      <a16:creationId xmlns:a16="http://schemas.microsoft.com/office/drawing/2014/main" id="{3C9FCAA8-6CEC-1C66-9A8A-150E4153E133}"/>
                    </a:ext>
                  </a:extLst>
                </p:cNvPr>
                <p:cNvSpPr txBox="1"/>
                <p:nvPr/>
              </p:nvSpPr>
              <p:spPr bwMode="auto">
                <a:xfrm>
                  <a:off x="7026363" y="5620341"/>
                  <a:ext cx="559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cxnSp>
            <p:nvCxnSpPr>
              <p:cNvPr id="45" name="Straight Connector 44">
                <a:extLst>
                  <a:ext uri="{FF2B5EF4-FFF2-40B4-BE49-F238E27FC236}">
                    <a16:creationId xmlns:a16="http://schemas.microsoft.com/office/drawing/2014/main" id="{C410948E-4B9B-3FCA-96C2-9FCE79B746C0}"/>
                  </a:ext>
                </a:extLst>
              </p:cNvPr>
              <p:cNvCxnSpPr>
                <a:cxnSpLocks/>
              </p:cNvCxnSpPr>
              <p:nvPr/>
            </p:nvCxnSpPr>
            <p:spPr bwMode="auto">
              <a:xfrm flipV="1">
                <a:off x="7586132" y="3994536"/>
                <a:ext cx="4164545" cy="1"/>
              </a:xfrm>
              <a:prstGeom prst="line">
                <a:avLst/>
              </a:prstGeom>
              <a:noFill/>
              <a:ln w="28575" cap="flat" cmpd="sng" algn="ctr">
                <a:solidFill>
                  <a:schemeClr val="bg1"/>
                </a:solidFill>
                <a:prstDash val="solid"/>
                <a:round/>
                <a:headEnd type="none" w="med" len="med"/>
                <a:tailEnd type="none" w="med" len="med"/>
              </a:ln>
              <a:effectLst/>
            </p:spPr>
          </p:cxnSp>
          <p:grpSp>
            <p:nvGrpSpPr>
              <p:cNvPr id="46" name="Group 45">
                <a:extLst>
                  <a:ext uri="{FF2B5EF4-FFF2-40B4-BE49-F238E27FC236}">
                    <a16:creationId xmlns:a16="http://schemas.microsoft.com/office/drawing/2014/main" id="{22ED6C47-C89A-0EC0-09D9-ED3A1C0CE491}"/>
                  </a:ext>
                </a:extLst>
              </p:cNvPr>
              <p:cNvGrpSpPr/>
              <p:nvPr/>
            </p:nvGrpSpPr>
            <p:grpSpPr>
              <a:xfrm>
                <a:off x="7512050" y="2183628"/>
                <a:ext cx="81390" cy="3603625"/>
                <a:chOff x="7367435" y="2183628"/>
                <a:chExt cx="1001865" cy="3603625"/>
              </a:xfrm>
            </p:grpSpPr>
            <p:cxnSp>
              <p:nvCxnSpPr>
                <p:cNvPr id="47" name="Straight Connector 46">
                  <a:extLst>
                    <a:ext uri="{FF2B5EF4-FFF2-40B4-BE49-F238E27FC236}">
                      <a16:creationId xmlns:a16="http://schemas.microsoft.com/office/drawing/2014/main" id="{9818A134-D37B-7778-6C43-6D2C9ABAF3A7}"/>
                    </a:ext>
                  </a:extLst>
                </p:cNvPr>
                <p:cNvCxnSpPr>
                  <a:cxnSpLocks/>
                </p:cNvCxnSpPr>
                <p:nvPr/>
              </p:nvCxnSpPr>
              <p:spPr bwMode="auto">
                <a:xfrm>
                  <a:off x="7367435" y="47204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BDEB34A-DB74-A960-208B-C40771F16EF7}"/>
                    </a:ext>
                  </a:extLst>
                </p:cNvPr>
                <p:cNvCxnSpPr>
                  <a:cxnSpLocks/>
                </p:cNvCxnSpPr>
                <p:nvPr/>
              </p:nvCxnSpPr>
              <p:spPr bwMode="auto">
                <a:xfrm>
                  <a:off x="7367435" y="218362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259246E2-93E0-6785-B14B-4D4F645117B3}"/>
                    </a:ext>
                  </a:extLst>
                </p:cNvPr>
                <p:cNvCxnSpPr>
                  <a:cxnSpLocks/>
                </p:cNvCxnSpPr>
                <p:nvPr/>
              </p:nvCxnSpPr>
              <p:spPr bwMode="auto">
                <a:xfrm>
                  <a:off x="7367435" y="25424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53F4082-A9CF-73B3-51BA-D7F9A45CDD57}"/>
                    </a:ext>
                  </a:extLst>
                </p:cNvPr>
                <p:cNvCxnSpPr>
                  <a:cxnSpLocks/>
                </p:cNvCxnSpPr>
                <p:nvPr/>
              </p:nvCxnSpPr>
              <p:spPr bwMode="auto">
                <a:xfrm>
                  <a:off x="7367435" y="29138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52496020-BE39-2240-9368-0EFE640FB91E}"/>
                    </a:ext>
                  </a:extLst>
                </p:cNvPr>
                <p:cNvCxnSpPr>
                  <a:cxnSpLocks/>
                </p:cNvCxnSpPr>
                <p:nvPr/>
              </p:nvCxnSpPr>
              <p:spPr bwMode="auto">
                <a:xfrm>
                  <a:off x="7367435" y="327265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BFB70E3-274E-2AD9-087D-C75181AFF165}"/>
                    </a:ext>
                  </a:extLst>
                </p:cNvPr>
                <p:cNvCxnSpPr>
                  <a:cxnSpLocks/>
                </p:cNvCxnSpPr>
                <p:nvPr/>
              </p:nvCxnSpPr>
              <p:spPr bwMode="auto">
                <a:xfrm>
                  <a:off x="7367435" y="363142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2919C70-2A4F-3248-9287-5334CA58667C}"/>
                    </a:ext>
                  </a:extLst>
                </p:cNvPr>
                <p:cNvCxnSpPr>
                  <a:cxnSpLocks/>
                </p:cNvCxnSpPr>
                <p:nvPr/>
              </p:nvCxnSpPr>
              <p:spPr bwMode="auto">
                <a:xfrm>
                  <a:off x="7367435" y="39902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A4C55F5-CAB4-5A8D-8327-DF71E977D110}"/>
                    </a:ext>
                  </a:extLst>
                </p:cNvPr>
                <p:cNvCxnSpPr>
                  <a:cxnSpLocks/>
                </p:cNvCxnSpPr>
                <p:nvPr/>
              </p:nvCxnSpPr>
              <p:spPr bwMode="auto">
                <a:xfrm>
                  <a:off x="7367435" y="43616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55CF164-E3B5-D724-058D-7CB9B41A31C6}"/>
                    </a:ext>
                  </a:extLst>
                </p:cNvPr>
                <p:cNvCxnSpPr>
                  <a:cxnSpLocks/>
                </p:cNvCxnSpPr>
                <p:nvPr/>
              </p:nvCxnSpPr>
              <p:spPr bwMode="auto">
                <a:xfrm>
                  <a:off x="7367435" y="5057003"/>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733E53E-CE77-A733-5093-25CF5B8FAAB5}"/>
                    </a:ext>
                  </a:extLst>
                </p:cNvPr>
                <p:cNvCxnSpPr>
                  <a:cxnSpLocks/>
                </p:cNvCxnSpPr>
                <p:nvPr/>
              </p:nvCxnSpPr>
              <p:spPr bwMode="auto">
                <a:xfrm>
                  <a:off x="7367435" y="5428478"/>
                  <a:ext cx="1001865"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58B65BA-EA89-5379-3475-B5518B5036BC}"/>
                    </a:ext>
                  </a:extLst>
                </p:cNvPr>
                <p:cNvCxnSpPr>
                  <a:cxnSpLocks/>
                </p:cNvCxnSpPr>
                <p:nvPr/>
              </p:nvCxnSpPr>
              <p:spPr bwMode="auto">
                <a:xfrm>
                  <a:off x="7367435" y="5787253"/>
                  <a:ext cx="1001865"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74" name="Rectangle 73">
            <a:extLst>
              <a:ext uri="{FF2B5EF4-FFF2-40B4-BE49-F238E27FC236}">
                <a16:creationId xmlns:a16="http://schemas.microsoft.com/office/drawing/2014/main" id="{4CFA4A65-6C53-96CC-3C95-6D61778FA90D}"/>
              </a:ext>
            </a:extLst>
          </p:cNvPr>
          <p:cNvSpPr/>
          <p:nvPr/>
        </p:nvSpPr>
        <p:spPr bwMode="auto">
          <a:xfrm>
            <a:off x="9281154" y="4008187"/>
            <a:ext cx="115816" cy="4946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26CACE91-C217-9867-84DC-55F001241DC5}"/>
              </a:ext>
            </a:extLst>
          </p:cNvPr>
          <p:cNvSpPr/>
          <p:nvPr/>
        </p:nvSpPr>
        <p:spPr bwMode="auto">
          <a:xfrm>
            <a:off x="9149202" y="4005222"/>
            <a:ext cx="115816" cy="2743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BCEC5B79-2E56-5F43-8ED4-B6ED904D289F}"/>
              </a:ext>
            </a:extLst>
          </p:cNvPr>
          <p:cNvSpPr/>
          <p:nvPr/>
        </p:nvSpPr>
        <p:spPr bwMode="auto">
          <a:xfrm>
            <a:off x="9415633" y="4008186"/>
            <a:ext cx="115816" cy="15741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8A789096-1A93-7865-14BA-BF449447B485}"/>
              </a:ext>
            </a:extLst>
          </p:cNvPr>
          <p:cNvSpPr/>
          <p:nvPr/>
        </p:nvSpPr>
        <p:spPr bwMode="auto">
          <a:xfrm>
            <a:off x="9557451" y="4008186"/>
            <a:ext cx="115816" cy="20821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BFDD4854-64EA-EA4A-30FB-AD245C920E99}"/>
              </a:ext>
            </a:extLst>
          </p:cNvPr>
          <p:cNvSpPr/>
          <p:nvPr/>
        </p:nvSpPr>
        <p:spPr bwMode="auto">
          <a:xfrm>
            <a:off x="9824151" y="4008185"/>
            <a:ext cx="115816" cy="3690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1F3ED661-DCF0-C7BD-B842-DA68A93090C2}"/>
              </a:ext>
            </a:extLst>
          </p:cNvPr>
          <p:cNvSpPr/>
          <p:nvPr/>
        </p:nvSpPr>
        <p:spPr bwMode="auto">
          <a:xfrm>
            <a:off x="9957501" y="4008185"/>
            <a:ext cx="115816" cy="41141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8B0F8484-0556-4880-F3FA-4253242BE700}"/>
              </a:ext>
            </a:extLst>
          </p:cNvPr>
          <p:cNvSpPr/>
          <p:nvPr/>
        </p:nvSpPr>
        <p:spPr bwMode="auto">
          <a:xfrm>
            <a:off x="10097201" y="4008185"/>
            <a:ext cx="115816" cy="41141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FEC86906-C4AD-6760-5617-7F51B0B48B07}"/>
              </a:ext>
            </a:extLst>
          </p:cNvPr>
          <p:cNvSpPr/>
          <p:nvPr/>
        </p:nvSpPr>
        <p:spPr bwMode="auto">
          <a:xfrm>
            <a:off x="10232667" y="4008185"/>
            <a:ext cx="115816" cy="44528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EF1A209E-B139-601C-3A37-6CBF84F104D5}"/>
              </a:ext>
            </a:extLst>
          </p:cNvPr>
          <p:cNvSpPr/>
          <p:nvPr/>
        </p:nvSpPr>
        <p:spPr bwMode="auto">
          <a:xfrm>
            <a:off x="10374484" y="4008185"/>
            <a:ext cx="115816" cy="47279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90F071D3-46A2-B139-17FD-64B261428EB4}"/>
              </a:ext>
            </a:extLst>
          </p:cNvPr>
          <p:cNvSpPr/>
          <p:nvPr/>
        </p:nvSpPr>
        <p:spPr bwMode="auto">
          <a:xfrm>
            <a:off x="10505718" y="4008185"/>
            <a:ext cx="115816" cy="68234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568349F6-BD41-B9ED-B590-6D3D8834CD14}"/>
              </a:ext>
            </a:extLst>
          </p:cNvPr>
          <p:cNvSpPr/>
          <p:nvPr/>
        </p:nvSpPr>
        <p:spPr bwMode="auto">
          <a:xfrm>
            <a:off x="10776651" y="4008185"/>
            <a:ext cx="115816" cy="82204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2B987073-C03F-B9FC-3AAE-E4399ACC3E34}"/>
              </a:ext>
            </a:extLst>
          </p:cNvPr>
          <p:cNvSpPr/>
          <p:nvPr/>
        </p:nvSpPr>
        <p:spPr bwMode="auto">
          <a:xfrm>
            <a:off x="10910001" y="4008185"/>
            <a:ext cx="115816" cy="83898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266B5772-55C8-4E33-AD8D-F84C3354A587}"/>
              </a:ext>
            </a:extLst>
          </p:cNvPr>
          <p:cNvSpPr/>
          <p:nvPr/>
        </p:nvSpPr>
        <p:spPr bwMode="auto">
          <a:xfrm>
            <a:off x="11043351" y="4008184"/>
            <a:ext cx="115816" cy="85591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B5A92A5C-3423-4727-C422-C7CC7DB7CBEB}"/>
              </a:ext>
            </a:extLst>
          </p:cNvPr>
          <p:cNvSpPr/>
          <p:nvPr/>
        </p:nvSpPr>
        <p:spPr bwMode="auto">
          <a:xfrm>
            <a:off x="11183051" y="4008184"/>
            <a:ext cx="115816" cy="91306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EF43E578-3AA4-0238-5340-B43671A5DF54}"/>
              </a:ext>
            </a:extLst>
          </p:cNvPr>
          <p:cNvSpPr/>
          <p:nvPr/>
        </p:nvSpPr>
        <p:spPr bwMode="auto">
          <a:xfrm>
            <a:off x="11316401" y="4008183"/>
            <a:ext cx="115816" cy="10442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09C6D273-8592-D3AA-DEBA-11CA63FB81E0}"/>
              </a:ext>
            </a:extLst>
          </p:cNvPr>
          <p:cNvSpPr/>
          <p:nvPr/>
        </p:nvSpPr>
        <p:spPr bwMode="auto">
          <a:xfrm>
            <a:off x="11447634" y="4008183"/>
            <a:ext cx="115816" cy="10760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7CE069A4-7FE3-0536-E469-5CF4F362E824}"/>
              </a:ext>
            </a:extLst>
          </p:cNvPr>
          <p:cNvSpPr/>
          <p:nvPr/>
        </p:nvSpPr>
        <p:spPr bwMode="auto">
          <a:xfrm>
            <a:off x="11580984" y="4008183"/>
            <a:ext cx="115816" cy="10929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BFE976B5-E618-803C-F817-C9C186A8431F}"/>
              </a:ext>
            </a:extLst>
          </p:cNvPr>
          <p:cNvSpPr/>
          <p:nvPr/>
        </p:nvSpPr>
        <p:spPr bwMode="auto">
          <a:xfrm>
            <a:off x="10641185" y="4008185"/>
            <a:ext cx="115816" cy="701398"/>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8EBE73BE-BA3A-5450-B1AC-2761E41E3DB1}"/>
              </a:ext>
            </a:extLst>
          </p:cNvPr>
          <p:cNvSpPr/>
          <p:nvPr/>
        </p:nvSpPr>
        <p:spPr bwMode="auto">
          <a:xfrm>
            <a:off x="9688684" y="4008185"/>
            <a:ext cx="115816" cy="29499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8" name="Group 97">
            <a:extLst>
              <a:ext uri="{FF2B5EF4-FFF2-40B4-BE49-F238E27FC236}">
                <a16:creationId xmlns:a16="http://schemas.microsoft.com/office/drawing/2014/main" id="{DB494348-B2C6-2232-9DC5-626988ABB776}"/>
              </a:ext>
            </a:extLst>
          </p:cNvPr>
          <p:cNvGrpSpPr/>
          <p:nvPr/>
        </p:nvGrpSpPr>
        <p:grpSpPr>
          <a:xfrm>
            <a:off x="9499436" y="2109138"/>
            <a:ext cx="1137014" cy="584775"/>
            <a:chOff x="9537700" y="2501038"/>
            <a:chExt cx="1137014" cy="584775"/>
          </a:xfrm>
        </p:grpSpPr>
        <p:sp>
          <p:nvSpPr>
            <p:cNvPr id="99" name="TextBox 98">
              <a:extLst>
                <a:ext uri="{FF2B5EF4-FFF2-40B4-BE49-F238E27FC236}">
                  <a16:creationId xmlns:a16="http://schemas.microsoft.com/office/drawing/2014/main" id="{CEDD4144-A20F-CB13-D6E5-EDE39BF5BD0B}"/>
                </a:ext>
              </a:extLst>
            </p:cNvPr>
            <p:cNvSpPr txBox="1"/>
            <p:nvPr/>
          </p:nvSpPr>
          <p:spPr bwMode="auto">
            <a:xfrm>
              <a:off x="9645650" y="2501038"/>
              <a:ext cx="10290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b="1" dirty="0">
                  <a:solidFill>
                    <a:schemeClr val="accent1"/>
                  </a:solidFill>
                  <a:latin typeface="Calibri" panose="020F0502020204030204" pitchFamily="34" charset="0"/>
                </a:rPr>
                <a:t>HER2+</a:t>
              </a:r>
            </a:p>
            <a:p>
              <a:pPr algn="l">
                <a:lnSpc>
                  <a:spcPct val="100000"/>
                </a:lnSpc>
                <a:spcAft>
                  <a:spcPct val="0"/>
                </a:spcAft>
                <a:buClrTx/>
                <a:buFontTx/>
                <a:buNone/>
              </a:pPr>
              <a:r>
                <a:rPr lang="en-US" sz="1600" b="1" dirty="0">
                  <a:solidFill>
                    <a:schemeClr val="accent2"/>
                  </a:solidFill>
                  <a:latin typeface="Calibri" panose="020F0502020204030204" pitchFamily="34" charset="0"/>
                </a:rPr>
                <a:t>HER2 Low</a:t>
              </a:r>
            </a:p>
          </p:txBody>
        </p:sp>
        <p:sp>
          <p:nvSpPr>
            <p:cNvPr id="100" name="Rectangle 99">
              <a:extLst>
                <a:ext uri="{FF2B5EF4-FFF2-40B4-BE49-F238E27FC236}">
                  <a16:creationId xmlns:a16="http://schemas.microsoft.com/office/drawing/2014/main" id="{356F92A4-9DFA-4C54-B076-16F15B77B012}"/>
                </a:ext>
              </a:extLst>
            </p:cNvPr>
            <p:cNvSpPr/>
            <p:nvPr/>
          </p:nvSpPr>
          <p:spPr bwMode="auto">
            <a:xfrm>
              <a:off x="9537700" y="2600325"/>
              <a:ext cx="133350" cy="1333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F97AAAF2-2391-A393-737D-8D8B308943A2}"/>
                </a:ext>
              </a:extLst>
            </p:cNvPr>
            <p:cNvSpPr/>
            <p:nvPr/>
          </p:nvSpPr>
          <p:spPr bwMode="auto">
            <a:xfrm>
              <a:off x="9537700" y="2844994"/>
              <a:ext cx="133350" cy="13335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3" name="TextBox 102">
            <a:extLst>
              <a:ext uri="{FF2B5EF4-FFF2-40B4-BE49-F238E27FC236}">
                <a16:creationId xmlns:a16="http://schemas.microsoft.com/office/drawing/2014/main" id="{C4B54A54-65E4-62D2-751C-BD5B9D2806E1}"/>
              </a:ext>
            </a:extLst>
          </p:cNvPr>
          <p:cNvSpPr txBox="1"/>
          <p:nvPr/>
        </p:nvSpPr>
        <p:spPr bwMode="auto">
          <a:xfrm>
            <a:off x="7326929" y="1601985"/>
            <a:ext cx="43066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Best % Change in Tumor Size from Baseline</a:t>
            </a:r>
          </a:p>
        </p:txBody>
      </p:sp>
    </p:spTree>
    <p:extLst>
      <p:ext uri="{BB962C8B-B14F-4D97-AF65-F5344CB8AC3E}">
        <p14:creationId xmlns:p14="http://schemas.microsoft.com/office/powerpoint/2010/main" val="3759139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HERB: PFS by LIR (Secondary Endpoint)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Ohba. ASCO 2022. Abstr 4006. Reproduced with permission.</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5DDFA212-5EB9-D231-420A-932B7B6380B4}"/>
              </a:ext>
            </a:extLst>
          </p:cNvPr>
          <p:cNvSpPr txBox="1"/>
          <p:nvPr/>
        </p:nvSpPr>
        <p:spPr bwMode="auto">
          <a:xfrm>
            <a:off x="2729955" y="1513953"/>
            <a:ext cx="15808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HER2+ (n = 22)</a:t>
            </a:r>
          </a:p>
        </p:txBody>
      </p:sp>
      <p:sp>
        <p:nvSpPr>
          <p:cNvPr id="7" name="TextBox 6">
            <a:extLst>
              <a:ext uri="{FF2B5EF4-FFF2-40B4-BE49-F238E27FC236}">
                <a16:creationId xmlns:a16="http://schemas.microsoft.com/office/drawing/2014/main" id="{A1B1CE42-3DC8-0DFB-FE86-AC67E2C0BA98}"/>
              </a:ext>
            </a:extLst>
          </p:cNvPr>
          <p:cNvSpPr txBox="1"/>
          <p:nvPr/>
        </p:nvSpPr>
        <p:spPr bwMode="auto">
          <a:xfrm>
            <a:off x="8266113" y="1513953"/>
            <a:ext cx="18497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HER2 Low (n = 8)</a:t>
            </a:r>
          </a:p>
        </p:txBody>
      </p:sp>
      <p:grpSp>
        <p:nvGrpSpPr>
          <p:cNvPr id="3" name="Group 2">
            <a:extLst>
              <a:ext uri="{FF2B5EF4-FFF2-40B4-BE49-F238E27FC236}">
                <a16:creationId xmlns:a16="http://schemas.microsoft.com/office/drawing/2014/main" id="{645613BD-C56C-6D3B-8B2E-4A0885B00139}"/>
              </a:ext>
            </a:extLst>
          </p:cNvPr>
          <p:cNvGrpSpPr/>
          <p:nvPr/>
        </p:nvGrpSpPr>
        <p:grpSpPr>
          <a:xfrm>
            <a:off x="-3648" y="2145261"/>
            <a:ext cx="6089489" cy="4038106"/>
            <a:chOff x="-3648" y="2145261"/>
            <a:chExt cx="6089489" cy="4038106"/>
          </a:xfrm>
        </p:grpSpPr>
        <p:grpSp>
          <p:nvGrpSpPr>
            <p:cNvPr id="8" name="Group 7">
              <a:extLst>
                <a:ext uri="{FF2B5EF4-FFF2-40B4-BE49-F238E27FC236}">
                  <a16:creationId xmlns:a16="http://schemas.microsoft.com/office/drawing/2014/main" id="{F850C439-9A12-64D8-026F-2A13847D55FF}"/>
                </a:ext>
              </a:extLst>
            </p:cNvPr>
            <p:cNvGrpSpPr/>
            <p:nvPr/>
          </p:nvGrpSpPr>
          <p:grpSpPr>
            <a:xfrm>
              <a:off x="513554" y="2145261"/>
              <a:ext cx="721427" cy="3101423"/>
              <a:chOff x="2903226" y="1517651"/>
              <a:chExt cx="721427" cy="4062638"/>
            </a:xfrm>
          </p:grpSpPr>
          <p:sp>
            <p:nvSpPr>
              <p:cNvPr id="9" name="TextBox 8">
                <a:extLst>
                  <a:ext uri="{FF2B5EF4-FFF2-40B4-BE49-F238E27FC236}">
                    <a16:creationId xmlns:a16="http://schemas.microsoft.com/office/drawing/2014/main" id="{3615BD84-FA77-C4DA-5FB7-2F9931534B11}"/>
                  </a:ext>
                </a:extLst>
              </p:cNvPr>
              <p:cNvSpPr txBox="1"/>
              <p:nvPr/>
            </p:nvSpPr>
            <p:spPr bwMode="auto">
              <a:xfrm>
                <a:off x="2903226" y="1517651"/>
                <a:ext cx="721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0" name="TextBox 9">
                <a:extLst>
                  <a:ext uri="{FF2B5EF4-FFF2-40B4-BE49-F238E27FC236}">
                    <a16:creationId xmlns:a16="http://schemas.microsoft.com/office/drawing/2014/main" id="{B56A777A-4C29-F862-C908-A9B8A2072AA9}"/>
                  </a:ext>
                </a:extLst>
              </p:cNvPr>
              <p:cNvSpPr txBox="1"/>
              <p:nvPr/>
            </p:nvSpPr>
            <p:spPr bwMode="auto">
              <a:xfrm>
                <a:off x="3085705" y="2246902"/>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1" name="TextBox 10">
                <a:extLst>
                  <a:ext uri="{FF2B5EF4-FFF2-40B4-BE49-F238E27FC236}">
                    <a16:creationId xmlns:a16="http://schemas.microsoft.com/office/drawing/2014/main" id="{BC5C6618-F36C-79ED-8DD1-51E224B384F7}"/>
                  </a:ext>
                </a:extLst>
              </p:cNvPr>
              <p:cNvSpPr txBox="1"/>
              <p:nvPr/>
            </p:nvSpPr>
            <p:spPr bwMode="auto">
              <a:xfrm>
                <a:off x="3085705" y="2966745"/>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2" name="TextBox 11">
                <a:extLst>
                  <a:ext uri="{FF2B5EF4-FFF2-40B4-BE49-F238E27FC236}">
                    <a16:creationId xmlns:a16="http://schemas.microsoft.com/office/drawing/2014/main" id="{F1E8A6DB-590A-66C8-35B0-75013E09A819}"/>
                  </a:ext>
                </a:extLst>
              </p:cNvPr>
              <p:cNvSpPr txBox="1"/>
              <p:nvPr/>
            </p:nvSpPr>
            <p:spPr bwMode="auto">
              <a:xfrm>
                <a:off x="3085705" y="3728930"/>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3" name="TextBox 12">
                <a:extLst>
                  <a:ext uri="{FF2B5EF4-FFF2-40B4-BE49-F238E27FC236}">
                    <a16:creationId xmlns:a16="http://schemas.microsoft.com/office/drawing/2014/main" id="{5F382EA9-E530-68DB-0737-F01C3F69E834}"/>
                  </a:ext>
                </a:extLst>
              </p:cNvPr>
              <p:cNvSpPr txBox="1"/>
              <p:nvPr/>
            </p:nvSpPr>
            <p:spPr bwMode="auto">
              <a:xfrm>
                <a:off x="3085705" y="4462886"/>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4" name="TextBox 13">
                <a:extLst>
                  <a:ext uri="{FF2B5EF4-FFF2-40B4-BE49-F238E27FC236}">
                    <a16:creationId xmlns:a16="http://schemas.microsoft.com/office/drawing/2014/main" id="{5B005972-BE5E-90C1-4CF3-011DFB43F569}"/>
                  </a:ext>
                </a:extLst>
              </p:cNvPr>
              <p:cNvSpPr txBox="1"/>
              <p:nvPr/>
            </p:nvSpPr>
            <p:spPr bwMode="auto">
              <a:xfrm>
                <a:off x="3085705" y="5210957"/>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5" name="Group 14">
              <a:extLst>
                <a:ext uri="{FF2B5EF4-FFF2-40B4-BE49-F238E27FC236}">
                  <a16:creationId xmlns:a16="http://schemas.microsoft.com/office/drawing/2014/main" id="{232F6C1E-6671-16D9-B249-04C9B36A2D7E}"/>
                </a:ext>
              </a:extLst>
            </p:cNvPr>
            <p:cNvGrpSpPr/>
            <p:nvPr/>
          </p:nvGrpSpPr>
          <p:grpSpPr>
            <a:xfrm>
              <a:off x="1143000" y="2336801"/>
              <a:ext cx="91981" cy="2814320"/>
              <a:chOff x="1580359" y="2660386"/>
              <a:chExt cx="103516" cy="2456678"/>
            </a:xfrm>
          </p:grpSpPr>
          <p:cxnSp>
            <p:nvCxnSpPr>
              <p:cNvPr id="16" name="Straight Connector 15">
                <a:extLst>
                  <a:ext uri="{FF2B5EF4-FFF2-40B4-BE49-F238E27FC236}">
                    <a16:creationId xmlns:a16="http://schemas.microsoft.com/office/drawing/2014/main" id="{923FE87E-877E-4CF9-1CBD-E8770734B33D}"/>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A20770D-0BC1-240A-F62C-14146AB72DA2}"/>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27BF2EB-9328-44FA-15AF-258F67D53DF4}"/>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CF3BA80-C49B-4EB3-05A0-37F1FFA8FAC9}"/>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2210D17-AAE9-C6E0-1E43-B314042A0C66}"/>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2F74381-9CE0-92C4-6D7D-29EB5DDB47B0}"/>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22" name="TextBox 21">
              <a:extLst>
                <a:ext uri="{FF2B5EF4-FFF2-40B4-BE49-F238E27FC236}">
                  <a16:creationId xmlns:a16="http://schemas.microsoft.com/office/drawing/2014/main" id="{DE3EF6C4-BCA3-5C6E-DD52-00CAACCBF194}"/>
                </a:ext>
              </a:extLst>
            </p:cNvPr>
            <p:cNvSpPr txBox="1"/>
            <p:nvPr/>
          </p:nvSpPr>
          <p:spPr>
            <a:xfrm rot="16200000">
              <a:off x="-674397" y="3549062"/>
              <a:ext cx="2643099" cy="369332"/>
            </a:xfrm>
            <a:prstGeom prst="rect">
              <a:avLst/>
            </a:prstGeom>
            <a:noFill/>
          </p:spPr>
          <p:txBody>
            <a:bodyPr>
              <a:spAutoFit/>
            </a:bodyPr>
            <a:lstStyle/>
            <a:p>
              <a:pPr algn="ctr" defTabSz="651529">
                <a:defRPr/>
              </a:pPr>
              <a:r>
                <a:rPr lang="en-US" b="1" dirty="0">
                  <a:solidFill>
                    <a:srgbClr val="000000"/>
                  </a:solidFill>
                  <a:latin typeface="Calibri" panose="020F0502020204030204"/>
                </a:rPr>
                <a:t>PFS Probability (%)</a:t>
              </a:r>
            </a:p>
          </p:txBody>
        </p:sp>
        <p:grpSp>
          <p:nvGrpSpPr>
            <p:cNvPr id="23" name="Group 22">
              <a:extLst>
                <a:ext uri="{FF2B5EF4-FFF2-40B4-BE49-F238E27FC236}">
                  <a16:creationId xmlns:a16="http://schemas.microsoft.com/office/drawing/2014/main" id="{D5CEEBF0-901C-45BC-9C7B-3DA4215A3194}"/>
                </a:ext>
              </a:extLst>
            </p:cNvPr>
            <p:cNvGrpSpPr/>
            <p:nvPr/>
          </p:nvGrpSpPr>
          <p:grpSpPr>
            <a:xfrm>
              <a:off x="1143001" y="5138530"/>
              <a:ext cx="4942840" cy="369332"/>
              <a:chOff x="3403104" y="5373268"/>
              <a:chExt cx="8665264" cy="369332"/>
            </a:xfrm>
          </p:grpSpPr>
          <p:sp>
            <p:nvSpPr>
              <p:cNvPr id="24" name="TextBox 23">
                <a:extLst>
                  <a:ext uri="{FF2B5EF4-FFF2-40B4-BE49-F238E27FC236}">
                    <a16:creationId xmlns:a16="http://schemas.microsoft.com/office/drawing/2014/main" id="{D870D4D5-3A1F-5380-BDBC-BC6916862486}"/>
                  </a:ext>
                </a:extLst>
              </p:cNvPr>
              <p:cNvSpPr txBox="1"/>
              <p:nvPr/>
            </p:nvSpPr>
            <p:spPr bwMode="auto">
              <a:xfrm>
                <a:off x="3403104" y="537326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0</a:t>
                </a:r>
              </a:p>
            </p:txBody>
          </p:sp>
          <p:sp>
            <p:nvSpPr>
              <p:cNvPr id="25" name="TextBox 24">
                <a:extLst>
                  <a:ext uri="{FF2B5EF4-FFF2-40B4-BE49-F238E27FC236}">
                    <a16:creationId xmlns:a16="http://schemas.microsoft.com/office/drawing/2014/main" id="{9F878366-28C7-1DCA-B4D9-30089D2C4840}"/>
                  </a:ext>
                </a:extLst>
              </p:cNvPr>
              <p:cNvSpPr txBox="1"/>
              <p:nvPr/>
            </p:nvSpPr>
            <p:spPr bwMode="auto">
              <a:xfrm>
                <a:off x="4431804" y="537326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3</a:t>
                </a:r>
              </a:p>
            </p:txBody>
          </p:sp>
          <p:sp>
            <p:nvSpPr>
              <p:cNvPr id="26" name="TextBox 25">
                <a:extLst>
                  <a:ext uri="{FF2B5EF4-FFF2-40B4-BE49-F238E27FC236}">
                    <a16:creationId xmlns:a16="http://schemas.microsoft.com/office/drawing/2014/main" id="{9D39F780-21E3-AB4B-73D7-3C417FA12CAA}"/>
                  </a:ext>
                </a:extLst>
              </p:cNvPr>
              <p:cNvSpPr txBox="1"/>
              <p:nvPr/>
            </p:nvSpPr>
            <p:spPr bwMode="auto">
              <a:xfrm>
                <a:off x="5441572" y="537326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6</a:t>
                </a:r>
              </a:p>
            </p:txBody>
          </p:sp>
          <p:sp>
            <p:nvSpPr>
              <p:cNvPr id="27" name="TextBox 26">
                <a:extLst>
                  <a:ext uri="{FF2B5EF4-FFF2-40B4-BE49-F238E27FC236}">
                    <a16:creationId xmlns:a16="http://schemas.microsoft.com/office/drawing/2014/main" id="{5F23E499-5634-6061-C070-8E5E88A901CB}"/>
                  </a:ext>
                </a:extLst>
              </p:cNvPr>
              <p:cNvSpPr txBox="1"/>
              <p:nvPr/>
            </p:nvSpPr>
            <p:spPr bwMode="auto">
              <a:xfrm>
                <a:off x="6470272" y="537326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9</a:t>
                </a:r>
              </a:p>
            </p:txBody>
          </p:sp>
          <p:sp>
            <p:nvSpPr>
              <p:cNvPr id="28" name="TextBox 27">
                <a:extLst>
                  <a:ext uri="{FF2B5EF4-FFF2-40B4-BE49-F238E27FC236}">
                    <a16:creationId xmlns:a16="http://schemas.microsoft.com/office/drawing/2014/main" id="{51BCB58A-A7CA-06F3-48C3-CCF4D666BAE4}"/>
                  </a:ext>
                </a:extLst>
              </p:cNvPr>
              <p:cNvSpPr txBox="1"/>
              <p:nvPr/>
            </p:nvSpPr>
            <p:spPr bwMode="auto">
              <a:xfrm>
                <a:off x="7415063" y="5373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12</a:t>
                </a:r>
              </a:p>
            </p:txBody>
          </p:sp>
          <p:sp>
            <p:nvSpPr>
              <p:cNvPr id="29" name="TextBox 28">
                <a:extLst>
                  <a:ext uri="{FF2B5EF4-FFF2-40B4-BE49-F238E27FC236}">
                    <a16:creationId xmlns:a16="http://schemas.microsoft.com/office/drawing/2014/main" id="{3D9388EA-2524-6FA5-36C8-913838797B4B}"/>
                  </a:ext>
                </a:extLst>
              </p:cNvPr>
              <p:cNvSpPr txBox="1"/>
              <p:nvPr/>
            </p:nvSpPr>
            <p:spPr bwMode="auto">
              <a:xfrm>
                <a:off x="8424831" y="5373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15</a:t>
                </a:r>
              </a:p>
            </p:txBody>
          </p:sp>
          <p:sp>
            <p:nvSpPr>
              <p:cNvPr id="30" name="TextBox 29">
                <a:extLst>
                  <a:ext uri="{FF2B5EF4-FFF2-40B4-BE49-F238E27FC236}">
                    <a16:creationId xmlns:a16="http://schemas.microsoft.com/office/drawing/2014/main" id="{B6E22DF5-0099-C24C-D8ED-661F26E7F4ED}"/>
                  </a:ext>
                </a:extLst>
              </p:cNvPr>
              <p:cNvSpPr txBox="1"/>
              <p:nvPr/>
            </p:nvSpPr>
            <p:spPr bwMode="auto">
              <a:xfrm>
                <a:off x="9306514" y="5373268"/>
                <a:ext cx="712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18</a:t>
                </a:r>
              </a:p>
            </p:txBody>
          </p:sp>
          <p:sp>
            <p:nvSpPr>
              <p:cNvPr id="44" name="TextBox 43">
                <a:extLst>
                  <a:ext uri="{FF2B5EF4-FFF2-40B4-BE49-F238E27FC236}">
                    <a16:creationId xmlns:a16="http://schemas.microsoft.com/office/drawing/2014/main" id="{72049390-8356-010F-A80A-1DE4480FC98B}"/>
                  </a:ext>
                </a:extLst>
              </p:cNvPr>
              <p:cNvSpPr txBox="1"/>
              <p:nvPr/>
            </p:nvSpPr>
            <p:spPr bwMode="auto">
              <a:xfrm>
                <a:off x="10310638" y="5373268"/>
                <a:ext cx="729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21</a:t>
                </a:r>
              </a:p>
            </p:txBody>
          </p:sp>
          <p:sp>
            <p:nvSpPr>
              <p:cNvPr id="45" name="TextBox 44">
                <a:extLst>
                  <a:ext uri="{FF2B5EF4-FFF2-40B4-BE49-F238E27FC236}">
                    <a16:creationId xmlns:a16="http://schemas.microsoft.com/office/drawing/2014/main" id="{C8E2C037-888D-B91D-4B2D-ED161B31D81B}"/>
                  </a:ext>
                </a:extLst>
              </p:cNvPr>
              <p:cNvSpPr txBox="1"/>
              <p:nvPr/>
            </p:nvSpPr>
            <p:spPr bwMode="auto">
              <a:xfrm>
                <a:off x="11339337" y="5373268"/>
                <a:ext cx="729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24</a:t>
                </a:r>
              </a:p>
            </p:txBody>
          </p:sp>
        </p:grpSp>
        <p:sp>
          <p:nvSpPr>
            <p:cNvPr id="31" name="TextBox 30">
              <a:extLst>
                <a:ext uri="{FF2B5EF4-FFF2-40B4-BE49-F238E27FC236}">
                  <a16:creationId xmlns:a16="http://schemas.microsoft.com/office/drawing/2014/main" id="{B09E7F60-DC68-15B3-E242-66DC9E9380B7}"/>
                </a:ext>
              </a:extLst>
            </p:cNvPr>
            <p:cNvSpPr txBox="1"/>
            <p:nvPr/>
          </p:nvSpPr>
          <p:spPr>
            <a:xfrm>
              <a:off x="2238682" y="5378154"/>
              <a:ext cx="2643099" cy="369332"/>
            </a:xfrm>
            <a:prstGeom prst="rect">
              <a:avLst/>
            </a:prstGeom>
            <a:noFill/>
          </p:spPr>
          <p:txBody>
            <a:bodyPr>
              <a:spAutoFit/>
            </a:bodyPr>
            <a:lstStyle/>
            <a:p>
              <a:pPr algn="ctr" defTabSz="651529">
                <a:defRPr/>
              </a:pPr>
              <a:r>
                <a:rPr lang="en-US" b="1" dirty="0">
                  <a:solidFill>
                    <a:srgbClr val="000000"/>
                  </a:solidFill>
                  <a:latin typeface="Calibri" panose="020F0502020204030204"/>
                </a:rPr>
                <a:t>Mo</a:t>
              </a:r>
            </a:p>
          </p:txBody>
        </p:sp>
        <p:grpSp>
          <p:nvGrpSpPr>
            <p:cNvPr id="32" name="Group 31">
              <a:extLst>
                <a:ext uri="{FF2B5EF4-FFF2-40B4-BE49-F238E27FC236}">
                  <a16:creationId xmlns:a16="http://schemas.microsoft.com/office/drawing/2014/main" id="{E86470E7-085F-7703-0AD1-C904B12C1E8B}"/>
                </a:ext>
              </a:extLst>
            </p:cNvPr>
            <p:cNvGrpSpPr/>
            <p:nvPr/>
          </p:nvGrpSpPr>
          <p:grpSpPr>
            <a:xfrm rot="5400000">
              <a:off x="3504891" y="2858461"/>
              <a:ext cx="88248" cy="4649470"/>
              <a:chOff x="1580359" y="1182870"/>
              <a:chExt cx="103516" cy="3934194"/>
            </a:xfrm>
          </p:grpSpPr>
          <p:cxnSp>
            <p:nvCxnSpPr>
              <p:cNvPr id="33" name="Straight Connector 32">
                <a:extLst>
                  <a:ext uri="{FF2B5EF4-FFF2-40B4-BE49-F238E27FC236}">
                    <a16:creationId xmlns:a16="http://schemas.microsoft.com/office/drawing/2014/main" id="{ECE3F507-72AE-1549-2402-205ED97A55D3}"/>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F37FD08-2C76-C753-404C-98C842E9A893}"/>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C3D688D-445F-2A75-E7EE-E0DF515E3363}"/>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BEF5433-A78D-0C20-4C6B-01EE9A21BB31}"/>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8ECC238-DCA7-0ED6-AAE9-019A2546F7B2}"/>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5C52FA7-47B4-6D88-73FC-43CD5714944D}"/>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90484F3-9A58-D0C3-CB9E-768249EF1DD7}"/>
                  </a:ext>
                </a:extLst>
              </p:cNvPr>
              <p:cNvCxnSpPr>
                <a:cxnSpLocks/>
              </p:cNvCxnSpPr>
              <p:nvPr/>
            </p:nvCxnSpPr>
            <p:spPr bwMode="auto">
              <a:xfrm>
                <a:off x="1580359" y="2168419"/>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268611D-7BC7-52B6-D83C-ED69685F90EC}"/>
                  </a:ext>
                </a:extLst>
              </p:cNvPr>
              <p:cNvCxnSpPr>
                <a:cxnSpLocks/>
              </p:cNvCxnSpPr>
              <p:nvPr/>
            </p:nvCxnSpPr>
            <p:spPr bwMode="auto">
              <a:xfrm>
                <a:off x="1580359" y="1674837"/>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64434ED-A9DC-D4E2-C2F3-4DEA8F2E5245}"/>
                  </a:ext>
                </a:extLst>
              </p:cNvPr>
              <p:cNvCxnSpPr>
                <a:cxnSpLocks/>
              </p:cNvCxnSpPr>
              <p:nvPr/>
            </p:nvCxnSpPr>
            <p:spPr bwMode="auto">
              <a:xfrm>
                <a:off x="1580359" y="1182870"/>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40" name="Freeform: Shape 39">
              <a:extLst>
                <a:ext uri="{FF2B5EF4-FFF2-40B4-BE49-F238E27FC236}">
                  <a16:creationId xmlns:a16="http://schemas.microsoft.com/office/drawing/2014/main" id="{F33439DF-CDA8-C9DE-C3F2-8DA02A4FD263}"/>
                </a:ext>
              </a:extLst>
            </p:cNvPr>
            <p:cNvSpPr/>
            <p:nvPr/>
          </p:nvSpPr>
          <p:spPr bwMode="auto">
            <a:xfrm>
              <a:off x="1225551" y="2330450"/>
              <a:ext cx="4648200" cy="2821515"/>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a:p>
          </p:txBody>
        </p:sp>
        <p:grpSp>
          <p:nvGrpSpPr>
            <p:cNvPr id="46" name="Group 45">
              <a:extLst>
                <a:ext uri="{FF2B5EF4-FFF2-40B4-BE49-F238E27FC236}">
                  <a16:creationId xmlns:a16="http://schemas.microsoft.com/office/drawing/2014/main" id="{4C435AE6-8566-7A64-499F-E441EF5DD8BE}"/>
                </a:ext>
              </a:extLst>
            </p:cNvPr>
            <p:cNvGrpSpPr/>
            <p:nvPr/>
          </p:nvGrpSpPr>
          <p:grpSpPr>
            <a:xfrm>
              <a:off x="-3648" y="5649637"/>
              <a:ext cx="6029741" cy="533730"/>
              <a:chOff x="1375109" y="5446838"/>
              <a:chExt cx="10570704" cy="533730"/>
            </a:xfrm>
          </p:grpSpPr>
          <p:sp>
            <p:nvSpPr>
              <p:cNvPr id="47" name="TextBox 46">
                <a:extLst>
                  <a:ext uri="{FF2B5EF4-FFF2-40B4-BE49-F238E27FC236}">
                    <a16:creationId xmlns:a16="http://schemas.microsoft.com/office/drawing/2014/main" id="{254D8D82-5E34-B74D-64A9-616069360E2A}"/>
                  </a:ext>
                </a:extLst>
              </p:cNvPr>
              <p:cNvSpPr txBox="1"/>
              <p:nvPr/>
            </p:nvSpPr>
            <p:spPr bwMode="auto">
              <a:xfrm>
                <a:off x="3231895" y="5457348"/>
                <a:ext cx="6441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22</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00DDD009-6128-44AD-AFF3-6E32DC6F4429}"/>
                  </a:ext>
                </a:extLst>
              </p:cNvPr>
              <p:cNvSpPr txBox="1"/>
              <p:nvPr/>
            </p:nvSpPr>
            <p:spPr bwMode="auto">
              <a:xfrm>
                <a:off x="5350455" y="545734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9</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51" name="TextBox 50">
                <a:extLst>
                  <a:ext uri="{FF2B5EF4-FFF2-40B4-BE49-F238E27FC236}">
                    <a16:creationId xmlns:a16="http://schemas.microsoft.com/office/drawing/2014/main" id="{945361E5-6DA3-E152-8ABF-1422A12EA4FD}"/>
                  </a:ext>
                </a:extLst>
              </p:cNvPr>
              <p:cNvSpPr txBox="1"/>
              <p:nvPr/>
            </p:nvSpPr>
            <p:spPr bwMode="auto">
              <a:xfrm>
                <a:off x="7382456" y="545734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4</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53" name="TextBox 52">
                <a:extLst>
                  <a:ext uri="{FF2B5EF4-FFF2-40B4-BE49-F238E27FC236}">
                    <a16:creationId xmlns:a16="http://schemas.microsoft.com/office/drawing/2014/main" id="{5138F8B6-26C1-610E-2EC8-0E51FBA33C71}"/>
                  </a:ext>
                </a:extLst>
              </p:cNvPr>
              <p:cNvSpPr txBox="1"/>
              <p:nvPr/>
            </p:nvSpPr>
            <p:spPr bwMode="auto">
              <a:xfrm>
                <a:off x="9420924" y="545734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a:t>
                </a:r>
              </a:p>
              <a:p>
                <a:pPr algn="ctr">
                  <a:lnSpc>
                    <a:spcPct val="100000"/>
                  </a:lnSpc>
                  <a:spcAft>
                    <a:spcPct val="0"/>
                  </a:spcAft>
                  <a:buClrTx/>
                  <a:buFontTx/>
                  <a:buNone/>
                </a:pPr>
                <a:r>
                  <a:rPr lang="en-US" sz="1400" dirty="0">
                    <a:solidFill>
                      <a:schemeClr val="bg1"/>
                    </a:solidFill>
                    <a:latin typeface="Calibri" panose="020F0502020204030204" pitchFamily="34" charset="0"/>
                  </a:rPr>
                  <a:t>1</a:t>
                </a:r>
                <a:endParaRPr lang="en-US" sz="1400" b="0" dirty="0">
                  <a:solidFill>
                    <a:schemeClr val="bg1"/>
                  </a:solidFill>
                  <a:latin typeface="Calibri" panose="020F0502020204030204" pitchFamily="34" charset="0"/>
                </a:endParaRPr>
              </a:p>
            </p:txBody>
          </p:sp>
          <p:sp>
            <p:nvSpPr>
              <p:cNvPr id="55" name="TextBox 54">
                <a:extLst>
                  <a:ext uri="{FF2B5EF4-FFF2-40B4-BE49-F238E27FC236}">
                    <a16:creationId xmlns:a16="http://schemas.microsoft.com/office/drawing/2014/main" id="{852B5F31-4A61-E1DF-7E54-F04118D76F32}"/>
                  </a:ext>
                </a:extLst>
              </p:cNvPr>
              <p:cNvSpPr txBox="1"/>
              <p:nvPr/>
            </p:nvSpPr>
            <p:spPr bwMode="auto">
              <a:xfrm>
                <a:off x="11461892" y="545734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56" name="TextBox 55">
                <a:extLst>
                  <a:ext uri="{FF2B5EF4-FFF2-40B4-BE49-F238E27FC236}">
                    <a16:creationId xmlns:a16="http://schemas.microsoft.com/office/drawing/2014/main" id="{D9055212-1718-D16C-3C24-6BE348750C9C}"/>
                  </a:ext>
                </a:extLst>
              </p:cNvPr>
              <p:cNvSpPr txBox="1"/>
              <p:nvPr/>
            </p:nvSpPr>
            <p:spPr bwMode="auto">
              <a:xfrm>
                <a:off x="1375109" y="5446838"/>
                <a:ext cx="19868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Aft>
                    <a:spcPct val="0"/>
                  </a:spcAft>
                  <a:buClrTx/>
                  <a:buFontTx/>
                  <a:buNone/>
                </a:pPr>
                <a:r>
                  <a:rPr lang="en-US" sz="1400" b="1" dirty="0">
                    <a:solidFill>
                      <a:schemeClr val="bg1"/>
                    </a:solidFill>
                    <a:latin typeface="Calibri" panose="020F0502020204030204" pitchFamily="34" charset="0"/>
                  </a:rPr>
                  <a:t>Pts at Risk, n</a:t>
                </a:r>
              </a:p>
              <a:p>
                <a:pPr algn="r">
                  <a:lnSpc>
                    <a:spcPct val="100000"/>
                  </a:lnSpc>
                  <a:spcAft>
                    <a:spcPct val="0"/>
                  </a:spcAft>
                  <a:buClrTx/>
                  <a:buFontTx/>
                  <a:buNone/>
                </a:pPr>
                <a:r>
                  <a:rPr lang="en-US" sz="1400" b="1" dirty="0">
                    <a:solidFill>
                      <a:schemeClr val="bg1"/>
                    </a:solidFill>
                    <a:latin typeface="Calibri" panose="020F0502020204030204" pitchFamily="34" charset="0"/>
                  </a:rPr>
                  <a:t>Censored, n</a:t>
                </a:r>
              </a:p>
            </p:txBody>
          </p:sp>
        </p:grpSp>
      </p:grpSp>
      <p:grpSp>
        <p:nvGrpSpPr>
          <p:cNvPr id="57" name="Group 56">
            <a:extLst>
              <a:ext uri="{FF2B5EF4-FFF2-40B4-BE49-F238E27FC236}">
                <a16:creationId xmlns:a16="http://schemas.microsoft.com/office/drawing/2014/main" id="{0EC11241-DD07-B546-4C32-ED0BA2677A88}"/>
              </a:ext>
            </a:extLst>
          </p:cNvPr>
          <p:cNvGrpSpPr/>
          <p:nvPr/>
        </p:nvGrpSpPr>
        <p:grpSpPr>
          <a:xfrm>
            <a:off x="5989661" y="2145261"/>
            <a:ext cx="5572287" cy="4006576"/>
            <a:chOff x="513554" y="2145261"/>
            <a:chExt cx="5572287" cy="4006576"/>
          </a:xfrm>
        </p:grpSpPr>
        <p:grpSp>
          <p:nvGrpSpPr>
            <p:cNvPr id="58" name="Group 57">
              <a:extLst>
                <a:ext uri="{FF2B5EF4-FFF2-40B4-BE49-F238E27FC236}">
                  <a16:creationId xmlns:a16="http://schemas.microsoft.com/office/drawing/2014/main" id="{3EC10F83-FA3D-BD07-DD2C-08C7C7DF5B2B}"/>
                </a:ext>
              </a:extLst>
            </p:cNvPr>
            <p:cNvGrpSpPr/>
            <p:nvPr/>
          </p:nvGrpSpPr>
          <p:grpSpPr>
            <a:xfrm>
              <a:off x="513554" y="2145261"/>
              <a:ext cx="721427" cy="3101423"/>
              <a:chOff x="2903226" y="1517651"/>
              <a:chExt cx="721427" cy="4062638"/>
            </a:xfrm>
          </p:grpSpPr>
          <p:sp>
            <p:nvSpPr>
              <p:cNvPr id="96" name="TextBox 95">
                <a:extLst>
                  <a:ext uri="{FF2B5EF4-FFF2-40B4-BE49-F238E27FC236}">
                    <a16:creationId xmlns:a16="http://schemas.microsoft.com/office/drawing/2014/main" id="{8B66C788-3C04-B0E4-F7D7-3C75CAC8598A}"/>
                  </a:ext>
                </a:extLst>
              </p:cNvPr>
              <p:cNvSpPr txBox="1"/>
              <p:nvPr/>
            </p:nvSpPr>
            <p:spPr bwMode="auto">
              <a:xfrm>
                <a:off x="2903226" y="1517651"/>
                <a:ext cx="721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97" name="TextBox 96">
                <a:extLst>
                  <a:ext uri="{FF2B5EF4-FFF2-40B4-BE49-F238E27FC236}">
                    <a16:creationId xmlns:a16="http://schemas.microsoft.com/office/drawing/2014/main" id="{ADC3F457-FA6E-A08E-04E9-73D9BE9BD6C0}"/>
                  </a:ext>
                </a:extLst>
              </p:cNvPr>
              <p:cNvSpPr txBox="1"/>
              <p:nvPr/>
            </p:nvSpPr>
            <p:spPr bwMode="auto">
              <a:xfrm>
                <a:off x="3085705" y="2246902"/>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98" name="TextBox 97">
                <a:extLst>
                  <a:ext uri="{FF2B5EF4-FFF2-40B4-BE49-F238E27FC236}">
                    <a16:creationId xmlns:a16="http://schemas.microsoft.com/office/drawing/2014/main" id="{1AA73F53-4741-3268-3937-748DACF60EF7}"/>
                  </a:ext>
                </a:extLst>
              </p:cNvPr>
              <p:cNvSpPr txBox="1"/>
              <p:nvPr/>
            </p:nvSpPr>
            <p:spPr bwMode="auto">
              <a:xfrm>
                <a:off x="3085705" y="2966745"/>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99" name="TextBox 98">
                <a:extLst>
                  <a:ext uri="{FF2B5EF4-FFF2-40B4-BE49-F238E27FC236}">
                    <a16:creationId xmlns:a16="http://schemas.microsoft.com/office/drawing/2014/main" id="{7E8451D9-89DC-8EA8-9172-7666938D6A75}"/>
                  </a:ext>
                </a:extLst>
              </p:cNvPr>
              <p:cNvSpPr txBox="1"/>
              <p:nvPr/>
            </p:nvSpPr>
            <p:spPr bwMode="auto">
              <a:xfrm>
                <a:off x="3085705" y="3728930"/>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00" name="TextBox 99">
                <a:extLst>
                  <a:ext uri="{FF2B5EF4-FFF2-40B4-BE49-F238E27FC236}">
                    <a16:creationId xmlns:a16="http://schemas.microsoft.com/office/drawing/2014/main" id="{9A118FF6-A737-2C2D-A805-94D25D9C6FBC}"/>
                  </a:ext>
                </a:extLst>
              </p:cNvPr>
              <p:cNvSpPr txBox="1"/>
              <p:nvPr/>
            </p:nvSpPr>
            <p:spPr bwMode="auto">
              <a:xfrm>
                <a:off x="3085705" y="4462886"/>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01" name="TextBox 100">
                <a:extLst>
                  <a:ext uri="{FF2B5EF4-FFF2-40B4-BE49-F238E27FC236}">
                    <a16:creationId xmlns:a16="http://schemas.microsoft.com/office/drawing/2014/main" id="{14796A08-7379-68C4-0717-31A95D50FA8A}"/>
                  </a:ext>
                </a:extLst>
              </p:cNvPr>
              <p:cNvSpPr txBox="1"/>
              <p:nvPr/>
            </p:nvSpPr>
            <p:spPr bwMode="auto">
              <a:xfrm>
                <a:off x="3085705" y="5210957"/>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59" name="Group 58">
              <a:extLst>
                <a:ext uri="{FF2B5EF4-FFF2-40B4-BE49-F238E27FC236}">
                  <a16:creationId xmlns:a16="http://schemas.microsoft.com/office/drawing/2014/main" id="{CE4A630A-89A1-3741-AF50-E8DCBF7C4585}"/>
                </a:ext>
              </a:extLst>
            </p:cNvPr>
            <p:cNvGrpSpPr/>
            <p:nvPr/>
          </p:nvGrpSpPr>
          <p:grpSpPr>
            <a:xfrm>
              <a:off x="1143000" y="2336801"/>
              <a:ext cx="91981" cy="2814320"/>
              <a:chOff x="1580359" y="2660386"/>
              <a:chExt cx="103516" cy="2456678"/>
            </a:xfrm>
          </p:grpSpPr>
          <p:cxnSp>
            <p:nvCxnSpPr>
              <p:cNvPr id="90" name="Straight Connector 89">
                <a:extLst>
                  <a:ext uri="{FF2B5EF4-FFF2-40B4-BE49-F238E27FC236}">
                    <a16:creationId xmlns:a16="http://schemas.microsoft.com/office/drawing/2014/main" id="{6457E4D7-BA94-D10A-97B8-9FAA3A5F68D8}"/>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6882238E-974D-BB44-5B26-3CCCA6453A42}"/>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4751101-265E-9E41-B6FF-1793CC59E38A}"/>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5A3FE4E-4C9C-2220-6D47-D262C9671968}"/>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81A14939-CA88-99BA-E9B4-AFCFD62B7DBD}"/>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A7B6302-556F-345A-D09F-0A865914CCD5}"/>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B0C8DC1A-1CCA-9CD6-D68E-B723CD727A52}"/>
                </a:ext>
              </a:extLst>
            </p:cNvPr>
            <p:cNvGrpSpPr/>
            <p:nvPr/>
          </p:nvGrpSpPr>
          <p:grpSpPr>
            <a:xfrm>
              <a:off x="1143001" y="5138530"/>
              <a:ext cx="4942840" cy="369332"/>
              <a:chOff x="3403104" y="5373268"/>
              <a:chExt cx="8665264" cy="369332"/>
            </a:xfrm>
          </p:grpSpPr>
          <p:sp>
            <p:nvSpPr>
              <p:cNvPr id="81" name="TextBox 80">
                <a:extLst>
                  <a:ext uri="{FF2B5EF4-FFF2-40B4-BE49-F238E27FC236}">
                    <a16:creationId xmlns:a16="http://schemas.microsoft.com/office/drawing/2014/main" id="{8429A980-B23E-2CA5-F401-80B7B86F4592}"/>
                  </a:ext>
                </a:extLst>
              </p:cNvPr>
              <p:cNvSpPr txBox="1"/>
              <p:nvPr/>
            </p:nvSpPr>
            <p:spPr bwMode="auto">
              <a:xfrm>
                <a:off x="3403104" y="537326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0</a:t>
                </a:r>
              </a:p>
            </p:txBody>
          </p:sp>
          <p:sp>
            <p:nvSpPr>
              <p:cNvPr id="82" name="TextBox 81">
                <a:extLst>
                  <a:ext uri="{FF2B5EF4-FFF2-40B4-BE49-F238E27FC236}">
                    <a16:creationId xmlns:a16="http://schemas.microsoft.com/office/drawing/2014/main" id="{4BDE95C7-0506-BE3B-7D6E-435DC2D50BF6}"/>
                  </a:ext>
                </a:extLst>
              </p:cNvPr>
              <p:cNvSpPr txBox="1"/>
              <p:nvPr/>
            </p:nvSpPr>
            <p:spPr bwMode="auto">
              <a:xfrm>
                <a:off x="4431804" y="537326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3</a:t>
                </a:r>
              </a:p>
            </p:txBody>
          </p:sp>
          <p:sp>
            <p:nvSpPr>
              <p:cNvPr id="83" name="TextBox 82">
                <a:extLst>
                  <a:ext uri="{FF2B5EF4-FFF2-40B4-BE49-F238E27FC236}">
                    <a16:creationId xmlns:a16="http://schemas.microsoft.com/office/drawing/2014/main" id="{E00B5325-540B-94D2-7049-34BEE4E4B0FB}"/>
                  </a:ext>
                </a:extLst>
              </p:cNvPr>
              <p:cNvSpPr txBox="1"/>
              <p:nvPr/>
            </p:nvSpPr>
            <p:spPr bwMode="auto">
              <a:xfrm>
                <a:off x="5441572" y="537326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6</a:t>
                </a:r>
              </a:p>
            </p:txBody>
          </p:sp>
          <p:sp>
            <p:nvSpPr>
              <p:cNvPr id="84" name="TextBox 83">
                <a:extLst>
                  <a:ext uri="{FF2B5EF4-FFF2-40B4-BE49-F238E27FC236}">
                    <a16:creationId xmlns:a16="http://schemas.microsoft.com/office/drawing/2014/main" id="{10742AAA-0DEA-C9B6-E064-FC602431A586}"/>
                  </a:ext>
                </a:extLst>
              </p:cNvPr>
              <p:cNvSpPr txBox="1"/>
              <p:nvPr/>
            </p:nvSpPr>
            <p:spPr bwMode="auto">
              <a:xfrm>
                <a:off x="6470272" y="537326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9</a:t>
                </a:r>
              </a:p>
            </p:txBody>
          </p:sp>
          <p:sp>
            <p:nvSpPr>
              <p:cNvPr id="85" name="TextBox 84">
                <a:extLst>
                  <a:ext uri="{FF2B5EF4-FFF2-40B4-BE49-F238E27FC236}">
                    <a16:creationId xmlns:a16="http://schemas.microsoft.com/office/drawing/2014/main" id="{2182F3E2-A09C-19A4-5252-BBAA56BCC045}"/>
                  </a:ext>
                </a:extLst>
              </p:cNvPr>
              <p:cNvSpPr txBox="1"/>
              <p:nvPr/>
            </p:nvSpPr>
            <p:spPr bwMode="auto">
              <a:xfrm>
                <a:off x="7415063" y="5373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12</a:t>
                </a:r>
              </a:p>
            </p:txBody>
          </p:sp>
          <p:sp>
            <p:nvSpPr>
              <p:cNvPr id="86" name="TextBox 85">
                <a:extLst>
                  <a:ext uri="{FF2B5EF4-FFF2-40B4-BE49-F238E27FC236}">
                    <a16:creationId xmlns:a16="http://schemas.microsoft.com/office/drawing/2014/main" id="{D36FC2AD-DB49-D3B8-7890-22E046296D8F}"/>
                  </a:ext>
                </a:extLst>
              </p:cNvPr>
              <p:cNvSpPr txBox="1"/>
              <p:nvPr/>
            </p:nvSpPr>
            <p:spPr bwMode="auto">
              <a:xfrm>
                <a:off x="8424831" y="5373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15</a:t>
                </a:r>
              </a:p>
            </p:txBody>
          </p:sp>
          <p:sp>
            <p:nvSpPr>
              <p:cNvPr id="87" name="TextBox 86">
                <a:extLst>
                  <a:ext uri="{FF2B5EF4-FFF2-40B4-BE49-F238E27FC236}">
                    <a16:creationId xmlns:a16="http://schemas.microsoft.com/office/drawing/2014/main" id="{36D7DC14-3048-5FE3-F03A-FBD7C6BF62E9}"/>
                  </a:ext>
                </a:extLst>
              </p:cNvPr>
              <p:cNvSpPr txBox="1"/>
              <p:nvPr/>
            </p:nvSpPr>
            <p:spPr bwMode="auto">
              <a:xfrm>
                <a:off x="9306514" y="5373268"/>
                <a:ext cx="712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18</a:t>
                </a:r>
              </a:p>
            </p:txBody>
          </p:sp>
          <p:sp>
            <p:nvSpPr>
              <p:cNvPr id="88" name="TextBox 87">
                <a:extLst>
                  <a:ext uri="{FF2B5EF4-FFF2-40B4-BE49-F238E27FC236}">
                    <a16:creationId xmlns:a16="http://schemas.microsoft.com/office/drawing/2014/main" id="{FC4A1128-EB61-56EC-A533-73FC3D604770}"/>
                  </a:ext>
                </a:extLst>
              </p:cNvPr>
              <p:cNvSpPr txBox="1"/>
              <p:nvPr/>
            </p:nvSpPr>
            <p:spPr bwMode="auto">
              <a:xfrm>
                <a:off x="10310638" y="5373268"/>
                <a:ext cx="729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21</a:t>
                </a:r>
              </a:p>
            </p:txBody>
          </p:sp>
          <p:sp>
            <p:nvSpPr>
              <p:cNvPr id="89" name="TextBox 88">
                <a:extLst>
                  <a:ext uri="{FF2B5EF4-FFF2-40B4-BE49-F238E27FC236}">
                    <a16:creationId xmlns:a16="http://schemas.microsoft.com/office/drawing/2014/main" id="{AD3A4108-F1E4-9DE2-D6A5-5860A90F604D}"/>
                  </a:ext>
                </a:extLst>
              </p:cNvPr>
              <p:cNvSpPr txBox="1"/>
              <p:nvPr/>
            </p:nvSpPr>
            <p:spPr bwMode="auto">
              <a:xfrm>
                <a:off x="11339337" y="5373268"/>
                <a:ext cx="729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24</a:t>
                </a:r>
              </a:p>
            </p:txBody>
          </p:sp>
        </p:grpSp>
        <p:sp>
          <p:nvSpPr>
            <p:cNvPr id="62" name="TextBox 61">
              <a:extLst>
                <a:ext uri="{FF2B5EF4-FFF2-40B4-BE49-F238E27FC236}">
                  <a16:creationId xmlns:a16="http://schemas.microsoft.com/office/drawing/2014/main" id="{90CB78DE-BFF4-F9BE-17E7-1C618F7A38C9}"/>
                </a:ext>
              </a:extLst>
            </p:cNvPr>
            <p:cNvSpPr txBox="1"/>
            <p:nvPr/>
          </p:nvSpPr>
          <p:spPr>
            <a:xfrm>
              <a:off x="2238682" y="5378154"/>
              <a:ext cx="2643099" cy="369332"/>
            </a:xfrm>
            <a:prstGeom prst="rect">
              <a:avLst/>
            </a:prstGeom>
            <a:noFill/>
          </p:spPr>
          <p:txBody>
            <a:bodyPr>
              <a:spAutoFit/>
            </a:bodyPr>
            <a:lstStyle/>
            <a:p>
              <a:pPr algn="ctr" defTabSz="651529">
                <a:defRPr/>
              </a:pPr>
              <a:r>
                <a:rPr lang="en-US" b="1" dirty="0">
                  <a:solidFill>
                    <a:srgbClr val="000000"/>
                  </a:solidFill>
                  <a:latin typeface="Calibri" panose="020F0502020204030204"/>
                </a:rPr>
                <a:t>Mo</a:t>
              </a:r>
            </a:p>
          </p:txBody>
        </p:sp>
        <p:grpSp>
          <p:nvGrpSpPr>
            <p:cNvPr id="63" name="Group 62">
              <a:extLst>
                <a:ext uri="{FF2B5EF4-FFF2-40B4-BE49-F238E27FC236}">
                  <a16:creationId xmlns:a16="http://schemas.microsoft.com/office/drawing/2014/main" id="{266F3218-3DED-4C5E-0D7D-56ABE34C03B5}"/>
                </a:ext>
              </a:extLst>
            </p:cNvPr>
            <p:cNvGrpSpPr/>
            <p:nvPr/>
          </p:nvGrpSpPr>
          <p:grpSpPr>
            <a:xfrm rot="5400000">
              <a:off x="3504891" y="2858461"/>
              <a:ext cx="88248" cy="4649470"/>
              <a:chOff x="1580359" y="1182870"/>
              <a:chExt cx="103516" cy="3934194"/>
            </a:xfrm>
          </p:grpSpPr>
          <p:cxnSp>
            <p:nvCxnSpPr>
              <p:cNvPr id="72" name="Straight Connector 71">
                <a:extLst>
                  <a:ext uri="{FF2B5EF4-FFF2-40B4-BE49-F238E27FC236}">
                    <a16:creationId xmlns:a16="http://schemas.microsoft.com/office/drawing/2014/main" id="{8C99A3CD-CE2E-0CF4-7541-3BF34CB8242F}"/>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0BDEA59-AA54-A4EE-2DBE-C89E5720C065}"/>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8AE3BE8-C09B-B6AC-37B7-F6C320FDFC1D}"/>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E7EC5C83-3DB5-757F-03FD-472DF5776CF2}"/>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E57FDA1E-20E4-87AC-9524-DBE5BAEF4171}"/>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BCB78E6-B65F-8B62-07D8-F64DA1CA024D}"/>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A6662131-1A71-BA52-12D9-120FCEEBB1F7}"/>
                  </a:ext>
                </a:extLst>
              </p:cNvPr>
              <p:cNvCxnSpPr>
                <a:cxnSpLocks/>
              </p:cNvCxnSpPr>
              <p:nvPr/>
            </p:nvCxnSpPr>
            <p:spPr bwMode="auto">
              <a:xfrm>
                <a:off x="1580359" y="2168419"/>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DA8FC2D-BC30-4219-9852-40D250370497}"/>
                  </a:ext>
                </a:extLst>
              </p:cNvPr>
              <p:cNvCxnSpPr>
                <a:cxnSpLocks/>
              </p:cNvCxnSpPr>
              <p:nvPr/>
            </p:nvCxnSpPr>
            <p:spPr bwMode="auto">
              <a:xfrm>
                <a:off x="1580359" y="1674837"/>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33858B9C-192F-E85F-FDEA-0466DE31CBCA}"/>
                  </a:ext>
                </a:extLst>
              </p:cNvPr>
              <p:cNvCxnSpPr>
                <a:cxnSpLocks/>
              </p:cNvCxnSpPr>
              <p:nvPr/>
            </p:nvCxnSpPr>
            <p:spPr bwMode="auto">
              <a:xfrm>
                <a:off x="1580359" y="1182870"/>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64" name="Freeform: Shape 63">
              <a:extLst>
                <a:ext uri="{FF2B5EF4-FFF2-40B4-BE49-F238E27FC236}">
                  <a16:creationId xmlns:a16="http://schemas.microsoft.com/office/drawing/2014/main" id="{7CD6DCF4-EF30-FE35-7F77-596FDC446F32}"/>
                </a:ext>
              </a:extLst>
            </p:cNvPr>
            <p:cNvSpPr/>
            <p:nvPr/>
          </p:nvSpPr>
          <p:spPr bwMode="auto">
            <a:xfrm>
              <a:off x="1225551" y="2330450"/>
              <a:ext cx="4648200" cy="2821515"/>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a:p>
          </p:txBody>
        </p:sp>
        <p:grpSp>
          <p:nvGrpSpPr>
            <p:cNvPr id="65" name="Group 64">
              <a:extLst>
                <a:ext uri="{FF2B5EF4-FFF2-40B4-BE49-F238E27FC236}">
                  <a16:creationId xmlns:a16="http://schemas.microsoft.com/office/drawing/2014/main" id="{B63F59E2-9FE8-B910-E38D-2B640A877F52}"/>
                </a:ext>
              </a:extLst>
            </p:cNvPr>
            <p:cNvGrpSpPr/>
            <p:nvPr/>
          </p:nvGrpSpPr>
          <p:grpSpPr>
            <a:xfrm>
              <a:off x="1101185" y="5628617"/>
              <a:ext cx="4924909" cy="523220"/>
              <a:chOff x="3311984" y="5425818"/>
              <a:chExt cx="8633829" cy="523220"/>
            </a:xfrm>
          </p:grpSpPr>
          <p:sp>
            <p:nvSpPr>
              <p:cNvPr id="66" name="TextBox 65">
                <a:extLst>
                  <a:ext uri="{FF2B5EF4-FFF2-40B4-BE49-F238E27FC236}">
                    <a16:creationId xmlns:a16="http://schemas.microsoft.com/office/drawing/2014/main" id="{D6EEBEB7-231E-301B-8CB4-8AEC30E3460C}"/>
                  </a:ext>
                </a:extLst>
              </p:cNvPr>
              <p:cNvSpPr txBox="1"/>
              <p:nvPr/>
            </p:nvSpPr>
            <p:spPr bwMode="auto">
              <a:xfrm>
                <a:off x="3311984" y="542581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8</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67" name="TextBox 66">
                <a:extLst>
                  <a:ext uri="{FF2B5EF4-FFF2-40B4-BE49-F238E27FC236}">
                    <a16:creationId xmlns:a16="http://schemas.microsoft.com/office/drawing/2014/main" id="{726EC031-14BB-84D0-D3E0-8828CCE91445}"/>
                  </a:ext>
                </a:extLst>
              </p:cNvPr>
              <p:cNvSpPr txBox="1"/>
              <p:nvPr/>
            </p:nvSpPr>
            <p:spPr bwMode="auto">
              <a:xfrm>
                <a:off x="5350456" y="542581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68" name="TextBox 67">
                <a:extLst>
                  <a:ext uri="{FF2B5EF4-FFF2-40B4-BE49-F238E27FC236}">
                    <a16:creationId xmlns:a16="http://schemas.microsoft.com/office/drawing/2014/main" id="{183A8EA5-B0C5-F223-021B-19D11A47CBD0}"/>
                  </a:ext>
                </a:extLst>
              </p:cNvPr>
              <p:cNvSpPr txBox="1"/>
              <p:nvPr/>
            </p:nvSpPr>
            <p:spPr bwMode="auto">
              <a:xfrm>
                <a:off x="7382456" y="542581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69" name="TextBox 68">
                <a:extLst>
                  <a:ext uri="{FF2B5EF4-FFF2-40B4-BE49-F238E27FC236}">
                    <a16:creationId xmlns:a16="http://schemas.microsoft.com/office/drawing/2014/main" id="{10027A33-62A4-E326-362B-3D0BC6F54A2C}"/>
                  </a:ext>
                </a:extLst>
              </p:cNvPr>
              <p:cNvSpPr txBox="1"/>
              <p:nvPr/>
            </p:nvSpPr>
            <p:spPr bwMode="auto">
              <a:xfrm>
                <a:off x="9420924" y="542581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70" name="TextBox 69">
                <a:extLst>
                  <a:ext uri="{FF2B5EF4-FFF2-40B4-BE49-F238E27FC236}">
                    <a16:creationId xmlns:a16="http://schemas.microsoft.com/office/drawing/2014/main" id="{551B1D2F-3B57-A355-FE21-1A5BA8B3249A}"/>
                  </a:ext>
                </a:extLst>
              </p:cNvPr>
              <p:cNvSpPr txBox="1"/>
              <p:nvPr/>
            </p:nvSpPr>
            <p:spPr bwMode="auto">
              <a:xfrm>
                <a:off x="11461892" y="542581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grpSp>
      </p:grpSp>
      <p:graphicFrame>
        <p:nvGraphicFramePr>
          <p:cNvPr id="102" name="Table 7">
            <a:extLst>
              <a:ext uri="{FF2B5EF4-FFF2-40B4-BE49-F238E27FC236}">
                <a16:creationId xmlns:a16="http://schemas.microsoft.com/office/drawing/2014/main" id="{74A0C990-55B1-2908-58DD-6DC8B6E6A1CA}"/>
              </a:ext>
            </a:extLst>
          </p:cNvPr>
          <p:cNvGraphicFramePr>
            <a:graphicFrameLocks/>
          </p:cNvGraphicFramePr>
          <p:nvPr>
            <p:extLst>
              <p:ext uri="{D42A27DB-BD31-4B8C-83A1-F6EECF244321}">
                <p14:modId xmlns:p14="http://schemas.microsoft.com/office/powerpoint/2010/main" val="2887483260"/>
              </p:ext>
            </p:extLst>
          </p:nvPr>
        </p:nvGraphicFramePr>
        <p:xfrm>
          <a:off x="2086481" y="2057373"/>
          <a:ext cx="3474720" cy="914400"/>
        </p:xfrm>
        <a:graphic>
          <a:graphicData uri="http://schemas.openxmlformats.org/drawingml/2006/table">
            <a:tbl>
              <a:tblPr firstRow="1" bandRow="1">
                <a:tableStyleId>{2D5ABB26-0587-4C30-8999-92F81FD0307C}</a:tableStyleId>
              </a:tblPr>
              <a:tblGrid>
                <a:gridCol w="2103120">
                  <a:extLst>
                    <a:ext uri="{9D8B030D-6E8A-4147-A177-3AD203B41FA5}">
                      <a16:colId xmlns:a16="http://schemas.microsoft.com/office/drawing/2014/main" val="2573355837"/>
                    </a:ext>
                  </a:extLst>
                </a:gridCol>
                <a:gridCol w="1371600">
                  <a:extLst>
                    <a:ext uri="{9D8B030D-6E8A-4147-A177-3AD203B41FA5}">
                      <a16:colId xmlns:a16="http://schemas.microsoft.com/office/drawing/2014/main" val="2702794133"/>
                    </a:ext>
                  </a:extLst>
                </a:gridCol>
              </a:tblGrid>
              <a:tr h="14170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Events,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dirty="0">
                          <a:solidFill>
                            <a:schemeClr val="bg1"/>
                          </a:solidFill>
                        </a:rPr>
                        <a:t>21 (95.5)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872667690"/>
                  </a:ext>
                </a:extLst>
              </a:tr>
              <a:tr h="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dirty="0" err="1">
                          <a:solidFill>
                            <a:schemeClr val="accent1"/>
                          </a:solidFill>
                        </a:rPr>
                        <a:t>mPFS</a:t>
                      </a:r>
                      <a:r>
                        <a:rPr lang="en-US" sz="1400" b="1" dirty="0">
                          <a:solidFill>
                            <a:schemeClr val="accent1"/>
                          </a:solidFill>
                        </a:rPr>
                        <a:t>, </a:t>
                      </a:r>
                      <a:r>
                        <a:rPr lang="en-US" sz="1400" b="1" dirty="0" err="1">
                          <a:solidFill>
                            <a:schemeClr val="accent1"/>
                          </a:solidFill>
                        </a:rPr>
                        <a:t>mo</a:t>
                      </a:r>
                      <a:r>
                        <a:rPr lang="en-US" sz="1400" b="1" dirty="0">
                          <a:solidFill>
                            <a:schemeClr val="accent1"/>
                          </a:solidFill>
                        </a:rPr>
                        <a:t>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1" dirty="0">
                          <a:solidFill>
                            <a:schemeClr val="accent1"/>
                          </a:solidFill>
                        </a:rPr>
                        <a:t>5.1 (3.0-7.3)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145532909"/>
                  </a:ext>
                </a:extLst>
              </a:tr>
              <a:tr h="0">
                <a:tc>
                  <a:txBody>
                    <a:bodyPr/>
                    <a:lstStyle/>
                    <a:p>
                      <a:pPr algn="r"/>
                      <a:r>
                        <a:rPr lang="en-US" sz="1400" b="0" dirty="0">
                          <a:solidFill>
                            <a:schemeClr val="bg1"/>
                          </a:solidFill>
                        </a:rPr>
                        <a:t>6-mo PFS rate, %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dirty="0">
                          <a:solidFill>
                            <a:schemeClr val="bg1"/>
                          </a:solidFill>
                        </a:rPr>
                        <a:t>40.9 (20.9-60.1)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248200752"/>
                  </a:ext>
                </a:extLst>
              </a:tr>
            </a:tbl>
          </a:graphicData>
        </a:graphic>
      </p:graphicFrame>
      <p:sp>
        <p:nvSpPr>
          <p:cNvPr id="5" name="TextBox 4">
            <a:extLst>
              <a:ext uri="{FF2B5EF4-FFF2-40B4-BE49-F238E27FC236}">
                <a16:creationId xmlns:a16="http://schemas.microsoft.com/office/drawing/2014/main" id="{245A7197-1518-76B3-3EDB-A8DD3B392D7A}"/>
              </a:ext>
            </a:extLst>
          </p:cNvPr>
          <p:cNvSpPr txBox="1"/>
          <p:nvPr/>
        </p:nvSpPr>
        <p:spPr bwMode="auto">
          <a:xfrm>
            <a:off x="2422810" y="3019860"/>
            <a:ext cx="31745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follow-up: 7.1 </a:t>
            </a:r>
            <a:r>
              <a:rPr lang="en-US" sz="1400" b="0" dirty="0" err="1">
                <a:solidFill>
                  <a:schemeClr val="bg1"/>
                </a:solidFill>
                <a:latin typeface="Calibri" panose="020F0502020204030204" pitchFamily="34" charset="0"/>
              </a:rPr>
              <a:t>mo</a:t>
            </a:r>
            <a:r>
              <a:rPr lang="en-US" sz="1400" b="0" dirty="0">
                <a:solidFill>
                  <a:schemeClr val="bg1"/>
                </a:solidFill>
                <a:latin typeface="Calibri" panose="020F0502020204030204" pitchFamily="34" charset="0"/>
              </a:rPr>
              <a:t> (IQR: 4.7-14.6)</a:t>
            </a:r>
          </a:p>
        </p:txBody>
      </p:sp>
      <p:graphicFrame>
        <p:nvGraphicFramePr>
          <p:cNvPr id="104" name="Table 7">
            <a:extLst>
              <a:ext uri="{FF2B5EF4-FFF2-40B4-BE49-F238E27FC236}">
                <a16:creationId xmlns:a16="http://schemas.microsoft.com/office/drawing/2014/main" id="{CDEA7FDA-B111-C70D-85FC-8BA1C8F3B95C}"/>
              </a:ext>
            </a:extLst>
          </p:cNvPr>
          <p:cNvGraphicFramePr>
            <a:graphicFrameLocks/>
          </p:cNvGraphicFramePr>
          <p:nvPr>
            <p:extLst>
              <p:ext uri="{D42A27DB-BD31-4B8C-83A1-F6EECF244321}">
                <p14:modId xmlns:p14="http://schemas.microsoft.com/office/powerpoint/2010/main" val="2618899062"/>
              </p:ext>
            </p:extLst>
          </p:nvPr>
        </p:nvGraphicFramePr>
        <p:xfrm>
          <a:off x="7782307" y="2057373"/>
          <a:ext cx="3474720" cy="914400"/>
        </p:xfrm>
        <a:graphic>
          <a:graphicData uri="http://schemas.openxmlformats.org/drawingml/2006/table">
            <a:tbl>
              <a:tblPr firstRow="1" bandRow="1">
                <a:tableStyleId>{2D5ABB26-0587-4C30-8999-92F81FD0307C}</a:tableStyleId>
              </a:tblPr>
              <a:tblGrid>
                <a:gridCol w="2194560">
                  <a:extLst>
                    <a:ext uri="{9D8B030D-6E8A-4147-A177-3AD203B41FA5}">
                      <a16:colId xmlns:a16="http://schemas.microsoft.com/office/drawing/2014/main" val="2573355837"/>
                    </a:ext>
                  </a:extLst>
                </a:gridCol>
                <a:gridCol w="1280160">
                  <a:extLst>
                    <a:ext uri="{9D8B030D-6E8A-4147-A177-3AD203B41FA5}">
                      <a16:colId xmlns:a16="http://schemas.microsoft.com/office/drawing/2014/main" val="2702794133"/>
                    </a:ext>
                  </a:extLst>
                </a:gridCol>
              </a:tblGrid>
              <a:tr h="14170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Events,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dirty="0">
                          <a:solidFill>
                            <a:schemeClr val="bg1"/>
                          </a:solidFill>
                        </a:rPr>
                        <a:t>8 (100)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872667690"/>
                  </a:ext>
                </a:extLst>
              </a:tr>
              <a:tr h="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dirty="0" err="1">
                          <a:solidFill>
                            <a:schemeClr val="accent2"/>
                          </a:solidFill>
                        </a:rPr>
                        <a:t>mPFS</a:t>
                      </a:r>
                      <a:r>
                        <a:rPr lang="en-US" sz="1400" b="1" dirty="0">
                          <a:solidFill>
                            <a:schemeClr val="accent2"/>
                          </a:solidFill>
                        </a:rPr>
                        <a:t>, </a:t>
                      </a:r>
                      <a:r>
                        <a:rPr lang="en-US" sz="1400" b="1" dirty="0" err="1">
                          <a:solidFill>
                            <a:schemeClr val="accent2"/>
                          </a:solidFill>
                        </a:rPr>
                        <a:t>mo</a:t>
                      </a:r>
                      <a:r>
                        <a:rPr lang="en-US" sz="1400" b="1" dirty="0">
                          <a:solidFill>
                            <a:schemeClr val="accent2"/>
                          </a:solidFill>
                        </a:rPr>
                        <a:t>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1" dirty="0">
                          <a:solidFill>
                            <a:schemeClr val="accent2"/>
                          </a:solidFill>
                        </a:rPr>
                        <a:t>3.5 (1.2-5.5)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145532909"/>
                  </a:ext>
                </a:extLst>
              </a:tr>
              <a:tr h="0">
                <a:tc>
                  <a:txBody>
                    <a:bodyPr/>
                    <a:lstStyle/>
                    <a:p>
                      <a:pPr algn="r"/>
                      <a:r>
                        <a:rPr lang="en-US" sz="1400" b="0" dirty="0">
                          <a:solidFill>
                            <a:schemeClr val="bg1"/>
                          </a:solidFill>
                        </a:rPr>
                        <a:t>6-mo PFS rate, %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dirty="0">
                          <a:solidFill>
                            <a:schemeClr val="bg1"/>
                          </a:solidFill>
                        </a:rPr>
                        <a:t>0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248200752"/>
                  </a:ext>
                </a:extLst>
              </a:tr>
            </a:tbl>
          </a:graphicData>
        </a:graphic>
      </p:graphicFrame>
      <p:sp>
        <p:nvSpPr>
          <p:cNvPr id="103" name="Freeform: Shape 102">
            <a:extLst>
              <a:ext uri="{FF2B5EF4-FFF2-40B4-BE49-F238E27FC236}">
                <a16:creationId xmlns:a16="http://schemas.microsoft.com/office/drawing/2014/main" id="{7E620430-F9F1-EC12-CA57-2090725CF57F}"/>
              </a:ext>
            </a:extLst>
          </p:cNvPr>
          <p:cNvSpPr/>
          <p:nvPr/>
        </p:nvSpPr>
        <p:spPr bwMode="auto">
          <a:xfrm>
            <a:off x="1234440" y="2352040"/>
            <a:ext cx="3911600" cy="2778760"/>
          </a:xfrm>
          <a:custGeom>
            <a:avLst/>
            <a:gdLst>
              <a:gd name="connsiteX0" fmla="*/ 0 w 3911600"/>
              <a:gd name="connsiteY0" fmla="*/ 0 h 2778760"/>
              <a:gd name="connsiteX1" fmla="*/ 213360 w 3911600"/>
              <a:gd name="connsiteY1" fmla="*/ 0 h 2778760"/>
              <a:gd name="connsiteX2" fmla="*/ 213360 w 3911600"/>
              <a:gd name="connsiteY2" fmla="*/ 106680 h 2778760"/>
              <a:gd name="connsiteX3" fmla="*/ 264160 w 3911600"/>
              <a:gd name="connsiteY3" fmla="*/ 106680 h 2778760"/>
              <a:gd name="connsiteX4" fmla="*/ 264160 w 3911600"/>
              <a:gd name="connsiteY4" fmla="*/ 360680 h 2778760"/>
              <a:gd name="connsiteX5" fmla="*/ 523240 w 3911600"/>
              <a:gd name="connsiteY5" fmla="*/ 360680 h 2778760"/>
              <a:gd name="connsiteX6" fmla="*/ 523240 w 3911600"/>
              <a:gd name="connsiteY6" fmla="*/ 508000 h 2778760"/>
              <a:gd name="connsiteX7" fmla="*/ 563880 w 3911600"/>
              <a:gd name="connsiteY7" fmla="*/ 508000 h 2778760"/>
              <a:gd name="connsiteX8" fmla="*/ 563880 w 3911600"/>
              <a:gd name="connsiteY8" fmla="*/ 609600 h 2778760"/>
              <a:gd name="connsiteX9" fmla="*/ 579120 w 3911600"/>
              <a:gd name="connsiteY9" fmla="*/ 609600 h 2778760"/>
              <a:gd name="connsiteX10" fmla="*/ 579120 w 3911600"/>
              <a:gd name="connsiteY10" fmla="*/ 756920 h 2778760"/>
              <a:gd name="connsiteX11" fmla="*/ 640080 w 3911600"/>
              <a:gd name="connsiteY11" fmla="*/ 756920 h 2778760"/>
              <a:gd name="connsiteX12" fmla="*/ 640080 w 3911600"/>
              <a:gd name="connsiteY12" fmla="*/ 873760 h 2778760"/>
              <a:gd name="connsiteX13" fmla="*/ 807720 w 3911600"/>
              <a:gd name="connsiteY13" fmla="*/ 873760 h 2778760"/>
              <a:gd name="connsiteX14" fmla="*/ 807720 w 3911600"/>
              <a:gd name="connsiteY14" fmla="*/ 1010920 h 2778760"/>
              <a:gd name="connsiteX15" fmla="*/ 822960 w 3911600"/>
              <a:gd name="connsiteY15" fmla="*/ 1010920 h 2778760"/>
              <a:gd name="connsiteX16" fmla="*/ 822960 w 3911600"/>
              <a:gd name="connsiteY16" fmla="*/ 1137920 h 2778760"/>
              <a:gd name="connsiteX17" fmla="*/ 848360 w 3911600"/>
              <a:gd name="connsiteY17" fmla="*/ 1137920 h 2778760"/>
              <a:gd name="connsiteX18" fmla="*/ 848360 w 3911600"/>
              <a:gd name="connsiteY18" fmla="*/ 1239520 h 2778760"/>
              <a:gd name="connsiteX19" fmla="*/ 868680 w 3911600"/>
              <a:gd name="connsiteY19" fmla="*/ 1259840 h 2778760"/>
              <a:gd name="connsiteX20" fmla="*/ 868680 w 3911600"/>
              <a:gd name="connsiteY20" fmla="*/ 1366520 h 2778760"/>
              <a:gd name="connsiteX21" fmla="*/ 1066800 w 3911600"/>
              <a:gd name="connsiteY21" fmla="*/ 1366520 h 2778760"/>
              <a:gd name="connsiteX22" fmla="*/ 1066800 w 3911600"/>
              <a:gd name="connsiteY22" fmla="*/ 1513840 h 2778760"/>
              <a:gd name="connsiteX23" fmla="*/ 1107440 w 3911600"/>
              <a:gd name="connsiteY23" fmla="*/ 1513840 h 2778760"/>
              <a:gd name="connsiteX24" fmla="*/ 1107440 w 3911600"/>
              <a:gd name="connsiteY24" fmla="*/ 1630680 h 2778760"/>
              <a:gd name="connsiteX25" fmla="*/ 1275080 w 3911600"/>
              <a:gd name="connsiteY25" fmla="*/ 1630680 h 2778760"/>
              <a:gd name="connsiteX26" fmla="*/ 1275080 w 3911600"/>
              <a:gd name="connsiteY26" fmla="*/ 1772920 h 2778760"/>
              <a:gd name="connsiteX27" fmla="*/ 1330960 w 3911600"/>
              <a:gd name="connsiteY27" fmla="*/ 1772920 h 2778760"/>
              <a:gd name="connsiteX28" fmla="*/ 1330960 w 3911600"/>
              <a:gd name="connsiteY28" fmla="*/ 1889760 h 2778760"/>
              <a:gd name="connsiteX29" fmla="*/ 1391920 w 3911600"/>
              <a:gd name="connsiteY29" fmla="*/ 1889760 h 2778760"/>
              <a:gd name="connsiteX30" fmla="*/ 1391920 w 3911600"/>
              <a:gd name="connsiteY30" fmla="*/ 2026920 h 2778760"/>
              <a:gd name="connsiteX31" fmla="*/ 1600200 w 3911600"/>
              <a:gd name="connsiteY31" fmla="*/ 2026920 h 2778760"/>
              <a:gd name="connsiteX32" fmla="*/ 1600200 w 3911600"/>
              <a:gd name="connsiteY32" fmla="*/ 2148840 h 2778760"/>
              <a:gd name="connsiteX33" fmla="*/ 2260600 w 3911600"/>
              <a:gd name="connsiteY33" fmla="*/ 2148840 h 2778760"/>
              <a:gd name="connsiteX34" fmla="*/ 2260600 w 3911600"/>
              <a:gd name="connsiteY34" fmla="*/ 2280920 h 2778760"/>
              <a:gd name="connsiteX35" fmla="*/ 2387600 w 3911600"/>
              <a:gd name="connsiteY35" fmla="*/ 2280920 h 2778760"/>
              <a:gd name="connsiteX36" fmla="*/ 2387600 w 3911600"/>
              <a:gd name="connsiteY36" fmla="*/ 2402840 h 2778760"/>
              <a:gd name="connsiteX37" fmla="*/ 2656840 w 3911600"/>
              <a:gd name="connsiteY37" fmla="*/ 2402840 h 2778760"/>
              <a:gd name="connsiteX38" fmla="*/ 2656840 w 3911600"/>
              <a:gd name="connsiteY38" fmla="*/ 2524760 h 2778760"/>
              <a:gd name="connsiteX39" fmla="*/ 3911600 w 3911600"/>
              <a:gd name="connsiteY39" fmla="*/ 2524760 h 2778760"/>
              <a:gd name="connsiteX40" fmla="*/ 3911600 w 3911600"/>
              <a:gd name="connsiteY40" fmla="*/ 2778760 h 2778760"/>
              <a:gd name="connsiteX0" fmla="*/ 0 w 3911600"/>
              <a:gd name="connsiteY0" fmla="*/ 0 h 2778760"/>
              <a:gd name="connsiteX1" fmla="*/ 213360 w 3911600"/>
              <a:gd name="connsiteY1" fmla="*/ 0 h 2778760"/>
              <a:gd name="connsiteX2" fmla="*/ 213360 w 3911600"/>
              <a:gd name="connsiteY2" fmla="*/ 106680 h 2778760"/>
              <a:gd name="connsiteX3" fmla="*/ 264160 w 3911600"/>
              <a:gd name="connsiteY3" fmla="*/ 106680 h 2778760"/>
              <a:gd name="connsiteX4" fmla="*/ 264160 w 3911600"/>
              <a:gd name="connsiteY4" fmla="*/ 360680 h 2778760"/>
              <a:gd name="connsiteX5" fmla="*/ 523240 w 3911600"/>
              <a:gd name="connsiteY5" fmla="*/ 360680 h 2778760"/>
              <a:gd name="connsiteX6" fmla="*/ 523240 w 3911600"/>
              <a:gd name="connsiteY6" fmla="*/ 508000 h 2778760"/>
              <a:gd name="connsiteX7" fmla="*/ 563880 w 3911600"/>
              <a:gd name="connsiteY7" fmla="*/ 508000 h 2778760"/>
              <a:gd name="connsiteX8" fmla="*/ 563880 w 3911600"/>
              <a:gd name="connsiteY8" fmla="*/ 609600 h 2778760"/>
              <a:gd name="connsiteX9" fmla="*/ 579120 w 3911600"/>
              <a:gd name="connsiteY9" fmla="*/ 609600 h 2778760"/>
              <a:gd name="connsiteX10" fmla="*/ 579120 w 3911600"/>
              <a:gd name="connsiteY10" fmla="*/ 756920 h 2778760"/>
              <a:gd name="connsiteX11" fmla="*/ 640080 w 3911600"/>
              <a:gd name="connsiteY11" fmla="*/ 756920 h 2778760"/>
              <a:gd name="connsiteX12" fmla="*/ 640080 w 3911600"/>
              <a:gd name="connsiteY12" fmla="*/ 873760 h 2778760"/>
              <a:gd name="connsiteX13" fmla="*/ 807720 w 3911600"/>
              <a:gd name="connsiteY13" fmla="*/ 873760 h 2778760"/>
              <a:gd name="connsiteX14" fmla="*/ 807720 w 3911600"/>
              <a:gd name="connsiteY14" fmla="*/ 1010920 h 2778760"/>
              <a:gd name="connsiteX15" fmla="*/ 822960 w 3911600"/>
              <a:gd name="connsiteY15" fmla="*/ 1010920 h 2778760"/>
              <a:gd name="connsiteX16" fmla="*/ 822960 w 3911600"/>
              <a:gd name="connsiteY16" fmla="*/ 1137920 h 2778760"/>
              <a:gd name="connsiteX17" fmla="*/ 848360 w 3911600"/>
              <a:gd name="connsiteY17" fmla="*/ 1137920 h 2778760"/>
              <a:gd name="connsiteX18" fmla="*/ 848360 w 3911600"/>
              <a:gd name="connsiteY18" fmla="*/ 1239520 h 2778760"/>
              <a:gd name="connsiteX19" fmla="*/ 868680 w 3911600"/>
              <a:gd name="connsiteY19" fmla="*/ 1259840 h 2778760"/>
              <a:gd name="connsiteX20" fmla="*/ 865505 w 3911600"/>
              <a:gd name="connsiteY20" fmla="*/ 1391920 h 2778760"/>
              <a:gd name="connsiteX21" fmla="*/ 1066800 w 3911600"/>
              <a:gd name="connsiteY21" fmla="*/ 1366520 h 2778760"/>
              <a:gd name="connsiteX22" fmla="*/ 1066800 w 3911600"/>
              <a:gd name="connsiteY22" fmla="*/ 1513840 h 2778760"/>
              <a:gd name="connsiteX23" fmla="*/ 1107440 w 3911600"/>
              <a:gd name="connsiteY23" fmla="*/ 1513840 h 2778760"/>
              <a:gd name="connsiteX24" fmla="*/ 1107440 w 3911600"/>
              <a:gd name="connsiteY24" fmla="*/ 1630680 h 2778760"/>
              <a:gd name="connsiteX25" fmla="*/ 1275080 w 3911600"/>
              <a:gd name="connsiteY25" fmla="*/ 1630680 h 2778760"/>
              <a:gd name="connsiteX26" fmla="*/ 1275080 w 3911600"/>
              <a:gd name="connsiteY26" fmla="*/ 1772920 h 2778760"/>
              <a:gd name="connsiteX27" fmla="*/ 1330960 w 3911600"/>
              <a:gd name="connsiteY27" fmla="*/ 1772920 h 2778760"/>
              <a:gd name="connsiteX28" fmla="*/ 1330960 w 3911600"/>
              <a:gd name="connsiteY28" fmla="*/ 1889760 h 2778760"/>
              <a:gd name="connsiteX29" fmla="*/ 1391920 w 3911600"/>
              <a:gd name="connsiteY29" fmla="*/ 1889760 h 2778760"/>
              <a:gd name="connsiteX30" fmla="*/ 1391920 w 3911600"/>
              <a:gd name="connsiteY30" fmla="*/ 2026920 h 2778760"/>
              <a:gd name="connsiteX31" fmla="*/ 1600200 w 3911600"/>
              <a:gd name="connsiteY31" fmla="*/ 2026920 h 2778760"/>
              <a:gd name="connsiteX32" fmla="*/ 1600200 w 3911600"/>
              <a:gd name="connsiteY32" fmla="*/ 2148840 h 2778760"/>
              <a:gd name="connsiteX33" fmla="*/ 2260600 w 3911600"/>
              <a:gd name="connsiteY33" fmla="*/ 2148840 h 2778760"/>
              <a:gd name="connsiteX34" fmla="*/ 2260600 w 3911600"/>
              <a:gd name="connsiteY34" fmla="*/ 2280920 h 2778760"/>
              <a:gd name="connsiteX35" fmla="*/ 2387600 w 3911600"/>
              <a:gd name="connsiteY35" fmla="*/ 2280920 h 2778760"/>
              <a:gd name="connsiteX36" fmla="*/ 2387600 w 3911600"/>
              <a:gd name="connsiteY36" fmla="*/ 2402840 h 2778760"/>
              <a:gd name="connsiteX37" fmla="*/ 2656840 w 3911600"/>
              <a:gd name="connsiteY37" fmla="*/ 2402840 h 2778760"/>
              <a:gd name="connsiteX38" fmla="*/ 2656840 w 3911600"/>
              <a:gd name="connsiteY38" fmla="*/ 2524760 h 2778760"/>
              <a:gd name="connsiteX39" fmla="*/ 3911600 w 3911600"/>
              <a:gd name="connsiteY39" fmla="*/ 2524760 h 2778760"/>
              <a:gd name="connsiteX40" fmla="*/ 3911600 w 3911600"/>
              <a:gd name="connsiteY40" fmla="*/ 2778760 h 2778760"/>
              <a:gd name="connsiteX0" fmla="*/ 0 w 3911600"/>
              <a:gd name="connsiteY0" fmla="*/ 0 h 2778760"/>
              <a:gd name="connsiteX1" fmla="*/ 213360 w 3911600"/>
              <a:gd name="connsiteY1" fmla="*/ 0 h 2778760"/>
              <a:gd name="connsiteX2" fmla="*/ 213360 w 3911600"/>
              <a:gd name="connsiteY2" fmla="*/ 106680 h 2778760"/>
              <a:gd name="connsiteX3" fmla="*/ 264160 w 3911600"/>
              <a:gd name="connsiteY3" fmla="*/ 106680 h 2778760"/>
              <a:gd name="connsiteX4" fmla="*/ 264160 w 3911600"/>
              <a:gd name="connsiteY4" fmla="*/ 360680 h 2778760"/>
              <a:gd name="connsiteX5" fmla="*/ 523240 w 3911600"/>
              <a:gd name="connsiteY5" fmla="*/ 360680 h 2778760"/>
              <a:gd name="connsiteX6" fmla="*/ 523240 w 3911600"/>
              <a:gd name="connsiteY6" fmla="*/ 508000 h 2778760"/>
              <a:gd name="connsiteX7" fmla="*/ 563880 w 3911600"/>
              <a:gd name="connsiteY7" fmla="*/ 508000 h 2778760"/>
              <a:gd name="connsiteX8" fmla="*/ 563880 w 3911600"/>
              <a:gd name="connsiteY8" fmla="*/ 609600 h 2778760"/>
              <a:gd name="connsiteX9" fmla="*/ 579120 w 3911600"/>
              <a:gd name="connsiteY9" fmla="*/ 609600 h 2778760"/>
              <a:gd name="connsiteX10" fmla="*/ 579120 w 3911600"/>
              <a:gd name="connsiteY10" fmla="*/ 756920 h 2778760"/>
              <a:gd name="connsiteX11" fmla="*/ 640080 w 3911600"/>
              <a:gd name="connsiteY11" fmla="*/ 756920 h 2778760"/>
              <a:gd name="connsiteX12" fmla="*/ 640080 w 3911600"/>
              <a:gd name="connsiteY12" fmla="*/ 873760 h 2778760"/>
              <a:gd name="connsiteX13" fmla="*/ 807720 w 3911600"/>
              <a:gd name="connsiteY13" fmla="*/ 873760 h 2778760"/>
              <a:gd name="connsiteX14" fmla="*/ 807720 w 3911600"/>
              <a:gd name="connsiteY14" fmla="*/ 1010920 h 2778760"/>
              <a:gd name="connsiteX15" fmla="*/ 822960 w 3911600"/>
              <a:gd name="connsiteY15" fmla="*/ 1010920 h 2778760"/>
              <a:gd name="connsiteX16" fmla="*/ 822960 w 3911600"/>
              <a:gd name="connsiteY16" fmla="*/ 1137920 h 2778760"/>
              <a:gd name="connsiteX17" fmla="*/ 848360 w 3911600"/>
              <a:gd name="connsiteY17" fmla="*/ 1137920 h 2778760"/>
              <a:gd name="connsiteX18" fmla="*/ 848360 w 3911600"/>
              <a:gd name="connsiteY18" fmla="*/ 1239520 h 2778760"/>
              <a:gd name="connsiteX19" fmla="*/ 868680 w 3911600"/>
              <a:gd name="connsiteY19" fmla="*/ 1259840 h 2778760"/>
              <a:gd name="connsiteX20" fmla="*/ 865505 w 3911600"/>
              <a:gd name="connsiteY20" fmla="*/ 1391920 h 2778760"/>
              <a:gd name="connsiteX21" fmla="*/ 1066800 w 3911600"/>
              <a:gd name="connsiteY21" fmla="*/ 1391920 h 2778760"/>
              <a:gd name="connsiteX22" fmla="*/ 1066800 w 3911600"/>
              <a:gd name="connsiteY22" fmla="*/ 1513840 h 2778760"/>
              <a:gd name="connsiteX23" fmla="*/ 1107440 w 3911600"/>
              <a:gd name="connsiteY23" fmla="*/ 1513840 h 2778760"/>
              <a:gd name="connsiteX24" fmla="*/ 1107440 w 3911600"/>
              <a:gd name="connsiteY24" fmla="*/ 1630680 h 2778760"/>
              <a:gd name="connsiteX25" fmla="*/ 1275080 w 3911600"/>
              <a:gd name="connsiteY25" fmla="*/ 1630680 h 2778760"/>
              <a:gd name="connsiteX26" fmla="*/ 1275080 w 3911600"/>
              <a:gd name="connsiteY26" fmla="*/ 1772920 h 2778760"/>
              <a:gd name="connsiteX27" fmla="*/ 1330960 w 3911600"/>
              <a:gd name="connsiteY27" fmla="*/ 1772920 h 2778760"/>
              <a:gd name="connsiteX28" fmla="*/ 1330960 w 3911600"/>
              <a:gd name="connsiteY28" fmla="*/ 1889760 h 2778760"/>
              <a:gd name="connsiteX29" fmla="*/ 1391920 w 3911600"/>
              <a:gd name="connsiteY29" fmla="*/ 1889760 h 2778760"/>
              <a:gd name="connsiteX30" fmla="*/ 1391920 w 3911600"/>
              <a:gd name="connsiteY30" fmla="*/ 2026920 h 2778760"/>
              <a:gd name="connsiteX31" fmla="*/ 1600200 w 3911600"/>
              <a:gd name="connsiteY31" fmla="*/ 2026920 h 2778760"/>
              <a:gd name="connsiteX32" fmla="*/ 1600200 w 3911600"/>
              <a:gd name="connsiteY32" fmla="*/ 2148840 h 2778760"/>
              <a:gd name="connsiteX33" fmla="*/ 2260600 w 3911600"/>
              <a:gd name="connsiteY33" fmla="*/ 2148840 h 2778760"/>
              <a:gd name="connsiteX34" fmla="*/ 2260600 w 3911600"/>
              <a:gd name="connsiteY34" fmla="*/ 2280920 h 2778760"/>
              <a:gd name="connsiteX35" fmla="*/ 2387600 w 3911600"/>
              <a:gd name="connsiteY35" fmla="*/ 2280920 h 2778760"/>
              <a:gd name="connsiteX36" fmla="*/ 2387600 w 3911600"/>
              <a:gd name="connsiteY36" fmla="*/ 2402840 h 2778760"/>
              <a:gd name="connsiteX37" fmla="*/ 2656840 w 3911600"/>
              <a:gd name="connsiteY37" fmla="*/ 2402840 h 2778760"/>
              <a:gd name="connsiteX38" fmla="*/ 2656840 w 3911600"/>
              <a:gd name="connsiteY38" fmla="*/ 2524760 h 2778760"/>
              <a:gd name="connsiteX39" fmla="*/ 3911600 w 3911600"/>
              <a:gd name="connsiteY39" fmla="*/ 2524760 h 2778760"/>
              <a:gd name="connsiteX40" fmla="*/ 3911600 w 3911600"/>
              <a:gd name="connsiteY40" fmla="*/ 2778760 h 2778760"/>
              <a:gd name="connsiteX0" fmla="*/ 0 w 3911600"/>
              <a:gd name="connsiteY0" fmla="*/ 0 h 2778760"/>
              <a:gd name="connsiteX1" fmla="*/ 213360 w 3911600"/>
              <a:gd name="connsiteY1" fmla="*/ 0 h 2778760"/>
              <a:gd name="connsiteX2" fmla="*/ 213360 w 3911600"/>
              <a:gd name="connsiteY2" fmla="*/ 106680 h 2778760"/>
              <a:gd name="connsiteX3" fmla="*/ 264160 w 3911600"/>
              <a:gd name="connsiteY3" fmla="*/ 106680 h 2778760"/>
              <a:gd name="connsiteX4" fmla="*/ 264160 w 3911600"/>
              <a:gd name="connsiteY4" fmla="*/ 360680 h 2778760"/>
              <a:gd name="connsiteX5" fmla="*/ 523240 w 3911600"/>
              <a:gd name="connsiteY5" fmla="*/ 360680 h 2778760"/>
              <a:gd name="connsiteX6" fmla="*/ 523240 w 3911600"/>
              <a:gd name="connsiteY6" fmla="*/ 508000 h 2778760"/>
              <a:gd name="connsiteX7" fmla="*/ 563880 w 3911600"/>
              <a:gd name="connsiteY7" fmla="*/ 508000 h 2778760"/>
              <a:gd name="connsiteX8" fmla="*/ 563880 w 3911600"/>
              <a:gd name="connsiteY8" fmla="*/ 609600 h 2778760"/>
              <a:gd name="connsiteX9" fmla="*/ 579120 w 3911600"/>
              <a:gd name="connsiteY9" fmla="*/ 609600 h 2778760"/>
              <a:gd name="connsiteX10" fmla="*/ 579120 w 3911600"/>
              <a:gd name="connsiteY10" fmla="*/ 756920 h 2778760"/>
              <a:gd name="connsiteX11" fmla="*/ 640080 w 3911600"/>
              <a:gd name="connsiteY11" fmla="*/ 756920 h 2778760"/>
              <a:gd name="connsiteX12" fmla="*/ 640080 w 3911600"/>
              <a:gd name="connsiteY12" fmla="*/ 873760 h 2778760"/>
              <a:gd name="connsiteX13" fmla="*/ 807720 w 3911600"/>
              <a:gd name="connsiteY13" fmla="*/ 873760 h 2778760"/>
              <a:gd name="connsiteX14" fmla="*/ 807720 w 3911600"/>
              <a:gd name="connsiteY14" fmla="*/ 1010920 h 2778760"/>
              <a:gd name="connsiteX15" fmla="*/ 822960 w 3911600"/>
              <a:gd name="connsiteY15" fmla="*/ 1010920 h 2778760"/>
              <a:gd name="connsiteX16" fmla="*/ 822960 w 3911600"/>
              <a:gd name="connsiteY16" fmla="*/ 1137920 h 2778760"/>
              <a:gd name="connsiteX17" fmla="*/ 848360 w 3911600"/>
              <a:gd name="connsiteY17" fmla="*/ 1137920 h 2778760"/>
              <a:gd name="connsiteX18" fmla="*/ 848360 w 3911600"/>
              <a:gd name="connsiteY18" fmla="*/ 1239520 h 2778760"/>
              <a:gd name="connsiteX19" fmla="*/ 868680 w 3911600"/>
              <a:gd name="connsiteY19" fmla="*/ 1259840 h 2778760"/>
              <a:gd name="connsiteX20" fmla="*/ 865505 w 3911600"/>
              <a:gd name="connsiteY20" fmla="*/ 1391920 h 2778760"/>
              <a:gd name="connsiteX21" fmla="*/ 1066800 w 3911600"/>
              <a:gd name="connsiteY21" fmla="*/ 1391920 h 2778760"/>
              <a:gd name="connsiteX22" fmla="*/ 1066800 w 3911600"/>
              <a:gd name="connsiteY22" fmla="*/ 1513840 h 2778760"/>
              <a:gd name="connsiteX23" fmla="*/ 1107440 w 3911600"/>
              <a:gd name="connsiteY23" fmla="*/ 1513840 h 2778760"/>
              <a:gd name="connsiteX24" fmla="*/ 1107440 w 3911600"/>
              <a:gd name="connsiteY24" fmla="*/ 1649730 h 2778760"/>
              <a:gd name="connsiteX25" fmla="*/ 1275080 w 3911600"/>
              <a:gd name="connsiteY25" fmla="*/ 1630680 h 2778760"/>
              <a:gd name="connsiteX26" fmla="*/ 1275080 w 3911600"/>
              <a:gd name="connsiteY26" fmla="*/ 1772920 h 2778760"/>
              <a:gd name="connsiteX27" fmla="*/ 1330960 w 3911600"/>
              <a:gd name="connsiteY27" fmla="*/ 1772920 h 2778760"/>
              <a:gd name="connsiteX28" fmla="*/ 1330960 w 3911600"/>
              <a:gd name="connsiteY28" fmla="*/ 1889760 h 2778760"/>
              <a:gd name="connsiteX29" fmla="*/ 1391920 w 3911600"/>
              <a:gd name="connsiteY29" fmla="*/ 1889760 h 2778760"/>
              <a:gd name="connsiteX30" fmla="*/ 1391920 w 3911600"/>
              <a:gd name="connsiteY30" fmla="*/ 2026920 h 2778760"/>
              <a:gd name="connsiteX31" fmla="*/ 1600200 w 3911600"/>
              <a:gd name="connsiteY31" fmla="*/ 2026920 h 2778760"/>
              <a:gd name="connsiteX32" fmla="*/ 1600200 w 3911600"/>
              <a:gd name="connsiteY32" fmla="*/ 2148840 h 2778760"/>
              <a:gd name="connsiteX33" fmla="*/ 2260600 w 3911600"/>
              <a:gd name="connsiteY33" fmla="*/ 2148840 h 2778760"/>
              <a:gd name="connsiteX34" fmla="*/ 2260600 w 3911600"/>
              <a:gd name="connsiteY34" fmla="*/ 2280920 h 2778760"/>
              <a:gd name="connsiteX35" fmla="*/ 2387600 w 3911600"/>
              <a:gd name="connsiteY35" fmla="*/ 2280920 h 2778760"/>
              <a:gd name="connsiteX36" fmla="*/ 2387600 w 3911600"/>
              <a:gd name="connsiteY36" fmla="*/ 2402840 h 2778760"/>
              <a:gd name="connsiteX37" fmla="*/ 2656840 w 3911600"/>
              <a:gd name="connsiteY37" fmla="*/ 2402840 h 2778760"/>
              <a:gd name="connsiteX38" fmla="*/ 2656840 w 3911600"/>
              <a:gd name="connsiteY38" fmla="*/ 2524760 h 2778760"/>
              <a:gd name="connsiteX39" fmla="*/ 3911600 w 3911600"/>
              <a:gd name="connsiteY39" fmla="*/ 2524760 h 2778760"/>
              <a:gd name="connsiteX40" fmla="*/ 3911600 w 3911600"/>
              <a:gd name="connsiteY40" fmla="*/ 2778760 h 2778760"/>
              <a:gd name="connsiteX0" fmla="*/ 0 w 3911600"/>
              <a:gd name="connsiteY0" fmla="*/ 0 h 2778760"/>
              <a:gd name="connsiteX1" fmla="*/ 213360 w 3911600"/>
              <a:gd name="connsiteY1" fmla="*/ 0 h 2778760"/>
              <a:gd name="connsiteX2" fmla="*/ 213360 w 3911600"/>
              <a:gd name="connsiteY2" fmla="*/ 106680 h 2778760"/>
              <a:gd name="connsiteX3" fmla="*/ 264160 w 3911600"/>
              <a:gd name="connsiteY3" fmla="*/ 106680 h 2778760"/>
              <a:gd name="connsiteX4" fmla="*/ 264160 w 3911600"/>
              <a:gd name="connsiteY4" fmla="*/ 360680 h 2778760"/>
              <a:gd name="connsiteX5" fmla="*/ 523240 w 3911600"/>
              <a:gd name="connsiteY5" fmla="*/ 360680 h 2778760"/>
              <a:gd name="connsiteX6" fmla="*/ 523240 w 3911600"/>
              <a:gd name="connsiteY6" fmla="*/ 508000 h 2778760"/>
              <a:gd name="connsiteX7" fmla="*/ 563880 w 3911600"/>
              <a:gd name="connsiteY7" fmla="*/ 508000 h 2778760"/>
              <a:gd name="connsiteX8" fmla="*/ 563880 w 3911600"/>
              <a:gd name="connsiteY8" fmla="*/ 609600 h 2778760"/>
              <a:gd name="connsiteX9" fmla="*/ 579120 w 3911600"/>
              <a:gd name="connsiteY9" fmla="*/ 609600 h 2778760"/>
              <a:gd name="connsiteX10" fmla="*/ 579120 w 3911600"/>
              <a:gd name="connsiteY10" fmla="*/ 756920 h 2778760"/>
              <a:gd name="connsiteX11" fmla="*/ 640080 w 3911600"/>
              <a:gd name="connsiteY11" fmla="*/ 756920 h 2778760"/>
              <a:gd name="connsiteX12" fmla="*/ 640080 w 3911600"/>
              <a:gd name="connsiteY12" fmla="*/ 873760 h 2778760"/>
              <a:gd name="connsiteX13" fmla="*/ 807720 w 3911600"/>
              <a:gd name="connsiteY13" fmla="*/ 873760 h 2778760"/>
              <a:gd name="connsiteX14" fmla="*/ 807720 w 3911600"/>
              <a:gd name="connsiteY14" fmla="*/ 1010920 h 2778760"/>
              <a:gd name="connsiteX15" fmla="*/ 822960 w 3911600"/>
              <a:gd name="connsiteY15" fmla="*/ 1010920 h 2778760"/>
              <a:gd name="connsiteX16" fmla="*/ 822960 w 3911600"/>
              <a:gd name="connsiteY16" fmla="*/ 1137920 h 2778760"/>
              <a:gd name="connsiteX17" fmla="*/ 848360 w 3911600"/>
              <a:gd name="connsiteY17" fmla="*/ 1137920 h 2778760"/>
              <a:gd name="connsiteX18" fmla="*/ 848360 w 3911600"/>
              <a:gd name="connsiteY18" fmla="*/ 1239520 h 2778760"/>
              <a:gd name="connsiteX19" fmla="*/ 868680 w 3911600"/>
              <a:gd name="connsiteY19" fmla="*/ 1259840 h 2778760"/>
              <a:gd name="connsiteX20" fmla="*/ 865505 w 3911600"/>
              <a:gd name="connsiteY20" fmla="*/ 1391920 h 2778760"/>
              <a:gd name="connsiteX21" fmla="*/ 1066800 w 3911600"/>
              <a:gd name="connsiteY21" fmla="*/ 1391920 h 2778760"/>
              <a:gd name="connsiteX22" fmla="*/ 1066800 w 3911600"/>
              <a:gd name="connsiteY22" fmla="*/ 1513840 h 2778760"/>
              <a:gd name="connsiteX23" fmla="*/ 1107440 w 3911600"/>
              <a:gd name="connsiteY23" fmla="*/ 1513840 h 2778760"/>
              <a:gd name="connsiteX24" fmla="*/ 1107440 w 3911600"/>
              <a:gd name="connsiteY24" fmla="*/ 1649730 h 2778760"/>
              <a:gd name="connsiteX25" fmla="*/ 1271905 w 3911600"/>
              <a:gd name="connsiteY25" fmla="*/ 1646555 h 2778760"/>
              <a:gd name="connsiteX26" fmla="*/ 1275080 w 3911600"/>
              <a:gd name="connsiteY26" fmla="*/ 1772920 h 2778760"/>
              <a:gd name="connsiteX27" fmla="*/ 1330960 w 3911600"/>
              <a:gd name="connsiteY27" fmla="*/ 1772920 h 2778760"/>
              <a:gd name="connsiteX28" fmla="*/ 1330960 w 3911600"/>
              <a:gd name="connsiteY28" fmla="*/ 1889760 h 2778760"/>
              <a:gd name="connsiteX29" fmla="*/ 1391920 w 3911600"/>
              <a:gd name="connsiteY29" fmla="*/ 1889760 h 2778760"/>
              <a:gd name="connsiteX30" fmla="*/ 1391920 w 3911600"/>
              <a:gd name="connsiteY30" fmla="*/ 2026920 h 2778760"/>
              <a:gd name="connsiteX31" fmla="*/ 1600200 w 3911600"/>
              <a:gd name="connsiteY31" fmla="*/ 2026920 h 2778760"/>
              <a:gd name="connsiteX32" fmla="*/ 1600200 w 3911600"/>
              <a:gd name="connsiteY32" fmla="*/ 2148840 h 2778760"/>
              <a:gd name="connsiteX33" fmla="*/ 2260600 w 3911600"/>
              <a:gd name="connsiteY33" fmla="*/ 2148840 h 2778760"/>
              <a:gd name="connsiteX34" fmla="*/ 2260600 w 3911600"/>
              <a:gd name="connsiteY34" fmla="*/ 2280920 h 2778760"/>
              <a:gd name="connsiteX35" fmla="*/ 2387600 w 3911600"/>
              <a:gd name="connsiteY35" fmla="*/ 2280920 h 2778760"/>
              <a:gd name="connsiteX36" fmla="*/ 2387600 w 3911600"/>
              <a:gd name="connsiteY36" fmla="*/ 2402840 h 2778760"/>
              <a:gd name="connsiteX37" fmla="*/ 2656840 w 3911600"/>
              <a:gd name="connsiteY37" fmla="*/ 2402840 h 2778760"/>
              <a:gd name="connsiteX38" fmla="*/ 2656840 w 3911600"/>
              <a:gd name="connsiteY38" fmla="*/ 2524760 h 2778760"/>
              <a:gd name="connsiteX39" fmla="*/ 3911600 w 3911600"/>
              <a:gd name="connsiteY39" fmla="*/ 2524760 h 2778760"/>
              <a:gd name="connsiteX40" fmla="*/ 3911600 w 3911600"/>
              <a:gd name="connsiteY40" fmla="*/ 2778760 h 2778760"/>
              <a:gd name="connsiteX0" fmla="*/ 0 w 3911600"/>
              <a:gd name="connsiteY0" fmla="*/ 0 h 2778760"/>
              <a:gd name="connsiteX1" fmla="*/ 213360 w 3911600"/>
              <a:gd name="connsiteY1" fmla="*/ 0 h 2778760"/>
              <a:gd name="connsiteX2" fmla="*/ 213360 w 3911600"/>
              <a:gd name="connsiteY2" fmla="*/ 106680 h 2778760"/>
              <a:gd name="connsiteX3" fmla="*/ 264160 w 3911600"/>
              <a:gd name="connsiteY3" fmla="*/ 106680 h 2778760"/>
              <a:gd name="connsiteX4" fmla="*/ 264160 w 3911600"/>
              <a:gd name="connsiteY4" fmla="*/ 360680 h 2778760"/>
              <a:gd name="connsiteX5" fmla="*/ 523240 w 3911600"/>
              <a:gd name="connsiteY5" fmla="*/ 360680 h 2778760"/>
              <a:gd name="connsiteX6" fmla="*/ 523240 w 3911600"/>
              <a:gd name="connsiteY6" fmla="*/ 508000 h 2778760"/>
              <a:gd name="connsiteX7" fmla="*/ 563880 w 3911600"/>
              <a:gd name="connsiteY7" fmla="*/ 508000 h 2778760"/>
              <a:gd name="connsiteX8" fmla="*/ 563880 w 3911600"/>
              <a:gd name="connsiteY8" fmla="*/ 609600 h 2778760"/>
              <a:gd name="connsiteX9" fmla="*/ 579120 w 3911600"/>
              <a:gd name="connsiteY9" fmla="*/ 609600 h 2778760"/>
              <a:gd name="connsiteX10" fmla="*/ 579120 w 3911600"/>
              <a:gd name="connsiteY10" fmla="*/ 756920 h 2778760"/>
              <a:gd name="connsiteX11" fmla="*/ 640080 w 3911600"/>
              <a:gd name="connsiteY11" fmla="*/ 756920 h 2778760"/>
              <a:gd name="connsiteX12" fmla="*/ 640080 w 3911600"/>
              <a:gd name="connsiteY12" fmla="*/ 873760 h 2778760"/>
              <a:gd name="connsiteX13" fmla="*/ 807720 w 3911600"/>
              <a:gd name="connsiteY13" fmla="*/ 873760 h 2778760"/>
              <a:gd name="connsiteX14" fmla="*/ 807720 w 3911600"/>
              <a:gd name="connsiteY14" fmla="*/ 1010920 h 2778760"/>
              <a:gd name="connsiteX15" fmla="*/ 822960 w 3911600"/>
              <a:gd name="connsiteY15" fmla="*/ 1010920 h 2778760"/>
              <a:gd name="connsiteX16" fmla="*/ 822960 w 3911600"/>
              <a:gd name="connsiteY16" fmla="*/ 1137920 h 2778760"/>
              <a:gd name="connsiteX17" fmla="*/ 848360 w 3911600"/>
              <a:gd name="connsiteY17" fmla="*/ 1137920 h 2778760"/>
              <a:gd name="connsiteX18" fmla="*/ 848360 w 3911600"/>
              <a:gd name="connsiteY18" fmla="*/ 1239520 h 2778760"/>
              <a:gd name="connsiteX19" fmla="*/ 868680 w 3911600"/>
              <a:gd name="connsiteY19" fmla="*/ 1259840 h 2778760"/>
              <a:gd name="connsiteX20" fmla="*/ 865505 w 3911600"/>
              <a:gd name="connsiteY20" fmla="*/ 1391920 h 2778760"/>
              <a:gd name="connsiteX21" fmla="*/ 1066800 w 3911600"/>
              <a:gd name="connsiteY21" fmla="*/ 1391920 h 2778760"/>
              <a:gd name="connsiteX22" fmla="*/ 1066800 w 3911600"/>
              <a:gd name="connsiteY22" fmla="*/ 1513840 h 2778760"/>
              <a:gd name="connsiteX23" fmla="*/ 1107440 w 3911600"/>
              <a:gd name="connsiteY23" fmla="*/ 1513840 h 2778760"/>
              <a:gd name="connsiteX24" fmla="*/ 1107440 w 3911600"/>
              <a:gd name="connsiteY24" fmla="*/ 1649730 h 2778760"/>
              <a:gd name="connsiteX25" fmla="*/ 1271905 w 3911600"/>
              <a:gd name="connsiteY25" fmla="*/ 1646555 h 2778760"/>
              <a:gd name="connsiteX26" fmla="*/ 1275080 w 3911600"/>
              <a:gd name="connsiteY26" fmla="*/ 1772920 h 2778760"/>
              <a:gd name="connsiteX27" fmla="*/ 1330960 w 3911600"/>
              <a:gd name="connsiteY27" fmla="*/ 1772920 h 2778760"/>
              <a:gd name="connsiteX28" fmla="*/ 1330960 w 3911600"/>
              <a:gd name="connsiteY28" fmla="*/ 1889760 h 2778760"/>
              <a:gd name="connsiteX29" fmla="*/ 1391920 w 3911600"/>
              <a:gd name="connsiteY29" fmla="*/ 1889760 h 2778760"/>
              <a:gd name="connsiteX30" fmla="*/ 1391920 w 3911600"/>
              <a:gd name="connsiteY30" fmla="*/ 2026920 h 2778760"/>
              <a:gd name="connsiteX31" fmla="*/ 1600200 w 3911600"/>
              <a:gd name="connsiteY31" fmla="*/ 2026920 h 2778760"/>
              <a:gd name="connsiteX32" fmla="*/ 1600200 w 3911600"/>
              <a:gd name="connsiteY32" fmla="*/ 2148840 h 2778760"/>
              <a:gd name="connsiteX33" fmla="*/ 2260600 w 3911600"/>
              <a:gd name="connsiteY33" fmla="*/ 2148840 h 2778760"/>
              <a:gd name="connsiteX34" fmla="*/ 2260600 w 3911600"/>
              <a:gd name="connsiteY34" fmla="*/ 2280920 h 2778760"/>
              <a:gd name="connsiteX35" fmla="*/ 2387600 w 3911600"/>
              <a:gd name="connsiteY35" fmla="*/ 2280920 h 2778760"/>
              <a:gd name="connsiteX36" fmla="*/ 2387600 w 3911600"/>
              <a:gd name="connsiteY36" fmla="*/ 2402840 h 2778760"/>
              <a:gd name="connsiteX37" fmla="*/ 2656840 w 3911600"/>
              <a:gd name="connsiteY37" fmla="*/ 2402840 h 2778760"/>
              <a:gd name="connsiteX38" fmla="*/ 2656840 w 3911600"/>
              <a:gd name="connsiteY38" fmla="*/ 2524760 h 2778760"/>
              <a:gd name="connsiteX39" fmla="*/ 3911600 w 3911600"/>
              <a:gd name="connsiteY39" fmla="*/ 2524760 h 2778760"/>
              <a:gd name="connsiteX40" fmla="*/ 3911600 w 3911600"/>
              <a:gd name="connsiteY40" fmla="*/ 2778760 h 2778760"/>
              <a:gd name="connsiteX0" fmla="*/ 0 w 3911600"/>
              <a:gd name="connsiteY0" fmla="*/ 0 h 2778760"/>
              <a:gd name="connsiteX1" fmla="*/ 213360 w 3911600"/>
              <a:gd name="connsiteY1" fmla="*/ 0 h 2778760"/>
              <a:gd name="connsiteX2" fmla="*/ 213360 w 3911600"/>
              <a:gd name="connsiteY2" fmla="*/ 106680 h 2778760"/>
              <a:gd name="connsiteX3" fmla="*/ 264160 w 3911600"/>
              <a:gd name="connsiteY3" fmla="*/ 106680 h 2778760"/>
              <a:gd name="connsiteX4" fmla="*/ 264160 w 3911600"/>
              <a:gd name="connsiteY4" fmla="*/ 360680 h 2778760"/>
              <a:gd name="connsiteX5" fmla="*/ 523240 w 3911600"/>
              <a:gd name="connsiteY5" fmla="*/ 360680 h 2778760"/>
              <a:gd name="connsiteX6" fmla="*/ 523240 w 3911600"/>
              <a:gd name="connsiteY6" fmla="*/ 508000 h 2778760"/>
              <a:gd name="connsiteX7" fmla="*/ 563880 w 3911600"/>
              <a:gd name="connsiteY7" fmla="*/ 508000 h 2778760"/>
              <a:gd name="connsiteX8" fmla="*/ 563880 w 3911600"/>
              <a:gd name="connsiteY8" fmla="*/ 609600 h 2778760"/>
              <a:gd name="connsiteX9" fmla="*/ 579120 w 3911600"/>
              <a:gd name="connsiteY9" fmla="*/ 609600 h 2778760"/>
              <a:gd name="connsiteX10" fmla="*/ 579120 w 3911600"/>
              <a:gd name="connsiteY10" fmla="*/ 756920 h 2778760"/>
              <a:gd name="connsiteX11" fmla="*/ 640080 w 3911600"/>
              <a:gd name="connsiteY11" fmla="*/ 756920 h 2778760"/>
              <a:gd name="connsiteX12" fmla="*/ 640080 w 3911600"/>
              <a:gd name="connsiteY12" fmla="*/ 873760 h 2778760"/>
              <a:gd name="connsiteX13" fmla="*/ 807720 w 3911600"/>
              <a:gd name="connsiteY13" fmla="*/ 873760 h 2778760"/>
              <a:gd name="connsiteX14" fmla="*/ 807720 w 3911600"/>
              <a:gd name="connsiteY14" fmla="*/ 1010920 h 2778760"/>
              <a:gd name="connsiteX15" fmla="*/ 822960 w 3911600"/>
              <a:gd name="connsiteY15" fmla="*/ 1010920 h 2778760"/>
              <a:gd name="connsiteX16" fmla="*/ 822960 w 3911600"/>
              <a:gd name="connsiteY16" fmla="*/ 1137920 h 2778760"/>
              <a:gd name="connsiteX17" fmla="*/ 848360 w 3911600"/>
              <a:gd name="connsiteY17" fmla="*/ 1137920 h 2778760"/>
              <a:gd name="connsiteX18" fmla="*/ 848360 w 3911600"/>
              <a:gd name="connsiteY18" fmla="*/ 1239520 h 2778760"/>
              <a:gd name="connsiteX19" fmla="*/ 868680 w 3911600"/>
              <a:gd name="connsiteY19" fmla="*/ 1259840 h 2778760"/>
              <a:gd name="connsiteX20" fmla="*/ 865505 w 3911600"/>
              <a:gd name="connsiteY20" fmla="*/ 1391920 h 2778760"/>
              <a:gd name="connsiteX21" fmla="*/ 1066800 w 3911600"/>
              <a:gd name="connsiteY21" fmla="*/ 1391920 h 2778760"/>
              <a:gd name="connsiteX22" fmla="*/ 1066800 w 3911600"/>
              <a:gd name="connsiteY22" fmla="*/ 1513840 h 2778760"/>
              <a:gd name="connsiteX23" fmla="*/ 1107440 w 3911600"/>
              <a:gd name="connsiteY23" fmla="*/ 1513840 h 2778760"/>
              <a:gd name="connsiteX24" fmla="*/ 1107440 w 3911600"/>
              <a:gd name="connsiteY24" fmla="*/ 1652905 h 2778760"/>
              <a:gd name="connsiteX25" fmla="*/ 1271905 w 3911600"/>
              <a:gd name="connsiteY25" fmla="*/ 1646555 h 2778760"/>
              <a:gd name="connsiteX26" fmla="*/ 1275080 w 3911600"/>
              <a:gd name="connsiteY26" fmla="*/ 1772920 h 2778760"/>
              <a:gd name="connsiteX27" fmla="*/ 1330960 w 3911600"/>
              <a:gd name="connsiteY27" fmla="*/ 1772920 h 2778760"/>
              <a:gd name="connsiteX28" fmla="*/ 1330960 w 3911600"/>
              <a:gd name="connsiteY28" fmla="*/ 1889760 h 2778760"/>
              <a:gd name="connsiteX29" fmla="*/ 1391920 w 3911600"/>
              <a:gd name="connsiteY29" fmla="*/ 1889760 h 2778760"/>
              <a:gd name="connsiteX30" fmla="*/ 1391920 w 3911600"/>
              <a:gd name="connsiteY30" fmla="*/ 2026920 h 2778760"/>
              <a:gd name="connsiteX31" fmla="*/ 1600200 w 3911600"/>
              <a:gd name="connsiteY31" fmla="*/ 2026920 h 2778760"/>
              <a:gd name="connsiteX32" fmla="*/ 1600200 w 3911600"/>
              <a:gd name="connsiteY32" fmla="*/ 2148840 h 2778760"/>
              <a:gd name="connsiteX33" fmla="*/ 2260600 w 3911600"/>
              <a:gd name="connsiteY33" fmla="*/ 2148840 h 2778760"/>
              <a:gd name="connsiteX34" fmla="*/ 2260600 w 3911600"/>
              <a:gd name="connsiteY34" fmla="*/ 2280920 h 2778760"/>
              <a:gd name="connsiteX35" fmla="*/ 2387600 w 3911600"/>
              <a:gd name="connsiteY35" fmla="*/ 2280920 h 2778760"/>
              <a:gd name="connsiteX36" fmla="*/ 2387600 w 3911600"/>
              <a:gd name="connsiteY36" fmla="*/ 2402840 h 2778760"/>
              <a:gd name="connsiteX37" fmla="*/ 2656840 w 3911600"/>
              <a:gd name="connsiteY37" fmla="*/ 2402840 h 2778760"/>
              <a:gd name="connsiteX38" fmla="*/ 2656840 w 3911600"/>
              <a:gd name="connsiteY38" fmla="*/ 2524760 h 2778760"/>
              <a:gd name="connsiteX39" fmla="*/ 3911600 w 3911600"/>
              <a:gd name="connsiteY39" fmla="*/ 2524760 h 2778760"/>
              <a:gd name="connsiteX40" fmla="*/ 3911600 w 3911600"/>
              <a:gd name="connsiteY40" fmla="*/ 2778760 h 2778760"/>
              <a:gd name="connsiteX0" fmla="*/ 0 w 3911600"/>
              <a:gd name="connsiteY0" fmla="*/ 0 h 2778760"/>
              <a:gd name="connsiteX1" fmla="*/ 213360 w 3911600"/>
              <a:gd name="connsiteY1" fmla="*/ 0 h 2778760"/>
              <a:gd name="connsiteX2" fmla="*/ 213360 w 3911600"/>
              <a:gd name="connsiteY2" fmla="*/ 106680 h 2778760"/>
              <a:gd name="connsiteX3" fmla="*/ 264160 w 3911600"/>
              <a:gd name="connsiteY3" fmla="*/ 106680 h 2778760"/>
              <a:gd name="connsiteX4" fmla="*/ 264160 w 3911600"/>
              <a:gd name="connsiteY4" fmla="*/ 360680 h 2778760"/>
              <a:gd name="connsiteX5" fmla="*/ 523240 w 3911600"/>
              <a:gd name="connsiteY5" fmla="*/ 360680 h 2778760"/>
              <a:gd name="connsiteX6" fmla="*/ 523240 w 3911600"/>
              <a:gd name="connsiteY6" fmla="*/ 508000 h 2778760"/>
              <a:gd name="connsiteX7" fmla="*/ 563880 w 3911600"/>
              <a:gd name="connsiteY7" fmla="*/ 508000 h 2778760"/>
              <a:gd name="connsiteX8" fmla="*/ 563880 w 3911600"/>
              <a:gd name="connsiteY8" fmla="*/ 609600 h 2778760"/>
              <a:gd name="connsiteX9" fmla="*/ 579120 w 3911600"/>
              <a:gd name="connsiteY9" fmla="*/ 609600 h 2778760"/>
              <a:gd name="connsiteX10" fmla="*/ 579120 w 3911600"/>
              <a:gd name="connsiteY10" fmla="*/ 756920 h 2778760"/>
              <a:gd name="connsiteX11" fmla="*/ 640080 w 3911600"/>
              <a:gd name="connsiteY11" fmla="*/ 756920 h 2778760"/>
              <a:gd name="connsiteX12" fmla="*/ 640080 w 3911600"/>
              <a:gd name="connsiteY12" fmla="*/ 873760 h 2778760"/>
              <a:gd name="connsiteX13" fmla="*/ 807720 w 3911600"/>
              <a:gd name="connsiteY13" fmla="*/ 873760 h 2778760"/>
              <a:gd name="connsiteX14" fmla="*/ 807720 w 3911600"/>
              <a:gd name="connsiteY14" fmla="*/ 1010920 h 2778760"/>
              <a:gd name="connsiteX15" fmla="*/ 822960 w 3911600"/>
              <a:gd name="connsiteY15" fmla="*/ 1010920 h 2778760"/>
              <a:gd name="connsiteX16" fmla="*/ 822960 w 3911600"/>
              <a:gd name="connsiteY16" fmla="*/ 1137920 h 2778760"/>
              <a:gd name="connsiteX17" fmla="*/ 848360 w 3911600"/>
              <a:gd name="connsiteY17" fmla="*/ 1137920 h 2778760"/>
              <a:gd name="connsiteX18" fmla="*/ 848360 w 3911600"/>
              <a:gd name="connsiteY18" fmla="*/ 1239520 h 2778760"/>
              <a:gd name="connsiteX19" fmla="*/ 868680 w 3911600"/>
              <a:gd name="connsiteY19" fmla="*/ 1259840 h 2778760"/>
              <a:gd name="connsiteX20" fmla="*/ 865505 w 3911600"/>
              <a:gd name="connsiteY20" fmla="*/ 1391920 h 2778760"/>
              <a:gd name="connsiteX21" fmla="*/ 1066800 w 3911600"/>
              <a:gd name="connsiteY21" fmla="*/ 1391920 h 2778760"/>
              <a:gd name="connsiteX22" fmla="*/ 1066800 w 3911600"/>
              <a:gd name="connsiteY22" fmla="*/ 1513840 h 2778760"/>
              <a:gd name="connsiteX23" fmla="*/ 1107440 w 3911600"/>
              <a:gd name="connsiteY23" fmla="*/ 1513840 h 2778760"/>
              <a:gd name="connsiteX24" fmla="*/ 1107440 w 3911600"/>
              <a:gd name="connsiteY24" fmla="*/ 1652905 h 2778760"/>
              <a:gd name="connsiteX25" fmla="*/ 1275080 w 3911600"/>
              <a:gd name="connsiteY25" fmla="*/ 1652905 h 2778760"/>
              <a:gd name="connsiteX26" fmla="*/ 1275080 w 3911600"/>
              <a:gd name="connsiteY26" fmla="*/ 1772920 h 2778760"/>
              <a:gd name="connsiteX27" fmla="*/ 1330960 w 3911600"/>
              <a:gd name="connsiteY27" fmla="*/ 1772920 h 2778760"/>
              <a:gd name="connsiteX28" fmla="*/ 1330960 w 3911600"/>
              <a:gd name="connsiteY28" fmla="*/ 1889760 h 2778760"/>
              <a:gd name="connsiteX29" fmla="*/ 1391920 w 3911600"/>
              <a:gd name="connsiteY29" fmla="*/ 1889760 h 2778760"/>
              <a:gd name="connsiteX30" fmla="*/ 1391920 w 3911600"/>
              <a:gd name="connsiteY30" fmla="*/ 2026920 h 2778760"/>
              <a:gd name="connsiteX31" fmla="*/ 1600200 w 3911600"/>
              <a:gd name="connsiteY31" fmla="*/ 2026920 h 2778760"/>
              <a:gd name="connsiteX32" fmla="*/ 1600200 w 3911600"/>
              <a:gd name="connsiteY32" fmla="*/ 2148840 h 2778760"/>
              <a:gd name="connsiteX33" fmla="*/ 2260600 w 3911600"/>
              <a:gd name="connsiteY33" fmla="*/ 2148840 h 2778760"/>
              <a:gd name="connsiteX34" fmla="*/ 2260600 w 3911600"/>
              <a:gd name="connsiteY34" fmla="*/ 2280920 h 2778760"/>
              <a:gd name="connsiteX35" fmla="*/ 2387600 w 3911600"/>
              <a:gd name="connsiteY35" fmla="*/ 2280920 h 2778760"/>
              <a:gd name="connsiteX36" fmla="*/ 2387600 w 3911600"/>
              <a:gd name="connsiteY36" fmla="*/ 2402840 h 2778760"/>
              <a:gd name="connsiteX37" fmla="*/ 2656840 w 3911600"/>
              <a:gd name="connsiteY37" fmla="*/ 2402840 h 2778760"/>
              <a:gd name="connsiteX38" fmla="*/ 2656840 w 3911600"/>
              <a:gd name="connsiteY38" fmla="*/ 2524760 h 2778760"/>
              <a:gd name="connsiteX39" fmla="*/ 3911600 w 3911600"/>
              <a:gd name="connsiteY39" fmla="*/ 2524760 h 2778760"/>
              <a:gd name="connsiteX40" fmla="*/ 3911600 w 3911600"/>
              <a:gd name="connsiteY40" fmla="*/ 2778760 h 2778760"/>
              <a:gd name="connsiteX0" fmla="*/ 0 w 3911600"/>
              <a:gd name="connsiteY0" fmla="*/ 0 h 2778760"/>
              <a:gd name="connsiteX1" fmla="*/ 213360 w 3911600"/>
              <a:gd name="connsiteY1" fmla="*/ 0 h 2778760"/>
              <a:gd name="connsiteX2" fmla="*/ 213360 w 3911600"/>
              <a:gd name="connsiteY2" fmla="*/ 106680 h 2778760"/>
              <a:gd name="connsiteX3" fmla="*/ 264160 w 3911600"/>
              <a:gd name="connsiteY3" fmla="*/ 106680 h 2778760"/>
              <a:gd name="connsiteX4" fmla="*/ 264160 w 3911600"/>
              <a:gd name="connsiteY4" fmla="*/ 360680 h 2778760"/>
              <a:gd name="connsiteX5" fmla="*/ 523240 w 3911600"/>
              <a:gd name="connsiteY5" fmla="*/ 360680 h 2778760"/>
              <a:gd name="connsiteX6" fmla="*/ 523240 w 3911600"/>
              <a:gd name="connsiteY6" fmla="*/ 508000 h 2778760"/>
              <a:gd name="connsiteX7" fmla="*/ 563880 w 3911600"/>
              <a:gd name="connsiteY7" fmla="*/ 508000 h 2778760"/>
              <a:gd name="connsiteX8" fmla="*/ 563880 w 3911600"/>
              <a:gd name="connsiteY8" fmla="*/ 609600 h 2778760"/>
              <a:gd name="connsiteX9" fmla="*/ 579120 w 3911600"/>
              <a:gd name="connsiteY9" fmla="*/ 609600 h 2778760"/>
              <a:gd name="connsiteX10" fmla="*/ 579120 w 3911600"/>
              <a:gd name="connsiteY10" fmla="*/ 756920 h 2778760"/>
              <a:gd name="connsiteX11" fmla="*/ 640080 w 3911600"/>
              <a:gd name="connsiteY11" fmla="*/ 756920 h 2778760"/>
              <a:gd name="connsiteX12" fmla="*/ 640080 w 3911600"/>
              <a:gd name="connsiteY12" fmla="*/ 873760 h 2778760"/>
              <a:gd name="connsiteX13" fmla="*/ 807720 w 3911600"/>
              <a:gd name="connsiteY13" fmla="*/ 873760 h 2778760"/>
              <a:gd name="connsiteX14" fmla="*/ 807720 w 3911600"/>
              <a:gd name="connsiteY14" fmla="*/ 1010920 h 2778760"/>
              <a:gd name="connsiteX15" fmla="*/ 822960 w 3911600"/>
              <a:gd name="connsiteY15" fmla="*/ 1010920 h 2778760"/>
              <a:gd name="connsiteX16" fmla="*/ 822960 w 3911600"/>
              <a:gd name="connsiteY16" fmla="*/ 1137920 h 2778760"/>
              <a:gd name="connsiteX17" fmla="*/ 848360 w 3911600"/>
              <a:gd name="connsiteY17" fmla="*/ 1137920 h 2778760"/>
              <a:gd name="connsiteX18" fmla="*/ 848360 w 3911600"/>
              <a:gd name="connsiteY18" fmla="*/ 1239520 h 2778760"/>
              <a:gd name="connsiteX19" fmla="*/ 868680 w 3911600"/>
              <a:gd name="connsiteY19" fmla="*/ 1259840 h 2778760"/>
              <a:gd name="connsiteX20" fmla="*/ 865505 w 3911600"/>
              <a:gd name="connsiteY20" fmla="*/ 1391920 h 2778760"/>
              <a:gd name="connsiteX21" fmla="*/ 1066800 w 3911600"/>
              <a:gd name="connsiteY21" fmla="*/ 1391920 h 2778760"/>
              <a:gd name="connsiteX22" fmla="*/ 1066800 w 3911600"/>
              <a:gd name="connsiteY22" fmla="*/ 1513840 h 2778760"/>
              <a:gd name="connsiteX23" fmla="*/ 1107440 w 3911600"/>
              <a:gd name="connsiteY23" fmla="*/ 1513840 h 2778760"/>
              <a:gd name="connsiteX24" fmla="*/ 1107440 w 3911600"/>
              <a:gd name="connsiteY24" fmla="*/ 1652905 h 2778760"/>
              <a:gd name="connsiteX25" fmla="*/ 1275080 w 3911600"/>
              <a:gd name="connsiteY25" fmla="*/ 1652905 h 2778760"/>
              <a:gd name="connsiteX26" fmla="*/ 1275080 w 3911600"/>
              <a:gd name="connsiteY26" fmla="*/ 1772920 h 2778760"/>
              <a:gd name="connsiteX27" fmla="*/ 1330960 w 3911600"/>
              <a:gd name="connsiteY27" fmla="*/ 1772920 h 2778760"/>
              <a:gd name="connsiteX28" fmla="*/ 1330960 w 3911600"/>
              <a:gd name="connsiteY28" fmla="*/ 1889760 h 2778760"/>
              <a:gd name="connsiteX29" fmla="*/ 1391920 w 3911600"/>
              <a:gd name="connsiteY29" fmla="*/ 1889760 h 2778760"/>
              <a:gd name="connsiteX30" fmla="*/ 1391920 w 3911600"/>
              <a:gd name="connsiteY30" fmla="*/ 2026920 h 2778760"/>
              <a:gd name="connsiteX31" fmla="*/ 1600200 w 3911600"/>
              <a:gd name="connsiteY31" fmla="*/ 2026920 h 2778760"/>
              <a:gd name="connsiteX32" fmla="*/ 1600200 w 3911600"/>
              <a:gd name="connsiteY32" fmla="*/ 2148840 h 2778760"/>
              <a:gd name="connsiteX33" fmla="*/ 2260600 w 3911600"/>
              <a:gd name="connsiteY33" fmla="*/ 2148840 h 2778760"/>
              <a:gd name="connsiteX34" fmla="*/ 2260600 w 3911600"/>
              <a:gd name="connsiteY34" fmla="*/ 2280920 h 2778760"/>
              <a:gd name="connsiteX35" fmla="*/ 2397125 w 3911600"/>
              <a:gd name="connsiteY35" fmla="*/ 2280920 h 2778760"/>
              <a:gd name="connsiteX36" fmla="*/ 2387600 w 3911600"/>
              <a:gd name="connsiteY36" fmla="*/ 2402840 h 2778760"/>
              <a:gd name="connsiteX37" fmla="*/ 2656840 w 3911600"/>
              <a:gd name="connsiteY37" fmla="*/ 2402840 h 2778760"/>
              <a:gd name="connsiteX38" fmla="*/ 2656840 w 3911600"/>
              <a:gd name="connsiteY38" fmla="*/ 2524760 h 2778760"/>
              <a:gd name="connsiteX39" fmla="*/ 3911600 w 3911600"/>
              <a:gd name="connsiteY39" fmla="*/ 2524760 h 2778760"/>
              <a:gd name="connsiteX40" fmla="*/ 3911600 w 3911600"/>
              <a:gd name="connsiteY40" fmla="*/ 2778760 h 2778760"/>
              <a:gd name="connsiteX0" fmla="*/ 0 w 3911600"/>
              <a:gd name="connsiteY0" fmla="*/ 0 h 2778760"/>
              <a:gd name="connsiteX1" fmla="*/ 213360 w 3911600"/>
              <a:gd name="connsiteY1" fmla="*/ 0 h 2778760"/>
              <a:gd name="connsiteX2" fmla="*/ 213360 w 3911600"/>
              <a:gd name="connsiteY2" fmla="*/ 106680 h 2778760"/>
              <a:gd name="connsiteX3" fmla="*/ 264160 w 3911600"/>
              <a:gd name="connsiteY3" fmla="*/ 106680 h 2778760"/>
              <a:gd name="connsiteX4" fmla="*/ 264160 w 3911600"/>
              <a:gd name="connsiteY4" fmla="*/ 360680 h 2778760"/>
              <a:gd name="connsiteX5" fmla="*/ 523240 w 3911600"/>
              <a:gd name="connsiteY5" fmla="*/ 360680 h 2778760"/>
              <a:gd name="connsiteX6" fmla="*/ 523240 w 3911600"/>
              <a:gd name="connsiteY6" fmla="*/ 508000 h 2778760"/>
              <a:gd name="connsiteX7" fmla="*/ 563880 w 3911600"/>
              <a:gd name="connsiteY7" fmla="*/ 508000 h 2778760"/>
              <a:gd name="connsiteX8" fmla="*/ 563880 w 3911600"/>
              <a:gd name="connsiteY8" fmla="*/ 609600 h 2778760"/>
              <a:gd name="connsiteX9" fmla="*/ 579120 w 3911600"/>
              <a:gd name="connsiteY9" fmla="*/ 609600 h 2778760"/>
              <a:gd name="connsiteX10" fmla="*/ 579120 w 3911600"/>
              <a:gd name="connsiteY10" fmla="*/ 756920 h 2778760"/>
              <a:gd name="connsiteX11" fmla="*/ 640080 w 3911600"/>
              <a:gd name="connsiteY11" fmla="*/ 756920 h 2778760"/>
              <a:gd name="connsiteX12" fmla="*/ 640080 w 3911600"/>
              <a:gd name="connsiteY12" fmla="*/ 873760 h 2778760"/>
              <a:gd name="connsiteX13" fmla="*/ 807720 w 3911600"/>
              <a:gd name="connsiteY13" fmla="*/ 873760 h 2778760"/>
              <a:gd name="connsiteX14" fmla="*/ 807720 w 3911600"/>
              <a:gd name="connsiteY14" fmla="*/ 1010920 h 2778760"/>
              <a:gd name="connsiteX15" fmla="*/ 822960 w 3911600"/>
              <a:gd name="connsiteY15" fmla="*/ 1010920 h 2778760"/>
              <a:gd name="connsiteX16" fmla="*/ 822960 w 3911600"/>
              <a:gd name="connsiteY16" fmla="*/ 1137920 h 2778760"/>
              <a:gd name="connsiteX17" fmla="*/ 848360 w 3911600"/>
              <a:gd name="connsiteY17" fmla="*/ 1137920 h 2778760"/>
              <a:gd name="connsiteX18" fmla="*/ 848360 w 3911600"/>
              <a:gd name="connsiteY18" fmla="*/ 1239520 h 2778760"/>
              <a:gd name="connsiteX19" fmla="*/ 868680 w 3911600"/>
              <a:gd name="connsiteY19" fmla="*/ 1259840 h 2778760"/>
              <a:gd name="connsiteX20" fmla="*/ 865505 w 3911600"/>
              <a:gd name="connsiteY20" fmla="*/ 1391920 h 2778760"/>
              <a:gd name="connsiteX21" fmla="*/ 1066800 w 3911600"/>
              <a:gd name="connsiteY21" fmla="*/ 1391920 h 2778760"/>
              <a:gd name="connsiteX22" fmla="*/ 1066800 w 3911600"/>
              <a:gd name="connsiteY22" fmla="*/ 1513840 h 2778760"/>
              <a:gd name="connsiteX23" fmla="*/ 1107440 w 3911600"/>
              <a:gd name="connsiteY23" fmla="*/ 1513840 h 2778760"/>
              <a:gd name="connsiteX24" fmla="*/ 1107440 w 3911600"/>
              <a:gd name="connsiteY24" fmla="*/ 1652905 h 2778760"/>
              <a:gd name="connsiteX25" fmla="*/ 1275080 w 3911600"/>
              <a:gd name="connsiteY25" fmla="*/ 1652905 h 2778760"/>
              <a:gd name="connsiteX26" fmla="*/ 1275080 w 3911600"/>
              <a:gd name="connsiteY26" fmla="*/ 1772920 h 2778760"/>
              <a:gd name="connsiteX27" fmla="*/ 1330960 w 3911600"/>
              <a:gd name="connsiteY27" fmla="*/ 1772920 h 2778760"/>
              <a:gd name="connsiteX28" fmla="*/ 1330960 w 3911600"/>
              <a:gd name="connsiteY28" fmla="*/ 1889760 h 2778760"/>
              <a:gd name="connsiteX29" fmla="*/ 1391920 w 3911600"/>
              <a:gd name="connsiteY29" fmla="*/ 1889760 h 2778760"/>
              <a:gd name="connsiteX30" fmla="*/ 1391920 w 3911600"/>
              <a:gd name="connsiteY30" fmla="*/ 2026920 h 2778760"/>
              <a:gd name="connsiteX31" fmla="*/ 1600200 w 3911600"/>
              <a:gd name="connsiteY31" fmla="*/ 2026920 h 2778760"/>
              <a:gd name="connsiteX32" fmla="*/ 1600200 w 3911600"/>
              <a:gd name="connsiteY32" fmla="*/ 2148840 h 2778760"/>
              <a:gd name="connsiteX33" fmla="*/ 2260600 w 3911600"/>
              <a:gd name="connsiteY33" fmla="*/ 2148840 h 2778760"/>
              <a:gd name="connsiteX34" fmla="*/ 2260600 w 3911600"/>
              <a:gd name="connsiteY34" fmla="*/ 2280920 h 2778760"/>
              <a:gd name="connsiteX35" fmla="*/ 2397125 w 3911600"/>
              <a:gd name="connsiteY35" fmla="*/ 2280920 h 2778760"/>
              <a:gd name="connsiteX36" fmla="*/ 2400300 w 3911600"/>
              <a:gd name="connsiteY36" fmla="*/ 2399665 h 2778760"/>
              <a:gd name="connsiteX37" fmla="*/ 2656840 w 3911600"/>
              <a:gd name="connsiteY37" fmla="*/ 2402840 h 2778760"/>
              <a:gd name="connsiteX38" fmla="*/ 2656840 w 3911600"/>
              <a:gd name="connsiteY38" fmla="*/ 2524760 h 2778760"/>
              <a:gd name="connsiteX39" fmla="*/ 3911600 w 3911600"/>
              <a:gd name="connsiteY39" fmla="*/ 2524760 h 2778760"/>
              <a:gd name="connsiteX40" fmla="*/ 3911600 w 3911600"/>
              <a:gd name="connsiteY40" fmla="*/ 2778760 h 2778760"/>
              <a:gd name="connsiteX0" fmla="*/ 0 w 3911600"/>
              <a:gd name="connsiteY0" fmla="*/ 0 h 2778760"/>
              <a:gd name="connsiteX1" fmla="*/ 213360 w 3911600"/>
              <a:gd name="connsiteY1" fmla="*/ 0 h 2778760"/>
              <a:gd name="connsiteX2" fmla="*/ 213360 w 3911600"/>
              <a:gd name="connsiteY2" fmla="*/ 106680 h 2778760"/>
              <a:gd name="connsiteX3" fmla="*/ 264160 w 3911600"/>
              <a:gd name="connsiteY3" fmla="*/ 106680 h 2778760"/>
              <a:gd name="connsiteX4" fmla="*/ 264160 w 3911600"/>
              <a:gd name="connsiteY4" fmla="*/ 360680 h 2778760"/>
              <a:gd name="connsiteX5" fmla="*/ 523240 w 3911600"/>
              <a:gd name="connsiteY5" fmla="*/ 360680 h 2778760"/>
              <a:gd name="connsiteX6" fmla="*/ 523240 w 3911600"/>
              <a:gd name="connsiteY6" fmla="*/ 508000 h 2778760"/>
              <a:gd name="connsiteX7" fmla="*/ 563880 w 3911600"/>
              <a:gd name="connsiteY7" fmla="*/ 508000 h 2778760"/>
              <a:gd name="connsiteX8" fmla="*/ 563880 w 3911600"/>
              <a:gd name="connsiteY8" fmla="*/ 609600 h 2778760"/>
              <a:gd name="connsiteX9" fmla="*/ 579120 w 3911600"/>
              <a:gd name="connsiteY9" fmla="*/ 609600 h 2778760"/>
              <a:gd name="connsiteX10" fmla="*/ 579120 w 3911600"/>
              <a:gd name="connsiteY10" fmla="*/ 756920 h 2778760"/>
              <a:gd name="connsiteX11" fmla="*/ 640080 w 3911600"/>
              <a:gd name="connsiteY11" fmla="*/ 756920 h 2778760"/>
              <a:gd name="connsiteX12" fmla="*/ 640080 w 3911600"/>
              <a:gd name="connsiteY12" fmla="*/ 873760 h 2778760"/>
              <a:gd name="connsiteX13" fmla="*/ 807720 w 3911600"/>
              <a:gd name="connsiteY13" fmla="*/ 873760 h 2778760"/>
              <a:gd name="connsiteX14" fmla="*/ 807720 w 3911600"/>
              <a:gd name="connsiteY14" fmla="*/ 1010920 h 2778760"/>
              <a:gd name="connsiteX15" fmla="*/ 822960 w 3911600"/>
              <a:gd name="connsiteY15" fmla="*/ 1010920 h 2778760"/>
              <a:gd name="connsiteX16" fmla="*/ 822960 w 3911600"/>
              <a:gd name="connsiteY16" fmla="*/ 1137920 h 2778760"/>
              <a:gd name="connsiteX17" fmla="*/ 848360 w 3911600"/>
              <a:gd name="connsiteY17" fmla="*/ 1137920 h 2778760"/>
              <a:gd name="connsiteX18" fmla="*/ 848360 w 3911600"/>
              <a:gd name="connsiteY18" fmla="*/ 1239520 h 2778760"/>
              <a:gd name="connsiteX19" fmla="*/ 868680 w 3911600"/>
              <a:gd name="connsiteY19" fmla="*/ 1259840 h 2778760"/>
              <a:gd name="connsiteX20" fmla="*/ 865505 w 3911600"/>
              <a:gd name="connsiteY20" fmla="*/ 1391920 h 2778760"/>
              <a:gd name="connsiteX21" fmla="*/ 1066800 w 3911600"/>
              <a:gd name="connsiteY21" fmla="*/ 1391920 h 2778760"/>
              <a:gd name="connsiteX22" fmla="*/ 1066800 w 3911600"/>
              <a:gd name="connsiteY22" fmla="*/ 1513840 h 2778760"/>
              <a:gd name="connsiteX23" fmla="*/ 1107440 w 3911600"/>
              <a:gd name="connsiteY23" fmla="*/ 1513840 h 2778760"/>
              <a:gd name="connsiteX24" fmla="*/ 1107440 w 3911600"/>
              <a:gd name="connsiteY24" fmla="*/ 1652905 h 2778760"/>
              <a:gd name="connsiteX25" fmla="*/ 1275080 w 3911600"/>
              <a:gd name="connsiteY25" fmla="*/ 1652905 h 2778760"/>
              <a:gd name="connsiteX26" fmla="*/ 1275080 w 3911600"/>
              <a:gd name="connsiteY26" fmla="*/ 1772920 h 2778760"/>
              <a:gd name="connsiteX27" fmla="*/ 1330960 w 3911600"/>
              <a:gd name="connsiteY27" fmla="*/ 1772920 h 2778760"/>
              <a:gd name="connsiteX28" fmla="*/ 1330960 w 3911600"/>
              <a:gd name="connsiteY28" fmla="*/ 1889760 h 2778760"/>
              <a:gd name="connsiteX29" fmla="*/ 1391920 w 3911600"/>
              <a:gd name="connsiteY29" fmla="*/ 1889760 h 2778760"/>
              <a:gd name="connsiteX30" fmla="*/ 1391920 w 3911600"/>
              <a:gd name="connsiteY30" fmla="*/ 2026920 h 2778760"/>
              <a:gd name="connsiteX31" fmla="*/ 1600200 w 3911600"/>
              <a:gd name="connsiteY31" fmla="*/ 2026920 h 2778760"/>
              <a:gd name="connsiteX32" fmla="*/ 1600200 w 3911600"/>
              <a:gd name="connsiteY32" fmla="*/ 2148840 h 2778760"/>
              <a:gd name="connsiteX33" fmla="*/ 2260600 w 3911600"/>
              <a:gd name="connsiteY33" fmla="*/ 2148840 h 2778760"/>
              <a:gd name="connsiteX34" fmla="*/ 2260600 w 3911600"/>
              <a:gd name="connsiteY34" fmla="*/ 2280920 h 2778760"/>
              <a:gd name="connsiteX35" fmla="*/ 2397125 w 3911600"/>
              <a:gd name="connsiteY35" fmla="*/ 2280920 h 2778760"/>
              <a:gd name="connsiteX36" fmla="*/ 2400300 w 3911600"/>
              <a:gd name="connsiteY36" fmla="*/ 2399665 h 2778760"/>
              <a:gd name="connsiteX37" fmla="*/ 2656840 w 3911600"/>
              <a:gd name="connsiteY37" fmla="*/ 2402840 h 2778760"/>
              <a:gd name="connsiteX38" fmla="*/ 2656840 w 3911600"/>
              <a:gd name="connsiteY38" fmla="*/ 2550160 h 2778760"/>
              <a:gd name="connsiteX39" fmla="*/ 3911600 w 3911600"/>
              <a:gd name="connsiteY39" fmla="*/ 2524760 h 2778760"/>
              <a:gd name="connsiteX40" fmla="*/ 3911600 w 3911600"/>
              <a:gd name="connsiteY40" fmla="*/ 2778760 h 2778760"/>
              <a:gd name="connsiteX0" fmla="*/ 0 w 3911600"/>
              <a:gd name="connsiteY0" fmla="*/ 0 h 2778760"/>
              <a:gd name="connsiteX1" fmla="*/ 213360 w 3911600"/>
              <a:gd name="connsiteY1" fmla="*/ 0 h 2778760"/>
              <a:gd name="connsiteX2" fmla="*/ 213360 w 3911600"/>
              <a:gd name="connsiteY2" fmla="*/ 106680 h 2778760"/>
              <a:gd name="connsiteX3" fmla="*/ 264160 w 3911600"/>
              <a:gd name="connsiteY3" fmla="*/ 106680 h 2778760"/>
              <a:gd name="connsiteX4" fmla="*/ 264160 w 3911600"/>
              <a:gd name="connsiteY4" fmla="*/ 360680 h 2778760"/>
              <a:gd name="connsiteX5" fmla="*/ 523240 w 3911600"/>
              <a:gd name="connsiteY5" fmla="*/ 360680 h 2778760"/>
              <a:gd name="connsiteX6" fmla="*/ 523240 w 3911600"/>
              <a:gd name="connsiteY6" fmla="*/ 508000 h 2778760"/>
              <a:gd name="connsiteX7" fmla="*/ 563880 w 3911600"/>
              <a:gd name="connsiteY7" fmla="*/ 508000 h 2778760"/>
              <a:gd name="connsiteX8" fmla="*/ 563880 w 3911600"/>
              <a:gd name="connsiteY8" fmla="*/ 609600 h 2778760"/>
              <a:gd name="connsiteX9" fmla="*/ 579120 w 3911600"/>
              <a:gd name="connsiteY9" fmla="*/ 609600 h 2778760"/>
              <a:gd name="connsiteX10" fmla="*/ 579120 w 3911600"/>
              <a:gd name="connsiteY10" fmla="*/ 756920 h 2778760"/>
              <a:gd name="connsiteX11" fmla="*/ 640080 w 3911600"/>
              <a:gd name="connsiteY11" fmla="*/ 756920 h 2778760"/>
              <a:gd name="connsiteX12" fmla="*/ 640080 w 3911600"/>
              <a:gd name="connsiteY12" fmla="*/ 873760 h 2778760"/>
              <a:gd name="connsiteX13" fmla="*/ 807720 w 3911600"/>
              <a:gd name="connsiteY13" fmla="*/ 873760 h 2778760"/>
              <a:gd name="connsiteX14" fmla="*/ 807720 w 3911600"/>
              <a:gd name="connsiteY14" fmla="*/ 1010920 h 2778760"/>
              <a:gd name="connsiteX15" fmla="*/ 822960 w 3911600"/>
              <a:gd name="connsiteY15" fmla="*/ 1010920 h 2778760"/>
              <a:gd name="connsiteX16" fmla="*/ 822960 w 3911600"/>
              <a:gd name="connsiteY16" fmla="*/ 1137920 h 2778760"/>
              <a:gd name="connsiteX17" fmla="*/ 848360 w 3911600"/>
              <a:gd name="connsiteY17" fmla="*/ 1137920 h 2778760"/>
              <a:gd name="connsiteX18" fmla="*/ 848360 w 3911600"/>
              <a:gd name="connsiteY18" fmla="*/ 1239520 h 2778760"/>
              <a:gd name="connsiteX19" fmla="*/ 868680 w 3911600"/>
              <a:gd name="connsiteY19" fmla="*/ 1259840 h 2778760"/>
              <a:gd name="connsiteX20" fmla="*/ 865505 w 3911600"/>
              <a:gd name="connsiteY20" fmla="*/ 1391920 h 2778760"/>
              <a:gd name="connsiteX21" fmla="*/ 1066800 w 3911600"/>
              <a:gd name="connsiteY21" fmla="*/ 1391920 h 2778760"/>
              <a:gd name="connsiteX22" fmla="*/ 1066800 w 3911600"/>
              <a:gd name="connsiteY22" fmla="*/ 1513840 h 2778760"/>
              <a:gd name="connsiteX23" fmla="*/ 1107440 w 3911600"/>
              <a:gd name="connsiteY23" fmla="*/ 1513840 h 2778760"/>
              <a:gd name="connsiteX24" fmla="*/ 1107440 w 3911600"/>
              <a:gd name="connsiteY24" fmla="*/ 1652905 h 2778760"/>
              <a:gd name="connsiteX25" fmla="*/ 1275080 w 3911600"/>
              <a:gd name="connsiteY25" fmla="*/ 1652905 h 2778760"/>
              <a:gd name="connsiteX26" fmla="*/ 1275080 w 3911600"/>
              <a:gd name="connsiteY26" fmla="*/ 1772920 h 2778760"/>
              <a:gd name="connsiteX27" fmla="*/ 1330960 w 3911600"/>
              <a:gd name="connsiteY27" fmla="*/ 1772920 h 2778760"/>
              <a:gd name="connsiteX28" fmla="*/ 1330960 w 3911600"/>
              <a:gd name="connsiteY28" fmla="*/ 1889760 h 2778760"/>
              <a:gd name="connsiteX29" fmla="*/ 1391920 w 3911600"/>
              <a:gd name="connsiteY29" fmla="*/ 1889760 h 2778760"/>
              <a:gd name="connsiteX30" fmla="*/ 1391920 w 3911600"/>
              <a:gd name="connsiteY30" fmla="*/ 2026920 h 2778760"/>
              <a:gd name="connsiteX31" fmla="*/ 1600200 w 3911600"/>
              <a:gd name="connsiteY31" fmla="*/ 2026920 h 2778760"/>
              <a:gd name="connsiteX32" fmla="*/ 1600200 w 3911600"/>
              <a:gd name="connsiteY32" fmla="*/ 2148840 h 2778760"/>
              <a:gd name="connsiteX33" fmla="*/ 2260600 w 3911600"/>
              <a:gd name="connsiteY33" fmla="*/ 2148840 h 2778760"/>
              <a:gd name="connsiteX34" fmla="*/ 2260600 w 3911600"/>
              <a:gd name="connsiteY34" fmla="*/ 2280920 h 2778760"/>
              <a:gd name="connsiteX35" fmla="*/ 2397125 w 3911600"/>
              <a:gd name="connsiteY35" fmla="*/ 2280920 h 2778760"/>
              <a:gd name="connsiteX36" fmla="*/ 2400300 w 3911600"/>
              <a:gd name="connsiteY36" fmla="*/ 2399665 h 2778760"/>
              <a:gd name="connsiteX37" fmla="*/ 2656840 w 3911600"/>
              <a:gd name="connsiteY37" fmla="*/ 2402840 h 2778760"/>
              <a:gd name="connsiteX38" fmla="*/ 2656840 w 3911600"/>
              <a:gd name="connsiteY38" fmla="*/ 2550160 h 2778760"/>
              <a:gd name="connsiteX39" fmla="*/ 3911600 w 3911600"/>
              <a:gd name="connsiteY39" fmla="*/ 2543810 h 2778760"/>
              <a:gd name="connsiteX40" fmla="*/ 3911600 w 3911600"/>
              <a:gd name="connsiteY40" fmla="*/ 2778760 h 2778760"/>
              <a:gd name="connsiteX0" fmla="*/ 0 w 3911600"/>
              <a:gd name="connsiteY0" fmla="*/ 0 h 2778760"/>
              <a:gd name="connsiteX1" fmla="*/ 213360 w 3911600"/>
              <a:gd name="connsiteY1" fmla="*/ 0 h 2778760"/>
              <a:gd name="connsiteX2" fmla="*/ 213360 w 3911600"/>
              <a:gd name="connsiteY2" fmla="*/ 106680 h 2778760"/>
              <a:gd name="connsiteX3" fmla="*/ 264160 w 3911600"/>
              <a:gd name="connsiteY3" fmla="*/ 106680 h 2778760"/>
              <a:gd name="connsiteX4" fmla="*/ 264160 w 3911600"/>
              <a:gd name="connsiteY4" fmla="*/ 360680 h 2778760"/>
              <a:gd name="connsiteX5" fmla="*/ 523240 w 3911600"/>
              <a:gd name="connsiteY5" fmla="*/ 360680 h 2778760"/>
              <a:gd name="connsiteX6" fmla="*/ 523240 w 3911600"/>
              <a:gd name="connsiteY6" fmla="*/ 508000 h 2778760"/>
              <a:gd name="connsiteX7" fmla="*/ 563880 w 3911600"/>
              <a:gd name="connsiteY7" fmla="*/ 508000 h 2778760"/>
              <a:gd name="connsiteX8" fmla="*/ 563880 w 3911600"/>
              <a:gd name="connsiteY8" fmla="*/ 609600 h 2778760"/>
              <a:gd name="connsiteX9" fmla="*/ 579120 w 3911600"/>
              <a:gd name="connsiteY9" fmla="*/ 609600 h 2778760"/>
              <a:gd name="connsiteX10" fmla="*/ 579120 w 3911600"/>
              <a:gd name="connsiteY10" fmla="*/ 756920 h 2778760"/>
              <a:gd name="connsiteX11" fmla="*/ 640080 w 3911600"/>
              <a:gd name="connsiteY11" fmla="*/ 756920 h 2778760"/>
              <a:gd name="connsiteX12" fmla="*/ 640080 w 3911600"/>
              <a:gd name="connsiteY12" fmla="*/ 873760 h 2778760"/>
              <a:gd name="connsiteX13" fmla="*/ 807720 w 3911600"/>
              <a:gd name="connsiteY13" fmla="*/ 873760 h 2778760"/>
              <a:gd name="connsiteX14" fmla="*/ 807720 w 3911600"/>
              <a:gd name="connsiteY14" fmla="*/ 1010920 h 2778760"/>
              <a:gd name="connsiteX15" fmla="*/ 822960 w 3911600"/>
              <a:gd name="connsiteY15" fmla="*/ 1010920 h 2778760"/>
              <a:gd name="connsiteX16" fmla="*/ 822960 w 3911600"/>
              <a:gd name="connsiteY16" fmla="*/ 1137920 h 2778760"/>
              <a:gd name="connsiteX17" fmla="*/ 848360 w 3911600"/>
              <a:gd name="connsiteY17" fmla="*/ 1137920 h 2778760"/>
              <a:gd name="connsiteX18" fmla="*/ 848360 w 3911600"/>
              <a:gd name="connsiteY18" fmla="*/ 1239520 h 2778760"/>
              <a:gd name="connsiteX19" fmla="*/ 868680 w 3911600"/>
              <a:gd name="connsiteY19" fmla="*/ 1259840 h 2778760"/>
              <a:gd name="connsiteX20" fmla="*/ 865505 w 3911600"/>
              <a:gd name="connsiteY20" fmla="*/ 1391920 h 2778760"/>
              <a:gd name="connsiteX21" fmla="*/ 1066800 w 3911600"/>
              <a:gd name="connsiteY21" fmla="*/ 1391920 h 2778760"/>
              <a:gd name="connsiteX22" fmla="*/ 1066800 w 3911600"/>
              <a:gd name="connsiteY22" fmla="*/ 1513840 h 2778760"/>
              <a:gd name="connsiteX23" fmla="*/ 1107440 w 3911600"/>
              <a:gd name="connsiteY23" fmla="*/ 1513840 h 2778760"/>
              <a:gd name="connsiteX24" fmla="*/ 1107440 w 3911600"/>
              <a:gd name="connsiteY24" fmla="*/ 1652905 h 2778760"/>
              <a:gd name="connsiteX25" fmla="*/ 1275080 w 3911600"/>
              <a:gd name="connsiteY25" fmla="*/ 1652905 h 2778760"/>
              <a:gd name="connsiteX26" fmla="*/ 1275080 w 3911600"/>
              <a:gd name="connsiteY26" fmla="*/ 1772920 h 2778760"/>
              <a:gd name="connsiteX27" fmla="*/ 1330960 w 3911600"/>
              <a:gd name="connsiteY27" fmla="*/ 1772920 h 2778760"/>
              <a:gd name="connsiteX28" fmla="*/ 1330960 w 3911600"/>
              <a:gd name="connsiteY28" fmla="*/ 1889760 h 2778760"/>
              <a:gd name="connsiteX29" fmla="*/ 1391920 w 3911600"/>
              <a:gd name="connsiteY29" fmla="*/ 1889760 h 2778760"/>
              <a:gd name="connsiteX30" fmla="*/ 1391920 w 3911600"/>
              <a:gd name="connsiteY30" fmla="*/ 2026920 h 2778760"/>
              <a:gd name="connsiteX31" fmla="*/ 1600200 w 3911600"/>
              <a:gd name="connsiteY31" fmla="*/ 2026920 h 2778760"/>
              <a:gd name="connsiteX32" fmla="*/ 1600200 w 3911600"/>
              <a:gd name="connsiteY32" fmla="*/ 2148840 h 2778760"/>
              <a:gd name="connsiteX33" fmla="*/ 2260600 w 3911600"/>
              <a:gd name="connsiteY33" fmla="*/ 2148840 h 2778760"/>
              <a:gd name="connsiteX34" fmla="*/ 2260600 w 3911600"/>
              <a:gd name="connsiteY34" fmla="*/ 2280920 h 2778760"/>
              <a:gd name="connsiteX35" fmla="*/ 2397125 w 3911600"/>
              <a:gd name="connsiteY35" fmla="*/ 2280920 h 2778760"/>
              <a:gd name="connsiteX36" fmla="*/ 2400300 w 3911600"/>
              <a:gd name="connsiteY36" fmla="*/ 2399665 h 2778760"/>
              <a:gd name="connsiteX37" fmla="*/ 2656840 w 3911600"/>
              <a:gd name="connsiteY37" fmla="*/ 2402840 h 2778760"/>
              <a:gd name="connsiteX38" fmla="*/ 2656840 w 3911600"/>
              <a:gd name="connsiteY38" fmla="*/ 2550160 h 2778760"/>
              <a:gd name="connsiteX39" fmla="*/ 3911600 w 3911600"/>
              <a:gd name="connsiteY39" fmla="*/ 2543810 h 2778760"/>
              <a:gd name="connsiteX40" fmla="*/ 3911600 w 3911600"/>
              <a:gd name="connsiteY40" fmla="*/ 2778760 h 2778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911600" h="2778760">
                <a:moveTo>
                  <a:pt x="0" y="0"/>
                </a:moveTo>
                <a:lnTo>
                  <a:pt x="213360" y="0"/>
                </a:lnTo>
                <a:lnTo>
                  <a:pt x="213360" y="106680"/>
                </a:lnTo>
                <a:lnTo>
                  <a:pt x="264160" y="106680"/>
                </a:lnTo>
                <a:lnTo>
                  <a:pt x="264160" y="360680"/>
                </a:lnTo>
                <a:lnTo>
                  <a:pt x="523240" y="360680"/>
                </a:lnTo>
                <a:lnTo>
                  <a:pt x="523240" y="508000"/>
                </a:lnTo>
                <a:lnTo>
                  <a:pt x="563880" y="508000"/>
                </a:lnTo>
                <a:lnTo>
                  <a:pt x="563880" y="609600"/>
                </a:lnTo>
                <a:lnTo>
                  <a:pt x="579120" y="609600"/>
                </a:lnTo>
                <a:lnTo>
                  <a:pt x="579120" y="756920"/>
                </a:lnTo>
                <a:lnTo>
                  <a:pt x="640080" y="756920"/>
                </a:lnTo>
                <a:lnTo>
                  <a:pt x="640080" y="873760"/>
                </a:lnTo>
                <a:lnTo>
                  <a:pt x="807720" y="873760"/>
                </a:lnTo>
                <a:lnTo>
                  <a:pt x="807720" y="1010920"/>
                </a:lnTo>
                <a:lnTo>
                  <a:pt x="822960" y="1010920"/>
                </a:lnTo>
                <a:lnTo>
                  <a:pt x="822960" y="1137920"/>
                </a:lnTo>
                <a:lnTo>
                  <a:pt x="848360" y="1137920"/>
                </a:lnTo>
                <a:lnTo>
                  <a:pt x="848360" y="1239520"/>
                </a:lnTo>
                <a:lnTo>
                  <a:pt x="868680" y="1259840"/>
                </a:lnTo>
                <a:cubicBezTo>
                  <a:pt x="867622" y="1303867"/>
                  <a:pt x="866563" y="1347893"/>
                  <a:pt x="865505" y="1391920"/>
                </a:cubicBezTo>
                <a:lnTo>
                  <a:pt x="1066800" y="1391920"/>
                </a:lnTo>
                <a:lnTo>
                  <a:pt x="1066800" y="1513840"/>
                </a:lnTo>
                <a:lnTo>
                  <a:pt x="1107440" y="1513840"/>
                </a:lnTo>
                <a:lnTo>
                  <a:pt x="1107440" y="1652905"/>
                </a:lnTo>
                <a:lnTo>
                  <a:pt x="1275080" y="1652905"/>
                </a:lnTo>
                <a:cubicBezTo>
                  <a:pt x="1276138" y="1695027"/>
                  <a:pt x="1274022" y="1730798"/>
                  <a:pt x="1275080" y="1772920"/>
                </a:cubicBezTo>
                <a:lnTo>
                  <a:pt x="1330960" y="1772920"/>
                </a:lnTo>
                <a:lnTo>
                  <a:pt x="1330960" y="1889760"/>
                </a:lnTo>
                <a:lnTo>
                  <a:pt x="1391920" y="1889760"/>
                </a:lnTo>
                <a:lnTo>
                  <a:pt x="1391920" y="2026920"/>
                </a:lnTo>
                <a:lnTo>
                  <a:pt x="1600200" y="2026920"/>
                </a:lnTo>
                <a:lnTo>
                  <a:pt x="1600200" y="2148840"/>
                </a:lnTo>
                <a:lnTo>
                  <a:pt x="2260600" y="2148840"/>
                </a:lnTo>
                <a:lnTo>
                  <a:pt x="2260600" y="2280920"/>
                </a:lnTo>
                <a:lnTo>
                  <a:pt x="2397125" y="2280920"/>
                </a:lnTo>
                <a:cubicBezTo>
                  <a:pt x="2398183" y="2320502"/>
                  <a:pt x="2399242" y="2360083"/>
                  <a:pt x="2400300" y="2399665"/>
                </a:cubicBezTo>
                <a:lnTo>
                  <a:pt x="2656840" y="2402840"/>
                </a:lnTo>
                <a:lnTo>
                  <a:pt x="2656840" y="2550160"/>
                </a:lnTo>
                <a:lnTo>
                  <a:pt x="3911600" y="2543810"/>
                </a:lnTo>
                <a:lnTo>
                  <a:pt x="3911600" y="2778760"/>
                </a:lnTo>
              </a:path>
            </a:pathLst>
          </a:custGeom>
          <a:noFill/>
          <a:ln w="28575">
            <a:solidFill>
              <a:schemeClr val="accent1"/>
            </a:solidFill>
            <a:miter lim="800000"/>
            <a:headEnd/>
            <a:tailEnd/>
          </a:ln>
        </p:spPr>
        <p:txBody>
          <a:bodyPr rtlCol="0" anchor="ctr"/>
          <a:lstStyle/>
          <a:p>
            <a:pPr algn="ctr"/>
            <a:endParaRPr lang="en-US"/>
          </a:p>
        </p:txBody>
      </p:sp>
      <p:cxnSp>
        <p:nvCxnSpPr>
          <p:cNvPr id="107" name="Straight Connector 106">
            <a:extLst>
              <a:ext uri="{FF2B5EF4-FFF2-40B4-BE49-F238E27FC236}">
                <a16:creationId xmlns:a16="http://schemas.microsoft.com/office/drawing/2014/main" id="{66B68C40-A563-B279-5636-EE2D41B9AA58}"/>
              </a:ext>
            </a:extLst>
          </p:cNvPr>
          <p:cNvCxnSpPr/>
          <p:nvPr/>
        </p:nvCxnSpPr>
        <p:spPr bwMode="auto">
          <a:xfrm>
            <a:off x="4048125" y="4835908"/>
            <a:ext cx="0" cy="128827"/>
          </a:xfrm>
          <a:prstGeom prst="line">
            <a:avLst/>
          </a:prstGeom>
          <a:noFill/>
          <a:ln w="28575" cap="flat" cmpd="sng" algn="ctr">
            <a:solidFill>
              <a:schemeClr val="accent1"/>
            </a:solidFill>
            <a:prstDash val="solid"/>
            <a:round/>
            <a:headEnd type="none" w="med" len="med"/>
            <a:tailEnd type="none" w="med" len="med"/>
          </a:ln>
          <a:effectLst/>
        </p:spPr>
      </p:cxnSp>
      <p:sp>
        <p:nvSpPr>
          <p:cNvPr id="108" name="Freeform: Shape 107">
            <a:extLst>
              <a:ext uri="{FF2B5EF4-FFF2-40B4-BE49-F238E27FC236}">
                <a16:creationId xmlns:a16="http://schemas.microsoft.com/office/drawing/2014/main" id="{1C75FD22-74C3-4B48-DC58-A8404FF57F10}"/>
              </a:ext>
            </a:extLst>
          </p:cNvPr>
          <p:cNvSpPr/>
          <p:nvPr/>
        </p:nvSpPr>
        <p:spPr bwMode="auto">
          <a:xfrm>
            <a:off x="6700520" y="2326640"/>
            <a:ext cx="1117600" cy="2804160"/>
          </a:xfrm>
          <a:custGeom>
            <a:avLst/>
            <a:gdLst>
              <a:gd name="connsiteX0" fmla="*/ 0 w 1117600"/>
              <a:gd name="connsiteY0" fmla="*/ 0 h 2804160"/>
              <a:gd name="connsiteX1" fmla="*/ 223520 w 1117600"/>
              <a:gd name="connsiteY1" fmla="*/ 0 h 2804160"/>
              <a:gd name="connsiteX2" fmla="*/ 223520 w 1117600"/>
              <a:gd name="connsiteY2" fmla="*/ 360680 h 2804160"/>
              <a:gd name="connsiteX3" fmla="*/ 279400 w 1117600"/>
              <a:gd name="connsiteY3" fmla="*/ 360680 h 2804160"/>
              <a:gd name="connsiteX4" fmla="*/ 279400 w 1117600"/>
              <a:gd name="connsiteY4" fmla="*/ 731520 h 2804160"/>
              <a:gd name="connsiteX5" fmla="*/ 340360 w 1117600"/>
              <a:gd name="connsiteY5" fmla="*/ 731520 h 2804160"/>
              <a:gd name="connsiteX6" fmla="*/ 340360 w 1117600"/>
              <a:gd name="connsiteY6" fmla="*/ 1087120 h 2804160"/>
              <a:gd name="connsiteX7" fmla="*/ 574040 w 1117600"/>
              <a:gd name="connsiteY7" fmla="*/ 1087120 h 2804160"/>
              <a:gd name="connsiteX8" fmla="*/ 574040 w 1117600"/>
              <a:gd name="connsiteY8" fmla="*/ 1442720 h 2804160"/>
              <a:gd name="connsiteX9" fmla="*/ 792480 w 1117600"/>
              <a:gd name="connsiteY9" fmla="*/ 1442720 h 2804160"/>
              <a:gd name="connsiteX10" fmla="*/ 792480 w 1117600"/>
              <a:gd name="connsiteY10" fmla="*/ 1803400 h 2804160"/>
              <a:gd name="connsiteX11" fmla="*/ 848360 w 1117600"/>
              <a:gd name="connsiteY11" fmla="*/ 1803400 h 2804160"/>
              <a:gd name="connsiteX12" fmla="*/ 848360 w 1117600"/>
              <a:gd name="connsiteY12" fmla="*/ 2148840 h 2804160"/>
              <a:gd name="connsiteX13" fmla="*/ 1071880 w 1117600"/>
              <a:gd name="connsiteY13" fmla="*/ 2148840 h 2804160"/>
              <a:gd name="connsiteX14" fmla="*/ 1071880 w 1117600"/>
              <a:gd name="connsiteY14" fmla="*/ 2509520 h 2804160"/>
              <a:gd name="connsiteX15" fmla="*/ 1117600 w 1117600"/>
              <a:gd name="connsiteY15" fmla="*/ 2509520 h 2804160"/>
              <a:gd name="connsiteX16" fmla="*/ 1117600 w 1117600"/>
              <a:gd name="connsiteY16" fmla="*/ 2804160 h 280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7600" h="2804160">
                <a:moveTo>
                  <a:pt x="0" y="0"/>
                </a:moveTo>
                <a:lnTo>
                  <a:pt x="223520" y="0"/>
                </a:lnTo>
                <a:lnTo>
                  <a:pt x="223520" y="360680"/>
                </a:lnTo>
                <a:lnTo>
                  <a:pt x="279400" y="360680"/>
                </a:lnTo>
                <a:lnTo>
                  <a:pt x="279400" y="731520"/>
                </a:lnTo>
                <a:lnTo>
                  <a:pt x="340360" y="731520"/>
                </a:lnTo>
                <a:lnTo>
                  <a:pt x="340360" y="1087120"/>
                </a:lnTo>
                <a:lnTo>
                  <a:pt x="574040" y="1087120"/>
                </a:lnTo>
                <a:lnTo>
                  <a:pt x="574040" y="1442720"/>
                </a:lnTo>
                <a:lnTo>
                  <a:pt x="792480" y="1442720"/>
                </a:lnTo>
                <a:lnTo>
                  <a:pt x="792480" y="1803400"/>
                </a:lnTo>
                <a:lnTo>
                  <a:pt x="848360" y="1803400"/>
                </a:lnTo>
                <a:lnTo>
                  <a:pt x="848360" y="2148840"/>
                </a:lnTo>
                <a:lnTo>
                  <a:pt x="1071880" y="2148840"/>
                </a:lnTo>
                <a:lnTo>
                  <a:pt x="1071880" y="2509520"/>
                </a:lnTo>
                <a:lnTo>
                  <a:pt x="1117600" y="2509520"/>
                </a:lnTo>
                <a:lnTo>
                  <a:pt x="1117600" y="2804160"/>
                </a:lnTo>
              </a:path>
            </a:pathLst>
          </a:custGeom>
          <a:noFill/>
          <a:ln w="28575">
            <a:solidFill>
              <a:schemeClr val="accent2"/>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3349836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HERB: OS by LIR (Secondary Endpoint)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Ohba. ASCO 2022. Abstr 4006. Reproduced with permission.</a:t>
            </a:r>
            <a:endParaRPr lang="en-US" altLang="en-US" sz="1200" b="0" dirty="0">
              <a:solidFill>
                <a:schemeClr val="bg2"/>
              </a:solidFill>
              <a:latin typeface="Calibri" panose="020F0502020204030204" pitchFamily="34" charset="0"/>
            </a:endParaRPr>
          </a:p>
        </p:txBody>
      </p:sp>
      <p:sp>
        <p:nvSpPr>
          <p:cNvPr id="6" name="TextBox 5">
            <a:extLst>
              <a:ext uri="{FF2B5EF4-FFF2-40B4-BE49-F238E27FC236}">
                <a16:creationId xmlns:a16="http://schemas.microsoft.com/office/drawing/2014/main" id="{A7E08B58-8C52-D215-C41B-B5DAE214242A}"/>
              </a:ext>
            </a:extLst>
          </p:cNvPr>
          <p:cNvSpPr txBox="1"/>
          <p:nvPr/>
        </p:nvSpPr>
        <p:spPr bwMode="auto">
          <a:xfrm>
            <a:off x="2379406" y="1513953"/>
            <a:ext cx="15808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HER2+ (n = 22)</a:t>
            </a:r>
          </a:p>
        </p:txBody>
      </p:sp>
      <p:sp>
        <p:nvSpPr>
          <p:cNvPr id="7" name="TextBox 6">
            <a:extLst>
              <a:ext uri="{FF2B5EF4-FFF2-40B4-BE49-F238E27FC236}">
                <a16:creationId xmlns:a16="http://schemas.microsoft.com/office/drawing/2014/main" id="{1F1129C9-D5E5-A216-E312-1D9D7A3E7318}"/>
              </a:ext>
            </a:extLst>
          </p:cNvPr>
          <p:cNvSpPr txBox="1"/>
          <p:nvPr/>
        </p:nvSpPr>
        <p:spPr bwMode="auto">
          <a:xfrm>
            <a:off x="8266113" y="1513953"/>
            <a:ext cx="17936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HER2 Low (n = 8)</a:t>
            </a:r>
          </a:p>
        </p:txBody>
      </p:sp>
      <p:grpSp>
        <p:nvGrpSpPr>
          <p:cNvPr id="8" name="Group 7">
            <a:extLst>
              <a:ext uri="{FF2B5EF4-FFF2-40B4-BE49-F238E27FC236}">
                <a16:creationId xmlns:a16="http://schemas.microsoft.com/office/drawing/2014/main" id="{7F875D12-5FD2-15C7-B49B-6A1378FD797F}"/>
              </a:ext>
            </a:extLst>
          </p:cNvPr>
          <p:cNvGrpSpPr/>
          <p:nvPr/>
        </p:nvGrpSpPr>
        <p:grpSpPr>
          <a:xfrm>
            <a:off x="-3648" y="2145261"/>
            <a:ext cx="6089489" cy="4059126"/>
            <a:chOff x="-3648" y="2145261"/>
            <a:chExt cx="6089489" cy="4059126"/>
          </a:xfrm>
        </p:grpSpPr>
        <p:grpSp>
          <p:nvGrpSpPr>
            <p:cNvPr id="9" name="Group 8">
              <a:extLst>
                <a:ext uri="{FF2B5EF4-FFF2-40B4-BE49-F238E27FC236}">
                  <a16:creationId xmlns:a16="http://schemas.microsoft.com/office/drawing/2014/main" id="{FB49B3AB-DFEB-CB76-DC87-960EC2ABD4EA}"/>
                </a:ext>
              </a:extLst>
            </p:cNvPr>
            <p:cNvGrpSpPr/>
            <p:nvPr/>
          </p:nvGrpSpPr>
          <p:grpSpPr>
            <a:xfrm>
              <a:off x="513554" y="2145261"/>
              <a:ext cx="721427" cy="3101423"/>
              <a:chOff x="2903226" y="1517651"/>
              <a:chExt cx="721427" cy="4062638"/>
            </a:xfrm>
          </p:grpSpPr>
          <p:sp>
            <p:nvSpPr>
              <p:cNvPr id="47" name="TextBox 46">
                <a:extLst>
                  <a:ext uri="{FF2B5EF4-FFF2-40B4-BE49-F238E27FC236}">
                    <a16:creationId xmlns:a16="http://schemas.microsoft.com/office/drawing/2014/main" id="{F06CBC00-19FA-C80D-E015-36A01FBCA4CC}"/>
                  </a:ext>
                </a:extLst>
              </p:cNvPr>
              <p:cNvSpPr txBox="1"/>
              <p:nvPr/>
            </p:nvSpPr>
            <p:spPr bwMode="auto">
              <a:xfrm>
                <a:off x="2903226" y="1517651"/>
                <a:ext cx="721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8" name="TextBox 47">
                <a:extLst>
                  <a:ext uri="{FF2B5EF4-FFF2-40B4-BE49-F238E27FC236}">
                    <a16:creationId xmlns:a16="http://schemas.microsoft.com/office/drawing/2014/main" id="{67A901E7-ADC8-1B12-4D62-9B68268486F4}"/>
                  </a:ext>
                </a:extLst>
              </p:cNvPr>
              <p:cNvSpPr txBox="1"/>
              <p:nvPr/>
            </p:nvSpPr>
            <p:spPr bwMode="auto">
              <a:xfrm>
                <a:off x="3085705" y="2246902"/>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9" name="TextBox 48">
                <a:extLst>
                  <a:ext uri="{FF2B5EF4-FFF2-40B4-BE49-F238E27FC236}">
                    <a16:creationId xmlns:a16="http://schemas.microsoft.com/office/drawing/2014/main" id="{709D36D8-E8B4-87D5-9D04-59FF97E7DE58}"/>
                  </a:ext>
                </a:extLst>
              </p:cNvPr>
              <p:cNvSpPr txBox="1"/>
              <p:nvPr/>
            </p:nvSpPr>
            <p:spPr bwMode="auto">
              <a:xfrm>
                <a:off x="3085705" y="2966745"/>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0" name="TextBox 49">
                <a:extLst>
                  <a:ext uri="{FF2B5EF4-FFF2-40B4-BE49-F238E27FC236}">
                    <a16:creationId xmlns:a16="http://schemas.microsoft.com/office/drawing/2014/main" id="{FEA36F7C-E8B8-AA64-5E41-84491E9C0472}"/>
                  </a:ext>
                </a:extLst>
              </p:cNvPr>
              <p:cNvSpPr txBox="1"/>
              <p:nvPr/>
            </p:nvSpPr>
            <p:spPr bwMode="auto">
              <a:xfrm>
                <a:off x="3085705" y="3728930"/>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1" name="TextBox 50">
                <a:extLst>
                  <a:ext uri="{FF2B5EF4-FFF2-40B4-BE49-F238E27FC236}">
                    <a16:creationId xmlns:a16="http://schemas.microsoft.com/office/drawing/2014/main" id="{1DB5F70A-A2AD-D872-519F-6CB8EF1645B0}"/>
                  </a:ext>
                </a:extLst>
              </p:cNvPr>
              <p:cNvSpPr txBox="1"/>
              <p:nvPr/>
            </p:nvSpPr>
            <p:spPr bwMode="auto">
              <a:xfrm>
                <a:off x="3085705" y="4462886"/>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2" name="TextBox 51">
                <a:extLst>
                  <a:ext uri="{FF2B5EF4-FFF2-40B4-BE49-F238E27FC236}">
                    <a16:creationId xmlns:a16="http://schemas.microsoft.com/office/drawing/2014/main" id="{631AA1BB-1B83-602A-E61D-39BA6B88F3E4}"/>
                  </a:ext>
                </a:extLst>
              </p:cNvPr>
              <p:cNvSpPr txBox="1"/>
              <p:nvPr/>
            </p:nvSpPr>
            <p:spPr bwMode="auto">
              <a:xfrm>
                <a:off x="3085705" y="5210957"/>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0" name="Group 9">
              <a:extLst>
                <a:ext uri="{FF2B5EF4-FFF2-40B4-BE49-F238E27FC236}">
                  <a16:creationId xmlns:a16="http://schemas.microsoft.com/office/drawing/2014/main" id="{51766A7E-73EE-1B4E-F63F-69291230CF3A}"/>
                </a:ext>
              </a:extLst>
            </p:cNvPr>
            <p:cNvGrpSpPr/>
            <p:nvPr/>
          </p:nvGrpSpPr>
          <p:grpSpPr>
            <a:xfrm>
              <a:off x="1143000" y="2336801"/>
              <a:ext cx="91981" cy="2814320"/>
              <a:chOff x="1580359" y="2660386"/>
              <a:chExt cx="103516" cy="2456678"/>
            </a:xfrm>
          </p:grpSpPr>
          <p:cxnSp>
            <p:nvCxnSpPr>
              <p:cNvPr id="41" name="Straight Connector 40">
                <a:extLst>
                  <a:ext uri="{FF2B5EF4-FFF2-40B4-BE49-F238E27FC236}">
                    <a16:creationId xmlns:a16="http://schemas.microsoft.com/office/drawing/2014/main" id="{3583BB74-A744-63B9-94DD-84C9054ED833}"/>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4A16808-566F-97D6-8160-ABEF2CD762A4}"/>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2F5D28F-D381-60B8-C153-2F7EACF056CC}"/>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8D5EF0E-9A74-0E22-CA6D-48962641611F}"/>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0FA070D-05B1-0AC5-72DF-0A64ED304D9E}"/>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9ADC826-F103-5D20-133E-1BA84370ADB8}"/>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11" name="TextBox 10">
              <a:extLst>
                <a:ext uri="{FF2B5EF4-FFF2-40B4-BE49-F238E27FC236}">
                  <a16:creationId xmlns:a16="http://schemas.microsoft.com/office/drawing/2014/main" id="{E93AB492-D84F-F022-A9E4-84D2984C2F43}"/>
                </a:ext>
              </a:extLst>
            </p:cNvPr>
            <p:cNvSpPr txBox="1"/>
            <p:nvPr/>
          </p:nvSpPr>
          <p:spPr>
            <a:xfrm rot="16200000">
              <a:off x="-600824" y="3549062"/>
              <a:ext cx="2643099" cy="369332"/>
            </a:xfrm>
            <a:prstGeom prst="rect">
              <a:avLst/>
            </a:prstGeom>
            <a:noFill/>
          </p:spPr>
          <p:txBody>
            <a:bodyPr>
              <a:spAutoFit/>
            </a:bodyPr>
            <a:lstStyle/>
            <a:p>
              <a:pPr algn="ctr" defTabSz="651529">
                <a:defRPr/>
              </a:pPr>
              <a:r>
                <a:rPr lang="en-US" b="1" dirty="0">
                  <a:solidFill>
                    <a:srgbClr val="000000"/>
                  </a:solidFill>
                  <a:latin typeface="Calibri" panose="020F0502020204030204"/>
                </a:rPr>
                <a:t>OS Probability (%)</a:t>
              </a:r>
            </a:p>
          </p:txBody>
        </p:sp>
        <p:grpSp>
          <p:nvGrpSpPr>
            <p:cNvPr id="12" name="Group 11">
              <a:extLst>
                <a:ext uri="{FF2B5EF4-FFF2-40B4-BE49-F238E27FC236}">
                  <a16:creationId xmlns:a16="http://schemas.microsoft.com/office/drawing/2014/main" id="{1D165022-31D5-ADD5-BA44-AEE8994625A2}"/>
                </a:ext>
              </a:extLst>
            </p:cNvPr>
            <p:cNvGrpSpPr/>
            <p:nvPr/>
          </p:nvGrpSpPr>
          <p:grpSpPr>
            <a:xfrm>
              <a:off x="1143001" y="5138530"/>
              <a:ext cx="4942840" cy="369332"/>
              <a:chOff x="3403104" y="5373268"/>
              <a:chExt cx="8665264" cy="369332"/>
            </a:xfrm>
          </p:grpSpPr>
          <p:sp>
            <p:nvSpPr>
              <p:cNvPr id="32" name="TextBox 31">
                <a:extLst>
                  <a:ext uri="{FF2B5EF4-FFF2-40B4-BE49-F238E27FC236}">
                    <a16:creationId xmlns:a16="http://schemas.microsoft.com/office/drawing/2014/main" id="{4B1CB251-2B41-D569-2812-31466929E2C0}"/>
                  </a:ext>
                </a:extLst>
              </p:cNvPr>
              <p:cNvSpPr txBox="1"/>
              <p:nvPr/>
            </p:nvSpPr>
            <p:spPr bwMode="auto">
              <a:xfrm>
                <a:off x="3403104" y="537326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439D7D40-5B17-FCAA-DB8E-DB26E4CB4D34}"/>
                  </a:ext>
                </a:extLst>
              </p:cNvPr>
              <p:cNvSpPr txBox="1"/>
              <p:nvPr/>
            </p:nvSpPr>
            <p:spPr bwMode="auto">
              <a:xfrm>
                <a:off x="4431804" y="537326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3</a:t>
                </a:r>
              </a:p>
            </p:txBody>
          </p:sp>
          <p:sp>
            <p:nvSpPr>
              <p:cNvPr id="34" name="TextBox 33">
                <a:extLst>
                  <a:ext uri="{FF2B5EF4-FFF2-40B4-BE49-F238E27FC236}">
                    <a16:creationId xmlns:a16="http://schemas.microsoft.com/office/drawing/2014/main" id="{F2FB5E1F-BEC3-7E6A-1A0C-6E66BC651DD4}"/>
                  </a:ext>
                </a:extLst>
              </p:cNvPr>
              <p:cNvSpPr txBox="1"/>
              <p:nvPr/>
            </p:nvSpPr>
            <p:spPr bwMode="auto">
              <a:xfrm>
                <a:off x="5441572" y="537326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6</a:t>
                </a:r>
              </a:p>
            </p:txBody>
          </p:sp>
          <p:sp>
            <p:nvSpPr>
              <p:cNvPr id="35" name="TextBox 34">
                <a:extLst>
                  <a:ext uri="{FF2B5EF4-FFF2-40B4-BE49-F238E27FC236}">
                    <a16:creationId xmlns:a16="http://schemas.microsoft.com/office/drawing/2014/main" id="{CC944915-FCB4-20C5-7E7F-77638AB8CE3A}"/>
                  </a:ext>
                </a:extLst>
              </p:cNvPr>
              <p:cNvSpPr txBox="1"/>
              <p:nvPr/>
            </p:nvSpPr>
            <p:spPr bwMode="auto">
              <a:xfrm>
                <a:off x="6470272" y="537326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9</a:t>
                </a:r>
              </a:p>
            </p:txBody>
          </p:sp>
          <p:sp>
            <p:nvSpPr>
              <p:cNvPr id="36" name="TextBox 35">
                <a:extLst>
                  <a:ext uri="{FF2B5EF4-FFF2-40B4-BE49-F238E27FC236}">
                    <a16:creationId xmlns:a16="http://schemas.microsoft.com/office/drawing/2014/main" id="{9C34297E-62A9-B3EB-28A2-B408A9A15D01}"/>
                  </a:ext>
                </a:extLst>
              </p:cNvPr>
              <p:cNvSpPr txBox="1"/>
              <p:nvPr/>
            </p:nvSpPr>
            <p:spPr bwMode="auto">
              <a:xfrm>
                <a:off x="7415063" y="5373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12</a:t>
                </a:r>
              </a:p>
            </p:txBody>
          </p:sp>
          <p:sp>
            <p:nvSpPr>
              <p:cNvPr id="37" name="TextBox 36">
                <a:extLst>
                  <a:ext uri="{FF2B5EF4-FFF2-40B4-BE49-F238E27FC236}">
                    <a16:creationId xmlns:a16="http://schemas.microsoft.com/office/drawing/2014/main" id="{0777BD08-B962-E7A0-5828-451BCE29F4EF}"/>
                  </a:ext>
                </a:extLst>
              </p:cNvPr>
              <p:cNvSpPr txBox="1"/>
              <p:nvPr/>
            </p:nvSpPr>
            <p:spPr bwMode="auto">
              <a:xfrm>
                <a:off x="8424831" y="5373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15</a:t>
                </a:r>
              </a:p>
            </p:txBody>
          </p:sp>
          <p:sp>
            <p:nvSpPr>
              <p:cNvPr id="38" name="TextBox 37">
                <a:extLst>
                  <a:ext uri="{FF2B5EF4-FFF2-40B4-BE49-F238E27FC236}">
                    <a16:creationId xmlns:a16="http://schemas.microsoft.com/office/drawing/2014/main" id="{110950F2-29A4-4E7F-1374-39C6865E90DB}"/>
                  </a:ext>
                </a:extLst>
              </p:cNvPr>
              <p:cNvSpPr txBox="1"/>
              <p:nvPr/>
            </p:nvSpPr>
            <p:spPr bwMode="auto">
              <a:xfrm>
                <a:off x="9306514" y="5373268"/>
                <a:ext cx="712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18</a:t>
                </a:r>
              </a:p>
            </p:txBody>
          </p:sp>
          <p:sp>
            <p:nvSpPr>
              <p:cNvPr id="39" name="TextBox 38">
                <a:extLst>
                  <a:ext uri="{FF2B5EF4-FFF2-40B4-BE49-F238E27FC236}">
                    <a16:creationId xmlns:a16="http://schemas.microsoft.com/office/drawing/2014/main" id="{AD9C63A2-00DF-122B-C5D9-20501860D289}"/>
                  </a:ext>
                </a:extLst>
              </p:cNvPr>
              <p:cNvSpPr txBox="1"/>
              <p:nvPr/>
            </p:nvSpPr>
            <p:spPr bwMode="auto">
              <a:xfrm>
                <a:off x="10310638" y="5373268"/>
                <a:ext cx="729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21</a:t>
                </a:r>
              </a:p>
            </p:txBody>
          </p:sp>
          <p:sp>
            <p:nvSpPr>
              <p:cNvPr id="40" name="TextBox 39">
                <a:extLst>
                  <a:ext uri="{FF2B5EF4-FFF2-40B4-BE49-F238E27FC236}">
                    <a16:creationId xmlns:a16="http://schemas.microsoft.com/office/drawing/2014/main" id="{86C57A2A-2C7A-F26F-7E36-7B33650D9104}"/>
                  </a:ext>
                </a:extLst>
              </p:cNvPr>
              <p:cNvSpPr txBox="1"/>
              <p:nvPr/>
            </p:nvSpPr>
            <p:spPr bwMode="auto">
              <a:xfrm>
                <a:off x="11339337" y="5373268"/>
                <a:ext cx="729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24</a:t>
                </a:r>
              </a:p>
            </p:txBody>
          </p:sp>
        </p:grpSp>
        <p:sp>
          <p:nvSpPr>
            <p:cNvPr id="13" name="TextBox 12">
              <a:extLst>
                <a:ext uri="{FF2B5EF4-FFF2-40B4-BE49-F238E27FC236}">
                  <a16:creationId xmlns:a16="http://schemas.microsoft.com/office/drawing/2014/main" id="{D118405F-A1D7-CF51-BCA3-A038D0977D5E}"/>
                </a:ext>
              </a:extLst>
            </p:cNvPr>
            <p:cNvSpPr txBox="1"/>
            <p:nvPr/>
          </p:nvSpPr>
          <p:spPr>
            <a:xfrm>
              <a:off x="2238682" y="5357134"/>
              <a:ext cx="2643099" cy="369332"/>
            </a:xfrm>
            <a:prstGeom prst="rect">
              <a:avLst/>
            </a:prstGeom>
            <a:noFill/>
          </p:spPr>
          <p:txBody>
            <a:bodyPr>
              <a:spAutoFit/>
            </a:bodyPr>
            <a:lstStyle/>
            <a:p>
              <a:pPr algn="ctr" defTabSz="651529">
                <a:defRPr/>
              </a:pPr>
              <a:r>
                <a:rPr lang="en-US" b="1" dirty="0">
                  <a:solidFill>
                    <a:srgbClr val="000000"/>
                  </a:solidFill>
                  <a:latin typeface="Calibri" panose="020F0502020204030204"/>
                </a:rPr>
                <a:t>Mo</a:t>
              </a:r>
            </a:p>
          </p:txBody>
        </p:sp>
        <p:grpSp>
          <p:nvGrpSpPr>
            <p:cNvPr id="14" name="Group 13">
              <a:extLst>
                <a:ext uri="{FF2B5EF4-FFF2-40B4-BE49-F238E27FC236}">
                  <a16:creationId xmlns:a16="http://schemas.microsoft.com/office/drawing/2014/main" id="{567ACB70-C66A-96FE-0073-1DAA5F3AEB94}"/>
                </a:ext>
              </a:extLst>
            </p:cNvPr>
            <p:cNvGrpSpPr/>
            <p:nvPr/>
          </p:nvGrpSpPr>
          <p:grpSpPr>
            <a:xfrm rot="5400000">
              <a:off x="3504891" y="2858461"/>
              <a:ext cx="88248" cy="4649470"/>
              <a:chOff x="1580359" y="1182870"/>
              <a:chExt cx="103516" cy="3934194"/>
            </a:xfrm>
          </p:grpSpPr>
          <p:cxnSp>
            <p:nvCxnSpPr>
              <p:cNvPr id="23" name="Straight Connector 22">
                <a:extLst>
                  <a:ext uri="{FF2B5EF4-FFF2-40B4-BE49-F238E27FC236}">
                    <a16:creationId xmlns:a16="http://schemas.microsoft.com/office/drawing/2014/main" id="{5A529DEE-1EBB-1237-7AAA-AAB7C5A04207}"/>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BCC45B6-5679-C653-7E5A-42F084A0AD3D}"/>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D3F2126-9A6D-8EC5-AEB6-FD16653295F0}"/>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03BD315-7383-C754-7F1F-EC6A202B58E5}"/>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36EA95B-5D04-60F7-AD6B-A03F0BFFDF8F}"/>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1AFBEDC-3474-C033-63EE-5062C87918BD}"/>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BBC7894-3899-0682-8182-148A0A3CB699}"/>
                  </a:ext>
                </a:extLst>
              </p:cNvPr>
              <p:cNvCxnSpPr>
                <a:cxnSpLocks/>
              </p:cNvCxnSpPr>
              <p:nvPr/>
            </p:nvCxnSpPr>
            <p:spPr bwMode="auto">
              <a:xfrm>
                <a:off x="1580359" y="2168419"/>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290AD99-D4CD-028C-F9D4-F6BC2686016B}"/>
                  </a:ext>
                </a:extLst>
              </p:cNvPr>
              <p:cNvCxnSpPr>
                <a:cxnSpLocks/>
              </p:cNvCxnSpPr>
              <p:nvPr/>
            </p:nvCxnSpPr>
            <p:spPr bwMode="auto">
              <a:xfrm>
                <a:off x="1580359" y="1674837"/>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D456E22-9F2E-B3B9-7870-0593CCF59BB5}"/>
                  </a:ext>
                </a:extLst>
              </p:cNvPr>
              <p:cNvCxnSpPr>
                <a:cxnSpLocks/>
              </p:cNvCxnSpPr>
              <p:nvPr/>
            </p:nvCxnSpPr>
            <p:spPr bwMode="auto">
              <a:xfrm>
                <a:off x="1580359" y="1182870"/>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15" name="Freeform: Shape 14">
              <a:extLst>
                <a:ext uri="{FF2B5EF4-FFF2-40B4-BE49-F238E27FC236}">
                  <a16:creationId xmlns:a16="http://schemas.microsoft.com/office/drawing/2014/main" id="{5C358831-23CB-6055-92D4-8249720D224A}"/>
                </a:ext>
              </a:extLst>
            </p:cNvPr>
            <p:cNvSpPr/>
            <p:nvPr/>
          </p:nvSpPr>
          <p:spPr bwMode="auto">
            <a:xfrm>
              <a:off x="1225551" y="2330450"/>
              <a:ext cx="4648200" cy="2821515"/>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a:p>
          </p:txBody>
        </p:sp>
        <p:grpSp>
          <p:nvGrpSpPr>
            <p:cNvPr id="16" name="Group 15">
              <a:extLst>
                <a:ext uri="{FF2B5EF4-FFF2-40B4-BE49-F238E27FC236}">
                  <a16:creationId xmlns:a16="http://schemas.microsoft.com/office/drawing/2014/main" id="{64D7F53E-31B9-22D5-178C-5B9010F21F94}"/>
                </a:ext>
              </a:extLst>
            </p:cNvPr>
            <p:cNvGrpSpPr/>
            <p:nvPr/>
          </p:nvGrpSpPr>
          <p:grpSpPr>
            <a:xfrm>
              <a:off x="-3648" y="5681167"/>
              <a:ext cx="6029741" cy="523220"/>
              <a:chOff x="1375109" y="5478368"/>
              <a:chExt cx="10570704" cy="523220"/>
            </a:xfrm>
          </p:grpSpPr>
          <p:sp>
            <p:nvSpPr>
              <p:cNvPr id="17" name="TextBox 16">
                <a:extLst>
                  <a:ext uri="{FF2B5EF4-FFF2-40B4-BE49-F238E27FC236}">
                    <a16:creationId xmlns:a16="http://schemas.microsoft.com/office/drawing/2014/main" id="{104B1D29-3DCD-7D88-501B-06E0B094C207}"/>
                  </a:ext>
                </a:extLst>
              </p:cNvPr>
              <p:cNvSpPr txBox="1"/>
              <p:nvPr/>
            </p:nvSpPr>
            <p:spPr bwMode="auto">
              <a:xfrm>
                <a:off x="3231895" y="5478368"/>
                <a:ext cx="6441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22</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85B3C25F-7E1E-7C22-338A-DFF900A419A3}"/>
                  </a:ext>
                </a:extLst>
              </p:cNvPr>
              <p:cNvSpPr txBox="1"/>
              <p:nvPr/>
            </p:nvSpPr>
            <p:spPr bwMode="auto">
              <a:xfrm>
                <a:off x="5270365" y="5478368"/>
                <a:ext cx="6441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14</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19" name="TextBox 18">
                <a:extLst>
                  <a:ext uri="{FF2B5EF4-FFF2-40B4-BE49-F238E27FC236}">
                    <a16:creationId xmlns:a16="http://schemas.microsoft.com/office/drawing/2014/main" id="{152D3C1C-56CB-8E1A-4C2C-2F3AD2DFD680}"/>
                  </a:ext>
                </a:extLst>
              </p:cNvPr>
              <p:cNvSpPr txBox="1"/>
              <p:nvPr/>
            </p:nvSpPr>
            <p:spPr bwMode="auto">
              <a:xfrm>
                <a:off x="7382456" y="547836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7</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50C034ED-1E07-0296-8B04-2B8FFB699778}"/>
                  </a:ext>
                </a:extLst>
              </p:cNvPr>
              <p:cNvSpPr txBox="1"/>
              <p:nvPr/>
            </p:nvSpPr>
            <p:spPr bwMode="auto">
              <a:xfrm>
                <a:off x="9420924" y="547836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a:t>
                </a:r>
              </a:p>
              <a:p>
                <a:pPr algn="ctr">
                  <a:lnSpc>
                    <a:spcPct val="100000"/>
                  </a:lnSpc>
                  <a:spcAft>
                    <a:spcPct val="0"/>
                  </a:spcAft>
                  <a:buClrTx/>
                  <a:buFontTx/>
                  <a:buNone/>
                </a:pPr>
                <a:r>
                  <a:rPr lang="en-US" sz="1400" dirty="0">
                    <a:solidFill>
                      <a:schemeClr val="bg1"/>
                    </a:solidFill>
                    <a:latin typeface="Calibri" panose="020F0502020204030204" pitchFamily="34" charset="0"/>
                  </a:rPr>
                  <a:t>2</a:t>
                </a:r>
                <a:endParaRPr lang="en-US" sz="1400" b="0" dirty="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C8A40559-5D00-8931-F49A-A219A4C692F9}"/>
                  </a:ext>
                </a:extLst>
              </p:cNvPr>
              <p:cNvSpPr txBox="1"/>
              <p:nvPr/>
            </p:nvSpPr>
            <p:spPr bwMode="auto">
              <a:xfrm>
                <a:off x="11461892" y="547836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a:p>
                <a:pPr algn="ctr">
                  <a:lnSpc>
                    <a:spcPct val="100000"/>
                  </a:lnSpc>
                  <a:spcAft>
                    <a:spcPct val="0"/>
                  </a:spcAft>
                  <a:buClrTx/>
                  <a:buFontTx/>
                  <a:buNone/>
                </a:pPr>
                <a:r>
                  <a:rPr lang="en-US" sz="1400" dirty="0">
                    <a:solidFill>
                      <a:schemeClr val="bg1"/>
                    </a:solidFill>
                    <a:latin typeface="Calibri" panose="020F0502020204030204" pitchFamily="34" charset="0"/>
                  </a:rPr>
                  <a:t>2</a:t>
                </a:r>
                <a:endParaRPr lang="en-US" sz="1400" b="0" dirty="0">
                  <a:solidFill>
                    <a:schemeClr val="bg1"/>
                  </a:solidFill>
                  <a:latin typeface="Calibri" panose="020F0502020204030204" pitchFamily="34" charset="0"/>
                </a:endParaRPr>
              </a:p>
            </p:txBody>
          </p:sp>
          <p:sp>
            <p:nvSpPr>
              <p:cNvPr id="22" name="TextBox 21">
                <a:extLst>
                  <a:ext uri="{FF2B5EF4-FFF2-40B4-BE49-F238E27FC236}">
                    <a16:creationId xmlns:a16="http://schemas.microsoft.com/office/drawing/2014/main" id="{53C1C93B-3BB2-BF53-2FCC-E64A3FFA96C9}"/>
                  </a:ext>
                </a:extLst>
              </p:cNvPr>
              <p:cNvSpPr txBox="1"/>
              <p:nvPr/>
            </p:nvSpPr>
            <p:spPr bwMode="auto">
              <a:xfrm>
                <a:off x="1375109" y="5478368"/>
                <a:ext cx="19868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Aft>
                    <a:spcPct val="0"/>
                  </a:spcAft>
                  <a:buClrTx/>
                  <a:buFontTx/>
                  <a:buNone/>
                </a:pPr>
                <a:r>
                  <a:rPr lang="en-US" sz="1400" b="1" dirty="0">
                    <a:solidFill>
                      <a:schemeClr val="bg1"/>
                    </a:solidFill>
                    <a:latin typeface="Calibri" panose="020F0502020204030204" pitchFamily="34" charset="0"/>
                  </a:rPr>
                  <a:t>Pts at Risk, n</a:t>
                </a:r>
              </a:p>
              <a:p>
                <a:pPr algn="r">
                  <a:lnSpc>
                    <a:spcPct val="100000"/>
                  </a:lnSpc>
                  <a:spcAft>
                    <a:spcPct val="0"/>
                  </a:spcAft>
                  <a:buClrTx/>
                  <a:buFontTx/>
                  <a:buNone/>
                </a:pPr>
                <a:r>
                  <a:rPr lang="en-US" sz="1400" b="1" dirty="0">
                    <a:solidFill>
                      <a:schemeClr val="bg1"/>
                    </a:solidFill>
                    <a:latin typeface="Calibri" panose="020F0502020204030204" pitchFamily="34" charset="0"/>
                  </a:rPr>
                  <a:t>Censored, n</a:t>
                </a:r>
              </a:p>
            </p:txBody>
          </p:sp>
        </p:grpSp>
      </p:grpSp>
      <p:grpSp>
        <p:nvGrpSpPr>
          <p:cNvPr id="53" name="Group 52">
            <a:extLst>
              <a:ext uri="{FF2B5EF4-FFF2-40B4-BE49-F238E27FC236}">
                <a16:creationId xmlns:a16="http://schemas.microsoft.com/office/drawing/2014/main" id="{29D6C7B2-54A6-9EBC-99EB-7A10E9942814}"/>
              </a:ext>
            </a:extLst>
          </p:cNvPr>
          <p:cNvGrpSpPr/>
          <p:nvPr/>
        </p:nvGrpSpPr>
        <p:grpSpPr>
          <a:xfrm>
            <a:off x="5989661" y="2145261"/>
            <a:ext cx="5572287" cy="4059126"/>
            <a:chOff x="513554" y="2145261"/>
            <a:chExt cx="5572287" cy="4059126"/>
          </a:xfrm>
        </p:grpSpPr>
        <p:grpSp>
          <p:nvGrpSpPr>
            <p:cNvPr id="54" name="Group 53">
              <a:extLst>
                <a:ext uri="{FF2B5EF4-FFF2-40B4-BE49-F238E27FC236}">
                  <a16:creationId xmlns:a16="http://schemas.microsoft.com/office/drawing/2014/main" id="{E6821D8F-C135-A307-ADD3-C46C94E6E216}"/>
                </a:ext>
              </a:extLst>
            </p:cNvPr>
            <p:cNvGrpSpPr/>
            <p:nvPr/>
          </p:nvGrpSpPr>
          <p:grpSpPr>
            <a:xfrm>
              <a:off x="513554" y="2145261"/>
              <a:ext cx="721427" cy="3101423"/>
              <a:chOff x="2903226" y="1517651"/>
              <a:chExt cx="721427" cy="4062638"/>
            </a:xfrm>
          </p:grpSpPr>
          <p:sp>
            <p:nvSpPr>
              <p:cNvPr id="91" name="TextBox 90">
                <a:extLst>
                  <a:ext uri="{FF2B5EF4-FFF2-40B4-BE49-F238E27FC236}">
                    <a16:creationId xmlns:a16="http://schemas.microsoft.com/office/drawing/2014/main" id="{9FD63153-346F-1924-49EC-6EB2F272C7DB}"/>
                  </a:ext>
                </a:extLst>
              </p:cNvPr>
              <p:cNvSpPr txBox="1"/>
              <p:nvPr/>
            </p:nvSpPr>
            <p:spPr bwMode="auto">
              <a:xfrm>
                <a:off x="2903226" y="1517651"/>
                <a:ext cx="721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92" name="TextBox 91">
                <a:extLst>
                  <a:ext uri="{FF2B5EF4-FFF2-40B4-BE49-F238E27FC236}">
                    <a16:creationId xmlns:a16="http://schemas.microsoft.com/office/drawing/2014/main" id="{B98461A4-9B37-66BD-D4A6-7469D89DF36D}"/>
                  </a:ext>
                </a:extLst>
              </p:cNvPr>
              <p:cNvSpPr txBox="1"/>
              <p:nvPr/>
            </p:nvSpPr>
            <p:spPr bwMode="auto">
              <a:xfrm>
                <a:off x="3085705" y="2246902"/>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93" name="TextBox 92">
                <a:extLst>
                  <a:ext uri="{FF2B5EF4-FFF2-40B4-BE49-F238E27FC236}">
                    <a16:creationId xmlns:a16="http://schemas.microsoft.com/office/drawing/2014/main" id="{0D0AC211-55D6-E367-258C-5153E79D50CC}"/>
                  </a:ext>
                </a:extLst>
              </p:cNvPr>
              <p:cNvSpPr txBox="1"/>
              <p:nvPr/>
            </p:nvSpPr>
            <p:spPr bwMode="auto">
              <a:xfrm>
                <a:off x="3085705" y="2966745"/>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94" name="TextBox 93">
                <a:extLst>
                  <a:ext uri="{FF2B5EF4-FFF2-40B4-BE49-F238E27FC236}">
                    <a16:creationId xmlns:a16="http://schemas.microsoft.com/office/drawing/2014/main" id="{BE133E33-BCCD-E19F-8AF5-33BE0AAEB339}"/>
                  </a:ext>
                </a:extLst>
              </p:cNvPr>
              <p:cNvSpPr txBox="1"/>
              <p:nvPr/>
            </p:nvSpPr>
            <p:spPr bwMode="auto">
              <a:xfrm>
                <a:off x="3085705" y="3728930"/>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95" name="TextBox 94">
                <a:extLst>
                  <a:ext uri="{FF2B5EF4-FFF2-40B4-BE49-F238E27FC236}">
                    <a16:creationId xmlns:a16="http://schemas.microsoft.com/office/drawing/2014/main" id="{2D416AE1-8AB8-B303-706E-C9D8E50BFE61}"/>
                  </a:ext>
                </a:extLst>
              </p:cNvPr>
              <p:cNvSpPr txBox="1"/>
              <p:nvPr/>
            </p:nvSpPr>
            <p:spPr bwMode="auto">
              <a:xfrm>
                <a:off x="3085705" y="4462886"/>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96" name="TextBox 95">
                <a:extLst>
                  <a:ext uri="{FF2B5EF4-FFF2-40B4-BE49-F238E27FC236}">
                    <a16:creationId xmlns:a16="http://schemas.microsoft.com/office/drawing/2014/main" id="{AA1F8DF8-C127-EBCE-5407-F0BECBD93899}"/>
                  </a:ext>
                </a:extLst>
              </p:cNvPr>
              <p:cNvSpPr txBox="1"/>
              <p:nvPr/>
            </p:nvSpPr>
            <p:spPr bwMode="auto">
              <a:xfrm>
                <a:off x="3085705" y="5210957"/>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55" name="Group 54">
              <a:extLst>
                <a:ext uri="{FF2B5EF4-FFF2-40B4-BE49-F238E27FC236}">
                  <a16:creationId xmlns:a16="http://schemas.microsoft.com/office/drawing/2014/main" id="{86FF6EA3-E629-F4F5-9D6E-3029895E2AAE}"/>
                </a:ext>
              </a:extLst>
            </p:cNvPr>
            <p:cNvGrpSpPr/>
            <p:nvPr/>
          </p:nvGrpSpPr>
          <p:grpSpPr>
            <a:xfrm>
              <a:off x="1143000" y="2336801"/>
              <a:ext cx="91981" cy="2814320"/>
              <a:chOff x="1580359" y="2660386"/>
              <a:chExt cx="103516" cy="2456678"/>
            </a:xfrm>
          </p:grpSpPr>
          <p:cxnSp>
            <p:nvCxnSpPr>
              <p:cNvPr id="85" name="Straight Connector 84">
                <a:extLst>
                  <a:ext uri="{FF2B5EF4-FFF2-40B4-BE49-F238E27FC236}">
                    <a16:creationId xmlns:a16="http://schemas.microsoft.com/office/drawing/2014/main" id="{5A24E29C-95B1-3EE9-E249-831D00AF8624}"/>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CC26741-ED8C-A066-55A7-E8A648817794}"/>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21C74B48-B30C-E34A-1A84-1A89958711FE}"/>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DF4D010-D43C-58F3-A85F-27A10E3F5A11}"/>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E06A8F34-1F72-F4A6-4858-E9DC4879F3F7}"/>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A25E9CF-EA8A-8D03-0A4E-36EFDCB305D1}"/>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31485DB8-76DB-46AE-97F8-153E24F163EA}"/>
                </a:ext>
              </a:extLst>
            </p:cNvPr>
            <p:cNvGrpSpPr/>
            <p:nvPr/>
          </p:nvGrpSpPr>
          <p:grpSpPr>
            <a:xfrm>
              <a:off x="1143001" y="5138530"/>
              <a:ext cx="4942840" cy="369332"/>
              <a:chOff x="3403104" y="5373268"/>
              <a:chExt cx="8665264" cy="369332"/>
            </a:xfrm>
          </p:grpSpPr>
          <p:sp>
            <p:nvSpPr>
              <p:cNvPr id="76" name="TextBox 75">
                <a:extLst>
                  <a:ext uri="{FF2B5EF4-FFF2-40B4-BE49-F238E27FC236}">
                    <a16:creationId xmlns:a16="http://schemas.microsoft.com/office/drawing/2014/main" id="{9E281B3F-1F58-F7F6-B19F-9A3318745298}"/>
                  </a:ext>
                </a:extLst>
              </p:cNvPr>
              <p:cNvSpPr txBox="1"/>
              <p:nvPr/>
            </p:nvSpPr>
            <p:spPr bwMode="auto">
              <a:xfrm>
                <a:off x="3403104" y="537326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0</a:t>
                </a:r>
              </a:p>
            </p:txBody>
          </p:sp>
          <p:sp>
            <p:nvSpPr>
              <p:cNvPr id="77" name="TextBox 76">
                <a:extLst>
                  <a:ext uri="{FF2B5EF4-FFF2-40B4-BE49-F238E27FC236}">
                    <a16:creationId xmlns:a16="http://schemas.microsoft.com/office/drawing/2014/main" id="{48B160E8-FE6F-F756-07EF-911D07C5FB8C}"/>
                  </a:ext>
                </a:extLst>
              </p:cNvPr>
              <p:cNvSpPr txBox="1"/>
              <p:nvPr/>
            </p:nvSpPr>
            <p:spPr bwMode="auto">
              <a:xfrm>
                <a:off x="4431804" y="537326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3</a:t>
                </a:r>
              </a:p>
            </p:txBody>
          </p:sp>
          <p:sp>
            <p:nvSpPr>
              <p:cNvPr id="78" name="TextBox 77">
                <a:extLst>
                  <a:ext uri="{FF2B5EF4-FFF2-40B4-BE49-F238E27FC236}">
                    <a16:creationId xmlns:a16="http://schemas.microsoft.com/office/drawing/2014/main" id="{34E9F8DE-1DEE-FAB8-6F7A-46E4B61212C7}"/>
                  </a:ext>
                </a:extLst>
              </p:cNvPr>
              <p:cNvSpPr txBox="1"/>
              <p:nvPr/>
            </p:nvSpPr>
            <p:spPr bwMode="auto">
              <a:xfrm>
                <a:off x="5441572" y="537326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6</a:t>
                </a:r>
              </a:p>
            </p:txBody>
          </p:sp>
          <p:sp>
            <p:nvSpPr>
              <p:cNvPr id="79" name="TextBox 78">
                <a:extLst>
                  <a:ext uri="{FF2B5EF4-FFF2-40B4-BE49-F238E27FC236}">
                    <a16:creationId xmlns:a16="http://schemas.microsoft.com/office/drawing/2014/main" id="{2907F1D5-29BF-2417-EB1B-B86462822004}"/>
                  </a:ext>
                </a:extLst>
              </p:cNvPr>
              <p:cNvSpPr txBox="1"/>
              <p:nvPr/>
            </p:nvSpPr>
            <p:spPr bwMode="auto">
              <a:xfrm>
                <a:off x="6470272" y="537326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9</a:t>
                </a:r>
              </a:p>
            </p:txBody>
          </p:sp>
          <p:sp>
            <p:nvSpPr>
              <p:cNvPr id="80" name="TextBox 79">
                <a:extLst>
                  <a:ext uri="{FF2B5EF4-FFF2-40B4-BE49-F238E27FC236}">
                    <a16:creationId xmlns:a16="http://schemas.microsoft.com/office/drawing/2014/main" id="{442FD864-CD5C-26F0-5C80-7C8BA9E6CAA8}"/>
                  </a:ext>
                </a:extLst>
              </p:cNvPr>
              <p:cNvSpPr txBox="1"/>
              <p:nvPr/>
            </p:nvSpPr>
            <p:spPr bwMode="auto">
              <a:xfrm>
                <a:off x="7415063" y="5373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12</a:t>
                </a:r>
              </a:p>
            </p:txBody>
          </p:sp>
          <p:sp>
            <p:nvSpPr>
              <p:cNvPr id="81" name="TextBox 80">
                <a:extLst>
                  <a:ext uri="{FF2B5EF4-FFF2-40B4-BE49-F238E27FC236}">
                    <a16:creationId xmlns:a16="http://schemas.microsoft.com/office/drawing/2014/main" id="{F11F429E-505B-C980-FB3F-CD3635544150}"/>
                  </a:ext>
                </a:extLst>
              </p:cNvPr>
              <p:cNvSpPr txBox="1"/>
              <p:nvPr/>
            </p:nvSpPr>
            <p:spPr bwMode="auto">
              <a:xfrm>
                <a:off x="8424831" y="5373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15</a:t>
                </a:r>
              </a:p>
            </p:txBody>
          </p:sp>
          <p:sp>
            <p:nvSpPr>
              <p:cNvPr id="82" name="TextBox 81">
                <a:extLst>
                  <a:ext uri="{FF2B5EF4-FFF2-40B4-BE49-F238E27FC236}">
                    <a16:creationId xmlns:a16="http://schemas.microsoft.com/office/drawing/2014/main" id="{6A4D2380-610F-8AEB-957B-CE5E383D498D}"/>
                  </a:ext>
                </a:extLst>
              </p:cNvPr>
              <p:cNvSpPr txBox="1"/>
              <p:nvPr/>
            </p:nvSpPr>
            <p:spPr bwMode="auto">
              <a:xfrm>
                <a:off x="9306514" y="5373268"/>
                <a:ext cx="7127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18</a:t>
                </a:r>
              </a:p>
            </p:txBody>
          </p:sp>
          <p:sp>
            <p:nvSpPr>
              <p:cNvPr id="83" name="TextBox 82">
                <a:extLst>
                  <a:ext uri="{FF2B5EF4-FFF2-40B4-BE49-F238E27FC236}">
                    <a16:creationId xmlns:a16="http://schemas.microsoft.com/office/drawing/2014/main" id="{67F92FF0-CF7F-0C1B-06AC-1C9B09011790}"/>
                  </a:ext>
                </a:extLst>
              </p:cNvPr>
              <p:cNvSpPr txBox="1"/>
              <p:nvPr/>
            </p:nvSpPr>
            <p:spPr bwMode="auto">
              <a:xfrm>
                <a:off x="10310638" y="5373268"/>
                <a:ext cx="729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21</a:t>
                </a:r>
              </a:p>
            </p:txBody>
          </p:sp>
          <p:sp>
            <p:nvSpPr>
              <p:cNvPr id="84" name="TextBox 83">
                <a:extLst>
                  <a:ext uri="{FF2B5EF4-FFF2-40B4-BE49-F238E27FC236}">
                    <a16:creationId xmlns:a16="http://schemas.microsoft.com/office/drawing/2014/main" id="{9632F823-4BB0-B211-5D1F-A9341D923287}"/>
                  </a:ext>
                </a:extLst>
              </p:cNvPr>
              <p:cNvSpPr txBox="1"/>
              <p:nvPr/>
            </p:nvSpPr>
            <p:spPr bwMode="auto">
              <a:xfrm>
                <a:off x="11339337" y="5373268"/>
                <a:ext cx="729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24</a:t>
                </a:r>
              </a:p>
            </p:txBody>
          </p:sp>
        </p:grpSp>
        <p:sp>
          <p:nvSpPr>
            <p:cNvPr id="58" name="TextBox 57">
              <a:extLst>
                <a:ext uri="{FF2B5EF4-FFF2-40B4-BE49-F238E27FC236}">
                  <a16:creationId xmlns:a16="http://schemas.microsoft.com/office/drawing/2014/main" id="{29EA1116-9927-48AA-7E6A-4D62546935D5}"/>
                </a:ext>
              </a:extLst>
            </p:cNvPr>
            <p:cNvSpPr txBox="1"/>
            <p:nvPr/>
          </p:nvSpPr>
          <p:spPr>
            <a:xfrm>
              <a:off x="2238682" y="5357134"/>
              <a:ext cx="2643099" cy="369332"/>
            </a:xfrm>
            <a:prstGeom prst="rect">
              <a:avLst/>
            </a:prstGeom>
            <a:noFill/>
          </p:spPr>
          <p:txBody>
            <a:bodyPr>
              <a:spAutoFit/>
            </a:bodyPr>
            <a:lstStyle/>
            <a:p>
              <a:pPr algn="ctr" defTabSz="651529">
                <a:defRPr/>
              </a:pPr>
              <a:r>
                <a:rPr lang="en-US" b="1" dirty="0">
                  <a:solidFill>
                    <a:srgbClr val="000000"/>
                  </a:solidFill>
                  <a:latin typeface="Calibri" panose="020F0502020204030204"/>
                </a:rPr>
                <a:t>Mo</a:t>
              </a:r>
            </a:p>
          </p:txBody>
        </p:sp>
        <p:grpSp>
          <p:nvGrpSpPr>
            <p:cNvPr id="59" name="Group 58">
              <a:extLst>
                <a:ext uri="{FF2B5EF4-FFF2-40B4-BE49-F238E27FC236}">
                  <a16:creationId xmlns:a16="http://schemas.microsoft.com/office/drawing/2014/main" id="{C329C10F-52FD-21DB-52F4-B5F77FBACCB9}"/>
                </a:ext>
              </a:extLst>
            </p:cNvPr>
            <p:cNvGrpSpPr/>
            <p:nvPr/>
          </p:nvGrpSpPr>
          <p:grpSpPr>
            <a:xfrm rot="5400000">
              <a:off x="3504891" y="2858461"/>
              <a:ext cx="88248" cy="4649470"/>
              <a:chOff x="1580359" y="1182870"/>
              <a:chExt cx="103516" cy="3934194"/>
            </a:xfrm>
          </p:grpSpPr>
          <p:cxnSp>
            <p:nvCxnSpPr>
              <p:cNvPr id="67" name="Straight Connector 66">
                <a:extLst>
                  <a:ext uri="{FF2B5EF4-FFF2-40B4-BE49-F238E27FC236}">
                    <a16:creationId xmlns:a16="http://schemas.microsoft.com/office/drawing/2014/main" id="{314C89CD-7E20-9CDD-9C43-B0D3BEC9651F}"/>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3975C1CA-E9EF-96F0-3900-EA638762F205}"/>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3B1EB83D-F026-DD25-295E-B23156B575B2}"/>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D6EE770-E279-311D-8E6D-923AF3507E99}"/>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28019C3-A2AF-CC02-A3EF-E00688281896}"/>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AC3E812D-FB91-118B-AD51-6D19340BE198}"/>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2234E953-673A-FA12-05B8-577FC48F7AC4}"/>
                  </a:ext>
                </a:extLst>
              </p:cNvPr>
              <p:cNvCxnSpPr>
                <a:cxnSpLocks/>
              </p:cNvCxnSpPr>
              <p:nvPr/>
            </p:nvCxnSpPr>
            <p:spPr bwMode="auto">
              <a:xfrm>
                <a:off x="1580359" y="2168419"/>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BD965CE-FB73-C1A6-0B88-D0CECAEA029A}"/>
                  </a:ext>
                </a:extLst>
              </p:cNvPr>
              <p:cNvCxnSpPr>
                <a:cxnSpLocks/>
              </p:cNvCxnSpPr>
              <p:nvPr/>
            </p:nvCxnSpPr>
            <p:spPr bwMode="auto">
              <a:xfrm>
                <a:off x="1580359" y="1674837"/>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7ADD0C90-FCD4-1DA0-06E0-5BFF3F18412A}"/>
                  </a:ext>
                </a:extLst>
              </p:cNvPr>
              <p:cNvCxnSpPr>
                <a:cxnSpLocks/>
              </p:cNvCxnSpPr>
              <p:nvPr/>
            </p:nvCxnSpPr>
            <p:spPr bwMode="auto">
              <a:xfrm>
                <a:off x="1580359" y="1182870"/>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60" name="Freeform: Shape 59">
              <a:extLst>
                <a:ext uri="{FF2B5EF4-FFF2-40B4-BE49-F238E27FC236}">
                  <a16:creationId xmlns:a16="http://schemas.microsoft.com/office/drawing/2014/main" id="{D8F417E1-7CD8-6761-2A30-3336AD08534D}"/>
                </a:ext>
              </a:extLst>
            </p:cNvPr>
            <p:cNvSpPr/>
            <p:nvPr/>
          </p:nvSpPr>
          <p:spPr bwMode="auto">
            <a:xfrm>
              <a:off x="1225551" y="2330450"/>
              <a:ext cx="4648200" cy="2821515"/>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a:p>
          </p:txBody>
        </p:sp>
        <p:grpSp>
          <p:nvGrpSpPr>
            <p:cNvPr id="61" name="Group 60">
              <a:extLst>
                <a:ext uri="{FF2B5EF4-FFF2-40B4-BE49-F238E27FC236}">
                  <a16:creationId xmlns:a16="http://schemas.microsoft.com/office/drawing/2014/main" id="{849F6C20-56FB-699D-1F07-092F2098AC63}"/>
                </a:ext>
              </a:extLst>
            </p:cNvPr>
            <p:cNvGrpSpPr/>
            <p:nvPr/>
          </p:nvGrpSpPr>
          <p:grpSpPr>
            <a:xfrm>
              <a:off x="1101185" y="5681167"/>
              <a:ext cx="4924909" cy="523220"/>
              <a:chOff x="3311984" y="5478368"/>
              <a:chExt cx="8633829" cy="523220"/>
            </a:xfrm>
          </p:grpSpPr>
          <p:sp>
            <p:nvSpPr>
              <p:cNvPr id="62" name="TextBox 61">
                <a:extLst>
                  <a:ext uri="{FF2B5EF4-FFF2-40B4-BE49-F238E27FC236}">
                    <a16:creationId xmlns:a16="http://schemas.microsoft.com/office/drawing/2014/main" id="{8BEE511C-B403-5D9F-D2C0-9DEDBA463905}"/>
                  </a:ext>
                </a:extLst>
              </p:cNvPr>
              <p:cNvSpPr txBox="1"/>
              <p:nvPr/>
            </p:nvSpPr>
            <p:spPr bwMode="auto">
              <a:xfrm>
                <a:off x="3311984" y="547836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8</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63" name="TextBox 62">
                <a:extLst>
                  <a:ext uri="{FF2B5EF4-FFF2-40B4-BE49-F238E27FC236}">
                    <a16:creationId xmlns:a16="http://schemas.microsoft.com/office/drawing/2014/main" id="{FE2D80C3-8F1D-8990-9A75-97D060FC0EFC}"/>
                  </a:ext>
                </a:extLst>
              </p:cNvPr>
              <p:cNvSpPr txBox="1"/>
              <p:nvPr/>
            </p:nvSpPr>
            <p:spPr bwMode="auto">
              <a:xfrm>
                <a:off x="5350455" y="547836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6</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64" name="TextBox 63">
                <a:extLst>
                  <a:ext uri="{FF2B5EF4-FFF2-40B4-BE49-F238E27FC236}">
                    <a16:creationId xmlns:a16="http://schemas.microsoft.com/office/drawing/2014/main" id="{7F299E00-3453-4A44-AAD2-4E54E75F3004}"/>
                  </a:ext>
                </a:extLst>
              </p:cNvPr>
              <p:cNvSpPr txBox="1"/>
              <p:nvPr/>
            </p:nvSpPr>
            <p:spPr bwMode="auto">
              <a:xfrm>
                <a:off x="7382456" y="547836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3</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65" name="TextBox 64">
                <a:extLst>
                  <a:ext uri="{FF2B5EF4-FFF2-40B4-BE49-F238E27FC236}">
                    <a16:creationId xmlns:a16="http://schemas.microsoft.com/office/drawing/2014/main" id="{9D72D312-BB7A-927C-98B6-FFCD12698D0F}"/>
                  </a:ext>
                </a:extLst>
              </p:cNvPr>
              <p:cNvSpPr txBox="1"/>
              <p:nvPr/>
            </p:nvSpPr>
            <p:spPr bwMode="auto">
              <a:xfrm>
                <a:off x="9420924" y="547836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66" name="TextBox 65">
                <a:extLst>
                  <a:ext uri="{FF2B5EF4-FFF2-40B4-BE49-F238E27FC236}">
                    <a16:creationId xmlns:a16="http://schemas.microsoft.com/office/drawing/2014/main" id="{3E3007E3-0104-B8D3-CDE7-FE610096EDEA}"/>
                  </a:ext>
                </a:extLst>
              </p:cNvPr>
              <p:cNvSpPr txBox="1"/>
              <p:nvPr/>
            </p:nvSpPr>
            <p:spPr bwMode="auto">
              <a:xfrm>
                <a:off x="11461892" y="5478368"/>
                <a:ext cx="483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grpSp>
      </p:grpSp>
      <p:graphicFrame>
        <p:nvGraphicFramePr>
          <p:cNvPr id="97" name="Table 7">
            <a:extLst>
              <a:ext uri="{FF2B5EF4-FFF2-40B4-BE49-F238E27FC236}">
                <a16:creationId xmlns:a16="http://schemas.microsoft.com/office/drawing/2014/main" id="{B7BB072E-5B05-C234-4B10-47646AF16ADF}"/>
              </a:ext>
            </a:extLst>
          </p:cNvPr>
          <p:cNvGraphicFramePr>
            <a:graphicFrameLocks/>
          </p:cNvGraphicFramePr>
          <p:nvPr>
            <p:extLst>
              <p:ext uri="{D42A27DB-BD31-4B8C-83A1-F6EECF244321}">
                <p14:modId xmlns:p14="http://schemas.microsoft.com/office/powerpoint/2010/main" val="1828193064"/>
              </p:ext>
            </p:extLst>
          </p:nvPr>
        </p:nvGraphicFramePr>
        <p:xfrm>
          <a:off x="2422810" y="2057373"/>
          <a:ext cx="3731325" cy="914400"/>
        </p:xfrm>
        <a:graphic>
          <a:graphicData uri="http://schemas.openxmlformats.org/drawingml/2006/table">
            <a:tbl>
              <a:tblPr firstRow="1" bandRow="1">
                <a:tableStyleId>{2D5ABB26-0587-4C30-8999-92F81FD0307C}</a:tableStyleId>
              </a:tblPr>
              <a:tblGrid>
                <a:gridCol w="2103120">
                  <a:extLst>
                    <a:ext uri="{9D8B030D-6E8A-4147-A177-3AD203B41FA5}">
                      <a16:colId xmlns:a16="http://schemas.microsoft.com/office/drawing/2014/main" val="2573355837"/>
                    </a:ext>
                  </a:extLst>
                </a:gridCol>
                <a:gridCol w="1628205">
                  <a:extLst>
                    <a:ext uri="{9D8B030D-6E8A-4147-A177-3AD203B41FA5}">
                      <a16:colId xmlns:a16="http://schemas.microsoft.com/office/drawing/2014/main" val="2702794133"/>
                    </a:ext>
                  </a:extLst>
                </a:gridCol>
              </a:tblGrid>
              <a:tr h="14170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Events,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dirty="0">
                          <a:solidFill>
                            <a:schemeClr val="bg1"/>
                          </a:solidFill>
                        </a:rPr>
                        <a:t>18 (81.8)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872667690"/>
                  </a:ext>
                </a:extLst>
              </a:tr>
              <a:tr h="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dirty="0" err="1">
                          <a:solidFill>
                            <a:schemeClr val="accent1"/>
                          </a:solidFill>
                        </a:rPr>
                        <a:t>mOS</a:t>
                      </a:r>
                      <a:r>
                        <a:rPr lang="en-US" sz="1400" b="1" dirty="0">
                          <a:solidFill>
                            <a:schemeClr val="accent1"/>
                          </a:solidFill>
                        </a:rPr>
                        <a:t>, </a:t>
                      </a:r>
                      <a:r>
                        <a:rPr lang="en-US" sz="1400" b="1" dirty="0" err="1">
                          <a:solidFill>
                            <a:schemeClr val="accent1"/>
                          </a:solidFill>
                        </a:rPr>
                        <a:t>mo</a:t>
                      </a:r>
                      <a:r>
                        <a:rPr lang="en-US" sz="1400" b="1" dirty="0">
                          <a:solidFill>
                            <a:schemeClr val="accent1"/>
                          </a:solidFill>
                        </a:rPr>
                        <a:t>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1" dirty="0">
                          <a:solidFill>
                            <a:schemeClr val="accent1"/>
                          </a:solidFill>
                        </a:rPr>
                        <a:t>7.1 (4.7-14.6)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145532909"/>
                  </a:ext>
                </a:extLst>
              </a:tr>
              <a:tr h="0">
                <a:tc>
                  <a:txBody>
                    <a:bodyPr/>
                    <a:lstStyle/>
                    <a:p>
                      <a:pPr algn="r"/>
                      <a:r>
                        <a:rPr lang="en-US" sz="1400" b="0" dirty="0">
                          <a:solidFill>
                            <a:schemeClr val="bg1"/>
                          </a:solidFill>
                        </a:rPr>
                        <a:t>6-mo OS rate, %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dirty="0">
                          <a:solidFill>
                            <a:schemeClr val="bg1"/>
                          </a:solidFill>
                        </a:rPr>
                        <a:t>63.6 (40.3-79.9)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248200752"/>
                  </a:ext>
                </a:extLst>
              </a:tr>
            </a:tbl>
          </a:graphicData>
        </a:graphic>
      </p:graphicFrame>
      <p:sp>
        <p:nvSpPr>
          <p:cNvPr id="98" name="TextBox 97">
            <a:extLst>
              <a:ext uri="{FF2B5EF4-FFF2-40B4-BE49-F238E27FC236}">
                <a16:creationId xmlns:a16="http://schemas.microsoft.com/office/drawing/2014/main" id="{116E8A89-177B-623C-6CEA-0C944C3F612D}"/>
              </a:ext>
            </a:extLst>
          </p:cNvPr>
          <p:cNvSpPr txBox="1"/>
          <p:nvPr/>
        </p:nvSpPr>
        <p:spPr bwMode="auto">
          <a:xfrm>
            <a:off x="2863164" y="2978804"/>
            <a:ext cx="31745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follow-up: 7.1 </a:t>
            </a:r>
            <a:r>
              <a:rPr lang="en-US" sz="1400" b="0" dirty="0" err="1">
                <a:solidFill>
                  <a:schemeClr val="bg1"/>
                </a:solidFill>
                <a:latin typeface="Calibri" panose="020F0502020204030204" pitchFamily="34" charset="0"/>
              </a:rPr>
              <a:t>mo</a:t>
            </a:r>
            <a:r>
              <a:rPr lang="en-US" sz="1400" b="0" dirty="0">
                <a:solidFill>
                  <a:schemeClr val="bg1"/>
                </a:solidFill>
                <a:latin typeface="Calibri" panose="020F0502020204030204" pitchFamily="34" charset="0"/>
              </a:rPr>
              <a:t> (IQR: 4.7-14.6)</a:t>
            </a:r>
          </a:p>
        </p:txBody>
      </p:sp>
      <p:graphicFrame>
        <p:nvGraphicFramePr>
          <p:cNvPr id="99" name="Table 7">
            <a:extLst>
              <a:ext uri="{FF2B5EF4-FFF2-40B4-BE49-F238E27FC236}">
                <a16:creationId xmlns:a16="http://schemas.microsoft.com/office/drawing/2014/main" id="{6548D4A1-E29C-D392-B726-87ADF0861FF9}"/>
              </a:ext>
            </a:extLst>
          </p:cNvPr>
          <p:cNvGraphicFramePr>
            <a:graphicFrameLocks/>
          </p:cNvGraphicFramePr>
          <p:nvPr>
            <p:extLst>
              <p:ext uri="{D42A27DB-BD31-4B8C-83A1-F6EECF244321}">
                <p14:modId xmlns:p14="http://schemas.microsoft.com/office/powerpoint/2010/main" val="846421445"/>
              </p:ext>
            </p:extLst>
          </p:nvPr>
        </p:nvGraphicFramePr>
        <p:xfrm>
          <a:off x="7782307" y="2057373"/>
          <a:ext cx="3731325" cy="914400"/>
        </p:xfrm>
        <a:graphic>
          <a:graphicData uri="http://schemas.openxmlformats.org/drawingml/2006/table">
            <a:tbl>
              <a:tblPr firstRow="1" bandRow="1">
                <a:tableStyleId>{2D5ABB26-0587-4C30-8999-92F81FD0307C}</a:tableStyleId>
              </a:tblPr>
              <a:tblGrid>
                <a:gridCol w="2103120">
                  <a:extLst>
                    <a:ext uri="{9D8B030D-6E8A-4147-A177-3AD203B41FA5}">
                      <a16:colId xmlns:a16="http://schemas.microsoft.com/office/drawing/2014/main" val="2573355837"/>
                    </a:ext>
                  </a:extLst>
                </a:gridCol>
                <a:gridCol w="1628205">
                  <a:extLst>
                    <a:ext uri="{9D8B030D-6E8A-4147-A177-3AD203B41FA5}">
                      <a16:colId xmlns:a16="http://schemas.microsoft.com/office/drawing/2014/main" val="2702794133"/>
                    </a:ext>
                  </a:extLst>
                </a:gridCol>
              </a:tblGrid>
              <a:tr h="14170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Events,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dirty="0">
                          <a:solidFill>
                            <a:schemeClr val="bg1"/>
                          </a:solidFill>
                        </a:rPr>
                        <a:t>8 (100)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872667690"/>
                  </a:ext>
                </a:extLst>
              </a:tr>
              <a:tr h="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dirty="0" err="1">
                          <a:solidFill>
                            <a:schemeClr val="accent2"/>
                          </a:solidFill>
                        </a:rPr>
                        <a:t>mOS</a:t>
                      </a:r>
                      <a:r>
                        <a:rPr lang="en-US" sz="1400" b="1" dirty="0">
                          <a:solidFill>
                            <a:schemeClr val="accent2"/>
                          </a:solidFill>
                        </a:rPr>
                        <a:t>, </a:t>
                      </a:r>
                      <a:r>
                        <a:rPr lang="en-US" sz="1400" b="1" dirty="0" err="1">
                          <a:solidFill>
                            <a:schemeClr val="accent2"/>
                          </a:solidFill>
                        </a:rPr>
                        <a:t>mo</a:t>
                      </a:r>
                      <a:r>
                        <a:rPr lang="en-US" sz="1400" b="1" dirty="0">
                          <a:solidFill>
                            <a:schemeClr val="accent2"/>
                          </a:solidFill>
                        </a:rPr>
                        <a:t>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1" dirty="0">
                          <a:solidFill>
                            <a:schemeClr val="accent2"/>
                          </a:solidFill>
                        </a:rPr>
                        <a:t>8.9 (3.0-12.8)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145532909"/>
                  </a:ext>
                </a:extLst>
              </a:tr>
              <a:tr h="0">
                <a:tc>
                  <a:txBody>
                    <a:bodyPr/>
                    <a:lstStyle/>
                    <a:p>
                      <a:pPr algn="r"/>
                      <a:r>
                        <a:rPr lang="en-US" sz="1400" b="0" dirty="0">
                          <a:solidFill>
                            <a:schemeClr val="bg1"/>
                          </a:solidFill>
                        </a:rPr>
                        <a:t>6-mo OS rate, %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dirty="0">
                          <a:solidFill>
                            <a:schemeClr val="bg1"/>
                          </a:solidFill>
                        </a:rPr>
                        <a:t>75.0 (31.5-93.1)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248200752"/>
                  </a:ext>
                </a:extLst>
              </a:tr>
            </a:tbl>
          </a:graphicData>
        </a:graphic>
      </p:graphicFrame>
      <p:sp>
        <p:nvSpPr>
          <p:cNvPr id="3" name="Freeform: Shape 2">
            <a:extLst>
              <a:ext uri="{FF2B5EF4-FFF2-40B4-BE49-F238E27FC236}">
                <a16:creationId xmlns:a16="http://schemas.microsoft.com/office/drawing/2014/main" id="{53B5FF3F-9C71-CC61-110F-0DD35FA4542C}"/>
              </a:ext>
            </a:extLst>
          </p:cNvPr>
          <p:cNvSpPr/>
          <p:nvPr/>
        </p:nvSpPr>
        <p:spPr bwMode="auto">
          <a:xfrm>
            <a:off x="1234440" y="2367280"/>
            <a:ext cx="4318000" cy="2407920"/>
          </a:xfrm>
          <a:custGeom>
            <a:avLst/>
            <a:gdLst>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82600 h 2407920"/>
              <a:gd name="connsiteX7" fmla="*/ 863600 w 4318000"/>
              <a:gd name="connsiteY7" fmla="*/ 4826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46480 w 4318000"/>
              <a:gd name="connsiteY11" fmla="*/ 746760 h 2407920"/>
              <a:gd name="connsiteX12" fmla="*/ 1046480 w 4318000"/>
              <a:gd name="connsiteY12" fmla="*/ 858520 h 2407920"/>
              <a:gd name="connsiteX13" fmla="*/ 1102360 w 4318000"/>
              <a:gd name="connsiteY13" fmla="*/ 858520 h 2407920"/>
              <a:gd name="connsiteX14" fmla="*/ 1102360 w 4318000"/>
              <a:gd name="connsiteY14" fmla="*/ 975360 h 2407920"/>
              <a:gd name="connsiteX15" fmla="*/ 1310640 w 4318000"/>
              <a:gd name="connsiteY15" fmla="*/ 975360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56360 w 4318000"/>
              <a:gd name="connsiteY19" fmla="*/ 1244600 h 2407920"/>
              <a:gd name="connsiteX20" fmla="*/ 1356360 w 4318000"/>
              <a:gd name="connsiteY20" fmla="*/ 1371600 h 2407920"/>
              <a:gd name="connsiteX21" fmla="*/ 1412240 w 4318000"/>
              <a:gd name="connsiteY21" fmla="*/ 1371600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95300 h 2407920"/>
              <a:gd name="connsiteX7" fmla="*/ 863600 w 4318000"/>
              <a:gd name="connsiteY7" fmla="*/ 4826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46480 w 4318000"/>
              <a:gd name="connsiteY11" fmla="*/ 746760 h 2407920"/>
              <a:gd name="connsiteX12" fmla="*/ 1046480 w 4318000"/>
              <a:gd name="connsiteY12" fmla="*/ 858520 h 2407920"/>
              <a:gd name="connsiteX13" fmla="*/ 1102360 w 4318000"/>
              <a:gd name="connsiteY13" fmla="*/ 858520 h 2407920"/>
              <a:gd name="connsiteX14" fmla="*/ 1102360 w 4318000"/>
              <a:gd name="connsiteY14" fmla="*/ 975360 h 2407920"/>
              <a:gd name="connsiteX15" fmla="*/ 1310640 w 4318000"/>
              <a:gd name="connsiteY15" fmla="*/ 975360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56360 w 4318000"/>
              <a:gd name="connsiteY19" fmla="*/ 1244600 h 2407920"/>
              <a:gd name="connsiteX20" fmla="*/ 1356360 w 4318000"/>
              <a:gd name="connsiteY20" fmla="*/ 1371600 h 2407920"/>
              <a:gd name="connsiteX21" fmla="*/ 1412240 w 4318000"/>
              <a:gd name="connsiteY21" fmla="*/ 1371600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95300 h 2407920"/>
              <a:gd name="connsiteX7" fmla="*/ 859367 w 4318000"/>
              <a:gd name="connsiteY7" fmla="*/ 4953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46480 w 4318000"/>
              <a:gd name="connsiteY11" fmla="*/ 746760 h 2407920"/>
              <a:gd name="connsiteX12" fmla="*/ 1046480 w 4318000"/>
              <a:gd name="connsiteY12" fmla="*/ 858520 h 2407920"/>
              <a:gd name="connsiteX13" fmla="*/ 1102360 w 4318000"/>
              <a:gd name="connsiteY13" fmla="*/ 858520 h 2407920"/>
              <a:gd name="connsiteX14" fmla="*/ 1102360 w 4318000"/>
              <a:gd name="connsiteY14" fmla="*/ 975360 h 2407920"/>
              <a:gd name="connsiteX15" fmla="*/ 1310640 w 4318000"/>
              <a:gd name="connsiteY15" fmla="*/ 975360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56360 w 4318000"/>
              <a:gd name="connsiteY19" fmla="*/ 1244600 h 2407920"/>
              <a:gd name="connsiteX20" fmla="*/ 1356360 w 4318000"/>
              <a:gd name="connsiteY20" fmla="*/ 1371600 h 2407920"/>
              <a:gd name="connsiteX21" fmla="*/ 1412240 w 4318000"/>
              <a:gd name="connsiteY21" fmla="*/ 1371600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95300 h 2407920"/>
              <a:gd name="connsiteX7" fmla="*/ 859367 w 4318000"/>
              <a:gd name="connsiteY7" fmla="*/ 4953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46480 w 4318000"/>
              <a:gd name="connsiteY11" fmla="*/ 746760 h 2407920"/>
              <a:gd name="connsiteX12" fmla="*/ 1063413 w 4318000"/>
              <a:gd name="connsiteY12" fmla="*/ 871220 h 2407920"/>
              <a:gd name="connsiteX13" fmla="*/ 1102360 w 4318000"/>
              <a:gd name="connsiteY13" fmla="*/ 858520 h 2407920"/>
              <a:gd name="connsiteX14" fmla="*/ 1102360 w 4318000"/>
              <a:gd name="connsiteY14" fmla="*/ 975360 h 2407920"/>
              <a:gd name="connsiteX15" fmla="*/ 1310640 w 4318000"/>
              <a:gd name="connsiteY15" fmla="*/ 975360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56360 w 4318000"/>
              <a:gd name="connsiteY19" fmla="*/ 1244600 h 2407920"/>
              <a:gd name="connsiteX20" fmla="*/ 1356360 w 4318000"/>
              <a:gd name="connsiteY20" fmla="*/ 1371600 h 2407920"/>
              <a:gd name="connsiteX21" fmla="*/ 1412240 w 4318000"/>
              <a:gd name="connsiteY21" fmla="*/ 1371600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95300 h 2407920"/>
              <a:gd name="connsiteX7" fmla="*/ 859367 w 4318000"/>
              <a:gd name="connsiteY7" fmla="*/ 4953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65530 w 4318000"/>
              <a:gd name="connsiteY11" fmla="*/ 744643 h 2407920"/>
              <a:gd name="connsiteX12" fmla="*/ 1063413 w 4318000"/>
              <a:gd name="connsiteY12" fmla="*/ 871220 h 2407920"/>
              <a:gd name="connsiteX13" fmla="*/ 1102360 w 4318000"/>
              <a:gd name="connsiteY13" fmla="*/ 858520 h 2407920"/>
              <a:gd name="connsiteX14" fmla="*/ 1102360 w 4318000"/>
              <a:gd name="connsiteY14" fmla="*/ 975360 h 2407920"/>
              <a:gd name="connsiteX15" fmla="*/ 1310640 w 4318000"/>
              <a:gd name="connsiteY15" fmla="*/ 975360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56360 w 4318000"/>
              <a:gd name="connsiteY19" fmla="*/ 1244600 h 2407920"/>
              <a:gd name="connsiteX20" fmla="*/ 1356360 w 4318000"/>
              <a:gd name="connsiteY20" fmla="*/ 1371600 h 2407920"/>
              <a:gd name="connsiteX21" fmla="*/ 1412240 w 4318000"/>
              <a:gd name="connsiteY21" fmla="*/ 1371600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95300 h 2407920"/>
              <a:gd name="connsiteX7" fmla="*/ 859367 w 4318000"/>
              <a:gd name="connsiteY7" fmla="*/ 4953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67646 w 4318000"/>
              <a:gd name="connsiteY11" fmla="*/ 750993 h 2407920"/>
              <a:gd name="connsiteX12" fmla="*/ 1063413 w 4318000"/>
              <a:gd name="connsiteY12" fmla="*/ 871220 h 2407920"/>
              <a:gd name="connsiteX13" fmla="*/ 1102360 w 4318000"/>
              <a:gd name="connsiteY13" fmla="*/ 858520 h 2407920"/>
              <a:gd name="connsiteX14" fmla="*/ 1102360 w 4318000"/>
              <a:gd name="connsiteY14" fmla="*/ 975360 h 2407920"/>
              <a:gd name="connsiteX15" fmla="*/ 1310640 w 4318000"/>
              <a:gd name="connsiteY15" fmla="*/ 975360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56360 w 4318000"/>
              <a:gd name="connsiteY19" fmla="*/ 1244600 h 2407920"/>
              <a:gd name="connsiteX20" fmla="*/ 1356360 w 4318000"/>
              <a:gd name="connsiteY20" fmla="*/ 1371600 h 2407920"/>
              <a:gd name="connsiteX21" fmla="*/ 1412240 w 4318000"/>
              <a:gd name="connsiteY21" fmla="*/ 1371600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95300 h 2407920"/>
              <a:gd name="connsiteX7" fmla="*/ 859367 w 4318000"/>
              <a:gd name="connsiteY7" fmla="*/ 4953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65529 w 4318000"/>
              <a:gd name="connsiteY11" fmla="*/ 750993 h 2407920"/>
              <a:gd name="connsiteX12" fmla="*/ 1063413 w 4318000"/>
              <a:gd name="connsiteY12" fmla="*/ 871220 h 2407920"/>
              <a:gd name="connsiteX13" fmla="*/ 1102360 w 4318000"/>
              <a:gd name="connsiteY13" fmla="*/ 858520 h 2407920"/>
              <a:gd name="connsiteX14" fmla="*/ 1102360 w 4318000"/>
              <a:gd name="connsiteY14" fmla="*/ 975360 h 2407920"/>
              <a:gd name="connsiteX15" fmla="*/ 1310640 w 4318000"/>
              <a:gd name="connsiteY15" fmla="*/ 975360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56360 w 4318000"/>
              <a:gd name="connsiteY19" fmla="*/ 1244600 h 2407920"/>
              <a:gd name="connsiteX20" fmla="*/ 1356360 w 4318000"/>
              <a:gd name="connsiteY20" fmla="*/ 1371600 h 2407920"/>
              <a:gd name="connsiteX21" fmla="*/ 1412240 w 4318000"/>
              <a:gd name="connsiteY21" fmla="*/ 1371600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95300 h 2407920"/>
              <a:gd name="connsiteX7" fmla="*/ 859367 w 4318000"/>
              <a:gd name="connsiteY7" fmla="*/ 4953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65529 w 4318000"/>
              <a:gd name="connsiteY11" fmla="*/ 750993 h 2407920"/>
              <a:gd name="connsiteX12" fmla="*/ 1063413 w 4318000"/>
              <a:gd name="connsiteY12" fmla="*/ 871220 h 2407920"/>
              <a:gd name="connsiteX13" fmla="*/ 1104476 w 4318000"/>
              <a:gd name="connsiteY13" fmla="*/ 869103 h 2407920"/>
              <a:gd name="connsiteX14" fmla="*/ 1102360 w 4318000"/>
              <a:gd name="connsiteY14" fmla="*/ 975360 h 2407920"/>
              <a:gd name="connsiteX15" fmla="*/ 1310640 w 4318000"/>
              <a:gd name="connsiteY15" fmla="*/ 975360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56360 w 4318000"/>
              <a:gd name="connsiteY19" fmla="*/ 1244600 h 2407920"/>
              <a:gd name="connsiteX20" fmla="*/ 1356360 w 4318000"/>
              <a:gd name="connsiteY20" fmla="*/ 1371600 h 2407920"/>
              <a:gd name="connsiteX21" fmla="*/ 1412240 w 4318000"/>
              <a:gd name="connsiteY21" fmla="*/ 1371600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95300 h 2407920"/>
              <a:gd name="connsiteX7" fmla="*/ 859367 w 4318000"/>
              <a:gd name="connsiteY7" fmla="*/ 4953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65529 w 4318000"/>
              <a:gd name="connsiteY11" fmla="*/ 750993 h 2407920"/>
              <a:gd name="connsiteX12" fmla="*/ 1063413 w 4318000"/>
              <a:gd name="connsiteY12" fmla="*/ 871220 h 2407920"/>
              <a:gd name="connsiteX13" fmla="*/ 1104476 w 4318000"/>
              <a:gd name="connsiteY13" fmla="*/ 869103 h 2407920"/>
              <a:gd name="connsiteX14" fmla="*/ 1102360 w 4318000"/>
              <a:gd name="connsiteY14" fmla="*/ 1009227 h 2407920"/>
              <a:gd name="connsiteX15" fmla="*/ 1310640 w 4318000"/>
              <a:gd name="connsiteY15" fmla="*/ 975360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56360 w 4318000"/>
              <a:gd name="connsiteY19" fmla="*/ 1244600 h 2407920"/>
              <a:gd name="connsiteX20" fmla="*/ 1356360 w 4318000"/>
              <a:gd name="connsiteY20" fmla="*/ 1371600 h 2407920"/>
              <a:gd name="connsiteX21" fmla="*/ 1412240 w 4318000"/>
              <a:gd name="connsiteY21" fmla="*/ 1371600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95300 h 2407920"/>
              <a:gd name="connsiteX7" fmla="*/ 859367 w 4318000"/>
              <a:gd name="connsiteY7" fmla="*/ 4953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65529 w 4318000"/>
              <a:gd name="connsiteY11" fmla="*/ 750993 h 2407920"/>
              <a:gd name="connsiteX12" fmla="*/ 1063413 w 4318000"/>
              <a:gd name="connsiteY12" fmla="*/ 871220 h 2407920"/>
              <a:gd name="connsiteX13" fmla="*/ 1104476 w 4318000"/>
              <a:gd name="connsiteY13" fmla="*/ 869103 h 2407920"/>
              <a:gd name="connsiteX14" fmla="*/ 1102360 w 4318000"/>
              <a:gd name="connsiteY14" fmla="*/ 1009227 h 2407920"/>
              <a:gd name="connsiteX15" fmla="*/ 1312757 w 4318000"/>
              <a:gd name="connsiteY15" fmla="*/ 1002877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56360 w 4318000"/>
              <a:gd name="connsiteY19" fmla="*/ 1244600 h 2407920"/>
              <a:gd name="connsiteX20" fmla="*/ 1356360 w 4318000"/>
              <a:gd name="connsiteY20" fmla="*/ 1371600 h 2407920"/>
              <a:gd name="connsiteX21" fmla="*/ 1412240 w 4318000"/>
              <a:gd name="connsiteY21" fmla="*/ 1371600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95300 h 2407920"/>
              <a:gd name="connsiteX7" fmla="*/ 859367 w 4318000"/>
              <a:gd name="connsiteY7" fmla="*/ 4953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65529 w 4318000"/>
              <a:gd name="connsiteY11" fmla="*/ 750993 h 2407920"/>
              <a:gd name="connsiteX12" fmla="*/ 1063413 w 4318000"/>
              <a:gd name="connsiteY12" fmla="*/ 871220 h 2407920"/>
              <a:gd name="connsiteX13" fmla="*/ 1104476 w 4318000"/>
              <a:gd name="connsiteY13" fmla="*/ 869103 h 2407920"/>
              <a:gd name="connsiteX14" fmla="*/ 1102360 w 4318000"/>
              <a:gd name="connsiteY14" fmla="*/ 1009227 h 2407920"/>
              <a:gd name="connsiteX15" fmla="*/ 1312757 w 4318000"/>
              <a:gd name="connsiteY15" fmla="*/ 1002877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64826 w 4318000"/>
              <a:gd name="connsiteY19" fmla="*/ 1255183 h 2407920"/>
              <a:gd name="connsiteX20" fmla="*/ 1356360 w 4318000"/>
              <a:gd name="connsiteY20" fmla="*/ 1371600 h 2407920"/>
              <a:gd name="connsiteX21" fmla="*/ 1412240 w 4318000"/>
              <a:gd name="connsiteY21" fmla="*/ 1371600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95300 h 2407920"/>
              <a:gd name="connsiteX7" fmla="*/ 859367 w 4318000"/>
              <a:gd name="connsiteY7" fmla="*/ 4953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65529 w 4318000"/>
              <a:gd name="connsiteY11" fmla="*/ 750993 h 2407920"/>
              <a:gd name="connsiteX12" fmla="*/ 1063413 w 4318000"/>
              <a:gd name="connsiteY12" fmla="*/ 871220 h 2407920"/>
              <a:gd name="connsiteX13" fmla="*/ 1104476 w 4318000"/>
              <a:gd name="connsiteY13" fmla="*/ 869103 h 2407920"/>
              <a:gd name="connsiteX14" fmla="*/ 1102360 w 4318000"/>
              <a:gd name="connsiteY14" fmla="*/ 1009227 h 2407920"/>
              <a:gd name="connsiteX15" fmla="*/ 1312757 w 4318000"/>
              <a:gd name="connsiteY15" fmla="*/ 1002877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64826 w 4318000"/>
              <a:gd name="connsiteY19" fmla="*/ 1255183 h 2407920"/>
              <a:gd name="connsiteX20" fmla="*/ 1366944 w 4318000"/>
              <a:gd name="connsiteY20" fmla="*/ 1377950 h 2407920"/>
              <a:gd name="connsiteX21" fmla="*/ 1412240 w 4318000"/>
              <a:gd name="connsiteY21" fmla="*/ 1371600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95300 h 2407920"/>
              <a:gd name="connsiteX7" fmla="*/ 859367 w 4318000"/>
              <a:gd name="connsiteY7" fmla="*/ 4953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65529 w 4318000"/>
              <a:gd name="connsiteY11" fmla="*/ 750993 h 2407920"/>
              <a:gd name="connsiteX12" fmla="*/ 1063413 w 4318000"/>
              <a:gd name="connsiteY12" fmla="*/ 871220 h 2407920"/>
              <a:gd name="connsiteX13" fmla="*/ 1104476 w 4318000"/>
              <a:gd name="connsiteY13" fmla="*/ 869103 h 2407920"/>
              <a:gd name="connsiteX14" fmla="*/ 1102360 w 4318000"/>
              <a:gd name="connsiteY14" fmla="*/ 1009227 h 2407920"/>
              <a:gd name="connsiteX15" fmla="*/ 1312757 w 4318000"/>
              <a:gd name="connsiteY15" fmla="*/ 1002877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64826 w 4318000"/>
              <a:gd name="connsiteY19" fmla="*/ 1261533 h 2407920"/>
              <a:gd name="connsiteX20" fmla="*/ 1366944 w 4318000"/>
              <a:gd name="connsiteY20" fmla="*/ 1377950 h 2407920"/>
              <a:gd name="connsiteX21" fmla="*/ 1412240 w 4318000"/>
              <a:gd name="connsiteY21" fmla="*/ 1371600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95300 h 2407920"/>
              <a:gd name="connsiteX7" fmla="*/ 859367 w 4318000"/>
              <a:gd name="connsiteY7" fmla="*/ 4953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65529 w 4318000"/>
              <a:gd name="connsiteY11" fmla="*/ 750993 h 2407920"/>
              <a:gd name="connsiteX12" fmla="*/ 1063413 w 4318000"/>
              <a:gd name="connsiteY12" fmla="*/ 871220 h 2407920"/>
              <a:gd name="connsiteX13" fmla="*/ 1104476 w 4318000"/>
              <a:gd name="connsiteY13" fmla="*/ 869103 h 2407920"/>
              <a:gd name="connsiteX14" fmla="*/ 1102360 w 4318000"/>
              <a:gd name="connsiteY14" fmla="*/ 1009227 h 2407920"/>
              <a:gd name="connsiteX15" fmla="*/ 1312757 w 4318000"/>
              <a:gd name="connsiteY15" fmla="*/ 1002877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71176 w 4318000"/>
              <a:gd name="connsiteY19" fmla="*/ 1250950 h 2407920"/>
              <a:gd name="connsiteX20" fmla="*/ 1366944 w 4318000"/>
              <a:gd name="connsiteY20" fmla="*/ 1377950 h 2407920"/>
              <a:gd name="connsiteX21" fmla="*/ 1412240 w 4318000"/>
              <a:gd name="connsiteY21" fmla="*/ 1371600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95300 h 2407920"/>
              <a:gd name="connsiteX7" fmla="*/ 859367 w 4318000"/>
              <a:gd name="connsiteY7" fmla="*/ 4953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65529 w 4318000"/>
              <a:gd name="connsiteY11" fmla="*/ 750993 h 2407920"/>
              <a:gd name="connsiteX12" fmla="*/ 1063413 w 4318000"/>
              <a:gd name="connsiteY12" fmla="*/ 871220 h 2407920"/>
              <a:gd name="connsiteX13" fmla="*/ 1104476 w 4318000"/>
              <a:gd name="connsiteY13" fmla="*/ 869103 h 2407920"/>
              <a:gd name="connsiteX14" fmla="*/ 1102360 w 4318000"/>
              <a:gd name="connsiteY14" fmla="*/ 1009227 h 2407920"/>
              <a:gd name="connsiteX15" fmla="*/ 1312757 w 4318000"/>
              <a:gd name="connsiteY15" fmla="*/ 1002877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71176 w 4318000"/>
              <a:gd name="connsiteY19" fmla="*/ 1255183 h 2407920"/>
              <a:gd name="connsiteX20" fmla="*/ 1366944 w 4318000"/>
              <a:gd name="connsiteY20" fmla="*/ 1377950 h 2407920"/>
              <a:gd name="connsiteX21" fmla="*/ 1412240 w 4318000"/>
              <a:gd name="connsiteY21" fmla="*/ 1371600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95300 h 2407920"/>
              <a:gd name="connsiteX7" fmla="*/ 859367 w 4318000"/>
              <a:gd name="connsiteY7" fmla="*/ 4953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65529 w 4318000"/>
              <a:gd name="connsiteY11" fmla="*/ 750993 h 2407920"/>
              <a:gd name="connsiteX12" fmla="*/ 1063413 w 4318000"/>
              <a:gd name="connsiteY12" fmla="*/ 871220 h 2407920"/>
              <a:gd name="connsiteX13" fmla="*/ 1104476 w 4318000"/>
              <a:gd name="connsiteY13" fmla="*/ 869103 h 2407920"/>
              <a:gd name="connsiteX14" fmla="*/ 1102360 w 4318000"/>
              <a:gd name="connsiteY14" fmla="*/ 1009227 h 2407920"/>
              <a:gd name="connsiteX15" fmla="*/ 1312757 w 4318000"/>
              <a:gd name="connsiteY15" fmla="*/ 1002877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71176 w 4318000"/>
              <a:gd name="connsiteY19" fmla="*/ 1259416 h 2407920"/>
              <a:gd name="connsiteX20" fmla="*/ 1366944 w 4318000"/>
              <a:gd name="connsiteY20" fmla="*/ 1377950 h 2407920"/>
              <a:gd name="connsiteX21" fmla="*/ 1412240 w 4318000"/>
              <a:gd name="connsiteY21" fmla="*/ 1371600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 name="connsiteX0" fmla="*/ 0 w 4318000"/>
              <a:gd name="connsiteY0" fmla="*/ 0 h 2407920"/>
              <a:gd name="connsiteX1" fmla="*/ 462280 w 4318000"/>
              <a:gd name="connsiteY1" fmla="*/ 0 h 2407920"/>
              <a:gd name="connsiteX2" fmla="*/ 462280 w 4318000"/>
              <a:gd name="connsiteY2" fmla="*/ 116840 h 2407920"/>
              <a:gd name="connsiteX3" fmla="*/ 589280 w 4318000"/>
              <a:gd name="connsiteY3" fmla="*/ 116840 h 2407920"/>
              <a:gd name="connsiteX4" fmla="*/ 589280 w 4318000"/>
              <a:gd name="connsiteY4" fmla="*/ 375920 h 2407920"/>
              <a:gd name="connsiteX5" fmla="*/ 655320 w 4318000"/>
              <a:gd name="connsiteY5" fmla="*/ 375920 h 2407920"/>
              <a:gd name="connsiteX6" fmla="*/ 655320 w 4318000"/>
              <a:gd name="connsiteY6" fmla="*/ 495300 h 2407920"/>
              <a:gd name="connsiteX7" fmla="*/ 859367 w 4318000"/>
              <a:gd name="connsiteY7" fmla="*/ 495300 h 2407920"/>
              <a:gd name="connsiteX8" fmla="*/ 863600 w 4318000"/>
              <a:gd name="connsiteY8" fmla="*/ 614680 h 2407920"/>
              <a:gd name="connsiteX9" fmla="*/ 924560 w 4318000"/>
              <a:gd name="connsiteY9" fmla="*/ 614680 h 2407920"/>
              <a:gd name="connsiteX10" fmla="*/ 924560 w 4318000"/>
              <a:gd name="connsiteY10" fmla="*/ 746760 h 2407920"/>
              <a:gd name="connsiteX11" fmla="*/ 1065529 w 4318000"/>
              <a:gd name="connsiteY11" fmla="*/ 750993 h 2407920"/>
              <a:gd name="connsiteX12" fmla="*/ 1063413 w 4318000"/>
              <a:gd name="connsiteY12" fmla="*/ 871220 h 2407920"/>
              <a:gd name="connsiteX13" fmla="*/ 1104476 w 4318000"/>
              <a:gd name="connsiteY13" fmla="*/ 869103 h 2407920"/>
              <a:gd name="connsiteX14" fmla="*/ 1102360 w 4318000"/>
              <a:gd name="connsiteY14" fmla="*/ 1009227 h 2407920"/>
              <a:gd name="connsiteX15" fmla="*/ 1312757 w 4318000"/>
              <a:gd name="connsiteY15" fmla="*/ 1002877 h 2407920"/>
              <a:gd name="connsiteX16" fmla="*/ 1310640 w 4318000"/>
              <a:gd name="connsiteY16" fmla="*/ 1112520 h 2407920"/>
              <a:gd name="connsiteX17" fmla="*/ 1341120 w 4318000"/>
              <a:gd name="connsiteY17" fmla="*/ 1112520 h 2407920"/>
              <a:gd name="connsiteX18" fmla="*/ 1341120 w 4318000"/>
              <a:gd name="connsiteY18" fmla="*/ 1259840 h 2407920"/>
              <a:gd name="connsiteX19" fmla="*/ 1371176 w 4318000"/>
              <a:gd name="connsiteY19" fmla="*/ 1259416 h 2407920"/>
              <a:gd name="connsiteX20" fmla="*/ 1366944 w 4318000"/>
              <a:gd name="connsiteY20" fmla="*/ 1377950 h 2407920"/>
              <a:gd name="connsiteX21" fmla="*/ 1412240 w 4318000"/>
              <a:gd name="connsiteY21" fmla="*/ 1380067 h 2407920"/>
              <a:gd name="connsiteX22" fmla="*/ 1412240 w 4318000"/>
              <a:gd name="connsiteY22" fmla="*/ 1513840 h 2407920"/>
              <a:gd name="connsiteX23" fmla="*/ 1722120 w 4318000"/>
              <a:gd name="connsiteY23" fmla="*/ 1513840 h 2407920"/>
              <a:gd name="connsiteX24" fmla="*/ 1722120 w 4318000"/>
              <a:gd name="connsiteY24" fmla="*/ 1625600 h 2407920"/>
              <a:gd name="connsiteX25" fmla="*/ 1874520 w 4318000"/>
              <a:gd name="connsiteY25" fmla="*/ 1625600 h 2407920"/>
              <a:gd name="connsiteX26" fmla="*/ 1874520 w 4318000"/>
              <a:gd name="connsiteY26" fmla="*/ 1762760 h 2407920"/>
              <a:gd name="connsiteX27" fmla="*/ 2265680 w 4318000"/>
              <a:gd name="connsiteY27" fmla="*/ 1762760 h 2407920"/>
              <a:gd name="connsiteX28" fmla="*/ 2265680 w 4318000"/>
              <a:gd name="connsiteY28" fmla="*/ 1894840 h 2407920"/>
              <a:gd name="connsiteX29" fmla="*/ 2824480 w 4318000"/>
              <a:gd name="connsiteY29" fmla="*/ 1894840 h 2407920"/>
              <a:gd name="connsiteX30" fmla="*/ 2824480 w 4318000"/>
              <a:gd name="connsiteY30" fmla="*/ 2047240 h 2407920"/>
              <a:gd name="connsiteX31" fmla="*/ 2860040 w 4318000"/>
              <a:gd name="connsiteY31" fmla="*/ 2047240 h 2407920"/>
              <a:gd name="connsiteX32" fmla="*/ 2860040 w 4318000"/>
              <a:gd name="connsiteY32" fmla="*/ 2214880 h 2407920"/>
              <a:gd name="connsiteX33" fmla="*/ 3317240 w 4318000"/>
              <a:gd name="connsiteY33" fmla="*/ 2214880 h 2407920"/>
              <a:gd name="connsiteX34" fmla="*/ 3317240 w 4318000"/>
              <a:gd name="connsiteY34" fmla="*/ 2407920 h 2407920"/>
              <a:gd name="connsiteX35" fmla="*/ 4318000 w 4318000"/>
              <a:gd name="connsiteY35" fmla="*/ 2407920 h 2407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18000" h="2407920">
                <a:moveTo>
                  <a:pt x="0" y="0"/>
                </a:moveTo>
                <a:lnTo>
                  <a:pt x="462280" y="0"/>
                </a:lnTo>
                <a:lnTo>
                  <a:pt x="462280" y="116840"/>
                </a:lnTo>
                <a:lnTo>
                  <a:pt x="589280" y="116840"/>
                </a:lnTo>
                <a:lnTo>
                  <a:pt x="589280" y="375920"/>
                </a:lnTo>
                <a:lnTo>
                  <a:pt x="655320" y="375920"/>
                </a:lnTo>
                <a:lnTo>
                  <a:pt x="655320" y="495300"/>
                </a:lnTo>
                <a:lnTo>
                  <a:pt x="859367" y="495300"/>
                </a:lnTo>
                <a:lnTo>
                  <a:pt x="863600" y="614680"/>
                </a:lnTo>
                <a:lnTo>
                  <a:pt x="924560" y="614680"/>
                </a:lnTo>
                <a:lnTo>
                  <a:pt x="924560" y="746760"/>
                </a:lnTo>
                <a:lnTo>
                  <a:pt x="1065529" y="750993"/>
                </a:lnTo>
                <a:cubicBezTo>
                  <a:pt x="1064823" y="793185"/>
                  <a:pt x="1064119" y="829028"/>
                  <a:pt x="1063413" y="871220"/>
                </a:cubicBezTo>
                <a:lnTo>
                  <a:pt x="1104476" y="869103"/>
                </a:lnTo>
                <a:cubicBezTo>
                  <a:pt x="1103771" y="904522"/>
                  <a:pt x="1103065" y="973808"/>
                  <a:pt x="1102360" y="1009227"/>
                </a:cubicBezTo>
                <a:lnTo>
                  <a:pt x="1312757" y="1002877"/>
                </a:lnTo>
                <a:cubicBezTo>
                  <a:pt x="1312051" y="1039425"/>
                  <a:pt x="1311346" y="1075972"/>
                  <a:pt x="1310640" y="1112520"/>
                </a:cubicBezTo>
                <a:lnTo>
                  <a:pt x="1341120" y="1112520"/>
                </a:lnTo>
                <a:lnTo>
                  <a:pt x="1341120" y="1259840"/>
                </a:lnTo>
                <a:lnTo>
                  <a:pt x="1371176" y="1259416"/>
                </a:lnTo>
                <a:lnTo>
                  <a:pt x="1366944" y="1377950"/>
                </a:lnTo>
                <a:lnTo>
                  <a:pt x="1412240" y="1380067"/>
                </a:lnTo>
                <a:lnTo>
                  <a:pt x="1412240" y="1513840"/>
                </a:lnTo>
                <a:lnTo>
                  <a:pt x="1722120" y="1513840"/>
                </a:lnTo>
                <a:lnTo>
                  <a:pt x="1722120" y="1625600"/>
                </a:lnTo>
                <a:lnTo>
                  <a:pt x="1874520" y="1625600"/>
                </a:lnTo>
                <a:lnTo>
                  <a:pt x="1874520" y="1762760"/>
                </a:lnTo>
                <a:lnTo>
                  <a:pt x="2265680" y="1762760"/>
                </a:lnTo>
                <a:lnTo>
                  <a:pt x="2265680" y="1894840"/>
                </a:lnTo>
                <a:lnTo>
                  <a:pt x="2824480" y="1894840"/>
                </a:lnTo>
                <a:lnTo>
                  <a:pt x="2824480" y="2047240"/>
                </a:lnTo>
                <a:lnTo>
                  <a:pt x="2860040" y="2047240"/>
                </a:lnTo>
                <a:lnTo>
                  <a:pt x="2860040" y="2214880"/>
                </a:lnTo>
                <a:lnTo>
                  <a:pt x="3317240" y="2214880"/>
                </a:lnTo>
                <a:lnTo>
                  <a:pt x="3317240" y="2407920"/>
                </a:lnTo>
                <a:lnTo>
                  <a:pt x="4318000" y="2407920"/>
                </a:lnTo>
              </a:path>
            </a:pathLst>
          </a:custGeom>
          <a:noFill/>
          <a:ln w="28575">
            <a:solidFill>
              <a:schemeClr val="accent1"/>
            </a:solidFill>
            <a:miter lim="800000"/>
            <a:headEnd/>
            <a:tailEnd/>
          </a:ln>
        </p:spPr>
        <p:txBody>
          <a:bodyPr rtlCol="0" anchor="ctr"/>
          <a:lstStyle/>
          <a:p>
            <a:pPr algn="ctr"/>
            <a:endParaRPr lang="en-US"/>
          </a:p>
        </p:txBody>
      </p:sp>
      <p:cxnSp>
        <p:nvCxnSpPr>
          <p:cNvPr id="101" name="Straight Connector 100">
            <a:extLst>
              <a:ext uri="{FF2B5EF4-FFF2-40B4-BE49-F238E27FC236}">
                <a16:creationId xmlns:a16="http://schemas.microsoft.com/office/drawing/2014/main" id="{D0D9B0E3-984D-12FC-6F24-AA3B39621BA9}"/>
              </a:ext>
            </a:extLst>
          </p:cNvPr>
          <p:cNvCxnSpPr/>
          <p:nvPr/>
        </p:nvCxnSpPr>
        <p:spPr bwMode="auto">
          <a:xfrm>
            <a:off x="3622675" y="4191383"/>
            <a:ext cx="0" cy="128827"/>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753AEE4E-6882-0AD2-9846-752FB9C6CD95}"/>
              </a:ext>
            </a:extLst>
          </p:cNvPr>
          <p:cNvCxnSpPr/>
          <p:nvPr/>
        </p:nvCxnSpPr>
        <p:spPr bwMode="auto">
          <a:xfrm>
            <a:off x="5445125" y="4699383"/>
            <a:ext cx="0" cy="128827"/>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790DC470-CB6D-5E71-2F56-898D6C3AE534}"/>
              </a:ext>
            </a:extLst>
          </p:cNvPr>
          <p:cNvCxnSpPr/>
          <p:nvPr/>
        </p:nvCxnSpPr>
        <p:spPr bwMode="auto">
          <a:xfrm>
            <a:off x="5536607" y="4699383"/>
            <a:ext cx="0" cy="128827"/>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39FA0DBC-A5FE-BFD2-E8EC-4884B069A733}"/>
              </a:ext>
            </a:extLst>
          </p:cNvPr>
          <p:cNvCxnSpPr/>
          <p:nvPr/>
        </p:nvCxnSpPr>
        <p:spPr bwMode="auto">
          <a:xfrm>
            <a:off x="4065058" y="4320210"/>
            <a:ext cx="0" cy="128827"/>
          </a:xfrm>
          <a:prstGeom prst="line">
            <a:avLst/>
          </a:prstGeom>
          <a:noFill/>
          <a:ln w="28575" cap="flat" cmpd="sng" algn="ctr">
            <a:solidFill>
              <a:schemeClr val="accent1"/>
            </a:solidFill>
            <a:prstDash val="solid"/>
            <a:round/>
            <a:headEnd type="none" w="med" len="med"/>
            <a:tailEnd type="none" w="med" len="med"/>
          </a:ln>
          <a:effectLst/>
        </p:spPr>
      </p:cxnSp>
      <p:sp>
        <p:nvSpPr>
          <p:cNvPr id="105" name="Freeform: Shape 104">
            <a:extLst>
              <a:ext uri="{FF2B5EF4-FFF2-40B4-BE49-F238E27FC236}">
                <a16:creationId xmlns:a16="http://schemas.microsoft.com/office/drawing/2014/main" id="{E3ADDBDC-D953-A670-7FE1-AFF198E1FC3E}"/>
              </a:ext>
            </a:extLst>
          </p:cNvPr>
          <p:cNvSpPr/>
          <p:nvPr/>
        </p:nvSpPr>
        <p:spPr bwMode="auto">
          <a:xfrm>
            <a:off x="6699250" y="2362200"/>
            <a:ext cx="3600450" cy="2768600"/>
          </a:xfrm>
          <a:custGeom>
            <a:avLst/>
            <a:gdLst>
              <a:gd name="connsiteX0" fmla="*/ 0 w 3600450"/>
              <a:gd name="connsiteY0" fmla="*/ 0 h 2768600"/>
              <a:gd name="connsiteX1" fmla="*/ 565150 w 3600450"/>
              <a:gd name="connsiteY1" fmla="*/ 0 h 2768600"/>
              <a:gd name="connsiteX2" fmla="*/ 565150 w 3600450"/>
              <a:gd name="connsiteY2" fmla="*/ 349250 h 2768600"/>
              <a:gd name="connsiteX3" fmla="*/ 819150 w 3600450"/>
              <a:gd name="connsiteY3" fmla="*/ 349250 h 2768600"/>
              <a:gd name="connsiteX4" fmla="*/ 819150 w 3600450"/>
              <a:gd name="connsiteY4" fmla="*/ 692150 h 2768600"/>
              <a:gd name="connsiteX5" fmla="*/ 1193800 w 3600450"/>
              <a:gd name="connsiteY5" fmla="*/ 692150 h 2768600"/>
              <a:gd name="connsiteX6" fmla="*/ 1193800 w 3600450"/>
              <a:gd name="connsiteY6" fmla="*/ 1041400 h 2768600"/>
              <a:gd name="connsiteX7" fmla="*/ 1701800 w 3600450"/>
              <a:gd name="connsiteY7" fmla="*/ 1041400 h 2768600"/>
              <a:gd name="connsiteX8" fmla="*/ 1701800 w 3600450"/>
              <a:gd name="connsiteY8" fmla="*/ 1390650 h 2768600"/>
              <a:gd name="connsiteX9" fmla="*/ 1739900 w 3600450"/>
              <a:gd name="connsiteY9" fmla="*/ 1390650 h 2768600"/>
              <a:gd name="connsiteX10" fmla="*/ 1739900 w 3600450"/>
              <a:gd name="connsiteY10" fmla="*/ 1746250 h 2768600"/>
              <a:gd name="connsiteX11" fmla="*/ 2425700 w 3600450"/>
              <a:gd name="connsiteY11" fmla="*/ 1746250 h 2768600"/>
              <a:gd name="connsiteX12" fmla="*/ 2425700 w 3600450"/>
              <a:gd name="connsiteY12" fmla="*/ 2101850 h 2768600"/>
              <a:gd name="connsiteX13" fmla="*/ 2482850 w 3600450"/>
              <a:gd name="connsiteY13" fmla="*/ 2101850 h 2768600"/>
              <a:gd name="connsiteX14" fmla="*/ 2482850 w 3600450"/>
              <a:gd name="connsiteY14" fmla="*/ 2438400 h 2768600"/>
              <a:gd name="connsiteX15" fmla="*/ 3600450 w 3600450"/>
              <a:gd name="connsiteY15" fmla="*/ 2438400 h 2768600"/>
              <a:gd name="connsiteX16" fmla="*/ 3600450 w 3600450"/>
              <a:gd name="connsiteY16" fmla="*/ 2768600 h 276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0450" h="2768600">
                <a:moveTo>
                  <a:pt x="0" y="0"/>
                </a:moveTo>
                <a:lnTo>
                  <a:pt x="565150" y="0"/>
                </a:lnTo>
                <a:lnTo>
                  <a:pt x="565150" y="349250"/>
                </a:lnTo>
                <a:lnTo>
                  <a:pt x="819150" y="349250"/>
                </a:lnTo>
                <a:lnTo>
                  <a:pt x="819150" y="692150"/>
                </a:lnTo>
                <a:lnTo>
                  <a:pt x="1193800" y="692150"/>
                </a:lnTo>
                <a:lnTo>
                  <a:pt x="1193800" y="1041400"/>
                </a:lnTo>
                <a:lnTo>
                  <a:pt x="1701800" y="1041400"/>
                </a:lnTo>
                <a:lnTo>
                  <a:pt x="1701800" y="1390650"/>
                </a:lnTo>
                <a:lnTo>
                  <a:pt x="1739900" y="1390650"/>
                </a:lnTo>
                <a:lnTo>
                  <a:pt x="1739900" y="1746250"/>
                </a:lnTo>
                <a:lnTo>
                  <a:pt x="2425700" y="1746250"/>
                </a:lnTo>
                <a:lnTo>
                  <a:pt x="2425700" y="2101850"/>
                </a:lnTo>
                <a:lnTo>
                  <a:pt x="2482850" y="2101850"/>
                </a:lnTo>
                <a:lnTo>
                  <a:pt x="2482850" y="2438400"/>
                </a:lnTo>
                <a:lnTo>
                  <a:pt x="3600450" y="2438400"/>
                </a:lnTo>
                <a:lnTo>
                  <a:pt x="3600450" y="2768600"/>
                </a:lnTo>
              </a:path>
            </a:pathLst>
          </a:custGeom>
          <a:noFill/>
          <a:ln w="28575">
            <a:solidFill>
              <a:schemeClr val="accent2"/>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3291868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
            <a:extLst>
              <a:ext uri="{FF2B5EF4-FFF2-40B4-BE49-F238E27FC236}">
                <a16:creationId xmlns:a16="http://schemas.microsoft.com/office/drawing/2014/main" id="{499FDECC-3EF0-411D-BF5B-C66C7793C13B}"/>
              </a:ext>
            </a:extLst>
          </p:cNvPr>
          <p:cNvGraphicFramePr>
            <a:graphicFrameLocks/>
          </p:cNvGraphicFramePr>
          <p:nvPr>
            <p:extLst>
              <p:ext uri="{D42A27DB-BD31-4B8C-83A1-F6EECF244321}">
                <p14:modId xmlns:p14="http://schemas.microsoft.com/office/powerpoint/2010/main" val="2028983187"/>
              </p:ext>
            </p:extLst>
          </p:nvPr>
        </p:nvGraphicFramePr>
        <p:xfrm>
          <a:off x="6252634" y="1397311"/>
          <a:ext cx="5229570" cy="4755040"/>
        </p:xfrm>
        <a:graphic>
          <a:graphicData uri="http://schemas.openxmlformats.org/drawingml/2006/table">
            <a:tbl>
              <a:tblPr/>
              <a:tblGrid>
                <a:gridCol w="3113435">
                  <a:extLst>
                    <a:ext uri="{9D8B030D-6E8A-4147-A177-3AD203B41FA5}">
                      <a16:colId xmlns:a16="http://schemas.microsoft.com/office/drawing/2014/main" val="20000"/>
                    </a:ext>
                  </a:extLst>
                </a:gridCol>
                <a:gridCol w="2116135">
                  <a:extLst>
                    <a:ext uri="{9D8B030D-6E8A-4147-A177-3AD203B41FA5}">
                      <a16:colId xmlns:a16="http://schemas.microsoft.com/office/drawing/2014/main" val="20001"/>
                    </a:ext>
                  </a:extLst>
                </a:gridCol>
              </a:tblGrid>
              <a:tr h="2236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ILD/Pneumonitis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ILD (n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448788048"/>
                  </a:ext>
                </a:extLst>
              </a:tr>
              <a:tr h="8496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36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to onset,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 (35-247)</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36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(51-75)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236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40305237"/>
                  </a:ext>
                </a:extLst>
              </a:tr>
              <a:tr h="5366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of prior regimens,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GB" altLang="en-US" sz="1400" b="0" dirty="0">
                          <a:solidFill>
                            <a:schemeClr val="bg1"/>
                          </a:solidFill>
                          <a:latin typeface="Calibri" panose="020F0502020204030204" pitchFamily="34" charset="0"/>
                        </a:rPr>
                        <a:t>≥2</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60840716"/>
                  </a:ext>
                </a:extLst>
              </a:tr>
              <a:tr h="53663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HER2 status by IHC/ISH,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(62.5)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98057772"/>
                  </a:ext>
                </a:extLst>
              </a:tr>
              <a:tr h="2236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Lung metastasis,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61278649"/>
                  </a:ext>
                </a:extLst>
              </a:tr>
              <a:tr h="2236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Smoking history,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18122285"/>
                  </a:ext>
                </a:extLst>
              </a:tr>
              <a:tr h="2236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Biliary drainage,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461819"/>
                  </a:ext>
                </a:extLst>
              </a:tr>
            </a:tbl>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HERB: Safety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Ohba. ASCO 2022. Abstr 4006.</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55533B09-05E2-B4C0-9C76-B3DD4D0B3FD1}"/>
              </a:ext>
            </a:extLst>
          </p:cNvPr>
          <p:cNvGraphicFramePr>
            <a:graphicFrameLocks/>
          </p:cNvGraphicFramePr>
          <p:nvPr>
            <p:extLst>
              <p:ext uri="{D42A27DB-BD31-4B8C-83A1-F6EECF244321}">
                <p14:modId xmlns:p14="http://schemas.microsoft.com/office/powerpoint/2010/main" val="4210273348"/>
              </p:ext>
            </p:extLst>
          </p:nvPr>
        </p:nvGraphicFramePr>
        <p:xfrm>
          <a:off x="720725" y="1397311"/>
          <a:ext cx="5309278" cy="4572240"/>
        </p:xfrm>
        <a:graphic>
          <a:graphicData uri="http://schemas.openxmlformats.org/drawingml/2006/table">
            <a:tbl>
              <a:tblPr/>
              <a:tblGrid>
                <a:gridCol w="2416013">
                  <a:extLst>
                    <a:ext uri="{9D8B030D-6E8A-4147-A177-3AD203B41FA5}">
                      <a16:colId xmlns:a16="http://schemas.microsoft.com/office/drawing/2014/main" val="20000"/>
                    </a:ext>
                  </a:extLst>
                </a:gridCol>
                <a:gridCol w="1331685">
                  <a:extLst>
                    <a:ext uri="{9D8B030D-6E8A-4147-A177-3AD203B41FA5}">
                      <a16:colId xmlns:a16="http://schemas.microsoft.com/office/drawing/2014/main" val="20001"/>
                    </a:ext>
                  </a:extLst>
                </a:gridCol>
                <a:gridCol w="1561580">
                  <a:extLst>
                    <a:ext uri="{9D8B030D-6E8A-4147-A177-3AD203B41FA5}">
                      <a16:colId xmlns:a16="http://schemas.microsoft.com/office/drawing/2014/main" val="20002"/>
                    </a:ext>
                  </a:extLst>
                </a:gridCol>
              </a:tblGrid>
              <a:tr h="30133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TEAEs Occurring in ≥10%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Safety Analysis Population (N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448788048"/>
                  </a:ext>
                </a:extLst>
              </a:tr>
              <a:tr h="23429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(68.8)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(53.1)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Neutrophil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(56.3)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(31.3)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WBC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(56.3)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(31.3)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(43.8)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40305237"/>
                  </a:ext>
                </a:extLst>
              </a:tr>
              <a:tr h="23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(43.8)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60840716"/>
                  </a:ext>
                </a:extLst>
              </a:tr>
              <a:tr h="23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(40.6)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98057772"/>
                  </a:ext>
                </a:extLst>
              </a:tr>
              <a:tr h="23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Anorexia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61278649"/>
                  </a:ext>
                </a:extLst>
              </a:tr>
              <a:tr h="23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Lymphocyte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18122285"/>
                  </a:ext>
                </a:extLst>
              </a:tr>
              <a:tr h="23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Fatigue/malaise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461819"/>
                  </a:ext>
                </a:extLst>
              </a:tr>
              <a:tr h="23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ILD/pneumonitis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4201038"/>
                  </a:ext>
                </a:extLst>
              </a:tr>
              <a:tr h="23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Hypoalbuminemia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57444431"/>
                  </a:ext>
                </a:extLst>
              </a:tr>
              <a:tr h="23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7030008"/>
                  </a:ext>
                </a:extLst>
              </a:tr>
              <a:tr h="234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Mucositis oral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94358426"/>
                  </a:ext>
                </a:extLst>
              </a:tr>
            </a:tbl>
          </a:graphicData>
        </a:graphic>
      </p:graphicFrame>
      <p:sp>
        <p:nvSpPr>
          <p:cNvPr id="2" name="TextBox 1">
            <a:extLst>
              <a:ext uri="{FF2B5EF4-FFF2-40B4-BE49-F238E27FC236}">
                <a16:creationId xmlns:a16="http://schemas.microsoft.com/office/drawing/2014/main" id="{9C054F1E-1A77-D5BB-787B-1599C4BAF01F}"/>
              </a:ext>
            </a:extLst>
          </p:cNvPr>
          <p:cNvSpPr txBox="1"/>
          <p:nvPr/>
        </p:nvSpPr>
        <p:spPr bwMode="auto">
          <a:xfrm>
            <a:off x="3092560" y="6207731"/>
            <a:ext cx="62325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Median treatment duration: 126.0 days (IQR: 47.5-184.5). *Not adjudicated by independent committee.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ILD developed by all patients during the treatment period.</a:t>
            </a:r>
          </a:p>
        </p:txBody>
      </p:sp>
    </p:spTree>
    <p:extLst>
      <p:ext uri="{BB962C8B-B14F-4D97-AF65-F5344CB8AC3E}">
        <p14:creationId xmlns:p14="http://schemas.microsoft.com/office/powerpoint/2010/main" val="2898103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HERB: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1125771" cy="4650686"/>
          </a:xfrm>
        </p:spPr>
        <p:txBody>
          <a:bodyPr/>
          <a:lstStyle/>
          <a:p>
            <a:r>
              <a:rPr lang="en-US" altLang="en-US" sz="2400" dirty="0"/>
              <a:t>In phase II HERB study, T-DXd appears active in </a:t>
            </a:r>
            <a:r>
              <a:rPr lang="en-GB" altLang="en-US" sz="2400" dirty="0"/>
              <a:t>patients with unresectable or recurrent HER2+ biliary tract cancers</a:t>
            </a:r>
          </a:p>
          <a:p>
            <a:pPr lvl="1"/>
            <a:r>
              <a:rPr lang="en-GB" altLang="en-US" sz="2200" dirty="0"/>
              <a:t>ORR: 36.4%; median DoR: 7.4 mo; median PFS: 5.1 mo; median OS: 7.1 mo</a:t>
            </a:r>
          </a:p>
          <a:p>
            <a:r>
              <a:rPr lang="en-GB" altLang="en-US" sz="2400" dirty="0"/>
              <a:t>Activity observed in patients with HER2-low disease</a:t>
            </a:r>
          </a:p>
          <a:p>
            <a:pPr lvl="1"/>
            <a:r>
              <a:rPr lang="en-GB" altLang="en-US" sz="2200" dirty="0"/>
              <a:t>ORR: 12.5%; median PFS: 3.5 mo; median OS: 8.9 mo</a:t>
            </a:r>
          </a:p>
          <a:p>
            <a:r>
              <a:rPr lang="en-GB" altLang="en-US" sz="2400" dirty="0"/>
              <a:t>T-DXd safety profile consistent with previous reports</a:t>
            </a:r>
          </a:p>
          <a:p>
            <a:pPr lvl="1"/>
            <a:r>
              <a:rPr lang="en-GB" altLang="en-US" sz="2200" dirty="0"/>
              <a:t>Any-grade ILD occurred in 8 (25%) patients; requires careful monitoring and intervention</a:t>
            </a:r>
          </a:p>
          <a:p>
            <a:r>
              <a:rPr lang="en-US" altLang="en-US" sz="2400" dirty="0"/>
              <a:t>Investigators concluded that these results support further evaluation of T-DXd in </a:t>
            </a:r>
            <a:r>
              <a:rPr lang="en-GB" altLang="en-US" sz="2400" dirty="0"/>
              <a:t>biliary tract cancers</a:t>
            </a:r>
            <a:r>
              <a:rPr lang="en-US" altLang="en-US" sz="2400" dirty="0"/>
              <a:t> refractory or intolerant to first-line gemcitabine-containing therapy</a:t>
            </a:r>
          </a:p>
          <a:p>
            <a:pPr marL="457200" lvl="1" indent="0">
              <a:buNone/>
            </a:pPr>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Ohba. ASCO 2022. Abstr 4006.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b2005455-a606-420b-97e3-00f5cf7dcad6">Conference Capsule Slides</Document_x0020_Category>
    <_dlc_DocId xmlns="d54cbe69-32bd-412a-b004-9152f949605e">56M7VY3CDVN5-1657512078-2</_dlc_DocId>
    <_dlc_DocIdUrl xmlns="d54cbe69-32bd-412a-b004-9152f949605e">
      <Url>https://intranet.clinicaloptions.com/mews/oncology/ONC_2022_ASCO_CF_(PRP5083)/GI_4006_Ohba/_layouts/15/DocIdRedir.aspx?ID=56M7VY3CDVN5-1657512078-2</Url>
      <Description>56M7VY3CDVN5-1657512078-2</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4D8F08F8E4BC1B489E3E64AE084ECD35" ma:contentTypeVersion="1" ma:contentTypeDescription="Create a new document." ma:contentTypeScope="" ma:versionID="0d00e72001c15b28050a8e0b89ec1bcb">
  <xsd:schema xmlns:xsd="http://www.w3.org/2001/XMLSchema" xmlns:xs="http://www.w3.org/2001/XMLSchema" xmlns:p="http://schemas.microsoft.com/office/2006/metadata/properties" xmlns:ns2="d54cbe69-32bd-412a-b004-9152f949605e" xmlns:ns3="b2005455-a606-420b-97e3-00f5cf7dcad6" targetNamespace="http://schemas.microsoft.com/office/2006/metadata/properties" ma:root="true" ma:fieldsID="f32b83372cd198dca84d396b28b6aad0" ns2:_="" ns3:_="">
    <xsd:import namespace="d54cbe69-32bd-412a-b004-9152f949605e"/>
    <xsd:import namespace="b2005455-a606-420b-97e3-00f5cf7dcad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2005455-a606-420b-97e3-00f5cf7dcad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67BB37-01D5-47E1-B1E6-60A04E050FEF}">
  <ds:schemaRefs>
    <ds:schemaRef ds:uri="http://schemas.microsoft.com/sharepoint/v3/contenttype/forms"/>
  </ds:schemaRefs>
</ds:datastoreItem>
</file>

<file path=customXml/itemProps2.xml><?xml version="1.0" encoding="utf-8"?>
<ds:datastoreItem xmlns:ds="http://schemas.openxmlformats.org/officeDocument/2006/customXml" ds:itemID="{45306AAA-C112-42C7-AD10-C18F8B9B8E52}">
  <ds:schemaRefs>
    <ds:schemaRef ds:uri="b2005455-a606-420b-97e3-00f5cf7dcad6"/>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d54cbe69-32bd-412a-b004-9152f949605e"/>
    <ds:schemaRef ds:uri="http://www.w3.org/XML/1998/namespace"/>
    <ds:schemaRef ds:uri="http://purl.org/dc/dcmitype/"/>
  </ds:schemaRefs>
</ds:datastoreItem>
</file>

<file path=customXml/itemProps3.xml><?xml version="1.0" encoding="utf-8"?>
<ds:datastoreItem xmlns:ds="http://schemas.openxmlformats.org/officeDocument/2006/customXml" ds:itemID="{92D24E68-A041-414F-A4D6-6F17DB746659}">
  <ds:schemaRefs>
    <ds:schemaRef ds:uri="http://schemas.microsoft.com/sharepoint/events"/>
  </ds:schemaRefs>
</ds:datastoreItem>
</file>

<file path=customXml/itemProps4.xml><?xml version="1.0" encoding="utf-8"?>
<ds:datastoreItem xmlns:ds="http://schemas.openxmlformats.org/officeDocument/2006/customXml" ds:itemID="{D0B1A545-3425-4868-B5C8-C5A032FD42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2005455-a606-420b-97e3-00f5cf7dca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702</TotalTime>
  <Words>2437</Words>
  <Application>Microsoft Office PowerPoint</Application>
  <PresentationFormat>Widescreen</PresentationFormat>
  <Paragraphs>529</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HERB: Single-Arm Phase II Trial of Trastuzumab Deruxtecan for Unresectable or Recurrent  HER2-Expressing Biliary Tract Cancers</vt:lpstr>
      <vt:lpstr>About These Slides</vt:lpstr>
      <vt:lpstr>HERB: Background</vt:lpstr>
      <vt:lpstr>HERB: Study Design</vt:lpstr>
      <vt:lpstr>HERB: Baseline Characteristics</vt:lpstr>
      <vt:lpstr>HERB: Confirmed ORR by BICR (Primary Endpoint)</vt:lpstr>
      <vt:lpstr>HERB: Confirmed ORR by LIR (Secondary Endpoint)</vt:lpstr>
      <vt:lpstr>HERB: PFS by LIR (Secondary Endpoint)</vt:lpstr>
      <vt:lpstr>HERB: OS by LIR (Secondary Endpoint)</vt:lpstr>
      <vt:lpstr>HERB: Safety</vt:lpstr>
      <vt:lpstr>HERB: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HERB: Single-Arm Phase II Trial of Trastuzumab Deruxtecan for Unresectable or Recurrent HER2-Expressing Biliary Tract Cancers</dc:title>
  <dc:creator>Timothy Quill</dc:creator>
  <cp:lastModifiedBy>Jessica Buckley</cp:lastModifiedBy>
  <cp:revision>30</cp:revision>
  <dcterms:created xsi:type="dcterms:W3CDTF">2022-06-02T23:20:10Z</dcterms:created>
  <dcterms:modified xsi:type="dcterms:W3CDTF">2022-06-09T18:39:52Z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0x0101004D8F08F8E4BC1B489E3E64AE084ECD35</vt:lpwstr>
  </property>
  <property fmtid="{D5CDD505-2E9C-101B-9397-08002B2CF9AE}" pid="3" name="_dlc_DocIdItemGuid">
    <vt:lpwstr>9bfe3f19-7e3f-46dd-9764-53d7e6c5762f</vt:lpwstr>
  </property>
</Properties>
</file>