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54" r:id="rId5"/>
  </p:sldMasterIdLst>
  <p:notesMasterIdLst>
    <p:notesMasterId r:id="rId41"/>
  </p:notesMasterIdLst>
  <p:handoutMasterIdLst>
    <p:handoutMasterId r:id="rId42"/>
  </p:handoutMasterIdLst>
  <p:sldIdLst>
    <p:sldId id="321" r:id="rId6"/>
    <p:sldId id="308" r:id="rId7"/>
    <p:sldId id="294" r:id="rId8"/>
    <p:sldId id="2147473666" r:id="rId9"/>
    <p:sldId id="2147483564" r:id="rId10"/>
    <p:sldId id="2147483600" r:id="rId11"/>
    <p:sldId id="2147483605" r:id="rId12"/>
    <p:sldId id="2147483566" r:id="rId13"/>
    <p:sldId id="2147483567" r:id="rId14"/>
    <p:sldId id="2147483602" r:id="rId15"/>
    <p:sldId id="2147483589" r:id="rId16"/>
    <p:sldId id="2147483590" r:id="rId17"/>
    <p:sldId id="2147483628" r:id="rId18"/>
    <p:sldId id="2140757017" r:id="rId19"/>
    <p:sldId id="2147483601" r:id="rId20"/>
    <p:sldId id="2147473663" r:id="rId21"/>
    <p:sldId id="370" r:id="rId22"/>
    <p:sldId id="359" r:id="rId23"/>
    <p:sldId id="2147483623" r:id="rId24"/>
    <p:sldId id="2147483608" r:id="rId25"/>
    <p:sldId id="2147483579" r:id="rId26"/>
    <p:sldId id="2147473671" r:id="rId27"/>
    <p:sldId id="2147482813" r:id="rId28"/>
    <p:sldId id="2147483610" r:id="rId29"/>
    <p:sldId id="2147482806" r:id="rId30"/>
    <p:sldId id="2147483611" r:id="rId31"/>
    <p:sldId id="2147476746" r:id="rId32"/>
    <p:sldId id="2147473676" r:id="rId33"/>
    <p:sldId id="2147483626" r:id="rId34"/>
    <p:sldId id="2147483624" r:id="rId35"/>
    <p:sldId id="2147483582" r:id="rId36"/>
    <p:sldId id="2147483607" r:id="rId37"/>
    <p:sldId id="2147482830" r:id="rId38"/>
    <p:sldId id="2147473681" r:id="rId39"/>
    <p:sldId id="2147483645" r:id="rId40"/>
  </p:sldIdLst>
  <p:sldSz cx="12192000" cy="6858000"/>
  <p:notesSz cx="7315200" cy="9601200"/>
  <p:custDataLst>
    <p:tags r:id="rId43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8" pos="312" userDrawn="1">
          <p15:clr>
            <a:srgbClr val="A4A3A4"/>
          </p15:clr>
        </p15:guide>
        <p15:guide id="12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D4862C1-97D2-B4C9-8A4F-F485F1316AD0}" name="Robin Black" initials="RB" userId="S::rblack@clinicaloptions.com::b7cebd55-1fa6-44ea-9605-a982874bd1bc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yn Gross" initials="TG" lastIdx="10" clrIdx="6"/>
  <p:cmAuthor id="2" name="Melanie Couton" initials="MAC" lastIdx="4" clrIdx="3"/>
  <p:cmAuthor id="3" name="ralfieri" initials="ra" lastIdx="2" clrIdx="8"/>
  <p:cmAuthor id="4" name="Megan Capel" initials="MC" lastIdx="11" clrIdx="0"/>
  <p:cmAuthor id="5" name="Andrew Bowser" initials="AB" lastIdx="8" clrIdx="2"/>
  <p:cmAuthor id="6" name="mcalloway" initials="mc" lastIdx="1" clrIdx="4"/>
  <p:cmAuthor id="7" name="agoldman" initials="a" lastIdx="4" clrIdx="9"/>
  <p:cmAuthor id="8" name="Devin Overbey" initials="DO" lastIdx="6" clrIdx="7"/>
  <p:cmAuthor id="9" name="Erik Brady" initials="EB" lastIdx="2" clrIdx="5"/>
  <p:cmAuthor id="10" name=" " initials="MAC" lastIdx="27" clrIdx="1"/>
  <p:cmAuthor id="11" name="alison.heintz@gmail.com" initials="a" lastIdx="5" clrIdx="10">
    <p:extLst>
      <p:ext uri="{19B8F6BF-5375-455C-9EA6-DF929625EA0E}">
        <p15:presenceInfo xmlns:p15="http://schemas.microsoft.com/office/powerpoint/2012/main" userId="1e1cc34837a9f52c" providerId="Windows Live"/>
      </p:ext>
    </p:extLst>
  </p:cmAuthor>
  <p:cmAuthor id="12" name="Sophia Kelley" initials="SK" lastIdx="1" clrIdx="11">
    <p:extLst>
      <p:ext uri="{19B8F6BF-5375-455C-9EA6-DF929625EA0E}">
        <p15:presenceInfo xmlns:p15="http://schemas.microsoft.com/office/powerpoint/2012/main" userId="S::skelley@clinicaloptions.com::16bcb5eb-2eda-4b05-8f8e-003f962fc12c" providerId="AD"/>
      </p:ext>
    </p:extLst>
  </p:cmAuthor>
  <p:cmAuthor id="13" name="LT Fowler" initials="LF" lastIdx="19" clrIdx="12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14" name="Melanie Couton" initials="MC" lastIdx="1" clrIdx="13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15" name="Jennifer Eimers" initials="JE" lastIdx="3" clrIdx="14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6" name="Melanie Couton" initials="" lastIdx="3" clrIdx="15">
    <p:extLst>
      <p:ext uri="{19B8F6BF-5375-455C-9EA6-DF929625EA0E}">
        <p15:presenceInfo xmlns:p15="http://schemas.microsoft.com/office/powerpoint/2012/main" userId="S::mcouton@clinicaloptions.com::b5a8fb1e-a716-46a0-9a38-0d707f5e2bfc" providerId="AD"/>
      </p:ext>
    </p:extLst>
  </p:cmAuthor>
  <p:cmAuthor id="17" name="Dussadee Royal" initials="DR" lastIdx="9" clrIdx="16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18" name="Kristen Rosenthal" initials="KR" lastIdx="4" clrIdx="17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19" name="Zachary Schwartz" initials="ZS" lastIdx="6" clrIdx="18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20" name="Logan Van Ravenswaay" initials="LR" lastIdx="30" clrIdx="19">
    <p:extLst>
      <p:ext uri="{19B8F6BF-5375-455C-9EA6-DF929625EA0E}">
        <p15:presenceInfo xmlns:p15="http://schemas.microsoft.com/office/powerpoint/2012/main" userId="S::lravenswaay@cealliance.com::ff45f3ce-8ae0-4c98-9733-7ffda45a5278" providerId="AD"/>
      </p:ext>
    </p:extLst>
  </p:cmAuthor>
  <p:cmAuthor id="21" name="Kim McFarland" initials="KM" lastIdx="335" clrIdx="20">
    <p:extLst>
      <p:ext uri="{19B8F6BF-5375-455C-9EA6-DF929625EA0E}">
        <p15:presenceInfo xmlns:p15="http://schemas.microsoft.com/office/powerpoint/2012/main" userId="S::kmcfarland@cealliance.com::1982f2ba-237f-4893-a273-f06a34beffb0" providerId="AD"/>
      </p:ext>
    </p:extLst>
  </p:cmAuthor>
  <p:cmAuthor id="22" name="Maddelynne Parker" initials="MP" lastIdx="92" clrIdx="21">
    <p:extLst>
      <p:ext uri="{19B8F6BF-5375-455C-9EA6-DF929625EA0E}">
        <p15:presenceInfo xmlns:p15="http://schemas.microsoft.com/office/powerpoint/2012/main" userId="Maddelynne Parker" providerId="None"/>
      </p:ext>
    </p:extLst>
  </p:cmAuthor>
  <p:cmAuthor id="23" name="Robin Black" initials="RB" lastIdx="19" clrIdx="22">
    <p:extLst>
      <p:ext uri="{19B8F6BF-5375-455C-9EA6-DF929625EA0E}">
        <p15:presenceInfo xmlns:p15="http://schemas.microsoft.com/office/powerpoint/2012/main" userId="S::rblack@clinicaloptions.com::b7cebd55-1fa6-44ea-9605-a982874bd1b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471D"/>
    <a:srgbClr val="00823B"/>
    <a:srgbClr val="015873"/>
    <a:srgbClr val="046376"/>
    <a:srgbClr val="013763"/>
    <a:srgbClr val="033453"/>
    <a:srgbClr val="006264"/>
    <a:srgbClr val="FDB338"/>
    <a:srgbClr val="682E74"/>
    <a:srgbClr val="0527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A60320-F072-4767-AAA8-4D30D04BF843}" v="61" dt="2025-10-01T19:17:17.340"/>
    <p1510:client id="{58696D21-4C11-4209-A9C6-012CCABF2672}" v="17" dt="2025-10-01T18:48:46.623"/>
    <p1510:client id="{89A32ED4-53B4-4BBF-99D4-F5ECAB66CFB5}" v="45" dt="2025-10-01T19:31:31.854"/>
    <p1510:client id="{DC5E68DF-2AFB-726B-9E8C-71CCDD5005AC}" v="1" dt="2025-10-02T18:33:46.939"/>
    <p1510:client id="{E52A9545-2476-4C3D-A170-EC461DFBA6ED}" v="59" dt="2025-10-02T15:18:34.512"/>
  </p1510:revLst>
</p1510:revInfo>
</file>

<file path=ppt/tableStyles.xml><?xml version="1.0" encoding="utf-8"?>
<a:tblStyleLst xmlns:a="http://schemas.openxmlformats.org/drawingml/2006/main" def="{93296810-A885-4BE3-A3E7-6D5BEEA58F3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17" autoAdjust="0"/>
    <p:restoredTop sz="81144" autoAdjust="0"/>
  </p:normalViewPr>
  <p:slideViewPr>
    <p:cSldViewPr snapToGrid="0">
      <p:cViewPr varScale="1">
        <p:scale>
          <a:sx n="60" d="100"/>
          <a:sy n="60" d="100"/>
        </p:scale>
        <p:origin x="668" y="44"/>
      </p:cViewPr>
      <p:guideLst>
        <p:guide pos="312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572" y="6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handoutMaster" Target="handoutMasters/handoutMaster1.xml"/><Relationship Id="rId47" Type="http://schemas.openxmlformats.org/officeDocument/2006/relationships/theme" Target="theme/theme1.xml"/><Relationship Id="rId50" Type="http://schemas.microsoft.com/office/2018/10/relationships/authors" Target="author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gs" Target="tags/tag1.xml"/><Relationship Id="rId48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09EF3D-296B-45FD-9CC4-7F06D6CD4424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4B1FFA5-22A9-4E9D-8203-DAA8653DC7CE}">
      <dgm:prSet phldrT="[Text]" phldr="0"/>
      <dgm:spPr>
        <a:solidFill>
          <a:schemeClr val="accent1"/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dirty="0"/>
            <a:t>Increased Risks With Reproductive Health</a:t>
          </a:r>
        </a:p>
      </dgm:t>
    </dgm:pt>
    <dgm:pt modelId="{32564333-D069-40DF-98BC-BB89CFC1FDEB}" type="parTrans" cxnId="{5200CD17-CC48-4CCF-AECF-CF55BFA4894E}">
      <dgm:prSet/>
      <dgm:spPr/>
      <dgm:t>
        <a:bodyPr/>
        <a:lstStyle/>
        <a:p>
          <a:endParaRPr lang="en-US"/>
        </a:p>
      </dgm:t>
    </dgm:pt>
    <dgm:pt modelId="{BBD2C147-6481-4B4D-857F-A72D01BF416D}" type="sibTrans" cxnId="{5200CD17-CC48-4CCF-AECF-CF55BFA4894E}">
      <dgm:prSet/>
      <dgm:spPr/>
      <dgm:t>
        <a:bodyPr/>
        <a:lstStyle/>
        <a:p>
          <a:endParaRPr lang="en-US"/>
        </a:p>
      </dgm:t>
    </dgm:pt>
    <dgm:pt modelId="{D94D27AD-DF79-480B-86BC-46C2CA072D38}">
      <dgm:prSet phldrT="[Text]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Menstrual irregularities</a:t>
          </a:r>
        </a:p>
      </dgm:t>
    </dgm:pt>
    <dgm:pt modelId="{75F64752-2672-4976-BB7E-EA250A07B170}" type="parTrans" cxnId="{D118A7F0-77BD-49C5-9978-39ED79F32A47}">
      <dgm:prSet/>
      <dgm:spPr/>
      <dgm:t>
        <a:bodyPr/>
        <a:lstStyle/>
        <a:p>
          <a:endParaRPr lang="en-US"/>
        </a:p>
      </dgm:t>
    </dgm:pt>
    <dgm:pt modelId="{107AEDD9-DF71-4E48-9BD0-9A0CA7BAC971}" type="sibTrans" cxnId="{D118A7F0-77BD-49C5-9978-39ED79F32A47}">
      <dgm:prSet/>
      <dgm:spPr/>
      <dgm:t>
        <a:bodyPr/>
        <a:lstStyle/>
        <a:p>
          <a:endParaRPr lang="en-US"/>
        </a:p>
      </dgm:t>
    </dgm:pt>
    <dgm:pt modelId="{8DDA2B3E-B2CF-4C5D-8C29-A08A1E5E2E65}">
      <dgm:prSet phldrT="[Text]" phldr="0"/>
      <dgm:spPr/>
      <dgm:t>
        <a:bodyPr/>
        <a:lstStyle/>
        <a:p>
          <a:r>
            <a:rPr lang="en-US" b="1" dirty="0"/>
            <a:t>Increased Risks </a:t>
          </a:r>
          <a:br>
            <a:rPr lang="en-US" b="1" dirty="0"/>
          </a:br>
          <a:r>
            <a:rPr lang="en-US" b="1" dirty="0"/>
            <a:t>During Pregnancy</a:t>
          </a:r>
        </a:p>
      </dgm:t>
    </dgm:pt>
    <dgm:pt modelId="{BEECBAD5-83F0-4A69-9155-AF6B3CB9C620}" type="parTrans" cxnId="{D7CC45BE-B3FE-4BFD-BA06-048A5EC350D1}">
      <dgm:prSet/>
      <dgm:spPr/>
      <dgm:t>
        <a:bodyPr/>
        <a:lstStyle/>
        <a:p>
          <a:endParaRPr lang="en-US"/>
        </a:p>
      </dgm:t>
    </dgm:pt>
    <dgm:pt modelId="{2658824A-8DF3-4343-A8A1-EAF7168CD9C3}" type="sibTrans" cxnId="{D7CC45BE-B3FE-4BFD-BA06-048A5EC350D1}">
      <dgm:prSet/>
      <dgm:spPr/>
      <dgm:t>
        <a:bodyPr/>
        <a:lstStyle/>
        <a:p>
          <a:endParaRPr lang="en-US"/>
        </a:p>
      </dgm:t>
    </dgm:pt>
    <dgm:pt modelId="{B5E09CDF-0150-4EB6-954C-13E73514FE89}">
      <dgm:prSet phldrT="[Text]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Miscarriage</a:t>
          </a:r>
        </a:p>
      </dgm:t>
    </dgm:pt>
    <dgm:pt modelId="{BD59C014-6561-4ACC-9016-CCD94C808A14}" type="parTrans" cxnId="{7C4EC9D6-AA5B-4AFD-A322-E865711F6579}">
      <dgm:prSet/>
      <dgm:spPr/>
      <dgm:t>
        <a:bodyPr/>
        <a:lstStyle/>
        <a:p>
          <a:endParaRPr lang="en-US"/>
        </a:p>
      </dgm:t>
    </dgm:pt>
    <dgm:pt modelId="{EBD82EBF-3AA3-4D9A-A96B-EE052B32B277}" type="sibTrans" cxnId="{7C4EC9D6-AA5B-4AFD-A322-E865711F6579}">
      <dgm:prSet/>
      <dgm:spPr/>
      <dgm:t>
        <a:bodyPr/>
        <a:lstStyle/>
        <a:p>
          <a:endParaRPr lang="en-US"/>
        </a:p>
      </dgm:t>
    </dgm:pt>
    <dgm:pt modelId="{B05C01DB-3299-4744-9FAB-A4869AFC79FE}">
      <dgm:prSet phldrT="[Text]" phldr="0"/>
      <dgm:spPr/>
      <dgm:t>
        <a:bodyPr/>
        <a:lstStyle/>
        <a:p>
          <a:r>
            <a:rPr lang="en-US" b="1" dirty="0"/>
            <a:t>Healthcare Challenges</a:t>
          </a:r>
        </a:p>
      </dgm:t>
    </dgm:pt>
    <dgm:pt modelId="{EF3093BC-39AA-405B-B2A3-4B843A788163}" type="parTrans" cxnId="{7E46C32B-C839-4C01-AE31-07353CD734D6}">
      <dgm:prSet/>
      <dgm:spPr/>
      <dgm:t>
        <a:bodyPr/>
        <a:lstStyle/>
        <a:p>
          <a:endParaRPr lang="en-US"/>
        </a:p>
      </dgm:t>
    </dgm:pt>
    <dgm:pt modelId="{A1BF45AC-D21E-4D10-8CE1-9D623F51DA3C}" type="sibTrans" cxnId="{7E46C32B-C839-4C01-AE31-07353CD734D6}">
      <dgm:prSet/>
      <dgm:spPr/>
      <dgm:t>
        <a:bodyPr/>
        <a:lstStyle/>
        <a:p>
          <a:endParaRPr lang="en-US"/>
        </a:p>
      </dgm:t>
    </dgm:pt>
    <dgm:pt modelId="{C1C10FD5-684A-4E47-ABA4-D6A08986A082}">
      <dgm:prSet phldrT="[Text]" phldr="0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b="1" dirty="0">
              <a:solidFill>
                <a:schemeClr val="bg1"/>
              </a:solidFill>
            </a:rPr>
            <a:t>HCP bias</a:t>
          </a:r>
        </a:p>
      </dgm:t>
    </dgm:pt>
    <dgm:pt modelId="{95165822-372B-41D2-9631-AA829060F68B}" type="parTrans" cxnId="{D116284B-5514-4CEA-B495-877897ADC031}">
      <dgm:prSet/>
      <dgm:spPr/>
      <dgm:t>
        <a:bodyPr/>
        <a:lstStyle/>
        <a:p>
          <a:endParaRPr lang="en-US"/>
        </a:p>
      </dgm:t>
    </dgm:pt>
    <dgm:pt modelId="{83BE412B-025F-4476-B490-8BC82F179B9A}" type="sibTrans" cxnId="{D116284B-5514-4CEA-B495-877897ADC031}">
      <dgm:prSet/>
      <dgm:spPr/>
      <dgm:t>
        <a:bodyPr/>
        <a:lstStyle/>
        <a:p>
          <a:endParaRPr lang="en-US"/>
        </a:p>
      </dgm:t>
    </dgm:pt>
    <dgm:pt modelId="{4500E7F1-7EF3-41D9-9D88-4F64388E91FF}">
      <dgm:prSet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Anovulation</a:t>
          </a:r>
        </a:p>
      </dgm:t>
    </dgm:pt>
    <dgm:pt modelId="{CF194623-66D2-4C4B-8AD8-50876E1A2FF4}" type="parTrans" cxnId="{E1A90CD3-F30F-4906-BF5A-B537D015F7B7}">
      <dgm:prSet/>
      <dgm:spPr/>
      <dgm:t>
        <a:bodyPr/>
        <a:lstStyle/>
        <a:p>
          <a:endParaRPr lang="en-US"/>
        </a:p>
      </dgm:t>
    </dgm:pt>
    <dgm:pt modelId="{A2E77B99-7174-4746-BC71-C97F0D8532F3}" type="sibTrans" cxnId="{E1A90CD3-F30F-4906-BF5A-B537D015F7B7}">
      <dgm:prSet/>
      <dgm:spPr/>
      <dgm:t>
        <a:bodyPr/>
        <a:lstStyle/>
        <a:p>
          <a:endParaRPr lang="en-US"/>
        </a:p>
      </dgm:t>
    </dgm:pt>
    <dgm:pt modelId="{7333A935-A673-4997-A354-D62AB8D61FDE}">
      <dgm:prSet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Longer time to pregnancy</a:t>
          </a:r>
        </a:p>
      </dgm:t>
    </dgm:pt>
    <dgm:pt modelId="{F74D8E01-C6A0-4C80-851F-C65190540E2E}" type="parTrans" cxnId="{45DC7868-2282-4875-9773-FBDF15AD747E}">
      <dgm:prSet/>
      <dgm:spPr/>
      <dgm:t>
        <a:bodyPr/>
        <a:lstStyle/>
        <a:p>
          <a:endParaRPr lang="en-US"/>
        </a:p>
      </dgm:t>
    </dgm:pt>
    <dgm:pt modelId="{AD86439E-C678-4ADE-841C-C1FBF4CA6F7B}" type="sibTrans" cxnId="{45DC7868-2282-4875-9773-FBDF15AD747E}">
      <dgm:prSet/>
      <dgm:spPr/>
      <dgm:t>
        <a:bodyPr/>
        <a:lstStyle/>
        <a:p>
          <a:endParaRPr lang="en-US"/>
        </a:p>
      </dgm:t>
    </dgm:pt>
    <dgm:pt modelId="{5AFF6F93-C839-4A91-BDE2-C3CCD42913E3}">
      <dgm:prSet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Higher infertility rates</a:t>
          </a:r>
        </a:p>
      </dgm:t>
    </dgm:pt>
    <dgm:pt modelId="{D76653FE-40BB-40D8-A5E9-C711B8EE86F8}" type="parTrans" cxnId="{482515DB-002A-434D-B8A9-C759D42CAD5D}">
      <dgm:prSet/>
      <dgm:spPr/>
      <dgm:t>
        <a:bodyPr/>
        <a:lstStyle/>
        <a:p>
          <a:endParaRPr lang="en-US"/>
        </a:p>
      </dgm:t>
    </dgm:pt>
    <dgm:pt modelId="{092CF890-83D0-435B-A718-80EE33831ACB}" type="sibTrans" cxnId="{482515DB-002A-434D-B8A9-C759D42CAD5D}">
      <dgm:prSet/>
      <dgm:spPr/>
      <dgm:t>
        <a:bodyPr/>
        <a:lstStyle/>
        <a:p>
          <a:endParaRPr lang="en-US"/>
        </a:p>
      </dgm:t>
    </dgm:pt>
    <dgm:pt modelId="{7BDDD119-823E-4B1A-AC5F-15392A362A30}">
      <dgm:prSet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Less success with fertility treatment</a:t>
          </a:r>
        </a:p>
      </dgm:t>
    </dgm:pt>
    <dgm:pt modelId="{6088B45A-64CC-42E9-A8D0-4CAAF5F46D93}" type="parTrans" cxnId="{A6137B50-E182-4658-885E-A8074CE9D76D}">
      <dgm:prSet/>
      <dgm:spPr/>
      <dgm:t>
        <a:bodyPr/>
        <a:lstStyle/>
        <a:p>
          <a:endParaRPr lang="en-US"/>
        </a:p>
      </dgm:t>
    </dgm:pt>
    <dgm:pt modelId="{B5067912-9F3E-4811-9F8F-9D500907A451}" type="sibTrans" cxnId="{A6137B50-E182-4658-885E-A8074CE9D76D}">
      <dgm:prSet/>
      <dgm:spPr/>
      <dgm:t>
        <a:bodyPr/>
        <a:lstStyle/>
        <a:p>
          <a:endParaRPr lang="en-US"/>
        </a:p>
      </dgm:t>
    </dgm:pt>
    <dgm:pt modelId="{096E181F-389E-4151-AC13-E95BECE7A29D}">
      <dgm:prSet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Hypertensive disorders of pregnancy</a:t>
          </a:r>
        </a:p>
      </dgm:t>
    </dgm:pt>
    <dgm:pt modelId="{517335D3-4ECE-4B14-90E9-94D2FB03B04D}" type="parTrans" cxnId="{40421A5F-3C0C-4551-8A4A-84F656E8FB92}">
      <dgm:prSet/>
      <dgm:spPr/>
      <dgm:t>
        <a:bodyPr/>
        <a:lstStyle/>
        <a:p>
          <a:endParaRPr lang="en-US"/>
        </a:p>
      </dgm:t>
    </dgm:pt>
    <dgm:pt modelId="{80FC9B46-4D01-4AF2-8A61-9003DD2A9490}" type="sibTrans" cxnId="{40421A5F-3C0C-4551-8A4A-84F656E8FB92}">
      <dgm:prSet/>
      <dgm:spPr/>
      <dgm:t>
        <a:bodyPr/>
        <a:lstStyle/>
        <a:p>
          <a:endParaRPr lang="en-US"/>
        </a:p>
      </dgm:t>
    </dgm:pt>
    <dgm:pt modelId="{BE2492D2-2676-4C59-9685-9C38FD97AEC6}">
      <dgm:prSet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Gestational diabetes</a:t>
          </a:r>
        </a:p>
      </dgm:t>
    </dgm:pt>
    <dgm:pt modelId="{A0159DBD-F2EB-4B12-9D55-49549A5CE2A9}" type="parTrans" cxnId="{9476ADA2-C60A-480C-BD02-448E2F7A25B1}">
      <dgm:prSet/>
      <dgm:spPr/>
      <dgm:t>
        <a:bodyPr/>
        <a:lstStyle/>
        <a:p>
          <a:endParaRPr lang="en-US"/>
        </a:p>
      </dgm:t>
    </dgm:pt>
    <dgm:pt modelId="{72233B23-F717-4264-A64E-2C5CE05D4CD6}" type="sibTrans" cxnId="{9476ADA2-C60A-480C-BD02-448E2F7A25B1}">
      <dgm:prSet/>
      <dgm:spPr/>
      <dgm:t>
        <a:bodyPr/>
        <a:lstStyle/>
        <a:p>
          <a:endParaRPr lang="en-US"/>
        </a:p>
      </dgm:t>
    </dgm:pt>
    <dgm:pt modelId="{9C6A8FE2-4A7C-456A-9ADC-A7EFF93D17D1}">
      <dgm:prSet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Cesarean section</a:t>
          </a:r>
        </a:p>
      </dgm:t>
    </dgm:pt>
    <dgm:pt modelId="{FB811329-DD0B-4CC9-9539-4FA09537A127}" type="parTrans" cxnId="{B5BC4710-0A38-41D5-8EC8-41439D852357}">
      <dgm:prSet/>
      <dgm:spPr/>
      <dgm:t>
        <a:bodyPr/>
        <a:lstStyle/>
        <a:p>
          <a:endParaRPr lang="en-US"/>
        </a:p>
      </dgm:t>
    </dgm:pt>
    <dgm:pt modelId="{DF171EAC-24CF-4EE4-82F8-692B474E65D3}" type="sibTrans" cxnId="{B5BC4710-0A38-41D5-8EC8-41439D852357}">
      <dgm:prSet/>
      <dgm:spPr/>
      <dgm:t>
        <a:bodyPr/>
        <a:lstStyle/>
        <a:p>
          <a:endParaRPr lang="en-US"/>
        </a:p>
      </dgm:t>
    </dgm:pt>
    <dgm:pt modelId="{0E8AC693-C4EC-4DFF-9D26-23C6E3969DED}">
      <dgm:prSet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Stillbirth</a:t>
          </a:r>
        </a:p>
      </dgm:t>
    </dgm:pt>
    <dgm:pt modelId="{A54C2C38-6156-4057-94D1-1206FAE286E6}" type="parTrans" cxnId="{66E7D824-8193-4621-96CE-F73A4AB3FA8C}">
      <dgm:prSet/>
      <dgm:spPr/>
      <dgm:t>
        <a:bodyPr/>
        <a:lstStyle/>
        <a:p>
          <a:endParaRPr lang="en-US"/>
        </a:p>
      </dgm:t>
    </dgm:pt>
    <dgm:pt modelId="{43C9504A-C862-41BB-A5DE-B9E5EF4A0EAA}" type="sibTrans" cxnId="{66E7D824-8193-4621-96CE-F73A4AB3FA8C}">
      <dgm:prSet/>
      <dgm:spPr/>
      <dgm:t>
        <a:bodyPr/>
        <a:lstStyle/>
        <a:p>
          <a:endParaRPr lang="en-US"/>
        </a:p>
      </dgm:t>
    </dgm:pt>
    <dgm:pt modelId="{40FB1B94-1EA7-46A4-8A74-AB6B00C9541D}">
      <dgm:prSet phldrT="[Text]" phldr="0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BMI restrictions for fertility treatment</a:t>
          </a:r>
        </a:p>
      </dgm:t>
    </dgm:pt>
    <dgm:pt modelId="{2C3B826E-D976-4B58-8108-888590B9A80A}" type="parTrans" cxnId="{7EFBC6F3-E1EC-4082-9775-EAB13ED2D29C}">
      <dgm:prSet/>
      <dgm:spPr/>
      <dgm:t>
        <a:bodyPr/>
        <a:lstStyle/>
        <a:p>
          <a:endParaRPr lang="en-US"/>
        </a:p>
      </dgm:t>
    </dgm:pt>
    <dgm:pt modelId="{388BDDF4-AF6E-480E-8097-1002562D0B52}" type="sibTrans" cxnId="{7EFBC6F3-E1EC-4082-9775-EAB13ED2D29C}">
      <dgm:prSet/>
      <dgm:spPr/>
      <dgm:t>
        <a:bodyPr/>
        <a:lstStyle/>
        <a:p>
          <a:endParaRPr lang="en-US"/>
        </a:p>
      </dgm:t>
    </dgm:pt>
    <dgm:pt modelId="{72B22094-9FAB-4A01-817D-211355D32277}">
      <dgm:prSet phldrT="[Text]" phldr="0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Delaying or not engaging in care due to fear of judgment and/or stigma</a:t>
          </a:r>
        </a:p>
      </dgm:t>
    </dgm:pt>
    <dgm:pt modelId="{4BBC1001-ACE9-4F1A-9EBB-8B5019F688AB}" type="parTrans" cxnId="{13E895CB-0E8A-476B-90BC-F98E73E716A5}">
      <dgm:prSet/>
      <dgm:spPr/>
      <dgm:t>
        <a:bodyPr/>
        <a:lstStyle/>
        <a:p>
          <a:endParaRPr lang="en-US"/>
        </a:p>
      </dgm:t>
    </dgm:pt>
    <dgm:pt modelId="{B4172269-47C6-413B-BCCD-A731B516E074}" type="sibTrans" cxnId="{13E895CB-0E8A-476B-90BC-F98E73E716A5}">
      <dgm:prSet/>
      <dgm:spPr/>
      <dgm:t>
        <a:bodyPr/>
        <a:lstStyle/>
        <a:p>
          <a:endParaRPr lang="en-US"/>
        </a:p>
      </dgm:t>
    </dgm:pt>
    <dgm:pt modelId="{1E68AA39-57B0-4C79-B7A6-E0114275727A}">
      <dgm:prSet phldrT="[Text]" phldr="0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n-US" dirty="0">
              <a:solidFill>
                <a:schemeClr val="bg1"/>
              </a:solidFill>
            </a:rPr>
            <a:t>Lack of access to personalized treatment (eg, reliance on lifestyle modifications alone)</a:t>
          </a:r>
        </a:p>
      </dgm:t>
    </dgm:pt>
    <dgm:pt modelId="{B873FEAF-E09D-4457-9141-A3A21EBD29D0}" type="parTrans" cxnId="{5B09125D-F0DD-4918-9D88-F1CD261FE8D9}">
      <dgm:prSet/>
      <dgm:spPr/>
      <dgm:t>
        <a:bodyPr/>
        <a:lstStyle/>
        <a:p>
          <a:endParaRPr lang="en-US"/>
        </a:p>
      </dgm:t>
    </dgm:pt>
    <dgm:pt modelId="{6986735D-C134-4EED-865C-59B9089B44FB}" type="sibTrans" cxnId="{5B09125D-F0DD-4918-9D88-F1CD261FE8D9}">
      <dgm:prSet/>
      <dgm:spPr/>
      <dgm:t>
        <a:bodyPr/>
        <a:lstStyle/>
        <a:p>
          <a:endParaRPr lang="en-US"/>
        </a:p>
      </dgm:t>
    </dgm:pt>
    <dgm:pt modelId="{66CEAF7D-A083-4C83-9225-E339039B5680}" type="pres">
      <dgm:prSet presAssocID="{BA09EF3D-296B-45FD-9CC4-7F06D6CD4424}" presName="Name0" presStyleCnt="0">
        <dgm:presLayoutVars>
          <dgm:dir/>
          <dgm:animLvl val="lvl"/>
          <dgm:resizeHandles val="exact"/>
        </dgm:presLayoutVars>
      </dgm:prSet>
      <dgm:spPr/>
    </dgm:pt>
    <dgm:pt modelId="{F64BBA5A-5783-4D36-8397-736E7B08038E}" type="pres">
      <dgm:prSet presAssocID="{34B1FFA5-22A9-4E9D-8203-DAA8653DC7CE}" presName="composite" presStyleCnt="0"/>
      <dgm:spPr/>
    </dgm:pt>
    <dgm:pt modelId="{C5C3656E-8D47-4171-8DB4-29929674C58B}" type="pres">
      <dgm:prSet presAssocID="{34B1FFA5-22A9-4E9D-8203-DAA8653DC7CE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50B7878F-FA83-4752-80A8-50CACE71F56F}" type="pres">
      <dgm:prSet presAssocID="{34B1FFA5-22A9-4E9D-8203-DAA8653DC7CE}" presName="desTx" presStyleLbl="alignAccFollowNode1" presStyleIdx="0" presStyleCnt="3">
        <dgm:presLayoutVars>
          <dgm:bulletEnabled val="1"/>
        </dgm:presLayoutVars>
      </dgm:prSet>
      <dgm:spPr/>
    </dgm:pt>
    <dgm:pt modelId="{BDCDF3DD-70B0-4197-BFF9-1D31C2ACE2BF}" type="pres">
      <dgm:prSet presAssocID="{BBD2C147-6481-4B4D-857F-A72D01BF416D}" presName="space" presStyleCnt="0"/>
      <dgm:spPr/>
    </dgm:pt>
    <dgm:pt modelId="{F9E87DDA-8424-43C3-9F30-FA4E1A59B195}" type="pres">
      <dgm:prSet presAssocID="{8DDA2B3E-B2CF-4C5D-8C29-A08A1E5E2E65}" presName="composite" presStyleCnt="0"/>
      <dgm:spPr/>
    </dgm:pt>
    <dgm:pt modelId="{7C7E8408-FAC3-4031-831C-963096287671}" type="pres">
      <dgm:prSet presAssocID="{8DDA2B3E-B2CF-4C5D-8C29-A08A1E5E2E6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FF58D911-39E5-4E63-81D9-4AF8929342BB}" type="pres">
      <dgm:prSet presAssocID="{8DDA2B3E-B2CF-4C5D-8C29-A08A1E5E2E65}" presName="desTx" presStyleLbl="alignAccFollowNode1" presStyleIdx="1" presStyleCnt="3">
        <dgm:presLayoutVars>
          <dgm:bulletEnabled val="1"/>
        </dgm:presLayoutVars>
      </dgm:prSet>
      <dgm:spPr/>
    </dgm:pt>
    <dgm:pt modelId="{F94FA660-4F61-427C-A53C-1A4EA4DCD51C}" type="pres">
      <dgm:prSet presAssocID="{2658824A-8DF3-4343-A8A1-EAF7168CD9C3}" presName="space" presStyleCnt="0"/>
      <dgm:spPr/>
    </dgm:pt>
    <dgm:pt modelId="{D33103AD-9CE3-4DC1-9B07-2BF719B3DA24}" type="pres">
      <dgm:prSet presAssocID="{B05C01DB-3299-4744-9FAB-A4869AFC79FE}" presName="composite" presStyleCnt="0"/>
      <dgm:spPr/>
    </dgm:pt>
    <dgm:pt modelId="{7E083BA2-D000-42DC-97DD-BA22FB339AEF}" type="pres">
      <dgm:prSet presAssocID="{B05C01DB-3299-4744-9FAB-A4869AFC79FE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0640C5FC-FF83-438F-B74A-170F2F535C33}" type="pres">
      <dgm:prSet presAssocID="{B05C01DB-3299-4744-9FAB-A4869AFC79FE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B5BC4710-0A38-41D5-8EC8-41439D852357}" srcId="{8DDA2B3E-B2CF-4C5D-8C29-A08A1E5E2E65}" destId="{9C6A8FE2-4A7C-456A-9ADC-A7EFF93D17D1}" srcOrd="3" destOrd="0" parTransId="{FB811329-DD0B-4CC9-9539-4FA09537A127}" sibTransId="{DF171EAC-24CF-4EE4-82F8-692B474E65D3}"/>
    <dgm:cxn modelId="{5200CD17-CC48-4CCF-AECF-CF55BFA4894E}" srcId="{BA09EF3D-296B-45FD-9CC4-7F06D6CD4424}" destId="{34B1FFA5-22A9-4E9D-8203-DAA8653DC7CE}" srcOrd="0" destOrd="0" parTransId="{32564333-D069-40DF-98BC-BB89CFC1FDEB}" sibTransId="{BBD2C147-6481-4B4D-857F-A72D01BF416D}"/>
    <dgm:cxn modelId="{66E7D824-8193-4621-96CE-F73A4AB3FA8C}" srcId="{8DDA2B3E-B2CF-4C5D-8C29-A08A1E5E2E65}" destId="{0E8AC693-C4EC-4DFF-9D26-23C6E3969DED}" srcOrd="4" destOrd="0" parTransId="{A54C2C38-6156-4057-94D1-1206FAE286E6}" sibTransId="{43C9504A-C862-41BB-A5DE-B9E5EF4A0EAA}"/>
    <dgm:cxn modelId="{5C4B1525-D798-43C9-8524-A9123AB90961}" type="presOf" srcId="{7BDDD119-823E-4B1A-AC5F-15392A362A30}" destId="{50B7878F-FA83-4752-80A8-50CACE71F56F}" srcOrd="0" destOrd="4" presId="urn:microsoft.com/office/officeart/2005/8/layout/hList1"/>
    <dgm:cxn modelId="{0A732D26-0802-49AE-8A1E-F70CF6D2FAA0}" type="presOf" srcId="{B05C01DB-3299-4744-9FAB-A4869AFC79FE}" destId="{7E083BA2-D000-42DC-97DD-BA22FB339AEF}" srcOrd="0" destOrd="0" presId="urn:microsoft.com/office/officeart/2005/8/layout/hList1"/>
    <dgm:cxn modelId="{7E46C32B-C839-4C01-AE31-07353CD734D6}" srcId="{BA09EF3D-296B-45FD-9CC4-7F06D6CD4424}" destId="{B05C01DB-3299-4744-9FAB-A4869AFC79FE}" srcOrd="2" destOrd="0" parTransId="{EF3093BC-39AA-405B-B2A3-4B843A788163}" sibTransId="{A1BF45AC-D21E-4D10-8CE1-9D623F51DA3C}"/>
    <dgm:cxn modelId="{0C6D3D2F-01F0-4B60-B047-E2E3E3107A39}" type="presOf" srcId="{BE2492D2-2676-4C59-9685-9C38FD97AEC6}" destId="{FF58D911-39E5-4E63-81D9-4AF8929342BB}" srcOrd="0" destOrd="2" presId="urn:microsoft.com/office/officeart/2005/8/layout/hList1"/>
    <dgm:cxn modelId="{331F8C2F-1FE7-41D3-88C2-99A1597E1999}" type="presOf" srcId="{34B1FFA5-22A9-4E9D-8203-DAA8653DC7CE}" destId="{C5C3656E-8D47-4171-8DB4-29929674C58B}" srcOrd="0" destOrd="0" presId="urn:microsoft.com/office/officeart/2005/8/layout/hList1"/>
    <dgm:cxn modelId="{F80E2830-240B-4043-ACAF-1207AB9B4DCA}" type="presOf" srcId="{9C6A8FE2-4A7C-456A-9ADC-A7EFF93D17D1}" destId="{FF58D911-39E5-4E63-81D9-4AF8929342BB}" srcOrd="0" destOrd="3" presId="urn:microsoft.com/office/officeart/2005/8/layout/hList1"/>
    <dgm:cxn modelId="{5B09125D-F0DD-4918-9D88-F1CD261FE8D9}" srcId="{B05C01DB-3299-4744-9FAB-A4869AFC79FE}" destId="{1E68AA39-57B0-4C79-B7A6-E0114275727A}" srcOrd="1" destOrd="0" parTransId="{B873FEAF-E09D-4457-9141-A3A21EBD29D0}" sibTransId="{6986735D-C134-4EED-865C-59B9089B44FB}"/>
    <dgm:cxn modelId="{40421A5F-3C0C-4551-8A4A-84F656E8FB92}" srcId="{8DDA2B3E-B2CF-4C5D-8C29-A08A1E5E2E65}" destId="{096E181F-389E-4151-AC13-E95BECE7A29D}" srcOrd="1" destOrd="0" parTransId="{517335D3-4ECE-4B14-90E9-94D2FB03B04D}" sibTransId="{80FC9B46-4D01-4AF2-8A61-9003DD2A9490}"/>
    <dgm:cxn modelId="{45DC7868-2282-4875-9773-FBDF15AD747E}" srcId="{34B1FFA5-22A9-4E9D-8203-DAA8653DC7CE}" destId="{7333A935-A673-4997-A354-D62AB8D61FDE}" srcOrd="2" destOrd="0" parTransId="{F74D8E01-C6A0-4C80-851F-C65190540E2E}" sibTransId="{AD86439E-C678-4ADE-841C-C1FBF4CA6F7B}"/>
    <dgm:cxn modelId="{46821A6B-369D-4813-BF89-08D8FE120C82}" type="presOf" srcId="{0E8AC693-C4EC-4DFF-9D26-23C6E3969DED}" destId="{FF58D911-39E5-4E63-81D9-4AF8929342BB}" srcOrd="0" destOrd="4" presId="urn:microsoft.com/office/officeart/2005/8/layout/hList1"/>
    <dgm:cxn modelId="{D116284B-5514-4CEA-B495-877897ADC031}" srcId="{B05C01DB-3299-4744-9FAB-A4869AFC79FE}" destId="{C1C10FD5-684A-4E47-ABA4-D6A08986A082}" srcOrd="0" destOrd="0" parTransId="{95165822-372B-41D2-9631-AA829060F68B}" sibTransId="{83BE412B-025F-4476-B490-8BC82F179B9A}"/>
    <dgm:cxn modelId="{C608FF6E-CF00-4429-9027-FF4E42509234}" type="presOf" srcId="{D94D27AD-DF79-480B-86BC-46C2CA072D38}" destId="{50B7878F-FA83-4752-80A8-50CACE71F56F}" srcOrd="0" destOrd="0" presId="urn:microsoft.com/office/officeart/2005/8/layout/hList1"/>
    <dgm:cxn modelId="{A6137B50-E182-4658-885E-A8074CE9D76D}" srcId="{34B1FFA5-22A9-4E9D-8203-DAA8653DC7CE}" destId="{7BDDD119-823E-4B1A-AC5F-15392A362A30}" srcOrd="4" destOrd="0" parTransId="{6088B45A-64CC-42E9-A8D0-4CAAF5F46D93}" sibTransId="{B5067912-9F3E-4811-9F8F-9D500907A451}"/>
    <dgm:cxn modelId="{A5287F50-DDD4-4DE7-8BDB-836A9BA22AD6}" type="presOf" srcId="{1E68AA39-57B0-4C79-B7A6-E0114275727A}" destId="{0640C5FC-FF83-438F-B74A-170F2F535C33}" srcOrd="0" destOrd="1" presId="urn:microsoft.com/office/officeart/2005/8/layout/hList1"/>
    <dgm:cxn modelId="{A2D84554-9520-4075-AC48-31A50AA1BE49}" type="presOf" srcId="{8DDA2B3E-B2CF-4C5D-8C29-A08A1E5E2E65}" destId="{7C7E8408-FAC3-4031-831C-963096287671}" srcOrd="0" destOrd="0" presId="urn:microsoft.com/office/officeart/2005/8/layout/hList1"/>
    <dgm:cxn modelId="{C872C674-67E5-42B2-A437-7F1F80C0DACF}" type="presOf" srcId="{72B22094-9FAB-4A01-817D-211355D32277}" destId="{0640C5FC-FF83-438F-B74A-170F2F535C33}" srcOrd="0" destOrd="2" presId="urn:microsoft.com/office/officeart/2005/8/layout/hList1"/>
    <dgm:cxn modelId="{81A7FF7E-09FF-4432-BAFE-51315540B88E}" type="presOf" srcId="{4500E7F1-7EF3-41D9-9D88-4F64388E91FF}" destId="{50B7878F-FA83-4752-80A8-50CACE71F56F}" srcOrd="0" destOrd="1" presId="urn:microsoft.com/office/officeart/2005/8/layout/hList1"/>
    <dgm:cxn modelId="{54D8FE8C-F1E9-42EC-96D8-71CA14FBED57}" type="presOf" srcId="{40FB1B94-1EA7-46A4-8A74-AB6B00C9541D}" destId="{0640C5FC-FF83-438F-B74A-170F2F535C33}" srcOrd="0" destOrd="3" presId="urn:microsoft.com/office/officeart/2005/8/layout/hList1"/>
    <dgm:cxn modelId="{D48E4F9C-B2F6-4854-9164-BBF7FD997922}" type="presOf" srcId="{B5E09CDF-0150-4EB6-954C-13E73514FE89}" destId="{FF58D911-39E5-4E63-81D9-4AF8929342BB}" srcOrd="0" destOrd="0" presId="urn:microsoft.com/office/officeart/2005/8/layout/hList1"/>
    <dgm:cxn modelId="{9476ADA2-C60A-480C-BD02-448E2F7A25B1}" srcId="{8DDA2B3E-B2CF-4C5D-8C29-A08A1E5E2E65}" destId="{BE2492D2-2676-4C59-9685-9C38FD97AEC6}" srcOrd="2" destOrd="0" parTransId="{A0159DBD-F2EB-4B12-9D55-49549A5CE2A9}" sibTransId="{72233B23-F717-4264-A64E-2C5CE05D4CD6}"/>
    <dgm:cxn modelId="{83FB1DBE-ADD1-4ED9-A858-43CBD8D98B62}" type="presOf" srcId="{5AFF6F93-C839-4A91-BDE2-C3CCD42913E3}" destId="{50B7878F-FA83-4752-80A8-50CACE71F56F}" srcOrd="0" destOrd="3" presId="urn:microsoft.com/office/officeart/2005/8/layout/hList1"/>
    <dgm:cxn modelId="{D7CC45BE-B3FE-4BFD-BA06-048A5EC350D1}" srcId="{BA09EF3D-296B-45FD-9CC4-7F06D6CD4424}" destId="{8DDA2B3E-B2CF-4C5D-8C29-A08A1E5E2E65}" srcOrd="1" destOrd="0" parTransId="{BEECBAD5-83F0-4A69-9155-AF6B3CB9C620}" sibTransId="{2658824A-8DF3-4343-A8A1-EAF7168CD9C3}"/>
    <dgm:cxn modelId="{13E895CB-0E8A-476B-90BC-F98E73E716A5}" srcId="{B05C01DB-3299-4744-9FAB-A4869AFC79FE}" destId="{72B22094-9FAB-4A01-817D-211355D32277}" srcOrd="2" destOrd="0" parTransId="{4BBC1001-ACE9-4F1A-9EBB-8B5019F688AB}" sibTransId="{B4172269-47C6-413B-BCCD-A731B516E074}"/>
    <dgm:cxn modelId="{1843DDCF-4E96-4E87-B8FD-F18DE1875536}" type="presOf" srcId="{096E181F-389E-4151-AC13-E95BECE7A29D}" destId="{FF58D911-39E5-4E63-81D9-4AF8929342BB}" srcOrd="0" destOrd="1" presId="urn:microsoft.com/office/officeart/2005/8/layout/hList1"/>
    <dgm:cxn modelId="{E1A90CD3-F30F-4906-BF5A-B537D015F7B7}" srcId="{34B1FFA5-22A9-4E9D-8203-DAA8653DC7CE}" destId="{4500E7F1-7EF3-41D9-9D88-4F64388E91FF}" srcOrd="1" destOrd="0" parTransId="{CF194623-66D2-4C4B-8AD8-50876E1A2FF4}" sibTransId="{A2E77B99-7174-4746-BC71-C97F0D8532F3}"/>
    <dgm:cxn modelId="{7C4EC9D6-AA5B-4AFD-A322-E865711F6579}" srcId="{8DDA2B3E-B2CF-4C5D-8C29-A08A1E5E2E65}" destId="{B5E09CDF-0150-4EB6-954C-13E73514FE89}" srcOrd="0" destOrd="0" parTransId="{BD59C014-6561-4ACC-9016-CCD94C808A14}" sibTransId="{EBD82EBF-3AA3-4D9A-A96B-EE052B32B277}"/>
    <dgm:cxn modelId="{482515DB-002A-434D-B8A9-C759D42CAD5D}" srcId="{34B1FFA5-22A9-4E9D-8203-DAA8653DC7CE}" destId="{5AFF6F93-C839-4A91-BDE2-C3CCD42913E3}" srcOrd="3" destOrd="0" parTransId="{D76653FE-40BB-40D8-A5E9-C711B8EE86F8}" sibTransId="{092CF890-83D0-435B-A718-80EE33831ACB}"/>
    <dgm:cxn modelId="{E7B1C1E9-91C6-41E1-A849-56CF9E33ED57}" type="presOf" srcId="{C1C10FD5-684A-4E47-ABA4-D6A08986A082}" destId="{0640C5FC-FF83-438F-B74A-170F2F535C33}" srcOrd="0" destOrd="0" presId="urn:microsoft.com/office/officeart/2005/8/layout/hList1"/>
    <dgm:cxn modelId="{647FC7EE-8337-4A92-911C-7C3790D54BF5}" type="presOf" srcId="{7333A935-A673-4997-A354-D62AB8D61FDE}" destId="{50B7878F-FA83-4752-80A8-50CACE71F56F}" srcOrd="0" destOrd="2" presId="urn:microsoft.com/office/officeart/2005/8/layout/hList1"/>
    <dgm:cxn modelId="{BFA57FEF-8C08-4C1A-8CC9-B395ECDB529F}" type="presOf" srcId="{BA09EF3D-296B-45FD-9CC4-7F06D6CD4424}" destId="{66CEAF7D-A083-4C83-9225-E339039B5680}" srcOrd="0" destOrd="0" presId="urn:microsoft.com/office/officeart/2005/8/layout/hList1"/>
    <dgm:cxn modelId="{D118A7F0-77BD-49C5-9978-39ED79F32A47}" srcId="{34B1FFA5-22A9-4E9D-8203-DAA8653DC7CE}" destId="{D94D27AD-DF79-480B-86BC-46C2CA072D38}" srcOrd="0" destOrd="0" parTransId="{75F64752-2672-4976-BB7E-EA250A07B170}" sibTransId="{107AEDD9-DF71-4E48-9BD0-9A0CA7BAC971}"/>
    <dgm:cxn modelId="{7EFBC6F3-E1EC-4082-9775-EAB13ED2D29C}" srcId="{B05C01DB-3299-4744-9FAB-A4869AFC79FE}" destId="{40FB1B94-1EA7-46A4-8A74-AB6B00C9541D}" srcOrd="3" destOrd="0" parTransId="{2C3B826E-D976-4B58-8108-888590B9A80A}" sibTransId="{388BDDF4-AF6E-480E-8097-1002562D0B52}"/>
    <dgm:cxn modelId="{C58F3C9E-B7E8-4860-BA3F-4C05C6C0E1F1}" type="presParOf" srcId="{66CEAF7D-A083-4C83-9225-E339039B5680}" destId="{F64BBA5A-5783-4D36-8397-736E7B08038E}" srcOrd="0" destOrd="0" presId="urn:microsoft.com/office/officeart/2005/8/layout/hList1"/>
    <dgm:cxn modelId="{61BA2D45-517A-4B63-996F-1C937AAD976F}" type="presParOf" srcId="{F64BBA5A-5783-4D36-8397-736E7B08038E}" destId="{C5C3656E-8D47-4171-8DB4-29929674C58B}" srcOrd="0" destOrd="0" presId="urn:microsoft.com/office/officeart/2005/8/layout/hList1"/>
    <dgm:cxn modelId="{3D1FA651-4CA7-4001-878E-441EBAB6E868}" type="presParOf" srcId="{F64BBA5A-5783-4D36-8397-736E7B08038E}" destId="{50B7878F-FA83-4752-80A8-50CACE71F56F}" srcOrd="1" destOrd="0" presId="urn:microsoft.com/office/officeart/2005/8/layout/hList1"/>
    <dgm:cxn modelId="{2B3F6548-E49A-4049-BE82-7531EB635AE6}" type="presParOf" srcId="{66CEAF7D-A083-4C83-9225-E339039B5680}" destId="{BDCDF3DD-70B0-4197-BFF9-1D31C2ACE2BF}" srcOrd="1" destOrd="0" presId="urn:microsoft.com/office/officeart/2005/8/layout/hList1"/>
    <dgm:cxn modelId="{0491B503-CB97-4C7D-A0E8-2413BC0A1553}" type="presParOf" srcId="{66CEAF7D-A083-4C83-9225-E339039B5680}" destId="{F9E87DDA-8424-43C3-9F30-FA4E1A59B195}" srcOrd="2" destOrd="0" presId="urn:microsoft.com/office/officeart/2005/8/layout/hList1"/>
    <dgm:cxn modelId="{01A120F5-5F20-4253-8FA2-AF2F4F0618F0}" type="presParOf" srcId="{F9E87DDA-8424-43C3-9F30-FA4E1A59B195}" destId="{7C7E8408-FAC3-4031-831C-963096287671}" srcOrd="0" destOrd="0" presId="urn:microsoft.com/office/officeart/2005/8/layout/hList1"/>
    <dgm:cxn modelId="{A7266D0C-12CE-4E72-B4B5-ACE024EC3B8B}" type="presParOf" srcId="{F9E87DDA-8424-43C3-9F30-FA4E1A59B195}" destId="{FF58D911-39E5-4E63-81D9-4AF8929342BB}" srcOrd="1" destOrd="0" presId="urn:microsoft.com/office/officeart/2005/8/layout/hList1"/>
    <dgm:cxn modelId="{689FC135-5AF2-48BB-8013-DC8A09168C26}" type="presParOf" srcId="{66CEAF7D-A083-4C83-9225-E339039B5680}" destId="{F94FA660-4F61-427C-A53C-1A4EA4DCD51C}" srcOrd="3" destOrd="0" presId="urn:microsoft.com/office/officeart/2005/8/layout/hList1"/>
    <dgm:cxn modelId="{24FA19A1-34CA-498C-A92E-C811D1FD29AE}" type="presParOf" srcId="{66CEAF7D-A083-4C83-9225-E339039B5680}" destId="{D33103AD-9CE3-4DC1-9B07-2BF719B3DA24}" srcOrd="4" destOrd="0" presId="urn:microsoft.com/office/officeart/2005/8/layout/hList1"/>
    <dgm:cxn modelId="{D5450A9D-9CC6-4A34-BEF9-D8F566F738E9}" type="presParOf" srcId="{D33103AD-9CE3-4DC1-9B07-2BF719B3DA24}" destId="{7E083BA2-D000-42DC-97DD-BA22FB339AEF}" srcOrd="0" destOrd="0" presId="urn:microsoft.com/office/officeart/2005/8/layout/hList1"/>
    <dgm:cxn modelId="{1CA61198-5E46-47DE-9788-538D092D5862}" type="presParOf" srcId="{D33103AD-9CE3-4DC1-9B07-2BF719B3DA24}" destId="{0640C5FC-FF83-438F-B74A-170F2F535C3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B9DBC6-2330-4DB4-825C-A95D4C06CB2B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7556B69-CFD3-40D8-B4F6-2C81739BD2D8}">
      <dgm:prSet phldrT="[Text]" phldr="0"/>
      <dgm:spPr>
        <a:solidFill>
          <a:schemeClr val="accent1"/>
        </a:solidFill>
      </dgm:spPr>
      <dgm:t>
        <a:bodyPr/>
        <a:lstStyle/>
        <a:p>
          <a:r>
            <a:rPr lang="en-US" b="1" dirty="0"/>
            <a:t>1. ASK</a:t>
          </a:r>
          <a:r>
            <a:rPr lang="en-US" b="0" dirty="0"/>
            <a:t> permission to discuss the patient’s weight</a:t>
          </a:r>
        </a:p>
      </dgm:t>
    </dgm:pt>
    <dgm:pt modelId="{3CDDF09F-C03D-4D09-A771-E10D645FA069}" type="parTrans" cxnId="{E6C47993-A940-428E-84EB-F1F89094D449}">
      <dgm:prSet/>
      <dgm:spPr/>
      <dgm:t>
        <a:bodyPr/>
        <a:lstStyle/>
        <a:p>
          <a:endParaRPr lang="en-US"/>
        </a:p>
      </dgm:t>
    </dgm:pt>
    <dgm:pt modelId="{A6074E4F-6048-4DDD-88DB-C807547FBA5A}" type="sibTrans" cxnId="{E6C47993-A940-428E-84EB-F1F89094D449}">
      <dgm:prSet/>
      <dgm:spPr/>
      <dgm:t>
        <a:bodyPr/>
        <a:lstStyle/>
        <a:p>
          <a:endParaRPr lang="en-US" dirty="0"/>
        </a:p>
      </dgm:t>
    </dgm:pt>
    <dgm:pt modelId="{AA0E4156-F350-4F4D-AA4F-DBEE7E05FE40}">
      <dgm:prSet phldrT="[Text]" phldr="0"/>
      <dgm:spPr/>
      <dgm:t>
        <a:bodyPr/>
        <a:lstStyle/>
        <a:p>
          <a:r>
            <a:rPr lang="en-US" b="1" dirty="0"/>
            <a:t>2. ASSESS</a:t>
          </a:r>
          <a:r>
            <a:rPr lang="en-US" b="0" dirty="0"/>
            <a:t> the patient’s values and goals, obesity classification and severity, and any related comorbidities/complications</a:t>
          </a:r>
          <a:endParaRPr lang="en-US" b="1" dirty="0"/>
        </a:p>
      </dgm:t>
    </dgm:pt>
    <dgm:pt modelId="{962ED543-271E-4AAE-8CBB-C2A488A89441}" type="parTrans" cxnId="{9EFFFCE4-867E-4301-A52F-224E9EA009A1}">
      <dgm:prSet/>
      <dgm:spPr/>
      <dgm:t>
        <a:bodyPr/>
        <a:lstStyle/>
        <a:p>
          <a:endParaRPr lang="en-US"/>
        </a:p>
      </dgm:t>
    </dgm:pt>
    <dgm:pt modelId="{AAF4623E-C914-4DA6-BE22-B837A0E9C6A9}" type="sibTrans" cxnId="{9EFFFCE4-867E-4301-A52F-224E9EA009A1}">
      <dgm:prSet/>
      <dgm:spPr/>
      <dgm:t>
        <a:bodyPr/>
        <a:lstStyle/>
        <a:p>
          <a:endParaRPr lang="en-US" dirty="0"/>
        </a:p>
      </dgm:t>
    </dgm:pt>
    <dgm:pt modelId="{A79D2CB6-F614-486E-8C46-91E1904DA5C8}">
      <dgm:prSet phldrT="[Text]" phldr="0"/>
      <dgm:spPr/>
      <dgm:t>
        <a:bodyPr/>
        <a:lstStyle/>
        <a:p>
          <a:r>
            <a:rPr lang="en-US" b="1" dirty="0"/>
            <a:t>3. ADVISE</a:t>
          </a:r>
          <a:r>
            <a:rPr lang="en-US" b="0" dirty="0"/>
            <a:t> on obesity management by discussing obesity risks and risks and benefits of available treatment options</a:t>
          </a:r>
          <a:endParaRPr lang="en-US" b="1" dirty="0"/>
        </a:p>
      </dgm:t>
    </dgm:pt>
    <dgm:pt modelId="{05C7592E-CB55-4869-949B-41855F593321}" type="parTrans" cxnId="{AF571597-40B8-4A6A-A52D-2F98F0C58E4B}">
      <dgm:prSet/>
      <dgm:spPr/>
      <dgm:t>
        <a:bodyPr/>
        <a:lstStyle/>
        <a:p>
          <a:endParaRPr lang="en-US"/>
        </a:p>
      </dgm:t>
    </dgm:pt>
    <dgm:pt modelId="{5066B46E-E5FF-4554-85F5-C9D4DF12F854}" type="sibTrans" cxnId="{AF571597-40B8-4A6A-A52D-2F98F0C58E4B}">
      <dgm:prSet/>
      <dgm:spPr/>
      <dgm:t>
        <a:bodyPr/>
        <a:lstStyle/>
        <a:p>
          <a:endParaRPr lang="en-US" dirty="0"/>
        </a:p>
      </dgm:t>
    </dgm:pt>
    <dgm:pt modelId="{79EC6765-EE90-4334-A7EA-C25D0D61582C}">
      <dgm:prSet phldrT="[Text]" phldr="0"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4. AGREE</a:t>
          </a:r>
          <a:r>
            <a:rPr lang="en-US" b="0" dirty="0">
              <a:solidFill>
                <a:schemeClr val="bg1"/>
              </a:solidFill>
            </a:rPr>
            <a:t> on expectations, goals, and targeted health outcomes</a:t>
          </a:r>
          <a:endParaRPr lang="en-US" b="1" dirty="0">
            <a:solidFill>
              <a:schemeClr val="bg1"/>
            </a:solidFill>
          </a:endParaRPr>
        </a:p>
      </dgm:t>
    </dgm:pt>
    <dgm:pt modelId="{7C469223-917A-4CD5-8196-28FEB7020F88}" type="parTrans" cxnId="{E6A0A74C-222C-4CEA-8FB0-DFCF2F96C219}">
      <dgm:prSet/>
      <dgm:spPr/>
      <dgm:t>
        <a:bodyPr/>
        <a:lstStyle/>
        <a:p>
          <a:endParaRPr lang="en-US"/>
        </a:p>
      </dgm:t>
    </dgm:pt>
    <dgm:pt modelId="{EC60652E-F7AC-4822-B609-0B3711EC0406}" type="sibTrans" cxnId="{E6A0A74C-222C-4CEA-8FB0-DFCF2F96C219}">
      <dgm:prSet/>
      <dgm:spPr/>
      <dgm:t>
        <a:bodyPr/>
        <a:lstStyle/>
        <a:p>
          <a:endParaRPr lang="en-US" dirty="0"/>
        </a:p>
      </dgm:t>
    </dgm:pt>
    <dgm:pt modelId="{FEB00572-08FE-432A-9D47-33CB0D9F24C4}">
      <dgm:prSet phldrT="[Text]" phldr="0"/>
      <dgm:spPr/>
      <dgm:t>
        <a:bodyPr/>
        <a:lstStyle/>
        <a:p>
          <a:r>
            <a:rPr lang="en-US" b="1" dirty="0"/>
            <a:t>5. ASSIST</a:t>
          </a:r>
          <a:r>
            <a:rPr lang="en-US" b="0" dirty="0"/>
            <a:t> in identifying drivers/barriers, providing education and resources, and referring as need</a:t>
          </a:r>
          <a:endParaRPr lang="en-US" b="1" dirty="0"/>
        </a:p>
      </dgm:t>
    </dgm:pt>
    <dgm:pt modelId="{50B78B51-E986-4256-9FD0-0B62C4ECB669}" type="parTrans" cxnId="{CDC02C62-C9C6-43D9-A70E-16751A5E6A20}">
      <dgm:prSet/>
      <dgm:spPr/>
      <dgm:t>
        <a:bodyPr/>
        <a:lstStyle/>
        <a:p>
          <a:endParaRPr lang="en-US"/>
        </a:p>
      </dgm:t>
    </dgm:pt>
    <dgm:pt modelId="{EDDB6D24-A9F7-4AA5-8B93-A71B5816C655}" type="sibTrans" cxnId="{CDC02C62-C9C6-43D9-A70E-16751A5E6A20}">
      <dgm:prSet/>
      <dgm:spPr/>
      <dgm:t>
        <a:bodyPr/>
        <a:lstStyle/>
        <a:p>
          <a:endParaRPr lang="en-US"/>
        </a:p>
      </dgm:t>
    </dgm:pt>
    <dgm:pt modelId="{69FF205B-4F5B-431F-8CFF-4085CBB92605}" type="pres">
      <dgm:prSet presAssocID="{17B9DBC6-2330-4DB4-825C-A95D4C06CB2B}" presName="outerComposite" presStyleCnt="0">
        <dgm:presLayoutVars>
          <dgm:chMax val="5"/>
          <dgm:dir/>
          <dgm:resizeHandles val="exact"/>
        </dgm:presLayoutVars>
      </dgm:prSet>
      <dgm:spPr/>
    </dgm:pt>
    <dgm:pt modelId="{B72A7CC4-4125-480E-9F1F-EF57B5FD3462}" type="pres">
      <dgm:prSet presAssocID="{17B9DBC6-2330-4DB4-825C-A95D4C06CB2B}" presName="dummyMaxCanvas" presStyleCnt="0">
        <dgm:presLayoutVars/>
      </dgm:prSet>
      <dgm:spPr/>
    </dgm:pt>
    <dgm:pt modelId="{A8402CCE-4303-4B2E-9700-C400E5E33F04}" type="pres">
      <dgm:prSet presAssocID="{17B9DBC6-2330-4DB4-825C-A95D4C06CB2B}" presName="FiveNodes_1" presStyleLbl="node1" presStyleIdx="0" presStyleCnt="5">
        <dgm:presLayoutVars>
          <dgm:bulletEnabled val="1"/>
        </dgm:presLayoutVars>
      </dgm:prSet>
      <dgm:spPr/>
    </dgm:pt>
    <dgm:pt modelId="{94406976-7A5D-4DF6-B387-F2B5FEAECA18}" type="pres">
      <dgm:prSet presAssocID="{17B9DBC6-2330-4DB4-825C-A95D4C06CB2B}" presName="FiveNodes_2" presStyleLbl="node1" presStyleIdx="1" presStyleCnt="5">
        <dgm:presLayoutVars>
          <dgm:bulletEnabled val="1"/>
        </dgm:presLayoutVars>
      </dgm:prSet>
      <dgm:spPr/>
    </dgm:pt>
    <dgm:pt modelId="{E5A284F4-E23D-4E18-9C11-B06DC493189E}" type="pres">
      <dgm:prSet presAssocID="{17B9DBC6-2330-4DB4-825C-A95D4C06CB2B}" presName="FiveNodes_3" presStyleLbl="node1" presStyleIdx="2" presStyleCnt="5">
        <dgm:presLayoutVars>
          <dgm:bulletEnabled val="1"/>
        </dgm:presLayoutVars>
      </dgm:prSet>
      <dgm:spPr/>
    </dgm:pt>
    <dgm:pt modelId="{182F073A-3385-444A-8DAB-667475763B3D}" type="pres">
      <dgm:prSet presAssocID="{17B9DBC6-2330-4DB4-825C-A95D4C06CB2B}" presName="FiveNodes_4" presStyleLbl="node1" presStyleIdx="3" presStyleCnt="5">
        <dgm:presLayoutVars>
          <dgm:bulletEnabled val="1"/>
        </dgm:presLayoutVars>
      </dgm:prSet>
      <dgm:spPr/>
    </dgm:pt>
    <dgm:pt modelId="{38CD781D-CE69-4ED2-BEDE-08AF6406B730}" type="pres">
      <dgm:prSet presAssocID="{17B9DBC6-2330-4DB4-825C-A95D4C06CB2B}" presName="FiveNodes_5" presStyleLbl="node1" presStyleIdx="4" presStyleCnt="5">
        <dgm:presLayoutVars>
          <dgm:bulletEnabled val="1"/>
        </dgm:presLayoutVars>
      </dgm:prSet>
      <dgm:spPr/>
    </dgm:pt>
    <dgm:pt modelId="{2481E875-CE5A-4CD2-8E2E-DC4437F299BC}" type="pres">
      <dgm:prSet presAssocID="{17B9DBC6-2330-4DB4-825C-A95D4C06CB2B}" presName="FiveConn_1-2" presStyleLbl="fgAccFollowNode1" presStyleIdx="0" presStyleCnt="4">
        <dgm:presLayoutVars>
          <dgm:bulletEnabled val="1"/>
        </dgm:presLayoutVars>
      </dgm:prSet>
      <dgm:spPr/>
    </dgm:pt>
    <dgm:pt modelId="{C41D3C97-E9BB-4929-B6F4-2DCA0D1A4D28}" type="pres">
      <dgm:prSet presAssocID="{17B9DBC6-2330-4DB4-825C-A95D4C06CB2B}" presName="FiveConn_2-3" presStyleLbl="fgAccFollowNode1" presStyleIdx="1" presStyleCnt="4">
        <dgm:presLayoutVars>
          <dgm:bulletEnabled val="1"/>
        </dgm:presLayoutVars>
      </dgm:prSet>
      <dgm:spPr/>
    </dgm:pt>
    <dgm:pt modelId="{D05F3988-BA25-4DBF-9BEC-3F71501297E1}" type="pres">
      <dgm:prSet presAssocID="{17B9DBC6-2330-4DB4-825C-A95D4C06CB2B}" presName="FiveConn_3-4" presStyleLbl="fgAccFollowNode1" presStyleIdx="2" presStyleCnt="4">
        <dgm:presLayoutVars>
          <dgm:bulletEnabled val="1"/>
        </dgm:presLayoutVars>
      </dgm:prSet>
      <dgm:spPr/>
    </dgm:pt>
    <dgm:pt modelId="{BB784980-D9ED-4988-AD05-A488D2A61C09}" type="pres">
      <dgm:prSet presAssocID="{17B9DBC6-2330-4DB4-825C-A95D4C06CB2B}" presName="FiveConn_4-5" presStyleLbl="fgAccFollowNode1" presStyleIdx="3" presStyleCnt="4">
        <dgm:presLayoutVars>
          <dgm:bulletEnabled val="1"/>
        </dgm:presLayoutVars>
      </dgm:prSet>
      <dgm:spPr/>
    </dgm:pt>
    <dgm:pt modelId="{2A58D40B-17FF-4828-87EB-1037DEBBF220}" type="pres">
      <dgm:prSet presAssocID="{17B9DBC6-2330-4DB4-825C-A95D4C06CB2B}" presName="FiveNodes_1_text" presStyleLbl="node1" presStyleIdx="4" presStyleCnt="5">
        <dgm:presLayoutVars>
          <dgm:bulletEnabled val="1"/>
        </dgm:presLayoutVars>
      </dgm:prSet>
      <dgm:spPr/>
    </dgm:pt>
    <dgm:pt modelId="{4D619813-97B2-473E-8F83-B94301D5D056}" type="pres">
      <dgm:prSet presAssocID="{17B9DBC6-2330-4DB4-825C-A95D4C06CB2B}" presName="FiveNodes_2_text" presStyleLbl="node1" presStyleIdx="4" presStyleCnt="5">
        <dgm:presLayoutVars>
          <dgm:bulletEnabled val="1"/>
        </dgm:presLayoutVars>
      </dgm:prSet>
      <dgm:spPr/>
    </dgm:pt>
    <dgm:pt modelId="{77121DEF-A943-4C98-918C-A9A52CF02EAE}" type="pres">
      <dgm:prSet presAssocID="{17B9DBC6-2330-4DB4-825C-A95D4C06CB2B}" presName="FiveNodes_3_text" presStyleLbl="node1" presStyleIdx="4" presStyleCnt="5">
        <dgm:presLayoutVars>
          <dgm:bulletEnabled val="1"/>
        </dgm:presLayoutVars>
      </dgm:prSet>
      <dgm:spPr/>
    </dgm:pt>
    <dgm:pt modelId="{E63809A6-53ED-4ABC-8EED-E4A30EEDF12C}" type="pres">
      <dgm:prSet presAssocID="{17B9DBC6-2330-4DB4-825C-A95D4C06CB2B}" presName="FiveNodes_4_text" presStyleLbl="node1" presStyleIdx="4" presStyleCnt="5">
        <dgm:presLayoutVars>
          <dgm:bulletEnabled val="1"/>
        </dgm:presLayoutVars>
      </dgm:prSet>
      <dgm:spPr/>
    </dgm:pt>
    <dgm:pt modelId="{7FC4188E-AB50-41C2-8F35-4307BB30A871}" type="pres">
      <dgm:prSet presAssocID="{17B9DBC6-2330-4DB4-825C-A95D4C06CB2B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4467430C-A114-4C40-B66D-E5C4A9EC61DB}" type="presOf" srcId="{FEB00572-08FE-432A-9D47-33CB0D9F24C4}" destId="{7FC4188E-AB50-41C2-8F35-4307BB30A871}" srcOrd="1" destOrd="0" presId="urn:microsoft.com/office/officeart/2005/8/layout/vProcess5"/>
    <dgm:cxn modelId="{1F2B770F-2ACB-4425-B27D-2343230BD3CB}" type="presOf" srcId="{AAF4623E-C914-4DA6-BE22-B837A0E9C6A9}" destId="{C41D3C97-E9BB-4929-B6F4-2DCA0D1A4D28}" srcOrd="0" destOrd="0" presId="urn:microsoft.com/office/officeart/2005/8/layout/vProcess5"/>
    <dgm:cxn modelId="{CDC02C62-C9C6-43D9-A70E-16751A5E6A20}" srcId="{17B9DBC6-2330-4DB4-825C-A95D4C06CB2B}" destId="{FEB00572-08FE-432A-9D47-33CB0D9F24C4}" srcOrd="4" destOrd="0" parTransId="{50B78B51-E986-4256-9FD0-0B62C4ECB669}" sibTransId="{EDDB6D24-A9F7-4AA5-8B93-A71B5816C655}"/>
    <dgm:cxn modelId="{80E45563-060C-4DD4-87CF-250D86CFFB96}" type="presOf" srcId="{5066B46E-E5FF-4554-85F5-C9D4DF12F854}" destId="{D05F3988-BA25-4DBF-9BEC-3F71501297E1}" srcOrd="0" destOrd="0" presId="urn:microsoft.com/office/officeart/2005/8/layout/vProcess5"/>
    <dgm:cxn modelId="{B7C0FF64-0D9D-4EC3-828F-AC35E364F1BB}" type="presOf" srcId="{79EC6765-EE90-4334-A7EA-C25D0D61582C}" destId="{E63809A6-53ED-4ABC-8EED-E4A30EEDF12C}" srcOrd="1" destOrd="0" presId="urn:microsoft.com/office/officeart/2005/8/layout/vProcess5"/>
    <dgm:cxn modelId="{1CEE4F6A-FB0D-4D88-8682-2E15451C4CF0}" type="presOf" srcId="{79EC6765-EE90-4334-A7EA-C25D0D61582C}" destId="{182F073A-3385-444A-8DAB-667475763B3D}" srcOrd="0" destOrd="0" presId="urn:microsoft.com/office/officeart/2005/8/layout/vProcess5"/>
    <dgm:cxn modelId="{E6A0A74C-222C-4CEA-8FB0-DFCF2F96C219}" srcId="{17B9DBC6-2330-4DB4-825C-A95D4C06CB2B}" destId="{79EC6765-EE90-4334-A7EA-C25D0D61582C}" srcOrd="3" destOrd="0" parTransId="{7C469223-917A-4CD5-8196-28FEB7020F88}" sibTransId="{EC60652E-F7AC-4822-B609-0B3711EC0406}"/>
    <dgm:cxn modelId="{620C1F8C-E27F-428B-861E-42E28E6EA22D}" type="presOf" srcId="{87556B69-CFD3-40D8-B4F6-2C81739BD2D8}" destId="{A8402CCE-4303-4B2E-9700-C400E5E33F04}" srcOrd="0" destOrd="0" presId="urn:microsoft.com/office/officeart/2005/8/layout/vProcess5"/>
    <dgm:cxn modelId="{E6C47993-A940-428E-84EB-F1F89094D449}" srcId="{17B9DBC6-2330-4DB4-825C-A95D4C06CB2B}" destId="{87556B69-CFD3-40D8-B4F6-2C81739BD2D8}" srcOrd="0" destOrd="0" parTransId="{3CDDF09F-C03D-4D09-A771-E10D645FA069}" sibTransId="{A6074E4F-6048-4DDD-88DB-C807547FBA5A}"/>
    <dgm:cxn modelId="{AF571597-40B8-4A6A-A52D-2F98F0C58E4B}" srcId="{17B9DBC6-2330-4DB4-825C-A95D4C06CB2B}" destId="{A79D2CB6-F614-486E-8C46-91E1904DA5C8}" srcOrd="2" destOrd="0" parTransId="{05C7592E-CB55-4869-949B-41855F593321}" sibTransId="{5066B46E-E5FF-4554-85F5-C9D4DF12F854}"/>
    <dgm:cxn modelId="{136C5399-2405-4DBF-9CE3-E42F309AC99B}" type="presOf" srcId="{17B9DBC6-2330-4DB4-825C-A95D4C06CB2B}" destId="{69FF205B-4F5B-431F-8CFF-4085CBB92605}" srcOrd="0" destOrd="0" presId="urn:microsoft.com/office/officeart/2005/8/layout/vProcess5"/>
    <dgm:cxn modelId="{DB6054A4-BD26-40B2-A8DD-FF9BC9BCBF44}" type="presOf" srcId="{FEB00572-08FE-432A-9D47-33CB0D9F24C4}" destId="{38CD781D-CE69-4ED2-BEDE-08AF6406B730}" srcOrd="0" destOrd="0" presId="urn:microsoft.com/office/officeart/2005/8/layout/vProcess5"/>
    <dgm:cxn modelId="{EE7420C2-5C3C-4485-913F-1AAE0DCA2BC8}" type="presOf" srcId="{A6074E4F-6048-4DDD-88DB-C807547FBA5A}" destId="{2481E875-CE5A-4CD2-8E2E-DC4437F299BC}" srcOrd="0" destOrd="0" presId="urn:microsoft.com/office/officeart/2005/8/layout/vProcess5"/>
    <dgm:cxn modelId="{D53A66C5-1A8D-4456-8322-53C1D7C9790A}" type="presOf" srcId="{EC60652E-F7AC-4822-B609-0B3711EC0406}" destId="{BB784980-D9ED-4988-AD05-A488D2A61C09}" srcOrd="0" destOrd="0" presId="urn:microsoft.com/office/officeart/2005/8/layout/vProcess5"/>
    <dgm:cxn modelId="{2975ADD8-6C41-4255-ABD9-BA08DDE2182E}" type="presOf" srcId="{A79D2CB6-F614-486E-8C46-91E1904DA5C8}" destId="{E5A284F4-E23D-4E18-9C11-B06DC493189E}" srcOrd="0" destOrd="0" presId="urn:microsoft.com/office/officeart/2005/8/layout/vProcess5"/>
    <dgm:cxn modelId="{3203F0DE-25D5-4DC5-8E55-116D56342606}" type="presOf" srcId="{AA0E4156-F350-4F4D-AA4F-DBEE7E05FE40}" destId="{4D619813-97B2-473E-8F83-B94301D5D056}" srcOrd="1" destOrd="0" presId="urn:microsoft.com/office/officeart/2005/8/layout/vProcess5"/>
    <dgm:cxn modelId="{9EFFFCE4-867E-4301-A52F-224E9EA009A1}" srcId="{17B9DBC6-2330-4DB4-825C-A95D4C06CB2B}" destId="{AA0E4156-F350-4F4D-AA4F-DBEE7E05FE40}" srcOrd="1" destOrd="0" parTransId="{962ED543-271E-4AAE-8CBB-C2A488A89441}" sibTransId="{AAF4623E-C914-4DA6-BE22-B837A0E9C6A9}"/>
    <dgm:cxn modelId="{48EB78E5-ABCE-4524-873A-FEC403966916}" type="presOf" srcId="{AA0E4156-F350-4F4D-AA4F-DBEE7E05FE40}" destId="{94406976-7A5D-4DF6-B387-F2B5FEAECA18}" srcOrd="0" destOrd="0" presId="urn:microsoft.com/office/officeart/2005/8/layout/vProcess5"/>
    <dgm:cxn modelId="{1CF062F3-19D9-485A-9485-7DB838585B4D}" type="presOf" srcId="{87556B69-CFD3-40D8-B4F6-2C81739BD2D8}" destId="{2A58D40B-17FF-4828-87EB-1037DEBBF220}" srcOrd="1" destOrd="0" presId="urn:microsoft.com/office/officeart/2005/8/layout/vProcess5"/>
    <dgm:cxn modelId="{7F2C85F6-A4B7-48A6-9CDF-E06312612510}" type="presOf" srcId="{A79D2CB6-F614-486E-8C46-91E1904DA5C8}" destId="{77121DEF-A943-4C98-918C-A9A52CF02EAE}" srcOrd="1" destOrd="0" presId="urn:microsoft.com/office/officeart/2005/8/layout/vProcess5"/>
    <dgm:cxn modelId="{595BC9F1-E731-4F45-B025-DEDA38210C75}" type="presParOf" srcId="{69FF205B-4F5B-431F-8CFF-4085CBB92605}" destId="{B72A7CC4-4125-480E-9F1F-EF57B5FD3462}" srcOrd="0" destOrd="0" presId="urn:microsoft.com/office/officeart/2005/8/layout/vProcess5"/>
    <dgm:cxn modelId="{A5A46A70-5082-4A11-B8C8-F7390C3E4898}" type="presParOf" srcId="{69FF205B-4F5B-431F-8CFF-4085CBB92605}" destId="{A8402CCE-4303-4B2E-9700-C400E5E33F04}" srcOrd="1" destOrd="0" presId="urn:microsoft.com/office/officeart/2005/8/layout/vProcess5"/>
    <dgm:cxn modelId="{36384770-4AD7-4EB2-9933-0D4230817B4D}" type="presParOf" srcId="{69FF205B-4F5B-431F-8CFF-4085CBB92605}" destId="{94406976-7A5D-4DF6-B387-F2B5FEAECA18}" srcOrd="2" destOrd="0" presId="urn:microsoft.com/office/officeart/2005/8/layout/vProcess5"/>
    <dgm:cxn modelId="{FD6F4BE4-E55F-481E-8201-BA4BA0FA2996}" type="presParOf" srcId="{69FF205B-4F5B-431F-8CFF-4085CBB92605}" destId="{E5A284F4-E23D-4E18-9C11-B06DC493189E}" srcOrd="3" destOrd="0" presId="urn:microsoft.com/office/officeart/2005/8/layout/vProcess5"/>
    <dgm:cxn modelId="{1A927198-CB78-4FD4-AB15-D926D7CAE642}" type="presParOf" srcId="{69FF205B-4F5B-431F-8CFF-4085CBB92605}" destId="{182F073A-3385-444A-8DAB-667475763B3D}" srcOrd="4" destOrd="0" presId="urn:microsoft.com/office/officeart/2005/8/layout/vProcess5"/>
    <dgm:cxn modelId="{7C5FB066-61B1-4F4F-9FC5-0F0D49BB8A2A}" type="presParOf" srcId="{69FF205B-4F5B-431F-8CFF-4085CBB92605}" destId="{38CD781D-CE69-4ED2-BEDE-08AF6406B730}" srcOrd="5" destOrd="0" presId="urn:microsoft.com/office/officeart/2005/8/layout/vProcess5"/>
    <dgm:cxn modelId="{5C3C3CD9-E1FF-4961-B26C-30191ADDAFDA}" type="presParOf" srcId="{69FF205B-4F5B-431F-8CFF-4085CBB92605}" destId="{2481E875-CE5A-4CD2-8E2E-DC4437F299BC}" srcOrd="6" destOrd="0" presId="urn:microsoft.com/office/officeart/2005/8/layout/vProcess5"/>
    <dgm:cxn modelId="{532224C9-8EF2-44D5-ADFB-2539F2E7E3E4}" type="presParOf" srcId="{69FF205B-4F5B-431F-8CFF-4085CBB92605}" destId="{C41D3C97-E9BB-4929-B6F4-2DCA0D1A4D28}" srcOrd="7" destOrd="0" presId="urn:microsoft.com/office/officeart/2005/8/layout/vProcess5"/>
    <dgm:cxn modelId="{6201A7E5-2524-49D1-8A9E-E9FDDC1EF01C}" type="presParOf" srcId="{69FF205B-4F5B-431F-8CFF-4085CBB92605}" destId="{D05F3988-BA25-4DBF-9BEC-3F71501297E1}" srcOrd="8" destOrd="0" presId="urn:microsoft.com/office/officeart/2005/8/layout/vProcess5"/>
    <dgm:cxn modelId="{AB0EB666-173F-497B-B4FD-1567BC45F246}" type="presParOf" srcId="{69FF205B-4F5B-431F-8CFF-4085CBB92605}" destId="{BB784980-D9ED-4988-AD05-A488D2A61C09}" srcOrd="9" destOrd="0" presId="urn:microsoft.com/office/officeart/2005/8/layout/vProcess5"/>
    <dgm:cxn modelId="{E907E88E-36D4-4418-AE09-5F0FA72C84B3}" type="presParOf" srcId="{69FF205B-4F5B-431F-8CFF-4085CBB92605}" destId="{2A58D40B-17FF-4828-87EB-1037DEBBF220}" srcOrd="10" destOrd="0" presId="urn:microsoft.com/office/officeart/2005/8/layout/vProcess5"/>
    <dgm:cxn modelId="{CE3DA009-9FFE-42E5-B6BB-78A749AC39F1}" type="presParOf" srcId="{69FF205B-4F5B-431F-8CFF-4085CBB92605}" destId="{4D619813-97B2-473E-8F83-B94301D5D056}" srcOrd="11" destOrd="0" presId="urn:microsoft.com/office/officeart/2005/8/layout/vProcess5"/>
    <dgm:cxn modelId="{DE6FA9C7-8B27-4D29-9AB9-E59757FEB629}" type="presParOf" srcId="{69FF205B-4F5B-431F-8CFF-4085CBB92605}" destId="{77121DEF-A943-4C98-918C-A9A52CF02EAE}" srcOrd="12" destOrd="0" presId="urn:microsoft.com/office/officeart/2005/8/layout/vProcess5"/>
    <dgm:cxn modelId="{E638B5D3-10C6-4D8A-8F37-D28D5369C5F5}" type="presParOf" srcId="{69FF205B-4F5B-431F-8CFF-4085CBB92605}" destId="{E63809A6-53ED-4ABC-8EED-E4A30EEDF12C}" srcOrd="13" destOrd="0" presId="urn:microsoft.com/office/officeart/2005/8/layout/vProcess5"/>
    <dgm:cxn modelId="{E04ABBB1-8858-4E9C-AE1D-295A8B966B5B}" type="presParOf" srcId="{69FF205B-4F5B-431F-8CFF-4085CBB92605}" destId="{7FC4188E-AB50-41C2-8F35-4307BB30A87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C3656E-8D47-4171-8DB4-29929674C58B}">
      <dsp:nvSpPr>
        <dsp:cNvPr id="0" name=""/>
        <dsp:cNvSpPr/>
      </dsp:nvSpPr>
      <dsp:spPr>
        <a:xfrm>
          <a:off x="3399" y="258322"/>
          <a:ext cx="3314253" cy="762497"/>
        </a:xfrm>
        <a:prstGeom prst="rect">
          <a:avLst/>
        </a:prstGeom>
        <a:solidFill>
          <a:schemeClr val="accen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Increased Risks With Reproductive Health</a:t>
          </a:r>
        </a:p>
      </dsp:txBody>
      <dsp:txXfrm>
        <a:off x="3399" y="258322"/>
        <a:ext cx="3314253" cy="762497"/>
      </dsp:txXfrm>
    </dsp:sp>
    <dsp:sp modelId="{50B7878F-FA83-4752-80A8-50CACE71F56F}">
      <dsp:nvSpPr>
        <dsp:cNvPr id="0" name=""/>
        <dsp:cNvSpPr/>
      </dsp:nvSpPr>
      <dsp:spPr>
        <a:xfrm>
          <a:off x="3399" y="1020819"/>
          <a:ext cx="3314253" cy="337223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Menstrual irregularities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Anovulation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Longer time to pregnancy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Higher infertility rates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Less success with fertility treatment</a:t>
          </a:r>
        </a:p>
      </dsp:txBody>
      <dsp:txXfrm>
        <a:off x="3399" y="1020819"/>
        <a:ext cx="3314253" cy="3372232"/>
      </dsp:txXfrm>
    </dsp:sp>
    <dsp:sp modelId="{7C7E8408-FAC3-4031-831C-963096287671}">
      <dsp:nvSpPr>
        <dsp:cNvPr id="0" name=""/>
        <dsp:cNvSpPr/>
      </dsp:nvSpPr>
      <dsp:spPr>
        <a:xfrm>
          <a:off x="3781648" y="258322"/>
          <a:ext cx="3314253" cy="76249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Increased Risks </a:t>
          </a:r>
          <a:br>
            <a:rPr lang="en-US" sz="2100" b="1" kern="1200" dirty="0"/>
          </a:br>
          <a:r>
            <a:rPr lang="en-US" sz="2100" b="1" kern="1200" dirty="0"/>
            <a:t>During Pregnancy</a:t>
          </a:r>
        </a:p>
      </dsp:txBody>
      <dsp:txXfrm>
        <a:off x="3781648" y="258322"/>
        <a:ext cx="3314253" cy="762497"/>
      </dsp:txXfrm>
    </dsp:sp>
    <dsp:sp modelId="{FF58D911-39E5-4E63-81D9-4AF8929342BB}">
      <dsp:nvSpPr>
        <dsp:cNvPr id="0" name=""/>
        <dsp:cNvSpPr/>
      </dsp:nvSpPr>
      <dsp:spPr>
        <a:xfrm>
          <a:off x="3781648" y="1020819"/>
          <a:ext cx="3314253" cy="3372232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Miscarriage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Hypertensive disorders of pregnancy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Gestational diabetes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Cesarean section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Stillbirth</a:t>
          </a:r>
        </a:p>
      </dsp:txBody>
      <dsp:txXfrm>
        <a:off x="3781648" y="1020819"/>
        <a:ext cx="3314253" cy="3372232"/>
      </dsp:txXfrm>
    </dsp:sp>
    <dsp:sp modelId="{7E083BA2-D000-42DC-97DD-BA22FB339AEF}">
      <dsp:nvSpPr>
        <dsp:cNvPr id="0" name=""/>
        <dsp:cNvSpPr/>
      </dsp:nvSpPr>
      <dsp:spPr>
        <a:xfrm>
          <a:off x="7559897" y="258322"/>
          <a:ext cx="3314253" cy="76249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Healthcare Challenges</a:t>
          </a:r>
        </a:p>
      </dsp:txBody>
      <dsp:txXfrm>
        <a:off x="7559897" y="258322"/>
        <a:ext cx="3314253" cy="762497"/>
      </dsp:txXfrm>
    </dsp:sp>
    <dsp:sp modelId="{0640C5FC-FF83-438F-B74A-170F2F535C33}">
      <dsp:nvSpPr>
        <dsp:cNvPr id="0" name=""/>
        <dsp:cNvSpPr/>
      </dsp:nvSpPr>
      <dsp:spPr>
        <a:xfrm>
          <a:off x="7559897" y="1020819"/>
          <a:ext cx="3314253" cy="3372232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b="1" kern="1200" dirty="0">
              <a:solidFill>
                <a:schemeClr val="bg1"/>
              </a:solidFill>
            </a:rPr>
            <a:t>HCP bias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Lack of access to personalized treatment (eg, reliance on lifestyle modifications alone)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Delaying or not engaging in care due to fear of judgment and/or stigma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§"/>
          </a:pPr>
          <a:r>
            <a:rPr lang="en-US" sz="2100" kern="1200" dirty="0">
              <a:solidFill>
                <a:schemeClr val="bg1"/>
              </a:solidFill>
            </a:rPr>
            <a:t>BMI restrictions for fertility treatment</a:t>
          </a:r>
        </a:p>
      </dsp:txBody>
      <dsp:txXfrm>
        <a:off x="7559897" y="1020819"/>
        <a:ext cx="3314253" cy="3372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402CCE-4303-4B2E-9700-C400E5E33F04}">
      <dsp:nvSpPr>
        <dsp:cNvPr id="0" name=""/>
        <dsp:cNvSpPr/>
      </dsp:nvSpPr>
      <dsp:spPr>
        <a:xfrm>
          <a:off x="0" y="0"/>
          <a:ext cx="8375713" cy="837247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1. ASK</a:t>
          </a:r>
          <a:r>
            <a:rPr lang="en-US" sz="2200" b="0" kern="1200" dirty="0"/>
            <a:t> permission to discuss the patient’s weight</a:t>
          </a:r>
        </a:p>
      </dsp:txBody>
      <dsp:txXfrm>
        <a:off x="24522" y="24522"/>
        <a:ext cx="7374300" cy="788203"/>
      </dsp:txXfrm>
    </dsp:sp>
    <dsp:sp modelId="{94406976-7A5D-4DF6-B387-F2B5FEAECA18}">
      <dsp:nvSpPr>
        <dsp:cNvPr id="0" name=""/>
        <dsp:cNvSpPr/>
      </dsp:nvSpPr>
      <dsp:spPr>
        <a:xfrm>
          <a:off x="625459" y="953531"/>
          <a:ext cx="8375713" cy="8372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2. ASSESS</a:t>
          </a:r>
          <a:r>
            <a:rPr lang="en-US" sz="2200" b="0" kern="1200" dirty="0"/>
            <a:t> the patient’s values and goals, obesity classification and severity, and any related comorbidities/complications</a:t>
          </a:r>
          <a:endParaRPr lang="en-US" sz="2200" b="1" kern="1200" dirty="0"/>
        </a:p>
      </dsp:txBody>
      <dsp:txXfrm>
        <a:off x="649981" y="978053"/>
        <a:ext cx="7156999" cy="788203"/>
      </dsp:txXfrm>
    </dsp:sp>
    <dsp:sp modelId="{E5A284F4-E23D-4E18-9C11-B06DC493189E}">
      <dsp:nvSpPr>
        <dsp:cNvPr id="0" name=""/>
        <dsp:cNvSpPr/>
      </dsp:nvSpPr>
      <dsp:spPr>
        <a:xfrm>
          <a:off x="1250918" y="1907063"/>
          <a:ext cx="8375713" cy="83724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3. ADVISE</a:t>
          </a:r>
          <a:r>
            <a:rPr lang="en-US" sz="2200" b="0" kern="1200" dirty="0"/>
            <a:t> on obesity management by discussing obesity risks and risks and benefits of available treatment options</a:t>
          </a:r>
          <a:endParaRPr lang="en-US" sz="2200" b="1" kern="1200" dirty="0"/>
        </a:p>
      </dsp:txBody>
      <dsp:txXfrm>
        <a:off x="1275440" y="1931585"/>
        <a:ext cx="7156999" cy="788203"/>
      </dsp:txXfrm>
    </dsp:sp>
    <dsp:sp modelId="{182F073A-3385-444A-8DAB-667475763B3D}">
      <dsp:nvSpPr>
        <dsp:cNvPr id="0" name=""/>
        <dsp:cNvSpPr/>
      </dsp:nvSpPr>
      <dsp:spPr>
        <a:xfrm>
          <a:off x="1876377" y="2860595"/>
          <a:ext cx="8375713" cy="83724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>
              <a:solidFill>
                <a:schemeClr val="bg1"/>
              </a:solidFill>
            </a:rPr>
            <a:t>4. AGREE</a:t>
          </a:r>
          <a:r>
            <a:rPr lang="en-US" sz="2200" b="0" kern="1200" dirty="0">
              <a:solidFill>
                <a:schemeClr val="bg1"/>
              </a:solidFill>
            </a:rPr>
            <a:t> on expectations, goals, and targeted health outcomes</a:t>
          </a:r>
          <a:endParaRPr lang="en-US" sz="2200" b="1" kern="1200" dirty="0">
            <a:solidFill>
              <a:schemeClr val="bg1"/>
            </a:solidFill>
          </a:endParaRPr>
        </a:p>
      </dsp:txBody>
      <dsp:txXfrm>
        <a:off x="1900899" y="2885117"/>
        <a:ext cx="7156999" cy="788203"/>
      </dsp:txXfrm>
    </dsp:sp>
    <dsp:sp modelId="{38CD781D-CE69-4ED2-BEDE-08AF6406B730}">
      <dsp:nvSpPr>
        <dsp:cNvPr id="0" name=""/>
        <dsp:cNvSpPr/>
      </dsp:nvSpPr>
      <dsp:spPr>
        <a:xfrm>
          <a:off x="2501836" y="3814127"/>
          <a:ext cx="8375713" cy="83724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5. ASSIST</a:t>
          </a:r>
          <a:r>
            <a:rPr lang="en-US" sz="2200" b="0" kern="1200" dirty="0"/>
            <a:t> in identifying drivers/barriers, providing education and resources, and referring as need</a:t>
          </a:r>
          <a:endParaRPr lang="en-US" sz="2200" b="1" kern="1200" dirty="0"/>
        </a:p>
      </dsp:txBody>
      <dsp:txXfrm>
        <a:off x="2526358" y="3838649"/>
        <a:ext cx="7156999" cy="788203"/>
      </dsp:txXfrm>
    </dsp:sp>
    <dsp:sp modelId="{2481E875-CE5A-4CD2-8E2E-DC4437F299BC}">
      <dsp:nvSpPr>
        <dsp:cNvPr id="0" name=""/>
        <dsp:cNvSpPr/>
      </dsp:nvSpPr>
      <dsp:spPr>
        <a:xfrm>
          <a:off x="7831502" y="611655"/>
          <a:ext cx="544210" cy="54421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7953949" y="611655"/>
        <a:ext cx="299316" cy="409518"/>
      </dsp:txXfrm>
    </dsp:sp>
    <dsp:sp modelId="{C41D3C97-E9BB-4929-B6F4-2DCA0D1A4D28}">
      <dsp:nvSpPr>
        <dsp:cNvPr id="0" name=""/>
        <dsp:cNvSpPr/>
      </dsp:nvSpPr>
      <dsp:spPr>
        <a:xfrm>
          <a:off x="8456961" y="1565187"/>
          <a:ext cx="544210" cy="54421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8579408" y="1565187"/>
        <a:ext cx="299316" cy="409518"/>
      </dsp:txXfrm>
    </dsp:sp>
    <dsp:sp modelId="{D05F3988-BA25-4DBF-9BEC-3F71501297E1}">
      <dsp:nvSpPr>
        <dsp:cNvPr id="0" name=""/>
        <dsp:cNvSpPr/>
      </dsp:nvSpPr>
      <dsp:spPr>
        <a:xfrm>
          <a:off x="9082420" y="2504765"/>
          <a:ext cx="544210" cy="544210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9204867" y="2504765"/>
        <a:ext cx="299316" cy="409518"/>
      </dsp:txXfrm>
    </dsp:sp>
    <dsp:sp modelId="{BB784980-D9ED-4988-AD05-A488D2A61C09}">
      <dsp:nvSpPr>
        <dsp:cNvPr id="0" name=""/>
        <dsp:cNvSpPr/>
      </dsp:nvSpPr>
      <dsp:spPr>
        <a:xfrm>
          <a:off x="9707879" y="3467600"/>
          <a:ext cx="544210" cy="54421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9830326" y="3467600"/>
        <a:ext cx="299316" cy="4095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2B3FBE-92AA-E043-CDE5-264F3BF0FDB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E13BE-8FB4-4464-A011-749EAAD53A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3024" userDrawn="1">
          <p15:clr>
            <a:srgbClr val="F26B43"/>
          </p15:clr>
        </p15:guide>
        <p15:guide id="2" pos="2304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FCE45961-8EBC-4ABB-A06F-A2AB0FB728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69A9B635-F3A6-4A6C-A2A7-3BE84F317E1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F91814F-6E8B-4495-875C-BBC65746A25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57200" y="720725"/>
            <a:ext cx="64008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3575FA76-5996-41B2-807C-74C521B1881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0966" name="Rectangle 6">
            <a:extLst>
              <a:ext uri="{FF2B5EF4-FFF2-40B4-BE49-F238E27FC236}">
                <a16:creationId xmlns:a16="http://schemas.microsoft.com/office/drawing/2014/main" id="{EE30801C-5D2D-4989-97AF-1BB6980EDA5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503613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©2012 Clinical Care Options, LLC. All rights reserved</a:t>
            </a:r>
          </a:p>
        </p:txBody>
      </p:sp>
      <p:sp>
        <p:nvSpPr>
          <p:cNvPr id="40967" name="Rectangle 7">
            <a:extLst>
              <a:ext uri="{FF2B5EF4-FFF2-40B4-BE49-F238E27FC236}">
                <a16:creationId xmlns:a16="http://schemas.microsoft.com/office/drawing/2014/main" id="{83D8BBC4-4244-4B4D-899A-EE5002DAC7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2FB72F01-6714-4A31-8C22-8E0F1B091B5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02136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Disclaimer: The materials published on the Clinical Care Options website reflect the views of the authors of the CCO material, not those of Clinical Care Options, LLC; Clinical Education Alliance, LLC; the CME providers;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 dirty="0">
              <a:latin typeface="Arial" panose="020B0604020202020204" pitchFamily="34" charset="0"/>
            </a:endParaRPr>
          </a:p>
          <a:p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57C017C7-DD01-4F77-AB2E-C2B7D56099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B978B31-E2A9-42F9-87A7-58A14B1A990D}" type="slidenum">
              <a:rPr lang="en-US" altLang="en-US" smtClean="0"/>
              <a:pPr>
                <a:spcBef>
                  <a:spcPct val="0"/>
                </a:spcBef>
              </a:pPr>
              <a:t>3</a:t>
            </a:fld>
            <a:endParaRPr lang="en-US" altLang="en-US" dirty="0"/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E167D70B-CFD7-426A-A2D6-6BEF492415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  <p:txBody>
          <a:bodyPr/>
          <a:lstStyle/>
          <a:p>
            <a:endParaRPr lang="en-US" dirty="0"/>
          </a:p>
        </p:txBody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3EDB4D75-9418-4DA4-9621-498D9ED4AA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This slide lists the faculty who were involved in the production of these slides.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24380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221098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99049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4B8857DD-038F-0515-AD7C-85DAE2F7FB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36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>
          <a:extLst>
            <a:ext uri="{FF2B5EF4-FFF2-40B4-BE49-F238E27FC236}">
              <a16:creationId xmlns:a16="http://schemas.microsoft.com/office/drawing/2014/main" id="{1C3A77C1-90EC-2F77-7A45-FE6DAADA66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4:notes">
            <a:extLst>
              <a:ext uri="{FF2B5EF4-FFF2-40B4-BE49-F238E27FC236}">
                <a16:creationId xmlns:a16="http://schemas.microsoft.com/office/drawing/2014/main" id="{45260EDF-5313-9684-2110-101C998D60B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46" name="Google Shape;146;p14:notes">
            <a:extLst>
              <a:ext uri="{FF2B5EF4-FFF2-40B4-BE49-F238E27FC236}">
                <a16:creationId xmlns:a16="http://schemas.microsoft.com/office/drawing/2014/main" id="{C17E2DD8-122B-AEDE-BE75-D7C89A1E170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50" tIns="48325" rIns="96650" bIns="483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8702BD-D423-4BD1-7983-C22285248F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770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F3478-BF5A-FFE0-758D-E9C17FA955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56B294-26FF-4443-A3AE-0D1E65B105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2BD541-F2E9-ECA2-5584-90A954A98C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/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CFAACE-7A57-2959-726E-DBE828DCA1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875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947061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9CE956-A0FF-4443-FD54-DC8D4F66F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06F70B-8734-6A8F-557B-DFFAFC41A1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9FEE3A-89EC-77C3-004D-435BB2F65B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0D424648-5896-D0BD-A9F4-554E20CE9A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9823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661A3-6DCC-25A9-66F4-97DE42AE30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3E814B-B9DA-D3CC-3075-6138370BCB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3E53AC-0D75-8747-ABBF-7E25B997EA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16E8A23B-2702-C839-32D8-C5FF198D04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7801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255992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7B0B9-3F79-4FCA-8B4B-3C097D7CB67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CFE27FE0-92FC-EC6C-DFEB-03C7E6861F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4563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628888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602657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BB5393-DF2C-7E45-A08F-59E58A5E887F}" type="slidenum">
              <a:rPr lang="en-US" smtClean="0"/>
              <a:t>17</a:t>
            </a:fld>
            <a:endParaRPr 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D87F870-2F88-932E-5D39-AD99F4B2FF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0798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BB5393-DF2C-7E45-A08F-59E58A5E887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5296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19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E261726D-8460-ACB8-4550-0A2E2AE7D6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4422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09547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941351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71553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A4C7D-18A8-3D19-2222-02C57AAB7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4DC241-A700-4C06-8302-7014698C90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49817B-D819-2571-2633-1845F6F6C9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6F3996-2C1D-5071-B5DC-22A3AE472E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71CEC9-0807-451E-B751-F95CF79948E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9978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307731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AF5C2-AA1D-6A49-922B-449FD1E28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0CC8B6-39D7-6F73-6AAC-7DCF892629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050BAC-859E-5736-4CD8-D7DEC93C89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C35A645-58EA-B121-4C62-1367F69372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9762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236853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6A62D3-769D-F349-A3F8-B6F214D63D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14808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5037261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840935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19454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31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E6C6DDE0-EDB4-D6CD-FB63-C265A9966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2370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929478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33</a:t>
            </a:fld>
            <a:endParaRPr lang="en-US" altLang="en-US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697D8F2C-104F-B7AF-A73A-098E4A36DD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7253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0434902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293E11-97E1-4AFF-B992-260501D5E438}" type="slidenum">
              <a:rPr lang="en-US" altLang="en-US" smtClean="0"/>
              <a:pPr>
                <a:spcBef>
                  <a:spcPct val="0"/>
                </a:spcBef>
              </a:pPr>
              <a:t>35</a:t>
            </a:fld>
            <a:endParaRPr lang="en-US" altLang="en-US" dirty="0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  <p:txBody>
          <a:bodyPr/>
          <a:lstStyle/>
          <a:p>
            <a:endParaRPr lang="en-US" dirty="0"/>
          </a:p>
        </p:txBody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9014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9550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9832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700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092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860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9672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B0C27F-8158-D95C-0270-6C5A18C09C1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715040-51BB-5EAD-7551-4E1CFE3430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850B323-4A45-FF99-0514-1788CD001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72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0055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3061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563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03A659D-6BF1-8E0D-2D7B-19BCEFEA43F4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35B2744-BE30-7F59-641C-E8EE271BFE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061F54A-476D-1E85-D460-3390FD4976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6816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31A8939-5D7B-DDA0-442D-AFC6D9C41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80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123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655" r:id="rId1"/>
    <p:sldLayoutId id="2147484656" r:id="rId2"/>
    <p:sldLayoutId id="2147484663" r:id="rId3"/>
    <p:sldLayoutId id="2147484657" r:id="rId4"/>
    <p:sldLayoutId id="2147484658" r:id="rId5"/>
    <p:sldLayoutId id="2147484664" r:id="rId6"/>
    <p:sldLayoutId id="2147484659" r:id="rId7"/>
    <p:sldLayoutId id="2147484667" r:id="rId8"/>
    <p:sldLayoutId id="2147484660" r:id="rId9"/>
    <p:sldLayoutId id="2147484665" r:id="rId10"/>
    <p:sldLayoutId id="2147484661" r:id="rId11"/>
    <p:sldLayoutId id="2147484666" r:id="rId12"/>
    <p:sldLayoutId id="2147484662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 userDrawn="1">
          <p15:clr>
            <a:srgbClr val="F26B43"/>
          </p15:clr>
        </p15:guide>
        <p15:guide id="2" pos="45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4128" userDrawn="1">
          <p15:clr>
            <a:srgbClr val="F26B43"/>
          </p15:clr>
        </p15:guide>
        <p15:guide id="5" orient="horz" pos="3888" userDrawn="1">
          <p15:clr>
            <a:srgbClr val="F26B43"/>
          </p15:clr>
        </p15:guide>
        <p15:guide id="6" orient="horz" pos="4032" userDrawn="1">
          <p15:clr>
            <a:srgbClr val="F26B43"/>
          </p15:clr>
        </p15:guide>
        <p15:guide id="7" pos="312" userDrawn="1">
          <p15:clr>
            <a:srgbClr val="F26B43"/>
          </p15:clr>
        </p15:guide>
        <p15:guide id="8" pos="7248" userDrawn="1">
          <p15:clr>
            <a:srgbClr val="F26B43"/>
          </p15:clr>
        </p15:guide>
        <p15:guide id="9" pos="741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://www.clinicaloptions.com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/4.0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clinicaloptions.com/program/obstetrics-and-gynecology/obesity-management-in-reproductive-years/47777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09599" y="1600200"/>
            <a:ext cx="11049001" cy="2057400"/>
          </a:xfrm>
        </p:spPr>
        <p:txBody>
          <a:bodyPr>
            <a:normAutofit/>
          </a:bodyPr>
          <a:lstStyle/>
          <a:p>
            <a:r>
              <a:rPr lang="en-US" altLang="en-US" sz="4000" dirty="0">
                <a:latin typeface="Calibri"/>
                <a:ea typeface="Calibri"/>
                <a:cs typeface="Calibri"/>
              </a:rPr>
              <a:t>Clinical Queries: Expert Insights to Improve </a:t>
            </a:r>
            <a:br>
              <a:rPr lang="en-US" altLang="en-US" sz="4000" dirty="0"/>
            </a:br>
            <a:r>
              <a:rPr lang="en-US" altLang="en-US" sz="4000" dirty="0">
                <a:latin typeface="Calibri"/>
                <a:ea typeface="Calibri"/>
                <a:cs typeface="Calibri"/>
              </a:rPr>
              <a:t>Obesity Management During Reproductive Years</a:t>
            </a:r>
          </a:p>
        </p:txBody>
      </p:sp>
      <p:sp>
        <p:nvSpPr>
          <p:cNvPr id="9" name="Text Box 21">
            <a:extLst>
              <a:ext uri="{FF2B5EF4-FFF2-40B4-BE49-F238E27FC236}">
                <a16:creationId xmlns:a16="http://schemas.microsoft.com/office/drawing/2014/main" id="{29C97272-D98D-4B80-A5DE-809F0B118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583" y="6373368"/>
            <a:ext cx="54641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None/>
            </a:pP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</a:rPr>
              <a:t>Supported by an educational grant from Lilly.</a:t>
            </a:r>
          </a:p>
        </p:txBody>
      </p:sp>
      <p:sp>
        <p:nvSpPr>
          <p:cNvPr id="7" name="Text Box 19">
            <a:extLst>
              <a:ext uri="{FF2B5EF4-FFF2-40B4-BE49-F238E27FC236}">
                <a16:creationId xmlns:a16="http://schemas.microsoft.com/office/drawing/2014/main" id="{7DD45807-ED90-402F-BBFD-2C736FFD67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1646" y="1227880"/>
            <a:ext cx="587614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None/>
            </a:pPr>
            <a:r>
              <a: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rPr>
              <a:t>Provided by Clinical Care Options, LLC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46075" indent="-346075">
              <a:buSzPts val="2400"/>
              <a:defRPr/>
            </a:pPr>
            <a:r>
              <a:rPr lang="en-US" altLang="en-US" dirty="0"/>
              <a:t>Please feel free to use and share some or all of these slides in your noncommercial presentations to colleagues or patients</a:t>
            </a:r>
          </a:p>
          <a:p>
            <a:pPr marL="346075" indent="-346075">
              <a:buSzPts val="2400"/>
              <a:defRPr/>
            </a:pPr>
            <a:r>
              <a:rPr lang="en-US" altLang="en-US" dirty="0"/>
              <a:t>When using our slides, please retain the source attribution:</a:t>
            </a:r>
            <a:br>
              <a:rPr lang="en-US" altLang="en-US" dirty="0"/>
            </a:br>
            <a:br>
              <a:rPr lang="en-US" altLang="en-US" dirty="0"/>
            </a:br>
            <a:endParaRPr lang="en-US" altLang="en-US" dirty="0"/>
          </a:p>
          <a:p>
            <a:pPr eaLnBrk="1" hangingPunct="1">
              <a:defRPr/>
            </a:pPr>
            <a:endParaRPr lang="en-US" altLang="en-US" sz="2000" dirty="0"/>
          </a:p>
          <a:p>
            <a:pPr eaLnBrk="1" hangingPunct="1">
              <a:defRPr/>
            </a:pPr>
            <a:r>
              <a:rPr lang="en-GB" dirty="0"/>
              <a:t>These slides may not be published, posted online, or used in commercial presentations without permission. </a:t>
            </a:r>
            <a:r>
              <a:rPr lang="en-US" dirty="0"/>
              <a:t>Please contact </a:t>
            </a:r>
            <a:r>
              <a:rPr lang="en-US" dirty="0">
                <a:hlinkClick r:id="rId3"/>
              </a:rPr>
              <a:t>permissions@clinicaloptions.com</a:t>
            </a:r>
            <a:r>
              <a:rPr lang="en-US" dirty="0"/>
              <a:t> for details</a:t>
            </a:r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About These Slides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5802EA0-7066-0FD4-5F06-5D6F9D6AC3C8}"/>
              </a:ext>
            </a:extLst>
          </p:cNvPr>
          <p:cNvGrpSpPr/>
          <p:nvPr/>
        </p:nvGrpSpPr>
        <p:grpSpPr>
          <a:xfrm>
            <a:off x="3841029" y="3434848"/>
            <a:ext cx="4509943" cy="615278"/>
            <a:chOff x="4156075" y="3330939"/>
            <a:chExt cx="4509943" cy="615278"/>
          </a:xfrm>
        </p:grpSpPr>
        <p:sp>
          <p:nvSpPr>
            <p:cNvPr id="6" name="Rectangle 7">
              <a:extLst>
                <a:ext uri="{FF2B5EF4-FFF2-40B4-BE49-F238E27FC236}">
                  <a16:creationId xmlns:a16="http://schemas.microsoft.com/office/drawing/2014/main" id="{8EAEEB68-88FA-4BBC-DD94-42D43C0398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6075" y="3546107"/>
              <a:ext cx="347967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45556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Slide credit: </a:t>
              </a: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45556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  <a:hlinkClick r:id="rId4"/>
                </a:rPr>
                <a:t>clinicaloptions.com</a:t>
              </a:r>
              <a:endPara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CB2BD58-852D-8A41-2A53-FF439315E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35745" y="3330939"/>
              <a:ext cx="1030273" cy="5494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658DFBB6-CC88-48B6-9C93-D0B82C392A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Faculty and Disclosures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EA720D22-EB1C-493A-8B56-A0FAB8B5318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b="1" dirty="0">
                <a:solidFill>
                  <a:srgbClr val="E1471D"/>
                </a:solidFill>
              </a:rPr>
              <a:t>Kimberley Sampson-Paine, MD, MSc, FACOG, DipABLM, DipABOM, MSCP, FOMA</a:t>
            </a:r>
            <a:br>
              <a:rPr lang="en-US" altLang="en-US" sz="2400" b="1" dirty="0">
                <a:solidFill>
                  <a:schemeClr val="hlink"/>
                </a:solidFill>
              </a:rPr>
            </a:br>
            <a:r>
              <a:rPr lang="en-US" altLang="en-US" sz="2400" dirty="0"/>
              <a:t>Chair of Obstetrics and Gynecology</a:t>
            </a:r>
            <a:br>
              <a:rPr lang="en-US" altLang="en-US" sz="2400" dirty="0"/>
            </a:br>
            <a:r>
              <a:rPr lang="en-US" altLang="en-US" sz="2400" dirty="0"/>
              <a:t>Southwestern Vermont Medical Center, Dartmouth Health</a:t>
            </a:r>
            <a:br>
              <a:rPr lang="en-US" altLang="en-US" sz="2400" dirty="0"/>
            </a:br>
            <a:r>
              <a:rPr lang="en-US" altLang="en-US" sz="2400" dirty="0"/>
              <a:t>Obstetrics and Gynecology, Obesity &amp; Lifestyle Medicine</a:t>
            </a:r>
            <a:br>
              <a:rPr lang="en-US" altLang="en-US" sz="2400" dirty="0"/>
            </a:br>
            <a:r>
              <a:rPr lang="en-US" altLang="en-US" sz="2400" dirty="0"/>
              <a:t>Assistant Professor, Obstetrics and Gynecology</a:t>
            </a:r>
            <a:br>
              <a:rPr lang="en-US" altLang="en-US" sz="2400" dirty="0"/>
            </a:br>
            <a:r>
              <a:rPr lang="en-US" altLang="en-US" sz="2400" dirty="0"/>
              <a:t>Geisel School of Medicine at Dartmouth</a:t>
            </a:r>
            <a:br>
              <a:rPr lang="en-US" altLang="en-US" sz="2400" dirty="0"/>
            </a:br>
            <a:r>
              <a:rPr lang="en-US" altLang="en-US" sz="2400" dirty="0"/>
              <a:t>Bennington, Vermont</a:t>
            </a: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682E74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Kimberley Sampson-Paine, MD, MSc, FACOG, DipABLM, DipABOM, MSCP, FOMA,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no relevant financial relationships to disclose.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indent="0">
              <a:buNone/>
            </a:pPr>
            <a:endParaRPr lang="en-US" alt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D5506-EBAC-3F75-45BE-2EC47EBA4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9FB8A-C5B4-E31D-DAD1-25915C0956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Implement strategies to develop realistic treatment goals and comprehensive counseling for women of reproductive age with obesity</a:t>
            </a:r>
          </a:p>
          <a:p>
            <a:r>
              <a:rPr lang="en-US" dirty="0"/>
              <a:t>Apply evidence-based lifestyle, pharmacologic, and/or surgical weight management strategies to improve overall health in women of reproductive age with obesity</a:t>
            </a:r>
          </a:p>
          <a:p>
            <a:r>
              <a:rPr lang="en-US" dirty="0"/>
              <a:t>Assess the latest data to balance the use of pharmacotherapy for weight loss with reproductive planning, emphasizing safety and patient counseling</a:t>
            </a:r>
          </a:p>
        </p:txBody>
      </p:sp>
    </p:spTree>
    <p:extLst>
      <p:ext uri="{BB962C8B-B14F-4D97-AF65-F5344CB8AC3E}">
        <p14:creationId xmlns:p14="http://schemas.microsoft.com/office/powerpoint/2010/main" val="1293584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75DF7-DA8D-7D63-6E4A-F216B6113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General Principles of Obesity Management in Patients of Reproductive Age</a:t>
            </a:r>
            <a:endParaRPr lang="en-US" dirty="0">
              <a:highlight>
                <a:srgbClr val="FFFF00"/>
              </a:highlight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2588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33C3F4-BDF7-AF38-9CE5-A8930C306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Obesity: Highly Prevalent, Chronic Disease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866A0AE-4222-6F52-9BD8-F89E460A5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1513047"/>
            <a:ext cx="11168225" cy="4650686"/>
          </a:xfrm>
        </p:spPr>
        <p:txBody>
          <a:bodyPr/>
          <a:lstStyle/>
          <a:p>
            <a:r>
              <a:rPr lang="en-US" sz="2400" dirty="0"/>
              <a:t>&gt;40% of US adults have obesity (2017-2018)</a:t>
            </a:r>
          </a:p>
          <a:p>
            <a:pPr lvl="1"/>
            <a:r>
              <a:rPr lang="en-US" sz="2200" dirty="0"/>
              <a:t>Obesity (BMI ≥30 kg/m</a:t>
            </a:r>
            <a:r>
              <a:rPr lang="en-US" sz="2200" baseline="30000" dirty="0"/>
              <a:t>2</a:t>
            </a:r>
            <a:r>
              <a:rPr lang="en-US" sz="2200" dirty="0"/>
              <a:t>): similar prevalence among men and women</a:t>
            </a:r>
          </a:p>
          <a:p>
            <a:pPr lvl="1"/>
            <a:r>
              <a:rPr lang="en-US" sz="2200" dirty="0"/>
              <a:t>Class III obesity (BMI ≥40 kg/m</a:t>
            </a:r>
            <a:r>
              <a:rPr lang="en-US" sz="2200" baseline="30000" dirty="0"/>
              <a:t>2</a:t>
            </a:r>
            <a:r>
              <a:rPr lang="en-US" sz="2200" dirty="0"/>
              <a:t>): higher prevalence among women (11.5%) vs men (6.9%)</a:t>
            </a:r>
          </a:p>
          <a:p>
            <a:r>
              <a:rPr lang="en-US" sz="2400" dirty="0"/>
              <a:t>29% of women have prepregnancy obesity</a:t>
            </a:r>
          </a:p>
          <a:p>
            <a:pPr lvl="1"/>
            <a:r>
              <a:rPr lang="en-US" sz="2200" dirty="0"/>
              <a:t>11% increase from 2016 to 2019</a:t>
            </a:r>
          </a:p>
          <a:p>
            <a:pPr lvl="1"/>
            <a:r>
              <a:rPr lang="en-US" sz="2200" dirty="0"/>
              <a:t>Prepregnancy obesity rates increased in 49 US states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1751B2-954F-0E68-2EDD-0B47DBEC6DB0}"/>
              </a:ext>
            </a:extLst>
          </p:cNvPr>
          <p:cNvSpPr/>
          <p:nvPr/>
        </p:nvSpPr>
        <p:spPr bwMode="auto">
          <a:xfrm>
            <a:off x="604675" y="4870244"/>
            <a:ext cx="10982650" cy="87982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2400" b="0" dirty="0">
                <a:solidFill>
                  <a:schemeClr val="tx1"/>
                </a:solidFill>
                <a:latin typeface="Calibri" panose="020F0502020204030204" pitchFamily="34" charset="0"/>
              </a:rPr>
              <a:t>Obesity screening and counseling are recommended as part of women’s preventive healthcare/well-woman preventive visits beginning in adolescence</a:t>
            </a:r>
          </a:p>
        </p:txBody>
      </p:sp>
      <p:sp>
        <p:nvSpPr>
          <p:cNvPr id="3" name="Text Box 11">
            <a:extLst>
              <a:ext uri="{FF2B5EF4-FFF2-40B4-BE49-F238E27FC236}">
                <a16:creationId xmlns:a16="http://schemas.microsoft.com/office/drawing/2014/main" id="{9607BA27-67F2-8AE4-490B-C3BFA8C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6216235"/>
            <a:ext cx="8824911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None/>
              <a:defRPr/>
            </a:pPr>
            <a:r>
              <a:rPr lang="fr-FR" altLang="en-US" sz="1200" b="0" kern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Hales. NCHS Data Brief. 2020:360. Driscoll. NCHS Data Brief. 2020:1.</a:t>
            </a:r>
            <a:br>
              <a:rPr lang="fr-FR" altLang="en-US" sz="1200" b="0" kern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</a:br>
            <a:r>
              <a:rPr lang="fr-FR" altLang="en-US" sz="1200" b="0" kern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womenspreventivehealth.org/wp-content/uploads/WPSI-Well-Woman-Chart-2025_FINAL.pdf.</a:t>
            </a:r>
            <a:endParaRPr lang="fr-FR" altLang="en-US" sz="1200" b="0" kern="0" dirty="0">
              <a:solidFill>
                <a:srgbClr val="4555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3850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2B0A7-ED74-3923-BD02-67D15D562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486A3-2562-8BBD-5656-6CAAC0BC9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Significant and Complex Impact on Reproductive Health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97499454-D534-1987-A177-F602C1C79B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581622"/>
              </p:ext>
            </p:extLst>
          </p:nvPr>
        </p:nvGraphicFramePr>
        <p:xfrm>
          <a:off x="661544" y="1355617"/>
          <a:ext cx="10877550" cy="4651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 Box 11">
            <a:extLst>
              <a:ext uri="{FF2B5EF4-FFF2-40B4-BE49-F238E27FC236}">
                <a16:creationId xmlns:a16="http://schemas.microsoft.com/office/drawing/2014/main" id="{47F4A3DC-9FAD-CC6F-027F-2D99F0743D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6382435"/>
            <a:ext cx="8824911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Schon. Reprod Biol Endocrinol. 2025;23:89. Vasilevski. BMC Pregnancy Childbirth. 2025;25:252. Boots. Fertil Steril. 2024;122:204.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819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84B0FF6B-F466-79F5-45B9-4108B518B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4">
            <a:extLst>
              <a:ext uri="{FF2B5EF4-FFF2-40B4-BE49-F238E27FC236}">
                <a16:creationId xmlns:a16="http://schemas.microsoft.com/office/drawing/2014/main" id="{D33BBD40-252C-119F-9B3F-1A0EBE52E1F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Diagnosing and Classifying Obesity</a:t>
            </a:r>
            <a:endParaRPr dirty="0"/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A4D1C0CD-A03B-8C68-AFF9-B1D06AC569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n-US" sz="2400" b="1" dirty="0">
                <a:solidFill>
                  <a:schemeClr val="accent3"/>
                </a:solidFill>
              </a:rPr>
              <a:t>Measurements to Confirm Excess Adiposity (Obesity)</a:t>
            </a:r>
          </a:p>
          <a:p>
            <a:r>
              <a:rPr lang="en-US" sz="2200" dirty="0"/>
              <a:t>BMI: use initially to screen patients and identify those who need further assessment</a:t>
            </a:r>
          </a:p>
          <a:p>
            <a:r>
              <a:rPr lang="en-US" sz="2200" dirty="0"/>
              <a:t>Confirmatory measurements:</a:t>
            </a:r>
          </a:p>
          <a:p>
            <a:pPr lvl="1"/>
            <a:r>
              <a:rPr lang="en-US" sz="2000" dirty="0">
                <a:solidFill>
                  <a:srgbClr val="060809"/>
                </a:solidFill>
                <a:latin typeface="Calibri"/>
                <a:ea typeface="Calibri"/>
                <a:cs typeface="Calibri"/>
                <a:sym typeface="Calibri"/>
              </a:rPr>
              <a:t>Direct body fat measurement (eg, DXA)</a:t>
            </a:r>
            <a:endParaRPr lang="en-US" sz="2000" dirty="0">
              <a:ea typeface="+mn-ea"/>
              <a:cs typeface="+mn-cs"/>
              <a:sym typeface="Calibri"/>
            </a:endParaRPr>
          </a:p>
          <a:p>
            <a:pPr lvl="1"/>
            <a:r>
              <a:rPr lang="en-US" sz="2000" dirty="0">
                <a:solidFill>
                  <a:srgbClr val="060809"/>
                </a:solidFill>
                <a:latin typeface="Calibri"/>
                <a:ea typeface="Calibri"/>
                <a:cs typeface="Calibri"/>
                <a:sym typeface="Calibri"/>
              </a:rPr>
              <a:t>≥1 anthropometric criteria </a:t>
            </a:r>
            <a:r>
              <a:rPr lang="en-US" sz="2000" dirty="0"/>
              <a:t>+ elevated BMI</a:t>
            </a:r>
          </a:p>
          <a:p>
            <a:pPr lvl="1"/>
            <a:r>
              <a:rPr lang="en-US" sz="2000" dirty="0">
                <a:solidFill>
                  <a:srgbClr val="060809"/>
                </a:solidFill>
                <a:latin typeface="Calibri"/>
                <a:ea typeface="Calibri"/>
                <a:cs typeface="Calibri"/>
                <a:sym typeface="Calibri"/>
              </a:rPr>
              <a:t>≥2 anthropometric criteria regardless of BMI</a:t>
            </a:r>
            <a:endParaRPr lang="en-US" sz="2000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FEBAACC-E189-AEC3-B552-19D35982C6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n-US" sz="2400" b="1" dirty="0">
                <a:solidFill>
                  <a:schemeClr val="accent1"/>
                </a:solidFill>
              </a:rPr>
              <a:t>Classification Following Excess Adiposity (Obesity) Confirmation</a:t>
            </a:r>
          </a:p>
          <a:p>
            <a:r>
              <a:rPr lang="en-US" sz="2200" b="1" dirty="0"/>
              <a:t>Preclinical:</a:t>
            </a:r>
            <a:r>
              <a:rPr lang="en-US" sz="2200" dirty="0"/>
              <a:t> confirmed obesity with </a:t>
            </a:r>
            <a:r>
              <a:rPr lang="en-US" sz="2200" b="1" dirty="0"/>
              <a:t>preserved</a:t>
            </a:r>
            <a:r>
              <a:rPr lang="en-US" sz="2200" dirty="0"/>
              <a:t> </a:t>
            </a:r>
            <a:r>
              <a:rPr lang="en-US" sz="2200" dirty="0">
                <a:solidFill>
                  <a:srgbClr val="060809"/>
                </a:solidFill>
                <a:latin typeface="Calibri"/>
                <a:ea typeface="Calibri"/>
                <a:cs typeface="Calibri"/>
                <a:sym typeface="Calibri"/>
              </a:rPr>
              <a:t>function of other tissues and/or organs</a:t>
            </a:r>
            <a:endParaRPr lang="en-US" sz="2200" dirty="0"/>
          </a:p>
          <a:p>
            <a:r>
              <a:rPr lang="en-US" sz="2200" b="1" dirty="0"/>
              <a:t>Clinical:</a:t>
            </a:r>
            <a:r>
              <a:rPr lang="en-US" sz="2200" dirty="0"/>
              <a:t> confirmed obesity with </a:t>
            </a:r>
            <a:r>
              <a:rPr lang="en-US" sz="2200" b="1" dirty="0"/>
              <a:t>altered</a:t>
            </a:r>
            <a:r>
              <a:rPr lang="en-US" sz="2200" dirty="0"/>
              <a:t> function of tissues/organs/the individual due to excess adiposity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8C7574B-88FA-68DD-08A0-DC8793CB1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298026"/>
              </p:ext>
            </p:extLst>
          </p:nvPr>
        </p:nvGraphicFramePr>
        <p:xfrm>
          <a:off x="6914138" y="4521232"/>
          <a:ext cx="4022673" cy="155448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525918">
                  <a:extLst>
                    <a:ext uri="{9D8B030D-6E8A-4147-A177-3AD203B41FA5}">
                      <a16:colId xmlns:a16="http://schemas.microsoft.com/office/drawing/2014/main" val="3153851341"/>
                    </a:ext>
                  </a:extLst>
                </a:gridCol>
                <a:gridCol w="2496755">
                  <a:extLst>
                    <a:ext uri="{9D8B030D-6E8A-4147-A177-3AD203B41FA5}">
                      <a16:colId xmlns:a16="http://schemas.microsoft.com/office/drawing/2014/main" val="20410111"/>
                    </a:ext>
                  </a:extLst>
                </a:gridCol>
              </a:tblGrid>
              <a:tr h="23513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600" dirty="0"/>
                        <a:t>Category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dirty="0"/>
                        <a:t>BMI, kg/m</a:t>
                      </a:r>
                      <a:r>
                        <a:rPr lang="en-US" sz="1600" baseline="30000" dirty="0"/>
                        <a:t>2</a:t>
                      </a:r>
                      <a:endParaRPr lang="en-US" sz="1600" dirty="0"/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363429"/>
                  </a:ext>
                </a:extLst>
              </a:tr>
              <a:tr h="23513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Overweight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25.0-29.9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096772"/>
                  </a:ext>
                </a:extLst>
              </a:tr>
              <a:tr h="23513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Class I obesity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30.0-34.9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2845598"/>
                  </a:ext>
                </a:extLst>
              </a:tr>
              <a:tr h="23513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Class II obesity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35.0-39.9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2410750"/>
                  </a:ext>
                </a:extLst>
              </a:tr>
              <a:tr h="23513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Class III obesity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≥40.0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392186"/>
                  </a:ext>
                </a:extLst>
              </a:tr>
            </a:tbl>
          </a:graphicData>
        </a:graphic>
      </p:graphicFrame>
      <p:sp>
        <p:nvSpPr>
          <p:cNvPr id="15" name="Text Box 11">
            <a:extLst>
              <a:ext uri="{FF2B5EF4-FFF2-40B4-BE49-F238E27FC236}">
                <a16:creationId xmlns:a16="http://schemas.microsoft.com/office/drawing/2014/main" id="{67D1BEA9-3F80-14EC-725A-CAF972A36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6382435"/>
            <a:ext cx="8824911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Rubino. Lancet Diabetes Endocrinol. 2025;13:221. </a:t>
            </a:r>
            <a:r>
              <a:rPr lang="fr-FR" altLang="en-US" sz="1200" b="0" kern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cdc.gov/bmi/adult-calculator/bmi-categories.html.</a:t>
            </a:r>
            <a:endParaRPr lang="en-US" sz="1200" b="0" dirty="0">
              <a:solidFill>
                <a:schemeClr val="bg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8319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34804C-191C-99DC-ADF9-AE1C5BFC4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Freeform: Shape 172">
            <a:extLst>
              <a:ext uri="{FF2B5EF4-FFF2-40B4-BE49-F238E27FC236}">
                <a16:creationId xmlns:a16="http://schemas.microsoft.com/office/drawing/2014/main" id="{F900597B-9521-6920-B3C5-A852B86E6A5F}"/>
              </a:ext>
            </a:extLst>
          </p:cNvPr>
          <p:cNvSpPr/>
          <p:nvPr/>
        </p:nvSpPr>
        <p:spPr bwMode="auto">
          <a:xfrm>
            <a:off x="3263900" y="4502741"/>
            <a:ext cx="6076950" cy="838200"/>
          </a:xfrm>
          <a:custGeom>
            <a:avLst/>
            <a:gdLst>
              <a:gd name="connsiteX0" fmla="*/ 0 w 6076950"/>
              <a:gd name="connsiteY0" fmla="*/ 838200 h 838200"/>
              <a:gd name="connsiteX1" fmla="*/ 482600 w 6076950"/>
              <a:gd name="connsiteY1" fmla="*/ 0 h 838200"/>
              <a:gd name="connsiteX2" fmla="*/ 5594350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6950" h="838200">
                <a:moveTo>
                  <a:pt x="0" y="838200"/>
                </a:moveTo>
                <a:lnTo>
                  <a:pt x="482600" y="0"/>
                </a:lnTo>
                <a:lnTo>
                  <a:pt x="5594350" y="0"/>
                </a:lnTo>
                <a:lnTo>
                  <a:pt x="6076950" y="838200"/>
                </a:lnTo>
                <a:lnTo>
                  <a:pt x="0" y="83820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2" name="Freeform: Shape 171">
            <a:extLst>
              <a:ext uri="{FF2B5EF4-FFF2-40B4-BE49-F238E27FC236}">
                <a16:creationId xmlns:a16="http://schemas.microsoft.com/office/drawing/2014/main" id="{187F4E07-5E3E-D3E7-849C-6A89EEC98B98}"/>
              </a:ext>
            </a:extLst>
          </p:cNvPr>
          <p:cNvSpPr/>
          <p:nvPr/>
        </p:nvSpPr>
        <p:spPr bwMode="auto">
          <a:xfrm>
            <a:off x="2755900" y="5448891"/>
            <a:ext cx="7067550" cy="850900"/>
          </a:xfrm>
          <a:custGeom>
            <a:avLst/>
            <a:gdLst>
              <a:gd name="connsiteX0" fmla="*/ 508000 w 7067550"/>
              <a:gd name="connsiteY0" fmla="*/ 0 h 850900"/>
              <a:gd name="connsiteX1" fmla="*/ 0 w 7067550"/>
              <a:gd name="connsiteY1" fmla="*/ 850900 h 850900"/>
              <a:gd name="connsiteX2" fmla="*/ 7067550 w 7067550"/>
              <a:gd name="connsiteY2" fmla="*/ 850900 h 850900"/>
              <a:gd name="connsiteX3" fmla="*/ 6591300 w 7067550"/>
              <a:gd name="connsiteY3" fmla="*/ 6350 h 850900"/>
              <a:gd name="connsiteX4" fmla="*/ 508000 w 7067550"/>
              <a:gd name="connsiteY4" fmla="*/ 0 h 850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67550" h="850900">
                <a:moveTo>
                  <a:pt x="508000" y="0"/>
                </a:moveTo>
                <a:lnTo>
                  <a:pt x="0" y="850900"/>
                </a:lnTo>
                <a:lnTo>
                  <a:pt x="7067550" y="850900"/>
                </a:lnTo>
                <a:lnTo>
                  <a:pt x="6591300" y="6350"/>
                </a:lnTo>
                <a:lnTo>
                  <a:pt x="50800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5" name="Freeform: Shape 174">
            <a:extLst>
              <a:ext uri="{FF2B5EF4-FFF2-40B4-BE49-F238E27FC236}">
                <a16:creationId xmlns:a16="http://schemas.microsoft.com/office/drawing/2014/main" id="{7E44FB70-0E64-C79C-614A-3E4ACB742BE9}"/>
              </a:ext>
            </a:extLst>
          </p:cNvPr>
          <p:cNvSpPr/>
          <p:nvPr/>
        </p:nvSpPr>
        <p:spPr bwMode="auto">
          <a:xfrm>
            <a:off x="3765550" y="3556878"/>
            <a:ext cx="5092700" cy="838200"/>
          </a:xfrm>
          <a:custGeom>
            <a:avLst/>
            <a:gdLst>
              <a:gd name="connsiteX0" fmla="*/ 0 w 6076950"/>
              <a:gd name="connsiteY0" fmla="*/ 838200 h 838200"/>
              <a:gd name="connsiteX1" fmla="*/ 482600 w 6076950"/>
              <a:gd name="connsiteY1" fmla="*/ 0 h 838200"/>
              <a:gd name="connsiteX2" fmla="*/ 5594350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  <a:gd name="connsiteX0" fmla="*/ 0 w 6076950"/>
              <a:gd name="connsiteY0" fmla="*/ 838200 h 838200"/>
              <a:gd name="connsiteX1" fmla="*/ 611413 w 6076950"/>
              <a:gd name="connsiteY1" fmla="*/ 0 h 838200"/>
              <a:gd name="connsiteX2" fmla="*/ 5594350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  <a:gd name="connsiteX0" fmla="*/ 0 w 6076950"/>
              <a:gd name="connsiteY0" fmla="*/ 838200 h 838200"/>
              <a:gd name="connsiteX1" fmla="*/ 535641 w 6076950"/>
              <a:gd name="connsiteY1" fmla="*/ 0 h 838200"/>
              <a:gd name="connsiteX2" fmla="*/ 5594350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  <a:gd name="connsiteX0" fmla="*/ 0 w 6076950"/>
              <a:gd name="connsiteY0" fmla="*/ 838200 h 838200"/>
              <a:gd name="connsiteX1" fmla="*/ 535641 w 6076950"/>
              <a:gd name="connsiteY1" fmla="*/ 0 h 838200"/>
              <a:gd name="connsiteX2" fmla="*/ 5488269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6950" h="838200">
                <a:moveTo>
                  <a:pt x="0" y="838200"/>
                </a:moveTo>
                <a:lnTo>
                  <a:pt x="535641" y="0"/>
                </a:lnTo>
                <a:lnTo>
                  <a:pt x="5488269" y="0"/>
                </a:lnTo>
                <a:lnTo>
                  <a:pt x="6076950" y="838200"/>
                </a:lnTo>
                <a:lnTo>
                  <a:pt x="0" y="83820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6" name="Freeform: Shape 175">
            <a:extLst>
              <a:ext uri="{FF2B5EF4-FFF2-40B4-BE49-F238E27FC236}">
                <a16:creationId xmlns:a16="http://schemas.microsoft.com/office/drawing/2014/main" id="{DA8FF5B5-25B2-3233-7B4A-ECE597EF084E}"/>
              </a:ext>
            </a:extLst>
          </p:cNvPr>
          <p:cNvSpPr/>
          <p:nvPr/>
        </p:nvSpPr>
        <p:spPr bwMode="auto">
          <a:xfrm>
            <a:off x="4229100" y="2597625"/>
            <a:ext cx="4140200" cy="838200"/>
          </a:xfrm>
          <a:custGeom>
            <a:avLst/>
            <a:gdLst>
              <a:gd name="connsiteX0" fmla="*/ 0 w 6076950"/>
              <a:gd name="connsiteY0" fmla="*/ 838200 h 838200"/>
              <a:gd name="connsiteX1" fmla="*/ 482600 w 6076950"/>
              <a:gd name="connsiteY1" fmla="*/ 0 h 838200"/>
              <a:gd name="connsiteX2" fmla="*/ 5594350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  <a:gd name="connsiteX0" fmla="*/ 0 w 6076950"/>
              <a:gd name="connsiteY0" fmla="*/ 838200 h 838200"/>
              <a:gd name="connsiteX1" fmla="*/ 724932 w 6076950"/>
              <a:gd name="connsiteY1" fmla="*/ 0 h 838200"/>
              <a:gd name="connsiteX2" fmla="*/ 5594350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  <a:gd name="connsiteX0" fmla="*/ 0 w 6076950"/>
              <a:gd name="connsiteY0" fmla="*/ 838200 h 838200"/>
              <a:gd name="connsiteX1" fmla="*/ 976585 w 6076950"/>
              <a:gd name="connsiteY1" fmla="*/ 19050 h 838200"/>
              <a:gd name="connsiteX2" fmla="*/ 5594350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  <a:gd name="connsiteX0" fmla="*/ 0 w 6076950"/>
              <a:gd name="connsiteY0" fmla="*/ 838200 h 838200"/>
              <a:gd name="connsiteX1" fmla="*/ 706291 w 6076950"/>
              <a:gd name="connsiteY1" fmla="*/ 0 h 838200"/>
              <a:gd name="connsiteX2" fmla="*/ 5594350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  <a:gd name="connsiteX0" fmla="*/ 0 w 6076950"/>
              <a:gd name="connsiteY0" fmla="*/ 838200 h 838200"/>
              <a:gd name="connsiteX1" fmla="*/ 706291 w 6076950"/>
              <a:gd name="connsiteY1" fmla="*/ 0 h 838200"/>
              <a:gd name="connsiteX2" fmla="*/ 5277454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  <a:gd name="connsiteX0" fmla="*/ 0 w 6076950"/>
              <a:gd name="connsiteY0" fmla="*/ 838200 h 838200"/>
              <a:gd name="connsiteX1" fmla="*/ 706291 w 6076950"/>
              <a:gd name="connsiteY1" fmla="*/ 0 h 838200"/>
              <a:gd name="connsiteX2" fmla="*/ 5370659 w 6076950"/>
              <a:gd name="connsiteY2" fmla="*/ 0 h 838200"/>
              <a:gd name="connsiteX3" fmla="*/ 6076950 w 6076950"/>
              <a:gd name="connsiteY3" fmla="*/ 838200 h 838200"/>
              <a:gd name="connsiteX4" fmla="*/ 0 w 6076950"/>
              <a:gd name="connsiteY4" fmla="*/ 83820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6950" h="838200">
                <a:moveTo>
                  <a:pt x="0" y="838200"/>
                </a:moveTo>
                <a:lnTo>
                  <a:pt x="706291" y="0"/>
                </a:lnTo>
                <a:lnTo>
                  <a:pt x="5370659" y="0"/>
                </a:lnTo>
                <a:lnTo>
                  <a:pt x="6076950" y="838200"/>
                </a:lnTo>
                <a:lnTo>
                  <a:pt x="0" y="83820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7" name="Freeform: Shape 176">
            <a:extLst>
              <a:ext uri="{FF2B5EF4-FFF2-40B4-BE49-F238E27FC236}">
                <a16:creationId xmlns:a16="http://schemas.microsoft.com/office/drawing/2014/main" id="{C961DA1F-3A24-DC2B-FE93-F4209242E71C}"/>
              </a:ext>
            </a:extLst>
          </p:cNvPr>
          <p:cNvSpPr/>
          <p:nvPr/>
        </p:nvSpPr>
        <p:spPr bwMode="auto">
          <a:xfrm>
            <a:off x="4724400" y="1638891"/>
            <a:ext cx="3143250" cy="844550"/>
          </a:xfrm>
          <a:custGeom>
            <a:avLst/>
            <a:gdLst>
              <a:gd name="connsiteX0" fmla="*/ 463550 w 3143250"/>
              <a:gd name="connsiteY0" fmla="*/ 6350 h 844550"/>
              <a:gd name="connsiteX1" fmla="*/ 0 w 3143250"/>
              <a:gd name="connsiteY1" fmla="*/ 844550 h 844550"/>
              <a:gd name="connsiteX2" fmla="*/ 3143250 w 3143250"/>
              <a:gd name="connsiteY2" fmla="*/ 844550 h 844550"/>
              <a:gd name="connsiteX3" fmla="*/ 2660650 w 3143250"/>
              <a:gd name="connsiteY3" fmla="*/ 0 h 844550"/>
              <a:gd name="connsiteX4" fmla="*/ 463550 w 3143250"/>
              <a:gd name="connsiteY4" fmla="*/ 6350 h 84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250" h="844550">
                <a:moveTo>
                  <a:pt x="463550" y="6350"/>
                </a:moveTo>
                <a:lnTo>
                  <a:pt x="0" y="844550"/>
                </a:lnTo>
                <a:lnTo>
                  <a:pt x="3143250" y="844550"/>
                </a:lnTo>
                <a:lnTo>
                  <a:pt x="2660650" y="0"/>
                </a:lnTo>
                <a:lnTo>
                  <a:pt x="463550" y="635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218989-6944-E599-FE11-352758780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Obesity Treatment Pyramid: Weight Loss Potentially Achievable With Different Interventions</a:t>
            </a:r>
          </a:p>
        </p:txBody>
      </p:sp>
      <p:sp>
        <p:nvSpPr>
          <p:cNvPr id="7" name="Up Arrow 1030">
            <a:extLst>
              <a:ext uri="{FF2B5EF4-FFF2-40B4-BE49-F238E27FC236}">
                <a16:creationId xmlns:a16="http://schemas.microsoft.com/office/drawing/2014/main" id="{D8156236-D33A-7F4E-23E0-D66866DE47EB}"/>
              </a:ext>
            </a:extLst>
          </p:cNvPr>
          <p:cNvSpPr/>
          <p:nvPr/>
        </p:nvSpPr>
        <p:spPr bwMode="auto">
          <a:xfrm>
            <a:off x="975375" y="2514079"/>
            <a:ext cx="466601" cy="3791268"/>
          </a:xfrm>
          <a:prstGeom prst="upArrow">
            <a:avLst/>
          </a:prstGeom>
          <a:solidFill>
            <a:srgbClr val="C00000"/>
          </a:solidFill>
          <a:ln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ＭＳ Ｐゴシック" charset="-128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75F662-50D2-D682-BF0F-7B0DCC412299}"/>
              </a:ext>
            </a:extLst>
          </p:cNvPr>
          <p:cNvSpPr txBox="1"/>
          <p:nvPr/>
        </p:nvSpPr>
        <p:spPr>
          <a:xfrm>
            <a:off x="578702" y="1780212"/>
            <a:ext cx="1259960" cy="708399"/>
          </a:xfrm>
          <a:prstGeom prst="rect">
            <a:avLst/>
          </a:prstGeom>
          <a:noFill/>
        </p:spPr>
        <p:txBody>
          <a:bodyPr wrap="none" lIns="0" tIns="0" rIns="0" bIns="0" rtlCol="0" anchor="b" anchorCtr="0">
            <a:spAutoFit/>
          </a:bodyPr>
          <a:lstStyle/>
          <a:p>
            <a:pPr marL="0" marR="0" lvl="0" indent="0" algn="ctr" defTabSz="457178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Increasing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health risks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and adiposity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45052A-0FAA-AB00-DCDF-9B171AED3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8479" y="1815841"/>
            <a:ext cx="4937539" cy="485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1" rIns="90487" bIns="44451"/>
          <a:lstStyle/>
          <a:p>
            <a:pPr marL="285737" marR="0" lvl="0" indent="-285737" algn="ctr" defTabSz="457178" rtl="0" eaLnBrk="1" fontAlgn="auto" latinLnBrk="0" hangingPunct="1">
              <a:lnSpc>
                <a:spcPct val="90000"/>
              </a:lnSpc>
              <a:spcBef>
                <a:spcPct val="70000"/>
              </a:spcBef>
              <a:spcAft>
                <a:spcPts val="0"/>
              </a:spcAft>
              <a:buClr>
                <a:srgbClr val="FFFF00"/>
              </a:buClr>
              <a:buSzPct val="100000"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39754E-359D-F3EC-0945-7BB77E6C92AD}"/>
              </a:ext>
            </a:extLst>
          </p:cNvPr>
          <p:cNvSpPr txBox="1"/>
          <p:nvPr/>
        </p:nvSpPr>
        <p:spPr>
          <a:xfrm rot="16200000" flipH="1">
            <a:off x="-234651" y="4434267"/>
            <a:ext cx="2096087" cy="30777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ctr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Treatment Intensity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B68F5F-F5FC-3C38-D0DD-BD791E44F94F}"/>
              </a:ext>
            </a:extLst>
          </p:cNvPr>
          <p:cNvSpPr txBox="1"/>
          <p:nvPr/>
        </p:nvSpPr>
        <p:spPr>
          <a:xfrm>
            <a:off x="7738724" y="1936759"/>
            <a:ext cx="868828" cy="23750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457178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20%-40%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72ECD8-EACB-B8B6-E397-D8815F4B6C42}"/>
              </a:ext>
            </a:extLst>
          </p:cNvPr>
          <p:cNvSpPr txBox="1"/>
          <p:nvPr/>
        </p:nvSpPr>
        <p:spPr>
          <a:xfrm>
            <a:off x="8257586" y="2818587"/>
            <a:ext cx="868828" cy="23750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457178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10%-20%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B5B336-C1F9-2B6D-0B8C-44B872C44531}"/>
              </a:ext>
            </a:extLst>
          </p:cNvPr>
          <p:cNvSpPr txBox="1"/>
          <p:nvPr/>
        </p:nvSpPr>
        <p:spPr>
          <a:xfrm>
            <a:off x="8776447" y="3832582"/>
            <a:ext cx="804707" cy="23750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457178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5%-20%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8C44DFA-8358-B985-0634-AE746D800789}"/>
              </a:ext>
            </a:extLst>
          </p:cNvPr>
          <p:cNvSpPr txBox="1"/>
          <p:nvPr/>
        </p:nvSpPr>
        <p:spPr>
          <a:xfrm>
            <a:off x="9295307" y="4743935"/>
            <a:ext cx="751809" cy="23750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457178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5%-10%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B7D7EC-159B-991E-B132-149D38B4A38E}"/>
              </a:ext>
            </a:extLst>
          </p:cNvPr>
          <p:cNvSpPr txBox="1"/>
          <p:nvPr/>
        </p:nvSpPr>
        <p:spPr>
          <a:xfrm>
            <a:off x="9695547" y="5689729"/>
            <a:ext cx="634789" cy="23750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457178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2%-5%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76DCD4E-309A-B399-EE73-308C4A9F5B7A}"/>
              </a:ext>
            </a:extLst>
          </p:cNvPr>
          <p:cNvGrpSpPr/>
          <p:nvPr/>
        </p:nvGrpSpPr>
        <p:grpSpPr>
          <a:xfrm>
            <a:off x="1784679" y="3677411"/>
            <a:ext cx="2048423" cy="785343"/>
            <a:chOff x="1547886" y="3501684"/>
            <a:chExt cx="2048423" cy="785343"/>
          </a:xfrm>
        </p:grpSpPr>
        <p:sp>
          <p:nvSpPr>
            <p:cNvPr id="20" name="Notched Right Arrow 1041">
              <a:extLst>
                <a:ext uri="{FF2B5EF4-FFF2-40B4-BE49-F238E27FC236}">
                  <a16:creationId xmlns:a16="http://schemas.microsoft.com/office/drawing/2014/main" id="{D7AD768C-60ED-1B22-882F-F4D2E12571EA}"/>
                </a:ext>
              </a:extLst>
            </p:cNvPr>
            <p:cNvSpPr/>
            <p:nvPr/>
          </p:nvSpPr>
          <p:spPr>
            <a:xfrm>
              <a:off x="2773349" y="3533288"/>
              <a:ext cx="822960" cy="484632"/>
            </a:xfrm>
            <a:prstGeom prst="notchedRightArrow">
              <a:avLst/>
            </a:prstGeom>
            <a:solidFill>
              <a:schemeClr val="accent5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1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E04AF33-9488-1BEC-C8F5-A7DB9E7E2651}"/>
                </a:ext>
              </a:extLst>
            </p:cNvPr>
            <p:cNvSpPr txBox="1"/>
            <p:nvPr/>
          </p:nvSpPr>
          <p:spPr>
            <a:xfrm>
              <a:off x="1547886" y="3501684"/>
              <a:ext cx="1259959" cy="78534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marL="0" marR="0" lvl="0" indent="0" algn="l" defTabSz="457178" rtl="0" eaLnBrk="1" fontAlgn="auto" latinLnBrk="0" hangingPunct="1">
                <a:lnSpc>
                  <a:spcPct val="85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≥30</a:t>
              </a:r>
            </a:p>
            <a:p>
              <a:pPr marL="0" marR="0" lvl="0" indent="0" algn="l" defTabSz="457178" rtl="0" eaLnBrk="1" fontAlgn="auto" latinLnBrk="0" hangingPunct="1">
                <a:lnSpc>
                  <a:spcPct val="85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≥27 with</a:t>
              </a:r>
              <a:b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</a:b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comorbidity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719778D-69BD-B99A-F2B7-1388605DE0DB}"/>
              </a:ext>
            </a:extLst>
          </p:cNvPr>
          <p:cNvGrpSpPr/>
          <p:nvPr/>
        </p:nvGrpSpPr>
        <p:grpSpPr>
          <a:xfrm>
            <a:off x="2749078" y="1759785"/>
            <a:ext cx="2035509" cy="864291"/>
            <a:chOff x="2511618" y="1437726"/>
            <a:chExt cx="2035509" cy="864291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8595DCF-851B-E356-0898-4A671382F5ED}"/>
                </a:ext>
              </a:extLst>
            </p:cNvPr>
            <p:cNvSpPr txBox="1"/>
            <p:nvPr/>
          </p:nvSpPr>
          <p:spPr>
            <a:xfrm>
              <a:off x="2511618" y="1516674"/>
              <a:ext cx="1134606" cy="7853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178" rtl="0" eaLnBrk="1" fontAlgn="auto" latinLnBrk="0" hangingPunct="1">
                <a:lnSpc>
                  <a:spcPct val="85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≥40</a:t>
              </a:r>
            </a:p>
            <a:p>
              <a:pPr marL="0" marR="0" lvl="0" indent="0" algn="l" defTabSz="457178" rtl="0" eaLnBrk="1" fontAlgn="auto" latinLnBrk="0" hangingPunct="1">
                <a:lnSpc>
                  <a:spcPct val="85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≥35 with </a:t>
              </a:r>
              <a:b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</a:b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comorbidity</a:t>
              </a:r>
            </a:p>
          </p:txBody>
        </p:sp>
        <p:sp>
          <p:nvSpPr>
            <p:cNvPr id="19" name="Notched Right Arrow 1045">
              <a:extLst>
                <a:ext uri="{FF2B5EF4-FFF2-40B4-BE49-F238E27FC236}">
                  <a16:creationId xmlns:a16="http://schemas.microsoft.com/office/drawing/2014/main" id="{E8F66020-A661-EC1E-48A3-8507146ED037}"/>
                </a:ext>
              </a:extLst>
            </p:cNvPr>
            <p:cNvSpPr/>
            <p:nvPr/>
          </p:nvSpPr>
          <p:spPr>
            <a:xfrm>
              <a:off x="3724167" y="1437726"/>
              <a:ext cx="822960" cy="484632"/>
            </a:xfrm>
            <a:prstGeom prst="notchedRightArrow">
              <a:avLst/>
            </a:prstGeom>
            <a:solidFill>
              <a:schemeClr val="accent6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1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4CB63EF4-8A80-6ADB-37DE-56576F7410E7}"/>
              </a:ext>
            </a:extLst>
          </p:cNvPr>
          <p:cNvSpPr txBox="1"/>
          <p:nvPr/>
        </p:nvSpPr>
        <p:spPr>
          <a:xfrm>
            <a:off x="1663934" y="5275532"/>
            <a:ext cx="349455" cy="23750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457178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≥25</a:t>
            </a:r>
          </a:p>
        </p:txBody>
      </p:sp>
      <p:sp>
        <p:nvSpPr>
          <p:cNvPr id="48" name="Notched Right Arrow 1041">
            <a:extLst>
              <a:ext uri="{FF2B5EF4-FFF2-40B4-BE49-F238E27FC236}">
                <a16:creationId xmlns:a16="http://schemas.microsoft.com/office/drawing/2014/main" id="{EF877388-5A09-DD47-C502-146CB6AA1A7E}"/>
              </a:ext>
            </a:extLst>
          </p:cNvPr>
          <p:cNvSpPr/>
          <p:nvPr/>
        </p:nvSpPr>
        <p:spPr>
          <a:xfrm>
            <a:off x="2497385" y="4635195"/>
            <a:ext cx="822960" cy="484632"/>
          </a:xfrm>
          <a:prstGeom prst="notchedRightArrow">
            <a:avLst/>
          </a:prstGeom>
          <a:solidFill>
            <a:schemeClr val="accent4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9" name="Notched Right Arrow 1041">
            <a:extLst>
              <a:ext uri="{FF2B5EF4-FFF2-40B4-BE49-F238E27FC236}">
                <a16:creationId xmlns:a16="http://schemas.microsoft.com/office/drawing/2014/main" id="{4FB09C16-5B57-A4C4-73D8-64154DE141EC}"/>
              </a:ext>
            </a:extLst>
          </p:cNvPr>
          <p:cNvSpPr/>
          <p:nvPr/>
        </p:nvSpPr>
        <p:spPr>
          <a:xfrm>
            <a:off x="2055408" y="5636199"/>
            <a:ext cx="822960" cy="484632"/>
          </a:xfrm>
          <a:prstGeom prst="notchedRightArrow">
            <a:avLst/>
          </a:prstGeom>
          <a:solidFill>
            <a:schemeClr val="accent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33C3687-688F-EE3D-45DB-8869B2E8CFFE}"/>
              </a:ext>
            </a:extLst>
          </p:cNvPr>
          <p:cNvSpPr txBox="1"/>
          <p:nvPr/>
        </p:nvSpPr>
        <p:spPr bwMode="auto">
          <a:xfrm>
            <a:off x="2428971" y="1343508"/>
            <a:ext cx="9597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BMI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21A9239-D164-D20B-6FA4-C19FDEB1E721}"/>
              </a:ext>
            </a:extLst>
          </p:cNvPr>
          <p:cNvSpPr txBox="1"/>
          <p:nvPr/>
        </p:nvSpPr>
        <p:spPr bwMode="auto">
          <a:xfrm>
            <a:off x="8409982" y="1322395"/>
            <a:ext cx="32213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 pitchFamily="34" charset="0"/>
              </a:rPr>
              <a:t>Achievable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Weight Loss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83" name="Group 182">
            <a:extLst>
              <a:ext uri="{FF2B5EF4-FFF2-40B4-BE49-F238E27FC236}">
                <a16:creationId xmlns:a16="http://schemas.microsoft.com/office/drawing/2014/main" id="{37D79145-D60B-9D1B-BF49-A694856F6945}"/>
              </a:ext>
            </a:extLst>
          </p:cNvPr>
          <p:cNvGrpSpPr/>
          <p:nvPr/>
        </p:nvGrpSpPr>
        <p:grpSpPr>
          <a:xfrm>
            <a:off x="7064088" y="2684900"/>
            <a:ext cx="609338" cy="621779"/>
            <a:chOff x="7733107" y="2389029"/>
            <a:chExt cx="746950" cy="762201"/>
          </a:xfrm>
          <a:solidFill>
            <a:schemeClr val="tx1"/>
          </a:solidFill>
        </p:grpSpPr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3994B575-0DA7-D819-0407-F802A4AEF9CA}"/>
                </a:ext>
              </a:extLst>
            </p:cNvPr>
            <p:cNvSpPr/>
            <p:nvPr/>
          </p:nvSpPr>
          <p:spPr>
            <a:xfrm>
              <a:off x="7733107" y="2536489"/>
              <a:ext cx="746950" cy="614741"/>
            </a:xfrm>
            <a:custGeom>
              <a:avLst/>
              <a:gdLst>
                <a:gd name="connsiteX0" fmla="*/ 66104 w 746950"/>
                <a:gd name="connsiteY0" fmla="*/ 608076 h 614741"/>
                <a:gd name="connsiteX1" fmla="*/ 100108 w 746950"/>
                <a:gd name="connsiteY1" fmla="*/ 536924 h 614741"/>
                <a:gd name="connsiteX2" fmla="*/ 219266 w 746950"/>
                <a:gd name="connsiteY2" fmla="*/ 541592 h 614741"/>
                <a:gd name="connsiteX3" fmla="*/ 414242 w 746950"/>
                <a:gd name="connsiteY3" fmla="*/ 608171 h 614741"/>
                <a:gd name="connsiteX4" fmla="*/ 746951 w 746950"/>
                <a:gd name="connsiteY4" fmla="*/ 295561 h 614741"/>
                <a:gd name="connsiteX5" fmla="*/ 510254 w 746950"/>
                <a:gd name="connsiteY5" fmla="*/ 0 h 614741"/>
                <a:gd name="connsiteX6" fmla="*/ 350901 w 746950"/>
                <a:gd name="connsiteY6" fmla="*/ 148495 h 614741"/>
                <a:gd name="connsiteX7" fmla="*/ 403479 w 746950"/>
                <a:gd name="connsiteY7" fmla="*/ 297085 h 614741"/>
                <a:gd name="connsiteX8" fmla="*/ 350901 w 746950"/>
                <a:gd name="connsiteY8" fmla="*/ 379095 h 614741"/>
                <a:gd name="connsiteX9" fmla="*/ 299657 w 746950"/>
                <a:gd name="connsiteY9" fmla="*/ 400526 h 614741"/>
                <a:gd name="connsiteX10" fmla="*/ 213074 w 746950"/>
                <a:gd name="connsiteY10" fmla="*/ 436721 h 614741"/>
                <a:gd name="connsiteX11" fmla="*/ 206502 w 746950"/>
                <a:gd name="connsiteY11" fmla="*/ 467297 h 614741"/>
                <a:gd name="connsiteX12" fmla="*/ 157544 w 746950"/>
                <a:gd name="connsiteY12" fmla="*/ 469678 h 614741"/>
                <a:gd name="connsiteX13" fmla="*/ 28194 w 746950"/>
                <a:gd name="connsiteY13" fmla="*/ 475774 h 614741"/>
                <a:gd name="connsiteX14" fmla="*/ 0 w 746950"/>
                <a:gd name="connsiteY14" fmla="*/ 586740 h 614741"/>
                <a:gd name="connsiteX15" fmla="*/ 1905 w 746950"/>
                <a:gd name="connsiteY15" fmla="*/ 610743 h 614741"/>
                <a:gd name="connsiteX16" fmla="*/ 66199 w 746950"/>
                <a:gd name="connsiteY16" fmla="*/ 608076 h 614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46950" h="614741">
                  <a:moveTo>
                    <a:pt x="66104" y="608076"/>
                  </a:moveTo>
                  <a:cubicBezTo>
                    <a:pt x="66104" y="608076"/>
                    <a:pt x="52197" y="530733"/>
                    <a:pt x="100108" y="536924"/>
                  </a:cubicBezTo>
                  <a:cubicBezTo>
                    <a:pt x="148114" y="543116"/>
                    <a:pt x="180594" y="558546"/>
                    <a:pt x="219266" y="541592"/>
                  </a:cubicBezTo>
                  <a:cubicBezTo>
                    <a:pt x="219266" y="541592"/>
                    <a:pt x="295085" y="608171"/>
                    <a:pt x="414242" y="608171"/>
                  </a:cubicBezTo>
                  <a:cubicBezTo>
                    <a:pt x="533400" y="608171"/>
                    <a:pt x="746951" y="529209"/>
                    <a:pt x="746951" y="295561"/>
                  </a:cubicBezTo>
                  <a:cubicBezTo>
                    <a:pt x="746951" y="61913"/>
                    <a:pt x="615410" y="0"/>
                    <a:pt x="510254" y="0"/>
                  </a:cubicBezTo>
                  <a:cubicBezTo>
                    <a:pt x="405098" y="0"/>
                    <a:pt x="347758" y="54102"/>
                    <a:pt x="350901" y="148495"/>
                  </a:cubicBezTo>
                  <a:cubicBezTo>
                    <a:pt x="353949" y="242888"/>
                    <a:pt x="408146" y="270701"/>
                    <a:pt x="403479" y="297085"/>
                  </a:cubicBezTo>
                  <a:cubicBezTo>
                    <a:pt x="398812" y="323374"/>
                    <a:pt x="360140" y="341948"/>
                    <a:pt x="350901" y="379095"/>
                  </a:cubicBezTo>
                  <a:cubicBezTo>
                    <a:pt x="341567" y="416243"/>
                    <a:pt x="299657" y="400526"/>
                    <a:pt x="299657" y="400526"/>
                  </a:cubicBezTo>
                  <a:cubicBezTo>
                    <a:pt x="299657" y="400526"/>
                    <a:pt x="242221" y="366617"/>
                    <a:pt x="213074" y="436721"/>
                  </a:cubicBezTo>
                  <a:cubicBezTo>
                    <a:pt x="213074" y="436721"/>
                    <a:pt x="206978" y="453200"/>
                    <a:pt x="206502" y="467297"/>
                  </a:cubicBezTo>
                  <a:cubicBezTo>
                    <a:pt x="206502" y="467297"/>
                    <a:pt x="182023" y="471583"/>
                    <a:pt x="157544" y="469678"/>
                  </a:cubicBezTo>
                  <a:cubicBezTo>
                    <a:pt x="133064" y="467773"/>
                    <a:pt x="63532" y="447770"/>
                    <a:pt x="28194" y="475774"/>
                  </a:cubicBezTo>
                  <a:cubicBezTo>
                    <a:pt x="5620" y="493681"/>
                    <a:pt x="1334" y="551879"/>
                    <a:pt x="0" y="586740"/>
                  </a:cubicBezTo>
                  <a:cubicBezTo>
                    <a:pt x="0" y="586740"/>
                    <a:pt x="0" y="603695"/>
                    <a:pt x="1905" y="610743"/>
                  </a:cubicBezTo>
                  <a:cubicBezTo>
                    <a:pt x="1905" y="610743"/>
                    <a:pt x="38291" y="621316"/>
                    <a:pt x="66199" y="6080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D4DFFC51-793F-CDFF-0E09-07A81425BD0A}"/>
                </a:ext>
              </a:extLst>
            </p:cNvPr>
            <p:cNvSpPr/>
            <p:nvPr/>
          </p:nvSpPr>
          <p:spPr>
            <a:xfrm>
              <a:off x="8029430" y="2389029"/>
              <a:ext cx="95059" cy="268808"/>
            </a:xfrm>
            <a:custGeom>
              <a:avLst/>
              <a:gdLst>
                <a:gd name="connsiteX0" fmla="*/ 44672 w 95059"/>
                <a:gd name="connsiteY0" fmla="*/ 268809 h 268808"/>
                <a:gd name="connsiteX1" fmla="*/ 0 w 95059"/>
                <a:gd name="connsiteY1" fmla="*/ 22778 h 268808"/>
                <a:gd name="connsiteX2" fmla="*/ 90773 w 95059"/>
                <a:gd name="connsiteY2" fmla="*/ 5824 h 268808"/>
                <a:gd name="connsiteX3" fmla="*/ 95059 w 95059"/>
                <a:gd name="connsiteY3" fmla="*/ 165748 h 268808"/>
                <a:gd name="connsiteX4" fmla="*/ 44672 w 95059"/>
                <a:gd name="connsiteY4" fmla="*/ 268809 h 268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59" h="268808">
                  <a:moveTo>
                    <a:pt x="44672" y="268809"/>
                  </a:moveTo>
                  <a:cubicBezTo>
                    <a:pt x="44672" y="268809"/>
                    <a:pt x="31052" y="103264"/>
                    <a:pt x="0" y="22778"/>
                  </a:cubicBezTo>
                  <a:cubicBezTo>
                    <a:pt x="0" y="22778"/>
                    <a:pt x="20669" y="-13893"/>
                    <a:pt x="90773" y="5824"/>
                  </a:cubicBezTo>
                  <a:cubicBezTo>
                    <a:pt x="90773" y="5824"/>
                    <a:pt x="81343" y="124886"/>
                    <a:pt x="95059" y="165748"/>
                  </a:cubicBezTo>
                  <a:cubicBezTo>
                    <a:pt x="95059" y="165748"/>
                    <a:pt x="42862" y="196800"/>
                    <a:pt x="44672" y="2688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A523B62D-8FB7-1BC1-232E-19DAD140B130}"/>
                </a:ext>
              </a:extLst>
            </p:cNvPr>
            <p:cNvSpPr/>
            <p:nvPr/>
          </p:nvSpPr>
          <p:spPr>
            <a:xfrm>
              <a:off x="8039145" y="2397887"/>
              <a:ext cx="74199" cy="23222"/>
            </a:xfrm>
            <a:custGeom>
              <a:avLst/>
              <a:gdLst>
                <a:gd name="connsiteX0" fmla="*/ 0 w 74199"/>
                <a:gd name="connsiteY0" fmla="*/ 15158 h 23222"/>
                <a:gd name="connsiteX1" fmla="*/ 74200 w 74199"/>
                <a:gd name="connsiteY1" fmla="*/ 4014 h 23222"/>
                <a:gd name="connsiteX2" fmla="*/ 0 w 74199"/>
                <a:gd name="connsiteY2" fmla="*/ 15158 h 23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99" h="23222">
                  <a:moveTo>
                    <a:pt x="0" y="15158"/>
                  </a:moveTo>
                  <a:cubicBezTo>
                    <a:pt x="0" y="15158"/>
                    <a:pt x="26289" y="-9416"/>
                    <a:pt x="74200" y="4014"/>
                  </a:cubicBezTo>
                  <a:cubicBezTo>
                    <a:pt x="74200" y="4014"/>
                    <a:pt x="45529" y="38399"/>
                    <a:pt x="0" y="15158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0283D348-BCED-9315-DDDF-299A434D1312}"/>
              </a:ext>
            </a:extLst>
          </p:cNvPr>
          <p:cNvGrpSpPr/>
          <p:nvPr/>
        </p:nvGrpSpPr>
        <p:grpSpPr>
          <a:xfrm>
            <a:off x="4929717" y="5589654"/>
            <a:ext cx="609443" cy="601946"/>
            <a:chOff x="4929717" y="5462063"/>
            <a:chExt cx="609443" cy="601946"/>
          </a:xfrm>
          <a:solidFill>
            <a:schemeClr val="tx1"/>
          </a:solidFill>
        </p:grpSpPr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D438E66F-5024-B758-BDD9-285D6E345D19}"/>
                </a:ext>
              </a:extLst>
            </p:cNvPr>
            <p:cNvSpPr/>
            <p:nvPr/>
          </p:nvSpPr>
          <p:spPr>
            <a:xfrm>
              <a:off x="5135481" y="5695525"/>
              <a:ext cx="92567" cy="282887"/>
            </a:xfrm>
            <a:custGeom>
              <a:avLst/>
              <a:gdLst>
                <a:gd name="connsiteX0" fmla="*/ 71926 w 92567"/>
                <a:gd name="connsiteY0" fmla="*/ 48639 h 282887"/>
                <a:gd name="connsiteX1" fmla="*/ 85422 w 92567"/>
                <a:gd name="connsiteY1" fmla="*/ 1346 h 282887"/>
                <a:gd name="connsiteX2" fmla="*/ 68342 w 92567"/>
                <a:gd name="connsiteY2" fmla="*/ 144 h 282887"/>
                <a:gd name="connsiteX3" fmla="*/ 50446 w 92567"/>
                <a:gd name="connsiteY3" fmla="*/ 1732 h 282887"/>
                <a:gd name="connsiteX4" fmla="*/ 0 w 92567"/>
                <a:gd name="connsiteY4" fmla="*/ 80032 h 282887"/>
                <a:gd name="connsiteX5" fmla="*/ 23817 w 92567"/>
                <a:gd name="connsiteY5" fmla="*/ 236540 h 282887"/>
                <a:gd name="connsiteX6" fmla="*/ 83403 w 92567"/>
                <a:gd name="connsiteY6" fmla="*/ 282631 h 282887"/>
                <a:gd name="connsiteX7" fmla="*/ 92567 w 92567"/>
                <a:gd name="connsiteY7" fmla="*/ 281043 h 282887"/>
                <a:gd name="connsiteX8" fmla="*/ 84606 w 92567"/>
                <a:gd name="connsiteY8" fmla="*/ 252055 h 282887"/>
                <a:gd name="connsiteX9" fmla="*/ 71881 w 92567"/>
                <a:gd name="connsiteY9" fmla="*/ 48639 h 282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2567" h="282887">
                  <a:moveTo>
                    <a:pt x="71926" y="48639"/>
                  </a:moveTo>
                  <a:cubicBezTo>
                    <a:pt x="71155" y="31536"/>
                    <a:pt x="75895" y="14842"/>
                    <a:pt x="85422" y="1346"/>
                  </a:cubicBezTo>
                  <a:cubicBezTo>
                    <a:pt x="80273" y="144"/>
                    <a:pt x="74308" y="-242"/>
                    <a:pt x="68342" y="144"/>
                  </a:cubicBezTo>
                  <a:lnTo>
                    <a:pt x="50446" y="1732"/>
                  </a:lnTo>
                  <a:lnTo>
                    <a:pt x="0" y="80032"/>
                  </a:lnTo>
                  <a:lnTo>
                    <a:pt x="23817" y="236540"/>
                  </a:lnTo>
                  <a:cubicBezTo>
                    <a:pt x="28580" y="265143"/>
                    <a:pt x="54415" y="285421"/>
                    <a:pt x="83403" y="282631"/>
                  </a:cubicBezTo>
                  <a:cubicBezTo>
                    <a:pt x="86579" y="282246"/>
                    <a:pt x="89369" y="281860"/>
                    <a:pt x="92567" y="281043"/>
                  </a:cubicBezTo>
                  <a:cubicBezTo>
                    <a:pt x="88189" y="272311"/>
                    <a:pt x="85399" y="262376"/>
                    <a:pt x="84606" y="252055"/>
                  </a:cubicBezTo>
                  <a:lnTo>
                    <a:pt x="71881" y="48639"/>
                  </a:lnTo>
                  <a:close/>
                </a:path>
              </a:pathLst>
            </a:custGeom>
            <a:grpFill/>
            <a:ln w="22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417C3F2E-A6DC-93DD-2580-342D43F3B6EE}"/>
                </a:ext>
              </a:extLst>
            </p:cNvPr>
            <p:cNvSpPr/>
            <p:nvPr/>
          </p:nvSpPr>
          <p:spPr>
            <a:xfrm>
              <a:off x="5393221" y="5695593"/>
              <a:ext cx="88845" cy="163071"/>
            </a:xfrm>
            <a:custGeom>
              <a:avLst/>
              <a:gdLst>
                <a:gd name="connsiteX0" fmla="*/ 6374 w 88845"/>
                <a:gd name="connsiteY0" fmla="*/ 163072 h 163071"/>
                <a:gd name="connsiteX1" fmla="*/ 52464 w 88845"/>
                <a:gd name="connsiteY1" fmla="*/ 153908 h 163071"/>
                <a:gd name="connsiteX2" fmla="*/ 74308 w 88845"/>
                <a:gd name="connsiteY2" fmla="*/ 155882 h 163071"/>
                <a:gd name="connsiteX3" fmla="*/ 88212 w 88845"/>
                <a:gd name="connsiteY3" fmla="*/ 65333 h 163071"/>
                <a:gd name="connsiteX4" fmla="*/ 38946 w 88845"/>
                <a:gd name="connsiteY4" fmla="*/ 2163 h 163071"/>
                <a:gd name="connsiteX5" fmla="*/ 17488 w 88845"/>
                <a:gd name="connsiteY5" fmla="*/ 144 h 163071"/>
                <a:gd name="connsiteX6" fmla="*/ 0 w 88845"/>
                <a:gd name="connsiteY6" fmla="*/ 1346 h 163071"/>
                <a:gd name="connsiteX7" fmla="*/ 13519 w 88845"/>
                <a:gd name="connsiteY7" fmla="*/ 48639 h 163071"/>
                <a:gd name="connsiteX8" fmla="*/ 6351 w 88845"/>
                <a:gd name="connsiteY8" fmla="*/ 163049 h 1630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8845" h="163071">
                  <a:moveTo>
                    <a:pt x="6374" y="163072"/>
                  </a:moveTo>
                  <a:cubicBezTo>
                    <a:pt x="20664" y="157106"/>
                    <a:pt x="36179" y="153908"/>
                    <a:pt x="52464" y="153908"/>
                  </a:cubicBezTo>
                  <a:cubicBezTo>
                    <a:pt x="60018" y="153908"/>
                    <a:pt x="67140" y="154725"/>
                    <a:pt x="74308" y="155882"/>
                  </a:cubicBezTo>
                  <a:lnTo>
                    <a:pt x="88212" y="65333"/>
                  </a:lnTo>
                  <a:cubicBezTo>
                    <a:pt x="92975" y="34326"/>
                    <a:pt x="70316" y="5316"/>
                    <a:pt x="38946" y="2163"/>
                  </a:cubicBezTo>
                  <a:lnTo>
                    <a:pt x="17488" y="144"/>
                  </a:lnTo>
                  <a:cubicBezTo>
                    <a:pt x="11523" y="-242"/>
                    <a:pt x="5580" y="144"/>
                    <a:pt x="0" y="1346"/>
                  </a:cubicBezTo>
                  <a:cubicBezTo>
                    <a:pt x="9935" y="15228"/>
                    <a:pt x="14313" y="31967"/>
                    <a:pt x="13519" y="48639"/>
                  </a:cubicBezTo>
                  <a:lnTo>
                    <a:pt x="6351" y="163049"/>
                  </a:lnTo>
                  <a:close/>
                </a:path>
              </a:pathLst>
            </a:custGeom>
            <a:grpFill/>
            <a:ln w="22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6335A2D8-24CF-6F4C-62DB-9BF381EF535C}"/>
                </a:ext>
              </a:extLst>
            </p:cNvPr>
            <p:cNvSpPr/>
            <p:nvPr/>
          </p:nvSpPr>
          <p:spPr>
            <a:xfrm>
              <a:off x="5239412" y="5623942"/>
              <a:ext cx="135641" cy="361450"/>
            </a:xfrm>
            <a:custGeom>
              <a:avLst/>
              <a:gdLst>
                <a:gd name="connsiteX0" fmla="*/ 127203 w 135641"/>
                <a:gd name="connsiteY0" fmla="*/ 254979 h 361450"/>
                <a:gd name="connsiteX1" fmla="*/ 135550 w 135641"/>
                <a:gd name="connsiteY1" fmla="*/ 118295 h 361450"/>
                <a:gd name="connsiteX2" fmla="*/ 93043 w 135641"/>
                <a:gd name="connsiteY2" fmla="*/ 73020 h 361450"/>
                <a:gd name="connsiteX3" fmla="*/ 78753 w 135641"/>
                <a:gd name="connsiteY3" fmla="*/ 73020 h 361450"/>
                <a:gd name="connsiteX4" fmla="*/ 91841 w 135641"/>
                <a:gd name="connsiteY4" fmla="*/ 9033 h 361450"/>
                <a:gd name="connsiteX5" fmla="*/ 56888 w 135641"/>
                <a:gd name="connsiteY5" fmla="*/ 8262 h 361450"/>
                <a:gd name="connsiteX6" fmla="*/ 48155 w 135641"/>
                <a:gd name="connsiteY6" fmla="*/ 73020 h 361450"/>
                <a:gd name="connsiteX7" fmla="*/ 42598 w 135641"/>
                <a:gd name="connsiteY7" fmla="*/ 73020 h 361450"/>
                <a:gd name="connsiteX8" fmla="*/ 91 w 135641"/>
                <a:gd name="connsiteY8" fmla="*/ 118295 h 361450"/>
                <a:gd name="connsiteX9" fmla="*/ 12385 w 135641"/>
                <a:gd name="connsiteY9" fmla="*/ 321711 h 361450"/>
                <a:gd name="connsiteX10" fmla="*/ 54914 w 135641"/>
                <a:gd name="connsiteY10" fmla="*/ 361451 h 361450"/>
                <a:gd name="connsiteX11" fmla="*/ 80727 w 135641"/>
                <a:gd name="connsiteY11" fmla="*/ 361451 h 361450"/>
                <a:gd name="connsiteX12" fmla="*/ 86284 w 135641"/>
                <a:gd name="connsiteY12" fmla="*/ 361065 h 361450"/>
                <a:gd name="connsiteX13" fmla="*/ 85082 w 135641"/>
                <a:gd name="connsiteY13" fmla="*/ 346752 h 361450"/>
                <a:gd name="connsiteX14" fmla="*/ 127203 w 135641"/>
                <a:gd name="connsiteY14" fmla="*/ 255002 h 36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5641" h="361450">
                  <a:moveTo>
                    <a:pt x="127203" y="254979"/>
                  </a:moveTo>
                  <a:lnTo>
                    <a:pt x="135550" y="118295"/>
                  </a:lnTo>
                  <a:cubicBezTo>
                    <a:pt x="137138" y="93707"/>
                    <a:pt x="117677" y="73020"/>
                    <a:pt x="93043" y="73020"/>
                  </a:cubicBezTo>
                  <a:lnTo>
                    <a:pt x="78753" y="73020"/>
                  </a:lnTo>
                  <a:cubicBezTo>
                    <a:pt x="81135" y="49204"/>
                    <a:pt x="87101" y="21758"/>
                    <a:pt x="91841" y="9033"/>
                  </a:cubicBezTo>
                  <a:cubicBezTo>
                    <a:pt x="96605" y="-2059"/>
                    <a:pt x="60063" y="-3646"/>
                    <a:pt x="56888" y="8262"/>
                  </a:cubicBezTo>
                  <a:cubicBezTo>
                    <a:pt x="54120" y="17811"/>
                    <a:pt x="50128" y="47593"/>
                    <a:pt x="48155" y="73020"/>
                  </a:cubicBezTo>
                  <a:lnTo>
                    <a:pt x="42598" y="73020"/>
                  </a:lnTo>
                  <a:cubicBezTo>
                    <a:pt x="17964" y="73020"/>
                    <a:pt x="-1497" y="93707"/>
                    <a:pt x="91" y="118295"/>
                  </a:cubicBezTo>
                  <a:lnTo>
                    <a:pt x="12385" y="321711"/>
                  </a:lnTo>
                  <a:cubicBezTo>
                    <a:pt x="13972" y="343985"/>
                    <a:pt x="32663" y="361451"/>
                    <a:pt x="54914" y="361451"/>
                  </a:cubicBezTo>
                  <a:lnTo>
                    <a:pt x="80727" y="361451"/>
                  </a:lnTo>
                  <a:cubicBezTo>
                    <a:pt x="82700" y="361451"/>
                    <a:pt x="84288" y="361451"/>
                    <a:pt x="86284" y="361065"/>
                  </a:cubicBezTo>
                  <a:cubicBezTo>
                    <a:pt x="85490" y="356302"/>
                    <a:pt x="85082" y="351516"/>
                    <a:pt x="85082" y="346752"/>
                  </a:cubicBezTo>
                  <a:cubicBezTo>
                    <a:pt x="85082" y="310211"/>
                    <a:pt x="101368" y="277231"/>
                    <a:pt x="127203" y="255002"/>
                  </a:cubicBezTo>
                  <a:close/>
                </a:path>
              </a:pathLst>
            </a:custGeom>
            <a:grpFill/>
            <a:ln w="22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A4719748-2CAB-9109-7716-A5FC4E6CE3BF}"/>
                </a:ext>
              </a:extLst>
            </p:cNvPr>
            <p:cNvSpPr/>
            <p:nvPr/>
          </p:nvSpPr>
          <p:spPr>
            <a:xfrm>
              <a:off x="5051244" y="5462063"/>
              <a:ext cx="163554" cy="126363"/>
            </a:xfrm>
            <a:custGeom>
              <a:avLst/>
              <a:gdLst>
                <a:gd name="connsiteX0" fmla="*/ 9543 w 163554"/>
                <a:gd name="connsiteY0" fmla="*/ 87418 h 126363"/>
                <a:gd name="connsiteX1" fmla="*/ 103290 w 163554"/>
                <a:gd name="connsiteY1" fmla="*/ 123960 h 126363"/>
                <a:gd name="connsiteX2" fmla="*/ 108462 w 163554"/>
                <a:gd name="connsiteY2" fmla="*/ 126364 h 126363"/>
                <a:gd name="connsiteX3" fmla="*/ 158930 w 163554"/>
                <a:gd name="connsiteY3" fmla="*/ 77869 h 126363"/>
                <a:gd name="connsiteX4" fmla="*/ 154167 w 163554"/>
                <a:gd name="connsiteY4" fmla="*/ 53667 h 126363"/>
                <a:gd name="connsiteX5" fmla="*/ 148201 w 163554"/>
                <a:gd name="connsiteY5" fmla="*/ 52465 h 126363"/>
                <a:gd name="connsiteX6" fmla="*/ 141442 w 163554"/>
                <a:gd name="connsiteY6" fmla="*/ 54438 h 126363"/>
                <a:gd name="connsiteX7" fmla="*/ 93378 w 163554"/>
                <a:gd name="connsiteY7" fmla="*/ 80659 h 126363"/>
                <a:gd name="connsiteX8" fmla="*/ 106488 w 163554"/>
                <a:gd name="connsiteY8" fmla="*/ 21458 h 126363"/>
                <a:gd name="connsiteX9" fmla="*/ 97370 w 163554"/>
                <a:gd name="connsiteY9" fmla="*/ 4378 h 126363"/>
                <a:gd name="connsiteX10" fmla="*/ 95351 w 163554"/>
                <a:gd name="connsiteY10" fmla="*/ 3561 h 126363"/>
                <a:gd name="connsiteX11" fmla="*/ 77069 w 163554"/>
                <a:gd name="connsiteY11" fmla="*/ 9935 h 126363"/>
                <a:gd name="connsiteX12" fmla="*/ 46493 w 163554"/>
                <a:gd name="connsiteY12" fmla="*/ 62399 h 126363"/>
                <a:gd name="connsiteX13" fmla="*/ 29005 w 163554"/>
                <a:gd name="connsiteY13" fmla="*/ 10366 h 126363"/>
                <a:gd name="connsiteX14" fmla="*/ 20272 w 163554"/>
                <a:gd name="connsiteY14" fmla="*/ 1202 h 126363"/>
                <a:gd name="connsiteX15" fmla="*/ 14715 w 163554"/>
                <a:gd name="connsiteY15" fmla="*/ 0 h 126363"/>
                <a:gd name="connsiteX16" fmla="*/ 17 w 163554"/>
                <a:gd name="connsiteY16" fmla="*/ 15900 h 126363"/>
                <a:gd name="connsiteX17" fmla="*/ 4372 w 163554"/>
                <a:gd name="connsiteY17" fmla="*/ 85808 h 126363"/>
                <a:gd name="connsiteX18" fmla="*/ 9521 w 163554"/>
                <a:gd name="connsiteY18" fmla="*/ 87395 h 126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3554" h="126363">
                  <a:moveTo>
                    <a:pt x="9543" y="87418"/>
                  </a:moveTo>
                  <a:lnTo>
                    <a:pt x="103290" y="123960"/>
                  </a:lnTo>
                  <a:cubicBezTo>
                    <a:pt x="104878" y="124776"/>
                    <a:pt x="106851" y="125547"/>
                    <a:pt x="108462" y="126364"/>
                  </a:cubicBezTo>
                  <a:lnTo>
                    <a:pt x="158930" y="77869"/>
                  </a:lnTo>
                  <a:cubicBezTo>
                    <a:pt x="166892" y="70724"/>
                    <a:pt x="164102" y="57613"/>
                    <a:pt x="154167" y="53667"/>
                  </a:cubicBezTo>
                  <a:cubicBezTo>
                    <a:pt x="152193" y="52850"/>
                    <a:pt x="150197" y="52465"/>
                    <a:pt x="148201" y="52465"/>
                  </a:cubicBezTo>
                  <a:cubicBezTo>
                    <a:pt x="145842" y="52465"/>
                    <a:pt x="143846" y="53236"/>
                    <a:pt x="141442" y="54438"/>
                  </a:cubicBezTo>
                  <a:lnTo>
                    <a:pt x="93378" y="80659"/>
                  </a:lnTo>
                  <a:lnTo>
                    <a:pt x="106488" y="21458"/>
                  </a:lnTo>
                  <a:cubicBezTo>
                    <a:pt x="108076" y="14313"/>
                    <a:pt x="104129" y="7190"/>
                    <a:pt x="97370" y="4378"/>
                  </a:cubicBezTo>
                  <a:lnTo>
                    <a:pt x="95351" y="3561"/>
                  </a:lnTo>
                  <a:cubicBezTo>
                    <a:pt x="88592" y="817"/>
                    <a:pt x="81084" y="3561"/>
                    <a:pt x="77069" y="9935"/>
                  </a:cubicBezTo>
                  <a:lnTo>
                    <a:pt x="46493" y="62399"/>
                  </a:lnTo>
                  <a:lnTo>
                    <a:pt x="29005" y="10366"/>
                  </a:lnTo>
                  <a:cubicBezTo>
                    <a:pt x="27848" y="5988"/>
                    <a:pt x="24650" y="2790"/>
                    <a:pt x="20272" y="1202"/>
                  </a:cubicBezTo>
                  <a:cubicBezTo>
                    <a:pt x="18299" y="431"/>
                    <a:pt x="16711" y="0"/>
                    <a:pt x="14715" y="0"/>
                  </a:cubicBezTo>
                  <a:cubicBezTo>
                    <a:pt x="6753" y="0"/>
                    <a:pt x="-392" y="6759"/>
                    <a:pt x="17" y="15900"/>
                  </a:cubicBezTo>
                  <a:lnTo>
                    <a:pt x="4372" y="85808"/>
                  </a:lnTo>
                  <a:cubicBezTo>
                    <a:pt x="6368" y="86193"/>
                    <a:pt x="7956" y="86624"/>
                    <a:pt x="9521" y="87395"/>
                  </a:cubicBezTo>
                  <a:close/>
                </a:path>
              </a:pathLst>
            </a:custGeom>
            <a:grpFill/>
            <a:ln w="22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B25EDA23-C411-76F3-BE20-2EFF10E42C8E}"/>
                </a:ext>
              </a:extLst>
            </p:cNvPr>
            <p:cNvSpPr/>
            <p:nvPr/>
          </p:nvSpPr>
          <p:spPr>
            <a:xfrm>
              <a:off x="4929717" y="5572173"/>
              <a:ext cx="242939" cy="413349"/>
            </a:xfrm>
            <a:custGeom>
              <a:avLst/>
              <a:gdLst>
                <a:gd name="connsiteX0" fmla="*/ 88972 w 242939"/>
                <a:gd name="connsiteY0" fmla="*/ 184285 h 413349"/>
                <a:gd name="connsiteX1" fmla="*/ 109227 w 242939"/>
                <a:gd name="connsiteY1" fmla="*/ 175167 h 413349"/>
                <a:gd name="connsiteX2" fmla="*/ 173600 w 242939"/>
                <a:gd name="connsiteY2" fmla="*/ 200979 h 413349"/>
                <a:gd name="connsiteX3" fmla="*/ 235591 w 242939"/>
                <a:gd name="connsiteY3" fmla="*/ 105645 h 413349"/>
                <a:gd name="connsiteX4" fmla="*/ 214519 w 242939"/>
                <a:gd name="connsiteY4" fmla="*/ 39684 h 413349"/>
                <a:gd name="connsiteX5" fmla="*/ 121158 w 242939"/>
                <a:gd name="connsiteY5" fmla="*/ 3143 h 413349"/>
                <a:gd name="connsiteX6" fmla="*/ 60778 w 242939"/>
                <a:gd name="connsiteY6" fmla="*/ 36894 h 413349"/>
                <a:gd name="connsiteX7" fmla="*/ 57602 w 242939"/>
                <a:gd name="connsiteY7" fmla="*/ 54791 h 413349"/>
                <a:gd name="connsiteX8" fmla="*/ 143047 w 242939"/>
                <a:gd name="connsiteY8" fmla="*/ 88157 h 413349"/>
                <a:gd name="connsiteX9" fmla="*/ 151780 w 242939"/>
                <a:gd name="connsiteY9" fmla="*/ 108412 h 413349"/>
                <a:gd name="connsiteX10" fmla="*/ 150986 w 242939"/>
                <a:gd name="connsiteY10" fmla="*/ 110386 h 413349"/>
                <a:gd name="connsiteX11" fmla="*/ 136310 w 242939"/>
                <a:gd name="connsiteY11" fmla="*/ 120320 h 413349"/>
                <a:gd name="connsiteX12" fmla="*/ 130730 w 242939"/>
                <a:gd name="connsiteY12" fmla="*/ 119549 h 413349"/>
                <a:gd name="connsiteX13" fmla="*/ 52090 w 242939"/>
                <a:gd name="connsiteY13" fmla="*/ 88542 h 413349"/>
                <a:gd name="connsiteX14" fmla="*/ 24282 w 242939"/>
                <a:gd name="connsiteY14" fmla="*/ 249452 h 413349"/>
                <a:gd name="connsiteX15" fmla="*/ 64815 w 242939"/>
                <a:gd name="connsiteY15" fmla="*/ 265352 h 413349"/>
                <a:gd name="connsiteX16" fmla="*/ 73571 w 242939"/>
                <a:gd name="connsiteY16" fmla="*/ 273699 h 413349"/>
                <a:gd name="connsiteX17" fmla="*/ 73956 w 242939"/>
                <a:gd name="connsiteY17" fmla="*/ 285608 h 413349"/>
                <a:gd name="connsiteX18" fmla="*/ 73162 w 242939"/>
                <a:gd name="connsiteY18" fmla="*/ 287626 h 413349"/>
                <a:gd name="connsiteX19" fmla="*/ 58487 w 242939"/>
                <a:gd name="connsiteY19" fmla="*/ 297561 h 413349"/>
                <a:gd name="connsiteX20" fmla="*/ 52907 w 242939"/>
                <a:gd name="connsiteY20" fmla="*/ 296745 h 413349"/>
                <a:gd name="connsiteX21" fmla="*/ 52521 w 242939"/>
                <a:gd name="connsiteY21" fmla="*/ 296745 h 413349"/>
                <a:gd name="connsiteX22" fmla="*/ 18339 w 242939"/>
                <a:gd name="connsiteY22" fmla="*/ 283249 h 413349"/>
                <a:gd name="connsiteX23" fmla="*/ 397 w 242939"/>
                <a:gd name="connsiteY23" fmla="*/ 386136 h 413349"/>
                <a:gd name="connsiteX24" fmla="*/ 42496 w 242939"/>
                <a:gd name="connsiteY24" fmla="*/ 402830 h 413349"/>
                <a:gd name="connsiteX25" fmla="*/ 154933 w 242939"/>
                <a:gd name="connsiteY25" fmla="*/ 230013 h 413349"/>
                <a:gd name="connsiteX26" fmla="*/ 96934 w 242939"/>
                <a:gd name="connsiteY26" fmla="*/ 206582 h 413349"/>
                <a:gd name="connsiteX27" fmla="*/ 88201 w 242939"/>
                <a:gd name="connsiteY27" fmla="*/ 198235 h 413349"/>
                <a:gd name="connsiteX28" fmla="*/ 88201 w 242939"/>
                <a:gd name="connsiteY28" fmla="*/ 186281 h 413349"/>
                <a:gd name="connsiteX29" fmla="*/ 88972 w 242939"/>
                <a:gd name="connsiteY29" fmla="*/ 184308 h 413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42939" h="413349">
                  <a:moveTo>
                    <a:pt x="88972" y="184285"/>
                  </a:moveTo>
                  <a:cubicBezTo>
                    <a:pt x="92148" y="176323"/>
                    <a:pt x="101289" y="172377"/>
                    <a:pt x="109227" y="175167"/>
                  </a:cubicBezTo>
                  <a:lnTo>
                    <a:pt x="173600" y="200979"/>
                  </a:lnTo>
                  <a:lnTo>
                    <a:pt x="235591" y="105645"/>
                  </a:lnTo>
                  <a:cubicBezTo>
                    <a:pt x="251083" y="82169"/>
                    <a:pt x="241149" y="50005"/>
                    <a:pt x="214519" y="39684"/>
                  </a:cubicBezTo>
                  <a:lnTo>
                    <a:pt x="121158" y="3143"/>
                  </a:lnTo>
                  <a:cubicBezTo>
                    <a:pt x="94552" y="-7223"/>
                    <a:pt x="65541" y="9086"/>
                    <a:pt x="60778" y="36894"/>
                  </a:cubicBezTo>
                  <a:lnTo>
                    <a:pt x="57602" y="54791"/>
                  </a:lnTo>
                  <a:lnTo>
                    <a:pt x="143047" y="88157"/>
                  </a:lnTo>
                  <a:cubicBezTo>
                    <a:pt x="150986" y="91332"/>
                    <a:pt x="154955" y="100451"/>
                    <a:pt x="151780" y="108412"/>
                  </a:cubicBezTo>
                  <a:lnTo>
                    <a:pt x="150986" y="110386"/>
                  </a:lnTo>
                  <a:cubicBezTo>
                    <a:pt x="148604" y="116759"/>
                    <a:pt x="142639" y="120320"/>
                    <a:pt x="136310" y="120320"/>
                  </a:cubicBezTo>
                  <a:cubicBezTo>
                    <a:pt x="134314" y="120320"/>
                    <a:pt x="132726" y="120320"/>
                    <a:pt x="130730" y="119549"/>
                  </a:cubicBezTo>
                  <a:lnTo>
                    <a:pt x="52090" y="88542"/>
                  </a:lnTo>
                  <a:lnTo>
                    <a:pt x="24282" y="249452"/>
                  </a:lnTo>
                  <a:lnTo>
                    <a:pt x="64815" y="265352"/>
                  </a:lnTo>
                  <a:cubicBezTo>
                    <a:pt x="68785" y="266940"/>
                    <a:pt x="71983" y="269730"/>
                    <a:pt x="73571" y="273699"/>
                  </a:cubicBezTo>
                  <a:cubicBezTo>
                    <a:pt x="75158" y="277260"/>
                    <a:pt x="75544" y="281661"/>
                    <a:pt x="73956" y="285608"/>
                  </a:cubicBezTo>
                  <a:lnTo>
                    <a:pt x="73162" y="287626"/>
                  </a:lnTo>
                  <a:cubicBezTo>
                    <a:pt x="70395" y="293955"/>
                    <a:pt x="64815" y="297561"/>
                    <a:pt x="58487" y="297561"/>
                  </a:cubicBezTo>
                  <a:cubicBezTo>
                    <a:pt x="56491" y="297561"/>
                    <a:pt x="54495" y="297130"/>
                    <a:pt x="52907" y="296745"/>
                  </a:cubicBezTo>
                  <a:lnTo>
                    <a:pt x="52521" y="296745"/>
                  </a:lnTo>
                  <a:lnTo>
                    <a:pt x="18339" y="283249"/>
                  </a:lnTo>
                  <a:lnTo>
                    <a:pt x="397" y="386136"/>
                  </a:lnTo>
                  <a:cubicBezTo>
                    <a:pt x="-3981" y="410769"/>
                    <a:pt x="29000" y="423880"/>
                    <a:pt x="42496" y="402830"/>
                  </a:cubicBezTo>
                  <a:lnTo>
                    <a:pt x="154933" y="230013"/>
                  </a:lnTo>
                  <a:lnTo>
                    <a:pt x="96934" y="206582"/>
                  </a:lnTo>
                  <a:cubicBezTo>
                    <a:pt x="92964" y="204994"/>
                    <a:pt x="89789" y="202204"/>
                    <a:pt x="88201" y="198235"/>
                  </a:cubicBezTo>
                  <a:cubicBezTo>
                    <a:pt x="86613" y="194628"/>
                    <a:pt x="86613" y="190273"/>
                    <a:pt x="88201" y="186281"/>
                  </a:cubicBezTo>
                  <a:lnTo>
                    <a:pt x="88972" y="184308"/>
                  </a:lnTo>
                  <a:close/>
                </a:path>
              </a:pathLst>
            </a:custGeom>
            <a:grpFill/>
            <a:ln w="22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A1517FAD-6759-717E-E6F8-8C92B5F75CFA}"/>
                </a:ext>
              </a:extLst>
            </p:cNvPr>
            <p:cNvSpPr/>
            <p:nvPr/>
          </p:nvSpPr>
          <p:spPr>
            <a:xfrm>
              <a:off x="5352393" y="5877219"/>
              <a:ext cx="186767" cy="186790"/>
            </a:xfrm>
            <a:custGeom>
              <a:avLst/>
              <a:gdLst>
                <a:gd name="connsiteX0" fmla="*/ 93384 w 186767"/>
                <a:gd name="connsiteY0" fmla="*/ 0 h 186790"/>
                <a:gd name="connsiteX1" fmla="*/ 0 w 186767"/>
                <a:gd name="connsiteY1" fmla="*/ 93429 h 186790"/>
                <a:gd name="connsiteX2" fmla="*/ 93384 w 186767"/>
                <a:gd name="connsiteY2" fmla="*/ 186790 h 186790"/>
                <a:gd name="connsiteX3" fmla="*/ 186767 w 186767"/>
                <a:gd name="connsiteY3" fmla="*/ 93429 h 186790"/>
                <a:gd name="connsiteX4" fmla="*/ 93384 w 186767"/>
                <a:gd name="connsiteY4" fmla="*/ 0 h 186790"/>
                <a:gd name="connsiteX5" fmla="*/ 137456 w 186767"/>
                <a:gd name="connsiteY5" fmla="*/ 79888 h 186790"/>
                <a:gd name="connsiteX6" fmla="*/ 94926 w 186767"/>
                <a:gd name="connsiteY6" fmla="*/ 130447 h 186790"/>
                <a:gd name="connsiteX7" fmla="*/ 84333 w 186767"/>
                <a:gd name="connsiteY7" fmla="*/ 135369 h 186790"/>
                <a:gd name="connsiteX8" fmla="*/ 73718 w 186767"/>
                <a:gd name="connsiteY8" fmla="*/ 130447 h 186790"/>
                <a:gd name="connsiteX9" fmla="*/ 49266 w 186767"/>
                <a:gd name="connsiteY9" fmla="*/ 101391 h 186790"/>
                <a:gd name="connsiteX10" fmla="*/ 50945 w 186767"/>
                <a:gd name="connsiteY10" fmla="*/ 81884 h 186790"/>
                <a:gd name="connsiteX11" fmla="*/ 70452 w 186767"/>
                <a:gd name="connsiteY11" fmla="*/ 83562 h 186790"/>
                <a:gd name="connsiteX12" fmla="*/ 84311 w 186767"/>
                <a:gd name="connsiteY12" fmla="*/ 100007 h 186790"/>
                <a:gd name="connsiteX13" fmla="*/ 116225 w 186767"/>
                <a:gd name="connsiteY13" fmla="*/ 62059 h 186790"/>
                <a:gd name="connsiteX14" fmla="*/ 135732 w 186767"/>
                <a:gd name="connsiteY14" fmla="*/ 60381 h 186790"/>
                <a:gd name="connsiteX15" fmla="*/ 137410 w 186767"/>
                <a:gd name="connsiteY15" fmla="*/ 79888 h 186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6767" h="186790">
                  <a:moveTo>
                    <a:pt x="93384" y="0"/>
                  </a:moveTo>
                  <a:cubicBezTo>
                    <a:pt x="41804" y="0"/>
                    <a:pt x="0" y="41826"/>
                    <a:pt x="0" y="93429"/>
                  </a:cubicBezTo>
                  <a:cubicBezTo>
                    <a:pt x="0" y="145032"/>
                    <a:pt x="41804" y="186790"/>
                    <a:pt x="93384" y="186790"/>
                  </a:cubicBezTo>
                  <a:cubicBezTo>
                    <a:pt x="144964" y="186790"/>
                    <a:pt x="186767" y="145009"/>
                    <a:pt x="186767" y="93429"/>
                  </a:cubicBezTo>
                  <a:cubicBezTo>
                    <a:pt x="186767" y="41849"/>
                    <a:pt x="144941" y="0"/>
                    <a:pt x="93384" y="0"/>
                  </a:cubicBezTo>
                  <a:close/>
                  <a:moveTo>
                    <a:pt x="137456" y="79888"/>
                  </a:moveTo>
                  <a:lnTo>
                    <a:pt x="94926" y="130447"/>
                  </a:lnTo>
                  <a:cubicBezTo>
                    <a:pt x="92295" y="133554"/>
                    <a:pt x="88416" y="135369"/>
                    <a:pt x="84333" y="135369"/>
                  </a:cubicBezTo>
                  <a:cubicBezTo>
                    <a:pt x="80251" y="135369"/>
                    <a:pt x="76349" y="133554"/>
                    <a:pt x="73718" y="130447"/>
                  </a:cubicBezTo>
                  <a:lnTo>
                    <a:pt x="49266" y="101391"/>
                  </a:lnTo>
                  <a:cubicBezTo>
                    <a:pt x="44344" y="95538"/>
                    <a:pt x="45093" y="86806"/>
                    <a:pt x="50945" y="81884"/>
                  </a:cubicBezTo>
                  <a:cubicBezTo>
                    <a:pt x="56797" y="76916"/>
                    <a:pt x="65530" y="77687"/>
                    <a:pt x="70452" y="83562"/>
                  </a:cubicBezTo>
                  <a:lnTo>
                    <a:pt x="84311" y="100007"/>
                  </a:lnTo>
                  <a:lnTo>
                    <a:pt x="116225" y="62059"/>
                  </a:lnTo>
                  <a:cubicBezTo>
                    <a:pt x="121147" y="56230"/>
                    <a:pt x="129902" y="55459"/>
                    <a:pt x="135732" y="60381"/>
                  </a:cubicBezTo>
                  <a:cubicBezTo>
                    <a:pt x="141584" y="65303"/>
                    <a:pt x="142355" y="74036"/>
                    <a:pt x="137410" y="79888"/>
                  </a:cubicBezTo>
                  <a:close/>
                </a:path>
              </a:pathLst>
            </a:custGeom>
            <a:grpFill/>
            <a:ln w="22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D63F6584-55AE-8B21-EB2C-013483ECCA1C}"/>
              </a:ext>
            </a:extLst>
          </p:cNvPr>
          <p:cNvGrpSpPr/>
          <p:nvPr/>
        </p:nvGrpSpPr>
        <p:grpSpPr>
          <a:xfrm>
            <a:off x="7004346" y="3668885"/>
            <a:ext cx="636607" cy="630920"/>
            <a:chOff x="7004346" y="3541294"/>
            <a:chExt cx="636607" cy="630920"/>
          </a:xfrm>
        </p:grpSpPr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E9FF5386-3823-9A8E-C98F-1027F26C8D23}"/>
                </a:ext>
              </a:extLst>
            </p:cNvPr>
            <p:cNvSpPr/>
            <p:nvPr/>
          </p:nvSpPr>
          <p:spPr>
            <a:xfrm>
              <a:off x="7366884" y="3712896"/>
              <a:ext cx="274069" cy="268308"/>
            </a:xfrm>
            <a:custGeom>
              <a:avLst/>
              <a:gdLst>
                <a:gd name="connsiteX0" fmla="*/ 212152 w 274069"/>
                <a:gd name="connsiteY0" fmla="*/ 14553 h 268308"/>
                <a:gd name="connsiteX1" fmla="*/ 212152 w 274069"/>
                <a:gd name="connsiteY1" fmla="*/ 14553 h 268308"/>
                <a:gd name="connsiteX2" fmla="*/ 50269 w 274069"/>
                <a:gd name="connsiteY2" fmla="*/ 61942 h 268308"/>
                <a:gd name="connsiteX3" fmla="*/ 0 w 274069"/>
                <a:gd name="connsiteY3" fmla="*/ 153814 h 268308"/>
                <a:gd name="connsiteX4" fmla="*/ 209247 w 274069"/>
                <a:gd name="connsiteY4" fmla="*/ 268309 h 268308"/>
                <a:gd name="connsiteX5" fmla="*/ 259516 w 274069"/>
                <a:gd name="connsiteY5" fmla="*/ 176437 h 268308"/>
                <a:gd name="connsiteX6" fmla="*/ 212127 w 274069"/>
                <a:gd name="connsiteY6" fmla="*/ 14553 h 268308"/>
                <a:gd name="connsiteX7" fmla="*/ 194206 w 274069"/>
                <a:gd name="connsiteY7" fmla="*/ 91581 h 268308"/>
                <a:gd name="connsiteX8" fmla="*/ 165404 w 274069"/>
                <a:gd name="connsiteY8" fmla="*/ 100025 h 268308"/>
                <a:gd name="connsiteX9" fmla="*/ 135740 w 274069"/>
                <a:gd name="connsiteY9" fmla="*/ 108690 h 268308"/>
                <a:gd name="connsiteX10" fmla="*/ 117104 w 274069"/>
                <a:gd name="connsiteY10" fmla="*/ 119743 h 268308"/>
                <a:gd name="connsiteX11" fmla="*/ 106938 w 274069"/>
                <a:gd name="connsiteY11" fmla="*/ 117134 h 268308"/>
                <a:gd name="connsiteX12" fmla="*/ 98494 w 274069"/>
                <a:gd name="connsiteY12" fmla="*/ 88356 h 268308"/>
                <a:gd name="connsiteX13" fmla="*/ 185738 w 274069"/>
                <a:gd name="connsiteY13" fmla="*/ 62828 h 268308"/>
                <a:gd name="connsiteX14" fmla="*/ 194181 w 274069"/>
                <a:gd name="connsiteY14" fmla="*/ 91606 h 26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4069" h="268308">
                  <a:moveTo>
                    <a:pt x="212152" y="14553"/>
                  </a:moveTo>
                  <a:lnTo>
                    <a:pt x="212152" y="14553"/>
                  </a:lnTo>
                  <a:cubicBezTo>
                    <a:pt x="154597" y="-16932"/>
                    <a:pt x="81754" y="4387"/>
                    <a:pt x="50269" y="61942"/>
                  </a:cubicBezTo>
                  <a:lnTo>
                    <a:pt x="0" y="153814"/>
                  </a:lnTo>
                  <a:lnTo>
                    <a:pt x="209247" y="268309"/>
                  </a:lnTo>
                  <a:lnTo>
                    <a:pt x="259516" y="176437"/>
                  </a:lnTo>
                  <a:cubicBezTo>
                    <a:pt x="291001" y="118906"/>
                    <a:pt x="269683" y="46039"/>
                    <a:pt x="212127" y="14553"/>
                  </a:cubicBezTo>
                  <a:close/>
                  <a:moveTo>
                    <a:pt x="194206" y="91581"/>
                  </a:moveTo>
                  <a:cubicBezTo>
                    <a:pt x="188568" y="101896"/>
                    <a:pt x="175718" y="105662"/>
                    <a:pt x="165404" y="100025"/>
                  </a:cubicBezTo>
                  <a:cubicBezTo>
                    <a:pt x="155187" y="94486"/>
                    <a:pt x="141328" y="98523"/>
                    <a:pt x="135740" y="108690"/>
                  </a:cubicBezTo>
                  <a:cubicBezTo>
                    <a:pt x="131875" y="115755"/>
                    <a:pt x="124613" y="119743"/>
                    <a:pt x="117104" y="119743"/>
                  </a:cubicBezTo>
                  <a:cubicBezTo>
                    <a:pt x="113658" y="119743"/>
                    <a:pt x="110162" y="118906"/>
                    <a:pt x="106938" y="117134"/>
                  </a:cubicBezTo>
                  <a:cubicBezTo>
                    <a:pt x="96672" y="111521"/>
                    <a:pt x="92881" y="98622"/>
                    <a:pt x="98494" y="88356"/>
                  </a:cubicBezTo>
                  <a:cubicBezTo>
                    <a:pt x="115209" y="57781"/>
                    <a:pt x="155138" y="46039"/>
                    <a:pt x="185738" y="62828"/>
                  </a:cubicBezTo>
                  <a:cubicBezTo>
                    <a:pt x="196003" y="68441"/>
                    <a:pt x="199794" y="81340"/>
                    <a:pt x="194181" y="91606"/>
                  </a:cubicBezTo>
                  <a:close/>
                </a:path>
              </a:pathLst>
            </a:custGeom>
            <a:solidFill>
              <a:schemeClr val="tx1"/>
            </a:solidFill>
            <a:ln w="242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138233E2-4921-4F46-2D8B-BE4632B51B5C}"/>
                </a:ext>
              </a:extLst>
            </p:cNvPr>
            <p:cNvSpPr/>
            <p:nvPr/>
          </p:nvSpPr>
          <p:spPr>
            <a:xfrm>
              <a:off x="7281704" y="3903906"/>
              <a:ext cx="274093" cy="268308"/>
            </a:xfrm>
            <a:custGeom>
              <a:avLst/>
              <a:gdLst>
                <a:gd name="connsiteX0" fmla="*/ 14553 w 274093"/>
                <a:gd name="connsiteY0" fmla="*/ 91872 h 268308"/>
                <a:gd name="connsiteX1" fmla="*/ 61942 w 274093"/>
                <a:gd name="connsiteY1" fmla="*/ 253755 h 268308"/>
                <a:gd name="connsiteX2" fmla="*/ 61942 w 274093"/>
                <a:gd name="connsiteY2" fmla="*/ 253755 h 268308"/>
                <a:gd name="connsiteX3" fmla="*/ 223825 w 274093"/>
                <a:gd name="connsiteY3" fmla="*/ 206367 h 268308"/>
                <a:gd name="connsiteX4" fmla="*/ 274094 w 274093"/>
                <a:gd name="connsiteY4" fmla="*/ 114495 h 268308"/>
                <a:gd name="connsiteX5" fmla="*/ 64847 w 274093"/>
                <a:gd name="connsiteY5" fmla="*/ 0 h 268308"/>
                <a:gd name="connsiteX6" fmla="*/ 14578 w 274093"/>
                <a:gd name="connsiteY6" fmla="*/ 91872 h 26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4093" h="268308">
                  <a:moveTo>
                    <a:pt x="14553" y="91872"/>
                  </a:moveTo>
                  <a:cubicBezTo>
                    <a:pt x="-16932" y="149402"/>
                    <a:pt x="4387" y="222270"/>
                    <a:pt x="61942" y="253755"/>
                  </a:cubicBezTo>
                  <a:lnTo>
                    <a:pt x="61942" y="253755"/>
                  </a:lnTo>
                  <a:cubicBezTo>
                    <a:pt x="119497" y="285241"/>
                    <a:pt x="192315" y="263922"/>
                    <a:pt x="223825" y="206367"/>
                  </a:cubicBezTo>
                  <a:lnTo>
                    <a:pt x="274094" y="114495"/>
                  </a:lnTo>
                  <a:lnTo>
                    <a:pt x="64847" y="0"/>
                  </a:lnTo>
                  <a:lnTo>
                    <a:pt x="14578" y="91872"/>
                  </a:lnTo>
                  <a:close/>
                </a:path>
              </a:pathLst>
            </a:custGeom>
            <a:solidFill>
              <a:schemeClr val="tx1"/>
            </a:solidFill>
            <a:ln w="242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678AADE6-FA01-DA3A-86CE-AE704165FCAD}"/>
                </a:ext>
              </a:extLst>
            </p:cNvPr>
            <p:cNvSpPr/>
            <p:nvPr/>
          </p:nvSpPr>
          <p:spPr>
            <a:xfrm>
              <a:off x="7004346" y="3541294"/>
              <a:ext cx="359855" cy="89606"/>
            </a:xfrm>
            <a:custGeom>
              <a:avLst/>
              <a:gdLst>
                <a:gd name="connsiteX0" fmla="*/ 14130 w 359855"/>
                <a:gd name="connsiteY0" fmla="*/ 0 h 89606"/>
                <a:gd name="connsiteX1" fmla="*/ 345725 w 359855"/>
                <a:gd name="connsiteY1" fmla="*/ 0 h 89606"/>
                <a:gd name="connsiteX2" fmla="*/ 359856 w 359855"/>
                <a:gd name="connsiteY2" fmla="*/ 14130 h 89606"/>
                <a:gd name="connsiteX3" fmla="*/ 359856 w 359855"/>
                <a:gd name="connsiteY3" fmla="*/ 75477 h 89606"/>
                <a:gd name="connsiteX4" fmla="*/ 345725 w 359855"/>
                <a:gd name="connsiteY4" fmla="*/ 89607 h 89606"/>
                <a:gd name="connsiteX5" fmla="*/ 14130 w 359855"/>
                <a:gd name="connsiteY5" fmla="*/ 89607 h 89606"/>
                <a:gd name="connsiteX6" fmla="*/ 0 w 359855"/>
                <a:gd name="connsiteY6" fmla="*/ 75477 h 89606"/>
                <a:gd name="connsiteX7" fmla="*/ 0 w 359855"/>
                <a:gd name="connsiteY7" fmla="*/ 14130 h 89606"/>
                <a:gd name="connsiteX8" fmla="*/ 14130 w 359855"/>
                <a:gd name="connsiteY8" fmla="*/ 0 h 89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9855" h="89606">
                  <a:moveTo>
                    <a:pt x="14130" y="0"/>
                  </a:moveTo>
                  <a:lnTo>
                    <a:pt x="345725" y="0"/>
                  </a:lnTo>
                  <a:cubicBezTo>
                    <a:pt x="353529" y="0"/>
                    <a:pt x="359856" y="6327"/>
                    <a:pt x="359856" y="14130"/>
                  </a:cubicBezTo>
                  <a:lnTo>
                    <a:pt x="359856" y="75477"/>
                  </a:lnTo>
                  <a:cubicBezTo>
                    <a:pt x="359856" y="83280"/>
                    <a:pt x="353529" y="89607"/>
                    <a:pt x="345725" y="89607"/>
                  </a:cubicBezTo>
                  <a:lnTo>
                    <a:pt x="14130" y="89607"/>
                  </a:lnTo>
                  <a:cubicBezTo>
                    <a:pt x="6327" y="89607"/>
                    <a:pt x="0" y="83280"/>
                    <a:pt x="0" y="75477"/>
                  </a:cubicBezTo>
                  <a:lnTo>
                    <a:pt x="0" y="14130"/>
                  </a:lnTo>
                  <a:cubicBezTo>
                    <a:pt x="0" y="6327"/>
                    <a:pt x="6327" y="0"/>
                    <a:pt x="14130" y="0"/>
                  </a:cubicBezTo>
                  <a:close/>
                </a:path>
              </a:pathLst>
            </a:custGeom>
            <a:solidFill>
              <a:schemeClr val="tx1"/>
            </a:solidFill>
            <a:ln w="242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972BDB6F-8D39-7DEE-E67D-892F548AB5B7}"/>
                </a:ext>
              </a:extLst>
            </p:cNvPr>
            <p:cNvSpPr/>
            <p:nvPr/>
          </p:nvSpPr>
          <p:spPr>
            <a:xfrm>
              <a:off x="7031769" y="3673291"/>
              <a:ext cx="305106" cy="365173"/>
            </a:xfrm>
            <a:custGeom>
              <a:avLst/>
              <a:gdLst>
                <a:gd name="connsiteX0" fmla="*/ 305107 w 305106"/>
                <a:gd name="connsiteY0" fmla="*/ 0 h 365173"/>
                <a:gd name="connsiteX1" fmla="*/ 0 w 305106"/>
                <a:gd name="connsiteY1" fmla="*/ 0 h 365173"/>
                <a:gd name="connsiteX2" fmla="*/ 0 w 305106"/>
                <a:gd name="connsiteY2" fmla="*/ 343953 h 365173"/>
                <a:gd name="connsiteX3" fmla="*/ 21220 w 305106"/>
                <a:gd name="connsiteY3" fmla="*/ 365173 h 365173"/>
                <a:gd name="connsiteX4" fmla="*/ 207942 w 305106"/>
                <a:gd name="connsiteY4" fmla="*/ 365173 h 365173"/>
                <a:gd name="connsiteX5" fmla="*/ 227242 w 305106"/>
                <a:gd name="connsiteY5" fmla="*/ 302153 h 365173"/>
                <a:gd name="connsiteX6" fmla="*/ 305107 w 305106"/>
                <a:gd name="connsiteY6" fmla="*/ 159988 h 365173"/>
                <a:gd name="connsiteX7" fmla="*/ 305107 w 305106"/>
                <a:gd name="connsiteY7" fmla="*/ 0 h 365173"/>
                <a:gd name="connsiteX8" fmla="*/ 220448 w 305106"/>
                <a:gd name="connsiteY8" fmla="*/ 174611 h 365173"/>
                <a:gd name="connsiteX9" fmla="*/ 216214 w 305106"/>
                <a:gd name="connsiteY9" fmla="*/ 178845 h 365173"/>
                <a:gd name="connsiteX10" fmla="*/ 173774 w 305106"/>
                <a:gd name="connsiteY10" fmla="*/ 178845 h 365173"/>
                <a:gd name="connsiteX11" fmla="*/ 173774 w 305106"/>
                <a:gd name="connsiteY11" fmla="*/ 221285 h 365173"/>
                <a:gd name="connsiteX12" fmla="*/ 169318 w 305106"/>
                <a:gd name="connsiteY12" fmla="*/ 225544 h 365173"/>
                <a:gd name="connsiteX13" fmla="*/ 135592 w 305106"/>
                <a:gd name="connsiteY13" fmla="*/ 225544 h 365173"/>
                <a:gd name="connsiteX14" fmla="*/ 131358 w 305106"/>
                <a:gd name="connsiteY14" fmla="*/ 221285 h 365173"/>
                <a:gd name="connsiteX15" fmla="*/ 131358 w 305106"/>
                <a:gd name="connsiteY15" fmla="*/ 178845 h 365173"/>
                <a:gd name="connsiteX16" fmla="*/ 88918 w 305106"/>
                <a:gd name="connsiteY16" fmla="*/ 178845 h 365173"/>
                <a:gd name="connsiteX17" fmla="*/ 84462 w 305106"/>
                <a:gd name="connsiteY17" fmla="*/ 174611 h 365173"/>
                <a:gd name="connsiteX18" fmla="*/ 84462 w 305106"/>
                <a:gd name="connsiteY18" fmla="*/ 140663 h 365173"/>
                <a:gd name="connsiteX19" fmla="*/ 88918 w 305106"/>
                <a:gd name="connsiteY19" fmla="*/ 136404 h 365173"/>
                <a:gd name="connsiteX20" fmla="*/ 131358 w 305106"/>
                <a:gd name="connsiteY20" fmla="*/ 136404 h 365173"/>
                <a:gd name="connsiteX21" fmla="*/ 131358 w 305106"/>
                <a:gd name="connsiteY21" fmla="*/ 93964 h 365173"/>
                <a:gd name="connsiteX22" fmla="*/ 135592 w 305106"/>
                <a:gd name="connsiteY22" fmla="*/ 89509 h 365173"/>
                <a:gd name="connsiteX23" fmla="*/ 169318 w 305106"/>
                <a:gd name="connsiteY23" fmla="*/ 89509 h 365173"/>
                <a:gd name="connsiteX24" fmla="*/ 173774 w 305106"/>
                <a:gd name="connsiteY24" fmla="*/ 93964 h 365173"/>
                <a:gd name="connsiteX25" fmla="*/ 173774 w 305106"/>
                <a:gd name="connsiteY25" fmla="*/ 136404 h 365173"/>
                <a:gd name="connsiteX26" fmla="*/ 216214 w 305106"/>
                <a:gd name="connsiteY26" fmla="*/ 136404 h 365173"/>
                <a:gd name="connsiteX27" fmla="*/ 220448 w 305106"/>
                <a:gd name="connsiteY27" fmla="*/ 140663 h 365173"/>
                <a:gd name="connsiteX28" fmla="*/ 220448 w 305106"/>
                <a:gd name="connsiteY28" fmla="*/ 174611 h 36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5106" h="365173">
                  <a:moveTo>
                    <a:pt x="305107" y="0"/>
                  </a:moveTo>
                  <a:lnTo>
                    <a:pt x="0" y="0"/>
                  </a:lnTo>
                  <a:lnTo>
                    <a:pt x="0" y="343953"/>
                  </a:lnTo>
                  <a:cubicBezTo>
                    <a:pt x="0" y="355843"/>
                    <a:pt x="9330" y="365173"/>
                    <a:pt x="21220" y="365173"/>
                  </a:cubicBezTo>
                  <a:lnTo>
                    <a:pt x="207942" y="365173"/>
                  </a:lnTo>
                  <a:cubicBezTo>
                    <a:pt x="209862" y="343756"/>
                    <a:pt x="216214" y="322314"/>
                    <a:pt x="227242" y="302153"/>
                  </a:cubicBezTo>
                  <a:lnTo>
                    <a:pt x="305107" y="159988"/>
                  </a:lnTo>
                  <a:lnTo>
                    <a:pt x="305107" y="0"/>
                  </a:lnTo>
                  <a:close/>
                  <a:moveTo>
                    <a:pt x="220448" y="174611"/>
                  </a:moveTo>
                  <a:cubicBezTo>
                    <a:pt x="220448" y="176949"/>
                    <a:pt x="218528" y="178845"/>
                    <a:pt x="216214" y="178845"/>
                  </a:cubicBezTo>
                  <a:lnTo>
                    <a:pt x="173774" y="178845"/>
                  </a:lnTo>
                  <a:lnTo>
                    <a:pt x="173774" y="221285"/>
                  </a:lnTo>
                  <a:cubicBezTo>
                    <a:pt x="173774" y="223624"/>
                    <a:pt x="171853" y="225544"/>
                    <a:pt x="169318" y="225544"/>
                  </a:cubicBezTo>
                  <a:lnTo>
                    <a:pt x="135592" y="225544"/>
                  </a:lnTo>
                  <a:cubicBezTo>
                    <a:pt x="133253" y="225544"/>
                    <a:pt x="131358" y="223648"/>
                    <a:pt x="131358" y="221285"/>
                  </a:cubicBezTo>
                  <a:lnTo>
                    <a:pt x="131358" y="178845"/>
                  </a:lnTo>
                  <a:lnTo>
                    <a:pt x="88918" y="178845"/>
                  </a:lnTo>
                  <a:cubicBezTo>
                    <a:pt x="86382" y="178845"/>
                    <a:pt x="84462" y="176949"/>
                    <a:pt x="84462" y="174611"/>
                  </a:cubicBezTo>
                  <a:lnTo>
                    <a:pt x="84462" y="140663"/>
                  </a:lnTo>
                  <a:cubicBezTo>
                    <a:pt x="84462" y="138325"/>
                    <a:pt x="86382" y="136404"/>
                    <a:pt x="88918" y="136404"/>
                  </a:cubicBezTo>
                  <a:lnTo>
                    <a:pt x="131358" y="136404"/>
                  </a:lnTo>
                  <a:lnTo>
                    <a:pt x="131358" y="93964"/>
                  </a:lnTo>
                  <a:cubicBezTo>
                    <a:pt x="131358" y="91626"/>
                    <a:pt x="133278" y="89509"/>
                    <a:pt x="135592" y="89509"/>
                  </a:cubicBezTo>
                  <a:lnTo>
                    <a:pt x="169318" y="89509"/>
                  </a:lnTo>
                  <a:cubicBezTo>
                    <a:pt x="171853" y="89509"/>
                    <a:pt x="173774" y="91626"/>
                    <a:pt x="173774" y="93964"/>
                  </a:cubicBezTo>
                  <a:lnTo>
                    <a:pt x="173774" y="136404"/>
                  </a:lnTo>
                  <a:lnTo>
                    <a:pt x="216214" y="136404"/>
                  </a:lnTo>
                  <a:cubicBezTo>
                    <a:pt x="218552" y="136404"/>
                    <a:pt x="220448" y="138325"/>
                    <a:pt x="220448" y="140663"/>
                  </a:cubicBezTo>
                  <a:lnTo>
                    <a:pt x="220448" y="174611"/>
                  </a:lnTo>
                  <a:close/>
                </a:path>
              </a:pathLst>
            </a:custGeom>
            <a:solidFill>
              <a:schemeClr val="tx1"/>
            </a:solidFill>
            <a:ln w="242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C4E5C9F6-F3F1-BC68-84C5-AB6C708C93EF}"/>
              </a:ext>
            </a:extLst>
          </p:cNvPr>
          <p:cNvGrpSpPr/>
          <p:nvPr/>
        </p:nvGrpSpPr>
        <p:grpSpPr>
          <a:xfrm>
            <a:off x="5539864" y="4649950"/>
            <a:ext cx="396110" cy="549289"/>
            <a:chOff x="5539864" y="4522359"/>
            <a:chExt cx="396110" cy="549289"/>
          </a:xfrm>
          <a:solidFill>
            <a:schemeClr val="tx1"/>
          </a:solidFill>
        </p:grpSpPr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F0E25751-E5CB-25CF-4F8F-6147331E8A61}"/>
                </a:ext>
              </a:extLst>
            </p:cNvPr>
            <p:cNvSpPr/>
            <p:nvPr/>
          </p:nvSpPr>
          <p:spPr>
            <a:xfrm>
              <a:off x="5539864" y="4616971"/>
              <a:ext cx="396110" cy="454677"/>
            </a:xfrm>
            <a:custGeom>
              <a:avLst/>
              <a:gdLst>
                <a:gd name="connsiteX0" fmla="*/ 367608 w 396110"/>
                <a:gd name="connsiteY0" fmla="*/ 0 h 454677"/>
                <a:gd name="connsiteX1" fmla="*/ 327254 w 396110"/>
                <a:gd name="connsiteY1" fmla="*/ 0 h 454677"/>
                <a:gd name="connsiteX2" fmla="*/ 327254 w 396110"/>
                <a:gd name="connsiteY2" fmla="*/ 29009 h 454677"/>
                <a:gd name="connsiteX3" fmla="*/ 288610 w 396110"/>
                <a:gd name="connsiteY3" fmla="*/ 67652 h 454677"/>
                <a:gd name="connsiteX4" fmla="*/ 105429 w 396110"/>
                <a:gd name="connsiteY4" fmla="*/ 67652 h 454677"/>
                <a:gd name="connsiteX5" fmla="*/ 66786 w 396110"/>
                <a:gd name="connsiteY5" fmla="*/ 29009 h 454677"/>
                <a:gd name="connsiteX6" fmla="*/ 66786 w 396110"/>
                <a:gd name="connsiteY6" fmla="*/ 0 h 454677"/>
                <a:gd name="connsiteX7" fmla="*/ 28502 w 396110"/>
                <a:gd name="connsiteY7" fmla="*/ 0 h 454677"/>
                <a:gd name="connsiteX8" fmla="*/ 0 w 396110"/>
                <a:gd name="connsiteY8" fmla="*/ 28502 h 454677"/>
                <a:gd name="connsiteX9" fmla="*/ 0 w 396110"/>
                <a:gd name="connsiteY9" fmla="*/ 426176 h 454677"/>
                <a:gd name="connsiteX10" fmla="*/ 28502 w 396110"/>
                <a:gd name="connsiteY10" fmla="*/ 454678 h 454677"/>
                <a:gd name="connsiteX11" fmla="*/ 367608 w 396110"/>
                <a:gd name="connsiteY11" fmla="*/ 454678 h 454677"/>
                <a:gd name="connsiteX12" fmla="*/ 396110 w 396110"/>
                <a:gd name="connsiteY12" fmla="*/ 426176 h 454677"/>
                <a:gd name="connsiteX13" fmla="*/ 396110 w 396110"/>
                <a:gd name="connsiteY13" fmla="*/ 28502 h 454677"/>
                <a:gd name="connsiteX14" fmla="*/ 367608 w 396110"/>
                <a:gd name="connsiteY14" fmla="*/ 0 h 454677"/>
                <a:gd name="connsiteX15" fmla="*/ 68328 w 396110"/>
                <a:gd name="connsiteY15" fmla="*/ 147475 h 454677"/>
                <a:gd name="connsiteX16" fmla="*/ 75026 w 396110"/>
                <a:gd name="connsiteY16" fmla="*/ 140608 h 454677"/>
                <a:gd name="connsiteX17" fmla="*/ 85167 w 396110"/>
                <a:gd name="connsiteY17" fmla="*/ 140608 h 454677"/>
                <a:gd name="connsiteX18" fmla="*/ 102514 w 396110"/>
                <a:gd name="connsiteY18" fmla="*/ 157954 h 454677"/>
                <a:gd name="connsiteX19" fmla="*/ 140122 w 396110"/>
                <a:gd name="connsiteY19" fmla="*/ 120346 h 454677"/>
                <a:gd name="connsiteX20" fmla="*/ 150263 w 396110"/>
                <a:gd name="connsiteY20" fmla="*/ 120346 h 454677"/>
                <a:gd name="connsiteX21" fmla="*/ 156792 w 396110"/>
                <a:gd name="connsiteY21" fmla="*/ 126875 h 454677"/>
                <a:gd name="connsiteX22" fmla="*/ 157130 w 396110"/>
                <a:gd name="connsiteY22" fmla="*/ 136657 h 454677"/>
                <a:gd name="connsiteX23" fmla="*/ 108197 w 396110"/>
                <a:gd name="connsiteY23" fmla="*/ 193492 h 454677"/>
                <a:gd name="connsiteX24" fmla="*/ 97041 w 396110"/>
                <a:gd name="connsiteY24" fmla="*/ 193323 h 454677"/>
                <a:gd name="connsiteX25" fmla="*/ 67842 w 396110"/>
                <a:gd name="connsiteY25" fmla="*/ 157088 h 454677"/>
                <a:gd name="connsiteX26" fmla="*/ 68349 w 396110"/>
                <a:gd name="connsiteY26" fmla="*/ 147475 h 454677"/>
                <a:gd name="connsiteX27" fmla="*/ 157954 w 396110"/>
                <a:gd name="connsiteY27" fmla="*/ 331205 h 454677"/>
                <a:gd name="connsiteX28" fmla="*/ 107986 w 396110"/>
                <a:gd name="connsiteY28" fmla="*/ 389075 h 454677"/>
                <a:gd name="connsiteX29" fmla="*/ 96830 w 396110"/>
                <a:gd name="connsiteY29" fmla="*/ 388906 h 454677"/>
                <a:gd name="connsiteX30" fmla="*/ 66955 w 396110"/>
                <a:gd name="connsiteY30" fmla="*/ 351995 h 454677"/>
                <a:gd name="connsiteX31" fmla="*/ 67462 w 396110"/>
                <a:gd name="connsiteY31" fmla="*/ 342213 h 454677"/>
                <a:gd name="connsiteX32" fmla="*/ 74329 w 396110"/>
                <a:gd name="connsiteY32" fmla="*/ 335346 h 454677"/>
                <a:gd name="connsiteX33" fmla="*/ 84639 w 396110"/>
                <a:gd name="connsiteY33" fmla="*/ 335346 h 454677"/>
                <a:gd name="connsiteX34" fmla="*/ 102324 w 396110"/>
                <a:gd name="connsiteY34" fmla="*/ 352861 h 454677"/>
                <a:gd name="connsiteX35" fmla="*/ 140608 w 396110"/>
                <a:gd name="connsiteY35" fmla="*/ 314577 h 454677"/>
                <a:gd name="connsiteX36" fmla="*/ 150897 w 396110"/>
                <a:gd name="connsiteY36" fmla="*/ 314577 h 454677"/>
                <a:gd name="connsiteX37" fmla="*/ 157595 w 396110"/>
                <a:gd name="connsiteY37" fmla="*/ 321275 h 454677"/>
                <a:gd name="connsiteX38" fmla="*/ 157933 w 396110"/>
                <a:gd name="connsiteY38" fmla="*/ 331226 h 454677"/>
                <a:gd name="connsiteX39" fmla="*/ 157954 w 396110"/>
                <a:gd name="connsiteY39" fmla="*/ 233677 h 454677"/>
                <a:gd name="connsiteX40" fmla="*/ 107986 w 396110"/>
                <a:gd name="connsiteY40" fmla="*/ 291547 h 454677"/>
                <a:gd name="connsiteX41" fmla="*/ 96830 w 396110"/>
                <a:gd name="connsiteY41" fmla="*/ 291378 h 454677"/>
                <a:gd name="connsiteX42" fmla="*/ 66955 w 396110"/>
                <a:gd name="connsiteY42" fmla="*/ 254468 h 454677"/>
                <a:gd name="connsiteX43" fmla="*/ 67462 w 396110"/>
                <a:gd name="connsiteY43" fmla="*/ 244685 h 454677"/>
                <a:gd name="connsiteX44" fmla="*/ 74329 w 396110"/>
                <a:gd name="connsiteY44" fmla="*/ 237819 h 454677"/>
                <a:gd name="connsiteX45" fmla="*/ 84639 w 396110"/>
                <a:gd name="connsiteY45" fmla="*/ 237819 h 454677"/>
                <a:gd name="connsiteX46" fmla="*/ 102324 w 396110"/>
                <a:gd name="connsiteY46" fmla="*/ 255334 h 454677"/>
                <a:gd name="connsiteX47" fmla="*/ 140608 w 396110"/>
                <a:gd name="connsiteY47" fmla="*/ 217050 h 454677"/>
                <a:gd name="connsiteX48" fmla="*/ 150897 w 396110"/>
                <a:gd name="connsiteY48" fmla="*/ 217050 h 454677"/>
                <a:gd name="connsiteX49" fmla="*/ 157595 w 396110"/>
                <a:gd name="connsiteY49" fmla="*/ 223747 h 454677"/>
                <a:gd name="connsiteX50" fmla="*/ 157933 w 396110"/>
                <a:gd name="connsiteY50" fmla="*/ 233699 h 454677"/>
                <a:gd name="connsiteX51" fmla="*/ 330867 w 396110"/>
                <a:gd name="connsiteY51" fmla="*/ 367778 h 454677"/>
                <a:gd name="connsiteX52" fmla="*/ 325711 w 396110"/>
                <a:gd name="connsiteY52" fmla="*/ 372933 h 454677"/>
                <a:gd name="connsiteX53" fmla="*/ 198478 w 396110"/>
                <a:gd name="connsiteY53" fmla="*/ 372933 h 454677"/>
                <a:gd name="connsiteX54" fmla="*/ 193322 w 396110"/>
                <a:gd name="connsiteY54" fmla="*/ 367778 h 454677"/>
                <a:gd name="connsiteX55" fmla="*/ 193322 w 396110"/>
                <a:gd name="connsiteY55" fmla="*/ 349227 h 454677"/>
                <a:gd name="connsiteX56" fmla="*/ 198478 w 396110"/>
                <a:gd name="connsiteY56" fmla="*/ 344072 h 454677"/>
                <a:gd name="connsiteX57" fmla="*/ 325711 w 396110"/>
                <a:gd name="connsiteY57" fmla="*/ 344072 h 454677"/>
                <a:gd name="connsiteX58" fmla="*/ 330867 w 396110"/>
                <a:gd name="connsiteY58" fmla="*/ 349227 h 454677"/>
                <a:gd name="connsiteX59" fmla="*/ 330867 w 396110"/>
                <a:gd name="connsiteY59" fmla="*/ 367778 h 454677"/>
                <a:gd name="connsiteX60" fmla="*/ 330867 w 396110"/>
                <a:gd name="connsiteY60" fmla="*/ 270419 h 454677"/>
                <a:gd name="connsiteX61" fmla="*/ 325711 w 396110"/>
                <a:gd name="connsiteY61" fmla="*/ 275575 h 454677"/>
                <a:gd name="connsiteX62" fmla="*/ 198478 w 396110"/>
                <a:gd name="connsiteY62" fmla="*/ 275575 h 454677"/>
                <a:gd name="connsiteX63" fmla="*/ 193322 w 396110"/>
                <a:gd name="connsiteY63" fmla="*/ 270419 h 454677"/>
                <a:gd name="connsiteX64" fmla="*/ 193322 w 396110"/>
                <a:gd name="connsiteY64" fmla="*/ 251869 h 454677"/>
                <a:gd name="connsiteX65" fmla="*/ 198478 w 396110"/>
                <a:gd name="connsiteY65" fmla="*/ 246713 h 454677"/>
                <a:gd name="connsiteX66" fmla="*/ 325711 w 396110"/>
                <a:gd name="connsiteY66" fmla="*/ 246713 h 454677"/>
                <a:gd name="connsiteX67" fmla="*/ 330867 w 396110"/>
                <a:gd name="connsiteY67" fmla="*/ 251869 h 454677"/>
                <a:gd name="connsiteX68" fmla="*/ 330867 w 396110"/>
                <a:gd name="connsiteY68" fmla="*/ 270419 h 454677"/>
                <a:gd name="connsiteX69" fmla="*/ 330867 w 396110"/>
                <a:gd name="connsiteY69" fmla="*/ 172892 h 454677"/>
                <a:gd name="connsiteX70" fmla="*/ 325711 w 396110"/>
                <a:gd name="connsiteY70" fmla="*/ 178047 h 454677"/>
                <a:gd name="connsiteX71" fmla="*/ 198478 w 396110"/>
                <a:gd name="connsiteY71" fmla="*/ 178047 h 454677"/>
                <a:gd name="connsiteX72" fmla="*/ 193322 w 396110"/>
                <a:gd name="connsiteY72" fmla="*/ 172892 h 454677"/>
                <a:gd name="connsiteX73" fmla="*/ 193322 w 396110"/>
                <a:gd name="connsiteY73" fmla="*/ 154341 h 454677"/>
                <a:gd name="connsiteX74" fmla="*/ 198478 w 396110"/>
                <a:gd name="connsiteY74" fmla="*/ 149186 h 454677"/>
                <a:gd name="connsiteX75" fmla="*/ 325711 w 396110"/>
                <a:gd name="connsiteY75" fmla="*/ 149186 h 454677"/>
                <a:gd name="connsiteX76" fmla="*/ 330867 w 396110"/>
                <a:gd name="connsiteY76" fmla="*/ 154341 h 454677"/>
                <a:gd name="connsiteX77" fmla="*/ 330867 w 396110"/>
                <a:gd name="connsiteY77" fmla="*/ 172892 h 454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396110" h="454677">
                  <a:moveTo>
                    <a:pt x="367608" y="0"/>
                  </a:moveTo>
                  <a:lnTo>
                    <a:pt x="327254" y="0"/>
                  </a:lnTo>
                  <a:lnTo>
                    <a:pt x="327254" y="29009"/>
                  </a:lnTo>
                  <a:cubicBezTo>
                    <a:pt x="327254" y="50306"/>
                    <a:pt x="309907" y="67652"/>
                    <a:pt x="288610" y="67652"/>
                  </a:cubicBezTo>
                  <a:lnTo>
                    <a:pt x="105429" y="67652"/>
                  </a:lnTo>
                  <a:cubicBezTo>
                    <a:pt x="84132" y="67652"/>
                    <a:pt x="66786" y="50306"/>
                    <a:pt x="66786" y="29009"/>
                  </a:cubicBezTo>
                  <a:lnTo>
                    <a:pt x="66786" y="0"/>
                  </a:lnTo>
                  <a:lnTo>
                    <a:pt x="28502" y="0"/>
                  </a:lnTo>
                  <a:cubicBezTo>
                    <a:pt x="12698" y="0"/>
                    <a:pt x="0" y="12888"/>
                    <a:pt x="0" y="28502"/>
                  </a:cubicBezTo>
                  <a:lnTo>
                    <a:pt x="0" y="426176"/>
                  </a:lnTo>
                  <a:cubicBezTo>
                    <a:pt x="0" y="441980"/>
                    <a:pt x="12698" y="454678"/>
                    <a:pt x="28502" y="454678"/>
                  </a:cubicBezTo>
                  <a:lnTo>
                    <a:pt x="367608" y="454678"/>
                  </a:lnTo>
                  <a:cubicBezTo>
                    <a:pt x="383412" y="454678"/>
                    <a:pt x="396110" y="441980"/>
                    <a:pt x="396110" y="426176"/>
                  </a:cubicBezTo>
                  <a:lnTo>
                    <a:pt x="396110" y="28502"/>
                  </a:lnTo>
                  <a:cubicBezTo>
                    <a:pt x="396110" y="12867"/>
                    <a:pt x="383391" y="0"/>
                    <a:pt x="367608" y="0"/>
                  </a:cubicBezTo>
                  <a:close/>
                  <a:moveTo>
                    <a:pt x="68328" y="147475"/>
                  </a:moveTo>
                  <a:lnTo>
                    <a:pt x="75026" y="140608"/>
                  </a:lnTo>
                  <a:cubicBezTo>
                    <a:pt x="77773" y="137861"/>
                    <a:pt x="82421" y="137861"/>
                    <a:pt x="85167" y="140608"/>
                  </a:cubicBezTo>
                  <a:lnTo>
                    <a:pt x="102514" y="157954"/>
                  </a:lnTo>
                  <a:lnTo>
                    <a:pt x="140122" y="120346"/>
                  </a:lnTo>
                  <a:cubicBezTo>
                    <a:pt x="142868" y="117430"/>
                    <a:pt x="147517" y="117430"/>
                    <a:pt x="150263" y="120346"/>
                  </a:cubicBezTo>
                  <a:lnTo>
                    <a:pt x="156792" y="126875"/>
                  </a:lnTo>
                  <a:cubicBezTo>
                    <a:pt x="159539" y="129621"/>
                    <a:pt x="159708" y="133910"/>
                    <a:pt x="157130" y="136657"/>
                  </a:cubicBezTo>
                  <a:lnTo>
                    <a:pt x="108197" y="193492"/>
                  </a:lnTo>
                  <a:cubicBezTo>
                    <a:pt x="105112" y="196936"/>
                    <a:pt x="99957" y="196745"/>
                    <a:pt x="97041" y="193323"/>
                  </a:cubicBezTo>
                  <a:lnTo>
                    <a:pt x="67842" y="157088"/>
                  </a:lnTo>
                  <a:cubicBezTo>
                    <a:pt x="65434" y="154172"/>
                    <a:pt x="65772" y="150052"/>
                    <a:pt x="68349" y="147475"/>
                  </a:cubicBezTo>
                  <a:close/>
                  <a:moveTo>
                    <a:pt x="157954" y="331205"/>
                  </a:moveTo>
                  <a:lnTo>
                    <a:pt x="107986" y="389075"/>
                  </a:lnTo>
                  <a:cubicBezTo>
                    <a:pt x="105070" y="392498"/>
                    <a:pt x="99577" y="392329"/>
                    <a:pt x="96830" y="388906"/>
                  </a:cubicBezTo>
                  <a:lnTo>
                    <a:pt x="66955" y="351995"/>
                  </a:lnTo>
                  <a:cubicBezTo>
                    <a:pt x="64546" y="349079"/>
                    <a:pt x="64884" y="344790"/>
                    <a:pt x="67462" y="342213"/>
                  </a:cubicBezTo>
                  <a:lnTo>
                    <a:pt x="74329" y="335346"/>
                  </a:lnTo>
                  <a:cubicBezTo>
                    <a:pt x="77244" y="332430"/>
                    <a:pt x="81893" y="332430"/>
                    <a:pt x="84639" y="335346"/>
                  </a:cubicBezTo>
                  <a:lnTo>
                    <a:pt x="102324" y="352861"/>
                  </a:lnTo>
                  <a:lnTo>
                    <a:pt x="140608" y="314577"/>
                  </a:lnTo>
                  <a:cubicBezTo>
                    <a:pt x="143354" y="311661"/>
                    <a:pt x="147981" y="311661"/>
                    <a:pt x="150897" y="314577"/>
                  </a:cubicBezTo>
                  <a:lnTo>
                    <a:pt x="157595" y="321275"/>
                  </a:lnTo>
                  <a:cubicBezTo>
                    <a:pt x="160341" y="324021"/>
                    <a:pt x="160510" y="328310"/>
                    <a:pt x="157933" y="331226"/>
                  </a:cubicBezTo>
                  <a:close/>
                  <a:moveTo>
                    <a:pt x="157954" y="233677"/>
                  </a:moveTo>
                  <a:lnTo>
                    <a:pt x="107986" y="291547"/>
                  </a:lnTo>
                  <a:cubicBezTo>
                    <a:pt x="105070" y="294970"/>
                    <a:pt x="99577" y="294970"/>
                    <a:pt x="96830" y="291378"/>
                  </a:cubicBezTo>
                  <a:lnTo>
                    <a:pt x="66955" y="254468"/>
                  </a:lnTo>
                  <a:cubicBezTo>
                    <a:pt x="64546" y="251552"/>
                    <a:pt x="64884" y="247432"/>
                    <a:pt x="67462" y="244685"/>
                  </a:cubicBezTo>
                  <a:lnTo>
                    <a:pt x="74329" y="237819"/>
                  </a:lnTo>
                  <a:cubicBezTo>
                    <a:pt x="77244" y="234903"/>
                    <a:pt x="81893" y="234903"/>
                    <a:pt x="84639" y="237819"/>
                  </a:cubicBezTo>
                  <a:lnTo>
                    <a:pt x="102324" y="255334"/>
                  </a:lnTo>
                  <a:lnTo>
                    <a:pt x="140608" y="217050"/>
                  </a:lnTo>
                  <a:cubicBezTo>
                    <a:pt x="143354" y="214303"/>
                    <a:pt x="147981" y="214303"/>
                    <a:pt x="150897" y="217050"/>
                  </a:cubicBezTo>
                  <a:lnTo>
                    <a:pt x="157595" y="223747"/>
                  </a:lnTo>
                  <a:cubicBezTo>
                    <a:pt x="160341" y="226494"/>
                    <a:pt x="160510" y="230952"/>
                    <a:pt x="157933" y="233699"/>
                  </a:cubicBezTo>
                  <a:close/>
                  <a:moveTo>
                    <a:pt x="330867" y="367778"/>
                  </a:moveTo>
                  <a:cubicBezTo>
                    <a:pt x="330867" y="370693"/>
                    <a:pt x="328479" y="372933"/>
                    <a:pt x="325711" y="372933"/>
                  </a:cubicBezTo>
                  <a:lnTo>
                    <a:pt x="198478" y="372933"/>
                  </a:lnTo>
                  <a:cubicBezTo>
                    <a:pt x="195562" y="372933"/>
                    <a:pt x="193322" y="370693"/>
                    <a:pt x="193322" y="367778"/>
                  </a:cubicBezTo>
                  <a:lnTo>
                    <a:pt x="193322" y="349227"/>
                  </a:lnTo>
                  <a:cubicBezTo>
                    <a:pt x="193322" y="346481"/>
                    <a:pt x="195562" y="344072"/>
                    <a:pt x="198478" y="344072"/>
                  </a:cubicBezTo>
                  <a:lnTo>
                    <a:pt x="325711" y="344072"/>
                  </a:lnTo>
                  <a:cubicBezTo>
                    <a:pt x="328458" y="344072"/>
                    <a:pt x="330867" y="346481"/>
                    <a:pt x="330867" y="349227"/>
                  </a:cubicBezTo>
                  <a:lnTo>
                    <a:pt x="330867" y="367778"/>
                  </a:lnTo>
                  <a:close/>
                  <a:moveTo>
                    <a:pt x="330867" y="270419"/>
                  </a:moveTo>
                  <a:cubicBezTo>
                    <a:pt x="330867" y="273166"/>
                    <a:pt x="328479" y="275575"/>
                    <a:pt x="325711" y="275575"/>
                  </a:cubicBezTo>
                  <a:lnTo>
                    <a:pt x="198478" y="275575"/>
                  </a:lnTo>
                  <a:cubicBezTo>
                    <a:pt x="195562" y="275575"/>
                    <a:pt x="193322" y="273166"/>
                    <a:pt x="193322" y="270419"/>
                  </a:cubicBezTo>
                  <a:lnTo>
                    <a:pt x="193322" y="251869"/>
                  </a:lnTo>
                  <a:cubicBezTo>
                    <a:pt x="193322" y="248953"/>
                    <a:pt x="195562" y="246713"/>
                    <a:pt x="198478" y="246713"/>
                  </a:cubicBezTo>
                  <a:lnTo>
                    <a:pt x="325711" y="246713"/>
                  </a:lnTo>
                  <a:cubicBezTo>
                    <a:pt x="328458" y="246713"/>
                    <a:pt x="330867" y="248953"/>
                    <a:pt x="330867" y="251869"/>
                  </a:cubicBezTo>
                  <a:lnTo>
                    <a:pt x="330867" y="270419"/>
                  </a:lnTo>
                  <a:close/>
                  <a:moveTo>
                    <a:pt x="330867" y="172892"/>
                  </a:moveTo>
                  <a:cubicBezTo>
                    <a:pt x="330867" y="175807"/>
                    <a:pt x="328479" y="178047"/>
                    <a:pt x="325711" y="178047"/>
                  </a:cubicBezTo>
                  <a:lnTo>
                    <a:pt x="198478" y="178047"/>
                  </a:lnTo>
                  <a:cubicBezTo>
                    <a:pt x="195562" y="178047"/>
                    <a:pt x="193322" y="175807"/>
                    <a:pt x="193322" y="172892"/>
                  </a:cubicBezTo>
                  <a:lnTo>
                    <a:pt x="193322" y="154341"/>
                  </a:lnTo>
                  <a:cubicBezTo>
                    <a:pt x="193322" y="151595"/>
                    <a:pt x="195562" y="149186"/>
                    <a:pt x="198478" y="149186"/>
                  </a:cubicBezTo>
                  <a:lnTo>
                    <a:pt x="325711" y="149186"/>
                  </a:lnTo>
                  <a:cubicBezTo>
                    <a:pt x="328458" y="149186"/>
                    <a:pt x="330867" y="151595"/>
                    <a:pt x="330867" y="154341"/>
                  </a:cubicBezTo>
                  <a:lnTo>
                    <a:pt x="330867" y="172892"/>
                  </a:lnTo>
                  <a:close/>
                </a:path>
              </a:pathLst>
            </a:custGeom>
            <a:grpFill/>
            <a:ln w="208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8861A1F5-51B2-E6DE-CCAE-0F7F247A1861}"/>
                </a:ext>
              </a:extLst>
            </p:cNvPr>
            <p:cNvSpPr/>
            <p:nvPr/>
          </p:nvSpPr>
          <p:spPr>
            <a:xfrm>
              <a:off x="5632405" y="4522359"/>
              <a:ext cx="208978" cy="136530"/>
            </a:xfrm>
            <a:custGeom>
              <a:avLst/>
              <a:gdLst>
                <a:gd name="connsiteX0" fmla="*/ 12909 w 208978"/>
                <a:gd name="connsiteY0" fmla="*/ 136530 h 136530"/>
                <a:gd name="connsiteX1" fmla="*/ 196090 w 208978"/>
                <a:gd name="connsiteY1" fmla="*/ 136530 h 136530"/>
                <a:gd name="connsiteX2" fmla="*/ 208978 w 208978"/>
                <a:gd name="connsiteY2" fmla="*/ 123642 h 136530"/>
                <a:gd name="connsiteX3" fmla="*/ 208978 w 208978"/>
                <a:gd name="connsiteY3" fmla="*/ 71582 h 136530"/>
                <a:gd name="connsiteX4" fmla="*/ 196090 w 208978"/>
                <a:gd name="connsiteY4" fmla="*/ 58694 h 136530"/>
                <a:gd name="connsiteX5" fmla="*/ 165750 w 208978"/>
                <a:gd name="connsiteY5" fmla="*/ 58694 h 136530"/>
                <a:gd name="connsiteX6" fmla="*/ 104479 w 208978"/>
                <a:gd name="connsiteY6" fmla="*/ 0 h 136530"/>
                <a:gd name="connsiteX7" fmla="*/ 43228 w 208978"/>
                <a:gd name="connsiteY7" fmla="*/ 58694 h 136530"/>
                <a:gd name="connsiteX8" fmla="*/ 12888 w 208978"/>
                <a:gd name="connsiteY8" fmla="*/ 58694 h 136530"/>
                <a:gd name="connsiteX9" fmla="*/ 0 w 208978"/>
                <a:gd name="connsiteY9" fmla="*/ 71582 h 136530"/>
                <a:gd name="connsiteX10" fmla="*/ 0 w 208978"/>
                <a:gd name="connsiteY10" fmla="*/ 123642 h 136530"/>
                <a:gd name="connsiteX11" fmla="*/ 12888 w 208978"/>
                <a:gd name="connsiteY11" fmla="*/ 136530 h 136530"/>
                <a:gd name="connsiteX12" fmla="*/ 104500 w 208978"/>
                <a:gd name="connsiteY12" fmla="*/ 38115 h 136530"/>
                <a:gd name="connsiteX13" fmla="*/ 127952 w 208978"/>
                <a:gd name="connsiteY13" fmla="*/ 61567 h 136530"/>
                <a:gd name="connsiteX14" fmla="*/ 104500 w 208978"/>
                <a:gd name="connsiteY14" fmla="*/ 85020 h 136530"/>
                <a:gd name="connsiteX15" fmla="*/ 81048 w 208978"/>
                <a:gd name="connsiteY15" fmla="*/ 61567 h 136530"/>
                <a:gd name="connsiteX16" fmla="*/ 104500 w 208978"/>
                <a:gd name="connsiteY16" fmla="*/ 38115 h 136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8978" h="136530">
                  <a:moveTo>
                    <a:pt x="12909" y="136530"/>
                  </a:moveTo>
                  <a:lnTo>
                    <a:pt x="196090" y="136530"/>
                  </a:lnTo>
                  <a:cubicBezTo>
                    <a:pt x="203210" y="136530"/>
                    <a:pt x="208978" y="130762"/>
                    <a:pt x="208978" y="123642"/>
                  </a:cubicBezTo>
                  <a:lnTo>
                    <a:pt x="208978" y="71582"/>
                  </a:lnTo>
                  <a:cubicBezTo>
                    <a:pt x="208978" y="64483"/>
                    <a:pt x="203210" y="58694"/>
                    <a:pt x="196090" y="58694"/>
                  </a:cubicBezTo>
                  <a:lnTo>
                    <a:pt x="165750" y="58694"/>
                  </a:lnTo>
                  <a:cubicBezTo>
                    <a:pt x="164229" y="26051"/>
                    <a:pt x="137502" y="0"/>
                    <a:pt x="104479" y="0"/>
                  </a:cubicBezTo>
                  <a:cubicBezTo>
                    <a:pt x="71455" y="0"/>
                    <a:pt x="44749" y="26051"/>
                    <a:pt x="43228" y="58694"/>
                  </a:cubicBezTo>
                  <a:lnTo>
                    <a:pt x="12888" y="58694"/>
                  </a:lnTo>
                  <a:cubicBezTo>
                    <a:pt x="5768" y="58694"/>
                    <a:pt x="0" y="64462"/>
                    <a:pt x="0" y="71582"/>
                  </a:cubicBezTo>
                  <a:lnTo>
                    <a:pt x="0" y="123642"/>
                  </a:lnTo>
                  <a:cubicBezTo>
                    <a:pt x="0" y="130762"/>
                    <a:pt x="5768" y="136530"/>
                    <a:pt x="12888" y="136530"/>
                  </a:cubicBezTo>
                  <a:close/>
                  <a:moveTo>
                    <a:pt x="104500" y="38115"/>
                  </a:moveTo>
                  <a:cubicBezTo>
                    <a:pt x="117451" y="38115"/>
                    <a:pt x="127952" y="48616"/>
                    <a:pt x="127952" y="61567"/>
                  </a:cubicBezTo>
                  <a:cubicBezTo>
                    <a:pt x="127952" y="74519"/>
                    <a:pt x="117451" y="85020"/>
                    <a:pt x="104500" y="85020"/>
                  </a:cubicBezTo>
                  <a:cubicBezTo>
                    <a:pt x="91548" y="85020"/>
                    <a:pt x="81048" y="74519"/>
                    <a:pt x="81048" y="61567"/>
                  </a:cubicBezTo>
                  <a:cubicBezTo>
                    <a:pt x="81048" y="48616"/>
                    <a:pt x="91548" y="38115"/>
                    <a:pt x="104500" y="38115"/>
                  </a:cubicBezTo>
                  <a:close/>
                </a:path>
              </a:pathLst>
            </a:custGeom>
            <a:grpFill/>
            <a:ln w="208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117" name="Graphic 116" descr="Weight Loss with solid fill">
            <a:extLst>
              <a:ext uri="{FF2B5EF4-FFF2-40B4-BE49-F238E27FC236}">
                <a16:creationId xmlns:a16="http://schemas.microsoft.com/office/drawing/2014/main" id="{15A66D23-75C4-72A9-4259-727138E0D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77696" y="5500108"/>
            <a:ext cx="691492" cy="691492"/>
          </a:xfrm>
          <a:prstGeom prst="rect">
            <a:avLst/>
          </a:prstGeom>
        </p:spPr>
      </p:pic>
      <p:pic>
        <p:nvPicPr>
          <p:cNvPr id="119" name="Graphic 118" descr="Dumbbell with solid fill">
            <a:extLst>
              <a:ext uri="{FF2B5EF4-FFF2-40B4-BE49-F238E27FC236}">
                <a16:creationId xmlns:a16="http://schemas.microsoft.com/office/drawing/2014/main" id="{A2342F42-DF10-FF85-74AF-77DBB27FD8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49934" y="5526923"/>
            <a:ext cx="650129" cy="650129"/>
          </a:xfrm>
          <a:prstGeom prst="rect">
            <a:avLst/>
          </a:prstGeom>
        </p:spPr>
      </p:pic>
      <p:grpSp>
        <p:nvGrpSpPr>
          <p:cNvPr id="171" name="Group 170">
            <a:extLst>
              <a:ext uri="{FF2B5EF4-FFF2-40B4-BE49-F238E27FC236}">
                <a16:creationId xmlns:a16="http://schemas.microsoft.com/office/drawing/2014/main" id="{160D523A-4CAD-87DF-E858-A3ED95E74967}"/>
              </a:ext>
            </a:extLst>
          </p:cNvPr>
          <p:cNvGrpSpPr/>
          <p:nvPr/>
        </p:nvGrpSpPr>
        <p:grpSpPr>
          <a:xfrm>
            <a:off x="7507833" y="5567145"/>
            <a:ext cx="548576" cy="523061"/>
            <a:chOff x="7315353" y="5342932"/>
            <a:chExt cx="819150" cy="781050"/>
          </a:xfrm>
          <a:solidFill>
            <a:schemeClr val="tx1"/>
          </a:solidFill>
        </p:grpSpPr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422EA6C4-A265-79AB-D03B-CD9D5A4D56D2}"/>
                </a:ext>
              </a:extLst>
            </p:cNvPr>
            <p:cNvSpPr/>
            <p:nvPr/>
          </p:nvSpPr>
          <p:spPr>
            <a:xfrm>
              <a:off x="7562621" y="5772698"/>
              <a:ext cx="309181" cy="113158"/>
            </a:xfrm>
            <a:custGeom>
              <a:avLst/>
              <a:gdLst>
                <a:gd name="connsiteX0" fmla="*/ 108299 w 309181"/>
                <a:gd name="connsiteY0" fmla="*/ 113159 h 113158"/>
                <a:gd name="connsiteX1" fmla="*/ 305181 w 309181"/>
                <a:gd name="connsiteY1" fmla="*/ 66677 h 113158"/>
                <a:gd name="connsiteX2" fmla="*/ 309182 w 309181"/>
                <a:gd name="connsiteY2" fmla="*/ 66677 h 113158"/>
                <a:gd name="connsiteX3" fmla="*/ 127540 w 309181"/>
                <a:gd name="connsiteY3" fmla="*/ 2 h 113158"/>
                <a:gd name="connsiteX4" fmla="*/ 0 w 309181"/>
                <a:gd name="connsiteY4" fmla="*/ 27910 h 113158"/>
                <a:gd name="connsiteX5" fmla="*/ 108299 w 309181"/>
                <a:gd name="connsiteY5" fmla="*/ 113159 h 113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9181" h="113158">
                  <a:moveTo>
                    <a:pt x="108299" y="113159"/>
                  </a:moveTo>
                  <a:cubicBezTo>
                    <a:pt x="169074" y="81624"/>
                    <a:pt x="236720" y="65654"/>
                    <a:pt x="305181" y="66677"/>
                  </a:cubicBezTo>
                  <a:lnTo>
                    <a:pt x="309182" y="66677"/>
                  </a:lnTo>
                  <a:cubicBezTo>
                    <a:pt x="257549" y="25196"/>
                    <a:pt x="193747" y="1777"/>
                    <a:pt x="127540" y="2"/>
                  </a:cubicBezTo>
                  <a:cubicBezTo>
                    <a:pt x="83495" y="-148"/>
                    <a:pt x="39956" y="9379"/>
                    <a:pt x="0" y="27910"/>
                  </a:cubicBezTo>
                  <a:cubicBezTo>
                    <a:pt x="41633" y="48489"/>
                    <a:pt x="78518" y="77523"/>
                    <a:pt x="108299" y="1131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F720F1C3-102A-BE82-BEAB-0BD8E9396512}"/>
                </a:ext>
              </a:extLst>
            </p:cNvPr>
            <p:cNvSpPr/>
            <p:nvPr/>
          </p:nvSpPr>
          <p:spPr>
            <a:xfrm>
              <a:off x="7315353" y="5780472"/>
              <a:ext cx="330803" cy="213112"/>
            </a:xfrm>
            <a:custGeom>
              <a:avLst/>
              <a:gdLst>
                <a:gd name="connsiteX0" fmla="*/ 71533 w 330803"/>
                <a:gd name="connsiteY0" fmla="*/ 210159 h 213112"/>
                <a:gd name="connsiteX1" fmla="*/ 307753 w 330803"/>
                <a:gd name="connsiteY1" fmla="*/ 137579 h 213112"/>
                <a:gd name="connsiteX2" fmla="*/ 330803 w 330803"/>
                <a:gd name="connsiteY2" fmla="*/ 120148 h 213112"/>
                <a:gd name="connsiteX3" fmla="*/ 0 w 330803"/>
                <a:gd name="connsiteY3" fmla="*/ 609 h 213112"/>
                <a:gd name="connsiteX4" fmla="*/ 0 w 330803"/>
                <a:gd name="connsiteY4" fmla="*/ 213112 h 213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803" h="213112">
                  <a:moveTo>
                    <a:pt x="71533" y="210159"/>
                  </a:moveTo>
                  <a:cubicBezTo>
                    <a:pt x="223361" y="198158"/>
                    <a:pt x="302514" y="141389"/>
                    <a:pt x="307753" y="137579"/>
                  </a:cubicBezTo>
                  <a:cubicBezTo>
                    <a:pt x="315091" y="131325"/>
                    <a:pt x="322787" y="125505"/>
                    <a:pt x="330803" y="120148"/>
                  </a:cubicBezTo>
                  <a:cubicBezTo>
                    <a:pt x="213360" y="-15678"/>
                    <a:pt x="0" y="609"/>
                    <a:pt x="0" y="609"/>
                  </a:cubicBezTo>
                  <a:lnTo>
                    <a:pt x="0" y="21311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94EFA827-5411-8B6D-DB3E-6E8A50038022}"/>
                </a:ext>
              </a:extLst>
            </p:cNvPr>
            <p:cNvSpPr/>
            <p:nvPr/>
          </p:nvSpPr>
          <p:spPr>
            <a:xfrm>
              <a:off x="7315353" y="5342932"/>
              <a:ext cx="819150" cy="781050"/>
            </a:xfrm>
            <a:custGeom>
              <a:avLst/>
              <a:gdLst>
                <a:gd name="connsiteX0" fmla="*/ 785432 w 819150"/>
                <a:gd name="connsiteY0" fmla="*/ 603980 h 781050"/>
                <a:gd name="connsiteX1" fmla="*/ 762000 w 819150"/>
                <a:gd name="connsiteY1" fmla="*/ 584930 h 781050"/>
                <a:gd name="connsiteX2" fmla="*/ 762000 w 819150"/>
                <a:gd name="connsiteY2" fmla="*/ 473393 h 781050"/>
                <a:gd name="connsiteX3" fmla="*/ 814388 w 819150"/>
                <a:gd name="connsiteY3" fmla="*/ 397193 h 781050"/>
                <a:gd name="connsiteX4" fmla="*/ 742950 w 819150"/>
                <a:gd name="connsiteY4" fmla="*/ 243078 h 781050"/>
                <a:gd name="connsiteX5" fmla="*/ 671513 w 819150"/>
                <a:gd name="connsiteY5" fmla="*/ 397193 h 781050"/>
                <a:gd name="connsiteX6" fmla="*/ 723900 w 819150"/>
                <a:gd name="connsiteY6" fmla="*/ 473393 h 781050"/>
                <a:gd name="connsiteX7" fmla="*/ 723900 w 819150"/>
                <a:gd name="connsiteY7" fmla="*/ 562737 h 781050"/>
                <a:gd name="connsiteX8" fmla="*/ 609600 w 819150"/>
                <a:gd name="connsiteY8" fmla="*/ 528923 h 781050"/>
                <a:gd name="connsiteX9" fmla="*/ 609600 w 819150"/>
                <a:gd name="connsiteY9" fmla="*/ 340614 h 781050"/>
                <a:gd name="connsiteX10" fmla="*/ 687134 w 819150"/>
                <a:gd name="connsiteY10" fmla="*/ 223933 h 781050"/>
                <a:gd name="connsiteX11" fmla="*/ 590550 w 819150"/>
                <a:gd name="connsiteY11" fmla="*/ 0 h 781050"/>
                <a:gd name="connsiteX12" fmla="*/ 493967 w 819150"/>
                <a:gd name="connsiteY12" fmla="*/ 223933 h 781050"/>
                <a:gd name="connsiteX13" fmla="*/ 571500 w 819150"/>
                <a:gd name="connsiteY13" fmla="*/ 340614 h 781050"/>
                <a:gd name="connsiteX14" fmla="*/ 571500 w 819150"/>
                <a:gd name="connsiteY14" fmla="*/ 525494 h 781050"/>
                <a:gd name="connsiteX15" fmla="*/ 552450 w 819150"/>
                <a:gd name="connsiteY15" fmla="*/ 525018 h 781050"/>
                <a:gd name="connsiteX16" fmla="*/ 326136 w 819150"/>
                <a:gd name="connsiteY16" fmla="*/ 597694 h 781050"/>
                <a:gd name="connsiteX17" fmla="*/ 73628 w 819150"/>
                <a:gd name="connsiteY17" fmla="*/ 676465 h 781050"/>
                <a:gd name="connsiteX18" fmla="*/ 0 w 819150"/>
                <a:gd name="connsiteY18" fmla="*/ 676275 h 781050"/>
                <a:gd name="connsiteX19" fmla="*/ 0 w 819150"/>
                <a:gd name="connsiteY19" fmla="*/ 781050 h 781050"/>
                <a:gd name="connsiteX20" fmla="*/ 819150 w 819150"/>
                <a:gd name="connsiteY20" fmla="*/ 781050 h 781050"/>
                <a:gd name="connsiteX21" fmla="*/ 819150 w 819150"/>
                <a:gd name="connsiteY21" fmla="*/ 630650 h 781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19150" h="781050">
                  <a:moveTo>
                    <a:pt x="785432" y="603980"/>
                  </a:moveTo>
                  <a:cubicBezTo>
                    <a:pt x="778068" y="597100"/>
                    <a:pt x="770238" y="590735"/>
                    <a:pt x="762000" y="584930"/>
                  </a:cubicBezTo>
                  <a:lnTo>
                    <a:pt x="762000" y="473393"/>
                  </a:lnTo>
                  <a:cubicBezTo>
                    <a:pt x="794276" y="462221"/>
                    <a:pt x="815514" y="431329"/>
                    <a:pt x="814388" y="397193"/>
                  </a:cubicBezTo>
                  <a:cubicBezTo>
                    <a:pt x="814388" y="349568"/>
                    <a:pt x="758381" y="243078"/>
                    <a:pt x="742950" y="243078"/>
                  </a:cubicBezTo>
                  <a:cubicBezTo>
                    <a:pt x="727520" y="243078"/>
                    <a:pt x="671513" y="349949"/>
                    <a:pt x="671513" y="397193"/>
                  </a:cubicBezTo>
                  <a:cubicBezTo>
                    <a:pt x="670386" y="431329"/>
                    <a:pt x="691624" y="462221"/>
                    <a:pt x="723900" y="473393"/>
                  </a:cubicBezTo>
                  <a:lnTo>
                    <a:pt x="723900" y="562737"/>
                  </a:lnTo>
                  <a:cubicBezTo>
                    <a:pt x="687840" y="545461"/>
                    <a:pt x="649255" y="534046"/>
                    <a:pt x="609600" y="528923"/>
                  </a:cubicBezTo>
                  <a:lnTo>
                    <a:pt x="609600" y="340614"/>
                  </a:lnTo>
                  <a:cubicBezTo>
                    <a:pt x="653796" y="331089"/>
                    <a:pt x="687134" y="286322"/>
                    <a:pt x="687134" y="223933"/>
                  </a:cubicBezTo>
                  <a:cubicBezTo>
                    <a:pt x="687134" y="152876"/>
                    <a:pt x="613696" y="0"/>
                    <a:pt x="590550" y="0"/>
                  </a:cubicBezTo>
                  <a:cubicBezTo>
                    <a:pt x="567404" y="0"/>
                    <a:pt x="493967" y="152876"/>
                    <a:pt x="493967" y="223933"/>
                  </a:cubicBezTo>
                  <a:cubicBezTo>
                    <a:pt x="493967" y="286322"/>
                    <a:pt x="527304" y="330708"/>
                    <a:pt x="571500" y="340614"/>
                  </a:cubicBezTo>
                  <a:lnTo>
                    <a:pt x="571500" y="525494"/>
                  </a:lnTo>
                  <a:cubicBezTo>
                    <a:pt x="565023" y="525494"/>
                    <a:pt x="558546" y="525018"/>
                    <a:pt x="552450" y="525018"/>
                  </a:cubicBezTo>
                  <a:cubicBezTo>
                    <a:pt x="463106" y="525018"/>
                    <a:pt x="380429" y="551593"/>
                    <a:pt x="326136" y="597694"/>
                  </a:cubicBezTo>
                  <a:cubicBezTo>
                    <a:pt x="325184" y="598361"/>
                    <a:pt x="241459" y="663416"/>
                    <a:pt x="73628" y="676465"/>
                  </a:cubicBezTo>
                  <a:lnTo>
                    <a:pt x="0" y="676275"/>
                  </a:lnTo>
                  <a:lnTo>
                    <a:pt x="0" y="781050"/>
                  </a:lnTo>
                  <a:lnTo>
                    <a:pt x="819150" y="781050"/>
                  </a:lnTo>
                  <a:lnTo>
                    <a:pt x="819150" y="6306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9F091F09-ADCB-A1F9-99F4-CD244DFFC552}"/>
              </a:ext>
            </a:extLst>
          </p:cNvPr>
          <p:cNvGrpSpPr/>
          <p:nvPr/>
        </p:nvGrpSpPr>
        <p:grpSpPr>
          <a:xfrm>
            <a:off x="6641089" y="5568757"/>
            <a:ext cx="522636" cy="506738"/>
            <a:chOff x="6641089" y="5441166"/>
            <a:chExt cx="522636" cy="506738"/>
          </a:xfrm>
          <a:solidFill>
            <a:schemeClr val="tx1"/>
          </a:solidFill>
        </p:grpSpPr>
        <p:grpSp>
          <p:nvGrpSpPr>
            <p:cNvPr id="158" name="Graphic 122">
              <a:extLst>
                <a:ext uri="{FF2B5EF4-FFF2-40B4-BE49-F238E27FC236}">
                  <a16:creationId xmlns:a16="http://schemas.microsoft.com/office/drawing/2014/main" id="{CE8D5CD2-9F8C-C22F-BA82-D49BDF6DAE4F}"/>
                </a:ext>
              </a:extLst>
            </p:cNvPr>
            <p:cNvGrpSpPr/>
            <p:nvPr/>
          </p:nvGrpSpPr>
          <p:grpSpPr>
            <a:xfrm>
              <a:off x="6653081" y="5441166"/>
              <a:ext cx="352097" cy="418263"/>
              <a:chOff x="6653081" y="5441166"/>
              <a:chExt cx="352097" cy="418263"/>
            </a:xfrm>
            <a:grpFill/>
          </p:grpSpPr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15FA5F01-FDAB-FC38-4D2D-556DA83A7E47}"/>
                  </a:ext>
                </a:extLst>
              </p:cNvPr>
              <p:cNvSpPr/>
              <p:nvPr/>
            </p:nvSpPr>
            <p:spPr>
              <a:xfrm>
                <a:off x="6845486" y="5441166"/>
                <a:ext cx="88505" cy="88409"/>
              </a:xfrm>
              <a:custGeom>
                <a:avLst/>
                <a:gdLst>
                  <a:gd name="connsiteX0" fmla="*/ 45158 w 88505"/>
                  <a:gd name="connsiteY0" fmla="*/ 88401 h 88409"/>
                  <a:gd name="connsiteX1" fmla="*/ 59731 w 88505"/>
                  <a:gd name="connsiteY1" fmla="*/ 85638 h 88409"/>
                  <a:gd name="connsiteX2" fmla="*/ 88496 w 88505"/>
                  <a:gd name="connsiteY2" fmla="*/ 43347 h 88409"/>
                  <a:gd name="connsiteX3" fmla="*/ 43348 w 88505"/>
                  <a:gd name="connsiteY3" fmla="*/ 9 h 88409"/>
                  <a:gd name="connsiteX4" fmla="*/ 28775 w 88505"/>
                  <a:gd name="connsiteY4" fmla="*/ 2771 h 88409"/>
                  <a:gd name="connsiteX5" fmla="*/ 9 w 88505"/>
                  <a:gd name="connsiteY5" fmla="*/ 45062 h 88409"/>
                  <a:gd name="connsiteX6" fmla="*/ 45062 w 88505"/>
                  <a:gd name="connsiteY6" fmla="*/ 88401 h 884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8505" h="88409">
                    <a:moveTo>
                      <a:pt x="45158" y="88401"/>
                    </a:moveTo>
                    <a:cubicBezTo>
                      <a:pt x="50206" y="88305"/>
                      <a:pt x="55064" y="87353"/>
                      <a:pt x="59731" y="85638"/>
                    </a:cubicBezTo>
                    <a:cubicBezTo>
                      <a:pt x="77257" y="79066"/>
                      <a:pt x="88877" y="62112"/>
                      <a:pt x="88496" y="43347"/>
                    </a:cubicBezTo>
                    <a:cubicBezTo>
                      <a:pt x="87925" y="18963"/>
                      <a:pt x="67732" y="-468"/>
                      <a:pt x="43348" y="9"/>
                    </a:cubicBezTo>
                    <a:cubicBezTo>
                      <a:pt x="38300" y="9"/>
                      <a:pt x="33442" y="1056"/>
                      <a:pt x="28775" y="2771"/>
                    </a:cubicBezTo>
                    <a:cubicBezTo>
                      <a:pt x="11249" y="9343"/>
                      <a:pt x="-372" y="26393"/>
                      <a:pt x="9" y="45062"/>
                    </a:cubicBezTo>
                    <a:cubicBezTo>
                      <a:pt x="485" y="69446"/>
                      <a:pt x="20774" y="88877"/>
                      <a:pt x="45062" y="884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438FCD1B-3733-E463-1177-B40A73EA7950}"/>
                  </a:ext>
                </a:extLst>
              </p:cNvPr>
              <p:cNvSpPr/>
              <p:nvPr/>
            </p:nvSpPr>
            <p:spPr>
              <a:xfrm>
                <a:off x="6653081" y="5540090"/>
                <a:ext cx="352097" cy="319339"/>
              </a:xfrm>
              <a:custGeom>
                <a:avLst/>
                <a:gdLst>
                  <a:gd name="connsiteX0" fmla="*/ 351958 w 352097"/>
                  <a:gd name="connsiteY0" fmla="*/ 90632 h 319339"/>
                  <a:gd name="connsiteX1" fmla="*/ 345481 w 352097"/>
                  <a:gd name="connsiteY1" fmla="*/ 75201 h 319339"/>
                  <a:gd name="connsiteX2" fmla="*/ 331480 w 352097"/>
                  <a:gd name="connsiteY2" fmla="*/ 69200 h 319339"/>
                  <a:gd name="connsiteX3" fmla="*/ 331003 w 352097"/>
                  <a:gd name="connsiteY3" fmla="*/ 69296 h 319339"/>
                  <a:gd name="connsiteX4" fmla="*/ 273377 w 352097"/>
                  <a:gd name="connsiteY4" fmla="*/ 70629 h 319339"/>
                  <a:gd name="connsiteX5" fmla="*/ 235372 w 352097"/>
                  <a:gd name="connsiteY5" fmla="*/ 20813 h 319339"/>
                  <a:gd name="connsiteX6" fmla="*/ 175841 w 352097"/>
                  <a:gd name="connsiteY6" fmla="*/ 239 h 319339"/>
                  <a:gd name="connsiteX7" fmla="*/ 101927 w 352097"/>
                  <a:gd name="connsiteY7" fmla="*/ 19670 h 319339"/>
                  <a:gd name="connsiteX8" fmla="*/ 94212 w 352097"/>
                  <a:gd name="connsiteY8" fmla="*/ 24147 h 319339"/>
                  <a:gd name="connsiteX9" fmla="*/ 66589 w 352097"/>
                  <a:gd name="connsiteY9" fmla="*/ 82535 h 319339"/>
                  <a:gd name="connsiteX10" fmla="*/ 51921 w 352097"/>
                  <a:gd name="connsiteY10" fmla="*/ 93489 h 319339"/>
                  <a:gd name="connsiteX11" fmla="*/ 51159 w 352097"/>
                  <a:gd name="connsiteY11" fmla="*/ 97204 h 319339"/>
                  <a:gd name="connsiteX12" fmla="*/ 67923 w 352097"/>
                  <a:gd name="connsiteY12" fmla="*/ 118445 h 319339"/>
                  <a:gd name="connsiteX13" fmla="*/ 84687 w 352097"/>
                  <a:gd name="connsiteY13" fmla="*/ 119111 h 319339"/>
                  <a:gd name="connsiteX14" fmla="*/ 96022 w 352097"/>
                  <a:gd name="connsiteY14" fmla="*/ 108920 h 319339"/>
                  <a:gd name="connsiteX15" fmla="*/ 96117 w 352097"/>
                  <a:gd name="connsiteY15" fmla="*/ 108443 h 319339"/>
                  <a:gd name="connsiteX16" fmla="*/ 117739 w 352097"/>
                  <a:gd name="connsiteY16" fmla="*/ 59580 h 319339"/>
                  <a:gd name="connsiteX17" fmla="*/ 151648 w 352097"/>
                  <a:gd name="connsiteY17" fmla="*/ 55865 h 319339"/>
                  <a:gd name="connsiteX18" fmla="*/ 106118 w 352097"/>
                  <a:gd name="connsiteY18" fmla="*/ 198740 h 319339"/>
                  <a:gd name="connsiteX19" fmla="*/ 16583 w 352097"/>
                  <a:gd name="connsiteY19" fmla="*/ 219886 h 319339"/>
                  <a:gd name="connsiteX20" fmla="*/ 3248 w 352097"/>
                  <a:gd name="connsiteY20" fmla="*/ 232078 h 319339"/>
                  <a:gd name="connsiteX21" fmla="*/ 1915 w 352097"/>
                  <a:gd name="connsiteY21" fmla="*/ 254843 h 319339"/>
                  <a:gd name="connsiteX22" fmla="*/ 14678 w 352097"/>
                  <a:gd name="connsiteY22" fmla="*/ 286751 h 319339"/>
                  <a:gd name="connsiteX23" fmla="*/ 29061 w 352097"/>
                  <a:gd name="connsiteY23" fmla="*/ 299801 h 319339"/>
                  <a:gd name="connsiteX24" fmla="*/ 49540 w 352097"/>
                  <a:gd name="connsiteY24" fmla="*/ 289799 h 319339"/>
                  <a:gd name="connsiteX25" fmla="*/ 51064 w 352097"/>
                  <a:gd name="connsiteY25" fmla="*/ 254081 h 319339"/>
                  <a:gd name="connsiteX26" fmla="*/ 136312 w 352097"/>
                  <a:gd name="connsiteY26" fmla="*/ 248270 h 319339"/>
                  <a:gd name="connsiteX27" fmla="*/ 176317 w 352097"/>
                  <a:gd name="connsiteY27" fmla="*/ 174452 h 319339"/>
                  <a:gd name="connsiteX28" fmla="*/ 237944 w 352097"/>
                  <a:gd name="connsiteY28" fmla="*/ 196264 h 319339"/>
                  <a:gd name="connsiteX29" fmla="*/ 217656 w 352097"/>
                  <a:gd name="connsiteY29" fmla="*/ 275131 h 319339"/>
                  <a:gd name="connsiteX30" fmla="*/ 221371 w 352097"/>
                  <a:gd name="connsiteY30" fmla="*/ 313993 h 319339"/>
                  <a:gd name="connsiteX31" fmla="*/ 230134 w 352097"/>
                  <a:gd name="connsiteY31" fmla="*/ 319327 h 319339"/>
                  <a:gd name="connsiteX32" fmla="*/ 285569 w 352097"/>
                  <a:gd name="connsiteY32" fmla="*/ 309135 h 319339"/>
                  <a:gd name="connsiteX33" fmla="*/ 285569 w 352097"/>
                  <a:gd name="connsiteY33" fmla="*/ 309135 h 319339"/>
                  <a:gd name="connsiteX34" fmla="*/ 285950 w 352097"/>
                  <a:gd name="connsiteY34" fmla="*/ 308945 h 319339"/>
                  <a:gd name="connsiteX35" fmla="*/ 299666 w 352097"/>
                  <a:gd name="connsiteY35" fmla="*/ 293990 h 319339"/>
                  <a:gd name="connsiteX36" fmla="*/ 274139 w 352097"/>
                  <a:gd name="connsiteY36" fmla="*/ 275988 h 319339"/>
                  <a:gd name="connsiteX37" fmla="*/ 265376 w 352097"/>
                  <a:gd name="connsiteY37" fmla="*/ 272559 h 319339"/>
                  <a:gd name="connsiteX38" fmla="*/ 288141 w 352097"/>
                  <a:gd name="connsiteY38" fmla="*/ 192549 h 319339"/>
                  <a:gd name="connsiteX39" fmla="*/ 272615 w 352097"/>
                  <a:gd name="connsiteY39" fmla="*/ 158831 h 319339"/>
                  <a:gd name="connsiteX40" fmla="*/ 199558 w 352097"/>
                  <a:gd name="connsiteY40" fmla="*/ 120635 h 319339"/>
                  <a:gd name="connsiteX41" fmla="*/ 220513 w 352097"/>
                  <a:gd name="connsiteY41" fmla="*/ 78344 h 319339"/>
                  <a:gd name="connsiteX42" fmla="*/ 264805 w 352097"/>
                  <a:gd name="connsiteY42" fmla="*/ 108158 h 319339"/>
                  <a:gd name="connsiteX43" fmla="*/ 319954 w 352097"/>
                  <a:gd name="connsiteY43" fmla="*/ 106824 h 319339"/>
                  <a:gd name="connsiteX44" fmla="*/ 336052 w 352097"/>
                  <a:gd name="connsiteY44" fmla="*/ 115492 h 319339"/>
                  <a:gd name="connsiteX45" fmla="*/ 339766 w 352097"/>
                  <a:gd name="connsiteY45" fmla="*/ 114635 h 319339"/>
                  <a:gd name="connsiteX46" fmla="*/ 351958 w 352097"/>
                  <a:gd name="connsiteY46" fmla="*/ 90441 h 31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352097" h="319339">
                    <a:moveTo>
                      <a:pt x="351958" y="90632"/>
                    </a:moveTo>
                    <a:cubicBezTo>
                      <a:pt x="351387" y="84631"/>
                      <a:pt x="349101" y="79202"/>
                      <a:pt x="345481" y="75201"/>
                    </a:cubicBezTo>
                    <a:cubicBezTo>
                      <a:pt x="341671" y="70915"/>
                      <a:pt x="336528" y="68724"/>
                      <a:pt x="331480" y="69200"/>
                    </a:cubicBezTo>
                    <a:cubicBezTo>
                      <a:pt x="331384" y="69200"/>
                      <a:pt x="331194" y="69200"/>
                      <a:pt x="331003" y="69296"/>
                    </a:cubicBezTo>
                    <a:cubicBezTo>
                      <a:pt x="330813" y="69296"/>
                      <a:pt x="273377" y="70629"/>
                      <a:pt x="273377" y="70629"/>
                    </a:cubicBezTo>
                    <a:lnTo>
                      <a:pt x="235372" y="20813"/>
                    </a:lnTo>
                    <a:cubicBezTo>
                      <a:pt x="228705" y="9098"/>
                      <a:pt x="186604" y="-1761"/>
                      <a:pt x="175841" y="239"/>
                    </a:cubicBezTo>
                    <a:cubicBezTo>
                      <a:pt x="173555" y="716"/>
                      <a:pt x="120215" y="12908"/>
                      <a:pt x="101927" y="19670"/>
                    </a:cubicBezTo>
                    <a:cubicBezTo>
                      <a:pt x="96784" y="21575"/>
                      <a:pt x="95164" y="22814"/>
                      <a:pt x="94212" y="24147"/>
                    </a:cubicBezTo>
                    <a:cubicBezTo>
                      <a:pt x="91545" y="28052"/>
                      <a:pt x="66589" y="82535"/>
                      <a:pt x="66589" y="82535"/>
                    </a:cubicBezTo>
                    <a:cubicBezTo>
                      <a:pt x="59636" y="83488"/>
                      <a:pt x="54016" y="87393"/>
                      <a:pt x="51921" y="93489"/>
                    </a:cubicBezTo>
                    <a:cubicBezTo>
                      <a:pt x="51540" y="94632"/>
                      <a:pt x="51254" y="95966"/>
                      <a:pt x="51159" y="97204"/>
                    </a:cubicBezTo>
                    <a:cubicBezTo>
                      <a:pt x="50492" y="105967"/>
                      <a:pt x="57350" y="114730"/>
                      <a:pt x="67923" y="118445"/>
                    </a:cubicBezTo>
                    <a:cubicBezTo>
                      <a:pt x="73543" y="120445"/>
                      <a:pt x="79543" y="120635"/>
                      <a:pt x="84687" y="119111"/>
                    </a:cubicBezTo>
                    <a:cubicBezTo>
                      <a:pt x="90211" y="117492"/>
                      <a:pt x="94307" y="113682"/>
                      <a:pt x="96022" y="108920"/>
                    </a:cubicBezTo>
                    <a:cubicBezTo>
                      <a:pt x="96022" y="108729"/>
                      <a:pt x="96022" y="108539"/>
                      <a:pt x="96117" y="108443"/>
                    </a:cubicBezTo>
                    <a:cubicBezTo>
                      <a:pt x="96212" y="108253"/>
                      <a:pt x="117739" y="59580"/>
                      <a:pt x="117739" y="59580"/>
                    </a:cubicBezTo>
                    <a:lnTo>
                      <a:pt x="151648" y="55865"/>
                    </a:lnTo>
                    <a:lnTo>
                      <a:pt x="106118" y="198740"/>
                    </a:lnTo>
                    <a:lnTo>
                      <a:pt x="16583" y="219886"/>
                    </a:lnTo>
                    <a:cubicBezTo>
                      <a:pt x="10868" y="222267"/>
                      <a:pt x="6106" y="226649"/>
                      <a:pt x="3248" y="232078"/>
                    </a:cubicBezTo>
                    <a:cubicBezTo>
                      <a:pt x="-562" y="239126"/>
                      <a:pt x="-1038" y="247413"/>
                      <a:pt x="1915" y="254843"/>
                    </a:cubicBezTo>
                    <a:lnTo>
                      <a:pt x="14678" y="286751"/>
                    </a:lnTo>
                    <a:cubicBezTo>
                      <a:pt x="16297" y="290942"/>
                      <a:pt x="19345" y="298943"/>
                      <a:pt x="29061" y="299801"/>
                    </a:cubicBezTo>
                    <a:cubicBezTo>
                      <a:pt x="40967" y="300944"/>
                      <a:pt x="46777" y="294943"/>
                      <a:pt x="49540" y="289799"/>
                    </a:cubicBezTo>
                    <a:cubicBezTo>
                      <a:pt x="55445" y="278846"/>
                      <a:pt x="52683" y="261605"/>
                      <a:pt x="51064" y="254081"/>
                    </a:cubicBezTo>
                    <a:cubicBezTo>
                      <a:pt x="51064" y="254081"/>
                      <a:pt x="130788" y="251033"/>
                      <a:pt x="136312" y="248270"/>
                    </a:cubicBezTo>
                    <a:cubicBezTo>
                      <a:pt x="149647" y="241603"/>
                      <a:pt x="176317" y="174452"/>
                      <a:pt x="176317" y="174452"/>
                    </a:cubicBezTo>
                    <a:cubicBezTo>
                      <a:pt x="192415" y="180167"/>
                      <a:pt x="226609" y="192263"/>
                      <a:pt x="237944" y="196264"/>
                    </a:cubicBezTo>
                    <a:lnTo>
                      <a:pt x="217656" y="275131"/>
                    </a:lnTo>
                    <a:cubicBezTo>
                      <a:pt x="214227" y="285418"/>
                      <a:pt x="215179" y="305039"/>
                      <a:pt x="221371" y="313993"/>
                    </a:cubicBezTo>
                    <a:cubicBezTo>
                      <a:pt x="224323" y="318279"/>
                      <a:pt x="227752" y="319232"/>
                      <a:pt x="230134" y="319327"/>
                    </a:cubicBezTo>
                    <a:cubicBezTo>
                      <a:pt x="237849" y="319613"/>
                      <a:pt x="269662" y="314850"/>
                      <a:pt x="285569" y="309135"/>
                    </a:cubicBezTo>
                    <a:lnTo>
                      <a:pt x="285569" y="309135"/>
                    </a:lnTo>
                    <a:cubicBezTo>
                      <a:pt x="285569" y="309135"/>
                      <a:pt x="285855" y="309040"/>
                      <a:pt x="285950" y="308945"/>
                    </a:cubicBezTo>
                    <a:cubicBezTo>
                      <a:pt x="292046" y="305992"/>
                      <a:pt x="300047" y="301229"/>
                      <a:pt x="299666" y="293990"/>
                    </a:cubicBezTo>
                    <a:cubicBezTo>
                      <a:pt x="299190" y="285037"/>
                      <a:pt x="285855" y="280179"/>
                      <a:pt x="274139" y="275988"/>
                    </a:cubicBezTo>
                    <a:cubicBezTo>
                      <a:pt x="271186" y="274940"/>
                      <a:pt x="267376" y="273512"/>
                      <a:pt x="265376" y="272559"/>
                    </a:cubicBezTo>
                    <a:cubicBezTo>
                      <a:pt x="267757" y="262558"/>
                      <a:pt x="280235" y="219600"/>
                      <a:pt x="288141" y="192549"/>
                    </a:cubicBezTo>
                    <a:cubicBezTo>
                      <a:pt x="292713" y="178833"/>
                      <a:pt x="285760" y="163974"/>
                      <a:pt x="272615" y="158831"/>
                    </a:cubicBezTo>
                    <a:lnTo>
                      <a:pt x="199558" y="120635"/>
                    </a:lnTo>
                    <a:lnTo>
                      <a:pt x="220513" y="78344"/>
                    </a:lnTo>
                    <a:cubicBezTo>
                      <a:pt x="233467" y="89584"/>
                      <a:pt x="256327" y="108348"/>
                      <a:pt x="264805" y="108158"/>
                    </a:cubicBezTo>
                    <a:lnTo>
                      <a:pt x="319954" y="106824"/>
                    </a:lnTo>
                    <a:cubicBezTo>
                      <a:pt x="323764" y="112730"/>
                      <a:pt x="329670" y="116159"/>
                      <a:pt x="336052" y="115492"/>
                    </a:cubicBezTo>
                    <a:cubicBezTo>
                      <a:pt x="337290" y="115397"/>
                      <a:pt x="338528" y="115111"/>
                      <a:pt x="339766" y="114635"/>
                    </a:cubicBezTo>
                    <a:cubicBezTo>
                      <a:pt x="348053" y="111491"/>
                      <a:pt x="353006" y="101585"/>
                      <a:pt x="351958" y="9044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9DD28EB9-D4BA-29A2-4181-85C00CD85877}"/>
                </a:ext>
              </a:extLst>
            </p:cNvPr>
            <p:cNvSpPr/>
            <p:nvPr/>
          </p:nvSpPr>
          <p:spPr>
            <a:xfrm>
              <a:off x="6641089" y="5588669"/>
              <a:ext cx="522636" cy="359235"/>
            </a:xfrm>
            <a:custGeom>
              <a:avLst/>
              <a:gdLst>
                <a:gd name="connsiteX0" fmla="*/ 505587 w 522636"/>
                <a:gd name="connsiteY0" fmla="*/ 278940 h 359235"/>
                <a:gd name="connsiteX1" fmla="*/ 435674 w 522636"/>
                <a:gd name="connsiteY1" fmla="*/ 101965 h 359235"/>
                <a:gd name="connsiteX2" fmla="*/ 476155 w 522636"/>
                <a:gd name="connsiteY2" fmla="*/ 28146 h 359235"/>
                <a:gd name="connsiteX3" fmla="*/ 468630 w 522636"/>
                <a:gd name="connsiteY3" fmla="*/ 2333 h 359235"/>
                <a:gd name="connsiteX4" fmla="*/ 442722 w 522636"/>
                <a:gd name="connsiteY4" fmla="*/ 9858 h 359235"/>
                <a:gd name="connsiteX5" fmla="*/ 399860 w 522636"/>
                <a:gd name="connsiteY5" fmla="*/ 88154 h 359235"/>
                <a:gd name="connsiteX6" fmla="*/ 342519 w 522636"/>
                <a:gd name="connsiteY6" fmla="*/ 88154 h 359235"/>
                <a:gd name="connsiteX7" fmla="*/ 323469 w 522636"/>
                <a:gd name="connsiteY7" fmla="*/ 107204 h 359235"/>
                <a:gd name="connsiteX8" fmla="*/ 342519 w 522636"/>
                <a:gd name="connsiteY8" fmla="*/ 126254 h 359235"/>
                <a:gd name="connsiteX9" fmla="*/ 404432 w 522636"/>
                <a:gd name="connsiteY9" fmla="*/ 126254 h 359235"/>
                <a:gd name="connsiteX10" fmla="*/ 464630 w 522636"/>
                <a:gd name="connsiteY10" fmla="*/ 279130 h 359235"/>
                <a:gd name="connsiteX11" fmla="*/ 23813 w 522636"/>
                <a:gd name="connsiteY11" fmla="*/ 311610 h 359235"/>
                <a:gd name="connsiteX12" fmla="*/ 0 w 522636"/>
                <a:gd name="connsiteY12" fmla="*/ 335423 h 359235"/>
                <a:gd name="connsiteX13" fmla="*/ 23813 w 522636"/>
                <a:gd name="connsiteY13" fmla="*/ 359235 h 359235"/>
                <a:gd name="connsiteX14" fmla="*/ 498824 w 522636"/>
                <a:gd name="connsiteY14" fmla="*/ 359235 h 359235"/>
                <a:gd name="connsiteX15" fmla="*/ 522637 w 522636"/>
                <a:gd name="connsiteY15" fmla="*/ 317897 h 359235"/>
                <a:gd name="connsiteX16" fmla="*/ 505682 w 522636"/>
                <a:gd name="connsiteY16" fmla="*/ 279035 h 35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22636" h="359235">
                  <a:moveTo>
                    <a:pt x="505587" y="278940"/>
                  </a:moveTo>
                  <a:lnTo>
                    <a:pt x="435674" y="101965"/>
                  </a:lnTo>
                  <a:lnTo>
                    <a:pt x="476155" y="28146"/>
                  </a:lnTo>
                  <a:cubicBezTo>
                    <a:pt x="481203" y="18907"/>
                    <a:pt x="477774" y="7382"/>
                    <a:pt x="468630" y="2333"/>
                  </a:cubicBezTo>
                  <a:cubicBezTo>
                    <a:pt x="459391" y="-2715"/>
                    <a:pt x="447866" y="714"/>
                    <a:pt x="442722" y="9858"/>
                  </a:cubicBezTo>
                  <a:lnTo>
                    <a:pt x="399860" y="88154"/>
                  </a:lnTo>
                  <a:lnTo>
                    <a:pt x="342519" y="88154"/>
                  </a:lnTo>
                  <a:cubicBezTo>
                    <a:pt x="331946" y="88154"/>
                    <a:pt x="323469" y="96631"/>
                    <a:pt x="323469" y="107204"/>
                  </a:cubicBezTo>
                  <a:cubicBezTo>
                    <a:pt x="323469" y="117777"/>
                    <a:pt x="331946" y="126254"/>
                    <a:pt x="342519" y="126254"/>
                  </a:cubicBezTo>
                  <a:lnTo>
                    <a:pt x="404432" y="126254"/>
                  </a:lnTo>
                  <a:lnTo>
                    <a:pt x="464630" y="279130"/>
                  </a:lnTo>
                  <a:lnTo>
                    <a:pt x="23813" y="311610"/>
                  </a:lnTo>
                  <a:cubicBezTo>
                    <a:pt x="10668" y="311610"/>
                    <a:pt x="0" y="322278"/>
                    <a:pt x="0" y="335423"/>
                  </a:cubicBezTo>
                  <a:cubicBezTo>
                    <a:pt x="0" y="348567"/>
                    <a:pt x="10668" y="359235"/>
                    <a:pt x="23813" y="359235"/>
                  </a:cubicBezTo>
                  <a:lnTo>
                    <a:pt x="498824" y="359235"/>
                  </a:lnTo>
                  <a:cubicBezTo>
                    <a:pt x="511969" y="359235"/>
                    <a:pt x="522637" y="331041"/>
                    <a:pt x="522637" y="317897"/>
                  </a:cubicBezTo>
                  <a:cubicBezTo>
                    <a:pt x="522637" y="307134"/>
                    <a:pt x="515493" y="286274"/>
                    <a:pt x="505682" y="2790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9BD5F166-0264-1A84-A848-981CDE48F954}"/>
              </a:ext>
            </a:extLst>
          </p:cNvPr>
          <p:cNvGrpSpPr/>
          <p:nvPr/>
        </p:nvGrpSpPr>
        <p:grpSpPr>
          <a:xfrm>
            <a:off x="7101756" y="4632904"/>
            <a:ext cx="462566" cy="558948"/>
            <a:chOff x="7101756" y="4505313"/>
            <a:chExt cx="462566" cy="558948"/>
          </a:xfrm>
          <a:solidFill>
            <a:schemeClr val="tx1"/>
          </a:solidFill>
        </p:grpSpPr>
        <p:grpSp>
          <p:nvGrpSpPr>
            <p:cNvPr id="142" name="Graphic 124">
              <a:extLst>
                <a:ext uri="{FF2B5EF4-FFF2-40B4-BE49-F238E27FC236}">
                  <a16:creationId xmlns:a16="http://schemas.microsoft.com/office/drawing/2014/main" id="{6FED6F14-9CE6-895C-0ACC-D1319A5DAB40}"/>
                </a:ext>
              </a:extLst>
            </p:cNvPr>
            <p:cNvGrpSpPr/>
            <p:nvPr/>
          </p:nvGrpSpPr>
          <p:grpSpPr>
            <a:xfrm>
              <a:off x="7101756" y="4505313"/>
              <a:ext cx="462566" cy="558948"/>
              <a:chOff x="7101756" y="4505313"/>
              <a:chExt cx="462566" cy="558948"/>
            </a:xfrm>
            <a:grpFill/>
          </p:grpSpPr>
          <p:sp>
            <p:nvSpPr>
              <p:cNvPr id="143" name="Freeform: Shape 142">
                <a:extLst>
                  <a:ext uri="{FF2B5EF4-FFF2-40B4-BE49-F238E27FC236}">
                    <a16:creationId xmlns:a16="http://schemas.microsoft.com/office/drawing/2014/main" id="{9929ACE0-D1A1-5432-5F74-F33EE481AD36}"/>
                  </a:ext>
                </a:extLst>
              </p:cNvPr>
              <p:cNvSpPr/>
              <p:nvPr/>
            </p:nvSpPr>
            <p:spPr>
              <a:xfrm>
                <a:off x="7385778" y="4505313"/>
                <a:ext cx="173425" cy="136085"/>
              </a:xfrm>
              <a:custGeom>
                <a:avLst/>
                <a:gdLst>
                  <a:gd name="connsiteX0" fmla="*/ 7300 w 173425"/>
                  <a:gd name="connsiteY0" fmla="*/ 58709 h 136085"/>
                  <a:gd name="connsiteX1" fmla="*/ 137964 w 173425"/>
                  <a:gd name="connsiteY1" fmla="*/ 134160 h 136085"/>
                  <a:gd name="connsiteX2" fmla="*/ 157683 w 173425"/>
                  <a:gd name="connsiteY2" fmla="*/ 128867 h 136085"/>
                  <a:gd name="connsiteX3" fmla="*/ 167647 w 173425"/>
                  <a:gd name="connsiteY3" fmla="*/ 111639 h 136085"/>
                  <a:gd name="connsiteX4" fmla="*/ 151768 w 173425"/>
                  <a:gd name="connsiteY4" fmla="*/ 52378 h 136085"/>
                  <a:gd name="connsiteX5" fmla="*/ 134851 w 173425"/>
                  <a:gd name="connsiteY5" fmla="*/ 42622 h 136085"/>
                  <a:gd name="connsiteX6" fmla="*/ 123331 w 173425"/>
                  <a:gd name="connsiteY6" fmla="*/ 8373 h 136085"/>
                  <a:gd name="connsiteX7" fmla="*/ 88044 w 173425"/>
                  <a:gd name="connsiteY7" fmla="*/ 15534 h 136085"/>
                  <a:gd name="connsiteX8" fmla="*/ 71127 w 173425"/>
                  <a:gd name="connsiteY8" fmla="*/ 5779 h 136085"/>
                  <a:gd name="connsiteX9" fmla="*/ 11867 w 173425"/>
                  <a:gd name="connsiteY9" fmla="*/ 21658 h 136085"/>
                  <a:gd name="connsiteX10" fmla="*/ 1903 w 173425"/>
                  <a:gd name="connsiteY10" fmla="*/ 38886 h 136085"/>
                  <a:gd name="connsiteX11" fmla="*/ 7196 w 173425"/>
                  <a:gd name="connsiteY11" fmla="*/ 58605 h 136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3425" h="136085">
                    <a:moveTo>
                      <a:pt x="7300" y="58709"/>
                    </a:moveTo>
                    <a:lnTo>
                      <a:pt x="137964" y="134160"/>
                    </a:lnTo>
                    <a:cubicBezTo>
                      <a:pt x="144814" y="138104"/>
                      <a:pt x="153740" y="135820"/>
                      <a:pt x="157683" y="128867"/>
                    </a:cubicBezTo>
                    <a:lnTo>
                      <a:pt x="167647" y="111639"/>
                    </a:lnTo>
                    <a:cubicBezTo>
                      <a:pt x="179582" y="90986"/>
                      <a:pt x="172421" y="64313"/>
                      <a:pt x="151768" y="52378"/>
                    </a:cubicBezTo>
                    <a:lnTo>
                      <a:pt x="134851" y="42622"/>
                    </a:lnTo>
                    <a:cubicBezTo>
                      <a:pt x="140040" y="30064"/>
                      <a:pt x="135474" y="15431"/>
                      <a:pt x="123331" y="8373"/>
                    </a:cubicBezTo>
                    <a:cubicBezTo>
                      <a:pt x="111292" y="1420"/>
                      <a:pt x="96243" y="4741"/>
                      <a:pt x="88044" y="15534"/>
                    </a:cubicBezTo>
                    <a:lnTo>
                      <a:pt x="71127" y="5779"/>
                    </a:lnTo>
                    <a:cubicBezTo>
                      <a:pt x="50474" y="-6157"/>
                      <a:pt x="23802" y="1005"/>
                      <a:pt x="11867" y="21658"/>
                    </a:cubicBezTo>
                    <a:lnTo>
                      <a:pt x="1903" y="38886"/>
                    </a:lnTo>
                    <a:cubicBezTo>
                      <a:pt x="-2040" y="45736"/>
                      <a:pt x="347" y="54661"/>
                      <a:pt x="7196" y="58605"/>
                    </a:cubicBezTo>
                    <a:close/>
                  </a:path>
                </a:pathLst>
              </a:custGeom>
              <a:grpFill/>
              <a:ln w="103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:a16="http://schemas.microsoft.com/office/drawing/2014/main" id="{5F79FCC2-BD2C-B8B6-85E8-2196C6B79F47}"/>
                  </a:ext>
                </a:extLst>
              </p:cNvPr>
              <p:cNvSpPr/>
              <p:nvPr/>
            </p:nvSpPr>
            <p:spPr>
              <a:xfrm>
                <a:off x="7101756" y="4586335"/>
                <a:ext cx="462566" cy="477926"/>
              </a:xfrm>
              <a:custGeom>
                <a:avLst/>
                <a:gdLst>
                  <a:gd name="connsiteX0" fmla="*/ 382134 w 462566"/>
                  <a:gd name="connsiteY0" fmla="*/ 406419 h 477926"/>
                  <a:gd name="connsiteX1" fmla="*/ 462566 w 462566"/>
                  <a:gd name="connsiteY1" fmla="*/ 231231 h 477926"/>
                  <a:gd name="connsiteX2" fmla="*/ 231335 w 462566"/>
                  <a:gd name="connsiteY2" fmla="*/ 0 h 477926"/>
                  <a:gd name="connsiteX3" fmla="*/ 0 w 462566"/>
                  <a:gd name="connsiteY3" fmla="*/ 231231 h 477926"/>
                  <a:gd name="connsiteX4" fmla="*/ 80433 w 462566"/>
                  <a:gd name="connsiteY4" fmla="*/ 406419 h 477926"/>
                  <a:gd name="connsiteX5" fmla="*/ 51269 w 462566"/>
                  <a:gd name="connsiteY5" fmla="*/ 441810 h 477926"/>
                  <a:gd name="connsiteX6" fmla="*/ 87386 w 462566"/>
                  <a:gd name="connsiteY6" fmla="*/ 477927 h 477926"/>
                  <a:gd name="connsiteX7" fmla="*/ 123503 w 462566"/>
                  <a:gd name="connsiteY7" fmla="*/ 441810 h 477926"/>
                  <a:gd name="connsiteX8" fmla="*/ 122881 w 462566"/>
                  <a:gd name="connsiteY8" fmla="*/ 435375 h 477926"/>
                  <a:gd name="connsiteX9" fmla="*/ 231335 w 462566"/>
                  <a:gd name="connsiteY9" fmla="*/ 462463 h 477926"/>
                  <a:gd name="connsiteX10" fmla="*/ 339790 w 462566"/>
                  <a:gd name="connsiteY10" fmla="*/ 435479 h 477926"/>
                  <a:gd name="connsiteX11" fmla="*/ 339167 w 462566"/>
                  <a:gd name="connsiteY11" fmla="*/ 441810 h 477926"/>
                  <a:gd name="connsiteX12" fmla="*/ 375284 w 462566"/>
                  <a:gd name="connsiteY12" fmla="*/ 477927 h 477926"/>
                  <a:gd name="connsiteX13" fmla="*/ 411401 w 462566"/>
                  <a:gd name="connsiteY13" fmla="*/ 441810 h 477926"/>
                  <a:gd name="connsiteX14" fmla="*/ 382237 w 462566"/>
                  <a:gd name="connsiteY14" fmla="*/ 406315 h 477926"/>
                  <a:gd name="connsiteX15" fmla="*/ 231231 w 462566"/>
                  <a:gd name="connsiteY15" fmla="*/ 406419 h 477926"/>
                  <a:gd name="connsiteX16" fmla="*/ 56043 w 462566"/>
                  <a:gd name="connsiteY16" fmla="*/ 231231 h 477926"/>
                  <a:gd name="connsiteX17" fmla="*/ 231231 w 462566"/>
                  <a:gd name="connsiteY17" fmla="*/ 56147 h 477926"/>
                  <a:gd name="connsiteX18" fmla="*/ 406419 w 462566"/>
                  <a:gd name="connsiteY18" fmla="*/ 231335 h 477926"/>
                  <a:gd name="connsiteX19" fmla="*/ 231231 w 462566"/>
                  <a:gd name="connsiteY19" fmla="*/ 406523 h 4779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62566" h="477926">
                    <a:moveTo>
                      <a:pt x="382134" y="406419"/>
                    </a:moveTo>
                    <a:cubicBezTo>
                      <a:pt x="431327" y="364075"/>
                      <a:pt x="462566" y="301286"/>
                      <a:pt x="462566" y="231231"/>
                    </a:cubicBezTo>
                    <a:cubicBezTo>
                      <a:pt x="462566" y="103473"/>
                      <a:pt x="358990" y="0"/>
                      <a:pt x="231335" y="0"/>
                    </a:cubicBezTo>
                    <a:cubicBezTo>
                      <a:pt x="103680" y="0"/>
                      <a:pt x="0" y="103577"/>
                      <a:pt x="0" y="231231"/>
                    </a:cubicBezTo>
                    <a:cubicBezTo>
                      <a:pt x="0" y="301286"/>
                      <a:pt x="31239" y="363971"/>
                      <a:pt x="80433" y="406419"/>
                    </a:cubicBezTo>
                    <a:cubicBezTo>
                      <a:pt x="63827" y="409636"/>
                      <a:pt x="51269" y="424270"/>
                      <a:pt x="51269" y="441810"/>
                    </a:cubicBezTo>
                    <a:cubicBezTo>
                      <a:pt x="51269" y="461736"/>
                      <a:pt x="67460" y="477927"/>
                      <a:pt x="87386" y="477927"/>
                    </a:cubicBezTo>
                    <a:cubicBezTo>
                      <a:pt x="107313" y="477927"/>
                      <a:pt x="123503" y="461736"/>
                      <a:pt x="123503" y="441810"/>
                    </a:cubicBezTo>
                    <a:cubicBezTo>
                      <a:pt x="123503" y="439630"/>
                      <a:pt x="123192" y="437451"/>
                      <a:pt x="122881" y="435375"/>
                    </a:cubicBezTo>
                    <a:cubicBezTo>
                      <a:pt x="155261" y="452603"/>
                      <a:pt x="192105" y="462463"/>
                      <a:pt x="231335" y="462463"/>
                    </a:cubicBezTo>
                    <a:cubicBezTo>
                      <a:pt x="270565" y="462463"/>
                      <a:pt x="307409" y="452707"/>
                      <a:pt x="339790" y="435479"/>
                    </a:cubicBezTo>
                    <a:cubicBezTo>
                      <a:pt x="339374" y="437554"/>
                      <a:pt x="339167" y="439630"/>
                      <a:pt x="339167" y="441810"/>
                    </a:cubicBezTo>
                    <a:cubicBezTo>
                      <a:pt x="339167" y="461736"/>
                      <a:pt x="355357" y="477927"/>
                      <a:pt x="375284" y="477927"/>
                    </a:cubicBezTo>
                    <a:cubicBezTo>
                      <a:pt x="395210" y="477927"/>
                      <a:pt x="411401" y="461736"/>
                      <a:pt x="411401" y="441810"/>
                    </a:cubicBezTo>
                    <a:cubicBezTo>
                      <a:pt x="411401" y="424270"/>
                      <a:pt x="398843" y="409636"/>
                      <a:pt x="382237" y="406315"/>
                    </a:cubicBezTo>
                    <a:close/>
                    <a:moveTo>
                      <a:pt x="231231" y="406419"/>
                    </a:moveTo>
                    <a:cubicBezTo>
                      <a:pt x="134608" y="406419"/>
                      <a:pt x="56043" y="327854"/>
                      <a:pt x="56043" y="231231"/>
                    </a:cubicBezTo>
                    <a:cubicBezTo>
                      <a:pt x="56043" y="134608"/>
                      <a:pt x="134712" y="56147"/>
                      <a:pt x="231231" y="56147"/>
                    </a:cubicBezTo>
                    <a:cubicBezTo>
                      <a:pt x="327751" y="56147"/>
                      <a:pt x="406419" y="134712"/>
                      <a:pt x="406419" y="231335"/>
                    </a:cubicBezTo>
                    <a:cubicBezTo>
                      <a:pt x="406419" y="327958"/>
                      <a:pt x="327854" y="406523"/>
                      <a:pt x="231231" y="406523"/>
                    </a:cubicBezTo>
                    <a:close/>
                  </a:path>
                </a:pathLst>
              </a:custGeom>
              <a:grpFill/>
              <a:ln w="103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:a16="http://schemas.microsoft.com/office/drawing/2014/main" id="{2D94EE11-7128-3E3F-B22F-3FC3DB7A56DF}"/>
                  </a:ext>
                </a:extLst>
              </p:cNvPr>
              <p:cNvSpPr/>
              <p:nvPr/>
            </p:nvSpPr>
            <p:spPr>
              <a:xfrm>
                <a:off x="7107178" y="4505417"/>
                <a:ext cx="173328" cy="135959"/>
              </a:xfrm>
              <a:custGeom>
                <a:avLst/>
                <a:gdLst>
                  <a:gd name="connsiteX0" fmla="*/ 15749 w 173328"/>
                  <a:gd name="connsiteY0" fmla="*/ 128763 h 135959"/>
                  <a:gd name="connsiteX1" fmla="*/ 35468 w 173328"/>
                  <a:gd name="connsiteY1" fmla="*/ 134056 h 135959"/>
                  <a:gd name="connsiteX2" fmla="*/ 166133 w 173328"/>
                  <a:gd name="connsiteY2" fmla="*/ 58605 h 135959"/>
                  <a:gd name="connsiteX3" fmla="*/ 171426 w 173328"/>
                  <a:gd name="connsiteY3" fmla="*/ 38886 h 135959"/>
                  <a:gd name="connsiteX4" fmla="*/ 161462 w 173328"/>
                  <a:gd name="connsiteY4" fmla="*/ 21658 h 135959"/>
                  <a:gd name="connsiteX5" fmla="*/ 102202 w 173328"/>
                  <a:gd name="connsiteY5" fmla="*/ 5779 h 135959"/>
                  <a:gd name="connsiteX6" fmla="*/ 85285 w 173328"/>
                  <a:gd name="connsiteY6" fmla="*/ 15534 h 135959"/>
                  <a:gd name="connsiteX7" fmla="*/ 49894 w 173328"/>
                  <a:gd name="connsiteY7" fmla="*/ 8373 h 135959"/>
                  <a:gd name="connsiteX8" fmla="*/ 38374 w 173328"/>
                  <a:gd name="connsiteY8" fmla="*/ 42622 h 135959"/>
                  <a:gd name="connsiteX9" fmla="*/ 21457 w 173328"/>
                  <a:gd name="connsiteY9" fmla="*/ 52378 h 135959"/>
                  <a:gd name="connsiteX10" fmla="*/ 5786 w 173328"/>
                  <a:gd name="connsiteY10" fmla="*/ 111535 h 135959"/>
                  <a:gd name="connsiteX11" fmla="*/ 15749 w 173328"/>
                  <a:gd name="connsiteY11" fmla="*/ 128763 h 135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3328" h="135959">
                    <a:moveTo>
                      <a:pt x="15749" y="128763"/>
                    </a:moveTo>
                    <a:cubicBezTo>
                      <a:pt x="19693" y="135613"/>
                      <a:pt x="28619" y="138000"/>
                      <a:pt x="35468" y="134056"/>
                    </a:cubicBezTo>
                    <a:lnTo>
                      <a:pt x="166133" y="58605"/>
                    </a:lnTo>
                    <a:cubicBezTo>
                      <a:pt x="172982" y="54661"/>
                      <a:pt x="175369" y="45736"/>
                      <a:pt x="171426" y="38886"/>
                    </a:cubicBezTo>
                    <a:lnTo>
                      <a:pt x="161462" y="21658"/>
                    </a:lnTo>
                    <a:cubicBezTo>
                      <a:pt x="149527" y="1005"/>
                      <a:pt x="122958" y="-6157"/>
                      <a:pt x="102202" y="5779"/>
                    </a:cubicBezTo>
                    <a:lnTo>
                      <a:pt x="85285" y="15534"/>
                    </a:lnTo>
                    <a:cubicBezTo>
                      <a:pt x="77086" y="4741"/>
                      <a:pt x="62037" y="1420"/>
                      <a:pt x="49894" y="8373"/>
                    </a:cubicBezTo>
                    <a:cubicBezTo>
                      <a:pt x="37855" y="15327"/>
                      <a:pt x="33185" y="30064"/>
                      <a:pt x="38374" y="42622"/>
                    </a:cubicBezTo>
                    <a:lnTo>
                      <a:pt x="21457" y="52378"/>
                    </a:lnTo>
                    <a:cubicBezTo>
                      <a:pt x="1012" y="64209"/>
                      <a:pt x="-6149" y="90882"/>
                      <a:pt x="5786" y="111535"/>
                    </a:cubicBezTo>
                    <a:lnTo>
                      <a:pt x="15749" y="128763"/>
                    </a:lnTo>
                    <a:close/>
                  </a:path>
                </a:pathLst>
              </a:custGeom>
              <a:grpFill/>
              <a:ln w="1037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D7BFA042-E914-59D9-7EEF-FCA815844F70}"/>
                </a:ext>
              </a:extLst>
            </p:cNvPr>
            <p:cNvSpPr/>
            <p:nvPr/>
          </p:nvSpPr>
          <p:spPr>
            <a:xfrm>
              <a:off x="7256373" y="4711374"/>
              <a:ext cx="210643" cy="250971"/>
            </a:xfrm>
            <a:custGeom>
              <a:avLst/>
              <a:gdLst>
                <a:gd name="connsiteX0" fmla="*/ 208109 w 210643"/>
                <a:gd name="connsiteY0" fmla="*/ 17769 h 250971"/>
                <a:gd name="connsiteX1" fmla="*/ 186937 w 210643"/>
                <a:gd name="connsiteY1" fmla="*/ 13410 h 250971"/>
                <a:gd name="connsiteX2" fmla="*/ 95192 w 210643"/>
                <a:gd name="connsiteY2" fmla="*/ 73604 h 250971"/>
                <a:gd name="connsiteX3" fmla="*/ 75265 w 210643"/>
                <a:gd name="connsiteY3" fmla="*/ 67274 h 250971"/>
                <a:gd name="connsiteX4" fmla="*/ 37176 w 210643"/>
                <a:gd name="connsiteY4" fmla="*/ 9154 h 250971"/>
                <a:gd name="connsiteX5" fmla="*/ 24411 w 210643"/>
                <a:gd name="connsiteY5" fmla="*/ 437 h 250971"/>
                <a:gd name="connsiteX6" fmla="*/ 9154 w 210643"/>
                <a:gd name="connsiteY6" fmla="*/ 3343 h 250971"/>
                <a:gd name="connsiteX7" fmla="*/ 437 w 210643"/>
                <a:gd name="connsiteY7" fmla="*/ 16108 h 250971"/>
                <a:gd name="connsiteX8" fmla="*/ 3343 w 210643"/>
                <a:gd name="connsiteY8" fmla="*/ 31364 h 250971"/>
                <a:gd name="connsiteX9" fmla="*/ 40290 w 210643"/>
                <a:gd name="connsiteY9" fmla="*/ 87823 h 250971"/>
                <a:gd name="connsiteX10" fmla="*/ 35723 w 210643"/>
                <a:gd name="connsiteY10" fmla="*/ 105570 h 250971"/>
                <a:gd name="connsiteX11" fmla="*/ 65717 w 210643"/>
                <a:gd name="connsiteY11" fmla="*/ 142932 h 250971"/>
                <a:gd name="connsiteX12" fmla="*/ 65198 w 210643"/>
                <a:gd name="connsiteY12" fmla="*/ 240801 h 250971"/>
                <a:gd name="connsiteX13" fmla="*/ 75265 w 210643"/>
                <a:gd name="connsiteY13" fmla="*/ 250972 h 250971"/>
                <a:gd name="connsiteX14" fmla="*/ 85436 w 210643"/>
                <a:gd name="connsiteY14" fmla="*/ 240905 h 250971"/>
                <a:gd name="connsiteX15" fmla="*/ 85955 w 210643"/>
                <a:gd name="connsiteY15" fmla="*/ 141791 h 250971"/>
                <a:gd name="connsiteX16" fmla="*/ 112316 w 210643"/>
                <a:gd name="connsiteY16" fmla="*/ 105570 h 250971"/>
                <a:gd name="connsiteX17" fmla="*/ 111693 w 210643"/>
                <a:gd name="connsiteY17" fmla="*/ 99447 h 250971"/>
                <a:gd name="connsiteX18" fmla="*/ 203750 w 210643"/>
                <a:gd name="connsiteY18" fmla="*/ 39044 h 250971"/>
                <a:gd name="connsiteX19" fmla="*/ 208109 w 210643"/>
                <a:gd name="connsiteY19" fmla="*/ 17872 h 250971"/>
                <a:gd name="connsiteX20" fmla="*/ 75057 w 210643"/>
                <a:gd name="connsiteY20" fmla="*/ 120723 h 250971"/>
                <a:gd name="connsiteX21" fmla="*/ 60113 w 210643"/>
                <a:gd name="connsiteY21" fmla="*/ 105778 h 250971"/>
                <a:gd name="connsiteX22" fmla="*/ 75057 w 210643"/>
                <a:gd name="connsiteY22" fmla="*/ 90833 h 250971"/>
                <a:gd name="connsiteX23" fmla="*/ 90002 w 210643"/>
                <a:gd name="connsiteY23" fmla="*/ 105778 h 250971"/>
                <a:gd name="connsiteX24" fmla="*/ 75057 w 210643"/>
                <a:gd name="connsiteY24" fmla="*/ 120723 h 250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0643" h="250971">
                  <a:moveTo>
                    <a:pt x="208109" y="17769"/>
                  </a:moveTo>
                  <a:cubicBezTo>
                    <a:pt x="203439" y="10711"/>
                    <a:pt x="193994" y="8739"/>
                    <a:pt x="186937" y="13410"/>
                  </a:cubicBezTo>
                  <a:lnTo>
                    <a:pt x="95192" y="73604"/>
                  </a:lnTo>
                  <a:cubicBezTo>
                    <a:pt x="89483" y="69764"/>
                    <a:pt x="82634" y="67585"/>
                    <a:pt x="75265" y="67274"/>
                  </a:cubicBezTo>
                  <a:lnTo>
                    <a:pt x="37176" y="9154"/>
                  </a:lnTo>
                  <a:cubicBezTo>
                    <a:pt x="34166" y="4692"/>
                    <a:pt x="29704" y="1578"/>
                    <a:pt x="24411" y="437"/>
                  </a:cubicBezTo>
                  <a:cubicBezTo>
                    <a:pt x="19118" y="-705"/>
                    <a:pt x="13721" y="437"/>
                    <a:pt x="9154" y="3343"/>
                  </a:cubicBezTo>
                  <a:cubicBezTo>
                    <a:pt x="4692" y="6352"/>
                    <a:pt x="1578" y="10815"/>
                    <a:pt x="437" y="16108"/>
                  </a:cubicBezTo>
                  <a:cubicBezTo>
                    <a:pt x="-705" y="21401"/>
                    <a:pt x="437" y="26798"/>
                    <a:pt x="3343" y="31364"/>
                  </a:cubicBezTo>
                  <a:lnTo>
                    <a:pt x="40290" y="87823"/>
                  </a:lnTo>
                  <a:cubicBezTo>
                    <a:pt x="37488" y="93116"/>
                    <a:pt x="35723" y="99135"/>
                    <a:pt x="35723" y="105570"/>
                  </a:cubicBezTo>
                  <a:cubicBezTo>
                    <a:pt x="35723" y="123836"/>
                    <a:pt x="48592" y="139092"/>
                    <a:pt x="65717" y="142932"/>
                  </a:cubicBezTo>
                  <a:lnTo>
                    <a:pt x="65198" y="240801"/>
                  </a:lnTo>
                  <a:cubicBezTo>
                    <a:pt x="65198" y="246405"/>
                    <a:pt x="69661" y="250972"/>
                    <a:pt x="75265" y="250972"/>
                  </a:cubicBezTo>
                  <a:cubicBezTo>
                    <a:pt x="80869" y="250972"/>
                    <a:pt x="85436" y="246509"/>
                    <a:pt x="85436" y="240905"/>
                  </a:cubicBezTo>
                  <a:lnTo>
                    <a:pt x="85955" y="141791"/>
                  </a:lnTo>
                  <a:cubicBezTo>
                    <a:pt x="101211" y="136705"/>
                    <a:pt x="112316" y="122487"/>
                    <a:pt x="112316" y="105570"/>
                  </a:cubicBezTo>
                  <a:cubicBezTo>
                    <a:pt x="112316" y="103494"/>
                    <a:pt x="112005" y="101419"/>
                    <a:pt x="111693" y="99447"/>
                  </a:cubicBezTo>
                  <a:lnTo>
                    <a:pt x="203750" y="39044"/>
                  </a:lnTo>
                  <a:cubicBezTo>
                    <a:pt x="210807" y="34374"/>
                    <a:pt x="212779" y="24930"/>
                    <a:pt x="208109" y="17872"/>
                  </a:cubicBezTo>
                  <a:close/>
                  <a:moveTo>
                    <a:pt x="75057" y="120723"/>
                  </a:moveTo>
                  <a:cubicBezTo>
                    <a:pt x="66858" y="120723"/>
                    <a:pt x="60113" y="114080"/>
                    <a:pt x="60113" y="105778"/>
                  </a:cubicBezTo>
                  <a:cubicBezTo>
                    <a:pt x="60113" y="97475"/>
                    <a:pt x="66755" y="90833"/>
                    <a:pt x="75057" y="90833"/>
                  </a:cubicBezTo>
                  <a:cubicBezTo>
                    <a:pt x="83360" y="90833"/>
                    <a:pt x="90002" y="97475"/>
                    <a:pt x="90002" y="105778"/>
                  </a:cubicBezTo>
                  <a:cubicBezTo>
                    <a:pt x="90002" y="114080"/>
                    <a:pt x="83360" y="120723"/>
                    <a:pt x="75057" y="120723"/>
                  </a:cubicBezTo>
                  <a:close/>
                </a:path>
              </a:pathLst>
            </a:custGeom>
            <a:grpFill/>
            <a:ln w="1037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48" name="Graphic 126">
            <a:extLst>
              <a:ext uri="{FF2B5EF4-FFF2-40B4-BE49-F238E27FC236}">
                <a16:creationId xmlns:a16="http://schemas.microsoft.com/office/drawing/2014/main" id="{8EC9C2B7-0C76-3E5A-C21B-EF2BCC815C3A}"/>
              </a:ext>
            </a:extLst>
          </p:cNvPr>
          <p:cNvSpPr/>
          <p:nvPr/>
        </p:nvSpPr>
        <p:spPr>
          <a:xfrm>
            <a:off x="8009174" y="4635613"/>
            <a:ext cx="266586" cy="554870"/>
          </a:xfrm>
          <a:custGeom>
            <a:avLst/>
            <a:gdLst>
              <a:gd name="connsiteX0" fmla="*/ 247349 w 266586"/>
              <a:gd name="connsiteY0" fmla="*/ 291658 h 554870"/>
              <a:gd name="connsiteX1" fmla="*/ 254643 w 266586"/>
              <a:gd name="connsiteY1" fmla="*/ 262574 h 554870"/>
              <a:gd name="connsiteX2" fmla="*/ 266586 w 266586"/>
              <a:gd name="connsiteY2" fmla="*/ 194287 h 554870"/>
              <a:gd name="connsiteX3" fmla="*/ 186081 w 266586"/>
              <a:gd name="connsiteY3" fmla="*/ 84516 h 554870"/>
              <a:gd name="connsiteX4" fmla="*/ 180338 w 266586"/>
              <a:gd name="connsiteY4" fmla="*/ 83787 h 554870"/>
              <a:gd name="connsiteX5" fmla="*/ 180338 w 266586"/>
              <a:gd name="connsiteY5" fmla="*/ 63364 h 554870"/>
              <a:gd name="connsiteX6" fmla="*/ 197022 w 266586"/>
              <a:gd name="connsiteY6" fmla="*/ 40298 h 554870"/>
              <a:gd name="connsiteX7" fmla="*/ 197022 w 266586"/>
              <a:gd name="connsiteY7" fmla="*/ 22611 h 554870"/>
              <a:gd name="connsiteX8" fmla="*/ 133567 w 266586"/>
              <a:gd name="connsiteY8" fmla="*/ 0 h 554870"/>
              <a:gd name="connsiteX9" fmla="*/ 69655 w 266586"/>
              <a:gd name="connsiteY9" fmla="*/ 22611 h 554870"/>
              <a:gd name="connsiteX10" fmla="*/ 69655 w 266586"/>
              <a:gd name="connsiteY10" fmla="*/ 40298 h 554870"/>
              <a:gd name="connsiteX11" fmla="*/ 85975 w 266586"/>
              <a:gd name="connsiteY11" fmla="*/ 63000 h 554870"/>
              <a:gd name="connsiteX12" fmla="*/ 85975 w 266586"/>
              <a:gd name="connsiteY12" fmla="*/ 83787 h 554870"/>
              <a:gd name="connsiteX13" fmla="*/ 80231 w 266586"/>
              <a:gd name="connsiteY13" fmla="*/ 84607 h 554870"/>
              <a:gd name="connsiteX14" fmla="*/ 0 w 266586"/>
              <a:gd name="connsiteY14" fmla="*/ 194378 h 554870"/>
              <a:gd name="connsiteX15" fmla="*/ 12126 w 266586"/>
              <a:gd name="connsiteY15" fmla="*/ 262939 h 554870"/>
              <a:gd name="connsiteX16" fmla="*/ 19693 w 266586"/>
              <a:gd name="connsiteY16" fmla="*/ 293390 h 554870"/>
              <a:gd name="connsiteX17" fmla="*/ 7750 w 266586"/>
              <a:gd name="connsiteY17" fmla="*/ 409725 h 554870"/>
              <a:gd name="connsiteX18" fmla="*/ 0 w 266586"/>
              <a:gd name="connsiteY18" fmla="*/ 460873 h 554870"/>
              <a:gd name="connsiteX19" fmla="*/ 0 w 266586"/>
              <a:gd name="connsiteY19" fmla="*/ 503450 h 554870"/>
              <a:gd name="connsiteX20" fmla="*/ 49597 w 266586"/>
              <a:gd name="connsiteY20" fmla="*/ 554871 h 554870"/>
              <a:gd name="connsiteX21" fmla="*/ 217171 w 266586"/>
              <a:gd name="connsiteY21" fmla="*/ 554871 h 554870"/>
              <a:gd name="connsiteX22" fmla="*/ 266586 w 266586"/>
              <a:gd name="connsiteY22" fmla="*/ 503450 h 554870"/>
              <a:gd name="connsiteX23" fmla="*/ 266586 w 266586"/>
              <a:gd name="connsiteY23" fmla="*/ 460873 h 554870"/>
              <a:gd name="connsiteX24" fmla="*/ 258928 w 266586"/>
              <a:gd name="connsiteY24" fmla="*/ 410546 h 554870"/>
              <a:gd name="connsiteX25" fmla="*/ 247349 w 266586"/>
              <a:gd name="connsiteY25" fmla="*/ 291658 h 554870"/>
              <a:gd name="connsiteX26" fmla="*/ 88072 w 266586"/>
              <a:gd name="connsiteY26" fmla="*/ 120255 h 554870"/>
              <a:gd name="connsiteX27" fmla="*/ 95821 w 266586"/>
              <a:gd name="connsiteY27" fmla="*/ 119800 h 554870"/>
              <a:gd name="connsiteX28" fmla="*/ 107765 w 266586"/>
              <a:gd name="connsiteY28" fmla="*/ 118888 h 554870"/>
              <a:gd name="connsiteX29" fmla="*/ 108403 w 266586"/>
              <a:gd name="connsiteY29" fmla="*/ 118705 h 554870"/>
              <a:gd name="connsiteX30" fmla="*/ 140496 w 266586"/>
              <a:gd name="connsiteY30" fmla="*/ 118705 h 554870"/>
              <a:gd name="connsiteX31" fmla="*/ 187996 w 266586"/>
              <a:gd name="connsiteY31" fmla="*/ 191734 h 554870"/>
              <a:gd name="connsiteX32" fmla="*/ 186811 w 266586"/>
              <a:gd name="connsiteY32" fmla="*/ 217900 h 554870"/>
              <a:gd name="connsiteX33" fmla="*/ 112962 w 266586"/>
              <a:gd name="connsiteY33" fmla="*/ 213068 h 554870"/>
              <a:gd name="connsiteX34" fmla="*/ 37289 w 266586"/>
              <a:gd name="connsiteY34" fmla="*/ 211883 h 554870"/>
              <a:gd name="connsiteX35" fmla="*/ 36469 w 266586"/>
              <a:gd name="connsiteY35" fmla="*/ 194378 h 554870"/>
              <a:gd name="connsiteX36" fmla="*/ 88072 w 266586"/>
              <a:gd name="connsiteY36" fmla="*/ 120255 h 554870"/>
              <a:gd name="connsiteX37" fmla="*/ 36469 w 266586"/>
              <a:gd name="connsiteY37" fmla="*/ 503450 h 554870"/>
              <a:gd name="connsiteX38" fmla="*/ 36469 w 266586"/>
              <a:gd name="connsiteY38" fmla="*/ 460873 h 554870"/>
              <a:gd name="connsiteX39" fmla="*/ 43489 w 266586"/>
              <a:gd name="connsiteY39" fmla="*/ 417019 h 554870"/>
              <a:gd name="connsiteX40" fmla="*/ 55979 w 266586"/>
              <a:gd name="connsiteY40" fmla="*/ 290108 h 554870"/>
              <a:gd name="connsiteX41" fmla="*/ 46680 w 266586"/>
              <a:gd name="connsiteY41" fmla="*/ 251178 h 554870"/>
              <a:gd name="connsiteX42" fmla="*/ 42668 w 266586"/>
              <a:gd name="connsiteY42" fmla="*/ 238870 h 554870"/>
              <a:gd name="connsiteX43" fmla="*/ 109497 w 266586"/>
              <a:gd name="connsiteY43" fmla="*/ 240237 h 554870"/>
              <a:gd name="connsiteX44" fmla="*/ 173773 w 266586"/>
              <a:gd name="connsiteY44" fmla="*/ 245708 h 554870"/>
              <a:gd name="connsiteX45" fmla="*/ 182343 w 266586"/>
              <a:gd name="connsiteY45" fmla="*/ 245525 h 554870"/>
              <a:gd name="connsiteX46" fmla="*/ 173864 w 266586"/>
              <a:gd name="connsiteY46" fmla="*/ 290655 h 554870"/>
              <a:gd name="connsiteX47" fmla="*/ 187996 w 266586"/>
              <a:gd name="connsiteY47" fmla="*/ 467893 h 554870"/>
              <a:gd name="connsiteX48" fmla="*/ 187996 w 266586"/>
              <a:gd name="connsiteY48" fmla="*/ 498982 h 554870"/>
              <a:gd name="connsiteX49" fmla="*/ 171129 w 266586"/>
              <a:gd name="connsiteY49" fmla="*/ 518493 h 554870"/>
              <a:gd name="connsiteX50" fmla="*/ 49689 w 266586"/>
              <a:gd name="connsiteY50" fmla="*/ 518493 h 554870"/>
              <a:gd name="connsiteX51" fmla="*/ 36469 w 266586"/>
              <a:gd name="connsiteY51" fmla="*/ 503541 h 55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66586" h="554870">
                <a:moveTo>
                  <a:pt x="247349" y="291658"/>
                </a:moveTo>
                <a:cubicBezTo>
                  <a:pt x="248443" y="281082"/>
                  <a:pt x="251269" y="272512"/>
                  <a:pt x="254643" y="262574"/>
                </a:cubicBezTo>
                <a:cubicBezTo>
                  <a:pt x="260295" y="245799"/>
                  <a:pt x="266586" y="226835"/>
                  <a:pt x="266586" y="194287"/>
                </a:cubicBezTo>
                <a:cubicBezTo>
                  <a:pt x="266495" y="163835"/>
                  <a:pt x="238141" y="97462"/>
                  <a:pt x="186081" y="84516"/>
                </a:cubicBezTo>
                <a:cubicBezTo>
                  <a:pt x="184623" y="84151"/>
                  <a:pt x="182982" y="83969"/>
                  <a:pt x="180338" y="83787"/>
                </a:cubicBezTo>
                <a:lnTo>
                  <a:pt x="180338" y="63364"/>
                </a:lnTo>
                <a:cubicBezTo>
                  <a:pt x="187814" y="59535"/>
                  <a:pt x="197022" y="52515"/>
                  <a:pt x="197022" y="40298"/>
                </a:cubicBezTo>
                <a:lnTo>
                  <a:pt x="197022" y="22611"/>
                </a:lnTo>
                <a:cubicBezTo>
                  <a:pt x="197022" y="5014"/>
                  <a:pt x="181432" y="0"/>
                  <a:pt x="133567" y="0"/>
                </a:cubicBezTo>
                <a:cubicBezTo>
                  <a:pt x="85701" y="0"/>
                  <a:pt x="69655" y="2370"/>
                  <a:pt x="69655" y="22611"/>
                </a:cubicBezTo>
                <a:lnTo>
                  <a:pt x="69655" y="40298"/>
                </a:lnTo>
                <a:cubicBezTo>
                  <a:pt x="69655" y="52424"/>
                  <a:pt x="78590" y="59170"/>
                  <a:pt x="85975" y="63000"/>
                </a:cubicBezTo>
                <a:lnTo>
                  <a:pt x="85975" y="83787"/>
                </a:lnTo>
                <a:cubicBezTo>
                  <a:pt x="83422" y="83969"/>
                  <a:pt x="81872" y="84151"/>
                  <a:pt x="80231" y="84607"/>
                </a:cubicBezTo>
                <a:cubicBezTo>
                  <a:pt x="28537" y="97462"/>
                  <a:pt x="0" y="163835"/>
                  <a:pt x="0" y="194378"/>
                </a:cubicBezTo>
                <a:cubicBezTo>
                  <a:pt x="0" y="227109"/>
                  <a:pt x="6382" y="246163"/>
                  <a:pt x="12126" y="262939"/>
                </a:cubicBezTo>
                <a:cubicBezTo>
                  <a:pt x="15590" y="273241"/>
                  <a:pt x="18599" y="282176"/>
                  <a:pt x="19693" y="293390"/>
                </a:cubicBezTo>
                <a:cubicBezTo>
                  <a:pt x="23249" y="333506"/>
                  <a:pt x="14679" y="375810"/>
                  <a:pt x="7750" y="409725"/>
                </a:cubicBezTo>
                <a:cubicBezTo>
                  <a:pt x="3373" y="430968"/>
                  <a:pt x="0" y="447653"/>
                  <a:pt x="0" y="460873"/>
                </a:cubicBezTo>
                <a:lnTo>
                  <a:pt x="0" y="503450"/>
                </a:lnTo>
                <a:cubicBezTo>
                  <a:pt x="0" y="531622"/>
                  <a:pt x="22155" y="554688"/>
                  <a:pt x="49597" y="554871"/>
                </a:cubicBezTo>
                <a:lnTo>
                  <a:pt x="217171" y="554871"/>
                </a:lnTo>
                <a:cubicBezTo>
                  <a:pt x="244431" y="554688"/>
                  <a:pt x="266586" y="531622"/>
                  <a:pt x="266586" y="503450"/>
                </a:cubicBezTo>
                <a:lnTo>
                  <a:pt x="266586" y="460873"/>
                </a:lnTo>
                <a:cubicBezTo>
                  <a:pt x="266586" y="447653"/>
                  <a:pt x="263213" y="431333"/>
                  <a:pt x="258928" y="410546"/>
                </a:cubicBezTo>
                <a:cubicBezTo>
                  <a:pt x="251907" y="376357"/>
                  <a:pt x="243155" y="333779"/>
                  <a:pt x="247349" y="291658"/>
                </a:cubicBezTo>
                <a:close/>
                <a:moveTo>
                  <a:pt x="88072" y="120255"/>
                </a:moveTo>
                <a:cubicBezTo>
                  <a:pt x="89804" y="120073"/>
                  <a:pt x="92904" y="119982"/>
                  <a:pt x="95821" y="119800"/>
                </a:cubicBezTo>
                <a:cubicBezTo>
                  <a:pt x="103024" y="119435"/>
                  <a:pt x="105486" y="119253"/>
                  <a:pt x="107765" y="118888"/>
                </a:cubicBezTo>
                <a:cubicBezTo>
                  <a:pt x="108039" y="118888"/>
                  <a:pt x="108221" y="118705"/>
                  <a:pt x="108403" y="118705"/>
                </a:cubicBezTo>
                <a:lnTo>
                  <a:pt x="140496" y="118705"/>
                </a:lnTo>
                <a:cubicBezTo>
                  <a:pt x="157271" y="118705"/>
                  <a:pt x="187996" y="142957"/>
                  <a:pt x="187996" y="191734"/>
                </a:cubicBezTo>
                <a:cubicBezTo>
                  <a:pt x="187996" y="201672"/>
                  <a:pt x="187540" y="210333"/>
                  <a:pt x="186811" y="217900"/>
                </a:cubicBezTo>
                <a:cubicBezTo>
                  <a:pt x="164291" y="219541"/>
                  <a:pt x="137669" y="216259"/>
                  <a:pt x="112962" y="213068"/>
                </a:cubicBezTo>
                <a:cubicBezTo>
                  <a:pt x="82784" y="209239"/>
                  <a:pt x="56071" y="206048"/>
                  <a:pt x="37289" y="211883"/>
                </a:cubicBezTo>
                <a:cubicBezTo>
                  <a:pt x="36742" y="206595"/>
                  <a:pt x="36469" y="200851"/>
                  <a:pt x="36469" y="194378"/>
                </a:cubicBezTo>
                <a:cubicBezTo>
                  <a:pt x="36469" y="176782"/>
                  <a:pt x="57256" y="128461"/>
                  <a:pt x="88072" y="120255"/>
                </a:cubicBezTo>
                <a:close/>
                <a:moveTo>
                  <a:pt x="36469" y="503450"/>
                </a:moveTo>
                <a:lnTo>
                  <a:pt x="36469" y="460873"/>
                </a:lnTo>
                <a:cubicBezTo>
                  <a:pt x="36469" y="451391"/>
                  <a:pt x="39751" y="435436"/>
                  <a:pt x="43489" y="417019"/>
                </a:cubicBezTo>
                <a:cubicBezTo>
                  <a:pt x="50874" y="380733"/>
                  <a:pt x="60082" y="335512"/>
                  <a:pt x="55979" y="290108"/>
                </a:cubicBezTo>
                <a:cubicBezTo>
                  <a:pt x="54612" y="274518"/>
                  <a:pt x="50509" y="262666"/>
                  <a:pt x="46680" y="251178"/>
                </a:cubicBezTo>
                <a:cubicBezTo>
                  <a:pt x="45312" y="247075"/>
                  <a:pt x="43945" y="243064"/>
                  <a:pt x="42668" y="238870"/>
                </a:cubicBezTo>
                <a:cubicBezTo>
                  <a:pt x="53335" y="233126"/>
                  <a:pt x="83057" y="236864"/>
                  <a:pt x="109497" y="240237"/>
                </a:cubicBezTo>
                <a:cubicBezTo>
                  <a:pt x="130558" y="242881"/>
                  <a:pt x="152713" y="245708"/>
                  <a:pt x="173773" y="245708"/>
                </a:cubicBezTo>
                <a:cubicBezTo>
                  <a:pt x="176691" y="245708"/>
                  <a:pt x="179517" y="245616"/>
                  <a:pt x="182343" y="245525"/>
                </a:cubicBezTo>
                <a:cubicBezTo>
                  <a:pt x="178970" y="260933"/>
                  <a:pt x="175050" y="273333"/>
                  <a:pt x="173864" y="290655"/>
                </a:cubicBezTo>
                <a:cubicBezTo>
                  <a:pt x="168668" y="362954"/>
                  <a:pt x="187996" y="434889"/>
                  <a:pt x="187996" y="467893"/>
                </a:cubicBezTo>
                <a:lnTo>
                  <a:pt x="187996" y="498982"/>
                </a:lnTo>
                <a:cubicBezTo>
                  <a:pt x="187996" y="519678"/>
                  <a:pt x="171129" y="518493"/>
                  <a:pt x="171129" y="518493"/>
                </a:cubicBezTo>
                <a:lnTo>
                  <a:pt x="49689" y="518493"/>
                </a:lnTo>
                <a:cubicBezTo>
                  <a:pt x="42486" y="518493"/>
                  <a:pt x="36469" y="511655"/>
                  <a:pt x="36469" y="503541"/>
                </a:cubicBezTo>
                <a:close/>
              </a:path>
            </a:pathLst>
          </a:custGeom>
          <a:solidFill>
            <a:schemeClr val="tx1"/>
          </a:solidFill>
          <a:ln w="886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59DF5853-1C5F-43A3-53A2-A96A44546801}"/>
              </a:ext>
            </a:extLst>
          </p:cNvPr>
          <p:cNvGrpSpPr/>
          <p:nvPr/>
        </p:nvGrpSpPr>
        <p:grpSpPr>
          <a:xfrm>
            <a:off x="6377085" y="4637641"/>
            <a:ext cx="298806" cy="560435"/>
            <a:chOff x="6377085" y="4510050"/>
            <a:chExt cx="298806" cy="560435"/>
          </a:xfrm>
        </p:grpSpPr>
        <p:sp>
          <p:nvSpPr>
            <p:cNvPr id="139" name="Graphic 110" descr="Water Bottle with solid fill">
              <a:extLst>
                <a:ext uri="{FF2B5EF4-FFF2-40B4-BE49-F238E27FC236}">
                  <a16:creationId xmlns:a16="http://schemas.microsoft.com/office/drawing/2014/main" id="{60CCEEBE-B2D4-9766-7740-DBBB0C3B8519}"/>
                </a:ext>
              </a:extLst>
            </p:cNvPr>
            <p:cNvSpPr/>
            <p:nvPr/>
          </p:nvSpPr>
          <p:spPr>
            <a:xfrm>
              <a:off x="6377085" y="4510050"/>
              <a:ext cx="293887" cy="560435"/>
            </a:xfrm>
            <a:custGeom>
              <a:avLst/>
              <a:gdLst>
                <a:gd name="connsiteX0" fmla="*/ 252880 w 293887"/>
                <a:gd name="connsiteY0" fmla="*/ 150361 h 560435"/>
                <a:gd name="connsiteX1" fmla="*/ 102519 w 293887"/>
                <a:gd name="connsiteY1" fmla="*/ 150361 h 560435"/>
                <a:gd name="connsiteX2" fmla="*/ 61511 w 293887"/>
                <a:gd name="connsiteY2" fmla="*/ 191368 h 560435"/>
                <a:gd name="connsiteX3" fmla="*/ 61511 w 293887"/>
                <a:gd name="connsiteY3" fmla="*/ 211257 h 560435"/>
                <a:gd name="connsiteX4" fmla="*/ 27338 w 293887"/>
                <a:gd name="connsiteY4" fmla="*/ 170865 h 560435"/>
                <a:gd name="connsiteX5" fmla="*/ 27338 w 293887"/>
                <a:gd name="connsiteY5" fmla="*/ 95684 h 560435"/>
                <a:gd name="connsiteX6" fmla="*/ 95684 w 293887"/>
                <a:gd name="connsiteY6" fmla="*/ 27338 h 560435"/>
                <a:gd name="connsiteX7" fmla="*/ 143526 w 293887"/>
                <a:gd name="connsiteY7" fmla="*/ 27338 h 560435"/>
                <a:gd name="connsiteX8" fmla="*/ 143526 w 293887"/>
                <a:gd name="connsiteY8" fmla="*/ 54677 h 560435"/>
                <a:gd name="connsiteX9" fmla="*/ 116188 w 293887"/>
                <a:gd name="connsiteY9" fmla="*/ 54677 h 560435"/>
                <a:gd name="connsiteX10" fmla="*/ 88850 w 293887"/>
                <a:gd name="connsiteY10" fmla="*/ 82015 h 560435"/>
                <a:gd name="connsiteX11" fmla="*/ 88850 w 293887"/>
                <a:gd name="connsiteY11" fmla="*/ 123023 h 560435"/>
                <a:gd name="connsiteX12" fmla="*/ 266549 w 293887"/>
                <a:gd name="connsiteY12" fmla="*/ 123023 h 560435"/>
                <a:gd name="connsiteX13" fmla="*/ 266549 w 293887"/>
                <a:gd name="connsiteY13" fmla="*/ 82015 h 560435"/>
                <a:gd name="connsiteX14" fmla="*/ 239210 w 293887"/>
                <a:gd name="connsiteY14" fmla="*/ 54677 h 560435"/>
                <a:gd name="connsiteX15" fmla="*/ 211872 w 293887"/>
                <a:gd name="connsiteY15" fmla="*/ 54677 h 560435"/>
                <a:gd name="connsiteX16" fmla="*/ 211872 w 293887"/>
                <a:gd name="connsiteY16" fmla="*/ 27338 h 560435"/>
                <a:gd name="connsiteX17" fmla="*/ 225541 w 293887"/>
                <a:gd name="connsiteY17" fmla="*/ 27338 h 560435"/>
                <a:gd name="connsiteX18" fmla="*/ 225541 w 293887"/>
                <a:gd name="connsiteY18" fmla="*/ 0 h 560435"/>
                <a:gd name="connsiteX19" fmla="*/ 95684 w 293887"/>
                <a:gd name="connsiteY19" fmla="*/ 0 h 560435"/>
                <a:gd name="connsiteX20" fmla="*/ 0 w 293887"/>
                <a:gd name="connsiteY20" fmla="*/ 95684 h 560435"/>
                <a:gd name="connsiteX21" fmla="*/ 0 w 293887"/>
                <a:gd name="connsiteY21" fmla="*/ 170865 h 560435"/>
                <a:gd name="connsiteX22" fmla="*/ 61511 w 293887"/>
                <a:gd name="connsiteY22" fmla="*/ 238862 h 560435"/>
                <a:gd name="connsiteX23" fmla="*/ 61511 w 293887"/>
                <a:gd name="connsiteY23" fmla="*/ 519428 h 560435"/>
                <a:gd name="connsiteX24" fmla="*/ 102519 w 293887"/>
                <a:gd name="connsiteY24" fmla="*/ 560436 h 560435"/>
                <a:gd name="connsiteX25" fmla="*/ 252880 w 293887"/>
                <a:gd name="connsiteY25" fmla="*/ 560436 h 560435"/>
                <a:gd name="connsiteX26" fmla="*/ 293887 w 293887"/>
                <a:gd name="connsiteY26" fmla="*/ 519428 h 560435"/>
                <a:gd name="connsiteX27" fmla="*/ 293887 w 293887"/>
                <a:gd name="connsiteY27" fmla="*/ 191368 h 560435"/>
                <a:gd name="connsiteX28" fmla="*/ 252880 w 293887"/>
                <a:gd name="connsiteY28" fmla="*/ 150361 h 560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93887" h="560435">
                  <a:moveTo>
                    <a:pt x="252880" y="150361"/>
                  </a:moveTo>
                  <a:lnTo>
                    <a:pt x="102519" y="150361"/>
                  </a:lnTo>
                  <a:cubicBezTo>
                    <a:pt x="79871" y="150361"/>
                    <a:pt x="61511" y="168721"/>
                    <a:pt x="61511" y="191368"/>
                  </a:cubicBezTo>
                  <a:lnTo>
                    <a:pt x="61511" y="211257"/>
                  </a:lnTo>
                  <a:cubicBezTo>
                    <a:pt x="41805" y="207909"/>
                    <a:pt x="27375" y="190853"/>
                    <a:pt x="27338" y="170865"/>
                  </a:cubicBezTo>
                  <a:lnTo>
                    <a:pt x="27338" y="95684"/>
                  </a:lnTo>
                  <a:cubicBezTo>
                    <a:pt x="27380" y="57955"/>
                    <a:pt x="57955" y="27380"/>
                    <a:pt x="95684" y="27338"/>
                  </a:cubicBezTo>
                  <a:lnTo>
                    <a:pt x="143526" y="27338"/>
                  </a:lnTo>
                  <a:lnTo>
                    <a:pt x="143526" y="54677"/>
                  </a:lnTo>
                  <a:lnTo>
                    <a:pt x="116188" y="54677"/>
                  </a:lnTo>
                  <a:cubicBezTo>
                    <a:pt x="101090" y="54677"/>
                    <a:pt x="88850" y="66917"/>
                    <a:pt x="88850" y="82015"/>
                  </a:cubicBezTo>
                  <a:lnTo>
                    <a:pt x="88850" y="123023"/>
                  </a:lnTo>
                  <a:lnTo>
                    <a:pt x="266549" y="123023"/>
                  </a:lnTo>
                  <a:lnTo>
                    <a:pt x="266549" y="82015"/>
                  </a:lnTo>
                  <a:cubicBezTo>
                    <a:pt x="266549" y="66917"/>
                    <a:pt x="254309" y="54677"/>
                    <a:pt x="239210" y="54677"/>
                  </a:cubicBezTo>
                  <a:lnTo>
                    <a:pt x="211872" y="54677"/>
                  </a:lnTo>
                  <a:lnTo>
                    <a:pt x="211872" y="27338"/>
                  </a:lnTo>
                  <a:lnTo>
                    <a:pt x="225541" y="27338"/>
                  </a:lnTo>
                  <a:lnTo>
                    <a:pt x="225541" y="0"/>
                  </a:lnTo>
                  <a:lnTo>
                    <a:pt x="95684" y="0"/>
                  </a:lnTo>
                  <a:cubicBezTo>
                    <a:pt x="42862" y="57"/>
                    <a:pt x="57" y="42862"/>
                    <a:pt x="0" y="95684"/>
                  </a:cubicBezTo>
                  <a:lnTo>
                    <a:pt x="0" y="170865"/>
                  </a:lnTo>
                  <a:cubicBezTo>
                    <a:pt x="44" y="205946"/>
                    <a:pt x="26610" y="235313"/>
                    <a:pt x="61511" y="238862"/>
                  </a:cubicBezTo>
                  <a:lnTo>
                    <a:pt x="61511" y="519428"/>
                  </a:lnTo>
                  <a:cubicBezTo>
                    <a:pt x="61511" y="542076"/>
                    <a:pt x="79871" y="560436"/>
                    <a:pt x="102519" y="560436"/>
                  </a:cubicBezTo>
                  <a:lnTo>
                    <a:pt x="252880" y="560436"/>
                  </a:lnTo>
                  <a:cubicBezTo>
                    <a:pt x="275527" y="560436"/>
                    <a:pt x="293887" y="542076"/>
                    <a:pt x="293887" y="519428"/>
                  </a:cubicBezTo>
                  <a:lnTo>
                    <a:pt x="293887" y="191368"/>
                  </a:lnTo>
                  <a:cubicBezTo>
                    <a:pt x="293887" y="168721"/>
                    <a:pt x="275527" y="150361"/>
                    <a:pt x="252880" y="150361"/>
                  </a:cubicBezTo>
                  <a:close/>
                </a:path>
              </a:pathLst>
            </a:custGeom>
            <a:solidFill>
              <a:schemeClr val="tx1"/>
            </a:solidFill>
            <a:ln w="674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128" name="Graphic 127" descr="Water with solid fill">
              <a:extLst>
                <a:ext uri="{FF2B5EF4-FFF2-40B4-BE49-F238E27FC236}">
                  <a16:creationId xmlns:a16="http://schemas.microsoft.com/office/drawing/2014/main" id="{689B080D-CD44-120F-5F51-8F72DF2271C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433743" y="4738575"/>
              <a:ext cx="242148" cy="242148"/>
            </a:xfrm>
            <a:prstGeom prst="rect">
              <a:avLst/>
            </a:prstGeom>
          </p:spPr>
        </p:pic>
      </p:grpSp>
      <p:sp>
        <p:nvSpPr>
          <p:cNvPr id="184" name="Oval 183">
            <a:extLst>
              <a:ext uri="{FF2B5EF4-FFF2-40B4-BE49-F238E27FC236}">
                <a16:creationId xmlns:a16="http://schemas.microsoft.com/office/drawing/2014/main" id="{E0B9662F-BAC6-EC00-BF25-490B15817325}"/>
              </a:ext>
            </a:extLst>
          </p:cNvPr>
          <p:cNvSpPr/>
          <p:nvPr/>
        </p:nvSpPr>
        <p:spPr bwMode="auto">
          <a:xfrm rot="1113009">
            <a:off x="7465900" y="2960906"/>
            <a:ext cx="159537" cy="290338"/>
          </a:xfrm>
          <a:custGeom>
            <a:avLst/>
            <a:gdLst>
              <a:gd name="connsiteX0" fmla="*/ 0 w 166314"/>
              <a:gd name="connsiteY0" fmla="*/ 133820 h 267640"/>
              <a:gd name="connsiteX1" fmla="*/ 83157 w 166314"/>
              <a:gd name="connsiteY1" fmla="*/ 0 h 267640"/>
              <a:gd name="connsiteX2" fmla="*/ 166314 w 166314"/>
              <a:gd name="connsiteY2" fmla="*/ 133820 h 267640"/>
              <a:gd name="connsiteX3" fmla="*/ 83157 w 166314"/>
              <a:gd name="connsiteY3" fmla="*/ 267640 h 267640"/>
              <a:gd name="connsiteX4" fmla="*/ 0 w 166314"/>
              <a:gd name="connsiteY4" fmla="*/ 133820 h 267640"/>
              <a:gd name="connsiteX0" fmla="*/ 0 w 151238"/>
              <a:gd name="connsiteY0" fmla="*/ 141338 h 267679"/>
              <a:gd name="connsiteX1" fmla="*/ 68081 w 151238"/>
              <a:gd name="connsiteY1" fmla="*/ 18 h 267679"/>
              <a:gd name="connsiteX2" fmla="*/ 151238 w 151238"/>
              <a:gd name="connsiteY2" fmla="*/ 133838 h 267679"/>
              <a:gd name="connsiteX3" fmla="*/ 68081 w 151238"/>
              <a:gd name="connsiteY3" fmla="*/ 267658 h 267679"/>
              <a:gd name="connsiteX4" fmla="*/ 0 w 151238"/>
              <a:gd name="connsiteY4" fmla="*/ 141338 h 267679"/>
              <a:gd name="connsiteX0" fmla="*/ 9300 w 160538"/>
              <a:gd name="connsiteY0" fmla="*/ 141338 h 267685"/>
              <a:gd name="connsiteX1" fmla="*/ 77381 w 160538"/>
              <a:gd name="connsiteY1" fmla="*/ 18 h 267685"/>
              <a:gd name="connsiteX2" fmla="*/ 160538 w 160538"/>
              <a:gd name="connsiteY2" fmla="*/ 133838 h 267685"/>
              <a:gd name="connsiteX3" fmla="*/ 77381 w 160538"/>
              <a:gd name="connsiteY3" fmla="*/ 267658 h 267685"/>
              <a:gd name="connsiteX4" fmla="*/ 9300 w 160538"/>
              <a:gd name="connsiteY4" fmla="*/ 141338 h 267685"/>
              <a:gd name="connsiteX0" fmla="*/ 4179 w 155417"/>
              <a:gd name="connsiteY0" fmla="*/ 141338 h 267699"/>
              <a:gd name="connsiteX1" fmla="*/ 72260 w 155417"/>
              <a:gd name="connsiteY1" fmla="*/ 18 h 267699"/>
              <a:gd name="connsiteX2" fmla="*/ 155417 w 155417"/>
              <a:gd name="connsiteY2" fmla="*/ 133838 h 267699"/>
              <a:gd name="connsiteX3" fmla="*/ 72260 w 155417"/>
              <a:gd name="connsiteY3" fmla="*/ 267658 h 267699"/>
              <a:gd name="connsiteX4" fmla="*/ 4179 w 155417"/>
              <a:gd name="connsiteY4" fmla="*/ 141338 h 267699"/>
              <a:gd name="connsiteX0" fmla="*/ 4179 w 155417"/>
              <a:gd name="connsiteY0" fmla="*/ 141870 h 268231"/>
              <a:gd name="connsiteX1" fmla="*/ 72260 w 155417"/>
              <a:gd name="connsiteY1" fmla="*/ 550 h 268231"/>
              <a:gd name="connsiteX2" fmla="*/ 155417 w 155417"/>
              <a:gd name="connsiteY2" fmla="*/ 134370 h 268231"/>
              <a:gd name="connsiteX3" fmla="*/ 72260 w 155417"/>
              <a:gd name="connsiteY3" fmla="*/ 268190 h 268231"/>
              <a:gd name="connsiteX4" fmla="*/ 4179 w 155417"/>
              <a:gd name="connsiteY4" fmla="*/ 141870 h 268231"/>
              <a:gd name="connsiteX0" fmla="*/ 6544 w 157782"/>
              <a:gd name="connsiteY0" fmla="*/ 141870 h 269702"/>
              <a:gd name="connsiteX1" fmla="*/ 74625 w 157782"/>
              <a:gd name="connsiteY1" fmla="*/ 550 h 269702"/>
              <a:gd name="connsiteX2" fmla="*/ 157782 w 157782"/>
              <a:gd name="connsiteY2" fmla="*/ 134370 h 269702"/>
              <a:gd name="connsiteX3" fmla="*/ 74625 w 157782"/>
              <a:gd name="connsiteY3" fmla="*/ 268190 h 269702"/>
              <a:gd name="connsiteX4" fmla="*/ 6544 w 157782"/>
              <a:gd name="connsiteY4" fmla="*/ 141870 h 269702"/>
              <a:gd name="connsiteX0" fmla="*/ 7382 w 158620"/>
              <a:gd name="connsiteY0" fmla="*/ 141601 h 293266"/>
              <a:gd name="connsiteX1" fmla="*/ 75463 w 158620"/>
              <a:gd name="connsiteY1" fmla="*/ 281 h 293266"/>
              <a:gd name="connsiteX2" fmla="*/ 158620 w 158620"/>
              <a:gd name="connsiteY2" fmla="*/ 134101 h 293266"/>
              <a:gd name="connsiteX3" fmla="*/ 40872 w 158620"/>
              <a:gd name="connsiteY3" fmla="*/ 292087 h 293266"/>
              <a:gd name="connsiteX4" fmla="*/ 7382 w 158620"/>
              <a:gd name="connsiteY4" fmla="*/ 141601 h 293266"/>
              <a:gd name="connsiteX0" fmla="*/ 2582 w 140276"/>
              <a:gd name="connsiteY0" fmla="*/ 136778 h 291810"/>
              <a:gd name="connsiteX1" fmla="*/ 57119 w 140276"/>
              <a:gd name="connsiteY1" fmla="*/ 3 h 291810"/>
              <a:gd name="connsiteX2" fmla="*/ 140276 w 140276"/>
              <a:gd name="connsiteY2" fmla="*/ 133823 h 291810"/>
              <a:gd name="connsiteX3" fmla="*/ 22528 w 140276"/>
              <a:gd name="connsiteY3" fmla="*/ 291809 h 291810"/>
              <a:gd name="connsiteX4" fmla="*/ 2582 w 140276"/>
              <a:gd name="connsiteY4" fmla="*/ 136778 h 291810"/>
              <a:gd name="connsiteX0" fmla="*/ 1546 w 139240"/>
              <a:gd name="connsiteY0" fmla="*/ 136778 h 291811"/>
              <a:gd name="connsiteX1" fmla="*/ 56083 w 139240"/>
              <a:gd name="connsiteY1" fmla="*/ 3 h 291811"/>
              <a:gd name="connsiteX2" fmla="*/ 139240 w 139240"/>
              <a:gd name="connsiteY2" fmla="*/ 133823 h 291811"/>
              <a:gd name="connsiteX3" fmla="*/ 21492 w 139240"/>
              <a:gd name="connsiteY3" fmla="*/ 291809 h 291811"/>
              <a:gd name="connsiteX4" fmla="*/ 1546 w 139240"/>
              <a:gd name="connsiteY4" fmla="*/ 136778 h 291811"/>
              <a:gd name="connsiteX0" fmla="*/ 6535 w 144229"/>
              <a:gd name="connsiteY0" fmla="*/ 136778 h 291811"/>
              <a:gd name="connsiteX1" fmla="*/ 61072 w 144229"/>
              <a:gd name="connsiteY1" fmla="*/ 3 h 291811"/>
              <a:gd name="connsiteX2" fmla="*/ 144229 w 144229"/>
              <a:gd name="connsiteY2" fmla="*/ 133823 h 291811"/>
              <a:gd name="connsiteX3" fmla="*/ 26481 w 144229"/>
              <a:gd name="connsiteY3" fmla="*/ 291809 h 291811"/>
              <a:gd name="connsiteX4" fmla="*/ 6535 w 144229"/>
              <a:gd name="connsiteY4" fmla="*/ 136778 h 291811"/>
              <a:gd name="connsiteX0" fmla="*/ 4510 w 142204"/>
              <a:gd name="connsiteY0" fmla="*/ 133067 h 288099"/>
              <a:gd name="connsiteX1" fmla="*/ 85411 w 142204"/>
              <a:gd name="connsiteY1" fmla="*/ 4 h 288099"/>
              <a:gd name="connsiteX2" fmla="*/ 142204 w 142204"/>
              <a:gd name="connsiteY2" fmla="*/ 130112 h 288099"/>
              <a:gd name="connsiteX3" fmla="*/ 24456 w 142204"/>
              <a:gd name="connsiteY3" fmla="*/ 288098 h 288099"/>
              <a:gd name="connsiteX4" fmla="*/ 4510 w 142204"/>
              <a:gd name="connsiteY4" fmla="*/ 133067 h 288099"/>
              <a:gd name="connsiteX0" fmla="*/ 2527 w 140221"/>
              <a:gd name="connsiteY0" fmla="*/ 139034 h 294066"/>
              <a:gd name="connsiteX1" fmla="*/ 56308 w 140221"/>
              <a:gd name="connsiteY1" fmla="*/ 2 h 294066"/>
              <a:gd name="connsiteX2" fmla="*/ 140221 w 140221"/>
              <a:gd name="connsiteY2" fmla="*/ 136079 h 294066"/>
              <a:gd name="connsiteX3" fmla="*/ 22473 w 140221"/>
              <a:gd name="connsiteY3" fmla="*/ 294065 h 294066"/>
              <a:gd name="connsiteX4" fmla="*/ 2527 w 140221"/>
              <a:gd name="connsiteY4" fmla="*/ 139034 h 294066"/>
              <a:gd name="connsiteX0" fmla="*/ 4952 w 142646"/>
              <a:gd name="connsiteY0" fmla="*/ 130066 h 285098"/>
              <a:gd name="connsiteX1" fmla="*/ 91884 w 142646"/>
              <a:gd name="connsiteY1" fmla="*/ 4 h 285098"/>
              <a:gd name="connsiteX2" fmla="*/ 142646 w 142646"/>
              <a:gd name="connsiteY2" fmla="*/ 127111 h 285098"/>
              <a:gd name="connsiteX3" fmla="*/ 24898 w 142646"/>
              <a:gd name="connsiteY3" fmla="*/ 285097 h 285098"/>
              <a:gd name="connsiteX4" fmla="*/ 4952 w 142646"/>
              <a:gd name="connsiteY4" fmla="*/ 130066 h 285098"/>
              <a:gd name="connsiteX0" fmla="*/ 4453 w 142147"/>
              <a:gd name="connsiteY0" fmla="*/ 142851 h 297883"/>
              <a:gd name="connsiteX1" fmla="*/ 84582 w 142147"/>
              <a:gd name="connsiteY1" fmla="*/ 2 h 297883"/>
              <a:gd name="connsiteX2" fmla="*/ 142147 w 142147"/>
              <a:gd name="connsiteY2" fmla="*/ 139896 h 297883"/>
              <a:gd name="connsiteX3" fmla="*/ 24399 w 142147"/>
              <a:gd name="connsiteY3" fmla="*/ 297882 h 297883"/>
              <a:gd name="connsiteX4" fmla="*/ 4453 w 142147"/>
              <a:gd name="connsiteY4" fmla="*/ 142851 h 297883"/>
              <a:gd name="connsiteX0" fmla="*/ 4453 w 142563"/>
              <a:gd name="connsiteY0" fmla="*/ 143522 h 298554"/>
              <a:gd name="connsiteX1" fmla="*/ 84582 w 142563"/>
              <a:gd name="connsiteY1" fmla="*/ 673 h 298554"/>
              <a:gd name="connsiteX2" fmla="*/ 142147 w 142563"/>
              <a:gd name="connsiteY2" fmla="*/ 140567 h 298554"/>
              <a:gd name="connsiteX3" fmla="*/ 24399 w 142563"/>
              <a:gd name="connsiteY3" fmla="*/ 298553 h 298554"/>
              <a:gd name="connsiteX4" fmla="*/ 4453 w 142563"/>
              <a:gd name="connsiteY4" fmla="*/ 143522 h 298554"/>
              <a:gd name="connsiteX0" fmla="*/ 19115 w 157225"/>
              <a:gd name="connsiteY0" fmla="*/ 143522 h 302205"/>
              <a:gd name="connsiteX1" fmla="*/ 99244 w 157225"/>
              <a:gd name="connsiteY1" fmla="*/ 673 h 302205"/>
              <a:gd name="connsiteX2" fmla="*/ 156809 w 157225"/>
              <a:gd name="connsiteY2" fmla="*/ 140567 h 302205"/>
              <a:gd name="connsiteX3" fmla="*/ 39061 w 157225"/>
              <a:gd name="connsiteY3" fmla="*/ 298553 h 302205"/>
              <a:gd name="connsiteX4" fmla="*/ 19115 w 157225"/>
              <a:gd name="connsiteY4" fmla="*/ 143522 h 302205"/>
              <a:gd name="connsiteX0" fmla="*/ 19115 w 160948"/>
              <a:gd name="connsiteY0" fmla="*/ 142964 h 301647"/>
              <a:gd name="connsiteX1" fmla="*/ 99244 w 160948"/>
              <a:gd name="connsiteY1" fmla="*/ 115 h 301647"/>
              <a:gd name="connsiteX2" fmla="*/ 156809 w 160948"/>
              <a:gd name="connsiteY2" fmla="*/ 140009 h 301647"/>
              <a:gd name="connsiteX3" fmla="*/ 39061 w 160948"/>
              <a:gd name="connsiteY3" fmla="*/ 297995 h 301647"/>
              <a:gd name="connsiteX4" fmla="*/ 19115 w 160948"/>
              <a:gd name="connsiteY4" fmla="*/ 142964 h 301647"/>
              <a:gd name="connsiteX0" fmla="*/ 18617 w 157935"/>
              <a:gd name="connsiteY0" fmla="*/ 139937 h 298620"/>
              <a:gd name="connsiteX1" fmla="*/ 89715 w 157935"/>
              <a:gd name="connsiteY1" fmla="*/ 118 h 298620"/>
              <a:gd name="connsiteX2" fmla="*/ 156311 w 157935"/>
              <a:gd name="connsiteY2" fmla="*/ 136982 h 298620"/>
              <a:gd name="connsiteX3" fmla="*/ 38563 w 157935"/>
              <a:gd name="connsiteY3" fmla="*/ 294968 h 298620"/>
              <a:gd name="connsiteX4" fmla="*/ 18617 w 157935"/>
              <a:gd name="connsiteY4" fmla="*/ 139937 h 298620"/>
              <a:gd name="connsiteX0" fmla="*/ 4079 w 150834"/>
              <a:gd name="connsiteY0" fmla="*/ 139838 h 294891"/>
              <a:gd name="connsiteX1" fmla="*/ 75177 w 150834"/>
              <a:gd name="connsiteY1" fmla="*/ 19 h 294891"/>
              <a:gd name="connsiteX2" fmla="*/ 150834 w 150834"/>
              <a:gd name="connsiteY2" fmla="*/ 148913 h 294891"/>
              <a:gd name="connsiteX3" fmla="*/ 24025 w 150834"/>
              <a:gd name="connsiteY3" fmla="*/ 294869 h 294891"/>
              <a:gd name="connsiteX4" fmla="*/ 4079 w 150834"/>
              <a:gd name="connsiteY4" fmla="*/ 139838 h 294891"/>
              <a:gd name="connsiteX0" fmla="*/ 4079 w 150834"/>
              <a:gd name="connsiteY0" fmla="*/ 139838 h 294891"/>
              <a:gd name="connsiteX1" fmla="*/ 75177 w 150834"/>
              <a:gd name="connsiteY1" fmla="*/ 19 h 294891"/>
              <a:gd name="connsiteX2" fmla="*/ 150834 w 150834"/>
              <a:gd name="connsiteY2" fmla="*/ 148913 h 294891"/>
              <a:gd name="connsiteX3" fmla="*/ 24025 w 150834"/>
              <a:gd name="connsiteY3" fmla="*/ 294869 h 294891"/>
              <a:gd name="connsiteX4" fmla="*/ 4079 w 150834"/>
              <a:gd name="connsiteY4" fmla="*/ 139838 h 294891"/>
              <a:gd name="connsiteX0" fmla="*/ 4079 w 150947"/>
              <a:gd name="connsiteY0" fmla="*/ 139838 h 294891"/>
              <a:gd name="connsiteX1" fmla="*/ 75177 w 150947"/>
              <a:gd name="connsiteY1" fmla="*/ 19 h 294891"/>
              <a:gd name="connsiteX2" fmla="*/ 150834 w 150947"/>
              <a:gd name="connsiteY2" fmla="*/ 148913 h 294891"/>
              <a:gd name="connsiteX3" fmla="*/ 24025 w 150947"/>
              <a:gd name="connsiteY3" fmla="*/ 294869 h 294891"/>
              <a:gd name="connsiteX4" fmla="*/ 4079 w 150947"/>
              <a:gd name="connsiteY4" fmla="*/ 139838 h 294891"/>
              <a:gd name="connsiteX0" fmla="*/ 4079 w 150947"/>
              <a:gd name="connsiteY0" fmla="*/ 139838 h 295338"/>
              <a:gd name="connsiteX1" fmla="*/ 75177 w 150947"/>
              <a:gd name="connsiteY1" fmla="*/ 19 h 295338"/>
              <a:gd name="connsiteX2" fmla="*/ 150834 w 150947"/>
              <a:gd name="connsiteY2" fmla="*/ 148913 h 295338"/>
              <a:gd name="connsiteX3" fmla="*/ 24025 w 150947"/>
              <a:gd name="connsiteY3" fmla="*/ 294869 h 295338"/>
              <a:gd name="connsiteX4" fmla="*/ 4079 w 150947"/>
              <a:gd name="connsiteY4" fmla="*/ 139838 h 295338"/>
              <a:gd name="connsiteX0" fmla="*/ 4079 w 151481"/>
              <a:gd name="connsiteY0" fmla="*/ 139838 h 295338"/>
              <a:gd name="connsiteX1" fmla="*/ 75177 w 151481"/>
              <a:gd name="connsiteY1" fmla="*/ 19 h 295338"/>
              <a:gd name="connsiteX2" fmla="*/ 150834 w 151481"/>
              <a:gd name="connsiteY2" fmla="*/ 148913 h 295338"/>
              <a:gd name="connsiteX3" fmla="*/ 24025 w 151481"/>
              <a:gd name="connsiteY3" fmla="*/ 294869 h 295338"/>
              <a:gd name="connsiteX4" fmla="*/ 4079 w 151481"/>
              <a:gd name="connsiteY4" fmla="*/ 139838 h 295338"/>
              <a:gd name="connsiteX0" fmla="*/ 4079 w 152147"/>
              <a:gd name="connsiteY0" fmla="*/ 140759 h 296259"/>
              <a:gd name="connsiteX1" fmla="*/ 75177 w 152147"/>
              <a:gd name="connsiteY1" fmla="*/ 940 h 296259"/>
              <a:gd name="connsiteX2" fmla="*/ 150834 w 152147"/>
              <a:gd name="connsiteY2" fmla="*/ 149834 h 296259"/>
              <a:gd name="connsiteX3" fmla="*/ 24025 w 152147"/>
              <a:gd name="connsiteY3" fmla="*/ 295790 h 296259"/>
              <a:gd name="connsiteX4" fmla="*/ 4079 w 152147"/>
              <a:gd name="connsiteY4" fmla="*/ 140759 h 296259"/>
              <a:gd name="connsiteX0" fmla="*/ 9787 w 157855"/>
              <a:gd name="connsiteY0" fmla="*/ 140759 h 304195"/>
              <a:gd name="connsiteX1" fmla="*/ 80885 w 157855"/>
              <a:gd name="connsiteY1" fmla="*/ 940 h 304195"/>
              <a:gd name="connsiteX2" fmla="*/ 156542 w 157855"/>
              <a:gd name="connsiteY2" fmla="*/ 149834 h 304195"/>
              <a:gd name="connsiteX3" fmla="*/ 29733 w 157855"/>
              <a:gd name="connsiteY3" fmla="*/ 295790 h 304195"/>
              <a:gd name="connsiteX4" fmla="*/ 9787 w 157855"/>
              <a:gd name="connsiteY4" fmla="*/ 140759 h 304195"/>
              <a:gd name="connsiteX0" fmla="*/ 11469 w 159537"/>
              <a:gd name="connsiteY0" fmla="*/ 140759 h 290338"/>
              <a:gd name="connsiteX1" fmla="*/ 82567 w 159537"/>
              <a:gd name="connsiteY1" fmla="*/ 940 h 290338"/>
              <a:gd name="connsiteX2" fmla="*/ 158224 w 159537"/>
              <a:gd name="connsiteY2" fmla="*/ 149834 h 290338"/>
              <a:gd name="connsiteX3" fmla="*/ 28369 w 159537"/>
              <a:gd name="connsiteY3" fmla="*/ 279230 h 290338"/>
              <a:gd name="connsiteX4" fmla="*/ 11469 w 159537"/>
              <a:gd name="connsiteY4" fmla="*/ 140759 h 290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537" h="290338">
                <a:moveTo>
                  <a:pt x="11469" y="140759"/>
                </a:moveTo>
                <a:cubicBezTo>
                  <a:pt x="20502" y="94377"/>
                  <a:pt x="23487" y="8533"/>
                  <a:pt x="82567" y="940"/>
                </a:cubicBezTo>
                <a:cubicBezTo>
                  <a:pt x="141647" y="-6653"/>
                  <a:pt x="165663" y="30732"/>
                  <a:pt x="158224" y="149834"/>
                </a:cubicBezTo>
                <a:cubicBezTo>
                  <a:pt x="144830" y="303588"/>
                  <a:pt x="72447" y="301787"/>
                  <a:pt x="28369" y="279230"/>
                </a:cubicBezTo>
                <a:cubicBezTo>
                  <a:pt x="-15709" y="256673"/>
                  <a:pt x="2436" y="187141"/>
                  <a:pt x="11469" y="140759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27EA3835-D9BE-F868-F049-68106139E173}"/>
              </a:ext>
            </a:extLst>
          </p:cNvPr>
          <p:cNvGrpSpPr/>
          <p:nvPr/>
        </p:nvGrpSpPr>
        <p:grpSpPr>
          <a:xfrm>
            <a:off x="6439052" y="2684900"/>
            <a:ext cx="609338" cy="621779"/>
            <a:chOff x="7733107" y="2389029"/>
            <a:chExt cx="746950" cy="762201"/>
          </a:xfrm>
          <a:solidFill>
            <a:schemeClr val="tx1"/>
          </a:solidFill>
        </p:grpSpPr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43061329-6957-AE6C-631E-E3A377F02114}"/>
                </a:ext>
              </a:extLst>
            </p:cNvPr>
            <p:cNvSpPr/>
            <p:nvPr/>
          </p:nvSpPr>
          <p:spPr>
            <a:xfrm>
              <a:off x="7733107" y="2536489"/>
              <a:ext cx="746950" cy="614741"/>
            </a:xfrm>
            <a:custGeom>
              <a:avLst/>
              <a:gdLst>
                <a:gd name="connsiteX0" fmla="*/ 66104 w 746950"/>
                <a:gd name="connsiteY0" fmla="*/ 608076 h 614741"/>
                <a:gd name="connsiteX1" fmla="*/ 100108 w 746950"/>
                <a:gd name="connsiteY1" fmla="*/ 536924 h 614741"/>
                <a:gd name="connsiteX2" fmla="*/ 219266 w 746950"/>
                <a:gd name="connsiteY2" fmla="*/ 541592 h 614741"/>
                <a:gd name="connsiteX3" fmla="*/ 414242 w 746950"/>
                <a:gd name="connsiteY3" fmla="*/ 608171 h 614741"/>
                <a:gd name="connsiteX4" fmla="*/ 746951 w 746950"/>
                <a:gd name="connsiteY4" fmla="*/ 295561 h 614741"/>
                <a:gd name="connsiteX5" fmla="*/ 510254 w 746950"/>
                <a:gd name="connsiteY5" fmla="*/ 0 h 614741"/>
                <a:gd name="connsiteX6" fmla="*/ 350901 w 746950"/>
                <a:gd name="connsiteY6" fmla="*/ 148495 h 614741"/>
                <a:gd name="connsiteX7" fmla="*/ 403479 w 746950"/>
                <a:gd name="connsiteY7" fmla="*/ 297085 h 614741"/>
                <a:gd name="connsiteX8" fmla="*/ 350901 w 746950"/>
                <a:gd name="connsiteY8" fmla="*/ 379095 h 614741"/>
                <a:gd name="connsiteX9" fmla="*/ 299657 w 746950"/>
                <a:gd name="connsiteY9" fmla="*/ 400526 h 614741"/>
                <a:gd name="connsiteX10" fmla="*/ 213074 w 746950"/>
                <a:gd name="connsiteY10" fmla="*/ 436721 h 614741"/>
                <a:gd name="connsiteX11" fmla="*/ 206502 w 746950"/>
                <a:gd name="connsiteY11" fmla="*/ 467297 h 614741"/>
                <a:gd name="connsiteX12" fmla="*/ 157544 w 746950"/>
                <a:gd name="connsiteY12" fmla="*/ 469678 h 614741"/>
                <a:gd name="connsiteX13" fmla="*/ 28194 w 746950"/>
                <a:gd name="connsiteY13" fmla="*/ 475774 h 614741"/>
                <a:gd name="connsiteX14" fmla="*/ 0 w 746950"/>
                <a:gd name="connsiteY14" fmla="*/ 586740 h 614741"/>
                <a:gd name="connsiteX15" fmla="*/ 1905 w 746950"/>
                <a:gd name="connsiteY15" fmla="*/ 610743 h 614741"/>
                <a:gd name="connsiteX16" fmla="*/ 66199 w 746950"/>
                <a:gd name="connsiteY16" fmla="*/ 608076 h 614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46950" h="614741">
                  <a:moveTo>
                    <a:pt x="66104" y="608076"/>
                  </a:moveTo>
                  <a:cubicBezTo>
                    <a:pt x="66104" y="608076"/>
                    <a:pt x="52197" y="530733"/>
                    <a:pt x="100108" y="536924"/>
                  </a:cubicBezTo>
                  <a:cubicBezTo>
                    <a:pt x="148114" y="543116"/>
                    <a:pt x="180594" y="558546"/>
                    <a:pt x="219266" y="541592"/>
                  </a:cubicBezTo>
                  <a:cubicBezTo>
                    <a:pt x="219266" y="541592"/>
                    <a:pt x="295085" y="608171"/>
                    <a:pt x="414242" y="608171"/>
                  </a:cubicBezTo>
                  <a:cubicBezTo>
                    <a:pt x="533400" y="608171"/>
                    <a:pt x="746951" y="529209"/>
                    <a:pt x="746951" y="295561"/>
                  </a:cubicBezTo>
                  <a:cubicBezTo>
                    <a:pt x="746951" y="61913"/>
                    <a:pt x="615410" y="0"/>
                    <a:pt x="510254" y="0"/>
                  </a:cubicBezTo>
                  <a:cubicBezTo>
                    <a:pt x="405098" y="0"/>
                    <a:pt x="347758" y="54102"/>
                    <a:pt x="350901" y="148495"/>
                  </a:cubicBezTo>
                  <a:cubicBezTo>
                    <a:pt x="353949" y="242888"/>
                    <a:pt x="408146" y="270701"/>
                    <a:pt x="403479" y="297085"/>
                  </a:cubicBezTo>
                  <a:cubicBezTo>
                    <a:pt x="398812" y="323374"/>
                    <a:pt x="360140" y="341948"/>
                    <a:pt x="350901" y="379095"/>
                  </a:cubicBezTo>
                  <a:cubicBezTo>
                    <a:pt x="341567" y="416243"/>
                    <a:pt x="299657" y="400526"/>
                    <a:pt x="299657" y="400526"/>
                  </a:cubicBezTo>
                  <a:cubicBezTo>
                    <a:pt x="299657" y="400526"/>
                    <a:pt x="242221" y="366617"/>
                    <a:pt x="213074" y="436721"/>
                  </a:cubicBezTo>
                  <a:cubicBezTo>
                    <a:pt x="213074" y="436721"/>
                    <a:pt x="206978" y="453200"/>
                    <a:pt x="206502" y="467297"/>
                  </a:cubicBezTo>
                  <a:cubicBezTo>
                    <a:pt x="206502" y="467297"/>
                    <a:pt x="182023" y="471583"/>
                    <a:pt x="157544" y="469678"/>
                  </a:cubicBezTo>
                  <a:cubicBezTo>
                    <a:pt x="133064" y="467773"/>
                    <a:pt x="63532" y="447770"/>
                    <a:pt x="28194" y="475774"/>
                  </a:cubicBezTo>
                  <a:cubicBezTo>
                    <a:pt x="5620" y="493681"/>
                    <a:pt x="1334" y="551879"/>
                    <a:pt x="0" y="586740"/>
                  </a:cubicBezTo>
                  <a:cubicBezTo>
                    <a:pt x="0" y="586740"/>
                    <a:pt x="0" y="603695"/>
                    <a:pt x="1905" y="610743"/>
                  </a:cubicBezTo>
                  <a:cubicBezTo>
                    <a:pt x="1905" y="610743"/>
                    <a:pt x="38291" y="621316"/>
                    <a:pt x="66199" y="6080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40AD17FB-4EDB-B643-1A79-06007B22D7B9}"/>
                </a:ext>
              </a:extLst>
            </p:cNvPr>
            <p:cNvSpPr/>
            <p:nvPr/>
          </p:nvSpPr>
          <p:spPr>
            <a:xfrm>
              <a:off x="8029430" y="2389029"/>
              <a:ext cx="95059" cy="268808"/>
            </a:xfrm>
            <a:custGeom>
              <a:avLst/>
              <a:gdLst>
                <a:gd name="connsiteX0" fmla="*/ 44672 w 95059"/>
                <a:gd name="connsiteY0" fmla="*/ 268809 h 268808"/>
                <a:gd name="connsiteX1" fmla="*/ 0 w 95059"/>
                <a:gd name="connsiteY1" fmla="*/ 22778 h 268808"/>
                <a:gd name="connsiteX2" fmla="*/ 90773 w 95059"/>
                <a:gd name="connsiteY2" fmla="*/ 5824 h 268808"/>
                <a:gd name="connsiteX3" fmla="*/ 95059 w 95059"/>
                <a:gd name="connsiteY3" fmla="*/ 165748 h 268808"/>
                <a:gd name="connsiteX4" fmla="*/ 44672 w 95059"/>
                <a:gd name="connsiteY4" fmla="*/ 268809 h 268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59" h="268808">
                  <a:moveTo>
                    <a:pt x="44672" y="268809"/>
                  </a:moveTo>
                  <a:cubicBezTo>
                    <a:pt x="44672" y="268809"/>
                    <a:pt x="31052" y="103264"/>
                    <a:pt x="0" y="22778"/>
                  </a:cubicBezTo>
                  <a:cubicBezTo>
                    <a:pt x="0" y="22778"/>
                    <a:pt x="20669" y="-13893"/>
                    <a:pt x="90773" y="5824"/>
                  </a:cubicBezTo>
                  <a:cubicBezTo>
                    <a:pt x="90773" y="5824"/>
                    <a:pt x="81343" y="124886"/>
                    <a:pt x="95059" y="165748"/>
                  </a:cubicBezTo>
                  <a:cubicBezTo>
                    <a:pt x="95059" y="165748"/>
                    <a:pt x="42862" y="196800"/>
                    <a:pt x="44672" y="2688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568140CC-C6A2-DA8F-3F6A-9141A4BECFE5}"/>
                </a:ext>
              </a:extLst>
            </p:cNvPr>
            <p:cNvSpPr/>
            <p:nvPr/>
          </p:nvSpPr>
          <p:spPr>
            <a:xfrm>
              <a:off x="8039145" y="2397887"/>
              <a:ext cx="74199" cy="23222"/>
            </a:xfrm>
            <a:custGeom>
              <a:avLst/>
              <a:gdLst>
                <a:gd name="connsiteX0" fmla="*/ 0 w 74199"/>
                <a:gd name="connsiteY0" fmla="*/ 15158 h 23222"/>
                <a:gd name="connsiteX1" fmla="*/ 74200 w 74199"/>
                <a:gd name="connsiteY1" fmla="*/ 4014 h 23222"/>
                <a:gd name="connsiteX2" fmla="*/ 0 w 74199"/>
                <a:gd name="connsiteY2" fmla="*/ 15158 h 23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99" h="23222">
                  <a:moveTo>
                    <a:pt x="0" y="15158"/>
                  </a:moveTo>
                  <a:cubicBezTo>
                    <a:pt x="0" y="15158"/>
                    <a:pt x="26289" y="-9416"/>
                    <a:pt x="74200" y="4014"/>
                  </a:cubicBezTo>
                  <a:cubicBezTo>
                    <a:pt x="74200" y="4014"/>
                    <a:pt x="45529" y="38399"/>
                    <a:pt x="0" y="15158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89" name="Freeform: Shape 188">
            <a:extLst>
              <a:ext uri="{FF2B5EF4-FFF2-40B4-BE49-F238E27FC236}">
                <a16:creationId xmlns:a16="http://schemas.microsoft.com/office/drawing/2014/main" id="{2B86104A-63A4-6F67-8F17-129ACB30F30D}"/>
              </a:ext>
            </a:extLst>
          </p:cNvPr>
          <p:cNvSpPr/>
          <p:nvPr/>
        </p:nvSpPr>
        <p:spPr bwMode="auto">
          <a:xfrm>
            <a:off x="6718201" y="2623141"/>
            <a:ext cx="179942" cy="376238"/>
          </a:xfrm>
          <a:custGeom>
            <a:avLst/>
            <a:gdLst>
              <a:gd name="connsiteX0" fmla="*/ 0 w 171450"/>
              <a:gd name="connsiteY0" fmla="*/ 0 h 376238"/>
              <a:gd name="connsiteX1" fmla="*/ 171450 w 171450"/>
              <a:gd name="connsiteY1" fmla="*/ 376238 h 376238"/>
              <a:gd name="connsiteX0" fmla="*/ 6038 w 177488"/>
              <a:gd name="connsiteY0" fmla="*/ 0 h 376238"/>
              <a:gd name="connsiteX1" fmla="*/ 177488 w 177488"/>
              <a:gd name="connsiteY1" fmla="*/ 376238 h 376238"/>
              <a:gd name="connsiteX0" fmla="*/ 6892 w 178342"/>
              <a:gd name="connsiteY0" fmla="*/ 0 h 376238"/>
              <a:gd name="connsiteX1" fmla="*/ 178342 w 178342"/>
              <a:gd name="connsiteY1" fmla="*/ 376238 h 376238"/>
              <a:gd name="connsiteX0" fmla="*/ 6194 w 177644"/>
              <a:gd name="connsiteY0" fmla="*/ 0 h 376238"/>
              <a:gd name="connsiteX1" fmla="*/ 177644 w 177644"/>
              <a:gd name="connsiteY1" fmla="*/ 376238 h 376238"/>
              <a:gd name="connsiteX0" fmla="*/ 6111 w 179942"/>
              <a:gd name="connsiteY0" fmla="*/ 0 h 376238"/>
              <a:gd name="connsiteX1" fmla="*/ 179942 w 179942"/>
              <a:gd name="connsiteY1" fmla="*/ 376238 h 376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9942" h="376238">
                <a:moveTo>
                  <a:pt x="6111" y="0"/>
                </a:moveTo>
                <a:cubicBezTo>
                  <a:pt x="-31989" y="275432"/>
                  <a:pt x="118029" y="286545"/>
                  <a:pt x="179942" y="376238"/>
                </a:cubicBezTo>
              </a:path>
            </a:pathLst>
          </a:custGeom>
          <a:noFill/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0" name="Freeform: Shape 189">
            <a:extLst>
              <a:ext uri="{FF2B5EF4-FFF2-40B4-BE49-F238E27FC236}">
                <a16:creationId xmlns:a16="http://schemas.microsoft.com/office/drawing/2014/main" id="{9E82B556-3C3C-A1DE-4B19-3F5D753CDC48}"/>
              </a:ext>
            </a:extLst>
          </p:cNvPr>
          <p:cNvSpPr/>
          <p:nvPr/>
        </p:nvSpPr>
        <p:spPr bwMode="auto">
          <a:xfrm>
            <a:off x="6827795" y="2991525"/>
            <a:ext cx="135932" cy="145257"/>
          </a:xfrm>
          <a:custGeom>
            <a:avLst/>
            <a:gdLst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257"/>
              <a:gd name="connsiteX1" fmla="*/ 0 w 135732"/>
              <a:gd name="connsiteY1" fmla="*/ 90488 h 145257"/>
              <a:gd name="connsiteX2" fmla="*/ 66675 w 135732"/>
              <a:gd name="connsiteY2" fmla="*/ 145257 h 145257"/>
              <a:gd name="connsiteX3" fmla="*/ 135732 w 135732"/>
              <a:gd name="connsiteY3" fmla="*/ 92869 h 145257"/>
              <a:gd name="connsiteX4" fmla="*/ 69057 w 135732"/>
              <a:gd name="connsiteY4" fmla="*/ 0 h 145257"/>
              <a:gd name="connsiteX0" fmla="*/ 69057 w 135732"/>
              <a:gd name="connsiteY0" fmla="*/ 0 h 145557"/>
              <a:gd name="connsiteX1" fmla="*/ 0 w 135732"/>
              <a:gd name="connsiteY1" fmla="*/ 90488 h 145557"/>
              <a:gd name="connsiteX2" fmla="*/ 66675 w 135732"/>
              <a:gd name="connsiteY2" fmla="*/ 145257 h 145557"/>
              <a:gd name="connsiteX3" fmla="*/ 135732 w 135732"/>
              <a:gd name="connsiteY3" fmla="*/ 92869 h 145557"/>
              <a:gd name="connsiteX4" fmla="*/ 69057 w 135732"/>
              <a:gd name="connsiteY4" fmla="*/ 0 h 145557"/>
              <a:gd name="connsiteX0" fmla="*/ 69057 w 135732"/>
              <a:gd name="connsiteY0" fmla="*/ 0 h 145557"/>
              <a:gd name="connsiteX1" fmla="*/ 0 w 135732"/>
              <a:gd name="connsiteY1" fmla="*/ 90488 h 145557"/>
              <a:gd name="connsiteX2" fmla="*/ 66675 w 135732"/>
              <a:gd name="connsiteY2" fmla="*/ 145257 h 145557"/>
              <a:gd name="connsiteX3" fmla="*/ 135732 w 135732"/>
              <a:gd name="connsiteY3" fmla="*/ 92869 h 145557"/>
              <a:gd name="connsiteX4" fmla="*/ 69057 w 135732"/>
              <a:gd name="connsiteY4" fmla="*/ 0 h 145557"/>
              <a:gd name="connsiteX0" fmla="*/ 69416 w 136091"/>
              <a:gd name="connsiteY0" fmla="*/ 0 h 145557"/>
              <a:gd name="connsiteX1" fmla="*/ 359 w 136091"/>
              <a:gd name="connsiteY1" fmla="*/ 90488 h 145557"/>
              <a:gd name="connsiteX2" fmla="*/ 67034 w 136091"/>
              <a:gd name="connsiteY2" fmla="*/ 145257 h 145557"/>
              <a:gd name="connsiteX3" fmla="*/ 136091 w 136091"/>
              <a:gd name="connsiteY3" fmla="*/ 92869 h 145557"/>
              <a:gd name="connsiteX4" fmla="*/ 69416 w 136091"/>
              <a:gd name="connsiteY4" fmla="*/ 0 h 145557"/>
              <a:gd name="connsiteX0" fmla="*/ 69416 w 136291"/>
              <a:gd name="connsiteY0" fmla="*/ 0 h 145257"/>
              <a:gd name="connsiteX1" fmla="*/ 359 w 136291"/>
              <a:gd name="connsiteY1" fmla="*/ 90488 h 145257"/>
              <a:gd name="connsiteX2" fmla="*/ 67034 w 136291"/>
              <a:gd name="connsiteY2" fmla="*/ 145257 h 145257"/>
              <a:gd name="connsiteX3" fmla="*/ 136091 w 136291"/>
              <a:gd name="connsiteY3" fmla="*/ 92869 h 145257"/>
              <a:gd name="connsiteX4" fmla="*/ 69416 w 136291"/>
              <a:gd name="connsiteY4" fmla="*/ 0 h 145257"/>
              <a:gd name="connsiteX0" fmla="*/ 69416 w 136291"/>
              <a:gd name="connsiteY0" fmla="*/ 0 h 145257"/>
              <a:gd name="connsiteX1" fmla="*/ 359 w 136291"/>
              <a:gd name="connsiteY1" fmla="*/ 90488 h 145257"/>
              <a:gd name="connsiteX2" fmla="*/ 67034 w 136291"/>
              <a:gd name="connsiteY2" fmla="*/ 145257 h 145257"/>
              <a:gd name="connsiteX3" fmla="*/ 136091 w 136291"/>
              <a:gd name="connsiteY3" fmla="*/ 92869 h 145257"/>
              <a:gd name="connsiteX4" fmla="*/ 69416 w 136291"/>
              <a:gd name="connsiteY4" fmla="*/ 0 h 145257"/>
              <a:gd name="connsiteX0" fmla="*/ 69416 w 136291"/>
              <a:gd name="connsiteY0" fmla="*/ 0 h 145257"/>
              <a:gd name="connsiteX1" fmla="*/ 359 w 136291"/>
              <a:gd name="connsiteY1" fmla="*/ 90488 h 145257"/>
              <a:gd name="connsiteX2" fmla="*/ 67034 w 136291"/>
              <a:gd name="connsiteY2" fmla="*/ 145257 h 145257"/>
              <a:gd name="connsiteX3" fmla="*/ 136091 w 136291"/>
              <a:gd name="connsiteY3" fmla="*/ 92869 h 145257"/>
              <a:gd name="connsiteX4" fmla="*/ 69416 w 136291"/>
              <a:gd name="connsiteY4" fmla="*/ 0 h 145257"/>
              <a:gd name="connsiteX0" fmla="*/ 69057 w 135932"/>
              <a:gd name="connsiteY0" fmla="*/ 0 h 145257"/>
              <a:gd name="connsiteX1" fmla="*/ 0 w 135932"/>
              <a:gd name="connsiteY1" fmla="*/ 90488 h 145257"/>
              <a:gd name="connsiteX2" fmla="*/ 66675 w 135932"/>
              <a:gd name="connsiteY2" fmla="*/ 145257 h 145257"/>
              <a:gd name="connsiteX3" fmla="*/ 135732 w 135932"/>
              <a:gd name="connsiteY3" fmla="*/ 92869 h 145257"/>
              <a:gd name="connsiteX4" fmla="*/ 69057 w 135932"/>
              <a:gd name="connsiteY4" fmla="*/ 0 h 145257"/>
              <a:gd name="connsiteX0" fmla="*/ 69057 w 135932"/>
              <a:gd name="connsiteY0" fmla="*/ 0 h 145257"/>
              <a:gd name="connsiteX1" fmla="*/ 0 w 135932"/>
              <a:gd name="connsiteY1" fmla="*/ 90488 h 145257"/>
              <a:gd name="connsiteX2" fmla="*/ 66675 w 135932"/>
              <a:gd name="connsiteY2" fmla="*/ 145257 h 145257"/>
              <a:gd name="connsiteX3" fmla="*/ 135732 w 135932"/>
              <a:gd name="connsiteY3" fmla="*/ 92869 h 145257"/>
              <a:gd name="connsiteX4" fmla="*/ 69057 w 135932"/>
              <a:gd name="connsiteY4" fmla="*/ 0 h 14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932" h="145257">
                <a:moveTo>
                  <a:pt x="69057" y="0"/>
                </a:moveTo>
                <a:cubicBezTo>
                  <a:pt x="46038" y="30163"/>
                  <a:pt x="6350" y="36513"/>
                  <a:pt x="0" y="90488"/>
                </a:cubicBezTo>
                <a:cubicBezTo>
                  <a:pt x="3174" y="132556"/>
                  <a:pt x="25400" y="141289"/>
                  <a:pt x="66675" y="145257"/>
                </a:cubicBezTo>
                <a:cubicBezTo>
                  <a:pt x="103981" y="144463"/>
                  <a:pt x="138906" y="129381"/>
                  <a:pt x="135732" y="92869"/>
                </a:cubicBezTo>
                <a:cubicBezTo>
                  <a:pt x="125413" y="35720"/>
                  <a:pt x="91282" y="30956"/>
                  <a:pt x="69057" y="0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073A0FF9-F070-BAB0-91EA-2AF86E1C30DD}"/>
              </a:ext>
            </a:extLst>
          </p:cNvPr>
          <p:cNvGrpSpPr/>
          <p:nvPr/>
        </p:nvGrpSpPr>
        <p:grpSpPr>
          <a:xfrm>
            <a:off x="5861961" y="2684900"/>
            <a:ext cx="609338" cy="621779"/>
            <a:chOff x="7733107" y="2389029"/>
            <a:chExt cx="746950" cy="762201"/>
          </a:xfrm>
          <a:solidFill>
            <a:schemeClr val="tx1"/>
          </a:solidFill>
        </p:grpSpPr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651AF70A-53F2-D676-5FB2-5EE2AFDB6170}"/>
                </a:ext>
              </a:extLst>
            </p:cNvPr>
            <p:cNvSpPr/>
            <p:nvPr/>
          </p:nvSpPr>
          <p:spPr>
            <a:xfrm>
              <a:off x="7733107" y="2536489"/>
              <a:ext cx="746950" cy="614741"/>
            </a:xfrm>
            <a:custGeom>
              <a:avLst/>
              <a:gdLst>
                <a:gd name="connsiteX0" fmla="*/ 66104 w 746950"/>
                <a:gd name="connsiteY0" fmla="*/ 608076 h 614741"/>
                <a:gd name="connsiteX1" fmla="*/ 100108 w 746950"/>
                <a:gd name="connsiteY1" fmla="*/ 536924 h 614741"/>
                <a:gd name="connsiteX2" fmla="*/ 219266 w 746950"/>
                <a:gd name="connsiteY2" fmla="*/ 541592 h 614741"/>
                <a:gd name="connsiteX3" fmla="*/ 414242 w 746950"/>
                <a:gd name="connsiteY3" fmla="*/ 608171 h 614741"/>
                <a:gd name="connsiteX4" fmla="*/ 746951 w 746950"/>
                <a:gd name="connsiteY4" fmla="*/ 295561 h 614741"/>
                <a:gd name="connsiteX5" fmla="*/ 510254 w 746950"/>
                <a:gd name="connsiteY5" fmla="*/ 0 h 614741"/>
                <a:gd name="connsiteX6" fmla="*/ 350901 w 746950"/>
                <a:gd name="connsiteY6" fmla="*/ 148495 h 614741"/>
                <a:gd name="connsiteX7" fmla="*/ 403479 w 746950"/>
                <a:gd name="connsiteY7" fmla="*/ 297085 h 614741"/>
                <a:gd name="connsiteX8" fmla="*/ 350901 w 746950"/>
                <a:gd name="connsiteY8" fmla="*/ 379095 h 614741"/>
                <a:gd name="connsiteX9" fmla="*/ 299657 w 746950"/>
                <a:gd name="connsiteY9" fmla="*/ 400526 h 614741"/>
                <a:gd name="connsiteX10" fmla="*/ 213074 w 746950"/>
                <a:gd name="connsiteY10" fmla="*/ 436721 h 614741"/>
                <a:gd name="connsiteX11" fmla="*/ 206502 w 746950"/>
                <a:gd name="connsiteY11" fmla="*/ 467297 h 614741"/>
                <a:gd name="connsiteX12" fmla="*/ 157544 w 746950"/>
                <a:gd name="connsiteY12" fmla="*/ 469678 h 614741"/>
                <a:gd name="connsiteX13" fmla="*/ 28194 w 746950"/>
                <a:gd name="connsiteY13" fmla="*/ 475774 h 614741"/>
                <a:gd name="connsiteX14" fmla="*/ 0 w 746950"/>
                <a:gd name="connsiteY14" fmla="*/ 586740 h 614741"/>
                <a:gd name="connsiteX15" fmla="*/ 1905 w 746950"/>
                <a:gd name="connsiteY15" fmla="*/ 610743 h 614741"/>
                <a:gd name="connsiteX16" fmla="*/ 66199 w 746950"/>
                <a:gd name="connsiteY16" fmla="*/ 608076 h 614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46950" h="614741">
                  <a:moveTo>
                    <a:pt x="66104" y="608076"/>
                  </a:moveTo>
                  <a:cubicBezTo>
                    <a:pt x="66104" y="608076"/>
                    <a:pt x="52197" y="530733"/>
                    <a:pt x="100108" y="536924"/>
                  </a:cubicBezTo>
                  <a:cubicBezTo>
                    <a:pt x="148114" y="543116"/>
                    <a:pt x="180594" y="558546"/>
                    <a:pt x="219266" y="541592"/>
                  </a:cubicBezTo>
                  <a:cubicBezTo>
                    <a:pt x="219266" y="541592"/>
                    <a:pt x="295085" y="608171"/>
                    <a:pt x="414242" y="608171"/>
                  </a:cubicBezTo>
                  <a:cubicBezTo>
                    <a:pt x="533400" y="608171"/>
                    <a:pt x="746951" y="529209"/>
                    <a:pt x="746951" y="295561"/>
                  </a:cubicBezTo>
                  <a:cubicBezTo>
                    <a:pt x="746951" y="61913"/>
                    <a:pt x="615410" y="0"/>
                    <a:pt x="510254" y="0"/>
                  </a:cubicBezTo>
                  <a:cubicBezTo>
                    <a:pt x="405098" y="0"/>
                    <a:pt x="347758" y="54102"/>
                    <a:pt x="350901" y="148495"/>
                  </a:cubicBezTo>
                  <a:cubicBezTo>
                    <a:pt x="353949" y="242888"/>
                    <a:pt x="408146" y="270701"/>
                    <a:pt x="403479" y="297085"/>
                  </a:cubicBezTo>
                  <a:cubicBezTo>
                    <a:pt x="398812" y="323374"/>
                    <a:pt x="360140" y="341948"/>
                    <a:pt x="350901" y="379095"/>
                  </a:cubicBezTo>
                  <a:cubicBezTo>
                    <a:pt x="341567" y="416243"/>
                    <a:pt x="299657" y="400526"/>
                    <a:pt x="299657" y="400526"/>
                  </a:cubicBezTo>
                  <a:cubicBezTo>
                    <a:pt x="299657" y="400526"/>
                    <a:pt x="242221" y="366617"/>
                    <a:pt x="213074" y="436721"/>
                  </a:cubicBezTo>
                  <a:cubicBezTo>
                    <a:pt x="213074" y="436721"/>
                    <a:pt x="206978" y="453200"/>
                    <a:pt x="206502" y="467297"/>
                  </a:cubicBezTo>
                  <a:cubicBezTo>
                    <a:pt x="206502" y="467297"/>
                    <a:pt x="182023" y="471583"/>
                    <a:pt x="157544" y="469678"/>
                  </a:cubicBezTo>
                  <a:cubicBezTo>
                    <a:pt x="133064" y="467773"/>
                    <a:pt x="63532" y="447770"/>
                    <a:pt x="28194" y="475774"/>
                  </a:cubicBezTo>
                  <a:cubicBezTo>
                    <a:pt x="5620" y="493681"/>
                    <a:pt x="1334" y="551879"/>
                    <a:pt x="0" y="586740"/>
                  </a:cubicBezTo>
                  <a:cubicBezTo>
                    <a:pt x="0" y="586740"/>
                    <a:pt x="0" y="603695"/>
                    <a:pt x="1905" y="610743"/>
                  </a:cubicBezTo>
                  <a:cubicBezTo>
                    <a:pt x="1905" y="610743"/>
                    <a:pt x="38291" y="621316"/>
                    <a:pt x="66199" y="6080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8AE8B5EF-0D84-51E6-D16D-C53E611E8E63}"/>
                </a:ext>
              </a:extLst>
            </p:cNvPr>
            <p:cNvSpPr/>
            <p:nvPr/>
          </p:nvSpPr>
          <p:spPr>
            <a:xfrm>
              <a:off x="8029430" y="2389029"/>
              <a:ext cx="95059" cy="268808"/>
            </a:xfrm>
            <a:custGeom>
              <a:avLst/>
              <a:gdLst>
                <a:gd name="connsiteX0" fmla="*/ 44672 w 95059"/>
                <a:gd name="connsiteY0" fmla="*/ 268809 h 268808"/>
                <a:gd name="connsiteX1" fmla="*/ 0 w 95059"/>
                <a:gd name="connsiteY1" fmla="*/ 22778 h 268808"/>
                <a:gd name="connsiteX2" fmla="*/ 90773 w 95059"/>
                <a:gd name="connsiteY2" fmla="*/ 5824 h 268808"/>
                <a:gd name="connsiteX3" fmla="*/ 95059 w 95059"/>
                <a:gd name="connsiteY3" fmla="*/ 165748 h 268808"/>
                <a:gd name="connsiteX4" fmla="*/ 44672 w 95059"/>
                <a:gd name="connsiteY4" fmla="*/ 268809 h 268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59" h="268808">
                  <a:moveTo>
                    <a:pt x="44672" y="268809"/>
                  </a:moveTo>
                  <a:cubicBezTo>
                    <a:pt x="44672" y="268809"/>
                    <a:pt x="31052" y="103264"/>
                    <a:pt x="0" y="22778"/>
                  </a:cubicBezTo>
                  <a:cubicBezTo>
                    <a:pt x="0" y="22778"/>
                    <a:pt x="20669" y="-13893"/>
                    <a:pt x="90773" y="5824"/>
                  </a:cubicBezTo>
                  <a:cubicBezTo>
                    <a:pt x="90773" y="5824"/>
                    <a:pt x="81343" y="124886"/>
                    <a:pt x="95059" y="165748"/>
                  </a:cubicBezTo>
                  <a:cubicBezTo>
                    <a:pt x="95059" y="165748"/>
                    <a:pt x="42862" y="196800"/>
                    <a:pt x="44672" y="2688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55AFB892-43AF-2454-0DF4-E9AE29F8A218}"/>
                </a:ext>
              </a:extLst>
            </p:cNvPr>
            <p:cNvSpPr/>
            <p:nvPr/>
          </p:nvSpPr>
          <p:spPr>
            <a:xfrm>
              <a:off x="8039145" y="2397887"/>
              <a:ext cx="74199" cy="23222"/>
            </a:xfrm>
            <a:custGeom>
              <a:avLst/>
              <a:gdLst>
                <a:gd name="connsiteX0" fmla="*/ 0 w 74199"/>
                <a:gd name="connsiteY0" fmla="*/ 15158 h 23222"/>
                <a:gd name="connsiteX1" fmla="*/ 74200 w 74199"/>
                <a:gd name="connsiteY1" fmla="*/ 4014 h 23222"/>
                <a:gd name="connsiteX2" fmla="*/ 0 w 74199"/>
                <a:gd name="connsiteY2" fmla="*/ 15158 h 23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99" h="23222">
                  <a:moveTo>
                    <a:pt x="0" y="15158"/>
                  </a:moveTo>
                  <a:cubicBezTo>
                    <a:pt x="0" y="15158"/>
                    <a:pt x="26289" y="-9416"/>
                    <a:pt x="74200" y="4014"/>
                  </a:cubicBezTo>
                  <a:cubicBezTo>
                    <a:pt x="74200" y="4014"/>
                    <a:pt x="45529" y="38399"/>
                    <a:pt x="0" y="15158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95" name="Freeform: Shape 194">
            <a:extLst>
              <a:ext uri="{FF2B5EF4-FFF2-40B4-BE49-F238E27FC236}">
                <a16:creationId xmlns:a16="http://schemas.microsoft.com/office/drawing/2014/main" id="{95319702-43A0-0E56-B0DD-89BFBD5819AB}"/>
              </a:ext>
            </a:extLst>
          </p:cNvPr>
          <p:cNvSpPr/>
          <p:nvPr/>
        </p:nvSpPr>
        <p:spPr bwMode="auto">
          <a:xfrm>
            <a:off x="6141110" y="2623141"/>
            <a:ext cx="179942" cy="376238"/>
          </a:xfrm>
          <a:custGeom>
            <a:avLst/>
            <a:gdLst>
              <a:gd name="connsiteX0" fmla="*/ 0 w 171450"/>
              <a:gd name="connsiteY0" fmla="*/ 0 h 376238"/>
              <a:gd name="connsiteX1" fmla="*/ 171450 w 171450"/>
              <a:gd name="connsiteY1" fmla="*/ 376238 h 376238"/>
              <a:gd name="connsiteX0" fmla="*/ 6038 w 177488"/>
              <a:gd name="connsiteY0" fmla="*/ 0 h 376238"/>
              <a:gd name="connsiteX1" fmla="*/ 177488 w 177488"/>
              <a:gd name="connsiteY1" fmla="*/ 376238 h 376238"/>
              <a:gd name="connsiteX0" fmla="*/ 6892 w 178342"/>
              <a:gd name="connsiteY0" fmla="*/ 0 h 376238"/>
              <a:gd name="connsiteX1" fmla="*/ 178342 w 178342"/>
              <a:gd name="connsiteY1" fmla="*/ 376238 h 376238"/>
              <a:gd name="connsiteX0" fmla="*/ 6194 w 177644"/>
              <a:gd name="connsiteY0" fmla="*/ 0 h 376238"/>
              <a:gd name="connsiteX1" fmla="*/ 177644 w 177644"/>
              <a:gd name="connsiteY1" fmla="*/ 376238 h 376238"/>
              <a:gd name="connsiteX0" fmla="*/ 6111 w 179942"/>
              <a:gd name="connsiteY0" fmla="*/ 0 h 376238"/>
              <a:gd name="connsiteX1" fmla="*/ 179942 w 179942"/>
              <a:gd name="connsiteY1" fmla="*/ 376238 h 376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9942" h="376238">
                <a:moveTo>
                  <a:pt x="6111" y="0"/>
                </a:moveTo>
                <a:cubicBezTo>
                  <a:pt x="-31989" y="275432"/>
                  <a:pt x="118029" y="286545"/>
                  <a:pt x="179942" y="376238"/>
                </a:cubicBezTo>
              </a:path>
            </a:pathLst>
          </a:custGeom>
          <a:noFill/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6" name="Freeform: Shape 195">
            <a:extLst>
              <a:ext uri="{FF2B5EF4-FFF2-40B4-BE49-F238E27FC236}">
                <a16:creationId xmlns:a16="http://schemas.microsoft.com/office/drawing/2014/main" id="{3E43C876-CA84-D4CD-BC4F-181C5B6A0332}"/>
              </a:ext>
            </a:extLst>
          </p:cNvPr>
          <p:cNvSpPr/>
          <p:nvPr/>
        </p:nvSpPr>
        <p:spPr bwMode="auto">
          <a:xfrm>
            <a:off x="6298490" y="2985300"/>
            <a:ext cx="57481" cy="166687"/>
          </a:xfrm>
          <a:custGeom>
            <a:avLst/>
            <a:gdLst>
              <a:gd name="connsiteX0" fmla="*/ 0 w 52387"/>
              <a:gd name="connsiteY0" fmla="*/ 0 h 166687"/>
              <a:gd name="connsiteX1" fmla="*/ 21431 w 52387"/>
              <a:gd name="connsiteY1" fmla="*/ 166687 h 166687"/>
              <a:gd name="connsiteX2" fmla="*/ 52387 w 52387"/>
              <a:gd name="connsiteY2" fmla="*/ 69056 h 166687"/>
              <a:gd name="connsiteX3" fmla="*/ 0 w 52387"/>
              <a:gd name="connsiteY3" fmla="*/ 0 h 166687"/>
              <a:gd name="connsiteX0" fmla="*/ 14774 w 67161"/>
              <a:gd name="connsiteY0" fmla="*/ 0 h 166687"/>
              <a:gd name="connsiteX1" fmla="*/ 36205 w 67161"/>
              <a:gd name="connsiteY1" fmla="*/ 166687 h 166687"/>
              <a:gd name="connsiteX2" fmla="*/ 67161 w 67161"/>
              <a:gd name="connsiteY2" fmla="*/ 69056 h 166687"/>
              <a:gd name="connsiteX3" fmla="*/ 14774 w 67161"/>
              <a:gd name="connsiteY3" fmla="*/ 0 h 166687"/>
              <a:gd name="connsiteX0" fmla="*/ 16823 w 69210"/>
              <a:gd name="connsiteY0" fmla="*/ 0 h 166687"/>
              <a:gd name="connsiteX1" fmla="*/ 38254 w 69210"/>
              <a:gd name="connsiteY1" fmla="*/ 166687 h 166687"/>
              <a:gd name="connsiteX2" fmla="*/ 69210 w 69210"/>
              <a:gd name="connsiteY2" fmla="*/ 69056 h 166687"/>
              <a:gd name="connsiteX3" fmla="*/ 16823 w 69210"/>
              <a:gd name="connsiteY3" fmla="*/ 0 h 166687"/>
              <a:gd name="connsiteX0" fmla="*/ 16823 w 69210"/>
              <a:gd name="connsiteY0" fmla="*/ 0 h 166687"/>
              <a:gd name="connsiteX1" fmla="*/ 38254 w 69210"/>
              <a:gd name="connsiteY1" fmla="*/ 166687 h 166687"/>
              <a:gd name="connsiteX2" fmla="*/ 69210 w 69210"/>
              <a:gd name="connsiteY2" fmla="*/ 69056 h 166687"/>
              <a:gd name="connsiteX3" fmla="*/ 16823 w 69210"/>
              <a:gd name="connsiteY3" fmla="*/ 0 h 166687"/>
              <a:gd name="connsiteX0" fmla="*/ 16823 w 38254"/>
              <a:gd name="connsiteY0" fmla="*/ 0 h 166687"/>
              <a:gd name="connsiteX1" fmla="*/ 38254 w 38254"/>
              <a:gd name="connsiteY1" fmla="*/ 166687 h 166687"/>
              <a:gd name="connsiteX2" fmla="*/ 16823 w 38254"/>
              <a:gd name="connsiteY2" fmla="*/ 0 h 166687"/>
              <a:gd name="connsiteX0" fmla="*/ 16823 w 56110"/>
              <a:gd name="connsiteY0" fmla="*/ 0 h 166687"/>
              <a:gd name="connsiteX1" fmla="*/ 38254 w 56110"/>
              <a:gd name="connsiteY1" fmla="*/ 166687 h 166687"/>
              <a:gd name="connsiteX2" fmla="*/ 16823 w 56110"/>
              <a:gd name="connsiteY2" fmla="*/ 0 h 166687"/>
              <a:gd name="connsiteX0" fmla="*/ 16823 w 65008"/>
              <a:gd name="connsiteY0" fmla="*/ 0 h 166687"/>
              <a:gd name="connsiteX1" fmla="*/ 38254 w 65008"/>
              <a:gd name="connsiteY1" fmla="*/ 166687 h 166687"/>
              <a:gd name="connsiteX2" fmla="*/ 16823 w 65008"/>
              <a:gd name="connsiteY2" fmla="*/ 0 h 166687"/>
              <a:gd name="connsiteX0" fmla="*/ 16823 w 60887"/>
              <a:gd name="connsiteY0" fmla="*/ 0 h 166687"/>
              <a:gd name="connsiteX1" fmla="*/ 38254 w 60887"/>
              <a:gd name="connsiteY1" fmla="*/ 166687 h 166687"/>
              <a:gd name="connsiteX2" fmla="*/ 16823 w 60887"/>
              <a:gd name="connsiteY2" fmla="*/ 0 h 166687"/>
              <a:gd name="connsiteX0" fmla="*/ 19158 w 57481"/>
              <a:gd name="connsiteY0" fmla="*/ 0 h 166687"/>
              <a:gd name="connsiteX1" fmla="*/ 31064 w 57481"/>
              <a:gd name="connsiteY1" fmla="*/ 166687 h 166687"/>
              <a:gd name="connsiteX2" fmla="*/ 19158 w 57481"/>
              <a:gd name="connsiteY2" fmla="*/ 0 h 166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481" h="166687">
                <a:moveTo>
                  <a:pt x="19158" y="0"/>
                </a:moveTo>
                <a:cubicBezTo>
                  <a:pt x="-21323" y="124618"/>
                  <a:pt x="12014" y="163513"/>
                  <a:pt x="31064" y="166687"/>
                </a:cubicBezTo>
                <a:cubicBezTo>
                  <a:pt x="69164" y="153987"/>
                  <a:pt x="66783" y="60324"/>
                  <a:pt x="19158" y="0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FB1D2C3F-CBD0-DB09-FED6-C5CCD1B1EFD8}"/>
              </a:ext>
            </a:extLst>
          </p:cNvPr>
          <p:cNvGrpSpPr/>
          <p:nvPr/>
        </p:nvGrpSpPr>
        <p:grpSpPr>
          <a:xfrm>
            <a:off x="5959401" y="1744522"/>
            <a:ext cx="609338" cy="614444"/>
            <a:chOff x="5678020" y="1616931"/>
            <a:chExt cx="609338" cy="614444"/>
          </a:xfrm>
        </p:grpSpPr>
        <p:grpSp>
          <p:nvGrpSpPr>
            <p:cNvPr id="197" name="Group 196">
              <a:extLst>
                <a:ext uri="{FF2B5EF4-FFF2-40B4-BE49-F238E27FC236}">
                  <a16:creationId xmlns:a16="http://schemas.microsoft.com/office/drawing/2014/main" id="{A53A27A6-C517-C828-FDDE-47195887EF21}"/>
                </a:ext>
              </a:extLst>
            </p:cNvPr>
            <p:cNvGrpSpPr/>
            <p:nvPr/>
          </p:nvGrpSpPr>
          <p:grpSpPr>
            <a:xfrm>
              <a:off x="5678020" y="1616931"/>
              <a:ext cx="609338" cy="614444"/>
              <a:chOff x="7733107" y="2398021"/>
              <a:chExt cx="746950" cy="753209"/>
            </a:xfrm>
            <a:solidFill>
              <a:schemeClr val="tx1"/>
            </a:solidFill>
          </p:grpSpPr>
          <p:sp>
            <p:nvSpPr>
              <p:cNvPr id="198" name="Freeform: Shape 197">
                <a:extLst>
                  <a:ext uri="{FF2B5EF4-FFF2-40B4-BE49-F238E27FC236}">
                    <a16:creationId xmlns:a16="http://schemas.microsoft.com/office/drawing/2014/main" id="{FECF74D8-D147-8483-9E52-56ECF1A4C73C}"/>
                  </a:ext>
                </a:extLst>
              </p:cNvPr>
              <p:cNvSpPr/>
              <p:nvPr/>
            </p:nvSpPr>
            <p:spPr>
              <a:xfrm>
                <a:off x="7733107" y="2536489"/>
                <a:ext cx="746950" cy="614741"/>
              </a:xfrm>
              <a:custGeom>
                <a:avLst/>
                <a:gdLst>
                  <a:gd name="connsiteX0" fmla="*/ 66104 w 746950"/>
                  <a:gd name="connsiteY0" fmla="*/ 608076 h 614741"/>
                  <a:gd name="connsiteX1" fmla="*/ 100108 w 746950"/>
                  <a:gd name="connsiteY1" fmla="*/ 536924 h 614741"/>
                  <a:gd name="connsiteX2" fmla="*/ 219266 w 746950"/>
                  <a:gd name="connsiteY2" fmla="*/ 541592 h 614741"/>
                  <a:gd name="connsiteX3" fmla="*/ 414242 w 746950"/>
                  <a:gd name="connsiteY3" fmla="*/ 608171 h 614741"/>
                  <a:gd name="connsiteX4" fmla="*/ 746951 w 746950"/>
                  <a:gd name="connsiteY4" fmla="*/ 295561 h 614741"/>
                  <a:gd name="connsiteX5" fmla="*/ 510254 w 746950"/>
                  <a:gd name="connsiteY5" fmla="*/ 0 h 614741"/>
                  <a:gd name="connsiteX6" fmla="*/ 350901 w 746950"/>
                  <a:gd name="connsiteY6" fmla="*/ 148495 h 614741"/>
                  <a:gd name="connsiteX7" fmla="*/ 403479 w 746950"/>
                  <a:gd name="connsiteY7" fmla="*/ 297085 h 614741"/>
                  <a:gd name="connsiteX8" fmla="*/ 350901 w 746950"/>
                  <a:gd name="connsiteY8" fmla="*/ 379095 h 614741"/>
                  <a:gd name="connsiteX9" fmla="*/ 299657 w 746950"/>
                  <a:gd name="connsiteY9" fmla="*/ 400526 h 614741"/>
                  <a:gd name="connsiteX10" fmla="*/ 213074 w 746950"/>
                  <a:gd name="connsiteY10" fmla="*/ 436721 h 614741"/>
                  <a:gd name="connsiteX11" fmla="*/ 206502 w 746950"/>
                  <a:gd name="connsiteY11" fmla="*/ 467297 h 614741"/>
                  <a:gd name="connsiteX12" fmla="*/ 157544 w 746950"/>
                  <a:gd name="connsiteY12" fmla="*/ 469678 h 614741"/>
                  <a:gd name="connsiteX13" fmla="*/ 28194 w 746950"/>
                  <a:gd name="connsiteY13" fmla="*/ 475774 h 614741"/>
                  <a:gd name="connsiteX14" fmla="*/ 0 w 746950"/>
                  <a:gd name="connsiteY14" fmla="*/ 586740 h 614741"/>
                  <a:gd name="connsiteX15" fmla="*/ 1905 w 746950"/>
                  <a:gd name="connsiteY15" fmla="*/ 610743 h 614741"/>
                  <a:gd name="connsiteX16" fmla="*/ 66199 w 746950"/>
                  <a:gd name="connsiteY16" fmla="*/ 608076 h 614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46950" h="614741">
                    <a:moveTo>
                      <a:pt x="66104" y="608076"/>
                    </a:moveTo>
                    <a:cubicBezTo>
                      <a:pt x="66104" y="608076"/>
                      <a:pt x="52197" y="530733"/>
                      <a:pt x="100108" y="536924"/>
                    </a:cubicBezTo>
                    <a:cubicBezTo>
                      <a:pt x="148114" y="543116"/>
                      <a:pt x="180594" y="558546"/>
                      <a:pt x="219266" y="541592"/>
                    </a:cubicBezTo>
                    <a:cubicBezTo>
                      <a:pt x="219266" y="541592"/>
                      <a:pt x="295085" y="608171"/>
                      <a:pt x="414242" y="608171"/>
                    </a:cubicBezTo>
                    <a:cubicBezTo>
                      <a:pt x="533400" y="608171"/>
                      <a:pt x="746951" y="529209"/>
                      <a:pt x="746951" y="295561"/>
                    </a:cubicBezTo>
                    <a:cubicBezTo>
                      <a:pt x="746951" y="61913"/>
                      <a:pt x="615410" y="0"/>
                      <a:pt x="510254" y="0"/>
                    </a:cubicBezTo>
                    <a:cubicBezTo>
                      <a:pt x="405098" y="0"/>
                      <a:pt x="347758" y="54102"/>
                      <a:pt x="350901" y="148495"/>
                    </a:cubicBezTo>
                    <a:cubicBezTo>
                      <a:pt x="353949" y="242888"/>
                      <a:pt x="408146" y="270701"/>
                      <a:pt x="403479" y="297085"/>
                    </a:cubicBezTo>
                    <a:cubicBezTo>
                      <a:pt x="398812" y="323374"/>
                      <a:pt x="360140" y="341948"/>
                      <a:pt x="350901" y="379095"/>
                    </a:cubicBezTo>
                    <a:cubicBezTo>
                      <a:pt x="341567" y="416243"/>
                      <a:pt x="299657" y="400526"/>
                      <a:pt x="299657" y="400526"/>
                    </a:cubicBezTo>
                    <a:cubicBezTo>
                      <a:pt x="299657" y="400526"/>
                      <a:pt x="242221" y="366617"/>
                      <a:pt x="213074" y="436721"/>
                    </a:cubicBezTo>
                    <a:cubicBezTo>
                      <a:pt x="213074" y="436721"/>
                      <a:pt x="206978" y="453200"/>
                      <a:pt x="206502" y="467297"/>
                    </a:cubicBezTo>
                    <a:cubicBezTo>
                      <a:pt x="206502" y="467297"/>
                      <a:pt x="182023" y="471583"/>
                      <a:pt x="157544" y="469678"/>
                    </a:cubicBezTo>
                    <a:cubicBezTo>
                      <a:pt x="133064" y="467773"/>
                      <a:pt x="63532" y="447770"/>
                      <a:pt x="28194" y="475774"/>
                    </a:cubicBezTo>
                    <a:cubicBezTo>
                      <a:pt x="5620" y="493681"/>
                      <a:pt x="1334" y="551879"/>
                      <a:pt x="0" y="586740"/>
                    </a:cubicBezTo>
                    <a:cubicBezTo>
                      <a:pt x="0" y="586740"/>
                      <a:pt x="0" y="603695"/>
                      <a:pt x="1905" y="610743"/>
                    </a:cubicBezTo>
                    <a:cubicBezTo>
                      <a:pt x="1905" y="610743"/>
                      <a:pt x="38291" y="621316"/>
                      <a:pt x="66199" y="60807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: Shape 198">
                <a:extLst>
                  <a:ext uri="{FF2B5EF4-FFF2-40B4-BE49-F238E27FC236}">
                    <a16:creationId xmlns:a16="http://schemas.microsoft.com/office/drawing/2014/main" id="{228A6CFA-486C-67F1-AD9F-6E021059D336}"/>
                  </a:ext>
                </a:extLst>
              </p:cNvPr>
              <p:cNvSpPr/>
              <p:nvPr/>
            </p:nvSpPr>
            <p:spPr>
              <a:xfrm>
                <a:off x="8046211" y="2398021"/>
                <a:ext cx="95059" cy="268808"/>
              </a:xfrm>
              <a:custGeom>
                <a:avLst/>
                <a:gdLst>
                  <a:gd name="connsiteX0" fmla="*/ 44672 w 95059"/>
                  <a:gd name="connsiteY0" fmla="*/ 268809 h 268808"/>
                  <a:gd name="connsiteX1" fmla="*/ 0 w 95059"/>
                  <a:gd name="connsiteY1" fmla="*/ 22778 h 268808"/>
                  <a:gd name="connsiteX2" fmla="*/ 90773 w 95059"/>
                  <a:gd name="connsiteY2" fmla="*/ 5824 h 268808"/>
                  <a:gd name="connsiteX3" fmla="*/ 95059 w 95059"/>
                  <a:gd name="connsiteY3" fmla="*/ 165748 h 268808"/>
                  <a:gd name="connsiteX4" fmla="*/ 44672 w 95059"/>
                  <a:gd name="connsiteY4" fmla="*/ 268809 h 2688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059" h="268808">
                    <a:moveTo>
                      <a:pt x="44672" y="268809"/>
                    </a:moveTo>
                    <a:cubicBezTo>
                      <a:pt x="44672" y="268809"/>
                      <a:pt x="31052" y="103264"/>
                      <a:pt x="0" y="22778"/>
                    </a:cubicBezTo>
                    <a:cubicBezTo>
                      <a:pt x="0" y="22778"/>
                      <a:pt x="20669" y="-13893"/>
                      <a:pt x="90773" y="5824"/>
                    </a:cubicBezTo>
                    <a:cubicBezTo>
                      <a:pt x="90773" y="5824"/>
                      <a:pt x="81343" y="124886"/>
                      <a:pt x="95059" y="165748"/>
                    </a:cubicBezTo>
                    <a:cubicBezTo>
                      <a:pt x="95059" y="165748"/>
                      <a:pt x="42862" y="196800"/>
                      <a:pt x="44672" y="26880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6089AA71-42CF-5449-4B7F-CBB0983C80C3}"/>
                </a:ext>
              </a:extLst>
            </p:cNvPr>
            <p:cNvSpPr/>
            <p:nvPr/>
          </p:nvSpPr>
          <p:spPr bwMode="auto">
            <a:xfrm>
              <a:off x="5973519" y="1731169"/>
              <a:ext cx="93155" cy="169216"/>
            </a:xfrm>
            <a:custGeom>
              <a:avLst/>
              <a:gdLst>
                <a:gd name="connsiteX0" fmla="*/ 69056 w 69056"/>
                <a:gd name="connsiteY0" fmla="*/ 0 h 185738"/>
                <a:gd name="connsiteX1" fmla="*/ 0 w 69056"/>
                <a:gd name="connsiteY1" fmla="*/ 185738 h 185738"/>
                <a:gd name="connsiteX0" fmla="*/ 40481 w 40481"/>
                <a:gd name="connsiteY0" fmla="*/ 0 h 197644"/>
                <a:gd name="connsiteX1" fmla="*/ 0 w 40481"/>
                <a:gd name="connsiteY1" fmla="*/ 197644 h 197644"/>
                <a:gd name="connsiteX0" fmla="*/ 40481 w 53806"/>
                <a:gd name="connsiteY0" fmla="*/ 0 h 197644"/>
                <a:gd name="connsiteX1" fmla="*/ 0 w 53806"/>
                <a:gd name="connsiteY1" fmla="*/ 197644 h 197644"/>
                <a:gd name="connsiteX0" fmla="*/ 40481 w 60360"/>
                <a:gd name="connsiteY0" fmla="*/ 0 h 198838"/>
                <a:gd name="connsiteX1" fmla="*/ 0 w 60360"/>
                <a:gd name="connsiteY1" fmla="*/ 197644 h 198838"/>
                <a:gd name="connsiteX0" fmla="*/ 61912 w 76975"/>
                <a:gd name="connsiteY0" fmla="*/ 0 h 170598"/>
                <a:gd name="connsiteX1" fmla="*/ 0 w 76975"/>
                <a:gd name="connsiteY1" fmla="*/ 169069 h 170598"/>
                <a:gd name="connsiteX0" fmla="*/ 61912 w 82028"/>
                <a:gd name="connsiteY0" fmla="*/ 0 h 169069"/>
                <a:gd name="connsiteX1" fmla="*/ 0 w 82028"/>
                <a:gd name="connsiteY1" fmla="*/ 169069 h 169069"/>
                <a:gd name="connsiteX0" fmla="*/ 61912 w 92609"/>
                <a:gd name="connsiteY0" fmla="*/ 0 h 169069"/>
                <a:gd name="connsiteX1" fmla="*/ 0 w 92609"/>
                <a:gd name="connsiteY1" fmla="*/ 169069 h 169069"/>
                <a:gd name="connsiteX0" fmla="*/ 61912 w 93155"/>
                <a:gd name="connsiteY0" fmla="*/ 0 h 169216"/>
                <a:gd name="connsiteX1" fmla="*/ 0 w 93155"/>
                <a:gd name="connsiteY1" fmla="*/ 169069 h 169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3155" h="169216">
                  <a:moveTo>
                    <a:pt x="61912" y="0"/>
                  </a:moveTo>
                  <a:cubicBezTo>
                    <a:pt x="124618" y="61913"/>
                    <a:pt x="87312" y="173831"/>
                    <a:pt x="0" y="169069"/>
                  </a:cubicBezTo>
                </a:path>
              </a:pathLst>
            </a:custGeom>
            <a:noFill/>
            <a:ln w="19050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10" name="Graphic 208">
            <a:extLst>
              <a:ext uri="{FF2B5EF4-FFF2-40B4-BE49-F238E27FC236}">
                <a16:creationId xmlns:a16="http://schemas.microsoft.com/office/drawing/2014/main" id="{2CF80CC6-0DB9-FF91-E4F1-1F440F13559B}"/>
              </a:ext>
            </a:extLst>
          </p:cNvPr>
          <p:cNvGrpSpPr/>
          <p:nvPr/>
        </p:nvGrpSpPr>
        <p:grpSpPr>
          <a:xfrm>
            <a:off x="6632776" y="1648007"/>
            <a:ext cx="632092" cy="832976"/>
            <a:chOff x="7083636" y="1574703"/>
            <a:chExt cx="539262" cy="710644"/>
          </a:xfrm>
        </p:grpSpPr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2502BFC9-0705-3EB2-D7BC-2F7867E754CF}"/>
                </a:ext>
              </a:extLst>
            </p:cNvPr>
            <p:cNvSpPr/>
            <p:nvPr/>
          </p:nvSpPr>
          <p:spPr>
            <a:xfrm>
              <a:off x="7083636" y="1656355"/>
              <a:ext cx="539262" cy="546204"/>
            </a:xfrm>
            <a:custGeom>
              <a:avLst/>
              <a:gdLst>
                <a:gd name="connsiteX0" fmla="*/ 504373 w 539262"/>
                <a:gd name="connsiteY0" fmla="*/ 17582 h 546204"/>
                <a:gd name="connsiteX1" fmla="*/ 464348 w 539262"/>
                <a:gd name="connsiteY1" fmla="*/ 48061 h 546204"/>
                <a:gd name="connsiteX2" fmla="*/ 456285 w 539262"/>
                <a:gd name="connsiteY2" fmla="*/ 114698 h 546204"/>
                <a:gd name="connsiteX3" fmla="*/ 373284 w 539262"/>
                <a:gd name="connsiteY3" fmla="*/ 152624 h 546204"/>
                <a:gd name="connsiteX4" fmla="*/ 346057 w 539262"/>
                <a:gd name="connsiteY4" fmla="*/ 148924 h 546204"/>
                <a:gd name="connsiteX5" fmla="*/ 311973 w 539262"/>
                <a:gd name="connsiteY5" fmla="*/ 130067 h 546204"/>
                <a:gd name="connsiteX6" fmla="*/ 303507 w 539262"/>
                <a:gd name="connsiteY6" fmla="*/ 127992 h 546204"/>
                <a:gd name="connsiteX7" fmla="*/ 296777 w 539262"/>
                <a:gd name="connsiteY7" fmla="*/ 133531 h 546204"/>
                <a:gd name="connsiteX8" fmla="*/ 212633 w 539262"/>
                <a:gd name="connsiteY8" fmla="*/ 200988 h 546204"/>
                <a:gd name="connsiteX9" fmla="*/ 142169 w 539262"/>
                <a:gd name="connsiteY9" fmla="*/ 229557 h 546204"/>
                <a:gd name="connsiteX10" fmla="*/ 106689 w 539262"/>
                <a:gd name="connsiteY10" fmla="*/ 236137 h 546204"/>
                <a:gd name="connsiteX11" fmla="*/ 894 w 539262"/>
                <a:gd name="connsiteY11" fmla="*/ 414060 h 546204"/>
                <a:gd name="connsiteX12" fmla="*/ 50221 w 539262"/>
                <a:gd name="connsiteY12" fmla="*/ 503672 h 546204"/>
                <a:gd name="connsiteX13" fmla="*/ 203607 w 539262"/>
                <a:gd name="connsiteY13" fmla="*/ 545551 h 546204"/>
                <a:gd name="connsiteX14" fmla="*/ 384093 w 539262"/>
                <a:gd name="connsiteY14" fmla="*/ 511790 h 546204"/>
                <a:gd name="connsiteX15" fmla="*/ 414240 w 539262"/>
                <a:gd name="connsiteY15" fmla="*/ 506741 h 546204"/>
                <a:gd name="connsiteX16" fmla="*/ 434596 w 539262"/>
                <a:gd name="connsiteY16" fmla="*/ 481178 h 546204"/>
                <a:gd name="connsiteX17" fmla="*/ 426012 w 539262"/>
                <a:gd name="connsiteY17" fmla="*/ 459244 h 546204"/>
                <a:gd name="connsiteX18" fmla="*/ 419187 w 539262"/>
                <a:gd name="connsiteY18" fmla="*/ 458432 h 546204"/>
                <a:gd name="connsiteX19" fmla="*/ 394334 w 539262"/>
                <a:gd name="connsiteY19" fmla="*/ 461430 h 546204"/>
                <a:gd name="connsiteX20" fmla="*/ 220783 w 539262"/>
                <a:gd name="connsiteY20" fmla="*/ 499411 h 546204"/>
                <a:gd name="connsiteX21" fmla="*/ 65606 w 539262"/>
                <a:gd name="connsiteY21" fmla="*/ 453169 h 546204"/>
                <a:gd name="connsiteX22" fmla="*/ 62766 w 539262"/>
                <a:gd name="connsiteY22" fmla="*/ 349000 h 546204"/>
                <a:gd name="connsiteX23" fmla="*/ 97560 w 539262"/>
                <a:gd name="connsiteY23" fmla="*/ 305441 h 546204"/>
                <a:gd name="connsiteX24" fmla="*/ 140283 w 539262"/>
                <a:gd name="connsiteY24" fmla="*/ 283705 h 546204"/>
                <a:gd name="connsiteX25" fmla="*/ 500176 w 539262"/>
                <a:gd name="connsiteY25" fmla="*/ 214322 h 546204"/>
                <a:gd name="connsiteX26" fmla="*/ 504357 w 539262"/>
                <a:gd name="connsiteY26" fmla="*/ 17582 h 546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39262" h="546204">
                  <a:moveTo>
                    <a:pt x="504373" y="17582"/>
                  </a:moveTo>
                  <a:cubicBezTo>
                    <a:pt x="469721" y="-25733"/>
                    <a:pt x="454439" y="21330"/>
                    <a:pt x="464348" y="48061"/>
                  </a:cubicBezTo>
                  <a:cubicBezTo>
                    <a:pt x="475346" y="77750"/>
                    <a:pt x="466036" y="100685"/>
                    <a:pt x="456285" y="114698"/>
                  </a:cubicBezTo>
                  <a:cubicBezTo>
                    <a:pt x="437128" y="142225"/>
                    <a:pt x="410343" y="152624"/>
                    <a:pt x="373284" y="152624"/>
                  </a:cubicBezTo>
                  <a:cubicBezTo>
                    <a:pt x="363730" y="152624"/>
                    <a:pt x="354570" y="151377"/>
                    <a:pt x="346057" y="148924"/>
                  </a:cubicBezTo>
                  <a:cubicBezTo>
                    <a:pt x="336179" y="146075"/>
                    <a:pt x="322513" y="139030"/>
                    <a:pt x="311973" y="130067"/>
                  </a:cubicBezTo>
                  <a:cubicBezTo>
                    <a:pt x="309637" y="128079"/>
                    <a:pt x="306497" y="127313"/>
                    <a:pt x="303507" y="127992"/>
                  </a:cubicBezTo>
                  <a:cubicBezTo>
                    <a:pt x="300517" y="128670"/>
                    <a:pt x="298024" y="130730"/>
                    <a:pt x="296777" y="133531"/>
                  </a:cubicBezTo>
                  <a:cubicBezTo>
                    <a:pt x="268666" y="196925"/>
                    <a:pt x="212633" y="200988"/>
                    <a:pt x="212633" y="200988"/>
                  </a:cubicBezTo>
                  <a:cubicBezTo>
                    <a:pt x="153633" y="185761"/>
                    <a:pt x="142185" y="229502"/>
                    <a:pt x="142169" y="229557"/>
                  </a:cubicBezTo>
                  <a:cubicBezTo>
                    <a:pt x="140804" y="233944"/>
                    <a:pt x="111770" y="234820"/>
                    <a:pt x="106689" y="236137"/>
                  </a:cubicBezTo>
                  <a:cubicBezTo>
                    <a:pt x="36533" y="254331"/>
                    <a:pt x="-6869" y="347012"/>
                    <a:pt x="894" y="414060"/>
                  </a:cubicBezTo>
                  <a:cubicBezTo>
                    <a:pt x="4918" y="448830"/>
                    <a:pt x="22339" y="482140"/>
                    <a:pt x="50221" y="503672"/>
                  </a:cubicBezTo>
                  <a:cubicBezTo>
                    <a:pt x="93260" y="536903"/>
                    <a:pt x="150051" y="549330"/>
                    <a:pt x="203607" y="545551"/>
                  </a:cubicBezTo>
                  <a:cubicBezTo>
                    <a:pt x="265494" y="541180"/>
                    <a:pt x="333930" y="518433"/>
                    <a:pt x="384093" y="511790"/>
                  </a:cubicBezTo>
                  <a:cubicBezTo>
                    <a:pt x="398129" y="509936"/>
                    <a:pt x="399155" y="507617"/>
                    <a:pt x="414240" y="506741"/>
                  </a:cubicBezTo>
                  <a:cubicBezTo>
                    <a:pt x="427582" y="505960"/>
                    <a:pt x="434406" y="491427"/>
                    <a:pt x="434596" y="481178"/>
                  </a:cubicBezTo>
                  <a:cubicBezTo>
                    <a:pt x="434793" y="470527"/>
                    <a:pt x="433357" y="461903"/>
                    <a:pt x="426012" y="459244"/>
                  </a:cubicBezTo>
                  <a:cubicBezTo>
                    <a:pt x="424142" y="458566"/>
                    <a:pt x="421893" y="458274"/>
                    <a:pt x="419187" y="458432"/>
                  </a:cubicBezTo>
                  <a:cubicBezTo>
                    <a:pt x="410847" y="458921"/>
                    <a:pt x="402563" y="460057"/>
                    <a:pt x="394334" y="461430"/>
                  </a:cubicBezTo>
                  <a:cubicBezTo>
                    <a:pt x="335863" y="471150"/>
                    <a:pt x="279830" y="492768"/>
                    <a:pt x="220783" y="499411"/>
                  </a:cubicBezTo>
                  <a:cubicBezTo>
                    <a:pt x="167842" y="505368"/>
                    <a:pt x="100897" y="498425"/>
                    <a:pt x="65606" y="453169"/>
                  </a:cubicBezTo>
                  <a:cubicBezTo>
                    <a:pt x="41984" y="422872"/>
                    <a:pt x="46134" y="381498"/>
                    <a:pt x="62766" y="349000"/>
                  </a:cubicBezTo>
                  <a:cubicBezTo>
                    <a:pt x="71263" y="332400"/>
                    <a:pt x="83090" y="317244"/>
                    <a:pt x="97560" y="305441"/>
                  </a:cubicBezTo>
                  <a:cubicBezTo>
                    <a:pt x="102333" y="301551"/>
                    <a:pt x="134752" y="278205"/>
                    <a:pt x="140283" y="283705"/>
                  </a:cubicBezTo>
                  <a:cubicBezTo>
                    <a:pt x="340226" y="482543"/>
                    <a:pt x="490653" y="233360"/>
                    <a:pt x="500176" y="214322"/>
                  </a:cubicBezTo>
                  <a:cubicBezTo>
                    <a:pt x="509699" y="195276"/>
                    <a:pt x="580533" y="112796"/>
                    <a:pt x="504357" y="17582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C18FFEE0-21C7-C79A-A5D6-D75992C64893}"/>
                </a:ext>
              </a:extLst>
            </p:cNvPr>
            <p:cNvSpPr/>
            <p:nvPr/>
          </p:nvSpPr>
          <p:spPr>
            <a:xfrm>
              <a:off x="7228943" y="1685906"/>
              <a:ext cx="375656" cy="315296"/>
            </a:xfrm>
            <a:custGeom>
              <a:avLst/>
              <a:gdLst>
                <a:gd name="connsiteX0" fmla="*/ 374033 w 375656"/>
                <a:gd name="connsiteY0" fmla="*/ 60326 h 315296"/>
                <a:gd name="connsiteX1" fmla="*/ 373338 w 375656"/>
                <a:gd name="connsiteY1" fmla="*/ 56420 h 315296"/>
                <a:gd name="connsiteX2" fmla="*/ 351176 w 375656"/>
                <a:gd name="connsiteY2" fmla="*/ 5176 h 315296"/>
                <a:gd name="connsiteX3" fmla="*/ 330615 w 375656"/>
                <a:gd name="connsiteY3" fmla="*/ 3448 h 315296"/>
                <a:gd name="connsiteX4" fmla="*/ 327664 w 375656"/>
                <a:gd name="connsiteY4" fmla="*/ 16103 h 315296"/>
                <a:gd name="connsiteX5" fmla="*/ 318836 w 375656"/>
                <a:gd name="connsiteY5" fmla="*/ 89037 h 315296"/>
                <a:gd name="connsiteX6" fmla="*/ 226959 w 375656"/>
                <a:gd name="connsiteY6" fmla="*/ 131310 h 315296"/>
                <a:gd name="connsiteX7" fmla="*/ 197159 w 375656"/>
                <a:gd name="connsiteY7" fmla="*/ 127263 h 315296"/>
                <a:gd name="connsiteX8" fmla="*/ 176662 w 375656"/>
                <a:gd name="connsiteY8" fmla="*/ 118450 h 315296"/>
                <a:gd name="connsiteX9" fmla="*/ 153190 w 375656"/>
                <a:gd name="connsiteY9" fmla="*/ 124943 h 315296"/>
                <a:gd name="connsiteX10" fmla="*/ 95389 w 375656"/>
                <a:gd name="connsiteY10" fmla="*/ 179146 h 315296"/>
                <a:gd name="connsiteX11" fmla="*/ 41234 w 375656"/>
                <a:gd name="connsiteY11" fmla="*/ 178877 h 315296"/>
                <a:gd name="connsiteX12" fmla="*/ 3868 w 375656"/>
                <a:gd name="connsiteY12" fmla="*/ 234232 h 315296"/>
                <a:gd name="connsiteX13" fmla="*/ 64169 w 375656"/>
                <a:gd name="connsiteY13" fmla="*/ 293634 h 315296"/>
                <a:gd name="connsiteX14" fmla="*/ 257792 w 375656"/>
                <a:gd name="connsiteY14" fmla="*/ 273720 h 315296"/>
                <a:gd name="connsiteX15" fmla="*/ 315167 w 375656"/>
                <a:gd name="connsiteY15" fmla="*/ 217561 h 315296"/>
                <a:gd name="connsiteX16" fmla="*/ 324990 w 375656"/>
                <a:gd name="connsiteY16" fmla="*/ 205490 h 315296"/>
                <a:gd name="connsiteX17" fmla="*/ 374025 w 375656"/>
                <a:gd name="connsiteY17" fmla="*/ 60326 h 315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75656" h="315296">
                  <a:moveTo>
                    <a:pt x="374033" y="60326"/>
                  </a:moveTo>
                  <a:cubicBezTo>
                    <a:pt x="373820" y="59024"/>
                    <a:pt x="373591" y="57722"/>
                    <a:pt x="373338" y="56420"/>
                  </a:cubicBezTo>
                  <a:cubicBezTo>
                    <a:pt x="370009" y="39307"/>
                    <a:pt x="364959" y="17303"/>
                    <a:pt x="351176" y="5176"/>
                  </a:cubicBezTo>
                  <a:cubicBezTo>
                    <a:pt x="345448" y="135"/>
                    <a:pt x="336714" y="-2580"/>
                    <a:pt x="330615" y="3448"/>
                  </a:cubicBezTo>
                  <a:cubicBezTo>
                    <a:pt x="327317" y="6707"/>
                    <a:pt x="326047" y="11717"/>
                    <a:pt x="327664" y="16103"/>
                  </a:cubicBezTo>
                  <a:cubicBezTo>
                    <a:pt x="339704" y="48594"/>
                    <a:pt x="329511" y="73699"/>
                    <a:pt x="318836" y="89037"/>
                  </a:cubicBezTo>
                  <a:cubicBezTo>
                    <a:pt x="297873" y="119168"/>
                    <a:pt x="267513" y="131310"/>
                    <a:pt x="226959" y="131310"/>
                  </a:cubicBezTo>
                  <a:cubicBezTo>
                    <a:pt x="216505" y="131310"/>
                    <a:pt x="206477" y="129945"/>
                    <a:pt x="197159" y="127263"/>
                  </a:cubicBezTo>
                  <a:cubicBezTo>
                    <a:pt x="192931" y="126040"/>
                    <a:pt x="184686" y="122679"/>
                    <a:pt x="176662" y="118450"/>
                  </a:cubicBezTo>
                  <a:cubicBezTo>
                    <a:pt x="168346" y="114063"/>
                    <a:pt x="158081" y="116911"/>
                    <a:pt x="153190" y="124943"/>
                  </a:cubicBezTo>
                  <a:cubicBezTo>
                    <a:pt x="139627" y="147239"/>
                    <a:pt x="119950" y="168921"/>
                    <a:pt x="95389" y="179146"/>
                  </a:cubicBezTo>
                  <a:cubicBezTo>
                    <a:pt x="75996" y="187217"/>
                    <a:pt x="60761" y="180305"/>
                    <a:pt x="41234" y="178877"/>
                  </a:cubicBezTo>
                  <a:cubicBezTo>
                    <a:pt x="15048" y="176952"/>
                    <a:pt x="-9774" y="207486"/>
                    <a:pt x="3868" y="234232"/>
                  </a:cubicBezTo>
                  <a:cubicBezTo>
                    <a:pt x="17091" y="260142"/>
                    <a:pt x="39750" y="279882"/>
                    <a:pt x="64169" y="293634"/>
                  </a:cubicBezTo>
                  <a:cubicBezTo>
                    <a:pt x="120195" y="325209"/>
                    <a:pt x="195503" y="325264"/>
                    <a:pt x="257792" y="273720"/>
                  </a:cubicBezTo>
                  <a:cubicBezTo>
                    <a:pt x="278464" y="256615"/>
                    <a:pt x="297675" y="237861"/>
                    <a:pt x="315167" y="217561"/>
                  </a:cubicBezTo>
                  <a:cubicBezTo>
                    <a:pt x="318552" y="213632"/>
                    <a:pt x="321834" y="209608"/>
                    <a:pt x="324990" y="205490"/>
                  </a:cubicBezTo>
                  <a:cubicBezTo>
                    <a:pt x="356336" y="164676"/>
                    <a:pt x="382561" y="113108"/>
                    <a:pt x="374025" y="60326"/>
                  </a:cubicBezTo>
                  <a:close/>
                </a:path>
              </a:pathLst>
            </a:custGeom>
            <a:solidFill>
              <a:schemeClr val="tx1"/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07F73D54-64EC-5075-A980-9076EF8B66B5}"/>
                </a:ext>
              </a:extLst>
            </p:cNvPr>
            <p:cNvSpPr/>
            <p:nvPr/>
          </p:nvSpPr>
          <p:spPr>
            <a:xfrm>
              <a:off x="7253282" y="1729278"/>
              <a:ext cx="338428" cy="255053"/>
            </a:xfrm>
            <a:custGeom>
              <a:avLst/>
              <a:gdLst>
                <a:gd name="connsiteX0" fmla="*/ 336194 w 338428"/>
                <a:gd name="connsiteY0" fmla="*/ 14176 h 255053"/>
                <a:gd name="connsiteX1" fmla="*/ 324762 w 338428"/>
                <a:gd name="connsiteY1" fmla="*/ 124 h 255053"/>
                <a:gd name="connsiteX2" fmla="*/ 320012 w 338428"/>
                <a:gd name="connsiteY2" fmla="*/ 5536 h 255053"/>
                <a:gd name="connsiteX3" fmla="*/ 297124 w 338428"/>
                <a:gd name="connsiteY3" fmla="*/ 67053 h 255053"/>
                <a:gd name="connsiteX4" fmla="*/ 239134 w 338428"/>
                <a:gd name="connsiteY4" fmla="*/ 98928 h 255053"/>
                <a:gd name="connsiteX5" fmla="*/ 200782 w 338428"/>
                <a:gd name="connsiteY5" fmla="*/ 102928 h 255053"/>
                <a:gd name="connsiteX6" fmla="*/ 189910 w 338428"/>
                <a:gd name="connsiteY6" fmla="*/ 101744 h 255053"/>
                <a:gd name="connsiteX7" fmla="*/ 107746 w 338428"/>
                <a:gd name="connsiteY7" fmla="*/ 130440 h 255053"/>
                <a:gd name="connsiteX8" fmla="*/ 95303 w 338428"/>
                <a:gd name="connsiteY8" fmla="*/ 140499 h 255053"/>
                <a:gd name="connsiteX9" fmla="*/ 35089 w 338428"/>
                <a:gd name="connsiteY9" fmla="*/ 155774 h 255053"/>
                <a:gd name="connsiteX10" fmla="*/ 2472 w 338428"/>
                <a:gd name="connsiteY10" fmla="*/ 189834 h 255053"/>
                <a:gd name="connsiteX11" fmla="*/ 205326 w 338428"/>
                <a:gd name="connsiteY11" fmla="*/ 234561 h 255053"/>
                <a:gd name="connsiteX12" fmla="*/ 309117 w 338428"/>
                <a:gd name="connsiteY12" fmla="*/ 130479 h 255053"/>
                <a:gd name="connsiteX13" fmla="*/ 332699 w 338428"/>
                <a:gd name="connsiteY13" fmla="*/ 72110 h 255053"/>
                <a:gd name="connsiteX14" fmla="*/ 338427 w 338428"/>
                <a:gd name="connsiteY14" fmla="*/ 32882 h 255053"/>
                <a:gd name="connsiteX15" fmla="*/ 336194 w 338428"/>
                <a:gd name="connsiteY15" fmla="*/ 14184 h 255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38428" h="255053">
                  <a:moveTo>
                    <a:pt x="336194" y="14176"/>
                  </a:moveTo>
                  <a:cubicBezTo>
                    <a:pt x="334277" y="6112"/>
                    <a:pt x="330829" y="-1036"/>
                    <a:pt x="324762" y="124"/>
                  </a:cubicBezTo>
                  <a:cubicBezTo>
                    <a:pt x="322127" y="629"/>
                    <a:pt x="320170" y="2862"/>
                    <a:pt x="320012" y="5536"/>
                  </a:cubicBezTo>
                  <a:cubicBezTo>
                    <a:pt x="318655" y="28709"/>
                    <a:pt x="313543" y="49964"/>
                    <a:pt x="297124" y="67053"/>
                  </a:cubicBezTo>
                  <a:cubicBezTo>
                    <a:pt x="281447" y="83377"/>
                    <a:pt x="261099" y="93934"/>
                    <a:pt x="239134" y="98928"/>
                  </a:cubicBezTo>
                  <a:cubicBezTo>
                    <a:pt x="226574" y="101784"/>
                    <a:pt x="213658" y="102928"/>
                    <a:pt x="200782" y="102928"/>
                  </a:cubicBezTo>
                  <a:cubicBezTo>
                    <a:pt x="198131" y="102928"/>
                    <a:pt x="194312" y="102478"/>
                    <a:pt x="189910" y="101744"/>
                  </a:cubicBezTo>
                  <a:cubicBezTo>
                    <a:pt x="165688" y="97697"/>
                    <a:pt x="125797" y="113784"/>
                    <a:pt x="107746" y="130440"/>
                  </a:cubicBezTo>
                  <a:cubicBezTo>
                    <a:pt x="104053" y="133848"/>
                    <a:pt x="112771" y="127986"/>
                    <a:pt x="95303" y="140499"/>
                  </a:cubicBezTo>
                  <a:cubicBezTo>
                    <a:pt x="77788" y="153052"/>
                    <a:pt x="56296" y="156989"/>
                    <a:pt x="35089" y="155774"/>
                  </a:cubicBezTo>
                  <a:cubicBezTo>
                    <a:pt x="14504" y="154590"/>
                    <a:pt x="-7485" y="166930"/>
                    <a:pt x="2472" y="189834"/>
                  </a:cubicBezTo>
                  <a:cubicBezTo>
                    <a:pt x="33724" y="261710"/>
                    <a:pt x="144654" y="270270"/>
                    <a:pt x="205326" y="234561"/>
                  </a:cubicBezTo>
                  <a:cubicBezTo>
                    <a:pt x="247726" y="209606"/>
                    <a:pt x="284516" y="173131"/>
                    <a:pt x="309117" y="130479"/>
                  </a:cubicBezTo>
                  <a:cubicBezTo>
                    <a:pt x="319634" y="112254"/>
                    <a:pt x="327910" y="92632"/>
                    <a:pt x="332699" y="72110"/>
                  </a:cubicBezTo>
                  <a:cubicBezTo>
                    <a:pt x="335705" y="59258"/>
                    <a:pt x="338498" y="46153"/>
                    <a:pt x="338427" y="32882"/>
                  </a:cubicBezTo>
                  <a:cubicBezTo>
                    <a:pt x="338411" y="29608"/>
                    <a:pt x="337938" y="21521"/>
                    <a:pt x="336194" y="14184"/>
                  </a:cubicBezTo>
                  <a:close/>
                </a:path>
              </a:pathLst>
            </a:custGeom>
            <a:solidFill>
              <a:schemeClr val="tx1"/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383BCD73-E194-9702-106D-97BCD4930415}"/>
                </a:ext>
              </a:extLst>
            </p:cNvPr>
            <p:cNvSpPr/>
            <p:nvPr/>
          </p:nvSpPr>
          <p:spPr>
            <a:xfrm>
              <a:off x="7385276" y="1782723"/>
              <a:ext cx="68132" cy="28125"/>
            </a:xfrm>
            <a:custGeom>
              <a:avLst/>
              <a:gdLst>
                <a:gd name="connsiteX0" fmla="*/ 66263 w 68132"/>
                <a:gd name="connsiteY0" fmla="*/ 28126 h 28125"/>
                <a:gd name="connsiteX1" fmla="*/ 66207 w 68132"/>
                <a:gd name="connsiteY1" fmla="*/ 28126 h 28125"/>
                <a:gd name="connsiteX2" fmla="*/ 51027 w 68132"/>
                <a:gd name="connsiteY2" fmla="*/ 26358 h 28125"/>
                <a:gd name="connsiteX3" fmla="*/ 49883 w 68132"/>
                <a:gd name="connsiteY3" fmla="*/ 25506 h 28125"/>
                <a:gd name="connsiteX4" fmla="*/ 49678 w 68132"/>
                <a:gd name="connsiteY4" fmla="*/ 24086 h 28125"/>
                <a:gd name="connsiteX5" fmla="*/ 51958 w 68132"/>
                <a:gd name="connsiteY5" fmla="*/ 22737 h 28125"/>
                <a:gd name="connsiteX6" fmla="*/ 66263 w 68132"/>
                <a:gd name="connsiteY6" fmla="*/ 24386 h 28125"/>
                <a:gd name="connsiteX7" fmla="*/ 66278 w 68132"/>
                <a:gd name="connsiteY7" fmla="*/ 24394 h 28125"/>
                <a:gd name="connsiteX8" fmla="*/ 68133 w 68132"/>
                <a:gd name="connsiteY8" fmla="*/ 26256 h 28125"/>
                <a:gd name="connsiteX9" fmla="*/ 66263 w 68132"/>
                <a:gd name="connsiteY9" fmla="*/ 28118 h 28125"/>
                <a:gd name="connsiteX10" fmla="*/ 44313 w 68132"/>
                <a:gd name="connsiteY10" fmla="*/ 24394 h 28125"/>
                <a:gd name="connsiteX11" fmla="*/ 43793 w 68132"/>
                <a:gd name="connsiteY11" fmla="*/ 24315 h 28125"/>
                <a:gd name="connsiteX12" fmla="*/ 29544 w 68132"/>
                <a:gd name="connsiteY12" fmla="*/ 19005 h 28125"/>
                <a:gd name="connsiteX13" fmla="*/ 28628 w 68132"/>
                <a:gd name="connsiteY13" fmla="*/ 16528 h 28125"/>
                <a:gd name="connsiteX14" fmla="*/ 31114 w 68132"/>
                <a:gd name="connsiteY14" fmla="*/ 15612 h 28125"/>
                <a:gd name="connsiteX15" fmla="*/ 44826 w 68132"/>
                <a:gd name="connsiteY15" fmla="*/ 20725 h 28125"/>
                <a:gd name="connsiteX16" fmla="*/ 46175 w 68132"/>
                <a:gd name="connsiteY16" fmla="*/ 22516 h 28125"/>
                <a:gd name="connsiteX17" fmla="*/ 46096 w 68132"/>
                <a:gd name="connsiteY17" fmla="*/ 23029 h 28125"/>
                <a:gd name="connsiteX18" fmla="*/ 44313 w 68132"/>
                <a:gd name="connsiteY18" fmla="*/ 24378 h 28125"/>
                <a:gd name="connsiteX19" fmla="*/ 23705 w 68132"/>
                <a:gd name="connsiteY19" fmla="*/ 15747 h 28125"/>
                <a:gd name="connsiteX20" fmla="*/ 22774 w 68132"/>
                <a:gd name="connsiteY20" fmla="*/ 15494 h 28125"/>
                <a:gd name="connsiteX21" fmla="*/ 10300 w 68132"/>
                <a:gd name="connsiteY21" fmla="*/ 6689 h 28125"/>
                <a:gd name="connsiteX22" fmla="*/ 10111 w 68132"/>
                <a:gd name="connsiteY22" fmla="*/ 4046 h 28125"/>
                <a:gd name="connsiteX23" fmla="*/ 12738 w 68132"/>
                <a:gd name="connsiteY23" fmla="*/ 3849 h 28125"/>
                <a:gd name="connsiteX24" fmla="*/ 24636 w 68132"/>
                <a:gd name="connsiteY24" fmla="*/ 12251 h 28125"/>
                <a:gd name="connsiteX25" fmla="*/ 25567 w 68132"/>
                <a:gd name="connsiteY25" fmla="*/ 13869 h 28125"/>
                <a:gd name="connsiteX26" fmla="*/ 25323 w 68132"/>
                <a:gd name="connsiteY26" fmla="*/ 14792 h 28125"/>
                <a:gd name="connsiteX27" fmla="*/ 23705 w 68132"/>
                <a:gd name="connsiteY27" fmla="*/ 15731 h 28125"/>
                <a:gd name="connsiteX28" fmla="*/ 1866 w 68132"/>
                <a:gd name="connsiteY28" fmla="*/ 3959 h 28125"/>
                <a:gd name="connsiteX29" fmla="*/ 52 w 68132"/>
                <a:gd name="connsiteY29" fmla="*/ 2507 h 28125"/>
                <a:gd name="connsiteX30" fmla="*/ 296 w 68132"/>
                <a:gd name="connsiteY30" fmla="*/ 1103 h 28125"/>
                <a:gd name="connsiteX31" fmla="*/ 1464 w 68132"/>
                <a:gd name="connsiteY31" fmla="*/ 275 h 28125"/>
                <a:gd name="connsiteX32" fmla="*/ 5227 w 68132"/>
                <a:gd name="connsiteY32" fmla="*/ 70 h 28125"/>
                <a:gd name="connsiteX33" fmla="*/ 6884 w 68132"/>
                <a:gd name="connsiteY33" fmla="*/ 1932 h 28125"/>
                <a:gd name="connsiteX34" fmla="*/ 6876 w 68132"/>
                <a:gd name="connsiteY34" fmla="*/ 2129 h 28125"/>
                <a:gd name="connsiteX35" fmla="*/ 4817 w 68132"/>
                <a:gd name="connsiteY35" fmla="*/ 3778 h 28125"/>
                <a:gd name="connsiteX36" fmla="*/ 2284 w 68132"/>
                <a:gd name="connsiteY36" fmla="*/ 3912 h 28125"/>
                <a:gd name="connsiteX37" fmla="*/ 1866 w 68132"/>
                <a:gd name="connsiteY37" fmla="*/ 3959 h 2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8132" h="28125">
                  <a:moveTo>
                    <a:pt x="66263" y="28126"/>
                  </a:moveTo>
                  <a:lnTo>
                    <a:pt x="66207" y="28126"/>
                  </a:lnTo>
                  <a:cubicBezTo>
                    <a:pt x="59320" y="28126"/>
                    <a:pt x="55296" y="27455"/>
                    <a:pt x="51027" y="26358"/>
                  </a:cubicBezTo>
                  <a:cubicBezTo>
                    <a:pt x="50554" y="26232"/>
                    <a:pt x="50144" y="25932"/>
                    <a:pt x="49883" y="25506"/>
                  </a:cubicBezTo>
                  <a:cubicBezTo>
                    <a:pt x="49631" y="25072"/>
                    <a:pt x="49560" y="24575"/>
                    <a:pt x="49678" y="24086"/>
                  </a:cubicBezTo>
                  <a:cubicBezTo>
                    <a:pt x="49931" y="23108"/>
                    <a:pt x="50972" y="22492"/>
                    <a:pt x="51958" y="22737"/>
                  </a:cubicBezTo>
                  <a:cubicBezTo>
                    <a:pt x="56164" y="23802"/>
                    <a:pt x="59683" y="24386"/>
                    <a:pt x="66263" y="24386"/>
                  </a:cubicBezTo>
                  <a:cubicBezTo>
                    <a:pt x="66271" y="24386"/>
                    <a:pt x="66278" y="24394"/>
                    <a:pt x="66278" y="24394"/>
                  </a:cubicBezTo>
                  <a:cubicBezTo>
                    <a:pt x="67304" y="24402"/>
                    <a:pt x="68133" y="25238"/>
                    <a:pt x="68133" y="26256"/>
                  </a:cubicBezTo>
                  <a:cubicBezTo>
                    <a:pt x="68133" y="27274"/>
                    <a:pt x="67288" y="28118"/>
                    <a:pt x="66263" y="28118"/>
                  </a:cubicBezTo>
                  <a:close/>
                  <a:moveTo>
                    <a:pt x="44313" y="24394"/>
                  </a:moveTo>
                  <a:cubicBezTo>
                    <a:pt x="44140" y="24394"/>
                    <a:pt x="43966" y="24362"/>
                    <a:pt x="43793" y="24315"/>
                  </a:cubicBezTo>
                  <a:cubicBezTo>
                    <a:pt x="38814" y="22879"/>
                    <a:pt x="34017" y="21096"/>
                    <a:pt x="29544" y="19005"/>
                  </a:cubicBezTo>
                  <a:cubicBezTo>
                    <a:pt x="28613" y="18579"/>
                    <a:pt x="28202" y="17459"/>
                    <a:pt x="28628" y="16528"/>
                  </a:cubicBezTo>
                  <a:cubicBezTo>
                    <a:pt x="29054" y="15612"/>
                    <a:pt x="30198" y="15186"/>
                    <a:pt x="31114" y="15612"/>
                  </a:cubicBezTo>
                  <a:cubicBezTo>
                    <a:pt x="35421" y="17624"/>
                    <a:pt x="40045" y="19336"/>
                    <a:pt x="44826" y="20725"/>
                  </a:cubicBezTo>
                  <a:cubicBezTo>
                    <a:pt x="45623" y="20946"/>
                    <a:pt x="46175" y="21695"/>
                    <a:pt x="46175" y="22516"/>
                  </a:cubicBezTo>
                  <a:cubicBezTo>
                    <a:pt x="46175" y="22690"/>
                    <a:pt x="46144" y="22863"/>
                    <a:pt x="46096" y="23029"/>
                  </a:cubicBezTo>
                  <a:cubicBezTo>
                    <a:pt x="45875" y="23826"/>
                    <a:pt x="45134" y="24378"/>
                    <a:pt x="44313" y="24378"/>
                  </a:cubicBezTo>
                  <a:close/>
                  <a:moveTo>
                    <a:pt x="23705" y="15747"/>
                  </a:moveTo>
                  <a:cubicBezTo>
                    <a:pt x="23374" y="15747"/>
                    <a:pt x="23058" y="15660"/>
                    <a:pt x="22774" y="15494"/>
                  </a:cubicBezTo>
                  <a:cubicBezTo>
                    <a:pt x="18285" y="12914"/>
                    <a:pt x="14088" y="9955"/>
                    <a:pt x="10300" y="6689"/>
                  </a:cubicBezTo>
                  <a:cubicBezTo>
                    <a:pt x="9527" y="6011"/>
                    <a:pt x="9440" y="4827"/>
                    <a:pt x="10111" y="4046"/>
                  </a:cubicBezTo>
                  <a:cubicBezTo>
                    <a:pt x="10750" y="3296"/>
                    <a:pt x="11997" y="3202"/>
                    <a:pt x="12738" y="3849"/>
                  </a:cubicBezTo>
                  <a:cubicBezTo>
                    <a:pt x="16352" y="6965"/>
                    <a:pt x="20344" y="9790"/>
                    <a:pt x="24636" y="12251"/>
                  </a:cubicBezTo>
                  <a:cubicBezTo>
                    <a:pt x="25212" y="12583"/>
                    <a:pt x="25567" y="13206"/>
                    <a:pt x="25567" y="13869"/>
                  </a:cubicBezTo>
                  <a:cubicBezTo>
                    <a:pt x="25567" y="14192"/>
                    <a:pt x="25480" y="14508"/>
                    <a:pt x="25323" y="14792"/>
                  </a:cubicBezTo>
                  <a:cubicBezTo>
                    <a:pt x="24983" y="15376"/>
                    <a:pt x="24368" y="15731"/>
                    <a:pt x="23705" y="15731"/>
                  </a:cubicBezTo>
                  <a:close/>
                  <a:moveTo>
                    <a:pt x="1866" y="3959"/>
                  </a:moveTo>
                  <a:cubicBezTo>
                    <a:pt x="1006" y="3959"/>
                    <a:pt x="233" y="3352"/>
                    <a:pt x="52" y="2507"/>
                  </a:cubicBezTo>
                  <a:cubicBezTo>
                    <a:pt x="-67" y="2026"/>
                    <a:pt x="20" y="1513"/>
                    <a:pt x="296" y="1103"/>
                  </a:cubicBezTo>
                  <a:cubicBezTo>
                    <a:pt x="557" y="677"/>
                    <a:pt x="975" y="385"/>
                    <a:pt x="1464" y="275"/>
                  </a:cubicBezTo>
                  <a:cubicBezTo>
                    <a:pt x="2671" y="6"/>
                    <a:pt x="3918" y="-72"/>
                    <a:pt x="5227" y="70"/>
                  </a:cubicBezTo>
                  <a:cubicBezTo>
                    <a:pt x="6174" y="164"/>
                    <a:pt x="6900" y="969"/>
                    <a:pt x="6884" y="1932"/>
                  </a:cubicBezTo>
                  <a:cubicBezTo>
                    <a:pt x="6884" y="1987"/>
                    <a:pt x="6884" y="2058"/>
                    <a:pt x="6876" y="2129"/>
                  </a:cubicBezTo>
                  <a:cubicBezTo>
                    <a:pt x="6766" y="3139"/>
                    <a:pt x="5835" y="3872"/>
                    <a:pt x="4817" y="3778"/>
                  </a:cubicBezTo>
                  <a:cubicBezTo>
                    <a:pt x="3941" y="3683"/>
                    <a:pt x="3113" y="3730"/>
                    <a:pt x="2284" y="3912"/>
                  </a:cubicBezTo>
                  <a:cubicBezTo>
                    <a:pt x="2142" y="3943"/>
                    <a:pt x="2000" y="3959"/>
                    <a:pt x="1866" y="3959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5AE75801-6127-70B7-6A04-E75E0D21BB12}"/>
                </a:ext>
              </a:extLst>
            </p:cNvPr>
            <p:cNvSpPr/>
            <p:nvPr/>
          </p:nvSpPr>
          <p:spPr>
            <a:xfrm>
              <a:off x="7459105" y="1670482"/>
              <a:ext cx="95718" cy="140351"/>
            </a:xfrm>
            <a:custGeom>
              <a:avLst/>
              <a:gdLst>
                <a:gd name="connsiteX0" fmla="*/ 1862 w 95718"/>
                <a:gd name="connsiteY0" fmla="*/ 140351 h 140351"/>
                <a:gd name="connsiteX1" fmla="*/ 0 w 95718"/>
                <a:gd name="connsiteY1" fmla="*/ 138505 h 140351"/>
                <a:gd name="connsiteX2" fmla="*/ 1854 w 95718"/>
                <a:gd name="connsiteY2" fmla="*/ 136611 h 140351"/>
                <a:gd name="connsiteX3" fmla="*/ 16576 w 95718"/>
                <a:gd name="connsiteY3" fmla="*/ 135783 h 140351"/>
                <a:gd name="connsiteX4" fmla="*/ 18636 w 95718"/>
                <a:gd name="connsiteY4" fmla="*/ 137432 h 140351"/>
                <a:gd name="connsiteX5" fmla="*/ 18644 w 95718"/>
                <a:gd name="connsiteY5" fmla="*/ 137629 h 140351"/>
                <a:gd name="connsiteX6" fmla="*/ 16971 w 95718"/>
                <a:gd name="connsiteY6" fmla="*/ 139491 h 140351"/>
                <a:gd name="connsiteX7" fmla="*/ 1894 w 95718"/>
                <a:gd name="connsiteY7" fmla="*/ 140343 h 140351"/>
                <a:gd name="connsiteX8" fmla="*/ 1862 w 95718"/>
                <a:gd name="connsiteY8" fmla="*/ 140343 h 140351"/>
                <a:gd name="connsiteX9" fmla="*/ 24159 w 95718"/>
                <a:gd name="connsiteY9" fmla="*/ 138505 h 140351"/>
                <a:gd name="connsiteX10" fmla="*/ 22328 w 95718"/>
                <a:gd name="connsiteY10" fmla="*/ 136943 h 140351"/>
                <a:gd name="connsiteX11" fmla="*/ 22652 w 95718"/>
                <a:gd name="connsiteY11" fmla="*/ 135554 h 140351"/>
                <a:gd name="connsiteX12" fmla="*/ 23867 w 95718"/>
                <a:gd name="connsiteY12" fmla="*/ 134797 h 140351"/>
                <a:gd name="connsiteX13" fmla="*/ 38076 w 95718"/>
                <a:gd name="connsiteY13" fmla="*/ 131325 h 140351"/>
                <a:gd name="connsiteX14" fmla="*/ 40435 w 95718"/>
                <a:gd name="connsiteY14" fmla="*/ 132509 h 140351"/>
                <a:gd name="connsiteX15" fmla="*/ 40530 w 95718"/>
                <a:gd name="connsiteY15" fmla="*/ 133108 h 140351"/>
                <a:gd name="connsiteX16" fmla="*/ 39252 w 95718"/>
                <a:gd name="connsiteY16" fmla="*/ 134868 h 140351"/>
                <a:gd name="connsiteX17" fmla="*/ 24490 w 95718"/>
                <a:gd name="connsiteY17" fmla="*/ 138481 h 140351"/>
                <a:gd name="connsiteX18" fmla="*/ 24166 w 95718"/>
                <a:gd name="connsiteY18" fmla="*/ 138513 h 140351"/>
                <a:gd name="connsiteX19" fmla="*/ 45627 w 95718"/>
                <a:gd name="connsiteY19" fmla="*/ 132304 h 140351"/>
                <a:gd name="connsiteX20" fmla="*/ 43922 w 95718"/>
                <a:gd name="connsiteY20" fmla="*/ 131175 h 140351"/>
                <a:gd name="connsiteX21" fmla="*/ 43891 w 95718"/>
                <a:gd name="connsiteY21" fmla="*/ 129747 h 140351"/>
                <a:gd name="connsiteX22" fmla="*/ 44893 w 95718"/>
                <a:gd name="connsiteY22" fmla="*/ 128729 h 140351"/>
                <a:gd name="connsiteX23" fmla="*/ 57603 w 95718"/>
                <a:gd name="connsiteY23" fmla="*/ 121676 h 140351"/>
                <a:gd name="connsiteX24" fmla="*/ 60191 w 95718"/>
                <a:gd name="connsiteY24" fmla="*/ 122149 h 140351"/>
                <a:gd name="connsiteX25" fmla="*/ 60523 w 95718"/>
                <a:gd name="connsiteY25" fmla="*/ 123199 h 140351"/>
                <a:gd name="connsiteX26" fmla="*/ 59718 w 95718"/>
                <a:gd name="connsiteY26" fmla="*/ 124753 h 140351"/>
                <a:gd name="connsiteX27" fmla="*/ 46376 w 95718"/>
                <a:gd name="connsiteY27" fmla="*/ 132146 h 140351"/>
                <a:gd name="connsiteX28" fmla="*/ 45627 w 95718"/>
                <a:gd name="connsiteY28" fmla="*/ 132304 h 140351"/>
                <a:gd name="connsiteX29" fmla="*/ 64586 w 95718"/>
                <a:gd name="connsiteY29" fmla="*/ 120548 h 140351"/>
                <a:gd name="connsiteX30" fmla="*/ 63158 w 95718"/>
                <a:gd name="connsiteY30" fmla="*/ 119877 h 140351"/>
                <a:gd name="connsiteX31" fmla="*/ 62724 w 95718"/>
                <a:gd name="connsiteY31" fmla="*/ 118520 h 140351"/>
                <a:gd name="connsiteX32" fmla="*/ 63387 w 95718"/>
                <a:gd name="connsiteY32" fmla="*/ 117250 h 140351"/>
                <a:gd name="connsiteX33" fmla="*/ 73651 w 95718"/>
                <a:gd name="connsiteY33" fmla="*/ 106883 h 140351"/>
                <a:gd name="connsiteX34" fmla="*/ 73659 w 95718"/>
                <a:gd name="connsiteY34" fmla="*/ 106875 h 140351"/>
                <a:gd name="connsiteX35" fmla="*/ 76278 w 95718"/>
                <a:gd name="connsiteY35" fmla="*/ 106662 h 140351"/>
                <a:gd name="connsiteX36" fmla="*/ 76949 w 95718"/>
                <a:gd name="connsiteY36" fmla="*/ 108106 h 140351"/>
                <a:gd name="connsiteX37" fmla="*/ 76515 w 95718"/>
                <a:gd name="connsiteY37" fmla="*/ 109289 h 140351"/>
                <a:gd name="connsiteX38" fmla="*/ 65793 w 95718"/>
                <a:gd name="connsiteY38" fmla="*/ 120098 h 140351"/>
                <a:gd name="connsiteX39" fmla="*/ 64586 w 95718"/>
                <a:gd name="connsiteY39" fmla="*/ 120548 h 140351"/>
                <a:gd name="connsiteX40" fmla="*/ 79663 w 95718"/>
                <a:gd name="connsiteY40" fmla="*/ 104058 h 140351"/>
                <a:gd name="connsiteX41" fmla="*/ 78574 w 95718"/>
                <a:gd name="connsiteY41" fmla="*/ 103711 h 140351"/>
                <a:gd name="connsiteX42" fmla="*/ 77817 w 95718"/>
                <a:gd name="connsiteY42" fmla="*/ 102488 h 140351"/>
                <a:gd name="connsiteX43" fmla="*/ 78156 w 95718"/>
                <a:gd name="connsiteY43" fmla="*/ 101107 h 140351"/>
                <a:gd name="connsiteX44" fmla="*/ 79284 w 95718"/>
                <a:gd name="connsiteY44" fmla="*/ 99506 h 140351"/>
                <a:gd name="connsiteX45" fmla="*/ 85604 w 95718"/>
                <a:gd name="connsiteY45" fmla="*/ 88586 h 140351"/>
                <a:gd name="connsiteX46" fmla="*/ 88089 w 95718"/>
                <a:gd name="connsiteY46" fmla="*/ 87687 h 140351"/>
                <a:gd name="connsiteX47" fmla="*/ 89170 w 95718"/>
                <a:gd name="connsiteY47" fmla="*/ 89367 h 140351"/>
                <a:gd name="connsiteX48" fmla="*/ 88997 w 95718"/>
                <a:gd name="connsiteY48" fmla="*/ 90172 h 140351"/>
                <a:gd name="connsiteX49" fmla="*/ 82361 w 95718"/>
                <a:gd name="connsiteY49" fmla="*/ 101636 h 140351"/>
                <a:gd name="connsiteX50" fmla="*/ 81186 w 95718"/>
                <a:gd name="connsiteY50" fmla="*/ 103285 h 140351"/>
                <a:gd name="connsiteX51" fmla="*/ 79671 w 95718"/>
                <a:gd name="connsiteY51" fmla="*/ 104058 h 140351"/>
                <a:gd name="connsiteX52" fmla="*/ 90109 w 95718"/>
                <a:gd name="connsiteY52" fmla="*/ 84342 h 140351"/>
                <a:gd name="connsiteX53" fmla="*/ 89502 w 95718"/>
                <a:gd name="connsiteY53" fmla="*/ 84231 h 140351"/>
                <a:gd name="connsiteX54" fmla="*/ 88437 w 95718"/>
                <a:gd name="connsiteY54" fmla="*/ 83292 h 140351"/>
                <a:gd name="connsiteX55" fmla="*/ 88350 w 95718"/>
                <a:gd name="connsiteY55" fmla="*/ 81856 h 140351"/>
                <a:gd name="connsiteX56" fmla="*/ 91569 w 95718"/>
                <a:gd name="connsiteY56" fmla="*/ 67734 h 140351"/>
                <a:gd name="connsiteX57" fmla="*/ 93636 w 95718"/>
                <a:gd name="connsiteY57" fmla="*/ 66085 h 140351"/>
                <a:gd name="connsiteX58" fmla="*/ 95293 w 95718"/>
                <a:gd name="connsiteY58" fmla="*/ 67955 h 140351"/>
                <a:gd name="connsiteX59" fmla="*/ 95285 w 95718"/>
                <a:gd name="connsiteY59" fmla="*/ 68152 h 140351"/>
                <a:gd name="connsiteX60" fmla="*/ 91869 w 95718"/>
                <a:gd name="connsiteY60" fmla="*/ 83087 h 140351"/>
                <a:gd name="connsiteX61" fmla="*/ 90109 w 95718"/>
                <a:gd name="connsiteY61" fmla="*/ 84342 h 140351"/>
                <a:gd name="connsiteX62" fmla="*/ 93849 w 95718"/>
                <a:gd name="connsiteY62" fmla="*/ 62361 h 140351"/>
                <a:gd name="connsiteX63" fmla="*/ 93849 w 95718"/>
                <a:gd name="connsiteY63" fmla="*/ 62361 h 140351"/>
                <a:gd name="connsiteX64" fmla="*/ 91987 w 95718"/>
                <a:gd name="connsiteY64" fmla="*/ 60491 h 140351"/>
                <a:gd name="connsiteX65" fmla="*/ 91987 w 95718"/>
                <a:gd name="connsiteY65" fmla="*/ 60380 h 140351"/>
                <a:gd name="connsiteX66" fmla="*/ 90472 w 95718"/>
                <a:gd name="connsiteY66" fmla="*/ 46060 h 140351"/>
                <a:gd name="connsiteX67" fmla="*/ 90464 w 95718"/>
                <a:gd name="connsiteY67" fmla="*/ 46053 h 140351"/>
                <a:gd name="connsiteX68" fmla="*/ 90425 w 95718"/>
                <a:gd name="connsiteY68" fmla="*/ 45682 h 140351"/>
                <a:gd name="connsiteX69" fmla="*/ 91908 w 95718"/>
                <a:gd name="connsiteY69" fmla="*/ 43843 h 140351"/>
                <a:gd name="connsiteX70" fmla="*/ 94117 w 95718"/>
                <a:gd name="connsiteY70" fmla="*/ 45279 h 140351"/>
                <a:gd name="connsiteX71" fmla="*/ 95719 w 95718"/>
                <a:gd name="connsiteY71" fmla="*/ 60380 h 140351"/>
                <a:gd name="connsiteX72" fmla="*/ 95719 w 95718"/>
                <a:gd name="connsiteY72" fmla="*/ 60499 h 140351"/>
                <a:gd name="connsiteX73" fmla="*/ 93849 w 95718"/>
                <a:gd name="connsiteY73" fmla="*/ 62361 h 140351"/>
                <a:gd name="connsiteX74" fmla="*/ 90425 w 95718"/>
                <a:gd name="connsiteY74" fmla="*/ 40301 h 140351"/>
                <a:gd name="connsiteX75" fmla="*/ 90417 w 95718"/>
                <a:gd name="connsiteY75" fmla="*/ 40301 h 140351"/>
                <a:gd name="connsiteX76" fmla="*/ 88634 w 95718"/>
                <a:gd name="connsiteY76" fmla="*/ 38991 h 140351"/>
                <a:gd name="connsiteX77" fmla="*/ 87143 w 95718"/>
                <a:gd name="connsiteY77" fmla="*/ 34589 h 140351"/>
                <a:gd name="connsiteX78" fmla="*/ 84610 w 95718"/>
                <a:gd name="connsiteY78" fmla="*/ 24332 h 140351"/>
                <a:gd name="connsiteX79" fmla="*/ 84602 w 95718"/>
                <a:gd name="connsiteY79" fmla="*/ 24095 h 140351"/>
                <a:gd name="connsiteX80" fmla="*/ 86204 w 95718"/>
                <a:gd name="connsiteY80" fmla="*/ 22225 h 140351"/>
                <a:gd name="connsiteX81" fmla="*/ 88310 w 95718"/>
                <a:gd name="connsiteY81" fmla="*/ 23819 h 140351"/>
                <a:gd name="connsiteX82" fmla="*/ 90646 w 95718"/>
                <a:gd name="connsiteY82" fmla="*/ 33287 h 140351"/>
                <a:gd name="connsiteX83" fmla="*/ 92208 w 95718"/>
                <a:gd name="connsiteY83" fmla="*/ 37887 h 140351"/>
                <a:gd name="connsiteX84" fmla="*/ 90977 w 95718"/>
                <a:gd name="connsiteY84" fmla="*/ 40222 h 140351"/>
                <a:gd name="connsiteX85" fmla="*/ 90433 w 95718"/>
                <a:gd name="connsiteY85" fmla="*/ 40301 h 140351"/>
                <a:gd name="connsiteX86" fmla="*/ 85928 w 95718"/>
                <a:gd name="connsiteY86" fmla="*/ 18494 h 140351"/>
                <a:gd name="connsiteX87" fmla="*/ 85904 w 95718"/>
                <a:gd name="connsiteY87" fmla="*/ 18494 h 140351"/>
                <a:gd name="connsiteX88" fmla="*/ 84042 w 95718"/>
                <a:gd name="connsiteY88" fmla="*/ 16639 h 140351"/>
                <a:gd name="connsiteX89" fmla="*/ 84042 w 95718"/>
                <a:gd name="connsiteY89" fmla="*/ 16213 h 140351"/>
                <a:gd name="connsiteX90" fmla="*/ 86030 w 95718"/>
                <a:gd name="connsiteY90" fmla="*/ 1357 h 140351"/>
                <a:gd name="connsiteX91" fmla="*/ 86038 w 95718"/>
                <a:gd name="connsiteY91" fmla="*/ 1333 h 140351"/>
                <a:gd name="connsiteX92" fmla="*/ 88334 w 95718"/>
                <a:gd name="connsiteY92" fmla="*/ 71 h 140351"/>
                <a:gd name="connsiteX93" fmla="*/ 89604 w 95718"/>
                <a:gd name="connsiteY93" fmla="*/ 2383 h 140351"/>
                <a:gd name="connsiteX94" fmla="*/ 87758 w 95718"/>
                <a:gd name="connsiteY94" fmla="*/ 16213 h 140351"/>
                <a:gd name="connsiteX95" fmla="*/ 87766 w 95718"/>
                <a:gd name="connsiteY95" fmla="*/ 16608 h 140351"/>
                <a:gd name="connsiteX96" fmla="*/ 87222 w 95718"/>
                <a:gd name="connsiteY96" fmla="*/ 17941 h 140351"/>
                <a:gd name="connsiteX97" fmla="*/ 85912 w 95718"/>
                <a:gd name="connsiteY97" fmla="*/ 18494 h 140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95718" h="140351">
                  <a:moveTo>
                    <a:pt x="1862" y="140351"/>
                  </a:moveTo>
                  <a:cubicBezTo>
                    <a:pt x="852" y="140351"/>
                    <a:pt x="16" y="139523"/>
                    <a:pt x="0" y="138505"/>
                  </a:cubicBezTo>
                  <a:cubicBezTo>
                    <a:pt x="-8" y="137479"/>
                    <a:pt x="828" y="136619"/>
                    <a:pt x="1854" y="136611"/>
                  </a:cubicBezTo>
                  <a:cubicBezTo>
                    <a:pt x="7014" y="136556"/>
                    <a:pt x="11969" y="136272"/>
                    <a:pt x="16576" y="135783"/>
                  </a:cubicBezTo>
                  <a:cubicBezTo>
                    <a:pt x="17594" y="135665"/>
                    <a:pt x="18517" y="136414"/>
                    <a:pt x="18636" y="137432"/>
                  </a:cubicBezTo>
                  <a:cubicBezTo>
                    <a:pt x="18644" y="137503"/>
                    <a:pt x="18644" y="137566"/>
                    <a:pt x="18644" y="137629"/>
                  </a:cubicBezTo>
                  <a:cubicBezTo>
                    <a:pt x="18651" y="138592"/>
                    <a:pt x="17934" y="139396"/>
                    <a:pt x="16971" y="139491"/>
                  </a:cubicBezTo>
                  <a:cubicBezTo>
                    <a:pt x="12237" y="139996"/>
                    <a:pt x="7164" y="140288"/>
                    <a:pt x="1894" y="140343"/>
                  </a:cubicBezTo>
                  <a:lnTo>
                    <a:pt x="1862" y="140343"/>
                  </a:lnTo>
                  <a:close/>
                  <a:moveTo>
                    <a:pt x="24159" y="138505"/>
                  </a:moveTo>
                  <a:cubicBezTo>
                    <a:pt x="23243" y="138505"/>
                    <a:pt x="22478" y="137842"/>
                    <a:pt x="22328" y="136943"/>
                  </a:cubicBezTo>
                  <a:cubicBezTo>
                    <a:pt x="22241" y="136461"/>
                    <a:pt x="22360" y="135964"/>
                    <a:pt x="22652" y="135554"/>
                  </a:cubicBezTo>
                  <a:cubicBezTo>
                    <a:pt x="22944" y="135144"/>
                    <a:pt x="23370" y="134876"/>
                    <a:pt x="23867" y="134797"/>
                  </a:cubicBezTo>
                  <a:cubicBezTo>
                    <a:pt x="28861" y="133953"/>
                    <a:pt x="33650" y="132777"/>
                    <a:pt x="38076" y="131325"/>
                  </a:cubicBezTo>
                  <a:cubicBezTo>
                    <a:pt x="39039" y="131002"/>
                    <a:pt x="40112" y="131546"/>
                    <a:pt x="40435" y="132509"/>
                  </a:cubicBezTo>
                  <a:cubicBezTo>
                    <a:pt x="40506" y="132706"/>
                    <a:pt x="40530" y="132903"/>
                    <a:pt x="40530" y="133108"/>
                  </a:cubicBezTo>
                  <a:cubicBezTo>
                    <a:pt x="40522" y="133905"/>
                    <a:pt x="40009" y="134615"/>
                    <a:pt x="39252" y="134868"/>
                  </a:cubicBezTo>
                  <a:cubicBezTo>
                    <a:pt x="34668" y="136383"/>
                    <a:pt x="29705" y="137598"/>
                    <a:pt x="24490" y="138481"/>
                  </a:cubicBezTo>
                  <a:cubicBezTo>
                    <a:pt x="24379" y="138505"/>
                    <a:pt x="24277" y="138513"/>
                    <a:pt x="24166" y="138513"/>
                  </a:cubicBezTo>
                  <a:close/>
                  <a:moveTo>
                    <a:pt x="45627" y="132304"/>
                  </a:moveTo>
                  <a:cubicBezTo>
                    <a:pt x="44893" y="132304"/>
                    <a:pt x="44206" y="131870"/>
                    <a:pt x="43922" y="131175"/>
                  </a:cubicBezTo>
                  <a:cubicBezTo>
                    <a:pt x="43717" y="130718"/>
                    <a:pt x="43709" y="130205"/>
                    <a:pt x="43891" y="129747"/>
                  </a:cubicBezTo>
                  <a:cubicBezTo>
                    <a:pt x="44072" y="129282"/>
                    <a:pt x="44435" y="128919"/>
                    <a:pt x="44893" y="128729"/>
                  </a:cubicBezTo>
                  <a:cubicBezTo>
                    <a:pt x="49366" y="126781"/>
                    <a:pt x="53643" y="124414"/>
                    <a:pt x="57603" y="121676"/>
                  </a:cubicBezTo>
                  <a:cubicBezTo>
                    <a:pt x="58432" y="121116"/>
                    <a:pt x="59631" y="121337"/>
                    <a:pt x="60191" y="122149"/>
                  </a:cubicBezTo>
                  <a:cubicBezTo>
                    <a:pt x="60404" y="122457"/>
                    <a:pt x="60523" y="122820"/>
                    <a:pt x="60523" y="123199"/>
                  </a:cubicBezTo>
                  <a:cubicBezTo>
                    <a:pt x="60530" y="123822"/>
                    <a:pt x="60231" y="124398"/>
                    <a:pt x="59718" y="124753"/>
                  </a:cubicBezTo>
                  <a:cubicBezTo>
                    <a:pt x="55568" y="127625"/>
                    <a:pt x="51071" y="130110"/>
                    <a:pt x="46376" y="132146"/>
                  </a:cubicBezTo>
                  <a:cubicBezTo>
                    <a:pt x="46132" y="132256"/>
                    <a:pt x="45879" y="132304"/>
                    <a:pt x="45627" y="132304"/>
                  </a:cubicBezTo>
                  <a:close/>
                  <a:moveTo>
                    <a:pt x="64586" y="120548"/>
                  </a:moveTo>
                  <a:cubicBezTo>
                    <a:pt x="64041" y="120548"/>
                    <a:pt x="63521" y="120303"/>
                    <a:pt x="63158" y="119877"/>
                  </a:cubicBezTo>
                  <a:cubicBezTo>
                    <a:pt x="62834" y="119498"/>
                    <a:pt x="62684" y="119009"/>
                    <a:pt x="62724" y="118520"/>
                  </a:cubicBezTo>
                  <a:cubicBezTo>
                    <a:pt x="62771" y="118023"/>
                    <a:pt x="63008" y="117581"/>
                    <a:pt x="63387" y="117250"/>
                  </a:cubicBezTo>
                  <a:cubicBezTo>
                    <a:pt x="66969" y="114228"/>
                    <a:pt x="70424" y="110749"/>
                    <a:pt x="73651" y="106883"/>
                  </a:cubicBezTo>
                  <a:cubicBezTo>
                    <a:pt x="73651" y="106883"/>
                    <a:pt x="73659" y="106883"/>
                    <a:pt x="73659" y="106875"/>
                  </a:cubicBezTo>
                  <a:cubicBezTo>
                    <a:pt x="74298" y="106125"/>
                    <a:pt x="75521" y="106023"/>
                    <a:pt x="76278" y="106662"/>
                  </a:cubicBezTo>
                  <a:cubicBezTo>
                    <a:pt x="76704" y="107025"/>
                    <a:pt x="76949" y="107545"/>
                    <a:pt x="76949" y="108106"/>
                  </a:cubicBezTo>
                  <a:cubicBezTo>
                    <a:pt x="76949" y="108532"/>
                    <a:pt x="76791" y="108950"/>
                    <a:pt x="76515" y="109289"/>
                  </a:cubicBezTo>
                  <a:cubicBezTo>
                    <a:pt x="73138" y="113305"/>
                    <a:pt x="69541" y="116942"/>
                    <a:pt x="65793" y="120098"/>
                  </a:cubicBezTo>
                  <a:cubicBezTo>
                    <a:pt x="65462" y="120390"/>
                    <a:pt x="65036" y="120548"/>
                    <a:pt x="64586" y="120548"/>
                  </a:cubicBezTo>
                  <a:close/>
                  <a:moveTo>
                    <a:pt x="79663" y="104058"/>
                  </a:moveTo>
                  <a:cubicBezTo>
                    <a:pt x="79277" y="104058"/>
                    <a:pt x="78898" y="103940"/>
                    <a:pt x="78574" y="103711"/>
                  </a:cubicBezTo>
                  <a:cubicBezTo>
                    <a:pt x="78164" y="103419"/>
                    <a:pt x="77896" y="102985"/>
                    <a:pt x="77817" y="102488"/>
                  </a:cubicBezTo>
                  <a:cubicBezTo>
                    <a:pt x="77738" y="102007"/>
                    <a:pt x="77856" y="101510"/>
                    <a:pt x="78156" y="101107"/>
                  </a:cubicBezTo>
                  <a:cubicBezTo>
                    <a:pt x="78590" y="100476"/>
                    <a:pt x="78961" y="99971"/>
                    <a:pt x="79284" y="99506"/>
                  </a:cubicBezTo>
                  <a:cubicBezTo>
                    <a:pt x="81722" y="95995"/>
                    <a:pt x="83845" y="92326"/>
                    <a:pt x="85604" y="88586"/>
                  </a:cubicBezTo>
                  <a:cubicBezTo>
                    <a:pt x="86030" y="87687"/>
                    <a:pt x="87182" y="87253"/>
                    <a:pt x="88089" y="87687"/>
                  </a:cubicBezTo>
                  <a:cubicBezTo>
                    <a:pt x="88736" y="87987"/>
                    <a:pt x="89155" y="88649"/>
                    <a:pt x="89170" y="89367"/>
                  </a:cubicBezTo>
                  <a:cubicBezTo>
                    <a:pt x="89170" y="89651"/>
                    <a:pt x="89115" y="89920"/>
                    <a:pt x="88997" y="90172"/>
                  </a:cubicBezTo>
                  <a:cubicBezTo>
                    <a:pt x="87143" y="94125"/>
                    <a:pt x="84910" y="97975"/>
                    <a:pt x="82361" y="101636"/>
                  </a:cubicBezTo>
                  <a:cubicBezTo>
                    <a:pt x="81999" y="102157"/>
                    <a:pt x="81612" y="102701"/>
                    <a:pt x="81186" y="103285"/>
                  </a:cubicBezTo>
                  <a:cubicBezTo>
                    <a:pt x="80839" y="103774"/>
                    <a:pt x="80271" y="104058"/>
                    <a:pt x="79671" y="104058"/>
                  </a:cubicBezTo>
                  <a:close/>
                  <a:moveTo>
                    <a:pt x="90109" y="84342"/>
                  </a:moveTo>
                  <a:cubicBezTo>
                    <a:pt x="89904" y="84342"/>
                    <a:pt x="89691" y="84302"/>
                    <a:pt x="89502" y="84231"/>
                  </a:cubicBezTo>
                  <a:cubicBezTo>
                    <a:pt x="89028" y="84065"/>
                    <a:pt x="88650" y="83734"/>
                    <a:pt x="88437" y="83292"/>
                  </a:cubicBezTo>
                  <a:cubicBezTo>
                    <a:pt x="88216" y="82835"/>
                    <a:pt x="88184" y="82330"/>
                    <a:pt x="88350" y="81856"/>
                  </a:cubicBezTo>
                  <a:cubicBezTo>
                    <a:pt x="89951" y="77249"/>
                    <a:pt x="91040" y="72499"/>
                    <a:pt x="91569" y="67734"/>
                  </a:cubicBezTo>
                  <a:cubicBezTo>
                    <a:pt x="91687" y="66716"/>
                    <a:pt x="92626" y="65966"/>
                    <a:pt x="93636" y="66085"/>
                  </a:cubicBezTo>
                  <a:cubicBezTo>
                    <a:pt x="94599" y="66195"/>
                    <a:pt x="95309" y="67000"/>
                    <a:pt x="95293" y="67955"/>
                  </a:cubicBezTo>
                  <a:cubicBezTo>
                    <a:pt x="95293" y="68010"/>
                    <a:pt x="95285" y="68081"/>
                    <a:pt x="95285" y="68152"/>
                  </a:cubicBezTo>
                  <a:cubicBezTo>
                    <a:pt x="94709" y="73185"/>
                    <a:pt x="93565" y="78219"/>
                    <a:pt x="91869" y="83087"/>
                  </a:cubicBezTo>
                  <a:cubicBezTo>
                    <a:pt x="91616" y="83837"/>
                    <a:pt x="90906" y="84342"/>
                    <a:pt x="90109" y="84342"/>
                  </a:cubicBezTo>
                  <a:close/>
                  <a:moveTo>
                    <a:pt x="93849" y="62361"/>
                  </a:moveTo>
                  <a:lnTo>
                    <a:pt x="93849" y="62361"/>
                  </a:lnTo>
                  <a:cubicBezTo>
                    <a:pt x="92823" y="62353"/>
                    <a:pt x="91987" y="61516"/>
                    <a:pt x="91987" y="60491"/>
                  </a:cubicBezTo>
                  <a:lnTo>
                    <a:pt x="91987" y="60380"/>
                  </a:lnTo>
                  <a:cubicBezTo>
                    <a:pt x="91987" y="55686"/>
                    <a:pt x="91482" y="50873"/>
                    <a:pt x="90472" y="46060"/>
                  </a:cubicBezTo>
                  <a:cubicBezTo>
                    <a:pt x="90472" y="46060"/>
                    <a:pt x="90470" y="46058"/>
                    <a:pt x="90464" y="46053"/>
                  </a:cubicBezTo>
                  <a:cubicBezTo>
                    <a:pt x="90441" y="45926"/>
                    <a:pt x="90425" y="45800"/>
                    <a:pt x="90425" y="45682"/>
                  </a:cubicBezTo>
                  <a:cubicBezTo>
                    <a:pt x="90425" y="44798"/>
                    <a:pt x="91048" y="44025"/>
                    <a:pt x="91908" y="43843"/>
                  </a:cubicBezTo>
                  <a:cubicBezTo>
                    <a:pt x="92910" y="43630"/>
                    <a:pt x="93920" y="44301"/>
                    <a:pt x="94117" y="45279"/>
                  </a:cubicBezTo>
                  <a:cubicBezTo>
                    <a:pt x="95182" y="50337"/>
                    <a:pt x="95719" y="55410"/>
                    <a:pt x="95719" y="60380"/>
                  </a:cubicBezTo>
                  <a:lnTo>
                    <a:pt x="95719" y="60499"/>
                  </a:lnTo>
                  <a:cubicBezTo>
                    <a:pt x="95719" y="61524"/>
                    <a:pt x="94875" y="62361"/>
                    <a:pt x="93849" y="62361"/>
                  </a:cubicBezTo>
                  <a:close/>
                  <a:moveTo>
                    <a:pt x="90425" y="40301"/>
                  </a:moveTo>
                  <a:lnTo>
                    <a:pt x="90417" y="40301"/>
                  </a:lnTo>
                  <a:cubicBezTo>
                    <a:pt x="89589" y="40301"/>
                    <a:pt x="88871" y="39780"/>
                    <a:pt x="88634" y="38991"/>
                  </a:cubicBezTo>
                  <a:cubicBezTo>
                    <a:pt x="88176" y="37524"/>
                    <a:pt x="87671" y="36040"/>
                    <a:pt x="87143" y="34589"/>
                  </a:cubicBezTo>
                  <a:cubicBezTo>
                    <a:pt x="85983" y="31449"/>
                    <a:pt x="85123" y="27993"/>
                    <a:pt x="84610" y="24332"/>
                  </a:cubicBezTo>
                  <a:cubicBezTo>
                    <a:pt x="84602" y="24253"/>
                    <a:pt x="84602" y="24174"/>
                    <a:pt x="84602" y="24095"/>
                  </a:cubicBezTo>
                  <a:cubicBezTo>
                    <a:pt x="84579" y="23156"/>
                    <a:pt x="85281" y="22360"/>
                    <a:pt x="86204" y="22225"/>
                  </a:cubicBezTo>
                  <a:cubicBezTo>
                    <a:pt x="87214" y="22091"/>
                    <a:pt x="88176" y="22817"/>
                    <a:pt x="88310" y="23819"/>
                  </a:cubicBezTo>
                  <a:cubicBezTo>
                    <a:pt x="88792" y="27220"/>
                    <a:pt x="89573" y="30407"/>
                    <a:pt x="90646" y="33287"/>
                  </a:cubicBezTo>
                  <a:cubicBezTo>
                    <a:pt x="91206" y="34810"/>
                    <a:pt x="91735" y="36364"/>
                    <a:pt x="92208" y="37887"/>
                  </a:cubicBezTo>
                  <a:cubicBezTo>
                    <a:pt x="92508" y="38873"/>
                    <a:pt x="91955" y="39922"/>
                    <a:pt x="90977" y="40222"/>
                  </a:cubicBezTo>
                  <a:cubicBezTo>
                    <a:pt x="90804" y="40277"/>
                    <a:pt x="90614" y="40301"/>
                    <a:pt x="90433" y="40301"/>
                  </a:cubicBezTo>
                  <a:close/>
                  <a:moveTo>
                    <a:pt x="85928" y="18494"/>
                  </a:moveTo>
                  <a:lnTo>
                    <a:pt x="85904" y="18494"/>
                  </a:lnTo>
                  <a:cubicBezTo>
                    <a:pt x="84886" y="18494"/>
                    <a:pt x="84050" y="17657"/>
                    <a:pt x="84042" y="16639"/>
                  </a:cubicBezTo>
                  <a:lnTo>
                    <a:pt x="84042" y="16213"/>
                  </a:lnTo>
                  <a:cubicBezTo>
                    <a:pt x="84042" y="10998"/>
                    <a:pt x="84728" y="5870"/>
                    <a:pt x="86030" y="1357"/>
                  </a:cubicBezTo>
                  <a:cubicBezTo>
                    <a:pt x="86030" y="1349"/>
                    <a:pt x="86030" y="1333"/>
                    <a:pt x="86038" y="1333"/>
                  </a:cubicBezTo>
                  <a:cubicBezTo>
                    <a:pt x="86322" y="386"/>
                    <a:pt x="87364" y="-213"/>
                    <a:pt x="88334" y="71"/>
                  </a:cubicBezTo>
                  <a:cubicBezTo>
                    <a:pt x="89328" y="355"/>
                    <a:pt x="89896" y="1388"/>
                    <a:pt x="89604" y="2383"/>
                  </a:cubicBezTo>
                  <a:cubicBezTo>
                    <a:pt x="88397" y="6564"/>
                    <a:pt x="87758" y="11353"/>
                    <a:pt x="87758" y="16213"/>
                  </a:cubicBezTo>
                  <a:cubicBezTo>
                    <a:pt x="87758" y="16347"/>
                    <a:pt x="87758" y="16474"/>
                    <a:pt x="87766" y="16608"/>
                  </a:cubicBezTo>
                  <a:cubicBezTo>
                    <a:pt x="87766" y="17113"/>
                    <a:pt x="87569" y="17578"/>
                    <a:pt x="87222" y="17941"/>
                  </a:cubicBezTo>
                  <a:cubicBezTo>
                    <a:pt x="86874" y="18288"/>
                    <a:pt x="86409" y="18494"/>
                    <a:pt x="85912" y="1849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16" name="Graphic 208">
              <a:extLst>
                <a:ext uri="{FF2B5EF4-FFF2-40B4-BE49-F238E27FC236}">
                  <a16:creationId xmlns:a16="http://schemas.microsoft.com/office/drawing/2014/main" id="{CFE80554-16E6-EB74-4621-F02743220492}"/>
                </a:ext>
              </a:extLst>
            </p:cNvPr>
            <p:cNvGrpSpPr/>
            <p:nvPr/>
          </p:nvGrpSpPr>
          <p:grpSpPr>
            <a:xfrm>
              <a:off x="7336782" y="1574703"/>
              <a:ext cx="255013" cy="710644"/>
              <a:chOff x="7336782" y="1574703"/>
              <a:chExt cx="255013" cy="710644"/>
            </a:xfrm>
          </p:grpSpPr>
          <p:sp>
            <p:nvSpPr>
              <p:cNvPr id="217" name="Freeform: Shape 216">
                <a:extLst>
                  <a:ext uri="{FF2B5EF4-FFF2-40B4-BE49-F238E27FC236}">
                    <a16:creationId xmlns:a16="http://schemas.microsoft.com/office/drawing/2014/main" id="{FB45CBC9-8F77-13C4-3ABD-90B49CFFAC71}"/>
                  </a:ext>
                </a:extLst>
              </p:cNvPr>
              <p:cNvSpPr/>
              <p:nvPr/>
            </p:nvSpPr>
            <p:spPr>
              <a:xfrm>
                <a:off x="7336782" y="1574703"/>
                <a:ext cx="255013" cy="710644"/>
              </a:xfrm>
              <a:custGeom>
                <a:avLst/>
                <a:gdLst>
                  <a:gd name="connsiteX0" fmla="*/ 189087 w 255013"/>
                  <a:gd name="connsiteY0" fmla="*/ 187900 h 710644"/>
                  <a:gd name="connsiteX1" fmla="*/ 198255 w 255013"/>
                  <a:gd name="connsiteY1" fmla="*/ 130391 h 710644"/>
                  <a:gd name="connsiteX2" fmla="*/ 181639 w 255013"/>
                  <a:gd name="connsiteY2" fmla="*/ 105507 h 710644"/>
                  <a:gd name="connsiteX3" fmla="*/ 137251 w 255013"/>
                  <a:gd name="connsiteY3" fmla="*/ 83620 h 710644"/>
                  <a:gd name="connsiteX4" fmla="*/ 83940 w 255013"/>
                  <a:gd name="connsiteY4" fmla="*/ 94366 h 710644"/>
                  <a:gd name="connsiteX5" fmla="*/ 83206 w 255013"/>
                  <a:gd name="connsiteY5" fmla="*/ 95053 h 710644"/>
                  <a:gd name="connsiteX6" fmla="*/ 83064 w 255013"/>
                  <a:gd name="connsiteY6" fmla="*/ 94982 h 710644"/>
                  <a:gd name="connsiteX7" fmla="*/ 43213 w 255013"/>
                  <a:gd name="connsiteY7" fmla="*/ 3650 h 710644"/>
                  <a:gd name="connsiteX8" fmla="*/ 1318 w 255013"/>
                  <a:gd name="connsiteY8" fmla="*/ 11271 h 710644"/>
                  <a:gd name="connsiteX9" fmla="*/ 52310 w 255013"/>
                  <a:gd name="connsiteY9" fmla="*/ 148230 h 710644"/>
                  <a:gd name="connsiteX10" fmla="*/ 53635 w 255013"/>
                  <a:gd name="connsiteY10" fmla="*/ 172002 h 710644"/>
                  <a:gd name="connsiteX11" fmla="*/ 66030 w 255013"/>
                  <a:gd name="connsiteY11" fmla="*/ 196933 h 710644"/>
                  <a:gd name="connsiteX12" fmla="*/ 98473 w 255013"/>
                  <a:gd name="connsiteY12" fmla="*/ 217052 h 710644"/>
                  <a:gd name="connsiteX13" fmla="*/ 148833 w 255013"/>
                  <a:gd name="connsiteY13" fmla="*/ 215088 h 710644"/>
                  <a:gd name="connsiteX14" fmla="*/ 198657 w 255013"/>
                  <a:gd name="connsiteY14" fmla="*/ 295232 h 710644"/>
                  <a:gd name="connsiteX15" fmla="*/ 191817 w 255013"/>
                  <a:gd name="connsiteY15" fmla="*/ 443450 h 710644"/>
                  <a:gd name="connsiteX16" fmla="*/ 146230 w 255013"/>
                  <a:gd name="connsiteY16" fmla="*/ 586073 h 710644"/>
                  <a:gd name="connsiteX17" fmla="*/ 148723 w 255013"/>
                  <a:gd name="connsiteY17" fmla="*/ 696783 h 710644"/>
                  <a:gd name="connsiteX18" fmla="*/ 170617 w 255013"/>
                  <a:gd name="connsiteY18" fmla="*/ 710645 h 710644"/>
                  <a:gd name="connsiteX19" fmla="*/ 180945 w 255013"/>
                  <a:gd name="connsiteY19" fmla="*/ 708317 h 710644"/>
                  <a:gd name="connsiteX20" fmla="*/ 192480 w 255013"/>
                  <a:gd name="connsiteY20" fmla="*/ 676103 h 710644"/>
                  <a:gd name="connsiteX21" fmla="*/ 193829 w 255013"/>
                  <a:gd name="connsiteY21" fmla="*/ 594815 h 710644"/>
                  <a:gd name="connsiteX22" fmla="*/ 236860 w 255013"/>
                  <a:gd name="connsiteY22" fmla="*/ 461146 h 710644"/>
                  <a:gd name="connsiteX23" fmla="*/ 247045 w 255013"/>
                  <a:gd name="connsiteY23" fmla="*/ 295966 h 710644"/>
                  <a:gd name="connsiteX24" fmla="*/ 189087 w 255013"/>
                  <a:gd name="connsiteY24" fmla="*/ 187892 h 7106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55013" h="710644">
                    <a:moveTo>
                      <a:pt x="189087" y="187900"/>
                    </a:moveTo>
                    <a:cubicBezTo>
                      <a:pt x="201356" y="172467"/>
                      <a:pt x="206460" y="152522"/>
                      <a:pt x="198255" y="130391"/>
                    </a:cubicBezTo>
                    <a:cubicBezTo>
                      <a:pt x="194618" y="120568"/>
                      <a:pt x="188835" y="112300"/>
                      <a:pt x="181639" y="105507"/>
                    </a:cubicBezTo>
                    <a:cubicBezTo>
                      <a:pt x="169647" y="94185"/>
                      <a:pt x="153725" y="86989"/>
                      <a:pt x="137251" y="83620"/>
                    </a:cubicBezTo>
                    <a:cubicBezTo>
                      <a:pt x="117929" y="79676"/>
                      <a:pt x="99025" y="84047"/>
                      <a:pt x="83940" y="94366"/>
                    </a:cubicBezTo>
                    <a:cubicBezTo>
                      <a:pt x="83459" y="94808"/>
                      <a:pt x="83206" y="95053"/>
                      <a:pt x="83206" y="95053"/>
                    </a:cubicBezTo>
                    <a:cubicBezTo>
                      <a:pt x="83159" y="95029"/>
                      <a:pt x="83111" y="95005"/>
                      <a:pt x="83064" y="94982"/>
                    </a:cubicBezTo>
                    <a:cubicBezTo>
                      <a:pt x="45114" y="75833"/>
                      <a:pt x="43213" y="3650"/>
                      <a:pt x="43213" y="3650"/>
                    </a:cubicBezTo>
                    <a:cubicBezTo>
                      <a:pt x="7030" y="-7775"/>
                      <a:pt x="1318" y="11271"/>
                      <a:pt x="1318" y="11271"/>
                    </a:cubicBezTo>
                    <a:cubicBezTo>
                      <a:pt x="-8355" y="56417"/>
                      <a:pt x="37903" y="127503"/>
                      <a:pt x="52310" y="148230"/>
                    </a:cubicBezTo>
                    <a:cubicBezTo>
                      <a:pt x="51426" y="156238"/>
                      <a:pt x="51829" y="164309"/>
                      <a:pt x="53635" y="172002"/>
                    </a:cubicBezTo>
                    <a:cubicBezTo>
                      <a:pt x="55758" y="181059"/>
                      <a:pt x="59821" y="189596"/>
                      <a:pt x="66030" y="196933"/>
                    </a:cubicBezTo>
                    <a:cubicBezTo>
                      <a:pt x="73565" y="205833"/>
                      <a:pt x="84256" y="212950"/>
                      <a:pt x="98473" y="217052"/>
                    </a:cubicBezTo>
                    <a:cubicBezTo>
                      <a:pt x="114497" y="221676"/>
                      <a:pt x="132438" y="220571"/>
                      <a:pt x="148833" y="215088"/>
                    </a:cubicBezTo>
                    <a:cubicBezTo>
                      <a:pt x="151161" y="219530"/>
                      <a:pt x="190618" y="264154"/>
                      <a:pt x="198657" y="295232"/>
                    </a:cubicBezTo>
                    <a:cubicBezTo>
                      <a:pt x="207336" y="328756"/>
                      <a:pt x="213893" y="384860"/>
                      <a:pt x="191817" y="443450"/>
                    </a:cubicBezTo>
                    <a:cubicBezTo>
                      <a:pt x="175359" y="487120"/>
                      <a:pt x="155406" y="536115"/>
                      <a:pt x="146230" y="586073"/>
                    </a:cubicBezTo>
                    <a:cubicBezTo>
                      <a:pt x="135279" y="645712"/>
                      <a:pt x="143311" y="669081"/>
                      <a:pt x="148723" y="696783"/>
                    </a:cubicBezTo>
                    <a:cubicBezTo>
                      <a:pt x="150577" y="706274"/>
                      <a:pt x="161544" y="710645"/>
                      <a:pt x="170617" y="710645"/>
                    </a:cubicBezTo>
                    <a:cubicBezTo>
                      <a:pt x="174081" y="710645"/>
                      <a:pt x="177600" y="709895"/>
                      <a:pt x="180945" y="708317"/>
                    </a:cubicBezTo>
                    <a:cubicBezTo>
                      <a:pt x="193024" y="702605"/>
                      <a:pt x="193758" y="689406"/>
                      <a:pt x="192480" y="676103"/>
                    </a:cubicBezTo>
                    <a:cubicBezTo>
                      <a:pt x="188795" y="637822"/>
                      <a:pt x="184771" y="644142"/>
                      <a:pt x="193829" y="594815"/>
                    </a:cubicBezTo>
                    <a:cubicBezTo>
                      <a:pt x="202160" y="549465"/>
                      <a:pt x="224244" y="506055"/>
                      <a:pt x="236860" y="461146"/>
                    </a:cubicBezTo>
                    <a:cubicBezTo>
                      <a:pt x="262423" y="370161"/>
                      <a:pt x="256198" y="343975"/>
                      <a:pt x="247045" y="295966"/>
                    </a:cubicBezTo>
                    <a:cubicBezTo>
                      <a:pt x="242319" y="271161"/>
                      <a:pt x="204393" y="214575"/>
                      <a:pt x="189087" y="187892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: Shape 217">
                <a:extLst>
                  <a:ext uri="{FF2B5EF4-FFF2-40B4-BE49-F238E27FC236}">
                    <a16:creationId xmlns:a16="http://schemas.microsoft.com/office/drawing/2014/main" id="{C8C17F41-67C1-86F2-1784-2E5D70F05073}"/>
                  </a:ext>
                </a:extLst>
              </p:cNvPr>
              <p:cNvSpPr/>
              <p:nvPr/>
            </p:nvSpPr>
            <p:spPr>
              <a:xfrm>
                <a:off x="7400949" y="1769793"/>
                <a:ext cx="86527" cy="26728"/>
              </a:xfrm>
              <a:custGeom>
                <a:avLst/>
                <a:gdLst>
                  <a:gd name="connsiteX0" fmla="*/ 55024 w 86527"/>
                  <a:gd name="connsiteY0" fmla="*/ 26720 h 26728"/>
                  <a:gd name="connsiteX1" fmla="*/ 55024 w 86527"/>
                  <a:gd name="connsiteY1" fmla="*/ 26720 h 26728"/>
                  <a:gd name="connsiteX2" fmla="*/ 39828 w 86527"/>
                  <a:gd name="connsiteY2" fmla="*/ 25229 h 26728"/>
                  <a:gd name="connsiteX3" fmla="*/ 38321 w 86527"/>
                  <a:gd name="connsiteY3" fmla="*/ 23406 h 26728"/>
                  <a:gd name="connsiteX4" fmla="*/ 38353 w 86527"/>
                  <a:gd name="connsiteY4" fmla="*/ 23036 h 26728"/>
                  <a:gd name="connsiteX5" fmla="*/ 40554 w 86527"/>
                  <a:gd name="connsiteY5" fmla="*/ 21560 h 26728"/>
                  <a:gd name="connsiteX6" fmla="*/ 55040 w 86527"/>
                  <a:gd name="connsiteY6" fmla="*/ 22988 h 26728"/>
                  <a:gd name="connsiteX7" fmla="*/ 56894 w 86527"/>
                  <a:gd name="connsiteY7" fmla="*/ 24874 h 26728"/>
                  <a:gd name="connsiteX8" fmla="*/ 55024 w 86527"/>
                  <a:gd name="connsiteY8" fmla="*/ 26728 h 26728"/>
                  <a:gd name="connsiteX9" fmla="*/ 62488 w 86527"/>
                  <a:gd name="connsiteY9" fmla="*/ 26436 h 26728"/>
                  <a:gd name="connsiteX10" fmla="*/ 60626 w 86527"/>
                  <a:gd name="connsiteY10" fmla="*/ 24716 h 26728"/>
                  <a:gd name="connsiteX11" fmla="*/ 60626 w 86527"/>
                  <a:gd name="connsiteY11" fmla="*/ 24574 h 26728"/>
                  <a:gd name="connsiteX12" fmla="*/ 62346 w 86527"/>
                  <a:gd name="connsiteY12" fmla="*/ 22712 h 26728"/>
                  <a:gd name="connsiteX13" fmla="*/ 76768 w 86527"/>
                  <a:gd name="connsiteY13" fmla="*/ 20345 h 26728"/>
                  <a:gd name="connsiteX14" fmla="*/ 79033 w 86527"/>
                  <a:gd name="connsiteY14" fmla="*/ 21710 h 26728"/>
                  <a:gd name="connsiteX15" fmla="*/ 77676 w 86527"/>
                  <a:gd name="connsiteY15" fmla="*/ 23975 h 26728"/>
                  <a:gd name="connsiteX16" fmla="*/ 62653 w 86527"/>
                  <a:gd name="connsiteY16" fmla="*/ 26428 h 26728"/>
                  <a:gd name="connsiteX17" fmla="*/ 62496 w 86527"/>
                  <a:gd name="connsiteY17" fmla="*/ 26436 h 26728"/>
                  <a:gd name="connsiteX18" fmla="*/ 32956 w 86527"/>
                  <a:gd name="connsiteY18" fmla="*/ 23430 h 26728"/>
                  <a:gd name="connsiteX19" fmla="*/ 32404 w 86527"/>
                  <a:gd name="connsiteY19" fmla="*/ 23343 h 26728"/>
                  <a:gd name="connsiteX20" fmla="*/ 18297 w 86527"/>
                  <a:gd name="connsiteY20" fmla="*/ 17473 h 26728"/>
                  <a:gd name="connsiteX21" fmla="*/ 18289 w 86527"/>
                  <a:gd name="connsiteY21" fmla="*/ 17465 h 26728"/>
                  <a:gd name="connsiteX22" fmla="*/ 17327 w 86527"/>
                  <a:gd name="connsiteY22" fmla="*/ 15824 h 26728"/>
                  <a:gd name="connsiteX23" fmla="*/ 17563 w 86527"/>
                  <a:gd name="connsiteY23" fmla="*/ 14941 h 26728"/>
                  <a:gd name="connsiteX24" fmla="*/ 20096 w 86527"/>
                  <a:gd name="connsiteY24" fmla="*/ 14191 h 26728"/>
                  <a:gd name="connsiteX25" fmla="*/ 33509 w 86527"/>
                  <a:gd name="connsiteY25" fmla="*/ 19777 h 26728"/>
                  <a:gd name="connsiteX26" fmla="*/ 34613 w 86527"/>
                  <a:gd name="connsiteY26" fmla="*/ 20677 h 26728"/>
                  <a:gd name="connsiteX27" fmla="*/ 34747 w 86527"/>
                  <a:gd name="connsiteY27" fmla="*/ 22105 h 26728"/>
                  <a:gd name="connsiteX28" fmla="*/ 32964 w 86527"/>
                  <a:gd name="connsiteY28" fmla="*/ 23422 h 26728"/>
                  <a:gd name="connsiteX29" fmla="*/ 84382 w 86527"/>
                  <a:gd name="connsiteY29" fmla="*/ 21955 h 26728"/>
                  <a:gd name="connsiteX30" fmla="*/ 82615 w 86527"/>
                  <a:gd name="connsiteY30" fmla="*/ 20677 h 26728"/>
                  <a:gd name="connsiteX31" fmla="*/ 82520 w 86527"/>
                  <a:gd name="connsiteY31" fmla="*/ 20085 h 26728"/>
                  <a:gd name="connsiteX32" fmla="*/ 83798 w 86527"/>
                  <a:gd name="connsiteY32" fmla="*/ 18318 h 26728"/>
                  <a:gd name="connsiteX33" fmla="*/ 83932 w 86527"/>
                  <a:gd name="connsiteY33" fmla="*/ 18278 h 26728"/>
                  <a:gd name="connsiteX34" fmla="*/ 84074 w 86527"/>
                  <a:gd name="connsiteY34" fmla="*/ 18231 h 26728"/>
                  <a:gd name="connsiteX35" fmla="*/ 86433 w 86527"/>
                  <a:gd name="connsiteY35" fmla="*/ 19414 h 26728"/>
                  <a:gd name="connsiteX36" fmla="*/ 85250 w 86527"/>
                  <a:gd name="connsiteY36" fmla="*/ 21773 h 26728"/>
                  <a:gd name="connsiteX37" fmla="*/ 84966 w 86527"/>
                  <a:gd name="connsiteY37" fmla="*/ 21860 h 26728"/>
                  <a:gd name="connsiteX38" fmla="*/ 84374 w 86527"/>
                  <a:gd name="connsiteY38" fmla="*/ 21955 h 26728"/>
                  <a:gd name="connsiteX39" fmla="*/ 12853 w 86527"/>
                  <a:gd name="connsiteY39" fmla="*/ 13757 h 26728"/>
                  <a:gd name="connsiteX40" fmla="*/ 11780 w 86527"/>
                  <a:gd name="connsiteY40" fmla="*/ 13410 h 26728"/>
                  <a:gd name="connsiteX41" fmla="*/ 442 w 86527"/>
                  <a:gd name="connsiteY41" fmla="*/ 3051 h 26728"/>
                  <a:gd name="connsiteX42" fmla="*/ 9 w 86527"/>
                  <a:gd name="connsiteY42" fmla="*/ 1686 h 26728"/>
                  <a:gd name="connsiteX43" fmla="*/ 656 w 86527"/>
                  <a:gd name="connsiteY43" fmla="*/ 424 h 26728"/>
                  <a:gd name="connsiteX44" fmla="*/ 3283 w 86527"/>
                  <a:gd name="connsiteY44" fmla="*/ 637 h 26728"/>
                  <a:gd name="connsiteX45" fmla="*/ 13934 w 86527"/>
                  <a:gd name="connsiteY45" fmla="*/ 10357 h 26728"/>
                  <a:gd name="connsiteX46" fmla="*/ 14691 w 86527"/>
                  <a:gd name="connsiteY46" fmla="*/ 11572 h 26728"/>
                  <a:gd name="connsiteX47" fmla="*/ 14368 w 86527"/>
                  <a:gd name="connsiteY47" fmla="*/ 12960 h 26728"/>
                  <a:gd name="connsiteX48" fmla="*/ 12845 w 86527"/>
                  <a:gd name="connsiteY48" fmla="*/ 13757 h 2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86527" h="26728">
                    <a:moveTo>
                      <a:pt x="55024" y="26720"/>
                    </a:moveTo>
                    <a:lnTo>
                      <a:pt x="55024" y="26720"/>
                    </a:lnTo>
                    <a:cubicBezTo>
                      <a:pt x="49825" y="26689"/>
                      <a:pt x="44712" y="26184"/>
                      <a:pt x="39828" y="25229"/>
                    </a:cubicBezTo>
                    <a:cubicBezTo>
                      <a:pt x="38952" y="25055"/>
                      <a:pt x="38321" y="24290"/>
                      <a:pt x="38321" y="23406"/>
                    </a:cubicBezTo>
                    <a:cubicBezTo>
                      <a:pt x="38321" y="23280"/>
                      <a:pt x="38329" y="23154"/>
                      <a:pt x="38353" y="23036"/>
                    </a:cubicBezTo>
                    <a:cubicBezTo>
                      <a:pt x="38558" y="22034"/>
                      <a:pt x="39544" y="21355"/>
                      <a:pt x="40554" y="21560"/>
                    </a:cubicBezTo>
                    <a:cubicBezTo>
                      <a:pt x="45201" y="22483"/>
                      <a:pt x="50077" y="22965"/>
                      <a:pt x="55040" y="22988"/>
                    </a:cubicBezTo>
                    <a:cubicBezTo>
                      <a:pt x="56065" y="22996"/>
                      <a:pt x="56902" y="23840"/>
                      <a:pt x="56894" y="24874"/>
                    </a:cubicBezTo>
                    <a:cubicBezTo>
                      <a:pt x="56886" y="25892"/>
                      <a:pt x="56050" y="26728"/>
                      <a:pt x="55024" y="26728"/>
                    </a:cubicBezTo>
                    <a:close/>
                    <a:moveTo>
                      <a:pt x="62488" y="26436"/>
                    </a:moveTo>
                    <a:cubicBezTo>
                      <a:pt x="61525" y="26436"/>
                      <a:pt x="60705" y="25679"/>
                      <a:pt x="60626" y="24716"/>
                    </a:cubicBezTo>
                    <a:lnTo>
                      <a:pt x="60626" y="24574"/>
                    </a:lnTo>
                    <a:cubicBezTo>
                      <a:pt x="60618" y="23604"/>
                      <a:pt x="61375" y="22791"/>
                      <a:pt x="62346" y="22712"/>
                    </a:cubicBezTo>
                    <a:cubicBezTo>
                      <a:pt x="67143" y="22326"/>
                      <a:pt x="71995" y="21529"/>
                      <a:pt x="76768" y="20345"/>
                    </a:cubicBezTo>
                    <a:cubicBezTo>
                      <a:pt x="77754" y="20101"/>
                      <a:pt x="78788" y="20732"/>
                      <a:pt x="79033" y="21710"/>
                    </a:cubicBezTo>
                    <a:cubicBezTo>
                      <a:pt x="79277" y="22712"/>
                      <a:pt x="78662" y="23722"/>
                      <a:pt x="77676" y="23975"/>
                    </a:cubicBezTo>
                    <a:cubicBezTo>
                      <a:pt x="72697" y="25197"/>
                      <a:pt x="67640" y="26034"/>
                      <a:pt x="62653" y="26428"/>
                    </a:cubicBezTo>
                    <a:cubicBezTo>
                      <a:pt x="62606" y="26436"/>
                      <a:pt x="62543" y="26436"/>
                      <a:pt x="62496" y="26436"/>
                    </a:cubicBezTo>
                    <a:close/>
                    <a:moveTo>
                      <a:pt x="32956" y="23430"/>
                    </a:moveTo>
                    <a:cubicBezTo>
                      <a:pt x="32775" y="23430"/>
                      <a:pt x="32585" y="23399"/>
                      <a:pt x="32404" y="23343"/>
                    </a:cubicBezTo>
                    <a:cubicBezTo>
                      <a:pt x="27355" y="21797"/>
                      <a:pt x="22613" y="19824"/>
                      <a:pt x="18297" y="17473"/>
                    </a:cubicBezTo>
                    <a:cubicBezTo>
                      <a:pt x="18297" y="17465"/>
                      <a:pt x="18289" y="17465"/>
                      <a:pt x="18289" y="17465"/>
                    </a:cubicBezTo>
                    <a:cubicBezTo>
                      <a:pt x="17697" y="17134"/>
                      <a:pt x="17327" y="16503"/>
                      <a:pt x="17327" y="15824"/>
                    </a:cubicBezTo>
                    <a:cubicBezTo>
                      <a:pt x="17327" y="15517"/>
                      <a:pt x="17406" y="15217"/>
                      <a:pt x="17563" y="14941"/>
                    </a:cubicBezTo>
                    <a:cubicBezTo>
                      <a:pt x="18037" y="14065"/>
                      <a:pt x="19212" y="13718"/>
                      <a:pt x="20096" y="14191"/>
                    </a:cubicBezTo>
                    <a:cubicBezTo>
                      <a:pt x="24191" y="16424"/>
                      <a:pt x="28704" y="18310"/>
                      <a:pt x="33509" y="19777"/>
                    </a:cubicBezTo>
                    <a:cubicBezTo>
                      <a:pt x="33982" y="19919"/>
                      <a:pt x="34384" y="20243"/>
                      <a:pt x="34613" y="20677"/>
                    </a:cubicBezTo>
                    <a:cubicBezTo>
                      <a:pt x="34850" y="21126"/>
                      <a:pt x="34897" y="21623"/>
                      <a:pt x="34747" y="22105"/>
                    </a:cubicBezTo>
                    <a:cubicBezTo>
                      <a:pt x="34503" y="22894"/>
                      <a:pt x="33785" y="23422"/>
                      <a:pt x="32964" y="23422"/>
                    </a:cubicBezTo>
                    <a:close/>
                    <a:moveTo>
                      <a:pt x="84382" y="21955"/>
                    </a:moveTo>
                    <a:cubicBezTo>
                      <a:pt x="83577" y="21955"/>
                      <a:pt x="82867" y="21442"/>
                      <a:pt x="82615" y="20677"/>
                    </a:cubicBezTo>
                    <a:cubicBezTo>
                      <a:pt x="82544" y="20479"/>
                      <a:pt x="82520" y="20282"/>
                      <a:pt x="82520" y="20085"/>
                    </a:cubicBezTo>
                    <a:cubicBezTo>
                      <a:pt x="82528" y="19280"/>
                      <a:pt x="83041" y="18570"/>
                      <a:pt x="83798" y="18318"/>
                    </a:cubicBezTo>
                    <a:cubicBezTo>
                      <a:pt x="83845" y="18310"/>
                      <a:pt x="83893" y="18286"/>
                      <a:pt x="83932" y="18278"/>
                    </a:cubicBezTo>
                    <a:cubicBezTo>
                      <a:pt x="83979" y="18262"/>
                      <a:pt x="84027" y="18247"/>
                      <a:pt x="84074" y="18231"/>
                    </a:cubicBezTo>
                    <a:cubicBezTo>
                      <a:pt x="85021" y="17907"/>
                      <a:pt x="86110" y="18452"/>
                      <a:pt x="86433" y="19414"/>
                    </a:cubicBezTo>
                    <a:cubicBezTo>
                      <a:pt x="86757" y="20385"/>
                      <a:pt x="86220" y="21442"/>
                      <a:pt x="85250" y="21773"/>
                    </a:cubicBezTo>
                    <a:cubicBezTo>
                      <a:pt x="85163" y="21805"/>
                      <a:pt x="85068" y="21844"/>
                      <a:pt x="84966" y="21860"/>
                    </a:cubicBezTo>
                    <a:cubicBezTo>
                      <a:pt x="84768" y="21931"/>
                      <a:pt x="84579" y="21955"/>
                      <a:pt x="84374" y="21955"/>
                    </a:cubicBezTo>
                    <a:close/>
                    <a:moveTo>
                      <a:pt x="12853" y="13757"/>
                    </a:moveTo>
                    <a:cubicBezTo>
                      <a:pt x="12467" y="13757"/>
                      <a:pt x="12096" y="13631"/>
                      <a:pt x="11780" y="13410"/>
                    </a:cubicBezTo>
                    <a:cubicBezTo>
                      <a:pt x="7535" y="10412"/>
                      <a:pt x="3725" y="6925"/>
                      <a:pt x="442" y="3051"/>
                    </a:cubicBezTo>
                    <a:cubicBezTo>
                      <a:pt x="111" y="2664"/>
                      <a:pt x="-39" y="2191"/>
                      <a:pt x="9" y="1686"/>
                    </a:cubicBezTo>
                    <a:cubicBezTo>
                      <a:pt x="48" y="1189"/>
                      <a:pt x="277" y="747"/>
                      <a:pt x="656" y="424"/>
                    </a:cubicBezTo>
                    <a:cubicBezTo>
                      <a:pt x="1413" y="-216"/>
                      <a:pt x="2644" y="-121"/>
                      <a:pt x="3283" y="637"/>
                    </a:cubicBezTo>
                    <a:cubicBezTo>
                      <a:pt x="6360" y="4266"/>
                      <a:pt x="9942" y="7532"/>
                      <a:pt x="13934" y="10357"/>
                    </a:cubicBezTo>
                    <a:cubicBezTo>
                      <a:pt x="14328" y="10649"/>
                      <a:pt x="14605" y="11075"/>
                      <a:pt x="14691" y="11572"/>
                    </a:cubicBezTo>
                    <a:cubicBezTo>
                      <a:pt x="14778" y="12061"/>
                      <a:pt x="14660" y="12550"/>
                      <a:pt x="14368" y="12960"/>
                    </a:cubicBezTo>
                    <a:cubicBezTo>
                      <a:pt x="14029" y="13457"/>
                      <a:pt x="13453" y="13757"/>
                      <a:pt x="12845" y="13757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: Shape 218">
                <a:extLst>
                  <a:ext uri="{FF2B5EF4-FFF2-40B4-BE49-F238E27FC236}">
                    <a16:creationId xmlns:a16="http://schemas.microsoft.com/office/drawing/2014/main" id="{2064F119-6C71-54B9-2993-7B72EFE16BE2}"/>
                  </a:ext>
                </a:extLst>
              </p:cNvPr>
              <p:cNvSpPr/>
              <p:nvPr/>
            </p:nvSpPr>
            <p:spPr>
              <a:xfrm>
                <a:off x="7522759" y="1685035"/>
                <a:ext cx="18101" cy="79436"/>
              </a:xfrm>
              <a:custGeom>
                <a:avLst/>
                <a:gdLst>
                  <a:gd name="connsiteX0" fmla="*/ 3110 w 18101"/>
                  <a:gd name="connsiteY0" fmla="*/ 79437 h 79436"/>
                  <a:gd name="connsiteX1" fmla="*/ 1942 w 18101"/>
                  <a:gd name="connsiteY1" fmla="*/ 79027 h 79436"/>
                  <a:gd name="connsiteX2" fmla="*/ 1256 w 18101"/>
                  <a:gd name="connsiteY2" fmla="*/ 77772 h 79436"/>
                  <a:gd name="connsiteX3" fmla="*/ 1650 w 18101"/>
                  <a:gd name="connsiteY3" fmla="*/ 76391 h 79436"/>
                  <a:gd name="connsiteX4" fmla="*/ 9295 w 18101"/>
                  <a:gd name="connsiteY4" fmla="*/ 64123 h 79436"/>
                  <a:gd name="connsiteX5" fmla="*/ 11781 w 18101"/>
                  <a:gd name="connsiteY5" fmla="*/ 63223 h 79436"/>
                  <a:gd name="connsiteX6" fmla="*/ 12680 w 18101"/>
                  <a:gd name="connsiteY6" fmla="*/ 65709 h 79436"/>
                  <a:gd name="connsiteX7" fmla="*/ 4577 w 18101"/>
                  <a:gd name="connsiteY7" fmla="*/ 78711 h 79436"/>
                  <a:gd name="connsiteX8" fmla="*/ 4570 w 18101"/>
                  <a:gd name="connsiteY8" fmla="*/ 78719 h 79436"/>
                  <a:gd name="connsiteX9" fmla="*/ 3102 w 18101"/>
                  <a:gd name="connsiteY9" fmla="*/ 79429 h 79436"/>
                  <a:gd name="connsiteX10" fmla="*/ 13714 w 18101"/>
                  <a:gd name="connsiteY10" fmla="*/ 59831 h 79436"/>
                  <a:gd name="connsiteX11" fmla="*/ 13138 w 18101"/>
                  <a:gd name="connsiteY11" fmla="*/ 59744 h 79436"/>
                  <a:gd name="connsiteX12" fmla="*/ 11836 w 18101"/>
                  <a:gd name="connsiteY12" fmla="*/ 57961 h 79436"/>
                  <a:gd name="connsiteX13" fmla="*/ 11923 w 18101"/>
                  <a:gd name="connsiteY13" fmla="*/ 57409 h 79436"/>
                  <a:gd name="connsiteX14" fmla="*/ 14369 w 18101"/>
                  <a:gd name="connsiteY14" fmla="*/ 43239 h 79436"/>
                  <a:gd name="connsiteX15" fmla="*/ 16302 w 18101"/>
                  <a:gd name="connsiteY15" fmla="*/ 41432 h 79436"/>
                  <a:gd name="connsiteX16" fmla="*/ 17603 w 18101"/>
                  <a:gd name="connsiteY16" fmla="*/ 42024 h 79436"/>
                  <a:gd name="connsiteX17" fmla="*/ 18101 w 18101"/>
                  <a:gd name="connsiteY17" fmla="*/ 43365 h 79436"/>
                  <a:gd name="connsiteX18" fmla="*/ 15489 w 18101"/>
                  <a:gd name="connsiteY18" fmla="*/ 58529 h 79436"/>
                  <a:gd name="connsiteX19" fmla="*/ 15481 w 18101"/>
                  <a:gd name="connsiteY19" fmla="*/ 58537 h 79436"/>
                  <a:gd name="connsiteX20" fmla="*/ 13714 w 18101"/>
                  <a:gd name="connsiteY20" fmla="*/ 59831 h 79436"/>
                  <a:gd name="connsiteX21" fmla="*/ 15994 w 18101"/>
                  <a:gd name="connsiteY21" fmla="*/ 37716 h 79436"/>
                  <a:gd name="connsiteX22" fmla="*/ 15994 w 18101"/>
                  <a:gd name="connsiteY22" fmla="*/ 37716 h 79436"/>
                  <a:gd name="connsiteX23" fmla="*/ 14140 w 18101"/>
                  <a:gd name="connsiteY23" fmla="*/ 36027 h 79436"/>
                  <a:gd name="connsiteX24" fmla="*/ 10968 w 18101"/>
                  <a:gd name="connsiteY24" fmla="*/ 21928 h 79436"/>
                  <a:gd name="connsiteX25" fmla="*/ 11047 w 18101"/>
                  <a:gd name="connsiteY25" fmla="*/ 20492 h 79436"/>
                  <a:gd name="connsiteX26" fmla="*/ 12112 w 18101"/>
                  <a:gd name="connsiteY26" fmla="*/ 19553 h 79436"/>
                  <a:gd name="connsiteX27" fmla="*/ 14487 w 18101"/>
                  <a:gd name="connsiteY27" fmla="*/ 20697 h 79436"/>
                  <a:gd name="connsiteX28" fmla="*/ 17856 w 18101"/>
                  <a:gd name="connsiteY28" fmla="*/ 35664 h 79436"/>
                  <a:gd name="connsiteX29" fmla="*/ 17856 w 18101"/>
                  <a:gd name="connsiteY29" fmla="*/ 35862 h 79436"/>
                  <a:gd name="connsiteX30" fmla="*/ 16175 w 18101"/>
                  <a:gd name="connsiteY30" fmla="*/ 37716 h 79436"/>
                  <a:gd name="connsiteX31" fmla="*/ 15994 w 18101"/>
                  <a:gd name="connsiteY31" fmla="*/ 37724 h 79436"/>
                  <a:gd name="connsiteX32" fmla="*/ 9871 w 18101"/>
                  <a:gd name="connsiteY32" fmla="*/ 16279 h 79436"/>
                  <a:gd name="connsiteX33" fmla="*/ 8191 w 18101"/>
                  <a:gd name="connsiteY33" fmla="*/ 15222 h 79436"/>
                  <a:gd name="connsiteX34" fmla="*/ 419 w 18101"/>
                  <a:gd name="connsiteY34" fmla="*/ 3024 h 79436"/>
                  <a:gd name="connsiteX35" fmla="*/ 688 w 18101"/>
                  <a:gd name="connsiteY35" fmla="*/ 397 h 79436"/>
                  <a:gd name="connsiteX36" fmla="*/ 3307 w 18101"/>
                  <a:gd name="connsiteY36" fmla="*/ 665 h 79436"/>
                  <a:gd name="connsiteX37" fmla="*/ 11544 w 18101"/>
                  <a:gd name="connsiteY37" fmla="*/ 13605 h 79436"/>
                  <a:gd name="connsiteX38" fmla="*/ 11741 w 18101"/>
                  <a:gd name="connsiteY38" fmla="*/ 14409 h 79436"/>
                  <a:gd name="connsiteX39" fmla="*/ 10684 w 18101"/>
                  <a:gd name="connsiteY39" fmla="*/ 16098 h 79436"/>
                  <a:gd name="connsiteX40" fmla="*/ 9871 w 18101"/>
                  <a:gd name="connsiteY40" fmla="*/ 16279 h 79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8101" h="79436">
                    <a:moveTo>
                      <a:pt x="3110" y="79437"/>
                    </a:moveTo>
                    <a:cubicBezTo>
                      <a:pt x="2692" y="79437"/>
                      <a:pt x="2282" y="79295"/>
                      <a:pt x="1942" y="79027"/>
                    </a:cubicBezTo>
                    <a:cubicBezTo>
                      <a:pt x="1556" y="78719"/>
                      <a:pt x="1311" y="78269"/>
                      <a:pt x="1256" y="77772"/>
                    </a:cubicBezTo>
                    <a:cubicBezTo>
                      <a:pt x="1201" y="77275"/>
                      <a:pt x="1343" y="76794"/>
                      <a:pt x="1650" y="76391"/>
                    </a:cubicBezTo>
                    <a:cubicBezTo>
                      <a:pt x="4743" y="72502"/>
                      <a:pt x="7315" y="68375"/>
                      <a:pt x="9295" y="64123"/>
                    </a:cubicBezTo>
                    <a:cubicBezTo>
                      <a:pt x="9722" y="63223"/>
                      <a:pt x="10866" y="62789"/>
                      <a:pt x="11781" y="63223"/>
                    </a:cubicBezTo>
                    <a:cubicBezTo>
                      <a:pt x="12712" y="63657"/>
                      <a:pt x="13122" y="64778"/>
                      <a:pt x="12680" y="65709"/>
                    </a:cubicBezTo>
                    <a:cubicBezTo>
                      <a:pt x="10574" y="70222"/>
                      <a:pt x="7836" y="74600"/>
                      <a:pt x="4577" y="78711"/>
                    </a:cubicBezTo>
                    <a:cubicBezTo>
                      <a:pt x="4570" y="78711"/>
                      <a:pt x="4570" y="78719"/>
                      <a:pt x="4570" y="78719"/>
                    </a:cubicBezTo>
                    <a:cubicBezTo>
                      <a:pt x="4207" y="79169"/>
                      <a:pt x="3678" y="79429"/>
                      <a:pt x="3102" y="79429"/>
                    </a:cubicBezTo>
                    <a:close/>
                    <a:moveTo>
                      <a:pt x="13714" y="59831"/>
                    </a:moveTo>
                    <a:cubicBezTo>
                      <a:pt x="13517" y="59831"/>
                      <a:pt x="13327" y="59799"/>
                      <a:pt x="13138" y="59744"/>
                    </a:cubicBezTo>
                    <a:cubicBezTo>
                      <a:pt x="12349" y="59499"/>
                      <a:pt x="11836" y="58781"/>
                      <a:pt x="11836" y="57961"/>
                    </a:cubicBezTo>
                    <a:cubicBezTo>
                      <a:pt x="11836" y="57779"/>
                      <a:pt x="11868" y="57590"/>
                      <a:pt x="11923" y="57409"/>
                    </a:cubicBezTo>
                    <a:cubicBezTo>
                      <a:pt x="13375" y="52809"/>
                      <a:pt x="14203" y="48043"/>
                      <a:pt x="14369" y="43239"/>
                    </a:cubicBezTo>
                    <a:cubicBezTo>
                      <a:pt x="14408" y="42213"/>
                      <a:pt x="15237" y="41416"/>
                      <a:pt x="16302" y="41432"/>
                    </a:cubicBezTo>
                    <a:cubicBezTo>
                      <a:pt x="16799" y="41455"/>
                      <a:pt x="17264" y="41668"/>
                      <a:pt x="17603" y="42024"/>
                    </a:cubicBezTo>
                    <a:cubicBezTo>
                      <a:pt x="17943" y="42394"/>
                      <a:pt x="18116" y="42868"/>
                      <a:pt x="18101" y="43365"/>
                    </a:cubicBezTo>
                    <a:cubicBezTo>
                      <a:pt x="17927" y="48501"/>
                      <a:pt x="17051" y="53606"/>
                      <a:pt x="15489" y="58529"/>
                    </a:cubicBezTo>
                    <a:cubicBezTo>
                      <a:pt x="15489" y="58529"/>
                      <a:pt x="15487" y="58531"/>
                      <a:pt x="15481" y="58537"/>
                    </a:cubicBezTo>
                    <a:cubicBezTo>
                      <a:pt x="15237" y="59310"/>
                      <a:pt x="14519" y="59831"/>
                      <a:pt x="13714" y="59831"/>
                    </a:cubicBezTo>
                    <a:close/>
                    <a:moveTo>
                      <a:pt x="15994" y="37716"/>
                    </a:moveTo>
                    <a:lnTo>
                      <a:pt x="15994" y="37716"/>
                    </a:lnTo>
                    <a:cubicBezTo>
                      <a:pt x="15031" y="37708"/>
                      <a:pt x="14227" y="36990"/>
                      <a:pt x="14140" y="36027"/>
                    </a:cubicBezTo>
                    <a:cubicBezTo>
                      <a:pt x="13674" y="31380"/>
                      <a:pt x="12609" y="26631"/>
                      <a:pt x="10968" y="21928"/>
                    </a:cubicBezTo>
                    <a:cubicBezTo>
                      <a:pt x="10802" y="21455"/>
                      <a:pt x="10834" y="20950"/>
                      <a:pt x="11047" y="20492"/>
                    </a:cubicBezTo>
                    <a:cubicBezTo>
                      <a:pt x="11268" y="20043"/>
                      <a:pt x="11647" y="19703"/>
                      <a:pt x="12112" y="19553"/>
                    </a:cubicBezTo>
                    <a:cubicBezTo>
                      <a:pt x="13075" y="19214"/>
                      <a:pt x="14164" y="19751"/>
                      <a:pt x="14487" y="20697"/>
                    </a:cubicBezTo>
                    <a:cubicBezTo>
                      <a:pt x="16231" y="25684"/>
                      <a:pt x="17359" y="30725"/>
                      <a:pt x="17856" y="35664"/>
                    </a:cubicBezTo>
                    <a:lnTo>
                      <a:pt x="17856" y="35862"/>
                    </a:lnTo>
                    <a:cubicBezTo>
                      <a:pt x="17856" y="36824"/>
                      <a:pt x="17138" y="37621"/>
                      <a:pt x="16175" y="37716"/>
                    </a:cubicBezTo>
                    <a:cubicBezTo>
                      <a:pt x="16104" y="37716"/>
                      <a:pt x="16041" y="37724"/>
                      <a:pt x="15994" y="37724"/>
                    </a:cubicBezTo>
                    <a:close/>
                    <a:moveTo>
                      <a:pt x="9871" y="16279"/>
                    </a:moveTo>
                    <a:cubicBezTo>
                      <a:pt x="9153" y="16279"/>
                      <a:pt x="8514" y="15869"/>
                      <a:pt x="8191" y="15222"/>
                    </a:cubicBezTo>
                    <a:cubicBezTo>
                      <a:pt x="6092" y="10890"/>
                      <a:pt x="3489" y="6788"/>
                      <a:pt x="419" y="3024"/>
                    </a:cubicBezTo>
                    <a:cubicBezTo>
                      <a:pt x="-227" y="2227"/>
                      <a:pt x="-117" y="1044"/>
                      <a:pt x="688" y="397"/>
                    </a:cubicBezTo>
                    <a:cubicBezTo>
                      <a:pt x="1453" y="-226"/>
                      <a:pt x="2684" y="-100"/>
                      <a:pt x="3307" y="665"/>
                    </a:cubicBezTo>
                    <a:cubicBezTo>
                      <a:pt x="6566" y="4681"/>
                      <a:pt x="9343" y="9028"/>
                      <a:pt x="11544" y="13605"/>
                    </a:cubicBezTo>
                    <a:cubicBezTo>
                      <a:pt x="11670" y="13857"/>
                      <a:pt x="11726" y="14125"/>
                      <a:pt x="11741" y="14409"/>
                    </a:cubicBezTo>
                    <a:cubicBezTo>
                      <a:pt x="11741" y="15127"/>
                      <a:pt x="11323" y="15790"/>
                      <a:pt x="10684" y="16098"/>
                    </a:cubicBezTo>
                    <a:cubicBezTo>
                      <a:pt x="10432" y="16224"/>
                      <a:pt x="10148" y="16279"/>
                      <a:pt x="9871" y="1627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: Shape 219">
                <a:extLst>
                  <a:ext uri="{FF2B5EF4-FFF2-40B4-BE49-F238E27FC236}">
                    <a16:creationId xmlns:a16="http://schemas.microsoft.com/office/drawing/2014/main" id="{51A8A5FE-EB29-8333-25D1-B91AFE3602C2}"/>
                  </a:ext>
                </a:extLst>
              </p:cNvPr>
              <p:cNvSpPr/>
              <p:nvPr/>
            </p:nvSpPr>
            <p:spPr>
              <a:xfrm>
                <a:off x="7397613" y="1665850"/>
                <a:ext cx="133048" cy="124989"/>
              </a:xfrm>
              <a:custGeom>
                <a:avLst/>
                <a:gdLst>
                  <a:gd name="connsiteX0" fmla="*/ 60964 w 133048"/>
                  <a:gd name="connsiteY0" fmla="*/ 124990 h 124989"/>
                  <a:gd name="connsiteX1" fmla="*/ 42242 w 133048"/>
                  <a:gd name="connsiteY1" fmla="*/ 122441 h 124989"/>
                  <a:gd name="connsiteX2" fmla="*/ 1538 w 133048"/>
                  <a:gd name="connsiteY2" fmla="*/ 78803 h 124989"/>
                  <a:gd name="connsiteX3" fmla="*/ 394 w 133048"/>
                  <a:gd name="connsiteY3" fmla="*/ 58053 h 124989"/>
                  <a:gd name="connsiteX4" fmla="*/ 4757 w 133048"/>
                  <a:gd name="connsiteY4" fmla="*/ 40340 h 124989"/>
                  <a:gd name="connsiteX5" fmla="*/ 23243 w 133048"/>
                  <a:gd name="connsiteY5" fmla="*/ 14367 h 124989"/>
                  <a:gd name="connsiteX6" fmla="*/ 24024 w 133048"/>
                  <a:gd name="connsiteY6" fmla="*/ 14762 h 124989"/>
                  <a:gd name="connsiteX7" fmla="*/ 28711 w 133048"/>
                  <a:gd name="connsiteY7" fmla="*/ 10257 h 124989"/>
                  <a:gd name="connsiteX8" fmla="*/ 62305 w 133048"/>
                  <a:gd name="connsiteY8" fmla="*/ 0 h 124989"/>
                  <a:gd name="connsiteX9" fmla="*/ 74637 w 133048"/>
                  <a:gd name="connsiteY9" fmla="*/ 1254 h 124989"/>
                  <a:gd name="connsiteX10" fmla="*/ 129037 w 133048"/>
                  <a:gd name="connsiteY10" fmla="*/ 42360 h 124989"/>
                  <a:gd name="connsiteX11" fmla="*/ 125605 w 133048"/>
                  <a:gd name="connsiteY11" fmla="*/ 93336 h 124989"/>
                  <a:gd name="connsiteX12" fmla="*/ 60972 w 133048"/>
                  <a:gd name="connsiteY12" fmla="*/ 124990 h 1249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3048" h="124989">
                    <a:moveTo>
                      <a:pt x="60964" y="124990"/>
                    </a:moveTo>
                    <a:cubicBezTo>
                      <a:pt x="54392" y="124990"/>
                      <a:pt x="48096" y="124130"/>
                      <a:pt x="42242" y="122441"/>
                    </a:cubicBezTo>
                    <a:cubicBezTo>
                      <a:pt x="21783" y="116540"/>
                      <a:pt x="5964" y="97723"/>
                      <a:pt x="1538" y="78803"/>
                    </a:cubicBezTo>
                    <a:cubicBezTo>
                      <a:pt x="-8" y="72207"/>
                      <a:pt x="-387" y="65225"/>
                      <a:pt x="394" y="58053"/>
                    </a:cubicBezTo>
                    <a:cubicBezTo>
                      <a:pt x="1057" y="52041"/>
                      <a:pt x="2524" y="46076"/>
                      <a:pt x="4757" y="40340"/>
                    </a:cubicBezTo>
                    <a:cubicBezTo>
                      <a:pt x="8734" y="30123"/>
                      <a:pt x="15069" y="21231"/>
                      <a:pt x="23243" y="14367"/>
                    </a:cubicBezTo>
                    <a:lnTo>
                      <a:pt x="24024" y="14762"/>
                    </a:lnTo>
                    <a:cubicBezTo>
                      <a:pt x="24024" y="14762"/>
                      <a:pt x="28648" y="10320"/>
                      <a:pt x="28711" y="10257"/>
                    </a:cubicBezTo>
                    <a:cubicBezTo>
                      <a:pt x="38746" y="3543"/>
                      <a:pt x="50344" y="0"/>
                      <a:pt x="62305" y="0"/>
                    </a:cubicBezTo>
                    <a:cubicBezTo>
                      <a:pt x="66408" y="0"/>
                      <a:pt x="70558" y="426"/>
                      <a:pt x="74637" y="1254"/>
                    </a:cubicBezTo>
                    <a:cubicBezTo>
                      <a:pt x="101565" y="6754"/>
                      <a:pt x="121392" y="21736"/>
                      <a:pt x="129037" y="42360"/>
                    </a:cubicBezTo>
                    <a:cubicBezTo>
                      <a:pt x="136603" y="62779"/>
                      <a:pt x="132327" y="83711"/>
                      <a:pt x="125605" y="93336"/>
                    </a:cubicBezTo>
                    <a:cubicBezTo>
                      <a:pt x="105234" y="122473"/>
                      <a:pt x="60980" y="124990"/>
                      <a:pt x="60972" y="124990"/>
                    </a:cubicBezTo>
                    <a:close/>
                  </a:path>
                </a:pathLst>
              </a:custGeom>
              <a:solidFill>
                <a:schemeClr val="tx1"/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: Shape 220">
                <a:extLst>
                  <a:ext uri="{FF2B5EF4-FFF2-40B4-BE49-F238E27FC236}">
                    <a16:creationId xmlns:a16="http://schemas.microsoft.com/office/drawing/2014/main" id="{36D2EB52-D280-651D-0381-2D0065BC7DC4}"/>
                  </a:ext>
                </a:extLst>
              </p:cNvPr>
              <p:cNvSpPr/>
              <p:nvPr/>
            </p:nvSpPr>
            <p:spPr>
              <a:xfrm>
                <a:off x="7475193" y="1748701"/>
                <a:ext cx="53847" cy="44277"/>
              </a:xfrm>
              <a:custGeom>
                <a:avLst/>
                <a:gdLst>
                  <a:gd name="connsiteX0" fmla="*/ 40254 w 53847"/>
                  <a:gd name="connsiteY0" fmla="*/ 0 h 44277"/>
                  <a:gd name="connsiteX1" fmla="*/ 0 w 53847"/>
                  <a:gd name="connsiteY1" fmla="*/ 27196 h 44277"/>
                  <a:gd name="connsiteX2" fmla="*/ 15006 w 53847"/>
                  <a:gd name="connsiteY2" fmla="*/ 44277 h 44277"/>
                  <a:gd name="connsiteX3" fmla="*/ 53848 w 53847"/>
                  <a:gd name="connsiteY3" fmla="*/ 21224 h 44277"/>
                  <a:gd name="connsiteX4" fmla="*/ 40254 w 53847"/>
                  <a:gd name="connsiteY4" fmla="*/ 8 h 442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847" h="44277">
                    <a:moveTo>
                      <a:pt x="40254" y="0"/>
                    </a:moveTo>
                    <a:cubicBezTo>
                      <a:pt x="28924" y="17239"/>
                      <a:pt x="0" y="27196"/>
                      <a:pt x="0" y="27196"/>
                    </a:cubicBezTo>
                    <a:lnTo>
                      <a:pt x="15006" y="44277"/>
                    </a:lnTo>
                    <a:lnTo>
                      <a:pt x="53848" y="21224"/>
                    </a:lnTo>
                    <a:lnTo>
                      <a:pt x="40254" y="8"/>
                    </a:lnTo>
                    <a:close/>
                  </a:path>
                </a:pathLst>
              </a:custGeom>
              <a:solidFill>
                <a:schemeClr val="tx1"/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: Shape 221">
                <a:extLst>
                  <a:ext uri="{FF2B5EF4-FFF2-40B4-BE49-F238E27FC236}">
                    <a16:creationId xmlns:a16="http://schemas.microsoft.com/office/drawing/2014/main" id="{6529B28B-2B3A-3F6E-F0EC-DC2698594CF2}"/>
                  </a:ext>
                </a:extLst>
              </p:cNvPr>
              <p:cNvSpPr/>
              <p:nvPr/>
            </p:nvSpPr>
            <p:spPr>
              <a:xfrm>
                <a:off x="7482952" y="1763873"/>
                <a:ext cx="100231" cy="515501"/>
              </a:xfrm>
              <a:custGeom>
                <a:avLst/>
                <a:gdLst>
                  <a:gd name="connsiteX0" fmla="*/ 24447 w 100231"/>
                  <a:gd name="connsiteY0" fmla="*/ 515502 h 515501"/>
                  <a:gd name="connsiteX1" fmla="*/ 9448 w 100231"/>
                  <a:gd name="connsiteY1" fmla="*/ 505064 h 515501"/>
                  <a:gd name="connsiteX2" fmla="*/ 943 w 100231"/>
                  <a:gd name="connsiteY2" fmla="*/ 438718 h 515501"/>
                  <a:gd name="connsiteX3" fmla="*/ 4769 w 100231"/>
                  <a:gd name="connsiteY3" fmla="*/ 412461 h 515501"/>
                  <a:gd name="connsiteX4" fmla="*/ 18916 w 100231"/>
                  <a:gd name="connsiteY4" fmla="*/ 406007 h 515501"/>
                  <a:gd name="connsiteX5" fmla="*/ 38861 w 100231"/>
                  <a:gd name="connsiteY5" fmla="*/ 373659 h 515501"/>
                  <a:gd name="connsiteX6" fmla="*/ 26245 w 100231"/>
                  <a:gd name="connsiteY6" fmla="*/ 343236 h 515501"/>
                  <a:gd name="connsiteX7" fmla="*/ 32447 w 100231"/>
                  <a:gd name="connsiteY7" fmla="*/ 305484 h 515501"/>
                  <a:gd name="connsiteX8" fmla="*/ 51209 w 100231"/>
                  <a:gd name="connsiteY8" fmla="*/ 256472 h 515501"/>
                  <a:gd name="connsiteX9" fmla="*/ 59674 w 100231"/>
                  <a:gd name="connsiteY9" fmla="*/ 114212 h 515501"/>
                  <a:gd name="connsiteX10" fmla="*/ 22750 w 100231"/>
                  <a:gd name="connsiteY10" fmla="*/ 44001 h 515501"/>
                  <a:gd name="connsiteX11" fmla="*/ 9574 w 100231"/>
                  <a:gd name="connsiteY11" fmla="*/ 23992 h 515501"/>
                  <a:gd name="connsiteX12" fmla="*/ 17046 w 100231"/>
                  <a:gd name="connsiteY12" fmla="*/ 5491 h 515501"/>
                  <a:gd name="connsiteX13" fmla="*/ 34861 w 100231"/>
                  <a:gd name="connsiteY13" fmla="*/ 4733 h 515501"/>
                  <a:gd name="connsiteX14" fmla="*/ 47785 w 100231"/>
                  <a:gd name="connsiteY14" fmla="*/ 24521 h 515501"/>
                  <a:gd name="connsiteX15" fmla="*/ 96307 w 100231"/>
                  <a:gd name="connsiteY15" fmla="*/ 112555 h 515501"/>
                  <a:gd name="connsiteX16" fmla="*/ 85135 w 100231"/>
                  <a:gd name="connsiteY16" fmla="*/ 269798 h 515501"/>
                  <a:gd name="connsiteX17" fmla="*/ 41788 w 100231"/>
                  <a:gd name="connsiteY17" fmla="*/ 404571 h 515501"/>
                  <a:gd name="connsiteX18" fmla="*/ 40912 w 100231"/>
                  <a:gd name="connsiteY18" fmla="*/ 489489 h 515501"/>
                  <a:gd name="connsiteX19" fmla="*/ 41591 w 100231"/>
                  <a:gd name="connsiteY19" fmla="*/ 503415 h 515501"/>
                  <a:gd name="connsiteX20" fmla="*/ 32226 w 100231"/>
                  <a:gd name="connsiteY20" fmla="*/ 513742 h 515501"/>
                  <a:gd name="connsiteX21" fmla="*/ 24454 w 100231"/>
                  <a:gd name="connsiteY21" fmla="*/ 515494 h 5155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00231" h="515501">
                    <a:moveTo>
                      <a:pt x="24447" y="515502"/>
                    </a:moveTo>
                    <a:cubicBezTo>
                      <a:pt x="17425" y="515502"/>
                      <a:pt x="12446" y="511407"/>
                      <a:pt x="9448" y="505064"/>
                    </a:cubicBezTo>
                    <a:cubicBezTo>
                      <a:pt x="-2781" y="479201"/>
                      <a:pt x="12" y="448533"/>
                      <a:pt x="943" y="438718"/>
                    </a:cubicBezTo>
                    <a:cubicBezTo>
                      <a:pt x="1519" y="432604"/>
                      <a:pt x="1621" y="416982"/>
                      <a:pt x="4769" y="412461"/>
                    </a:cubicBezTo>
                    <a:cubicBezTo>
                      <a:pt x="8059" y="407727"/>
                      <a:pt x="13993" y="409321"/>
                      <a:pt x="18916" y="406007"/>
                    </a:cubicBezTo>
                    <a:cubicBezTo>
                      <a:pt x="38624" y="392760"/>
                      <a:pt x="37717" y="378362"/>
                      <a:pt x="38861" y="373659"/>
                    </a:cubicBezTo>
                    <a:cubicBezTo>
                      <a:pt x="41520" y="362716"/>
                      <a:pt x="40842" y="352357"/>
                      <a:pt x="26245" y="343236"/>
                    </a:cubicBezTo>
                    <a:cubicBezTo>
                      <a:pt x="18158" y="338187"/>
                      <a:pt x="28060" y="317531"/>
                      <a:pt x="32447" y="305484"/>
                    </a:cubicBezTo>
                    <a:cubicBezTo>
                      <a:pt x="38601" y="288560"/>
                      <a:pt x="45741" y="272394"/>
                      <a:pt x="51209" y="256472"/>
                    </a:cubicBezTo>
                    <a:cubicBezTo>
                      <a:pt x="79099" y="175318"/>
                      <a:pt x="63974" y="141802"/>
                      <a:pt x="59674" y="114212"/>
                    </a:cubicBezTo>
                    <a:cubicBezTo>
                      <a:pt x="55027" y="84381"/>
                      <a:pt x="34514" y="59417"/>
                      <a:pt x="22750" y="44001"/>
                    </a:cubicBezTo>
                    <a:cubicBezTo>
                      <a:pt x="21725" y="42659"/>
                      <a:pt x="10450" y="25184"/>
                      <a:pt x="9574" y="23992"/>
                    </a:cubicBezTo>
                    <a:cubicBezTo>
                      <a:pt x="6016" y="19132"/>
                      <a:pt x="7436" y="12268"/>
                      <a:pt x="17046" y="5491"/>
                    </a:cubicBezTo>
                    <a:cubicBezTo>
                      <a:pt x="28549" y="-2620"/>
                      <a:pt x="30885" y="-766"/>
                      <a:pt x="34861" y="4733"/>
                    </a:cubicBezTo>
                    <a:cubicBezTo>
                      <a:pt x="35713" y="5917"/>
                      <a:pt x="46901" y="23314"/>
                      <a:pt x="47785" y="24521"/>
                    </a:cubicBezTo>
                    <a:cubicBezTo>
                      <a:pt x="65521" y="48821"/>
                      <a:pt x="88188" y="78061"/>
                      <a:pt x="96307" y="112555"/>
                    </a:cubicBezTo>
                    <a:cubicBezTo>
                      <a:pt x="99147" y="124634"/>
                      <a:pt x="107581" y="178774"/>
                      <a:pt x="85135" y="269798"/>
                    </a:cubicBezTo>
                    <a:cubicBezTo>
                      <a:pt x="73900" y="315370"/>
                      <a:pt x="50222" y="358653"/>
                      <a:pt x="41788" y="404571"/>
                    </a:cubicBezTo>
                    <a:cubicBezTo>
                      <a:pt x="32494" y="455176"/>
                      <a:pt x="35997" y="456234"/>
                      <a:pt x="40912" y="489489"/>
                    </a:cubicBezTo>
                    <a:cubicBezTo>
                      <a:pt x="41623" y="494302"/>
                      <a:pt x="43232" y="498839"/>
                      <a:pt x="41591" y="503415"/>
                    </a:cubicBezTo>
                    <a:cubicBezTo>
                      <a:pt x="39950" y="507999"/>
                      <a:pt x="36621" y="511667"/>
                      <a:pt x="32226" y="513742"/>
                    </a:cubicBezTo>
                    <a:cubicBezTo>
                      <a:pt x="29764" y="514902"/>
                      <a:pt x="27153" y="515494"/>
                      <a:pt x="24454" y="515494"/>
                    </a:cubicBezTo>
                    <a:close/>
                  </a:path>
                </a:pathLst>
              </a:custGeom>
              <a:solidFill>
                <a:schemeClr val="tx1"/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: Shape 222">
                <a:extLst>
                  <a:ext uri="{FF2B5EF4-FFF2-40B4-BE49-F238E27FC236}">
                    <a16:creationId xmlns:a16="http://schemas.microsoft.com/office/drawing/2014/main" id="{FDB9708E-AC8B-8B65-1DAF-235A65890509}"/>
                  </a:ext>
                </a:extLst>
              </p:cNvPr>
              <p:cNvSpPr/>
              <p:nvPr/>
            </p:nvSpPr>
            <p:spPr>
              <a:xfrm>
                <a:off x="7488569" y="1769336"/>
                <a:ext cx="91022" cy="501163"/>
              </a:xfrm>
              <a:custGeom>
                <a:avLst/>
                <a:gdLst>
                  <a:gd name="connsiteX0" fmla="*/ 18845 w 91022"/>
                  <a:gd name="connsiteY0" fmla="*/ 501147 h 501163"/>
                  <a:gd name="connsiteX1" fmla="*/ 11247 w 91022"/>
                  <a:gd name="connsiteY1" fmla="*/ 498039 h 501163"/>
                  <a:gd name="connsiteX2" fmla="*/ 391 w 91022"/>
                  <a:gd name="connsiteY2" fmla="*/ 461564 h 501163"/>
                  <a:gd name="connsiteX3" fmla="*/ 4454 w 91022"/>
                  <a:gd name="connsiteY3" fmla="*/ 414841 h 501163"/>
                  <a:gd name="connsiteX4" fmla="*/ 17654 w 91022"/>
                  <a:gd name="connsiteY4" fmla="*/ 403898 h 501163"/>
                  <a:gd name="connsiteX5" fmla="*/ 37047 w 91022"/>
                  <a:gd name="connsiteY5" fmla="*/ 369112 h 501163"/>
                  <a:gd name="connsiteX6" fmla="*/ 29465 w 91022"/>
                  <a:gd name="connsiteY6" fmla="*/ 316558 h 501163"/>
                  <a:gd name="connsiteX7" fmla="*/ 50941 w 91022"/>
                  <a:gd name="connsiteY7" fmla="*/ 254300 h 501163"/>
                  <a:gd name="connsiteX8" fmla="*/ 56866 w 91022"/>
                  <a:gd name="connsiteY8" fmla="*/ 92181 h 501163"/>
                  <a:gd name="connsiteX9" fmla="*/ 25481 w 91022"/>
                  <a:gd name="connsiteY9" fmla="*/ 40029 h 501163"/>
                  <a:gd name="connsiteX10" fmla="*/ 8620 w 91022"/>
                  <a:gd name="connsiteY10" fmla="*/ 16841 h 501163"/>
                  <a:gd name="connsiteX11" fmla="*/ 19705 w 91022"/>
                  <a:gd name="connsiteY11" fmla="*/ 44 h 501163"/>
                  <a:gd name="connsiteX12" fmla="*/ 45339 w 91022"/>
                  <a:gd name="connsiteY12" fmla="*/ 29331 h 501163"/>
                  <a:gd name="connsiteX13" fmla="*/ 60432 w 91022"/>
                  <a:gd name="connsiteY13" fmla="*/ 52874 h 501163"/>
                  <a:gd name="connsiteX14" fmla="*/ 90508 w 91022"/>
                  <a:gd name="connsiteY14" fmla="*/ 134943 h 501163"/>
                  <a:gd name="connsiteX15" fmla="*/ 73403 w 91022"/>
                  <a:gd name="connsiteY15" fmla="*/ 261069 h 501163"/>
                  <a:gd name="connsiteX16" fmla="*/ 45568 w 91022"/>
                  <a:gd name="connsiteY16" fmla="*/ 344291 h 501163"/>
                  <a:gd name="connsiteX17" fmla="*/ 32495 w 91022"/>
                  <a:gd name="connsiteY17" fmla="*/ 396403 h 501163"/>
                  <a:gd name="connsiteX18" fmla="*/ 24597 w 91022"/>
                  <a:gd name="connsiteY18" fmla="*/ 457620 h 501163"/>
                  <a:gd name="connsiteX19" fmla="*/ 25701 w 91022"/>
                  <a:gd name="connsiteY19" fmla="*/ 477478 h 501163"/>
                  <a:gd name="connsiteX20" fmla="*/ 26561 w 91022"/>
                  <a:gd name="connsiteY20" fmla="*/ 496642 h 501163"/>
                  <a:gd name="connsiteX21" fmla="*/ 18837 w 91022"/>
                  <a:gd name="connsiteY21" fmla="*/ 501163 h 501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91022" h="501163">
                    <a:moveTo>
                      <a:pt x="18845" y="501147"/>
                    </a:moveTo>
                    <a:cubicBezTo>
                      <a:pt x="16100" y="501116"/>
                      <a:pt x="13275" y="499996"/>
                      <a:pt x="11247" y="498039"/>
                    </a:cubicBezTo>
                    <a:cubicBezTo>
                      <a:pt x="2703" y="489763"/>
                      <a:pt x="999" y="472815"/>
                      <a:pt x="391" y="461564"/>
                    </a:cubicBezTo>
                    <a:cubicBezTo>
                      <a:pt x="-414" y="446613"/>
                      <a:pt x="-374" y="429224"/>
                      <a:pt x="4454" y="414841"/>
                    </a:cubicBezTo>
                    <a:cubicBezTo>
                      <a:pt x="7113" y="406920"/>
                      <a:pt x="13543" y="406470"/>
                      <a:pt x="17654" y="403898"/>
                    </a:cubicBezTo>
                    <a:cubicBezTo>
                      <a:pt x="32495" y="394604"/>
                      <a:pt x="33126" y="386020"/>
                      <a:pt x="37047" y="369112"/>
                    </a:cubicBezTo>
                    <a:cubicBezTo>
                      <a:pt x="44645" y="336330"/>
                      <a:pt x="15571" y="352693"/>
                      <a:pt x="29465" y="316558"/>
                    </a:cubicBezTo>
                    <a:cubicBezTo>
                      <a:pt x="39808" y="289662"/>
                      <a:pt x="42641" y="279524"/>
                      <a:pt x="50941" y="254300"/>
                    </a:cubicBezTo>
                    <a:cubicBezTo>
                      <a:pt x="68046" y="202275"/>
                      <a:pt x="75786" y="145176"/>
                      <a:pt x="56866" y="92181"/>
                    </a:cubicBezTo>
                    <a:cubicBezTo>
                      <a:pt x="49868" y="72598"/>
                      <a:pt x="37718" y="56440"/>
                      <a:pt x="25481" y="40029"/>
                    </a:cubicBezTo>
                    <a:cubicBezTo>
                      <a:pt x="23792" y="37765"/>
                      <a:pt x="10301" y="19129"/>
                      <a:pt x="8620" y="16841"/>
                    </a:cubicBezTo>
                    <a:cubicBezTo>
                      <a:pt x="5070" y="12005"/>
                      <a:pt x="8336" y="4967"/>
                      <a:pt x="19705" y="44"/>
                    </a:cubicBezTo>
                    <a:cubicBezTo>
                      <a:pt x="22427" y="-1132"/>
                      <a:pt x="39793" y="21583"/>
                      <a:pt x="45339" y="29331"/>
                    </a:cubicBezTo>
                    <a:cubicBezTo>
                      <a:pt x="52243" y="38964"/>
                      <a:pt x="59123" y="50759"/>
                      <a:pt x="60432" y="52874"/>
                    </a:cubicBezTo>
                    <a:cubicBezTo>
                      <a:pt x="75707" y="77577"/>
                      <a:pt x="88496" y="105617"/>
                      <a:pt x="90508" y="134943"/>
                    </a:cubicBezTo>
                    <a:cubicBezTo>
                      <a:pt x="93396" y="177035"/>
                      <a:pt x="83628" y="220484"/>
                      <a:pt x="73403" y="261069"/>
                    </a:cubicBezTo>
                    <a:cubicBezTo>
                      <a:pt x="66168" y="289772"/>
                      <a:pt x="54436" y="315651"/>
                      <a:pt x="45568" y="344291"/>
                    </a:cubicBezTo>
                    <a:cubicBezTo>
                      <a:pt x="40250" y="361483"/>
                      <a:pt x="35714" y="378856"/>
                      <a:pt x="32495" y="396403"/>
                    </a:cubicBezTo>
                    <a:cubicBezTo>
                      <a:pt x="28794" y="416545"/>
                      <a:pt x="24881" y="437067"/>
                      <a:pt x="24597" y="457620"/>
                    </a:cubicBezTo>
                    <a:cubicBezTo>
                      <a:pt x="24502" y="464263"/>
                      <a:pt x="24912" y="470882"/>
                      <a:pt x="25701" y="477478"/>
                    </a:cubicBezTo>
                    <a:cubicBezTo>
                      <a:pt x="26380" y="483159"/>
                      <a:pt x="29378" y="491033"/>
                      <a:pt x="26561" y="496642"/>
                    </a:cubicBezTo>
                    <a:cubicBezTo>
                      <a:pt x="24968" y="499814"/>
                      <a:pt x="21962" y="501195"/>
                      <a:pt x="18837" y="501163"/>
                    </a:cubicBezTo>
                    <a:close/>
                  </a:path>
                </a:pathLst>
              </a:custGeom>
              <a:solidFill>
                <a:schemeClr val="tx1"/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: Shape 223">
                <a:extLst>
                  <a:ext uri="{FF2B5EF4-FFF2-40B4-BE49-F238E27FC236}">
                    <a16:creationId xmlns:a16="http://schemas.microsoft.com/office/drawing/2014/main" id="{CBBE1937-2C8C-C13B-9C94-2CE80258BBC2}"/>
                  </a:ext>
                </a:extLst>
              </p:cNvPr>
              <p:cNvSpPr/>
              <p:nvPr/>
            </p:nvSpPr>
            <p:spPr>
              <a:xfrm>
                <a:off x="7409547" y="1677803"/>
                <a:ext cx="108562" cy="95947"/>
              </a:xfrm>
              <a:custGeom>
                <a:avLst/>
                <a:gdLst>
                  <a:gd name="connsiteX0" fmla="*/ 46915 w 108562"/>
                  <a:gd name="connsiteY0" fmla="*/ 95940 h 95947"/>
                  <a:gd name="connsiteX1" fmla="*/ 31499 w 108562"/>
                  <a:gd name="connsiteY1" fmla="*/ 93865 h 95947"/>
                  <a:gd name="connsiteX2" fmla="*/ 1226 w 108562"/>
                  <a:gd name="connsiteY2" fmla="*/ 64136 h 95947"/>
                  <a:gd name="connsiteX3" fmla="*/ 326 w 108562"/>
                  <a:gd name="connsiteY3" fmla="*/ 47410 h 95947"/>
                  <a:gd name="connsiteX4" fmla="*/ 3948 w 108562"/>
                  <a:gd name="connsiteY4" fmla="*/ 32727 h 95947"/>
                  <a:gd name="connsiteX5" fmla="*/ 13526 w 108562"/>
                  <a:gd name="connsiteY5" fmla="*/ 16916 h 95947"/>
                  <a:gd name="connsiteX6" fmla="*/ 14260 w 108562"/>
                  <a:gd name="connsiteY6" fmla="*/ 17287 h 95947"/>
                  <a:gd name="connsiteX7" fmla="*/ 24240 w 108562"/>
                  <a:gd name="connsiteY7" fmla="*/ 7700 h 95947"/>
                  <a:gd name="connsiteX8" fmla="*/ 50363 w 108562"/>
                  <a:gd name="connsiteY8" fmla="*/ 0 h 95947"/>
                  <a:gd name="connsiteX9" fmla="*/ 60304 w 108562"/>
                  <a:gd name="connsiteY9" fmla="*/ 1018 h 95947"/>
                  <a:gd name="connsiteX10" fmla="*/ 105892 w 108562"/>
                  <a:gd name="connsiteY10" fmla="*/ 34565 h 95947"/>
                  <a:gd name="connsiteX11" fmla="*/ 101742 w 108562"/>
                  <a:gd name="connsiteY11" fmla="*/ 69414 h 95947"/>
                  <a:gd name="connsiteX12" fmla="*/ 46923 w 108562"/>
                  <a:gd name="connsiteY12" fmla="*/ 95948 h 95947"/>
                  <a:gd name="connsiteX13" fmla="*/ 46923 w 108562"/>
                  <a:gd name="connsiteY13" fmla="*/ 95948 h 95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08562" h="95947">
                    <a:moveTo>
                      <a:pt x="46915" y="95940"/>
                    </a:moveTo>
                    <a:cubicBezTo>
                      <a:pt x="41464" y="95940"/>
                      <a:pt x="36280" y="95238"/>
                      <a:pt x="31499" y="93865"/>
                    </a:cubicBezTo>
                    <a:cubicBezTo>
                      <a:pt x="15143" y="89147"/>
                      <a:pt x="4674" y="78866"/>
                      <a:pt x="1226" y="64136"/>
                    </a:cubicBezTo>
                    <a:cubicBezTo>
                      <a:pt x="-13" y="58858"/>
                      <a:pt x="-313" y="53232"/>
                      <a:pt x="326" y="47410"/>
                    </a:cubicBezTo>
                    <a:cubicBezTo>
                      <a:pt x="871" y="42431"/>
                      <a:pt x="2094" y="37492"/>
                      <a:pt x="3948" y="32727"/>
                    </a:cubicBezTo>
                    <a:cubicBezTo>
                      <a:pt x="6220" y="26888"/>
                      <a:pt x="9478" y="21523"/>
                      <a:pt x="13526" y="16916"/>
                    </a:cubicBezTo>
                    <a:lnTo>
                      <a:pt x="14260" y="17287"/>
                    </a:lnTo>
                    <a:cubicBezTo>
                      <a:pt x="14260" y="17287"/>
                      <a:pt x="22915" y="8971"/>
                      <a:pt x="24240" y="7700"/>
                    </a:cubicBezTo>
                    <a:cubicBezTo>
                      <a:pt x="32106" y="2659"/>
                      <a:pt x="41116" y="0"/>
                      <a:pt x="50363" y="0"/>
                    </a:cubicBezTo>
                    <a:cubicBezTo>
                      <a:pt x="53661" y="0"/>
                      <a:pt x="57006" y="339"/>
                      <a:pt x="60304" y="1018"/>
                    </a:cubicBezTo>
                    <a:cubicBezTo>
                      <a:pt x="83098" y="5673"/>
                      <a:pt x="99714" y="17902"/>
                      <a:pt x="105892" y="34565"/>
                    </a:cubicBezTo>
                    <a:cubicBezTo>
                      <a:pt x="110523" y="47070"/>
                      <a:pt x="109126" y="58795"/>
                      <a:pt x="101742" y="69414"/>
                    </a:cubicBezTo>
                    <a:cubicBezTo>
                      <a:pt x="90869" y="85036"/>
                      <a:pt x="68328" y="95948"/>
                      <a:pt x="46923" y="95948"/>
                    </a:cubicBezTo>
                    <a:lnTo>
                      <a:pt x="46923" y="95948"/>
                    </a:lnTo>
                    <a:close/>
                  </a:path>
                </a:pathLst>
              </a:custGeom>
              <a:solidFill>
                <a:schemeClr val="tx1"/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: Shape 224">
                <a:extLst>
                  <a:ext uri="{FF2B5EF4-FFF2-40B4-BE49-F238E27FC236}">
                    <a16:creationId xmlns:a16="http://schemas.microsoft.com/office/drawing/2014/main" id="{596FADC9-9417-5DE4-FC24-BA8E0674EA8C}"/>
                  </a:ext>
                </a:extLst>
              </p:cNvPr>
              <p:cNvSpPr/>
              <p:nvPr/>
            </p:nvSpPr>
            <p:spPr>
              <a:xfrm>
                <a:off x="7473326" y="1746853"/>
                <a:ext cx="43995" cy="30913"/>
              </a:xfrm>
              <a:custGeom>
                <a:avLst/>
                <a:gdLst>
                  <a:gd name="connsiteX0" fmla="*/ 1867 w 43995"/>
                  <a:gd name="connsiteY0" fmla="*/ 30913 h 30913"/>
                  <a:gd name="connsiteX1" fmla="*/ 99 w 43995"/>
                  <a:gd name="connsiteY1" fmla="*/ 29651 h 30913"/>
                  <a:gd name="connsiteX2" fmla="*/ 186 w 43995"/>
                  <a:gd name="connsiteY2" fmla="*/ 28223 h 30913"/>
                  <a:gd name="connsiteX3" fmla="*/ 1267 w 43995"/>
                  <a:gd name="connsiteY3" fmla="*/ 27284 h 30913"/>
                  <a:gd name="connsiteX4" fmla="*/ 1267 w 43995"/>
                  <a:gd name="connsiteY4" fmla="*/ 27284 h 30913"/>
                  <a:gd name="connsiteX5" fmla="*/ 1306 w 43995"/>
                  <a:gd name="connsiteY5" fmla="*/ 27268 h 30913"/>
                  <a:gd name="connsiteX6" fmla="*/ 5314 w 43995"/>
                  <a:gd name="connsiteY6" fmla="*/ 25722 h 30913"/>
                  <a:gd name="connsiteX7" fmla="*/ 7752 w 43995"/>
                  <a:gd name="connsiteY7" fmla="*/ 26740 h 30913"/>
                  <a:gd name="connsiteX8" fmla="*/ 7886 w 43995"/>
                  <a:gd name="connsiteY8" fmla="*/ 27466 h 30913"/>
                  <a:gd name="connsiteX9" fmla="*/ 6735 w 43995"/>
                  <a:gd name="connsiteY9" fmla="*/ 29170 h 30913"/>
                  <a:gd name="connsiteX10" fmla="*/ 2506 w 43995"/>
                  <a:gd name="connsiteY10" fmla="*/ 30803 h 30913"/>
                  <a:gd name="connsiteX11" fmla="*/ 2490 w 43995"/>
                  <a:gd name="connsiteY11" fmla="*/ 30803 h 30913"/>
                  <a:gd name="connsiteX12" fmla="*/ 1874 w 43995"/>
                  <a:gd name="connsiteY12" fmla="*/ 30913 h 30913"/>
                  <a:gd name="connsiteX13" fmla="*/ 12849 w 43995"/>
                  <a:gd name="connsiteY13" fmla="*/ 26258 h 30913"/>
                  <a:gd name="connsiteX14" fmla="*/ 11169 w 43995"/>
                  <a:gd name="connsiteY14" fmla="*/ 25201 h 30913"/>
                  <a:gd name="connsiteX15" fmla="*/ 11090 w 43995"/>
                  <a:gd name="connsiteY15" fmla="*/ 23773 h 30913"/>
                  <a:gd name="connsiteX16" fmla="*/ 12036 w 43995"/>
                  <a:gd name="connsiteY16" fmla="*/ 22716 h 30913"/>
                  <a:gd name="connsiteX17" fmla="*/ 24834 w 43995"/>
                  <a:gd name="connsiteY17" fmla="*/ 15513 h 30913"/>
                  <a:gd name="connsiteX18" fmla="*/ 27421 w 43995"/>
                  <a:gd name="connsiteY18" fmla="*/ 16033 h 30913"/>
                  <a:gd name="connsiteX19" fmla="*/ 27729 w 43995"/>
                  <a:gd name="connsiteY19" fmla="*/ 17090 h 30913"/>
                  <a:gd name="connsiteX20" fmla="*/ 26885 w 43995"/>
                  <a:gd name="connsiteY20" fmla="*/ 18621 h 30913"/>
                  <a:gd name="connsiteX21" fmla="*/ 13646 w 43995"/>
                  <a:gd name="connsiteY21" fmla="*/ 26061 h 30913"/>
                  <a:gd name="connsiteX22" fmla="*/ 12833 w 43995"/>
                  <a:gd name="connsiteY22" fmla="*/ 26243 h 30913"/>
                  <a:gd name="connsiteX23" fmla="*/ 31919 w 43995"/>
                  <a:gd name="connsiteY23" fmla="*/ 14550 h 30913"/>
                  <a:gd name="connsiteX24" fmla="*/ 30467 w 43995"/>
                  <a:gd name="connsiteY24" fmla="*/ 13848 h 30913"/>
                  <a:gd name="connsiteX25" fmla="*/ 30073 w 43995"/>
                  <a:gd name="connsiteY25" fmla="*/ 12483 h 30913"/>
                  <a:gd name="connsiteX26" fmla="*/ 30759 w 43995"/>
                  <a:gd name="connsiteY26" fmla="*/ 11228 h 30913"/>
                  <a:gd name="connsiteX27" fmla="*/ 40558 w 43995"/>
                  <a:gd name="connsiteY27" fmla="*/ 822 h 30913"/>
                  <a:gd name="connsiteX28" fmla="*/ 40582 w 43995"/>
                  <a:gd name="connsiteY28" fmla="*/ 814 h 30913"/>
                  <a:gd name="connsiteX29" fmla="*/ 43154 w 43995"/>
                  <a:gd name="connsiteY29" fmla="*/ 293 h 30913"/>
                  <a:gd name="connsiteX30" fmla="*/ 43690 w 43995"/>
                  <a:gd name="connsiteY30" fmla="*/ 2873 h 30913"/>
                  <a:gd name="connsiteX31" fmla="*/ 33102 w 43995"/>
                  <a:gd name="connsiteY31" fmla="*/ 14132 h 30913"/>
                  <a:gd name="connsiteX32" fmla="*/ 31927 w 43995"/>
                  <a:gd name="connsiteY32" fmla="*/ 14550 h 30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43995" h="30913">
                    <a:moveTo>
                      <a:pt x="1867" y="30913"/>
                    </a:moveTo>
                    <a:cubicBezTo>
                      <a:pt x="1070" y="30913"/>
                      <a:pt x="360" y="30408"/>
                      <a:pt x="99" y="29651"/>
                    </a:cubicBezTo>
                    <a:cubicBezTo>
                      <a:pt x="-59" y="29186"/>
                      <a:pt x="-27" y="28673"/>
                      <a:pt x="186" y="28223"/>
                    </a:cubicBezTo>
                    <a:cubicBezTo>
                      <a:pt x="407" y="27773"/>
                      <a:pt x="786" y="27434"/>
                      <a:pt x="1267" y="27284"/>
                    </a:cubicBezTo>
                    <a:lnTo>
                      <a:pt x="1267" y="27284"/>
                    </a:lnTo>
                    <a:cubicBezTo>
                      <a:pt x="1267" y="27284"/>
                      <a:pt x="1283" y="27276"/>
                      <a:pt x="1306" y="27268"/>
                    </a:cubicBezTo>
                    <a:cubicBezTo>
                      <a:pt x="1819" y="27087"/>
                      <a:pt x="3247" y="26566"/>
                      <a:pt x="5314" y="25722"/>
                    </a:cubicBezTo>
                    <a:cubicBezTo>
                      <a:pt x="6245" y="25335"/>
                      <a:pt x="7374" y="25809"/>
                      <a:pt x="7752" y="26740"/>
                    </a:cubicBezTo>
                    <a:cubicBezTo>
                      <a:pt x="7847" y="26976"/>
                      <a:pt x="7894" y="27213"/>
                      <a:pt x="7886" y="27466"/>
                    </a:cubicBezTo>
                    <a:cubicBezTo>
                      <a:pt x="7879" y="28215"/>
                      <a:pt x="7429" y="28886"/>
                      <a:pt x="6735" y="29170"/>
                    </a:cubicBezTo>
                    <a:cubicBezTo>
                      <a:pt x="4431" y="30109"/>
                      <a:pt x="2908" y="30653"/>
                      <a:pt x="2506" y="30803"/>
                    </a:cubicBezTo>
                    <a:lnTo>
                      <a:pt x="2490" y="30803"/>
                    </a:lnTo>
                    <a:cubicBezTo>
                      <a:pt x="2293" y="30882"/>
                      <a:pt x="2095" y="30913"/>
                      <a:pt x="1874" y="30913"/>
                    </a:cubicBezTo>
                    <a:close/>
                    <a:moveTo>
                      <a:pt x="12849" y="26258"/>
                    </a:moveTo>
                    <a:cubicBezTo>
                      <a:pt x="12139" y="26258"/>
                      <a:pt x="11484" y="25848"/>
                      <a:pt x="11169" y="25201"/>
                    </a:cubicBezTo>
                    <a:cubicBezTo>
                      <a:pt x="10948" y="24751"/>
                      <a:pt x="10924" y="24246"/>
                      <a:pt x="11090" y="23773"/>
                    </a:cubicBezTo>
                    <a:cubicBezTo>
                      <a:pt x="11255" y="23308"/>
                      <a:pt x="11587" y="22929"/>
                      <a:pt x="12036" y="22716"/>
                    </a:cubicBezTo>
                    <a:cubicBezTo>
                      <a:pt x="16723" y="20452"/>
                      <a:pt x="21031" y="18029"/>
                      <a:pt x="24834" y="15513"/>
                    </a:cubicBezTo>
                    <a:cubicBezTo>
                      <a:pt x="25670" y="14960"/>
                      <a:pt x="26869" y="15213"/>
                      <a:pt x="27421" y="16033"/>
                    </a:cubicBezTo>
                    <a:cubicBezTo>
                      <a:pt x="27627" y="16357"/>
                      <a:pt x="27729" y="16712"/>
                      <a:pt x="27729" y="17090"/>
                    </a:cubicBezTo>
                    <a:cubicBezTo>
                      <a:pt x="27721" y="17714"/>
                      <a:pt x="27414" y="18282"/>
                      <a:pt x="26885" y="18621"/>
                    </a:cubicBezTo>
                    <a:cubicBezTo>
                      <a:pt x="22916" y="21248"/>
                      <a:pt x="18451" y="23757"/>
                      <a:pt x="13646" y="26061"/>
                    </a:cubicBezTo>
                    <a:cubicBezTo>
                      <a:pt x="13393" y="26187"/>
                      <a:pt x="13125" y="26243"/>
                      <a:pt x="12833" y="26243"/>
                    </a:cubicBezTo>
                    <a:close/>
                    <a:moveTo>
                      <a:pt x="31919" y="14550"/>
                    </a:moveTo>
                    <a:cubicBezTo>
                      <a:pt x="31358" y="14550"/>
                      <a:pt x="30822" y="14297"/>
                      <a:pt x="30467" y="13848"/>
                    </a:cubicBezTo>
                    <a:cubicBezTo>
                      <a:pt x="30159" y="13461"/>
                      <a:pt x="30009" y="12972"/>
                      <a:pt x="30073" y="12483"/>
                    </a:cubicBezTo>
                    <a:cubicBezTo>
                      <a:pt x="30128" y="11986"/>
                      <a:pt x="30372" y="11544"/>
                      <a:pt x="30759" y="11228"/>
                    </a:cubicBezTo>
                    <a:cubicBezTo>
                      <a:pt x="34948" y="7852"/>
                      <a:pt x="38254" y="4356"/>
                      <a:pt x="40558" y="822"/>
                    </a:cubicBezTo>
                    <a:cubicBezTo>
                      <a:pt x="40558" y="822"/>
                      <a:pt x="40566" y="819"/>
                      <a:pt x="40582" y="814"/>
                    </a:cubicBezTo>
                    <a:cubicBezTo>
                      <a:pt x="41126" y="-15"/>
                      <a:pt x="42317" y="-251"/>
                      <a:pt x="43154" y="293"/>
                    </a:cubicBezTo>
                    <a:cubicBezTo>
                      <a:pt x="44022" y="853"/>
                      <a:pt x="44250" y="2013"/>
                      <a:pt x="43690" y="2873"/>
                    </a:cubicBezTo>
                    <a:cubicBezTo>
                      <a:pt x="41158" y="6723"/>
                      <a:pt x="37599" y="10510"/>
                      <a:pt x="33102" y="14132"/>
                    </a:cubicBezTo>
                    <a:cubicBezTo>
                      <a:pt x="32763" y="14400"/>
                      <a:pt x="32353" y="14550"/>
                      <a:pt x="31927" y="1455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7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14D076BB-DEAC-6171-4578-EAAA481B2E68}"/>
                </a:ext>
              </a:extLst>
            </p:cNvPr>
            <p:cNvSpPr/>
            <p:nvPr/>
          </p:nvSpPr>
          <p:spPr>
            <a:xfrm>
              <a:off x="7496009" y="2112877"/>
              <a:ext cx="24099" cy="52080"/>
            </a:xfrm>
            <a:custGeom>
              <a:avLst/>
              <a:gdLst>
                <a:gd name="connsiteX0" fmla="*/ 1859 w 24099"/>
                <a:gd name="connsiteY0" fmla="*/ 52080 h 52080"/>
                <a:gd name="connsiteX1" fmla="*/ 4 w 24099"/>
                <a:gd name="connsiteY1" fmla="*/ 50321 h 52080"/>
                <a:gd name="connsiteX2" fmla="*/ 1748 w 24099"/>
                <a:gd name="connsiteY2" fmla="*/ 48349 h 52080"/>
                <a:gd name="connsiteX3" fmla="*/ 2356 w 24099"/>
                <a:gd name="connsiteY3" fmla="*/ 48301 h 52080"/>
                <a:gd name="connsiteX4" fmla="*/ 4391 w 24099"/>
                <a:gd name="connsiteY4" fmla="*/ 49990 h 52080"/>
                <a:gd name="connsiteX5" fmla="*/ 4391 w 24099"/>
                <a:gd name="connsiteY5" fmla="*/ 50171 h 52080"/>
                <a:gd name="connsiteX6" fmla="*/ 2703 w 24099"/>
                <a:gd name="connsiteY6" fmla="*/ 52017 h 52080"/>
                <a:gd name="connsiteX7" fmla="*/ 1969 w 24099"/>
                <a:gd name="connsiteY7" fmla="*/ 52073 h 52080"/>
                <a:gd name="connsiteX8" fmla="*/ 1851 w 24099"/>
                <a:gd name="connsiteY8" fmla="*/ 52073 h 52080"/>
                <a:gd name="connsiteX9" fmla="*/ 9614 w 24099"/>
                <a:gd name="connsiteY9" fmla="*/ 49832 h 52080"/>
                <a:gd name="connsiteX10" fmla="*/ 7981 w 24099"/>
                <a:gd name="connsiteY10" fmla="*/ 48869 h 52080"/>
                <a:gd name="connsiteX11" fmla="*/ 8699 w 24099"/>
                <a:gd name="connsiteY11" fmla="*/ 46337 h 52080"/>
                <a:gd name="connsiteX12" fmla="*/ 17591 w 24099"/>
                <a:gd name="connsiteY12" fmla="*/ 36119 h 52080"/>
                <a:gd name="connsiteX13" fmla="*/ 20068 w 24099"/>
                <a:gd name="connsiteY13" fmla="*/ 35204 h 52080"/>
                <a:gd name="connsiteX14" fmla="*/ 21141 w 24099"/>
                <a:gd name="connsiteY14" fmla="*/ 36924 h 52080"/>
                <a:gd name="connsiteX15" fmla="*/ 20968 w 24099"/>
                <a:gd name="connsiteY15" fmla="*/ 37689 h 52080"/>
                <a:gd name="connsiteX16" fmla="*/ 10529 w 24099"/>
                <a:gd name="connsiteY16" fmla="*/ 49587 h 52080"/>
                <a:gd name="connsiteX17" fmla="*/ 9614 w 24099"/>
                <a:gd name="connsiteY17" fmla="*/ 49832 h 52080"/>
                <a:gd name="connsiteX18" fmla="*/ 21622 w 24099"/>
                <a:gd name="connsiteY18" fmla="*/ 31693 h 52080"/>
                <a:gd name="connsiteX19" fmla="*/ 21244 w 24099"/>
                <a:gd name="connsiteY19" fmla="*/ 31654 h 52080"/>
                <a:gd name="connsiteX20" fmla="*/ 19800 w 24099"/>
                <a:gd name="connsiteY20" fmla="*/ 29453 h 52080"/>
                <a:gd name="connsiteX21" fmla="*/ 20360 w 24099"/>
                <a:gd name="connsiteY21" fmla="*/ 24632 h 52080"/>
                <a:gd name="connsiteX22" fmla="*/ 20360 w 24099"/>
                <a:gd name="connsiteY22" fmla="*/ 24387 h 52080"/>
                <a:gd name="connsiteX23" fmla="*/ 20368 w 24099"/>
                <a:gd name="connsiteY23" fmla="*/ 22857 h 52080"/>
                <a:gd name="connsiteX24" fmla="*/ 19895 w 24099"/>
                <a:gd name="connsiteY24" fmla="*/ 15227 h 52080"/>
                <a:gd name="connsiteX25" fmla="*/ 19879 w 24099"/>
                <a:gd name="connsiteY25" fmla="*/ 14943 h 52080"/>
                <a:gd name="connsiteX26" fmla="*/ 21457 w 24099"/>
                <a:gd name="connsiteY26" fmla="*/ 13113 h 52080"/>
                <a:gd name="connsiteX27" fmla="*/ 23579 w 24099"/>
                <a:gd name="connsiteY27" fmla="*/ 14675 h 52080"/>
                <a:gd name="connsiteX28" fmla="*/ 24100 w 24099"/>
                <a:gd name="connsiteY28" fmla="*/ 22857 h 52080"/>
                <a:gd name="connsiteX29" fmla="*/ 24092 w 24099"/>
                <a:gd name="connsiteY29" fmla="*/ 24458 h 52080"/>
                <a:gd name="connsiteX30" fmla="*/ 24092 w 24099"/>
                <a:gd name="connsiteY30" fmla="*/ 24687 h 52080"/>
                <a:gd name="connsiteX31" fmla="*/ 23453 w 24099"/>
                <a:gd name="connsiteY31" fmla="*/ 30202 h 52080"/>
                <a:gd name="connsiteX32" fmla="*/ 21622 w 24099"/>
                <a:gd name="connsiteY32" fmla="*/ 31693 h 52080"/>
                <a:gd name="connsiteX33" fmla="*/ 19540 w 24099"/>
                <a:gd name="connsiteY33" fmla="*/ 9720 h 52080"/>
                <a:gd name="connsiteX34" fmla="*/ 19540 w 24099"/>
                <a:gd name="connsiteY34" fmla="*/ 9720 h 52080"/>
                <a:gd name="connsiteX35" fmla="*/ 17906 w 24099"/>
                <a:gd name="connsiteY35" fmla="*/ 8758 h 52080"/>
                <a:gd name="connsiteX36" fmla="*/ 12999 w 24099"/>
                <a:gd name="connsiteY36" fmla="*/ 4466 h 52080"/>
                <a:gd name="connsiteX37" fmla="*/ 8218 w 24099"/>
                <a:gd name="connsiteY37" fmla="*/ 3732 h 52080"/>
                <a:gd name="connsiteX38" fmla="*/ 6947 w 24099"/>
                <a:gd name="connsiteY38" fmla="*/ 3771 h 52080"/>
                <a:gd name="connsiteX39" fmla="*/ 6932 w 24099"/>
                <a:gd name="connsiteY39" fmla="*/ 3771 h 52080"/>
                <a:gd name="connsiteX40" fmla="*/ 4951 w 24099"/>
                <a:gd name="connsiteY40" fmla="*/ 2028 h 52080"/>
                <a:gd name="connsiteX41" fmla="*/ 5425 w 24099"/>
                <a:gd name="connsiteY41" fmla="*/ 671 h 52080"/>
                <a:gd name="connsiteX42" fmla="*/ 6703 w 24099"/>
                <a:gd name="connsiteY42" fmla="*/ 47 h 52080"/>
                <a:gd name="connsiteX43" fmla="*/ 8218 w 24099"/>
                <a:gd name="connsiteY43" fmla="*/ 0 h 52080"/>
                <a:gd name="connsiteX44" fmla="*/ 14277 w 24099"/>
                <a:gd name="connsiteY44" fmla="*/ 970 h 52080"/>
                <a:gd name="connsiteX45" fmla="*/ 21188 w 24099"/>
                <a:gd name="connsiteY45" fmla="*/ 6951 h 52080"/>
                <a:gd name="connsiteX46" fmla="*/ 20455 w 24099"/>
                <a:gd name="connsiteY46" fmla="*/ 9491 h 52080"/>
                <a:gd name="connsiteX47" fmla="*/ 19555 w 24099"/>
                <a:gd name="connsiteY47" fmla="*/ 9720 h 52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4099" h="52080">
                  <a:moveTo>
                    <a:pt x="1859" y="52080"/>
                  </a:moveTo>
                  <a:cubicBezTo>
                    <a:pt x="880" y="52080"/>
                    <a:pt x="52" y="51315"/>
                    <a:pt x="4" y="50321"/>
                  </a:cubicBezTo>
                  <a:cubicBezTo>
                    <a:pt x="-67" y="49295"/>
                    <a:pt x="730" y="48412"/>
                    <a:pt x="1748" y="48349"/>
                  </a:cubicBezTo>
                  <a:cubicBezTo>
                    <a:pt x="1953" y="48341"/>
                    <a:pt x="2158" y="48317"/>
                    <a:pt x="2356" y="48301"/>
                  </a:cubicBezTo>
                  <a:cubicBezTo>
                    <a:pt x="3397" y="48207"/>
                    <a:pt x="4296" y="48964"/>
                    <a:pt x="4391" y="49990"/>
                  </a:cubicBezTo>
                  <a:lnTo>
                    <a:pt x="4391" y="50171"/>
                  </a:lnTo>
                  <a:cubicBezTo>
                    <a:pt x="4391" y="51134"/>
                    <a:pt x="3665" y="51931"/>
                    <a:pt x="2703" y="52017"/>
                  </a:cubicBezTo>
                  <a:cubicBezTo>
                    <a:pt x="2490" y="52041"/>
                    <a:pt x="2253" y="52057"/>
                    <a:pt x="1969" y="52073"/>
                  </a:cubicBezTo>
                  <a:lnTo>
                    <a:pt x="1851" y="52073"/>
                  </a:lnTo>
                  <a:close/>
                  <a:moveTo>
                    <a:pt x="9614" y="49832"/>
                  </a:moveTo>
                  <a:cubicBezTo>
                    <a:pt x="8936" y="49832"/>
                    <a:pt x="8304" y="49461"/>
                    <a:pt x="7981" y="48869"/>
                  </a:cubicBezTo>
                  <a:cubicBezTo>
                    <a:pt x="7476" y="47978"/>
                    <a:pt x="7800" y="46834"/>
                    <a:pt x="8699" y="46337"/>
                  </a:cubicBezTo>
                  <a:cubicBezTo>
                    <a:pt x="12297" y="44317"/>
                    <a:pt x="15461" y="40688"/>
                    <a:pt x="17591" y="36119"/>
                  </a:cubicBezTo>
                  <a:cubicBezTo>
                    <a:pt x="18009" y="35220"/>
                    <a:pt x="19153" y="34786"/>
                    <a:pt x="20068" y="35204"/>
                  </a:cubicBezTo>
                  <a:cubicBezTo>
                    <a:pt x="20731" y="35512"/>
                    <a:pt x="21157" y="36183"/>
                    <a:pt x="21141" y="36924"/>
                  </a:cubicBezTo>
                  <a:cubicBezTo>
                    <a:pt x="21141" y="37185"/>
                    <a:pt x="21086" y="37445"/>
                    <a:pt x="20968" y="37689"/>
                  </a:cubicBezTo>
                  <a:cubicBezTo>
                    <a:pt x="19232" y="41413"/>
                    <a:pt x="16005" y="46510"/>
                    <a:pt x="10529" y="49587"/>
                  </a:cubicBezTo>
                  <a:cubicBezTo>
                    <a:pt x="10245" y="49745"/>
                    <a:pt x="9930" y="49832"/>
                    <a:pt x="9614" y="49832"/>
                  </a:cubicBezTo>
                  <a:close/>
                  <a:moveTo>
                    <a:pt x="21622" y="31693"/>
                  </a:moveTo>
                  <a:cubicBezTo>
                    <a:pt x="21496" y="31693"/>
                    <a:pt x="21370" y="31685"/>
                    <a:pt x="21244" y="31654"/>
                  </a:cubicBezTo>
                  <a:cubicBezTo>
                    <a:pt x="20234" y="31441"/>
                    <a:pt x="19595" y="30447"/>
                    <a:pt x="19800" y="29453"/>
                  </a:cubicBezTo>
                  <a:cubicBezTo>
                    <a:pt x="20139" y="27796"/>
                    <a:pt x="20336" y="26170"/>
                    <a:pt x="20360" y="24632"/>
                  </a:cubicBezTo>
                  <a:lnTo>
                    <a:pt x="20360" y="24387"/>
                  </a:lnTo>
                  <a:cubicBezTo>
                    <a:pt x="20368" y="23851"/>
                    <a:pt x="20368" y="23362"/>
                    <a:pt x="20368" y="22857"/>
                  </a:cubicBezTo>
                  <a:cubicBezTo>
                    <a:pt x="20368" y="19890"/>
                    <a:pt x="20210" y="17381"/>
                    <a:pt x="19895" y="15227"/>
                  </a:cubicBezTo>
                  <a:cubicBezTo>
                    <a:pt x="19879" y="15133"/>
                    <a:pt x="19879" y="15046"/>
                    <a:pt x="19879" y="14943"/>
                  </a:cubicBezTo>
                  <a:cubicBezTo>
                    <a:pt x="19879" y="14012"/>
                    <a:pt x="20549" y="13247"/>
                    <a:pt x="21457" y="13113"/>
                  </a:cubicBezTo>
                  <a:cubicBezTo>
                    <a:pt x="22475" y="12955"/>
                    <a:pt x="23437" y="13673"/>
                    <a:pt x="23579" y="14675"/>
                  </a:cubicBezTo>
                  <a:cubicBezTo>
                    <a:pt x="23926" y="17026"/>
                    <a:pt x="24100" y="19701"/>
                    <a:pt x="24100" y="22857"/>
                  </a:cubicBezTo>
                  <a:cubicBezTo>
                    <a:pt x="24100" y="23393"/>
                    <a:pt x="24092" y="23914"/>
                    <a:pt x="24092" y="24458"/>
                  </a:cubicBezTo>
                  <a:lnTo>
                    <a:pt x="24092" y="24687"/>
                  </a:lnTo>
                  <a:cubicBezTo>
                    <a:pt x="24052" y="26447"/>
                    <a:pt x="23839" y="28301"/>
                    <a:pt x="23453" y="30202"/>
                  </a:cubicBezTo>
                  <a:cubicBezTo>
                    <a:pt x="23271" y="31062"/>
                    <a:pt x="22506" y="31693"/>
                    <a:pt x="21622" y="31693"/>
                  </a:cubicBezTo>
                  <a:close/>
                  <a:moveTo>
                    <a:pt x="19540" y="9720"/>
                  </a:moveTo>
                  <a:lnTo>
                    <a:pt x="19540" y="9720"/>
                  </a:lnTo>
                  <a:cubicBezTo>
                    <a:pt x="18861" y="9720"/>
                    <a:pt x="18230" y="9349"/>
                    <a:pt x="17906" y="8758"/>
                  </a:cubicBezTo>
                  <a:cubicBezTo>
                    <a:pt x="16699" y="6604"/>
                    <a:pt x="15192" y="5286"/>
                    <a:pt x="12999" y="4466"/>
                  </a:cubicBezTo>
                  <a:cubicBezTo>
                    <a:pt x="11642" y="3984"/>
                    <a:pt x="10040" y="3732"/>
                    <a:pt x="8218" y="3732"/>
                  </a:cubicBezTo>
                  <a:cubicBezTo>
                    <a:pt x="7823" y="3732"/>
                    <a:pt x="7413" y="3740"/>
                    <a:pt x="6947" y="3771"/>
                  </a:cubicBezTo>
                  <a:lnTo>
                    <a:pt x="6932" y="3771"/>
                  </a:lnTo>
                  <a:cubicBezTo>
                    <a:pt x="5906" y="3842"/>
                    <a:pt x="5022" y="3045"/>
                    <a:pt x="4951" y="2028"/>
                  </a:cubicBezTo>
                  <a:cubicBezTo>
                    <a:pt x="4920" y="1523"/>
                    <a:pt x="5085" y="1049"/>
                    <a:pt x="5425" y="671"/>
                  </a:cubicBezTo>
                  <a:cubicBezTo>
                    <a:pt x="5756" y="300"/>
                    <a:pt x="6214" y="79"/>
                    <a:pt x="6703" y="47"/>
                  </a:cubicBezTo>
                  <a:cubicBezTo>
                    <a:pt x="7263" y="16"/>
                    <a:pt x="7760" y="0"/>
                    <a:pt x="8218" y="0"/>
                  </a:cubicBezTo>
                  <a:cubicBezTo>
                    <a:pt x="10482" y="0"/>
                    <a:pt x="12518" y="331"/>
                    <a:pt x="14277" y="970"/>
                  </a:cubicBezTo>
                  <a:cubicBezTo>
                    <a:pt x="17236" y="2028"/>
                    <a:pt x="19626" y="4095"/>
                    <a:pt x="21188" y="6951"/>
                  </a:cubicBezTo>
                  <a:cubicBezTo>
                    <a:pt x="21686" y="7850"/>
                    <a:pt x="21354" y="8994"/>
                    <a:pt x="20455" y="9491"/>
                  </a:cubicBezTo>
                  <a:cubicBezTo>
                    <a:pt x="20186" y="9649"/>
                    <a:pt x="19871" y="9720"/>
                    <a:pt x="19555" y="9720"/>
                  </a:cubicBezTo>
                  <a:close/>
                </a:path>
              </a:pathLst>
            </a:custGeom>
            <a:solidFill>
              <a:schemeClr val="accent6"/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BCF02C6C-1697-1179-DDAC-AB4FB082A326}"/>
                </a:ext>
              </a:extLst>
            </p:cNvPr>
            <p:cNvSpPr/>
            <p:nvPr/>
          </p:nvSpPr>
          <p:spPr>
            <a:xfrm>
              <a:off x="7343048" y="1577408"/>
              <a:ext cx="64708" cy="129347"/>
            </a:xfrm>
            <a:custGeom>
              <a:avLst/>
              <a:gdLst>
                <a:gd name="connsiteX0" fmla="*/ 47550 w 64708"/>
                <a:gd name="connsiteY0" fmla="*/ 127923 h 129347"/>
                <a:gd name="connsiteX1" fmla="*/ 51298 w 64708"/>
                <a:gd name="connsiteY1" fmla="*/ 129256 h 129347"/>
                <a:gd name="connsiteX2" fmla="*/ 54106 w 64708"/>
                <a:gd name="connsiteY2" fmla="*/ 126440 h 129347"/>
                <a:gd name="connsiteX3" fmla="*/ 62690 w 64708"/>
                <a:gd name="connsiteY3" fmla="*/ 104269 h 129347"/>
                <a:gd name="connsiteX4" fmla="*/ 59826 w 64708"/>
                <a:gd name="connsiteY4" fmla="*/ 85144 h 129347"/>
                <a:gd name="connsiteX5" fmla="*/ 31005 w 64708"/>
                <a:gd name="connsiteY5" fmla="*/ 6468 h 129347"/>
                <a:gd name="connsiteX6" fmla="*/ 27636 w 64708"/>
                <a:gd name="connsiteY6" fmla="*/ 1655 h 129347"/>
                <a:gd name="connsiteX7" fmla="*/ 2783 w 64708"/>
                <a:gd name="connsiteY7" fmla="*/ 4842 h 129347"/>
                <a:gd name="connsiteX8" fmla="*/ 937 w 64708"/>
                <a:gd name="connsiteY8" fmla="*/ 7430 h 129347"/>
                <a:gd name="connsiteX9" fmla="*/ 47542 w 64708"/>
                <a:gd name="connsiteY9" fmla="*/ 127923 h 129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4708" h="129347">
                  <a:moveTo>
                    <a:pt x="47550" y="127923"/>
                  </a:moveTo>
                  <a:cubicBezTo>
                    <a:pt x="48434" y="129059"/>
                    <a:pt x="49901" y="129572"/>
                    <a:pt x="51298" y="129256"/>
                  </a:cubicBezTo>
                  <a:cubicBezTo>
                    <a:pt x="52702" y="128941"/>
                    <a:pt x="53799" y="127844"/>
                    <a:pt x="54106" y="126440"/>
                  </a:cubicBezTo>
                  <a:cubicBezTo>
                    <a:pt x="55345" y="120885"/>
                    <a:pt x="57807" y="112980"/>
                    <a:pt x="62690" y="104269"/>
                  </a:cubicBezTo>
                  <a:cubicBezTo>
                    <a:pt x="66217" y="97981"/>
                    <a:pt x="65034" y="90131"/>
                    <a:pt x="59826" y="85144"/>
                  </a:cubicBezTo>
                  <a:cubicBezTo>
                    <a:pt x="48899" y="74691"/>
                    <a:pt x="33072" y="51865"/>
                    <a:pt x="31005" y="6468"/>
                  </a:cubicBezTo>
                  <a:cubicBezTo>
                    <a:pt x="30910" y="4345"/>
                    <a:pt x="29593" y="2468"/>
                    <a:pt x="27636" y="1655"/>
                  </a:cubicBezTo>
                  <a:cubicBezTo>
                    <a:pt x="23218" y="-183"/>
                    <a:pt x="14500" y="-1919"/>
                    <a:pt x="2783" y="4842"/>
                  </a:cubicBezTo>
                  <a:cubicBezTo>
                    <a:pt x="1821" y="5395"/>
                    <a:pt x="1150" y="6341"/>
                    <a:pt x="937" y="7430"/>
                  </a:cubicBezTo>
                  <a:cubicBezTo>
                    <a:pt x="-799" y="16401"/>
                    <a:pt x="-5556" y="60142"/>
                    <a:pt x="47542" y="127923"/>
                  </a:cubicBezTo>
                  <a:close/>
                </a:path>
              </a:pathLst>
            </a:custGeom>
            <a:solidFill>
              <a:schemeClr val="tx1"/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28" name="Freeform: Shape 227">
              <a:extLst>
                <a:ext uri="{FF2B5EF4-FFF2-40B4-BE49-F238E27FC236}">
                  <a16:creationId xmlns:a16="http://schemas.microsoft.com/office/drawing/2014/main" id="{8769AD23-F864-CFE2-01AC-AFB4143CA9C6}"/>
                </a:ext>
              </a:extLst>
            </p:cNvPr>
            <p:cNvSpPr/>
            <p:nvPr/>
          </p:nvSpPr>
          <p:spPr>
            <a:xfrm>
              <a:off x="7358703" y="1588212"/>
              <a:ext cx="41786" cy="101256"/>
            </a:xfrm>
            <a:custGeom>
              <a:avLst/>
              <a:gdLst>
                <a:gd name="connsiteX0" fmla="*/ 30996 w 41786"/>
                <a:gd name="connsiteY0" fmla="*/ 100314 h 101256"/>
                <a:gd name="connsiteX1" fmla="*/ 33615 w 41786"/>
                <a:gd name="connsiteY1" fmla="*/ 101205 h 101256"/>
                <a:gd name="connsiteX2" fmla="*/ 35690 w 41786"/>
                <a:gd name="connsiteY2" fmla="*/ 99375 h 101256"/>
                <a:gd name="connsiteX3" fmla="*/ 40519 w 41786"/>
                <a:gd name="connsiteY3" fmla="*/ 88305 h 101256"/>
                <a:gd name="connsiteX4" fmla="*/ 40456 w 41786"/>
                <a:gd name="connsiteY4" fmla="*/ 78372 h 101256"/>
                <a:gd name="connsiteX5" fmla="*/ 9772 w 41786"/>
                <a:gd name="connsiteY5" fmla="*/ 4484 h 101256"/>
                <a:gd name="connsiteX6" fmla="*/ 1662 w 41786"/>
                <a:gd name="connsiteY6" fmla="*/ 1707 h 101256"/>
                <a:gd name="connsiteX7" fmla="*/ 833 w 41786"/>
                <a:gd name="connsiteY7" fmla="*/ 25235 h 101256"/>
                <a:gd name="connsiteX8" fmla="*/ 31004 w 41786"/>
                <a:gd name="connsiteY8" fmla="*/ 100329 h 101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86" h="101256">
                  <a:moveTo>
                    <a:pt x="30996" y="100314"/>
                  </a:moveTo>
                  <a:cubicBezTo>
                    <a:pt x="31643" y="101055"/>
                    <a:pt x="32645" y="101395"/>
                    <a:pt x="33615" y="101205"/>
                  </a:cubicBezTo>
                  <a:cubicBezTo>
                    <a:pt x="34586" y="101016"/>
                    <a:pt x="35375" y="100314"/>
                    <a:pt x="35690" y="99375"/>
                  </a:cubicBezTo>
                  <a:cubicBezTo>
                    <a:pt x="36661" y="96463"/>
                    <a:pt x="38207" y="92479"/>
                    <a:pt x="40519" y="88305"/>
                  </a:cubicBezTo>
                  <a:cubicBezTo>
                    <a:pt x="42231" y="85213"/>
                    <a:pt x="42207" y="81441"/>
                    <a:pt x="40456" y="78372"/>
                  </a:cubicBezTo>
                  <a:cubicBezTo>
                    <a:pt x="32542" y="64478"/>
                    <a:pt x="11619" y="25992"/>
                    <a:pt x="9772" y="4484"/>
                  </a:cubicBezTo>
                  <a:cubicBezTo>
                    <a:pt x="9512" y="1455"/>
                    <a:pt x="3295" y="-2222"/>
                    <a:pt x="1662" y="1707"/>
                  </a:cubicBezTo>
                  <a:cubicBezTo>
                    <a:pt x="-1131" y="8429"/>
                    <a:pt x="328" y="18205"/>
                    <a:pt x="833" y="25235"/>
                  </a:cubicBezTo>
                  <a:cubicBezTo>
                    <a:pt x="2829" y="52912"/>
                    <a:pt x="12636" y="79303"/>
                    <a:pt x="31004" y="100329"/>
                  </a:cubicBezTo>
                  <a:close/>
                </a:path>
              </a:pathLst>
            </a:custGeom>
            <a:solidFill>
              <a:schemeClr val="tx1"/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:a16="http://schemas.microsoft.com/office/drawing/2014/main" id="{909D0A10-B271-1F43-3015-2C90BD4F9C8F}"/>
                </a:ext>
              </a:extLst>
            </p:cNvPr>
            <p:cNvSpPr/>
            <p:nvPr/>
          </p:nvSpPr>
          <p:spPr>
            <a:xfrm>
              <a:off x="7091098" y="1897788"/>
              <a:ext cx="418081" cy="297308"/>
            </a:xfrm>
            <a:custGeom>
              <a:avLst/>
              <a:gdLst>
                <a:gd name="connsiteX0" fmla="*/ 177611 w 418081"/>
                <a:gd name="connsiteY0" fmla="*/ 297309 h 297308"/>
                <a:gd name="connsiteX1" fmla="*/ 47327 w 418081"/>
                <a:gd name="connsiteY1" fmla="*/ 256329 h 297308"/>
                <a:gd name="connsiteX2" fmla="*/ 857 w 418081"/>
                <a:gd name="connsiteY2" fmla="*/ 171775 h 297308"/>
                <a:gd name="connsiteX3" fmla="*/ 101120 w 418081"/>
                <a:gd name="connsiteY3" fmla="*/ 1931 h 297308"/>
                <a:gd name="connsiteX4" fmla="*/ 109901 w 418081"/>
                <a:gd name="connsiteY4" fmla="*/ 188 h 297308"/>
                <a:gd name="connsiteX5" fmla="*/ 126091 w 418081"/>
                <a:gd name="connsiteY5" fmla="*/ 33569 h 297308"/>
                <a:gd name="connsiteX6" fmla="*/ 85396 w 418081"/>
                <a:gd name="connsiteY6" fmla="*/ 58217 h 297308"/>
                <a:gd name="connsiteX7" fmla="*/ 48669 w 418081"/>
                <a:gd name="connsiteY7" fmla="*/ 104159 h 297308"/>
                <a:gd name="connsiteX8" fmla="*/ 34175 w 418081"/>
                <a:gd name="connsiteY8" fmla="*/ 160405 h 297308"/>
                <a:gd name="connsiteX9" fmla="*/ 52266 w 418081"/>
                <a:gd name="connsiteY9" fmla="*/ 216320 h 297308"/>
                <a:gd name="connsiteX10" fmla="*/ 110817 w 418081"/>
                <a:gd name="connsiteY10" fmla="*/ 256503 h 297308"/>
                <a:gd name="connsiteX11" fmla="*/ 181288 w 418081"/>
                <a:gd name="connsiteY11" fmla="*/ 267265 h 297308"/>
                <a:gd name="connsiteX12" fmla="*/ 214165 w 418081"/>
                <a:gd name="connsiteY12" fmla="*/ 265395 h 297308"/>
                <a:gd name="connsiteX13" fmla="*/ 312006 w 418081"/>
                <a:gd name="connsiteY13" fmla="*/ 244802 h 297308"/>
                <a:gd name="connsiteX14" fmla="*/ 388103 w 418081"/>
                <a:gd name="connsiteY14" fmla="*/ 227358 h 297308"/>
                <a:gd name="connsiteX15" fmla="*/ 412072 w 418081"/>
                <a:gd name="connsiteY15" fmla="*/ 228045 h 297308"/>
                <a:gd name="connsiteX16" fmla="*/ 412356 w 418081"/>
                <a:gd name="connsiteY16" fmla="*/ 255580 h 297308"/>
                <a:gd name="connsiteX17" fmla="*/ 406352 w 418081"/>
                <a:gd name="connsiteY17" fmla="*/ 257852 h 297308"/>
                <a:gd name="connsiteX18" fmla="*/ 305094 w 418081"/>
                <a:gd name="connsiteY18" fmla="*/ 277151 h 297308"/>
                <a:gd name="connsiteX19" fmla="*/ 195624 w 418081"/>
                <a:gd name="connsiteY19" fmla="*/ 296670 h 297308"/>
                <a:gd name="connsiteX20" fmla="*/ 177619 w 418081"/>
                <a:gd name="connsiteY20" fmla="*/ 297309 h 297308"/>
                <a:gd name="connsiteX21" fmla="*/ 177619 w 418081"/>
                <a:gd name="connsiteY21" fmla="*/ 297309 h 297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18081" h="297308">
                  <a:moveTo>
                    <a:pt x="177611" y="297309"/>
                  </a:moveTo>
                  <a:cubicBezTo>
                    <a:pt x="127819" y="297309"/>
                    <a:pt x="81545" y="282752"/>
                    <a:pt x="47327" y="256329"/>
                  </a:cubicBezTo>
                  <a:cubicBezTo>
                    <a:pt x="21733" y="236566"/>
                    <a:pt x="4794" y="205740"/>
                    <a:pt x="857" y="171775"/>
                  </a:cubicBezTo>
                  <a:cubicBezTo>
                    <a:pt x="-6623" y="107197"/>
                    <a:pt x="35548" y="18942"/>
                    <a:pt x="101120" y="1931"/>
                  </a:cubicBezTo>
                  <a:cubicBezTo>
                    <a:pt x="102193" y="1671"/>
                    <a:pt x="106477" y="645"/>
                    <a:pt x="109901" y="188"/>
                  </a:cubicBezTo>
                  <a:cubicBezTo>
                    <a:pt x="131298" y="-2645"/>
                    <a:pt x="135085" y="27415"/>
                    <a:pt x="126091" y="33569"/>
                  </a:cubicBezTo>
                  <a:cubicBezTo>
                    <a:pt x="111953" y="43242"/>
                    <a:pt x="85664" y="58004"/>
                    <a:pt x="85396" y="58217"/>
                  </a:cubicBezTo>
                  <a:cubicBezTo>
                    <a:pt x="70563" y="70312"/>
                    <a:pt x="57860" y="86202"/>
                    <a:pt x="48669" y="104159"/>
                  </a:cubicBezTo>
                  <a:cubicBezTo>
                    <a:pt x="39351" y="122361"/>
                    <a:pt x="34341" y="141809"/>
                    <a:pt x="34175" y="160405"/>
                  </a:cubicBezTo>
                  <a:cubicBezTo>
                    <a:pt x="33986" y="181558"/>
                    <a:pt x="40242" y="200896"/>
                    <a:pt x="52266" y="216320"/>
                  </a:cubicBezTo>
                  <a:cubicBezTo>
                    <a:pt x="66365" y="234404"/>
                    <a:pt x="86066" y="247927"/>
                    <a:pt x="110817" y="256503"/>
                  </a:cubicBezTo>
                  <a:cubicBezTo>
                    <a:pt x="131432" y="263643"/>
                    <a:pt x="155141" y="267265"/>
                    <a:pt x="181288" y="267265"/>
                  </a:cubicBezTo>
                  <a:cubicBezTo>
                    <a:pt x="192065" y="267265"/>
                    <a:pt x="203127" y="266633"/>
                    <a:pt x="214165" y="265395"/>
                  </a:cubicBezTo>
                  <a:cubicBezTo>
                    <a:pt x="247586" y="261631"/>
                    <a:pt x="280336" y="253079"/>
                    <a:pt x="312006" y="244802"/>
                  </a:cubicBezTo>
                  <a:cubicBezTo>
                    <a:pt x="336843" y="238317"/>
                    <a:pt x="362524" y="231603"/>
                    <a:pt x="388103" y="227358"/>
                  </a:cubicBezTo>
                  <a:cubicBezTo>
                    <a:pt x="393839" y="226403"/>
                    <a:pt x="405547" y="222845"/>
                    <a:pt x="412072" y="228045"/>
                  </a:cubicBezTo>
                  <a:cubicBezTo>
                    <a:pt x="419796" y="234206"/>
                    <a:pt x="420269" y="250783"/>
                    <a:pt x="412356" y="255580"/>
                  </a:cubicBezTo>
                  <a:cubicBezTo>
                    <a:pt x="410541" y="256677"/>
                    <a:pt x="408679" y="257710"/>
                    <a:pt x="406352" y="257852"/>
                  </a:cubicBezTo>
                  <a:cubicBezTo>
                    <a:pt x="397042" y="258397"/>
                    <a:pt x="330531" y="271288"/>
                    <a:pt x="305094" y="277151"/>
                  </a:cubicBezTo>
                  <a:cubicBezTo>
                    <a:pt x="268833" y="285506"/>
                    <a:pt x="231333" y="294153"/>
                    <a:pt x="195624" y="296670"/>
                  </a:cubicBezTo>
                  <a:cubicBezTo>
                    <a:pt x="189651" y="297096"/>
                    <a:pt x="183592" y="297309"/>
                    <a:pt x="177619" y="297309"/>
                  </a:cubicBezTo>
                  <a:lnTo>
                    <a:pt x="177619" y="297309"/>
                  </a:lnTo>
                  <a:close/>
                </a:path>
              </a:pathLst>
            </a:custGeom>
            <a:solidFill>
              <a:schemeClr val="tx1"/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:a16="http://schemas.microsoft.com/office/drawing/2014/main" id="{93F39BA0-EF24-133B-6448-2CF0B7A3C94C}"/>
                </a:ext>
              </a:extLst>
            </p:cNvPr>
            <p:cNvSpPr/>
            <p:nvPr/>
          </p:nvSpPr>
          <p:spPr>
            <a:xfrm>
              <a:off x="7098567" y="1906096"/>
              <a:ext cx="403786" cy="281529"/>
            </a:xfrm>
            <a:custGeom>
              <a:avLst/>
              <a:gdLst>
                <a:gd name="connsiteX0" fmla="*/ 170142 w 403786"/>
                <a:gd name="connsiteY0" fmla="*/ 281529 h 281529"/>
                <a:gd name="connsiteX1" fmla="*/ 44418 w 403786"/>
                <a:gd name="connsiteY1" fmla="*/ 242104 h 281529"/>
                <a:gd name="connsiteX2" fmla="*/ 804 w 403786"/>
                <a:gd name="connsiteY2" fmla="*/ 162599 h 281529"/>
                <a:gd name="connsiteX3" fmla="*/ 22658 w 403786"/>
                <a:gd name="connsiteY3" fmla="*/ 64308 h 281529"/>
                <a:gd name="connsiteX4" fmla="*/ 95512 w 403786"/>
                <a:gd name="connsiteY4" fmla="*/ 850 h 281529"/>
                <a:gd name="connsiteX5" fmla="*/ 95962 w 403786"/>
                <a:gd name="connsiteY5" fmla="*/ 740 h 281529"/>
                <a:gd name="connsiteX6" fmla="*/ 109856 w 403786"/>
                <a:gd name="connsiteY6" fmla="*/ 8835 h 281529"/>
                <a:gd name="connsiteX7" fmla="*/ 104751 w 403786"/>
                <a:gd name="connsiteY7" fmla="*/ 25806 h 281529"/>
                <a:gd name="connsiteX8" fmla="*/ 73200 w 403786"/>
                <a:gd name="connsiteY8" fmla="*/ 44126 h 281529"/>
                <a:gd name="connsiteX9" fmla="*/ 34548 w 403786"/>
                <a:gd name="connsiteY9" fmla="*/ 92451 h 281529"/>
                <a:gd name="connsiteX10" fmla="*/ 19234 w 403786"/>
                <a:gd name="connsiteY10" fmla="*/ 152034 h 281529"/>
                <a:gd name="connsiteX11" fmla="*/ 38903 w 403786"/>
                <a:gd name="connsiteY11" fmla="*/ 212612 h 281529"/>
                <a:gd name="connsiteX12" fmla="*/ 100893 w 403786"/>
                <a:gd name="connsiteY12" fmla="*/ 255256 h 281529"/>
                <a:gd name="connsiteX13" fmla="*/ 173811 w 403786"/>
                <a:gd name="connsiteY13" fmla="*/ 266428 h 281529"/>
                <a:gd name="connsiteX14" fmla="*/ 207524 w 403786"/>
                <a:gd name="connsiteY14" fmla="*/ 264511 h 281529"/>
                <a:gd name="connsiteX15" fmla="*/ 306422 w 403786"/>
                <a:gd name="connsiteY15" fmla="*/ 243721 h 281529"/>
                <a:gd name="connsiteX16" fmla="*/ 381856 w 403786"/>
                <a:gd name="connsiteY16" fmla="*/ 226411 h 281529"/>
                <a:gd name="connsiteX17" fmla="*/ 400689 w 403786"/>
                <a:gd name="connsiteY17" fmla="*/ 223918 h 281529"/>
                <a:gd name="connsiteX18" fmla="*/ 403088 w 403786"/>
                <a:gd name="connsiteY18" fmla="*/ 230048 h 281529"/>
                <a:gd name="connsiteX19" fmla="*/ 402054 w 403786"/>
                <a:gd name="connsiteY19" fmla="*/ 239429 h 281529"/>
                <a:gd name="connsiteX20" fmla="*/ 398441 w 403786"/>
                <a:gd name="connsiteY20" fmla="*/ 242080 h 281529"/>
                <a:gd name="connsiteX21" fmla="*/ 295944 w 403786"/>
                <a:gd name="connsiteY21" fmla="*/ 261560 h 281529"/>
                <a:gd name="connsiteX22" fmla="*/ 187626 w 403786"/>
                <a:gd name="connsiteY22" fmla="*/ 280906 h 281529"/>
                <a:gd name="connsiteX23" fmla="*/ 170142 w 403786"/>
                <a:gd name="connsiteY23" fmla="*/ 281521 h 281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03786" h="281529">
                  <a:moveTo>
                    <a:pt x="170142" y="281529"/>
                  </a:moveTo>
                  <a:cubicBezTo>
                    <a:pt x="121991" y="281529"/>
                    <a:pt x="77342" y="267525"/>
                    <a:pt x="44418" y="242104"/>
                  </a:cubicBezTo>
                  <a:cubicBezTo>
                    <a:pt x="20402" y="223563"/>
                    <a:pt x="4504" y="194584"/>
                    <a:pt x="804" y="162599"/>
                  </a:cubicBezTo>
                  <a:cubicBezTo>
                    <a:pt x="-2715" y="132223"/>
                    <a:pt x="5459" y="95480"/>
                    <a:pt x="22658" y="64308"/>
                  </a:cubicBezTo>
                  <a:cubicBezTo>
                    <a:pt x="41168" y="30776"/>
                    <a:pt x="67038" y="8243"/>
                    <a:pt x="95512" y="850"/>
                  </a:cubicBezTo>
                  <a:cubicBezTo>
                    <a:pt x="95512" y="850"/>
                    <a:pt x="95954" y="740"/>
                    <a:pt x="95962" y="740"/>
                  </a:cubicBezTo>
                  <a:cubicBezTo>
                    <a:pt x="104546" y="-1422"/>
                    <a:pt x="106006" y="1118"/>
                    <a:pt x="109856" y="8835"/>
                  </a:cubicBezTo>
                  <a:cubicBezTo>
                    <a:pt x="112909" y="14957"/>
                    <a:pt x="110677" y="22374"/>
                    <a:pt x="104751" y="25806"/>
                  </a:cubicBezTo>
                  <a:cubicBezTo>
                    <a:pt x="92459" y="32930"/>
                    <a:pt x="73350" y="43999"/>
                    <a:pt x="73200" y="44126"/>
                  </a:cubicBezTo>
                  <a:cubicBezTo>
                    <a:pt x="57571" y="56868"/>
                    <a:pt x="44205" y="73578"/>
                    <a:pt x="34548" y="92451"/>
                  </a:cubicBezTo>
                  <a:cubicBezTo>
                    <a:pt x="24702" y="111678"/>
                    <a:pt x="19408" y="132286"/>
                    <a:pt x="19234" y="152034"/>
                  </a:cubicBezTo>
                  <a:cubicBezTo>
                    <a:pt x="19029" y="174891"/>
                    <a:pt x="25830" y="195838"/>
                    <a:pt x="38903" y="212612"/>
                  </a:cubicBezTo>
                  <a:cubicBezTo>
                    <a:pt x="53902" y="231855"/>
                    <a:pt x="74762" y="246199"/>
                    <a:pt x="100893" y="255256"/>
                  </a:cubicBezTo>
                  <a:cubicBezTo>
                    <a:pt x="122298" y="262673"/>
                    <a:pt x="146828" y="266428"/>
                    <a:pt x="173811" y="266428"/>
                  </a:cubicBezTo>
                  <a:cubicBezTo>
                    <a:pt x="184864" y="266428"/>
                    <a:pt x="196210" y="265781"/>
                    <a:pt x="207524" y="264511"/>
                  </a:cubicBezTo>
                  <a:cubicBezTo>
                    <a:pt x="241481" y="260692"/>
                    <a:pt x="274492" y="252061"/>
                    <a:pt x="306422" y="243721"/>
                  </a:cubicBezTo>
                  <a:cubicBezTo>
                    <a:pt x="331101" y="237275"/>
                    <a:pt x="356617" y="230608"/>
                    <a:pt x="381856" y="226411"/>
                  </a:cubicBezTo>
                  <a:cubicBezTo>
                    <a:pt x="389194" y="225188"/>
                    <a:pt x="395198" y="224391"/>
                    <a:pt x="400689" y="223918"/>
                  </a:cubicBezTo>
                  <a:lnTo>
                    <a:pt x="403088" y="230048"/>
                  </a:lnTo>
                  <a:cubicBezTo>
                    <a:pt x="404303" y="233149"/>
                    <a:pt x="403916" y="236660"/>
                    <a:pt x="402054" y="239429"/>
                  </a:cubicBezTo>
                  <a:cubicBezTo>
                    <a:pt x="400350" y="241970"/>
                    <a:pt x="398914" y="242057"/>
                    <a:pt x="398441" y="242080"/>
                  </a:cubicBezTo>
                  <a:cubicBezTo>
                    <a:pt x="388097" y="242688"/>
                    <a:pt x="320553" y="255887"/>
                    <a:pt x="295944" y="261560"/>
                  </a:cubicBezTo>
                  <a:cubicBezTo>
                    <a:pt x="259951" y="269852"/>
                    <a:pt x="222751" y="278428"/>
                    <a:pt x="187626" y="280906"/>
                  </a:cubicBezTo>
                  <a:cubicBezTo>
                    <a:pt x="181827" y="281316"/>
                    <a:pt x="175949" y="281521"/>
                    <a:pt x="170142" y="281521"/>
                  </a:cubicBezTo>
                  <a:close/>
                </a:path>
              </a:pathLst>
            </a:custGeom>
            <a:solidFill>
              <a:schemeClr val="tx1"/>
            </a:solidFill>
            <a:ln w="78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31" name="Freeform: Shape 230">
            <a:extLst>
              <a:ext uri="{FF2B5EF4-FFF2-40B4-BE49-F238E27FC236}">
                <a16:creationId xmlns:a16="http://schemas.microsoft.com/office/drawing/2014/main" id="{4EFA97F2-4983-4F62-0E91-64A18489FE75}"/>
              </a:ext>
            </a:extLst>
          </p:cNvPr>
          <p:cNvSpPr/>
          <p:nvPr/>
        </p:nvSpPr>
        <p:spPr bwMode="auto">
          <a:xfrm>
            <a:off x="6671898" y="2047908"/>
            <a:ext cx="157162" cy="108415"/>
          </a:xfrm>
          <a:custGeom>
            <a:avLst/>
            <a:gdLst>
              <a:gd name="connsiteX0" fmla="*/ 157162 w 157162"/>
              <a:gd name="connsiteY0" fmla="*/ 0 h 107156"/>
              <a:gd name="connsiteX1" fmla="*/ 0 w 157162"/>
              <a:gd name="connsiteY1" fmla="*/ 107156 h 107156"/>
              <a:gd name="connsiteX0" fmla="*/ 157162 w 157162"/>
              <a:gd name="connsiteY0" fmla="*/ 3774 h 110930"/>
              <a:gd name="connsiteX1" fmla="*/ 0 w 157162"/>
              <a:gd name="connsiteY1" fmla="*/ 110930 h 110930"/>
              <a:gd name="connsiteX0" fmla="*/ 157162 w 157162"/>
              <a:gd name="connsiteY0" fmla="*/ 3088 h 110244"/>
              <a:gd name="connsiteX1" fmla="*/ 0 w 157162"/>
              <a:gd name="connsiteY1" fmla="*/ 110244 h 110244"/>
              <a:gd name="connsiteX0" fmla="*/ 157162 w 157162"/>
              <a:gd name="connsiteY0" fmla="*/ 1259 h 108415"/>
              <a:gd name="connsiteX1" fmla="*/ 0 w 157162"/>
              <a:gd name="connsiteY1" fmla="*/ 108415 h 108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7162" h="108415">
                <a:moveTo>
                  <a:pt x="157162" y="1259"/>
                </a:moveTo>
                <a:cubicBezTo>
                  <a:pt x="40482" y="-13028"/>
                  <a:pt x="9524" y="98889"/>
                  <a:pt x="0" y="108415"/>
                </a:cubicBezTo>
              </a:path>
            </a:pathLst>
          </a:custGeom>
          <a:noFill/>
          <a:ln w="19050">
            <a:solidFill>
              <a:schemeClr val="bg1"/>
            </a:solidFill>
            <a:miter lim="800000"/>
            <a:headEnd type="none" w="med" len="med"/>
            <a:tailEnd type="triangle" w="sm" len="sm"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2" name="Freeform: Shape 231">
            <a:extLst>
              <a:ext uri="{FF2B5EF4-FFF2-40B4-BE49-F238E27FC236}">
                <a16:creationId xmlns:a16="http://schemas.microsoft.com/office/drawing/2014/main" id="{22B5355F-0D69-F7E8-E962-C22E6E171693}"/>
              </a:ext>
            </a:extLst>
          </p:cNvPr>
          <p:cNvSpPr/>
          <p:nvPr/>
        </p:nvSpPr>
        <p:spPr bwMode="auto">
          <a:xfrm flipH="1">
            <a:off x="7042028" y="1813718"/>
            <a:ext cx="134874" cy="157523"/>
          </a:xfrm>
          <a:custGeom>
            <a:avLst/>
            <a:gdLst>
              <a:gd name="connsiteX0" fmla="*/ 157162 w 157162"/>
              <a:gd name="connsiteY0" fmla="*/ 0 h 107156"/>
              <a:gd name="connsiteX1" fmla="*/ 0 w 157162"/>
              <a:gd name="connsiteY1" fmla="*/ 107156 h 107156"/>
              <a:gd name="connsiteX0" fmla="*/ 157162 w 157162"/>
              <a:gd name="connsiteY0" fmla="*/ 3774 h 110930"/>
              <a:gd name="connsiteX1" fmla="*/ 0 w 157162"/>
              <a:gd name="connsiteY1" fmla="*/ 110930 h 110930"/>
              <a:gd name="connsiteX0" fmla="*/ 157162 w 157162"/>
              <a:gd name="connsiteY0" fmla="*/ 3088 h 110244"/>
              <a:gd name="connsiteX1" fmla="*/ 0 w 157162"/>
              <a:gd name="connsiteY1" fmla="*/ 110244 h 110244"/>
              <a:gd name="connsiteX0" fmla="*/ 157162 w 157162"/>
              <a:gd name="connsiteY0" fmla="*/ 1259 h 108415"/>
              <a:gd name="connsiteX1" fmla="*/ 0 w 157162"/>
              <a:gd name="connsiteY1" fmla="*/ 108415 h 108415"/>
              <a:gd name="connsiteX0" fmla="*/ 167040 w 167040"/>
              <a:gd name="connsiteY0" fmla="*/ 841 h 168367"/>
              <a:gd name="connsiteX1" fmla="*/ 0 w 167040"/>
              <a:gd name="connsiteY1" fmla="*/ 168367 h 168367"/>
              <a:gd name="connsiteX0" fmla="*/ 139875 w 139875"/>
              <a:gd name="connsiteY0" fmla="*/ 910 h 154504"/>
              <a:gd name="connsiteX1" fmla="*/ 0 w 139875"/>
              <a:gd name="connsiteY1" fmla="*/ 154504 h 154504"/>
              <a:gd name="connsiteX0" fmla="*/ 139875 w 139875"/>
              <a:gd name="connsiteY0" fmla="*/ 1 h 153595"/>
              <a:gd name="connsiteX1" fmla="*/ 0 w 139875"/>
              <a:gd name="connsiteY1" fmla="*/ 153595 h 153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9875" h="153595">
                <a:moveTo>
                  <a:pt x="139875" y="1"/>
                </a:moveTo>
                <a:cubicBezTo>
                  <a:pt x="65177" y="-355"/>
                  <a:pt x="9524" y="144069"/>
                  <a:pt x="0" y="153595"/>
                </a:cubicBezTo>
              </a:path>
            </a:pathLst>
          </a:custGeom>
          <a:noFill/>
          <a:ln w="19050">
            <a:solidFill>
              <a:schemeClr val="bg1"/>
            </a:solidFill>
            <a:miter lim="800000"/>
            <a:headEnd type="none" w="med" len="med"/>
            <a:tailEnd type="triangle" w="sm" len="sm"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" name="Freeform: Shape 233">
            <a:extLst>
              <a:ext uri="{FF2B5EF4-FFF2-40B4-BE49-F238E27FC236}">
                <a16:creationId xmlns:a16="http://schemas.microsoft.com/office/drawing/2014/main" id="{3410821C-5331-E828-7B25-B30735D5822F}"/>
              </a:ext>
            </a:extLst>
          </p:cNvPr>
          <p:cNvSpPr/>
          <p:nvPr/>
        </p:nvSpPr>
        <p:spPr bwMode="auto">
          <a:xfrm flipH="1">
            <a:off x="7156207" y="2080814"/>
            <a:ext cx="40186" cy="190860"/>
          </a:xfrm>
          <a:custGeom>
            <a:avLst/>
            <a:gdLst>
              <a:gd name="connsiteX0" fmla="*/ 157162 w 157162"/>
              <a:gd name="connsiteY0" fmla="*/ 0 h 107156"/>
              <a:gd name="connsiteX1" fmla="*/ 0 w 157162"/>
              <a:gd name="connsiteY1" fmla="*/ 107156 h 107156"/>
              <a:gd name="connsiteX0" fmla="*/ 157162 w 157162"/>
              <a:gd name="connsiteY0" fmla="*/ 3774 h 110930"/>
              <a:gd name="connsiteX1" fmla="*/ 0 w 157162"/>
              <a:gd name="connsiteY1" fmla="*/ 110930 h 110930"/>
              <a:gd name="connsiteX0" fmla="*/ 157162 w 157162"/>
              <a:gd name="connsiteY0" fmla="*/ 3088 h 110244"/>
              <a:gd name="connsiteX1" fmla="*/ 0 w 157162"/>
              <a:gd name="connsiteY1" fmla="*/ 110244 h 110244"/>
              <a:gd name="connsiteX0" fmla="*/ 157162 w 157162"/>
              <a:gd name="connsiteY0" fmla="*/ 1259 h 108415"/>
              <a:gd name="connsiteX1" fmla="*/ 0 w 157162"/>
              <a:gd name="connsiteY1" fmla="*/ 108415 h 108415"/>
              <a:gd name="connsiteX0" fmla="*/ 167040 w 167040"/>
              <a:gd name="connsiteY0" fmla="*/ 841 h 168367"/>
              <a:gd name="connsiteX1" fmla="*/ 0 w 167040"/>
              <a:gd name="connsiteY1" fmla="*/ 168367 h 168367"/>
              <a:gd name="connsiteX0" fmla="*/ 139875 w 139875"/>
              <a:gd name="connsiteY0" fmla="*/ 910 h 154504"/>
              <a:gd name="connsiteX1" fmla="*/ 0 w 139875"/>
              <a:gd name="connsiteY1" fmla="*/ 154504 h 154504"/>
              <a:gd name="connsiteX0" fmla="*/ 139875 w 139875"/>
              <a:gd name="connsiteY0" fmla="*/ 1 h 153595"/>
              <a:gd name="connsiteX1" fmla="*/ 0 w 139875"/>
              <a:gd name="connsiteY1" fmla="*/ 153595 h 153595"/>
              <a:gd name="connsiteX0" fmla="*/ 27915 w 44269"/>
              <a:gd name="connsiteY0" fmla="*/ 0 h 176813"/>
              <a:gd name="connsiteX1" fmla="*/ 43622 w 44269"/>
              <a:gd name="connsiteY1" fmla="*/ 176813 h 176813"/>
              <a:gd name="connsiteX0" fmla="*/ 7173 w 24091"/>
              <a:gd name="connsiteY0" fmla="*/ 0 h 176813"/>
              <a:gd name="connsiteX1" fmla="*/ 22880 w 24091"/>
              <a:gd name="connsiteY1" fmla="*/ 176813 h 176813"/>
              <a:gd name="connsiteX0" fmla="*/ 5232 w 46471"/>
              <a:gd name="connsiteY0" fmla="*/ 0 h 176813"/>
              <a:gd name="connsiteX1" fmla="*/ 45633 w 46471"/>
              <a:gd name="connsiteY1" fmla="*/ 176813 h 176813"/>
              <a:gd name="connsiteX0" fmla="*/ 4722 w 55748"/>
              <a:gd name="connsiteY0" fmla="*/ 0 h 183779"/>
              <a:gd name="connsiteX1" fmla="*/ 55001 w 55748"/>
              <a:gd name="connsiteY1" fmla="*/ 183779 h 183779"/>
              <a:gd name="connsiteX0" fmla="*/ 110 w 51373"/>
              <a:gd name="connsiteY0" fmla="*/ 0 h 183779"/>
              <a:gd name="connsiteX1" fmla="*/ 50389 w 51373"/>
              <a:gd name="connsiteY1" fmla="*/ 183779 h 183779"/>
              <a:gd name="connsiteX0" fmla="*/ 129 w 41676"/>
              <a:gd name="connsiteY0" fmla="*/ 0 h 186101"/>
              <a:gd name="connsiteX1" fmla="*/ 40530 w 41676"/>
              <a:gd name="connsiteY1" fmla="*/ 186101 h 186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676" h="186101">
                <a:moveTo>
                  <a:pt x="129" y="0"/>
                </a:moveTo>
                <a:cubicBezTo>
                  <a:pt x="-2951" y="69300"/>
                  <a:pt x="50054" y="176575"/>
                  <a:pt x="40530" y="186101"/>
                </a:cubicBezTo>
              </a:path>
            </a:pathLst>
          </a:custGeom>
          <a:noFill/>
          <a:ln w="19050">
            <a:solidFill>
              <a:schemeClr val="bg1"/>
            </a:solidFill>
            <a:miter lim="800000"/>
            <a:headEnd type="none" w="med" len="med"/>
            <a:tailEnd type="triangle" w="sm" len="sm"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F9B78D4E-82E3-BCD7-3B44-CFF9255AE054}"/>
              </a:ext>
            </a:extLst>
          </p:cNvPr>
          <p:cNvSpPr txBox="1"/>
          <p:nvPr/>
        </p:nvSpPr>
        <p:spPr>
          <a:xfrm flipH="1">
            <a:off x="5130656" y="1960079"/>
            <a:ext cx="725199" cy="2492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  <a:lvl1pPr marL="11113" indent="-11113" algn="ctr" defTabSz="457189">
              <a:lnSpc>
                <a:spcPct val="90000"/>
              </a:lnSpc>
              <a:spcBef>
                <a:spcPct val="70000"/>
              </a:spcBef>
              <a:buClr>
                <a:srgbClr val="FFFF00"/>
              </a:buClr>
              <a:buSzPct val="100000"/>
              <a:defRPr b="1">
                <a:solidFill>
                  <a:schemeClr val="bg1"/>
                </a:solidFill>
                <a:latin typeface="Lato" panose="020F0502020204030203" pitchFamily="34" charset="0"/>
                <a:ea typeface="MS PGothic" pitchFamily="34" charset="-128"/>
                <a:cs typeface="Lato" panose="020F0502020204030203" pitchFamily="34" charset="0"/>
              </a:defRPr>
            </a:lvl1pPr>
          </a:lstStyle>
          <a:p>
            <a:pPr marL="11113" marR="0" lvl="0" indent="-11113" algn="ctr" defTabSz="457189" rtl="0" eaLnBrk="1" fontAlgn="auto" latinLnBrk="0" hangingPunct="1">
              <a:lnSpc>
                <a:spcPct val="90000"/>
              </a:lnSpc>
              <a:spcBef>
                <a:spcPct val="70000"/>
              </a:spcBef>
              <a:spcAft>
                <a:spcPts val="0"/>
              </a:spcAft>
              <a:buClr>
                <a:srgbClr val="FFFF00"/>
              </a:buClr>
              <a:buSzPct val="100000"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Surgery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D805FAFB-E371-A2EF-A4E7-550D3015FF80}"/>
              </a:ext>
            </a:extLst>
          </p:cNvPr>
          <p:cNvSpPr txBox="1"/>
          <p:nvPr/>
        </p:nvSpPr>
        <p:spPr>
          <a:xfrm rot="10800000" flipV="1">
            <a:off x="4693649" y="2832184"/>
            <a:ext cx="1002454" cy="44319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/>
          <a:p>
            <a:pPr marL="11113" marR="0" lvl="0" indent="-11113" algn="ctr" defTabSz="457178" rtl="0" eaLnBrk="1" fontAlgn="auto" latinLnBrk="0" hangingPunct="1">
              <a:lnSpc>
                <a:spcPct val="90000"/>
              </a:lnSpc>
              <a:spcBef>
                <a:spcPct val="70000"/>
              </a:spcBef>
              <a:spcAft>
                <a:spcPts val="0"/>
              </a:spcAft>
              <a:buClr>
                <a:srgbClr val="FFFF00"/>
              </a:buClr>
              <a:buSzPct val="10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Endoscopic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Procedures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514264F7-6648-28B2-661F-491FCB989626}"/>
              </a:ext>
            </a:extLst>
          </p:cNvPr>
          <p:cNvSpPr txBox="1"/>
          <p:nvPr/>
        </p:nvSpPr>
        <p:spPr>
          <a:xfrm>
            <a:off x="3191163" y="5624539"/>
            <a:ext cx="1327351" cy="49859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  <a:lvl1pPr marL="11113" indent="-11113" algn="ctr" defTabSz="457189">
              <a:lnSpc>
                <a:spcPct val="90000"/>
              </a:lnSpc>
              <a:spcBef>
                <a:spcPct val="70000"/>
              </a:spcBef>
              <a:buClr>
                <a:srgbClr val="FFFF00"/>
              </a:buClr>
              <a:buSzPct val="100000"/>
              <a:defRPr b="1">
                <a:solidFill>
                  <a:schemeClr val="bg1"/>
                </a:solidFill>
                <a:latin typeface="Lato" panose="020F0502020204030203" pitchFamily="34" charset="0"/>
                <a:ea typeface="MS PGothic" pitchFamily="34" charset="-128"/>
                <a:cs typeface="Lato" panose="020F0502020204030203" pitchFamily="34" charset="0"/>
              </a:defRPr>
            </a:lvl1pPr>
          </a:lstStyle>
          <a:p>
            <a:pPr marL="11113" marR="0" lvl="0" indent="-11113" algn="ctr" defTabSz="457189" rtl="0" eaLnBrk="1" fontAlgn="auto" latinLnBrk="0" hangingPunct="1">
              <a:lnSpc>
                <a:spcPct val="90000"/>
              </a:lnSpc>
              <a:spcBef>
                <a:spcPct val="70000"/>
              </a:spcBef>
              <a:spcAft>
                <a:spcPts val="0"/>
              </a:spcAft>
              <a:buClr>
                <a:srgbClr val="FFFF00"/>
              </a:buClr>
              <a:buSzPct val="100000"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Lifestyle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Modifications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19CC3624-F110-E322-76C4-31F4788A1A0C}"/>
              </a:ext>
            </a:extLst>
          </p:cNvPr>
          <p:cNvSpPr txBox="1"/>
          <p:nvPr/>
        </p:nvSpPr>
        <p:spPr>
          <a:xfrm>
            <a:off x="3733164" y="4567196"/>
            <a:ext cx="1288430" cy="74789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  <a:lvl1pPr marL="11113" indent="-11113" algn="ctr" defTabSz="457189">
              <a:lnSpc>
                <a:spcPct val="90000"/>
              </a:lnSpc>
              <a:spcBef>
                <a:spcPct val="70000"/>
              </a:spcBef>
              <a:buClr>
                <a:srgbClr val="FFFF00"/>
              </a:buClr>
              <a:buSzPct val="100000"/>
              <a:defRPr b="1">
                <a:solidFill>
                  <a:schemeClr val="bg1"/>
                </a:solidFill>
                <a:latin typeface="Lato" panose="020F0502020204030203" pitchFamily="34" charset="0"/>
                <a:ea typeface="MS PGothic" pitchFamily="34" charset="-128"/>
                <a:cs typeface="Lato" panose="020F0502020204030203" pitchFamily="34" charset="0"/>
              </a:defRPr>
            </a:lvl1pPr>
          </a:lstStyle>
          <a:p>
            <a:pPr marL="11113" marR="0" lvl="0" indent="-11113" algn="ctr" defTabSz="457189" rtl="0" eaLnBrk="1" fontAlgn="auto" latinLnBrk="0" hangingPunct="1">
              <a:lnSpc>
                <a:spcPct val="90000"/>
              </a:lnSpc>
              <a:spcBef>
                <a:spcPct val="70000"/>
              </a:spcBef>
              <a:spcAft>
                <a:spcPts val="0"/>
              </a:spcAft>
              <a:buClr>
                <a:srgbClr val="FFFF00"/>
              </a:buClr>
              <a:buSzPct val="100000"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Prescriptive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Nutritional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Interventions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F2D866AB-061D-1D26-AA93-AD55A250EB49}"/>
              </a:ext>
            </a:extLst>
          </p:cNvPr>
          <p:cNvSpPr txBox="1"/>
          <p:nvPr/>
        </p:nvSpPr>
        <p:spPr>
          <a:xfrm>
            <a:off x="4408651" y="3868536"/>
            <a:ext cx="1702966" cy="2492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  <a:lvl1pPr marL="11113" indent="-11113" algn="ctr" defTabSz="457189">
              <a:lnSpc>
                <a:spcPct val="90000"/>
              </a:lnSpc>
              <a:spcBef>
                <a:spcPct val="70000"/>
              </a:spcBef>
              <a:buClr>
                <a:srgbClr val="FFFF00"/>
              </a:buClr>
              <a:buSzPct val="100000"/>
              <a:defRPr b="1">
                <a:solidFill>
                  <a:schemeClr val="bg1"/>
                </a:solidFill>
                <a:latin typeface="Lato" panose="020F0502020204030203" pitchFamily="34" charset="0"/>
                <a:ea typeface="MS PGothic" pitchFamily="34" charset="-128"/>
                <a:cs typeface="Lato" panose="020F0502020204030203" pitchFamily="34" charset="0"/>
              </a:defRPr>
            </a:lvl1pPr>
          </a:lstStyle>
          <a:p>
            <a:pPr marL="11113" marR="0" lvl="0" indent="-11113" algn="ctr" defTabSz="457189" rtl="0" eaLnBrk="1" fontAlgn="auto" latinLnBrk="0" hangingPunct="1">
              <a:lnSpc>
                <a:spcPct val="90000"/>
              </a:lnSpc>
              <a:spcBef>
                <a:spcPct val="70000"/>
              </a:spcBef>
              <a:spcAft>
                <a:spcPts val="0"/>
              </a:spcAft>
              <a:buClr>
                <a:srgbClr val="FFFF00"/>
              </a:buClr>
              <a:buSzPct val="100000"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Pharmacotherapy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286E67-BBC8-F148-6B30-0B96D04AF280}"/>
              </a:ext>
            </a:extLst>
          </p:cNvPr>
          <p:cNvSpPr txBox="1"/>
          <p:nvPr/>
        </p:nvSpPr>
        <p:spPr bwMode="auto">
          <a:xfrm>
            <a:off x="415422" y="6399451"/>
            <a:ext cx="24491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Tucker. Curr Obes Rep. 2021;10:396.</a:t>
            </a:r>
          </a:p>
        </p:txBody>
      </p:sp>
    </p:spTree>
    <p:extLst>
      <p:ext uri="{BB962C8B-B14F-4D97-AF65-F5344CB8AC3E}">
        <p14:creationId xmlns:p14="http://schemas.microsoft.com/office/powerpoint/2010/main" val="2453943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EDC92-D621-C9FD-C5A1-CED3ED584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Individualizing Lifestyle Modifications for Obesity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88A3D61-8A2D-10B4-DA01-778D9938DD5E}"/>
              </a:ext>
            </a:extLst>
          </p:cNvPr>
          <p:cNvSpPr/>
          <p:nvPr/>
        </p:nvSpPr>
        <p:spPr>
          <a:xfrm>
            <a:off x="609759" y="1515145"/>
            <a:ext cx="5177354" cy="2144704"/>
          </a:xfrm>
          <a:custGeom>
            <a:avLst/>
            <a:gdLst>
              <a:gd name="connsiteX0" fmla="*/ 0 w 3574507"/>
              <a:gd name="connsiteY0" fmla="*/ 0 h 2144704"/>
              <a:gd name="connsiteX1" fmla="*/ 3574507 w 3574507"/>
              <a:gd name="connsiteY1" fmla="*/ 0 h 2144704"/>
              <a:gd name="connsiteX2" fmla="*/ 3574507 w 3574507"/>
              <a:gd name="connsiteY2" fmla="*/ 2144704 h 2144704"/>
              <a:gd name="connsiteX3" fmla="*/ 0 w 3574507"/>
              <a:gd name="connsiteY3" fmla="*/ 2144704 h 2144704"/>
              <a:gd name="connsiteX4" fmla="*/ 0 w 3574507"/>
              <a:gd name="connsiteY4" fmla="*/ 0 h 214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507" h="2144704">
                <a:moveTo>
                  <a:pt x="0" y="0"/>
                </a:moveTo>
                <a:lnTo>
                  <a:pt x="3574507" y="0"/>
                </a:lnTo>
                <a:lnTo>
                  <a:pt x="3574507" y="2144704"/>
                </a:lnTo>
                <a:lnTo>
                  <a:pt x="0" y="214470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770" tIns="64770" rIns="64770" bIns="6477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000" b="1" kern="1200" dirty="0"/>
              <a:t>Nutrition</a:t>
            </a:r>
          </a:p>
          <a:p>
            <a:pPr marL="285750" lvl="0" indent="-28575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kern="1200" dirty="0"/>
              <a:t>Reduced calories</a:t>
            </a:r>
            <a:r>
              <a:rPr lang="en-US" dirty="0"/>
              <a:t> with</a:t>
            </a:r>
            <a:r>
              <a:rPr lang="en-US" kern="1200" dirty="0"/>
              <a:t> healthy, nutrient-dense diet vs ultraprocessed, energy-dense diet</a:t>
            </a:r>
            <a:endParaRPr lang="en-US" i="1" kern="1200" dirty="0"/>
          </a:p>
          <a:p>
            <a:pPr marL="285750" lvl="0" indent="-28575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i="1" kern="1200" dirty="0"/>
              <a:t>Individualize: meal plan (eg, macronutrient-based diet, meal replacements, fasting, personalized caloric targets)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0DE4F49-D828-5C26-9496-BCFDCD982FC2}"/>
              </a:ext>
            </a:extLst>
          </p:cNvPr>
          <p:cNvSpPr/>
          <p:nvPr/>
        </p:nvSpPr>
        <p:spPr>
          <a:xfrm>
            <a:off x="6404887" y="1515145"/>
            <a:ext cx="5177354" cy="2144704"/>
          </a:xfrm>
          <a:custGeom>
            <a:avLst/>
            <a:gdLst>
              <a:gd name="connsiteX0" fmla="*/ 0 w 3574507"/>
              <a:gd name="connsiteY0" fmla="*/ 0 h 2144704"/>
              <a:gd name="connsiteX1" fmla="*/ 3574507 w 3574507"/>
              <a:gd name="connsiteY1" fmla="*/ 0 h 2144704"/>
              <a:gd name="connsiteX2" fmla="*/ 3574507 w 3574507"/>
              <a:gd name="connsiteY2" fmla="*/ 2144704 h 2144704"/>
              <a:gd name="connsiteX3" fmla="*/ 0 w 3574507"/>
              <a:gd name="connsiteY3" fmla="*/ 2144704 h 2144704"/>
              <a:gd name="connsiteX4" fmla="*/ 0 w 3574507"/>
              <a:gd name="connsiteY4" fmla="*/ 0 h 214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507" h="2144704">
                <a:moveTo>
                  <a:pt x="0" y="0"/>
                </a:moveTo>
                <a:lnTo>
                  <a:pt x="3574507" y="0"/>
                </a:lnTo>
                <a:lnTo>
                  <a:pt x="3574507" y="2144704"/>
                </a:lnTo>
                <a:lnTo>
                  <a:pt x="0" y="214470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770" tIns="64770" rIns="64770" bIns="6477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000" b="1" kern="1200" dirty="0"/>
              <a:t>Physical Activity</a:t>
            </a:r>
            <a:endParaRPr lang="en-US" sz="2000" b="0" kern="1200" dirty="0"/>
          </a:p>
          <a:p>
            <a:pPr marL="285750" lvl="0" indent="-285750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dirty="0"/>
              <a:t>Include a</a:t>
            </a:r>
            <a:r>
              <a:rPr lang="en-US" kern="1200" dirty="0"/>
              <a:t>erobic activity, resistance/strength training to preserve lean mass, and reduced sedentary behaviors</a:t>
            </a:r>
            <a:endParaRPr lang="en-US" i="1" kern="1200" dirty="0"/>
          </a:p>
          <a:p>
            <a:pPr marL="285750" lvl="0" indent="-285750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i="1" dirty="0"/>
              <a:t>I</a:t>
            </a:r>
            <a:r>
              <a:rPr lang="en-US" i="1" kern="1200" dirty="0"/>
              <a:t>ndividualize: adjust to patient preference and functional ability (</a:t>
            </a:r>
            <a:r>
              <a:rPr lang="en-US" i="1" dirty="0"/>
              <a:t>ie</a:t>
            </a:r>
            <a:r>
              <a:rPr lang="en-US" i="1" kern="1200" dirty="0"/>
              <a:t>, intensity, </a:t>
            </a:r>
            <a:r>
              <a:rPr lang="en-US" i="1" dirty="0"/>
              <a:t>amount</a:t>
            </a:r>
            <a:r>
              <a:rPr lang="en-US" i="1" kern="1200" dirty="0"/>
              <a:t>)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6A8E27C-2532-8E1B-83ED-4EA7FF3D5212}"/>
              </a:ext>
            </a:extLst>
          </p:cNvPr>
          <p:cNvSpPr/>
          <p:nvPr/>
        </p:nvSpPr>
        <p:spPr>
          <a:xfrm>
            <a:off x="609759" y="3802729"/>
            <a:ext cx="5177354" cy="2144704"/>
          </a:xfrm>
          <a:custGeom>
            <a:avLst/>
            <a:gdLst>
              <a:gd name="connsiteX0" fmla="*/ 0 w 3574507"/>
              <a:gd name="connsiteY0" fmla="*/ 0 h 2144704"/>
              <a:gd name="connsiteX1" fmla="*/ 3574507 w 3574507"/>
              <a:gd name="connsiteY1" fmla="*/ 0 h 2144704"/>
              <a:gd name="connsiteX2" fmla="*/ 3574507 w 3574507"/>
              <a:gd name="connsiteY2" fmla="*/ 2144704 h 2144704"/>
              <a:gd name="connsiteX3" fmla="*/ 0 w 3574507"/>
              <a:gd name="connsiteY3" fmla="*/ 2144704 h 2144704"/>
              <a:gd name="connsiteX4" fmla="*/ 0 w 3574507"/>
              <a:gd name="connsiteY4" fmla="*/ 0 h 214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507" h="2144704">
                <a:moveTo>
                  <a:pt x="0" y="0"/>
                </a:moveTo>
                <a:lnTo>
                  <a:pt x="3574507" y="0"/>
                </a:lnTo>
                <a:lnTo>
                  <a:pt x="3574507" y="2144704"/>
                </a:lnTo>
                <a:lnTo>
                  <a:pt x="0" y="214470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770" tIns="64770" rIns="64770" bIns="6477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000" kern="1200" dirty="0"/>
              <a:t>Sleep</a:t>
            </a:r>
          </a:p>
          <a:p>
            <a:pPr marL="285750" lvl="0" indent="-28575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kern="1200" dirty="0"/>
              <a:t>Screen for sleep disorders</a:t>
            </a:r>
          </a:p>
          <a:p>
            <a:pPr marL="285750" lvl="0" indent="-28575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kern="1200" dirty="0"/>
              <a:t>Promote good sleep hygiene </a:t>
            </a:r>
            <a:endParaRPr lang="en-US" dirty="0"/>
          </a:p>
          <a:p>
            <a:pPr marL="285750" lvl="0" indent="-28575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kern="1200" dirty="0"/>
              <a:t>Optimize sleep quality and duration</a:t>
            </a:r>
          </a:p>
          <a:p>
            <a:pPr marL="285750" lvl="0" indent="-28575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i="1" kern="1200" dirty="0"/>
              <a:t>Individualize: refer to specialist for evaluation when needed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485854-17FA-E473-5363-F82D6F70B055}"/>
              </a:ext>
            </a:extLst>
          </p:cNvPr>
          <p:cNvSpPr/>
          <p:nvPr/>
        </p:nvSpPr>
        <p:spPr>
          <a:xfrm>
            <a:off x="6404887" y="3802729"/>
            <a:ext cx="5177354" cy="2144704"/>
          </a:xfrm>
          <a:custGeom>
            <a:avLst/>
            <a:gdLst>
              <a:gd name="connsiteX0" fmla="*/ 0 w 3574507"/>
              <a:gd name="connsiteY0" fmla="*/ 0 h 2144704"/>
              <a:gd name="connsiteX1" fmla="*/ 3574507 w 3574507"/>
              <a:gd name="connsiteY1" fmla="*/ 0 h 2144704"/>
              <a:gd name="connsiteX2" fmla="*/ 3574507 w 3574507"/>
              <a:gd name="connsiteY2" fmla="*/ 2144704 h 2144704"/>
              <a:gd name="connsiteX3" fmla="*/ 0 w 3574507"/>
              <a:gd name="connsiteY3" fmla="*/ 2144704 h 2144704"/>
              <a:gd name="connsiteX4" fmla="*/ 0 w 3574507"/>
              <a:gd name="connsiteY4" fmla="*/ 0 h 214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507" h="2144704">
                <a:moveTo>
                  <a:pt x="0" y="0"/>
                </a:moveTo>
                <a:lnTo>
                  <a:pt x="3574507" y="0"/>
                </a:lnTo>
                <a:lnTo>
                  <a:pt x="3574507" y="2144704"/>
                </a:lnTo>
                <a:lnTo>
                  <a:pt x="0" y="214470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4770" tIns="64770" rIns="64770" bIns="6477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000" kern="1200" dirty="0">
                <a:solidFill>
                  <a:schemeClr val="bg1"/>
                </a:solidFill>
              </a:rPr>
              <a:t>Behavioral Therapy</a:t>
            </a:r>
          </a:p>
          <a:p>
            <a:pPr marL="285750" lvl="0" indent="-28575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kern="1200" dirty="0">
                <a:solidFill>
                  <a:schemeClr val="bg1"/>
                </a:solidFill>
              </a:rPr>
              <a:t>Screen for anxiety, depression, eating disorders, and internalized weight bias</a:t>
            </a:r>
            <a:endParaRPr lang="en-US" i="1" kern="1200" dirty="0">
              <a:solidFill>
                <a:schemeClr val="bg1"/>
              </a:solidFill>
            </a:endParaRPr>
          </a:p>
          <a:p>
            <a:pPr marL="285750" lvl="0" indent="-28575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§"/>
            </a:pPr>
            <a:r>
              <a:rPr lang="en-US" i="1" kern="1200" dirty="0">
                <a:solidFill>
                  <a:schemeClr val="bg1"/>
                </a:solidFill>
              </a:rPr>
              <a:t>Individualize: support adherence through goal setting, self-monitoring, problem-solving, cognitive behavioral therapy, stress reduction techniques</a:t>
            </a:r>
          </a:p>
        </p:txBody>
      </p:sp>
      <p:sp>
        <p:nvSpPr>
          <p:cNvPr id="3" name="Text Box 11">
            <a:extLst>
              <a:ext uri="{FF2B5EF4-FFF2-40B4-BE49-F238E27FC236}">
                <a16:creationId xmlns:a16="http://schemas.microsoft.com/office/drawing/2014/main" id="{03C70834-ADC8-9220-2194-C67EF11445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6382435"/>
            <a:ext cx="8824911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Nadolsky. Endocr Pract. 2025:S1530-891X(25)00977-2.</a:t>
            </a:r>
          </a:p>
        </p:txBody>
      </p:sp>
    </p:spTree>
    <p:extLst>
      <p:ext uri="{BB962C8B-B14F-4D97-AF65-F5344CB8AC3E}">
        <p14:creationId xmlns:p14="http://schemas.microsoft.com/office/powerpoint/2010/main" val="70438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EA9B5-2EDA-9E49-6B07-1CC6E0F4F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0A8CF-E9F7-E857-A57A-89F4C254C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Overview of Antiobesity Medications: </a:t>
            </a:r>
            <a:br>
              <a:rPr lang="en-US" dirty="0">
                <a:latin typeface="Calibri"/>
                <a:ea typeface="Calibri"/>
                <a:cs typeface="Calibri"/>
              </a:rPr>
            </a:br>
            <a:r>
              <a:rPr lang="en-US" dirty="0">
                <a:latin typeface="Calibri"/>
                <a:ea typeface="Calibri"/>
                <a:cs typeface="Calibri"/>
              </a:rPr>
              <a:t>Nonincretin Therapies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F12EF3C-D782-CECC-1D31-56DB085DD5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1273321"/>
              </p:ext>
            </p:extLst>
          </p:nvPr>
        </p:nvGraphicFramePr>
        <p:xfrm>
          <a:off x="324497" y="1606401"/>
          <a:ext cx="11543006" cy="44805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78097">
                  <a:extLst>
                    <a:ext uri="{9D8B030D-6E8A-4147-A177-3AD203B41FA5}">
                      <a16:colId xmlns:a16="http://schemas.microsoft.com/office/drawing/2014/main" val="2804504194"/>
                    </a:ext>
                  </a:extLst>
                </a:gridCol>
                <a:gridCol w="1111625">
                  <a:extLst>
                    <a:ext uri="{9D8B030D-6E8A-4147-A177-3AD203B41FA5}">
                      <a16:colId xmlns:a16="http://schemas.microsoft.com/office/drawing/2014/main" val="136138633"/>
                    </a:ext>
                  </a:extLst>
                </a:gridCol>
                <a:gridCol w="2363321">
                  <a:extLst>
                    <a:ext uri="{9D8B030D-6E8A-4147-A177-3AD203B41FA5}">
                      <a16:colId xmlns:a16="http://schemas.microsoft.com/office/drawing/2014/main" val="352673796"/>
                    </a:ext>
                  </a:extLst>
                </a:gridCol>
                <a:gridCol w="2363321">
                  <a:extLst>
                    <a:ext uri="{9D8B030D-6E8A-4147-A177-3AD203B41FA5}">
                      <a16:colId xmlns:a16="http://schemas.microsoft.com/office/drawing/2014/main" val="546440149"/>
                    </a:ext>
                  </a:extLst>
                </a:gridCol>
                <a:gridCol w="2363321">
                  <a:extLst>
                    <a:ext uri="{9D8B030D-6E8A-4147-A177-3AD203B41FA5}">
                      <a16:colId xmlns:a16="http://schemas.microsoft.com/office/drawing/2014/main" val="2237076771"/>
                    </a:ext>
                  </a:extLst>
                </a:gridCol>
                <a:gridCol w="2363321">
                  <a:extLst>
                    <a:ext uri="{9D8B030D-6E8A-4147-A177-3AD203B41FA5}">
                      <a16:colId xmlns:a16="http://schemas.microsoft.com/office/drawing/2014/main" val="2990708041"/>
                    </a:ext>
                  </a:extLst>
                </a:gridCol>
              </a:tblGrid>
              <a:tr h="378455">
                <a:tc>
                  <a:txBody>
                    <a:bodyPr/>
                    <a:lstStyle/>
                    <a:p>
                      <a:r>
                        <a:rPr lang="en-US" sz="1200" dirty="0"/>
                        <a:t>Agent*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MoA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FDA indications</a:t>
                      </a:r>
                      <a:endParaRPr lang="en-US" sz="1200" baseline="30000" dirty="0"/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Common AEs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Contraindications/ </a:t>
                      </a:r>
                    </a:p>
                    <a:p>
                      <a:pPr algn="ctr"/>
                      <a:r>
                        <a:rPr lang="en-US" sz="1200" dirty="0"/>
                        <a:t>Notable Warnings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Pregnancy/Nursing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523801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Bupropion/</a:t>
                      </a:r>
                      <a:br>
                        <a:rPr lang="en-US" sz="12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naltrexone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DA and NE reuptake inhibitor/opioid antagonist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</a:rPr>
                        <a:t>or chronic weight management in adults with BMI of ≥30 kg/m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</a:rPr>
                        <a:t> or ≥27 kg/m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</a:rPr>
                        <a:t> and ≥1 weight-related comorbidity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Nausea, headache, vomiting, diarrhea, dry mouth, constipation, insomnia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ncontrolled HTN; seizure disorders, anorexia nervosa or bulimia, drug or alcohol withdrawal; use with other bupropion products; chronic opioid use;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during/within 14 days of MAOI therapy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; suicidal thought/behavior warning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Weight loss during pregnancy may cause fetal harm</a:t>
                      </a:r>
                    </a:p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Discontinue when pregnancy is recognized</a:t>
                      </a:r>
                    </a:p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Bupropion/metabolites present in human breast milk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5350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Phentermine/ topiramate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NE-releasing agent/GABA receptor modulator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To reduce excess body weight/ maintain weight reduction long-term in patients aged ≥12 yr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</a:rPr>
                        <a:t> with obesity or adults with overweight and ≥1 weight related comorbidity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Paresthesia, dry mouth, constipation, dizziness, insomnia, dysgeusia, depression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yperthyroidism; glaucoma;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during/within 14 days of MAOI therapy;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suicidal thought/behavior warning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Contraindicated in pregnancy; may cause fetal harm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REMS due to teratogenic risk</a:t>
                      </a:r>
                    </a:p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Pregnancy testing recommended</a:t>
                      </a:r>
                    </a:p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Breastfeeding not recommended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4240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Phentermine</a:t>
                      </a:r>
                      <a:endParaRPr lang="en-US" sz="1200" baseline="3000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NE-releasing agent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200" b="0" u="none" baseline="0" dirty="0">
                          <a:solidFill>
                            <a:schemeClr val="tx1"/>
                          </a:solidFill>
                        </a:rPr>
                        <a:t>For obesity management with </a:t>
                      </a:r>
                      <a:r>
                        <a:rPr lang="en-US" sz="1200" b="1" u="none" baseline="0" dirty="0">
                          <a:solidFill>
                            <a:schemeClr val="tx1"/>
                          </a:solidFill>
                        </a:rPr>
                        <a:t>short-term use only</a:t>
                      </a:r>
                      <a:r>
                        <a:rPr lang="en-US" sz="1200" b="1" i="0" u="none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200" b="0" i="0" u="none" baseline="0" dirty="0">
                          <a:solidFill>
                            <a:schemeClr val="tx1"/>
                          </a:solidFill>
                        </a:rPr>
                        <a:t>(≤12 wk) in adults with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</a:rPr>
                        <a:t>BMI of ≥30 kg/m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</a:rPr>
                        <a:t> or ≥27 kg/m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</a:rPr>
                        <a:t> and ≥1 weight-related comorbidity</a:t>
                      </a:r>
                      <a:endParaRPr lang="en-US" sz="1200" u="sng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Insomnia, dry mouth, restlessness, tachycardia nervousness, constipation, ↑ blood pressure/addiction risk 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Cardiovascular disease; hyperthyroidism; glaucoma; agitation; history of drug abuse; during/within 14 days of MAOI therapy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Contraindicated in pregnancy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; weight loss may cause fetal harm</a:t>
                      </a:r>
                    </a:p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Discontinue nursing or phentermine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91591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Orlistat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Gastrointestinal lipase inhibitor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5888" indent="-115888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For obesity management, including weight loss/maintenance</a:t>
                      </a:r>
                    </a:p>
                    <a:p>
                      <a:pPr marL="115888" indent="-115888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To reduce risk of weight regain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Oily spotting, fatty/oily stools, fecal urgency, flatus with discharge, ↓ absorption of fat-soluble vitamins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bg1"/>
                          </a:solidFill>
                        </a:rPr>
                        <a:t>Chronic malabsorption syndrome; cholestasis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</a:rPr>
                        <a:t>Not recommended for use during pregnancy</a:t>
                      </a:r>
                    </a:p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</a:rPr>
                        <a:t>Should not be taken when nursing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81826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81FB5FD-2EB6-809D-025F-9B236B481207}"/>
              </a:ext>
            </a:extLst>
          </p:cNvPr>
          <p:cNvSpPr txBox="1"/>
          <p:nvPr/>
        </p:nvSpPr>
        <p:spPr>
          <a:xfrm>
            <a:off x="516102" y="6433523"/>
            <a:ext cx="8323098" cy="184666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Arial"/>
              </a:rPr>
              <a:t>Bupropion/naltrexone PI. Phentermine/topiramate PI. Phentermine PI. Orlistat PI. </a:t>
            </a: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Arial"/>
              </a:rPr>
              <a:t>Jung. Precis Future Med. 2024;8:38.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387A5E-FA28-A4D3-B5C0-45A73999243C}"/>
              </a:ext>
            </a:extLst>
          </p:cNvPr>
          <p:cNvSpPr txBox="1"/>
          <p:nvPr/>
        </p:nvSpPr>
        <p:spPr bwMode="auto">
          <a:xfrm>
            <a:off x="413844" y="6228413"/>
            <a:ext cx="1154300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</a:t>
            </a:r>
            <a:r>
              <a:rPr lang="en-US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A</a:t>
            </a: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gents approved to treat obesity due to specific genetic causes are not included.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3635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5EC62A-21AD-528A-A70F-4CB1F6BB4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B0E7D-B8BC-8B98-91F2-7896BAB08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Overview of Antiobesity Medications: </a:t>
            </a:r>
            <a:br>
              <a:rPr lang="en-US" dirty="0">
                <a:latin typeface="Calibri"/>
                <a:ea typeface="Calibri"/>
                <a:cs typeface="Calibri"/>
              </a:rPr>
            </a:br>
            <a:r>
              <a:rPr lang="en-US" dirty="0">
                <a:latin typeface="Calibri"/>
                <a:ea typeface="Calibri"/>
                <a:cs typeface="Calibri"/>
              </a:rPr>
              <a:t>Incretin-Based Therapy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AD2672-A657-6028-BB20-CD717CA6511A}"/>
              </a:ext>
            </a:extLst>
          </p:cNvPr>
          <p:cNvSpPr txBox="1"/>
          <p:nvPr/>
        </p:nvSpPr>
        <p:spPr>
          <a:xfrm>
            <a:off x="506674" y="6429608"/>
            <a:ext cx="8477070" cy="184666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Arial"/>
              </a:rPr>
              <a:t>Liraglutide PI. Semaglutide PI. Tirzepatide PI. </a:t>
            </a: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98CCCD86-188B-E94F-DFE4-84A2AC4C2C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2878641"/>
              </p:ext>
            </p:extLst>
          </p:nvPr>
        </p:nvGraphicFramePr>
        <p:xfrm>
          <a:off x="253294" y="1333204"/>
          <a:ext cx="11681533" cy="44094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76012">
                  <a:extLst>
                    <a:ext uri="{9D8B030D-6E8A-4147-A177-3AD203B41FA5}">
                      <a16:colId xmlns:a16="http://schemas.microsoft.com/office/drawing/2014/main" val="2804504194"/>
                    </a:ext>
                  </a:extLst>
                </a:gridCol>
                <a:gridCol w="760859">
                  <a:extLst>
                    <a:ext uri="{9D8B030D-6E8A-4147-A177-3AD203B41FA5}">
                      <a16:colId xmlns:a16="http://schemas.microsoft.com/office/drawing/2014/main" val="136138633"/>
                    </a:ext>
                  </a:extLst>
                </a:gridCol>
                <a:gridCol w="3917576">
                  <a:extLst>
                    <a:ext uri="{9D8B030D-6E8A-4147-A177-3AD203B41FA5}">
                      <a16:colId xmlns:a16="http://schemas.microsoft.com/office/drawing/2014/main" val="2812542121"/>
                    </a:ext>
                  </a:extLst>
                </a:gridCol>
                <a:gridCol w="1613647">
                  <a:extLst>
                    <a:ext uri="{9D8B030D-6E8A-4147-A177-3AD203B41FA5}">
                      <a16:colId xmlns:a16="http://schemas.microsoft.com/office/drawing/2014/main" val="546440149"/>
                    </a:ext>
                  </a:extLst>
                </a:gridCol>
                <a:gridCol w="1954306">
                  <a:extLst>
                    <a:ext uri="{9D8B030D-6E8A-4147-A177-3AD203B41FA5}">
                      <a16:colId xmlns:a16="http://schemas.microsoft.com/office/drawing/2014/main" val="2237076771"/>
                    </a:ext>
                  </a:extLst>
                </a:gridCol>
                <a:gridCol w="2459133">
                  <a:extLst>
                    <a:ext uri="{9D8B030D-6E8A-4147-A177-3AD203B41FA5}">
                      <a16:colId xmlns:a16="http://schemas.microsoft.com/office/drawing/2014/main" val="3426984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300" dirty="0"/>
                        <a:t>Agent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MoA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FDA indications for obesity formulations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Common AEs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Contraindications</a:t>
                      </a:r>
                      <a:r>
                        <a:rPr lang="en-US" sz="1300" baseline="0" dirty="0"/>
                        <a:t>*</a:t>
                      </a:r>
                      <a:endParaRPr lang="en-US" sz="1300" baseline="30000" dirty="0"/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aseline="0" dirty="0"/>
                        <a:t>Pregnancy/Nursing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5238019"/>
                  </a:ext>
                </a:extLst>
              </a:tr>
              <a:tr h="392710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Liraglutide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GLP-1 RA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To reduce excess body weight/maintain weight reduction long-term 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</a:rPr>
                        <a:t>in patients aged ≥12 yr weighing &gt;60 kg with obesity or adults with overweight and </a:t>
                      </a:r>
                      <a:br>
                        <a:rPr lang="en-US" sz="1300" baseline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300" baseline="0" dirty="0">
                          <a:solidFill>
                            <a:schemeClr val="tx1"/>
                          </a:solidFill>
                        </a:rPr>
                        <a:t>≥1 weight-related comorbidity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Nausea, headache, vomiting, diarrhea, constipation, fatigue, hypoglycemia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P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ersonal or family history of medullary thyroid carcinoma or MEN 2; suicidal thought/behavior warning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5888" indent="-115888" algn="l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May cause fetal harm; discontinue when pregnancy is recognized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535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Semaglutide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GLP-1 RA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To reduce excess body weight/maintain weight reduction in patients aged ≥12 yr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</a:rPr>
                        <a:t> with obesity or adults with overweight and ≥1 weight-related comorbidity</a:t>
                      </a:r>
                    </a:p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300" baseline="0" dirty="0">
                          <a:solidFill>
                            <a:schemeClr val="tx1"/>
                          </a:solidFill>
                        </a:rPr>
                        <a:t>To reduce risk of major adverse CV events in adults with established CV disease and obesity or overweight</a:t>
                      </a:r>
                    </a:p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300" baseline="0" dirty="0">
                          <a:solidFill>
                            <a:schemeClr val="tx1"/>
                          </a:solidFill>
                        </a:rPr>
                        <a:t>To treat MASH with moderate to advanced liver fibrosis in adults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Nausea, headache, vomiting, diarrhea, constipation, fatigue, hypoglycemia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P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ersonal or family history of medullary thyroid cancer or MEN 2; suicidal thought/behavior warning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May cause fetal harm; discontinue when pregnancy is recognized</a:t>
                      </a:r>
                    </a:p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Discontinue at least 2 mo before a planned pregnancy (long half- life)</a:t>
                      </a:r>
                    </a:p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Pregnancy exposure registry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4240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Tirzepatide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Dual </a:t>
                      </a:r>
                      <a:br>
                        <a:rPr lang="en-US" sz="13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GIP/ </a:t>
                      </a:r>
                      <a:br>
                        <a:rPr lang="en-US" sz="13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GLP-1 RA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To reduce excess body weight/maintain weight reduction long-term in adults with obesity or overweight with ≥1 weight-related comorbidity</a:t>
                      </a:r>
                    </a:p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To treat moderate to severe OSA in adults with obesity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Nausea, vomiting, diarrhea, constipation, abdominal pain, hypoglycemia, fatigue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P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ersonal or family history of medullary thyroid cancer or MEN 2; suicidal thought/behavior warning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May cause fetal harm; discontinue when pregnancy is recognized</a:t>
                      </a:r>
                    </a:p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Nonoral contraceptive for 4 wk after starting or increasing dose</a:t>
                      </a:r>
                    </a:p>
                    <a:p>
                      <a:pPr marL="115888" marR="0" lvl="0" indent="-1158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Pregnancy exposure registry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818266"/>
                  </a:ext>
                </a:extLst>
              </a:tr>
            </a:tbl>
          </a:graphicData>
        </a:graphic>
      </p:graphicFrame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8097F8B-31B0-6AB0-6E1C-FB683F292560}"/>
              </a:ext>
            </a:extLst>
          </p:cNvPr>
          <p:cNvSpPr txBox="1">
            <a:spLocks/>
          </p:cNvSpPr>
          <p:nvPr/>
        </p:nvSpPr>
        <p:spPr bwMode="auto">
          <a:xfrm>
            <a:off x="249416" y="5695604"/>
            <a:ext cx="11685411" cy="585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n-US" sz="1600" b="0" kern="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A different formulation of each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agent is FDA-approved</a:t>
            </a:r>
            <a:r>
              <a:rPr lang="en-US" sz="1600" b="0" kern="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to improve glycemic control in T2D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n-US" sz="1600" b="0" kern="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To see full lists of approved indications for formulations approved for T2D, refer to the PI</a:t>
            </a:r>
            <a:endParaRPr kumimoji="0" lang="en-US" sz="1600" b="0" i="0" u="none" strike="noStrike" kern="0" cap="none" spc="0" normalizeH="0" baseline="300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184B04-F460-3684-9AD0-B7EAE3F07900}"/>
              </a:ext>
            </a:extLst>
          </p:cNvPr>
          <p:cNvSpPr txBox="1"/>
          <p:nvPr/>
        </p:nvSpPr>
        <p:spPr bwMode="auto">
          <a:xfrm>
            <a:off x="378800" y="6188469"/>
            <a:ext cx="116854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>
                <a:solidFill>
                  <a:srgbClr val="000000"/>
                </a:solidFill>
                <a:latin typeface="Calibri" panose="020F0502020204030204" pitchFamily="34" charset="0"/>
                <a:sym typeface="Arial"/>
              </a:rPr>
              <a:t>*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Arial"/>
              </a:rPr>
              <a:t>Boxed warning for increased risk of thyroid C-cell tumors in rodents, and personal or family history of MTC or MEN 2.</a:t>
            </a:r>
          </a:p>
        </p:txBody>
      </p:sp>
    </p:spTree>
    <p:extLst>
      <p:ext uri="{BB962C8B-B14F-4D97-AF65-F5344CB8AC3E}">
        <p14:creationId xmlns:p14="http://schemas.microsoft.com/office/powerpoint/2010/main" val="30082686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9088D-8402-B16E-9612-FD9D2082F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5D7AC-4138-6B1D-1CB4-301E48EB2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Tirzepatide as Compared With Semaglutide for the Treatment of Obesity: Body Weight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CCE3D3-DDDF-5132-B88C-9FB45CD41480}"/>
              </a:ext>
            </a:extLst>
          </p:cNvPr>
          <p:cNvSpPr txBox="1"/>
          <p:nvPr/>
        </p:nvSpPr>
        <p:spPr bwMode="auto">
          <a:xfrm>
            <a:off x="411923" y="6368663"/>
            <a:ext cx="803170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0" dirty="0">
                <a:solidFill>
                  <a:schemeClr val="bg2"/>
                </a:solidFill>
                <a:latin typeface="+mj-lt"/>
                <a:cs typeface="Arial"/>
              </a:rPr>
              <a:t>Aronne. NEJM. 2025;393:26.</a:t>
            </a:r>
            <a:endParaRPr lang="en-US" sz="1100" b="0" dirty="0">
              <a:solidFill>
                <a:schemeClr val="bg2"/>
              </a:solidFill>
              <a:latin typeface="+mj-lt"/>
              <a:ea typeface="Calibri"/>
              <a:cs typeface="Calibri"/>
            </a:endParaRPr>
          </a:p>
        </p:txBody>
      </p:sp>
      <p:grpSp>
        <p:nvGrpSpPr>
          <p:cNvPr id="311" name="Group 310">
            <a:extLst>
              <a:ext uri="{FF2B5EF4-FFF2-40B4-BE49-F238E27FC236}">
                <a16:creationId xmlns:a16="http://schemas.microsoft.com/office/drawing/2014/main" id="{57F79F00-6FA7-B561-3306-29C2F3ACFD4D}"/>
              </a:ext>
            </a:extLst>
          </p:cNvPr>
          <p:cNvGrpSpPr/>
          <p:nvPr/>
        </p:nvGrpSpPr>
        <p:grpSpPr>
          <a:xfrm>
            <a:off x="2149711" y="1558317"/>
            <a:ext cx="7333633" cy="4362492"/>
            <a:chOff x="2517181" y="1558317"/>
            <a:chExt cx="7333633" cy="4362492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01A38-1949-7BC7-9C75-3471FD06DF57}"/>
                </a:ext>
              </a:extLst>
            </p:cNvPr>
            <p:cNvCxnSpPr>
              <a:endCxn id="69" idx="3"/>
            </p:cNvCxnSpPr>
            <p:nvPr/>
          </p:nvCxnSpPr>
          <p:spPr bwMode="auto">
            <a:xfrm flipH="1">
              <a:off x="3414377" y="2451559"/>
              <a:ext cx="6436437" cy="3661"/>
            </a:xfrm>
            <a:prstGeom prst="line">
              <a:avLst/>
            </a:prstGeom>
            <a:noFill/>
            <a:ln w="28575" cap="flat" cmpd="sng" algn="ctr">
              <a:solidFill>
                <a:schemeClr val="tx2">
                  <a:lumMod val="9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78E92FD-D95B-C4F7-6E1A-9854CD6D45BA}"/>
                </a:ext>
              </a:extLst>
            </p:cNvPr>
            <p:cNvSpPr txBox="1"/>
            <p:nvPr/>
          </p:nvSpPr>
          <p:spPr bwMode="auto">
            <a:xfrm>
              <a:off x="4985055" y="1558317"/>
              <a:ext cx="264861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2000" dirty="0">
                  <a:solidFill>
                    <a:schemeClr val="bg1"/>
                  </a:solidFill>
                  <a:latin typeface="Calibri" panose="020F0502020204030204" pitchFamily="34" charset="0"/>
                </a:rPr>
                <a:t>Change in Body Weight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AA5BA5A4-3E54-3F93-391B-1D5E9F4CCBCE}"/>
                </a:ext>
              </a:extLst>
            </p:cNvPr>
            <p:cNvSpPr txBox="1"/>
            <p:nvPr/>
          </p:nvSpPr>
          <p:spPr bwMode="auto">
            <a:xfrm rot="16200000">
              <a:off x="1796984" y="3629901"/>
              <a:ext cx="184050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2000" dirty="0">
                  <a:solidFill>
                    <a:schemeClr val="bg1"/>
                  </a:solidFill>
                  <a:latin typeface="Calibri" panose="020F0502020204030204" pitchFamily="34" charset="0"/>
                </a:rPr>
                <a:t>Percent Change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8508D9A3-5A13-CB16-C67E-A10AABF10B03}"/>
                </a:ext>
              </a:extLst>
            </p:cNvPr>
            <p:cNvSpPr txBox="1"/>
            <p:nvPr/>
          </p:nvSpPr>
          <p:spPr bwMode="auto">
            <a:xfrm>
              <a:off x="4855624" y="5520699"/>
              <a:ext cx="282077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2000" dirty="0">
                  <a:solidFill>
                    <a:schemeClr val="bg1"/>
                  </a:solidFill>
                  <a:latin typeface="Calibri" panose="020F0502020204030204" pitchFamily="34" charset="0"/>
                </a:rPr>
                <a:t>Wk Since Randomization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E2523737-EEAF-CD39-5106-039911A6BBD9}"/>
                </a:ext>
              </a:extLst>
            </p:cNvPr>
            <p:cNvSpPr txBox="1"/>
            <p:nvPr/>
          </p:nvSpPr>
          <p:spPr bwMode="auto">
            <a:xfrm>
              <a:off x="4490257" y="2051449"/>
              <a:ext cx="435612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2000" dirty="0">
                  <a:solidFill>
                    <a:schemeClr val="bg1"/>
                  </a:solidFill>
                  <a:latin typeface="Calibri" panose="020F0502020204030204" pitchFamily="34" charset="0"/>
                </a:rPr>
                <a:t>Overall mean baseline weight: 113.2 kg</a:t>
              </a:r>
            </a:p>
          </p:txBody>
        </p: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954C8DA0-0EB3-7479-41A7-4C2F183E2723}"/>
                </a:ext>
              </a:extLst>
            </p:cNvPr>
            <p:cNvGrpSpPr/>
            <p:nvPr/>
          </p:nvGrpSpPr>
          <p:grpSpPr>
            <a:xfrm>
              <a:off x="2925139" y="2270554"/>
              <a:ext cx="489238" cy="3113526"/>
              <a:chOff x="2925139" y="2270554"/>
              <a:chExt cx="489238" cy="3113526"/>
            </a:xfrm>
          </p:grpSpPr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F4AC88CC-A6BE-A018-B891-4AAD67BD140C}"/>
                  </a:ext>
                </a:extLst>
              </p:cNvPr>
              <p:cNvSpPr txBox="1"/>
              <p:nvPr/>
            </p:nvSpPr>
            <p:spPr bwMode="auto">
              <a:xfrm>
                <a:off x="3112691" y="2270554"/>
                <a:ext cx="30168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0</a:t>
                </a: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4EB285C9-35B2-FF45-1B3C-4715D872A169}"/>
                  </a:ext>
                </a:extLst>
              </p:cNvPr>
              <p:cNvSpPr txBox="1"/>
              <p:nvPr/>
            </p:nvSpPr>
            <p:spPr bwMode="auto">
              <a:xfrm>
                <a:off x="3042159" y="2725038"/>
                <a:ext cx="37221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-4</a:t>
                </a:r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38AAD5C1-8D2F-D9C9-CE70-7E0D851B4345}"/>
                  </a:ext>
                </a:extLst>
              </p:cNvPr>
              <p:cNvSpPr txBox="1"/>
              <p:nvPr/>
            </p:nvSpPr>
            <p:spPr bwMode="auto">
              <a:xfrm>
                <a:off x="3112691" y="3188167"/>
                <a:ext cx="30168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8</a:t>
                </a: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47B80A40-840E-F231-F706-94BBCA56C5B4}"/>
                  </a:ext>
                </a:extLst>
              </p:cNvPr>
              <p:cNvSpPr txBox="1"/>
              <p:nvPr/>
            </p:nvSpPr>
            <p:spPr bwMode="auto">
              <a:xfrm>
                <a:off x="2925139" y="3642651"/>
                <a:ext cx="48923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-12</a:t>
                </a:r>
              </a:p>
            </p:txBody>
          </p:sp>
          <p:sp>
            <p:nvSpPr>
              <p:cNvPr id="170" name="TextBox 169">
                <a:extLst>
                  <a:ext uri="{FF2B5EF4-FFF2-40B4-BE49-F238E27FC236}">
                    <a16:creationId xmlns:a16="http://schemas.microsoft.com/office/drawing/2014/main" id="{1F4D8AB2-D772-0758-0365-4339576DB6EE}"/>
                  </a:ext>
                </a:extLst>
              </p:cNvPr>
              <p:cNvSpPr txBox="1"/>
              <p:nvPr/>
            </p:nvSpPr>
            <p:spPr bwMode="auto">
              <a:xfrm>
                <a:off x="2925139" y="4097135"/>
                <a:ext cx="48923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-16</a:t>
                </a:r>
              </a:p>
            </p:txBody>
          </p:sp>
          <p:sp>
            <p:nvSpPr>
              <p:cNvPr id="172" name="TextBox 171">
                <a:extLst>
                  <a:ext uri="{FF2B5EF4-FFF2-40B4-BE49-F238E27FC236}">
                    <a16:creationId xmlns:a16="http://schemas.microsoft.com/office/drawing/2014/main" id="{DD56D935-50AB-0A58-C665-DF682810BCB2}"/>
                  </a:ext>
                </a:extLst>
              </p:cNvPr>
              <p:cNvSpPr txBox="1"/>
              <p:nvPr/>
            </p:nvSpPr>
            <p:spPr bwMode="auto">
              <a:xfrm>
                <a:off x="2995673" y="4560264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20</a:t>
                </a:r>
              </a:p>
            </p:txBody>
          </p:sp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9B97629B-BBE8-F63A-92FD-40334821CA1F}"/>
                  </a:ext>
                </a:extLst>
              </p:cNvPr>
              <p:cNvSpPr txBox="1"/>
              <p:nvPr/>
            </p:nvSpPr>
            <p:spPr bwMode="auto">
              <a:xfrm>
                <a:off x="2925139" y="5014748"/>
                <a:ext cx="48923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-24</a:t>
                </a:r>
              </a:p>
            </p:txBody>
          </p:sp>
        </p:grpSp>
        <p:grpSp>
          <p:nvGrpSpPr>
            <p:cNvPr id="174" name="Group 173">
              <a:extLst>
                <a:ext uri="{FF2B5EF4-FFF2-40B4-BE49-F238E27FC236}">
                  <a16:creationId xmlns:a16="http://schemas.microsoft.com/office/drawing/2014/main" id="{CACCAF40-95CF-9735-93F9-4160A24BCB94}"/>
                </a:ext>
              </a:extLst>
            </p:cNvPr>
            <p:cNvGrpSpPr/>
            <p:nvPr/>
          </p:nvGrpSpPr>
          <p:grpSpPr>
            <a:xfrm>
              <a:off x="3299777" y="5237922"/>
              <a:ext cx="6096425" cy="369332"/>
              <a:chOff x="3299777" y="5237922"/>
              <a:chExt cx="6096425" cy="369332"/>
            </a:xfrm>
          </p:grpSpPr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C810570B-35B6-555E-60D0-8AF38E8E2FA3}"/>
                  </a:ext>
                </a:extLst>
              </p:cNvPr>
              <p:cNvSpPr txBox="1"/>
              <p:nvPr/>
            </p:nvSpPr>
            <p:spPr bwMode="auto">
              <a:xfrm>
                <a:off x="3299777" y="5237922"/>
                <a:ext cx="30168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0</a:t>
                </a:r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ADE24160-654F-541C-57BE-D6916691A939}"/>
                  </a:ext>
                </a:extLst>
              </p:cNvPr>
              <p:cNvSpPr txBox="1"/>
              <p:nvPr/>
            </p:nvSpPr>
            <p:spPr bwMode="auto">
              <a:xfrm>
                <a:off x="3607813" y="5237922"/>
                <a:ext cx="30168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4</a:t>
                </a:r>
              </a:p>
            </p:txBody>
          </p:sp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48BC7677-64F4-9E1D-8E27-DAE8609F179B}"/>
                  </a:ext>
                </a:extLst>
              </p:cNvPr>
              <p:cNvSpPr txBox="1"/>
              <p:nvPr/>
            </p:nvSpPr>
            <p:spPr bwMode="auto">
              <a:xfrm>
                <a:off x="3931516" y="5237922"/>
                <a:ext cx="30168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8</a:t>
                </a:r>
              </a:p>
            </p:txBody>
          </p:sp>
          <p:sp>
            <p:nvSpPr>
              <p:cNvPr id="178" name="TextBox 177">
                <a:extLst>
                  <a:ext uri="{FF2B5EF4-FFF2-40B4-BE49-F238E27FC236}">
                    <a16:creationId xmlns:a16="http://schemas.microsoft.com/office/drawing/2014/main" id="{C24E2E7E-732B-E4FD-B446-1900BD45AA64}"/>
                  </a:ext>
                </a:extLst>
              </p:cNvPr>
              <p:cNvSpPr txBox="1"/>
              <p:nvPr/>
            </p:nvSpPr>
            <p:spPr bwMode="auto">
              <a:xfrm>
                <a:off x="4181043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12</a:t>
                </a:r>
              </a:p>
            </p:txBody>
          </p:sp>
          <p:sp>
            <p:nvSpPr>
              <p:cNvPr id="179" name="TextBox 178">
                <a:extLst>
                  <a:ext uri="{FF2B5EF4-FFF2-40B4-BE49-F238E27FC236}">
                    <a16:creationId xmlns:a16="http://schemas.microsoft.com/office/drawing/2014/main" id="{BA42FEB3-D94C-1FF5-52EC-38D975685561}"/>
                  </a:ext>
                </a:extLst>
              </p:cNvPr>
              <p:cNvSpPr txBox="1"/>
              <p:nvPr/>
            </p:nvSpPr>
            <p:spPr bwMode="auto">
              <a:xfrm>
                <a:off x="4513669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16</a:t>
                </a:r>
              </a:p>
            </p:txBody>
          </p:sp>
          <p:sp>
            <p:nvSpPr>
              <p:cNvPr id="180" name="TextBox 179">
                <a:extLst>
                  <a:ext uri="{FF2B5EF4-FFF2-40B4-BE49-F238E27FC236}">
                    <a16:creationId xmlns:a16="http://schemas.microsoft.com/office/drawing/2014/main" id="{18EE994D-012C-48BD-9FD2-32B1C954A9BF}"/>
                  </a:ext>
                </a:extLst>
              </p:cNvPr>
              <p:cNvSpPr txBox="1"/>
              <p:nvPr/>
            </p:nvSpPr>
            <p:spPr bwMode="auto">
              <a:xfrm>
                <a:off x="4837372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20</a:t>
                </a:r>
              </a:p>
            </p:txBody>
          </p:sp>
          <p:sp>
            <p:nvSpPr>
              <p:cNvPr id="181" name="TextBox 180">
                <a:extLst>
                  <a:ext uri="{FF2B5EF4-FFF2-40B4-BE49-F238E27FC236}">
                    <a16:creationId xmlns:a16="http://schemas.microsoft.com/office/drawing/2014/main" id="{D2EAF2E5-1B62-2E13-44DD-8F4F96C056FA}"/>
                  </a:ext>
                </a:extLst>
              </p:cNvPr>
              <p:cNvSpPr txBox="1"/>
              <p:nvPr/>
            </p:nvSpPr>
            <p:spPr bwMode="auto">
              <a:xfrm>
                <a:off x="5145408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24</a:t>
                </a:r>
              </a:p>
            </p:txBody>
          </p:sp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D20D11D1-4935-F60C-D50B-684C155F63FD}"/>
                  </a:ext>
                </a:extLst>
              </p:cNvPr>
              <p:cNvSpPr txBox="1"/>
              <p:nvPr/>
            </p:nvSpPr>
            <p:spPr bwMode="auto">
              <a:xfrm>
                <a:off x="6102866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36</a:t>
                </a:r>
              </a:p>
            </p:txBody>
          </p:sp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473BA664-E89F-C5FA-B49B-0D1558B9CDDB}"/>
                  </a:ext>
                </a:extLst>
              </p:cNvPr>
              <p:cNvSpPr txBox="1"/>
              <p:nvPr/>
            </p:nvSpPr>
            <p:spPr bwMode="auto">
              <a:xfrm>
                <a:off x="7060324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48</a:t>
                </a:r>
              </a:p>
            </p:txBody>
          </p:sp>
          <p:sp>
            <p:nvSpPr>
              <p:cNvPr id="184" name="TextBox 183">
                <a:extLst>
                  <a:ext uri="{FF2B5EF4-FFF2-40B4-BE49-F238E27FC236}">
                    <a16:creationId xmlns:a16="http://schemas.microsoft.com/office/drawing/2014/main" id="{1AF32EA1-474F-DA21-372C-11CE605ABE4A}"/>
                  </a:ext>
                </a:extLst>
              </p:cNvPr>
              <p:cNvSpPr txBox="1"/>
              <p:nvPr/>
            </p:nvSpPr>
            <p:spPr bwMode="auto">
              <a:xfrm>
                <a:off x="7374711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52</a:t>
                </a:r>
              </a:p>
            </p:txBody>
          </p:sp>
          <p:sp>
            <p:nvSpPr>
              <p:cNvPr id="185" name="TextBox 184">
                <a:extLst>
                  <a:ext uri="{FF2B5EF4-FFF2-40B4-BE49-F238E27FC236}">
                    <a16:creationId xmlns:a16="http://schemas.microsoft.com/office/drawing/2014/main" id="{1A7349A0-37FB-49E7-5DDF-FBE60F582F8C}"/>
                  </a:ext>
                </a:extLst>
              </p:cNvPr>
              <p:cNvSpPr txBox="1"/>
              <p:nvPr/>
            </p:nvSpPr>
            <p:spPr bwMode="auto">
              <a:xfrm>
                <a:off x="8017781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60</a:t>
                </a:r>
              </a:p>
            </p:txBody>
          </p:sp>
          <p:sp>
            <p:nvSpPr>
              <p:cNvPr id="186" name="TextBox 185">
                <a:extLst>
                  <a:ext uri="{FF2B5EF4-FFF2-40B4-BE49-F238E27FC236}">
                    <a16:creationId xmlns:a16="http://schemas.microsoft.com/office/drawing/2014/main" id="{170786FA-50CA-CA2F-DBD3-F77D29281E79}"/>
                  </a:ext>
                </a:extLst>
              </p:cNvPr>
              <p:cNvSpPr txBox="1"/>
              <p:nvPr/>
            </p:nvSpPr>
            <p:spPr bwMode="auto">
              <a:xfrm>
                <a:off x="8977498" y="5237922"/>
                <a:ext cx="4187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b="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72</a:t>
                </a:r>
              </a:p>
            </p:txBody>
          </p:sp>
        </p:grp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7EE4C5AF-DFFC-BD20-DBD1-7D5202415C4A}"/>
                </a:ext>
              </a:extLst>
            </p:cNvPr>
            <p:cNvSpPr txBox="1"/>
            <p:nvPr/>
          </p:nvSpPr>
          <p:spPr bwMode="auto">
            <a:xfrm>
              <a:off x="8153601" y="2639886"/>
              <a:ext cx="121860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>
                <a:spcBef>
                  <a:spcPts val="0"/>
                </a:spcBef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Tirzepatide</a:t>
              </a:r>
            </a:p>
            <a:p>
              <a:pPr algn="l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Semaglutide</a:t>
              </a:r>
            </a:p>
          </p:txBody>
        </p: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D4A60241-1AE6-3A0F-8AD0-FAC35FB792F6}"/>
                </a:ext>
              </a:extLst>
            </p:cNvPr>
            <p:cNvCxnSpPr/>
            <p:nvPr/>
          </p:nvCxnSpPr>
          <p:spPr bwMode="auto">
            <a:xfrm>
              <a:off x="7745929" y="2813050"/>
              <a:ext cx="407672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E5995B73-27BE-C1E3-C0D9-F7AC2A3F335F}"/>
                </a:ext>
              </a:extLst>
            </p:cNvPr>
            <p:cNvCxnSpPr/>
            <p:nvPr/>
          </p:nvCxnSpPr>
          <p:spPr bwMode="auto">
            <a:xfrm>
              <a:off x="7745929" y="3062620"/>
              <a:ext cx="407672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F53159B8-B5A6-8A83-3EDD-2F1FEFAA08BD}"/>
                </a:ext>
              </a:extLst>
            </p:cNvPr>
            <p:cNvSpPr txBox="1"/>
            <p:nvPr/>
          </p:nvSpPr>
          <p:spPr bwMode="auto">
            <a:xfrm>
              <a:off x="9186850" y="4011983"/>
              <a:ext cx="66396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-15.4</a:t>
              </a:r>
            </a:p>
          </p:txBody>
        </p: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EE1B8D31-D5D6-0468-86DA-6CD64D6022FD}"/>
                </a:ext>
              </a:extLst>
            </p:cNvPr>
            <p:cNvSpPr txBox="1"/>
            <p:nvPr/>
          </p:nvSpPr>
          <p:spPr bwMode="auto">
            <a:xfrm>
              <a:off x="9186850" y="4711040"/>
              <a:ext cx="66396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-21.6</a:t>
              </a:r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86FE6A5D-1977-A5AF-15BC-59AC012E03F6}"/>
                </a:ext>
              </a:extLst>
            </p:cNvPr>
            <p:cNvSpPr/>
            <p:nvPr/>
          </p:nvSpPr>
          <p:spPr bwMode="auto">
            <a:xfrm>
              <a:off x="3441700" y="2305050"/>
              <a:ext cx="6223000" cy="2889250"/>
            </a:xfrm>
            <a:custGeom>
              <a:avLst/>
              <a:gdLst>
                <a:gd name="connsiteX0" fmla="*/ 0 w 6223000"/>
                <a:gd name="connsiteY0" fmla="*/ 0 h 2889250"/>
                <a:gd name="connsiteX1" fmla="*/ 0 w 6223000"/>
                <a:gd name="connsiteY1" fmla="*/ 2889250 h 2889250"/>
                <a:gd name="connsiteX2" fmla="*/ 6223000 w 6223000"/>
                <a:gd name="connsiteY2" fmla="*/ 2889250 h 288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223000" h="2889250">
                  <a:moveTo>
                    <a:pt x="0" y="0"/>
                  </a:moveTo>
                  <a:lnTo>
                    <a:pt x="0" y="2889250"/>
                  </a:lnTo>
                  <a:lnTo>
                    <a:pt x="6223000" y="288925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93" name="Group 192">
              <a:extLst>
                <a:ext uri="{FF2B5EF4-FFF2-40B4-BE49-F238E27FC236}">
                  <a16:creationId xmlns:a16="http://schemas.microsoft.com/office/drawing/2014/main" id="{0BF9BA5B-FFF1-90DC-C2F0-0D392BD5ECCE}"/>
                </a:ext>
              </a:extLst>
            </p:cNvPr>
            <p:cNvGrpSpPr/>
            <p:nvPr/>
          </p:nvGrpSpPr>
          <p:grpSpPr>
            <a:xfrm>
              <a:off x="3346451" y="2452944"/>
              <a:ext cx="95250" cy="2743800"/>
              <a:chOff x="3228268" y="2452944"/>
              <a:chExt cx="446977" cy="2743800"/>
            </a:xfrm>
          </p:grpSpPr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F45E0C60-1926-EED5-F8F8-D0DC95443D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24529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E17D38FE-D1F0-89E0-F968-461DA3DD71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29102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8D69FFBD-33E5-173B-E448-BB62A41BBF2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33675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7" name="Straight Connector 196">
                <a:extLst>
                  <a:ext uri="{FF2B5EF4-FFF2-40B4-BE49-F238E27FC236}">
                    <a16:creationId xmlns:a16="http://schemas.microsoft.com/office/drawing/2014/main" id="{E23D916F-3EE6-3F28-E79E-EB46D7F4BF9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38248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8" name="Straight Connector 197">
                <a:extLst>
                  <a:ext uri="{FF2B5EF4-FFF2-40B4-BE49-F238E27FC236}">
                    <a16:creationId xmlns:a16="http://schemas.microsoft.com/office/drawing/2014/main" id="{B7D2244C-B68F-8F97-4FEB-0B5740A5123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42821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9" name="Straight Connector 198">
                <a:extLst>
                  <a:ext uri="{FF2B5EF4-FFF2-40B4-BE49-F238E27FC236}">
                    <a16:creationId xmlns:a16="http://schemas.microsoft.com/office/drawing/2014/main" id="{22CD5CF5-9DAA-72EB-662F-82F085E1F42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47394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0" name="Straight Connector 199">
                <a:extLst>
                  <a:ext uri="{FF2B5EF4-FFF2-40B4-BE49-F238E27FC236}">
                    <a16:creationId xmlns:a16="http://schemas.microsoft.com/office/drawing/2014/main" id="{3D71CCDB-FD38-A74A-8209-2043C45AF9C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51967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E7CD6415-433E-9714-228C-3EF7D991511F}"/>
                </a:ext>
              </a:extLst>
            </p:cNvPr>
            <p:cNvGrpSpPr/>
            <p:nvPr/>
          </p:nvGrpSpPr>
          <p:grpSpPr>
            <a:xfrm rot="5400000">
              <a:off x="6260868" y="2369918"/>
              <a:ext cx="95250" cy="5744014"/>
              <a:chOff x="3228268" y="-2999371"/>
              <a:chExt cx="446977" cy="8196115"/>
            </a:xfrm>
          </p:grpSpPr>
          <p:cxnSp>
            <p:nvCxnSpPr>
              <p:cNvPr id="202" name="Straight Connector 201">
                <a:extLst>
                  <a:ext uri="{FF2B5EF4-FFF2-40B4-BE49-F238E27FC236}">
                    <a16:creationId xmlns:a16="http://schemas.microsoft.com/office/drawing/2014/main" id="{671C6ED7-8541-76D3-46F1-31324CCCE26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24529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3" name="Straight Connector 202">
                <a:extLst>
                  <a:ext uri="{FF2B5EF4-FFF2-40B4-BE49-F238E27FC236}">
                    <a16:creationId xmlns:a16="http://schemas.microsoft.com/office/drawing/2014/main" id="{FFD19BE0-FD89-D38F-2998-9F6D963C81A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29102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4" name="Straight Connector 203">
                <a:extLst>
                  <a:ext uri="{FF2B5EF4-FFF2-40B4-BE49-F238E27FC236}">
                    <a16:creationId xmlns:a16="http://schemas.microsoft.com/office/drawing/2014/main" id="{27FC8B7A-6F2A-A935-41C9-7A4DFDEA871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33675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5" name="Straight Connector 204">
                <a:extLst>
                  <a:ext uri="{FF2B5EF4-FFF2-40B4-BE49-F238E27FC236}">
                    <a16:creationId xmlns:a16="http://schemas.microsoft.com/office/drawing/2014/main" id="{0F6864F0-9726-C386-5F2D-3B0F8974AB1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38248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6" name="Straight Connector 205">
                <a:extLst>
                  <a:ext uri="{FF2B5EF4-FFF2-40B4-BE49-F238E27FC236}">
                    <a16:creationId xmlns:a16="http://schemas.microsoft.com/office/drawing/2014/main" id="{A5752A5F-488F-5D59-ABDD-C4842EC7DE9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42821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7" name="Straight Connector 206">
                <a:extLst>
                  <a:ext uri="{FF2B5EF4-FFF2-40B4-BE49-F238E27FC236}">
                    <a16:creationId xmlns:a16="http://schemas.microsoft.com/office/drawing/2014/main" id="{ADB41612-BF6F-E984-7771-C936756B755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47394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8" name="Straight Connector 207">
                <a:extLst>
                  <a:ext uri="{FF2B5EF4-FFF2-40B4-BE49-F238E27FC236}">
                    <a16:creationId xmlns:a16="http://schemas.microsoft.com/office/drawing/2014/main" id="{40D8EC02-4343-1079-5FB1-3072FEA3294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519674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9" name="Straight Connector 208">
                <a:extLst>
                  <a:ext uri="{FF2B5EF4-FFF2-40B4-BE49-F238E27FC236}">
                    <a16:creationId xmlns:a16="http://schemas.microsoft.com/office/drawing/2014/main" id="{39C75E35-D3BE-B1F6-1809-47A8CD586C8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1093825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0" name="Straight Connector 209">
                <a:extLst>
                  <a:ext uri="{FF2B5EF4-FFF2-40B4-BE49-F238E27FC236}">
                    <a16:creationId xmlns:a16="http://schemas.microsoft.com/office/drawing/2014/main" id="{F259569F-3618-D0E1-0412-8302B0855AF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-26529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1" name="Straight Connector 210">
                <a:extLst>
                  <a:ext uri="{FF2B5EF4-FFF2-40B4-BE49-F238E27FC236}">
                    <a16:creationId xmlns:a16="http://schemas.microsoft.com/office/drawing/2014/main" id="{9BE74891-CBA4-486D-DC35-9505E5A4DCD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-718334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2" name="Straight Connector 211">
                <a:extLst>
                  <a:ext uri="{FF2B5EF4-FFF2-40B4-BE49-F238E27FC236}">
                    <a16:creationId xmlns:a16="http://schemas.microsoft.com/office/drawing/2014/main" id="{6A7CD711-075B-EF71-F0F4-DD152E1E2BA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-1624413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3" name="Straight Connector 212">
                <a:extLst>
                  <a:ext uri="{FF2B5EF4-FFF2-40B4-BE49-F238E27FC236}">
                    <a16:creationId xmlns:a16="http://schemas.microsoft.com/office/drawing/2014/main" id="{DFF2BA09-5B53-4392-3063-045FB8C0285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28268" y="-2999371"/>
                <a:ext cx="44697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0052858E-0CEC-D59A-23F9-D1C9EC3BFBD7}"/>
                </a:ext>
              </a:extLst>
            </p:cNvPr>
            <p:cNvSpPr/>
            <p:nvPr/>
          </p:nvSpPr>
          <p:spPr bwMode="auto">
            <a:xfrm>
              <a:off x="3460750" y="2457450"/>
              <a:ext cx="5727700" cy="1758950"/>
            </a:xfrm>
            <a:custGeom>
              <a:avLst/>
              <a:gdLst>
                <a:gd name="connsiteX0" fmla="*/ 0 w 5727700"/>
                <a:gd name="connsiteY0" fmla="*/ 0 h 1758950"/>
                <a:gd name="connsiteX1" fmla="*/ 304800 w 5727700"/>
                <a:gd name="connsiteY1" fmla="*/ 273050 h 1758950"/>
                <a:gd name="connsiteX2" fmla="*/ 622300 w 5727700"/>
                <a:gd name="connsiteY2" fmla="*/ 450850 h 1758950"/>
                <a:gd name="connsiteX3" fmla="*/ 946150 w 5727700"/>
                <a:gd name="connsiteY3" fmla="*/ 685800 h 1758950"/>
                <a:gd name="connsiteX4" fmla="*/ 1257300 w 5727700"/>
                <a:gd name="connsiteY4" fmla="*/ 895350 h 1758950"/>
                <a:gd name="connsiteX5" fmla="*/ 1581150 w 5727700"/>
                <a:gd name="connsiteY5" fmla="*/ 1085850 h 1758950"/>
                <a:gd name="connsiteX6" fmla="*/ 1911350 w 5727700"/>
                <a:gd name="connsiteY6" fmla="*/ 1244600 h 1758950"/>
                <a:gd name="connsiteX7" fmla="*/ 2863850 w 5727700"/>
                <a:gd name="connsiteY7" fmla="*/ 1517650 h 1758950"/>
                <a:gd name="connsiteX8" fmla="*/ 3810000 w 5727700"/>
                <a:gd name="connsiteY8" fmla="*/ 1676400 h 1758950"/>
                <a:gd name="connsiteX9" fmla="*/ 4133850 w 5727700"/>
                <a:gd name="connsiteY9" fmla="*/ 1720850 h 1758950"/>
                <a:gd name="connsiteX10" fmla="*/ 4762500 w 5727700"/>
                <a:gd name="connsiteY10" fmla="*/ 1739900 h 1758950"/>
                <a:gd name="connsiteX11" fmla="*/ 5727700 w 5727700"/>
                <a:gd name="connsiteY11" fmla="*/ 1758950 h 175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27700" h="1758950">
                  <a:moveTo>
                    <a:pt x="0" y="0"/>
                  </a:moveTo>
                  <a:lnTo>
                    <a:pt x="304800" y="273050"/>
                  </a:lnTo>
                  <a:lnTo>
                    <a:pt x="622300" y="450850"/>
                  </a:lnTo>
                  <a:lnTo>
                    <a:pt x="946150" y="685800"/>
                  </a:lnTo>
                  <a:lnTo>
                    <a:pt x="1257300" y="895350"/>
                  </a:lnTo>
                  <a:lnTo>
                    <a:pt x="1581150" y="1085850"/>
                  </a:lnTo>
                  <a:lnTo>
                    <a:pt x="1911350" y="1244600"/>
                  </a:lnTo>
                  <a:lnTo>
                    <a:pt x="2863850" y="1517650"/>
                  </a:lnTo>
                  <a:lnTo>
                    <a:pt x="3810000" y="1676400"/>
                  </a:lnTo>
                  <a:lnTo>
                    <a:pt x="4133850" y="1720850"/>
                  </a:lnTo>
                  <a:lnTo>
                    <a:pt x="4762500" y="1739900"/>
                  </a:lnTo>
                  <a:lnTo>
                    <a:pt x="5727700" y="1758950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ACEB344C-7FA7-B40C-48EA-2E4461E880F0}"/>
                </a:ext>
              </a:extLst>
            </p:cNvPr>
            <p:cNvGrpSpPr/>
            <p:nvPr/>
          </p:nvGrpSpPr>
          <p:grpSpPr>
            <a:xfrm>
              <a:off x="4673979" y="3312318"/>
              <a:ext cx="4550971" cy="1035845"/>
              <a:chOff x="4673979" y="3312318"/>
              <a:chExt cx="4550971" cy="1035845"/>
            </a:xfrm>
          </p:grpSpPr>
          <p:grpSp>
            <p:nvGrpSpPr>
              <p:cNvPr id="216" name="Group 215">
                <a:extLst>
                  <a:ext uri="{FF2B5EF4-FFF2-40B4-BE49-F238E27FC236}">
                    <a16:creationId xmlns:a16="http://schemas.microsoft.com/office/drawing/2014/main" id="{8DA65B1E-958F-92B9-A6FB-E2AAD5BCA382}"/>
                  </a:ext>
                </a:extLst>
              </p:cNvPr>
              <p:cNvGrpSpPr/>
              <p:nvPr/>
            </p:nvGrpSpPr>
            <p:grpSpPr>
              <a:xfrm>
                <a:off x="9136050" y="4099036"/>
                <a:ext cx="88900" cy="249127"/>
                <a:chOff x="6229350" y="3429000"/>
                <a:chExt cx="177800" cy="508000"/>
              </a:xfrm>
            </p:grpSpPr>
            <p:cxnSp>
              <p:nvCxnSpPr>
                <p:cNvPr id="245" name="Straight Connector 244">
                  <a:extLst>
                    <a:ext uri="{FF2B5EF4-FFF2-40B4-BE49-F238E27FC236}">
                      <a16:creationId xmlns:a16="http://schemas.microsoft.com/office/drawing/2014/main" id="{0B5FFCEF-16A3-DB2F-DAD4-ACFFDF661DD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6" name="Straight Connector 245">
                  <a:extLst>
                    <a:ext uri="{FF2B5EF4-FFF2-40B4-BE49-F238E27FC236}">
                      <a16:creationId xmlns:a16="http://schemas.microsoft.com/office/drawing/2014/main" id="{B25C9260-A865-7E6F-942D-3B2A8F7A752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7" name="Straight Connector 246">
                  <a:extLst>
                    <a:ext uri="{FF2B5EF4-FFF2-40B4-BE49-F238E27FC236}">
                      <a16:creationId xmlns:a16="http://schemas.microsoft.com/office/drawing/2014/main" id="{AE05C13B-FE4E-7A80-FD58-7E0CDC0C54D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17" name="Group 216">
                <a:extLst>
                  <a:ext uri="{FF2B5EF4-FFF2-40B4-BE49-F238E27FC236}">
                    <a16:creationId xmlns:a16="http://schemas.microsoft.com/office/drawing/2014/main" id="{F75DE412-C118-FFF1-D854-616751D126F5}"/>
                  </a:ext>
                </a:extLst>
              </p:cNvPr>
              <p:cNvGrpSpPr/>
              <p:nvPr/>
            </p:nvGrpSpPr>
            <p:grpSpPr>
              <a:xfrm>
                <a:off x="8182683" y="4069556"/>
                <a:ext cx="88900" cy="229301"/>
                <a:chOff x="6229350" y="3429000"/>
                <a:chExt cx="177800" cy="508000"/>
              </a:xfrm>
            </p:grpSpPr>
            <p:cxnSp>
              <p:nvCxnSpPr>
                <p:cNvPr id="242" name="Straight Connector 241">
                  <a:extLst>
                    <a:ext uri="{FF2B5EF4-FFF2-40B4-BE49-F238E27FC236}">
                      <a16:creationId xmlns:a16="http://schemas.microsoft.com/office/drawing/2014/main" id="{595ECB11-43F9-633B-1240-5FD0E640842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3" name="Straight Connector 242">
                  <a:extLst>
                    <a:ext uri="{FF2B5EF4-FFF2-40B4-BE49-F238E27FC236}">
                      <a16:creationId xmlns:a16="http://schemas.microsoft.com/office/drawing/2014/main" id="{F35C0B27-AB07-66D6-FCDA-54902CB2B32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4" name="Straight Connector 243">
                  <a:extLst>
                    <a:ext uri="{FF2B5EF4-FFF2-40B4-BE49-F238E27FC236}">
                      <a16:creationId xmlns:a16="http://schemas.microsoft.com/office/drawing/2014/main" id="{1C50652E-44B8-960C-50CF-3524FEF291D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18" name="Group 217">
                <a:extLst>
                  <a:ext uri="{FF2B5EF4-FFF2-40B4-BE49-F238E27FC236}">
                    <a16:creationId xmlns:a16="http://schemas.microsoft.com/office/drawing/2014/main" id="{F7E5B345-88C4-C306-1D25-5CEC9B714928}"/>
                  </a:ext>
                </a:extLst>
              </p:cNvPr>
              <p:cNvGrpSpPr/>
              <p:nvPr/>
            </p:nvGrpSpPr>
            <p:grpSpPr>
              <a:xfrm>
                <a:off x="7537450" y="4067175"/>
                <a:ext cx="88900" cy="209994"/>
                <a:chOff x="6229350" y="3429000"/>
                <a:chExt cx="177800" cy="508000"/>
              </a:xfrm>
            </p:grpSpPr>
            <p:cxnSp>
              <p:nvCxnSpPr>
                <p:cNvPr id="239" name="Straight Connector 238">
                  <a:extLst>
                    <a:ext uri="{FF2B5EF4-FFF2-40B4-BE49-F238E27FC236}">
                      <a16:creationId xmlns:a16="http://schemas.microsoft.com/office/drawing/2014/main" id="{3DE3A279-D0FC-7E1A-6EC6-54BF847F8E4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0" name="Straight Connector 239">
                  <a:extLst>
                    <a:ext uri="{FF2B5EF4-FFF2-40B4-BE49-F238E27FC236}">
                      <a16:creationId xmlns:a16="http://schemas.microsoft.com/office/drawing/2014/main" id="{6738962E-4AD3-FC57-933C-E681CE1A849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1" name="Straight Connector 240">
                  <a:extLst>
                    <a:ext uri="{FF2B5EF4-FFF2-40B4-BE49-F238E27FC236}">
                      <a16:creationId xmlns:a16="http://schemas.microsoft.com/office/drawing/2014/main" id="{D66D6124-30F0-E20F-7E39-EB1BEEAF802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19" name="Group 218">
                <a:extLst>
                  <a:ext uri="{FF2B5EF4-FFF2-40B4-BE49-F238E27FC236}">
                    <a16:creationId xmlns:a16="http://schemas.microsoft.com/office/drawing/2014/main" id="{3E314666-55E5-405D-E6C8-95DED576DD0E}"/>
                  </a:ext>
                </a:extLst>
              </p:cNvPr>
              <p:cNvGrpSpPr/>
              <p:nvPr/>
            </p:nvGrpSpPr>
            <p:grpSpPr>
              <a:xfrm>
                <a:off x="7219950" y="4040981"/>
                <a:ext cx="88900" cy="209994"/>
                <a:chOff x="6229350" y="3429000"/>
                <a:chExt cx="177800" cy="508000"/>
              </a:xfrm>
            </p:grpSpPr>
            <p:cxnSp>
              <p:nvCxnSpPr>
                <p:cNvPr id="236" name="Straight Connector 235">
                  <a:extLst>
                    <a:ext uri="{FF2B5EF4-FFF2-40B4-BE49-F238E27FC236}">
                      <a16:creationId xmlns:a16="http://schemas.microsoft.com/office/drawing/2014/main" id="{F8EE5D4B-4A8F-FCAE-CFBA-674857593C1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7" name="Straight Connector 236">
                  <a:extLst>
                    <a:ext uri="{FF2B5EF4-FFF2-40B4-BE49-F238E27FC236}">
                      <a16:creationId xmlns:a16="http://schemas.microsoft.com/office/drawing/2014/main" id="{A1C97375-FCB5-4476-6F18-918C54CCAD0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8" name="Straight Connector 237">
                  <a:extLst>
                    <a:ext uri="{FF2B5EF4-FFF2-40B4-BE49-F238E27FC236}">
                      <a16:creationId xmlns:a16="http://schemas.microsoft.com/office/drawing/2014/main" id="{E3024BB2-DE93-B4B3-0CFC-0748927F16A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20" name="Group 219">
                <a:extLst>
                  <a:ext uri="{FF2B5EF4-FFF2-40B4-BE49-F238E27FC236}">
                    <a16:creationId xmlns:a16="http://schemas.microsoft.com/office/drawing/2014/main" id="{61292AA9-833B-3AE8-B850-6374E394A130}"/>
                  </a:ext>
                </a:extLst>
              </p:cNvPr>
              <p:cNvGrpSpPr/>
              <p:nvPr/>
            </p:nvGrpSpPr>
            <p:grpSpPr>
              <a:xfrm>
                <a:off x="6269825" y="3890409"/>
                <a:ext cx="88900" cy="164860"/>
                <a:chOff x="6229350" y="3429000"/>
                <a:chExt cx="177800" cy="508000"/>
              </a:xfrm>
            </p:grpSpPr>
            <p:cxnSp>
              <p:nvCxnSpPr>
                <p:cNvPr id="233" name="Straight Connector 232">
                  <a:extLst>
                    <a:ext uri="{FF2B5EF4-FFF2-40B4-BE49-F238E27FC236}">
                      <a16:creationId xmlns:a16="http://schemas.microsoft.com/office/drawing/2014/main" id="{19087557-63A2-D209-F257-E51A081D427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4" name="Straight Connector 233">
                  <a:extLst>
                    <a:ext uri="{FF2B5EF4-FFF2-40B4-BE49-F238E27FC236}">
                      <a16:creationId xmlns:a16="http://schemas.microsoft.com/office/drawing/2014/main" id="{9CC2E7CE-D770-D1A7-D6BF-46DEB7F0647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5" name="Straight Connector 234">
                  <a:extLst>
                    <a:ext uri="{FF2B5EF4-FFF2-40B4-BE49-F238E27FC236}">
                      <a16:creationId xmlns:a16="http://schemas.microsoft.com/office/drawing/2014/main" id="{1BF0F331-6A88-4DD8-3870-B547A3AB913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21" name="Group 220">
                <a:extLst>
                  <a:ext uri="{FF2B5EF4-FFF2-40B4-BE49-F238E27FC236}">
                    <a16:creationId xmlns:a16="http://schemas.microsoft.com/office/drawing/2014/main" id="{A44C0408-E782-8137-583C-7D7DFD584A24}"/>
                  </a:ext>
                </a:extLst>
              </p:cNvPr>
              <p:cNvGrpSpPr/>
              <p:nvPr/>
            </p:nvGrpSpPr>
            <p:grpSpPr>
              <a:xfrm>
                <a:off x="5310310" y="3624262"/>
                <a:ext cx="88900" cy="128025"/>
                <a:chOff x="6229350" y="3429000"/>
                <a:chExt cx="177800" cy="508000"/>
              </a:xfrm>
            </p:grpSpPr>
            <p:cxnSp>
              <p:nvCxnSpPr>
                <p:cNvPr id="230" name="Straight Connector 229">
                  <a:extLst>
                    <a:ext uri="{FF2B5EF4-FFF2-40B4-BE49-F238E27FC236}">
                      <a16:creationId xmlns:a16="http://schemas.microsoft.com/office/drawing/2014/main" id="{C19A1D78-9296-2347-6EFC-D7C94F2A8DF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1" name="Straight Connector 230">
                  <a:extLst>
                    <a:ext uri="{FF2B5EF4-FFF2-40B4-BE49-F238E27FC236}">
                      <a16:creationId xmlns:a16="http://schemas.microsoft.com/office/drawing/2014/main" id="{2C97C5FC-5638-2F5C-D0F9-8E5BDD28783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2" name="Straight Connector 231">
                  <a:extLst>
                    <a:ext uri="{FF2B5EF4-FFF2-40B4-BE49-F238E27FC236}">
                      <a16:creationId xmlns:a16="http://schemas.microsoft.com/office/drawing/2014/main" id="{7B2B8BF7-0166-F936-4E05-1C0218EF737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22" name="Group 221">
                <a:extLst>
                  <a:ext uri="{FF2B5EF4-FFF2-40B4-BE49-F238E27FC236}">
                    <a16:creationId xmlns:a16="http://schemas.microsoft.com/office/drawing/2014/main" id="{45370F8E-2F3F-7DB3-DB30-7C4096F87A68}"/>
                  </a:ext>
                </a:extLst>
              </p:cNvPr>
              <p:cNvGrpSpPr/>
              <p:nvPr/>
            </p:nvGrpSpPr>
            <p:grpSpPr>
              <a:xfrm>
                <a:off x="4994464" y="3476625"/>
                <a:ext cx="88900" cy="126896"/>
                <a:chOff x="6229350" y="3429000"/>
                <a:chExt cx="177800" cy="508000"/>
              </a:xfrm>
            </p:grpSpPr>
            <p:cxnSp>
              <p:nvCxnSpPr>
                <p:cNvPr id="227" name="Straight Connector 226">
                  <a:extLst>
                    <a:ext uri="{FF2B5EF4-FFF2-40B4-BE49-F238E27FC236}">
                      <a16:creationId xmlns:a16="http://schemas.microsoft.com/office/drawing/2014/main" id="{E16F73A1-A26D-19F0-DD03-868F41109D7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8" name="Straight Connector 227">
                  <a:extLst>
                    <a:ext uri="{FF2B5EF4-FFF2-40B4-BE49-F238E27FC236}">
                      <a16:creationId xmlns:a16="http://schemas.microsoft.com/office/drawing/2014/main" id="{6AF33B60-158B-7FF5-A347-E18F633BE2F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9" name="Straight Connector 228">
                  <a:extLst>
                    <a:ext uri="{FF2B5EF4-FFF2-40B4-BE49-F238E27FC236}">
                      <a16:creationId xmlns:a16="http://schemas.microsoft.com/office/drawing/2014/main" id="{F1328017-ED6E-3F31-1443-5B4E5740277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23" name="Group 222">
                <a:extLst>
                  <a:ext uri="{FF2B5EF4-FFF2-40B4-BE49-F238E27FC236}">
                    <a16:creationId xmlns:a16="http://schemas.microsoft.com/office/drawing/2014/main" id="{5D75B21E-6600-4C71-3CF4-27015120CAFF}"/>
                  </a:ext>
                </a:extLst>
              </p:cNvPr>
              <p:cNvGrpSpPr/>
              <p:nvPr/>
            </p:nvGrpSpPr>
            <p:grpSpPr>
              <a:xfrm>
                <a:off x="4673979" y="3312318"/>
                <a:ext cx="88900" cy="107907"/>
                <a:chOff x="6229350" y="3429000"/>
                <a:chExt cx="177800" cy="508000"/>
              </a:xfrm>
            </p:grpSpPr>
            <p:cxnSp>
              <p:nvCxnSpPr>
                <p:cNvPr id="224" name="Straight Connector 223">
                  <a:extLst>
                    <a:ext uri="{FF2B5EF4-FFF2-40B4-BE49-F238E27FC236}">
                      <a16:creationId xmlns:a16="http://schemas.microsoft.com/office/drawing/2014/main" id="{E13B11ED-C33E-6AF9-9C3F-09F04123AFD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5" name="Straight Connector 224">
                  <a:extLst>
                    <a:ext uri="{FF2B5EF4-FFF2-40B4-BE49-F238E27FC236}">
                      <a16:creationId xmlns:a16="http://schemas.microsoft.com/office/drawing/2014/main" id="{47D04159-1CED-2301-688D-F62581D6BA5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6" name="Straight Connector 225">
                  <a:extLst>
                    <a:ext uri="{FF2B5EF4-FFF2-40B4-BE49-F238E27FC236}">
                      <a16:creationId xmlns:a16="http://schemas.microsoft.com/office/drawing/2014/main" id="{67EB46F8-44AF-AC09-91AD-CD24EB56439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248" name="Group 247">
              <a:extLst>
                <a:ext uri="{FF2B5EF4-FFF2-40B4-BE49-F238E27FC236}">
                  <a16:creationId xmlns:a16="http://schemas.microsoft.com/office/drawing/2014/main" id="{82A08808-42FA-3BB6-846E-3BFF60BA4ABD}"/>
                </a:ext>
              </a:extLst>
            </p:cNvPr>
            <p:cNvGrpSpPr/>
            <p:nvPr/>
          </p:nvGrpSpPr>
          <p:grpSpPr>
            <a:xfrm>
              <a:off x="3729456" y="2679463"/>
              <a:ext cx="5496618" cy="1583734"/>
              <a:chOff x="3729456" y="2679463"/>
              <a:chExt cx="5496618" cy="1583734"/>
            </a:xfrm>
          </p:grpSpPr>
          <p:sp>
            <p:nvSpPr>
              <p:cNvPr id="249" name="Oval 248">
                <a:extLst>
                  <a:ext uri="{FF2B5EF4-FFF2-40B4-BE49-F238E27FC236}">
                    <a16:creationId xmlns:a16="http://schemas.microsoft.com/office/drawing/2014/main" id="{9F31F2E7-BDFB-DB67-1D80-84DD29C497B9}"/>
                  </a:ext>
                </a:extLst>
              </p:cNvPr>
              <p:cNvSpPr/>
              <p:nvPr/>
            </p:nvSpPr>
            <p:spPr bwMode="auto">
              <a:xfrm>
                <a:off x="5309185" y="3642605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0" name="Oval 249">
                <a:extLst>
                  <a:ext uri="{FF2B5EF4-FFF2-40B4-BE49-F238E27FC236}">
                    <a16:creationId xmlns:a16="http://schemas.microsoft.com/office/drawing/2014/main" id="{CA243F05-EADD-D4EE-52DF-F2B5549688D6}"/>
                  </a:ext>
                </a:extLst>
              </p:cNvPr>
              <p:cNvSpPr/>
              <p:nvPr/>
            </p:nvSpPr>
            <p:spPr bwMode="auto">
              <a:xfrm>
                <a:off x="6272675" y="3922982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1" name="Oval 250">
                <a:extLst>
                  <a:ext uri="{FF2B5EF4-FFF2-40B4-BE49-F238E27FC236}">
                    <a16:creationId xmlns:a16="http://schemas.microsoft.com/office/drawing/2014/main" id="{04CFC47B-7281-E4CE-1939-4D360AB0B517}"/>
                  </a:ext>
                </a:extLst>
              </p:cNvPr>
              <p:cNvSpPr/>
              <p:nvPr/>
            </p:nvSpPr>
            <p:spPr bwMode="auto">
              <a:xfrm>
                <a:off x="4993339" y="3493934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2" name="Oval 251">
                <a:extLst>
                  <a:ext uri="{FF2B5EF4-FFF2-40B4-BE49-F238E27FC236}">
                    <a16:creationId xmlns:a16="http://schemas.microsoft.com/office/drawing/2014/main" id="{9A885041-B0BC-6053-7050-3EE7FE590FFA}"/>
                  </a:ext>
                </a:extLst>
              </p:cNvPr>
              <p:cNvSpPr/>
              <p:nvPr/>
            </p:nvSpPr>
            <p:spPr bwMode="auto">
              <a:xfrm>
                <a:off x="4672854" y="3321969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3" name="Oval 252">
                <a:extLst>
                  <a:ext uri="{FF2B5EF4-FFF2-40B4-BE49-F238E27FC236}">
                    <a16:creationId xmlns:a16="http://schemas.microsoft.com/office/drawing/2014/main" id="{F01BCC29-FCC5-FAB9-6D7E-748B9171F434}"/>
                  </a:ext>
                </a:extLst>
              </p:cNvPr>
              <p:cNvSpPr/>
              <p:nvPr/>
            </p:nvSpPr>
            <p:spPr bwMode="auto">
              <a:xfrm>
                <a:off x="4352368" y="3094370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4" name="Oval 253">
                <a:extLst>
                  <a:ext uri="{FF2B5EF4-FFF2-40B4-BE49-F238E27FC236}">
                    <a16:creationId xmlns:a16="http://schemas.microsoft.com/office/drawing/2014/main" id="{58506F70-F27F-D041-9AFF-A4C45E2F9DB2}"/>
                  </a:ext>
                </a:extLst>
              </p:cNvPr>
              <p:cNvSpPr/>
              <p:nvPr/>
            </p:nvSpPr>
            <p:spPr bwMode="auto">
              <a:xfrm>
                <a:off x="4038400" y="2864129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5" name="Oval 254">
                <a:extLst>
                  <a:ext uri="{FF2B5EF4-FFF2-40B4-BE49-F238E27FC236}">
                    <a16:creationId xmlns:a16="http://schemas.microsoft.com/office/drawing/2014/main" id="{CB1B4024-C126-5B53-08F9-1AF96B35842F}"/>
                  </a:ext>
                </a:extLst>
              </p:cNvPr>
              <p:cNvSpPr/>
              <p:nvPr/>
            </p:nvSpPr>
            <p:spPr bwMode="auto">
              <a:xfrm>
                <a:off x="3729456" y="2679463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6" name="Oval 255">
                <a:extLst>
                  <a:ext uri="{FF2B5EF4-FFF2-40B4-BE49-F238E27FC236}">
                    <a16:creationId xmlns:a16="http://schemas.microsoft.com/office/drawing/2014/main" id="{F77DC9F4-4F7F-05C8-B69A-26F4B78628EB}"/>
                  </a:ext>
                </a:extLst>
              </p:cNvPr>
              <p:cNvSpPr/>
              <p:nvPr/>
            </p:nvSpPr>
            <p:spPr bwMode="auto">
              <a:xfrm>
                <a:off x="7218825" y="4097135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7" name="Oval 256">
                <a:extLst>
                  <a:ext uri="{FF2B5EF4-FFF2-40B4-BE49-F238E27FC236}">
                    <a16:creationId xmlns:a16="http://schemas.microsoft.com/office/drawing/2014/main" id="{5BDD5EBA-9954-6064-BED0-35D2216918A8}"/>
                  </a:ext>
                </a:extLst>
              </p:cNvPr>
              <p:cNvSpPr/>
              <p:nvPr/>
            </p:nvSpPr>
            <p:spPr bwMode="auto">
              <a:xfrm>
                <a:off x="7536325" y="4141734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8" name="Oval 257">
                <a:extLst>
                  <a:ext uri="{FF2B5EF4-FFF2-40B4-BE49-F238E27FC236}">
                    <a16:creationId xmlns:a16="http://schemas.microsoft.com/office/drawing/2014/main" id="{CE9CD148-9C37-2726-FEEA-FFEF0B388100}"/>
                  </a:ext>
                </a:extLst>
              </p:cNvPr>
              <p:cNvSpPr/>
              <p:nvPr/>
            </p:nvSpPr>
            <p:spPr bwMode="auto">
              <a:xfrm>
                <a:off x="8184418" y="4151074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id="{CC8FF5C2-29BB-0F7F-6D15-F82595245CC4}"/>
                  </a:ext>
                </a:extLst>
              </p:cNvPr>
              <p:cNvSpPr/>
              <p:nvPr/>
            </p:nvSpPr>
            <p:spPr bwMode="auto">
              <a:xfrm>
                <a:off x="9134925" y="4172048"/>
                <a:ext cx="91149" cy="91149"/>
              </a:xfrm>
              <a:prstGeom prst="ellipse">
                <a:avLst/>
              </a:prstGeom>
              <a:solidFill>
                <a:schemeClr val="accent3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60" name="Group 259">
              <a:extLst>
                <a:ext uri="{FF2B5EF4-FFF2-40B4-BE49-F238E27FC236}">
                  <a16:creationId xmlns:a16="http://schemas.microsoft.com/office/drawing/2014/main" id="{0ED15D9D-AC04-A352-1963-8CDAE1294A22}"/>
                </a:ext>
              </a:extLst>
            </p:cNvPr>
            <p:cNvGrpSpPr/>
            <p:nvPr/>
          </p:nvGrpSpPr>
          <p:grpSpPr>
            <a:xfrm>
              <a:off x="4347719" y="3346450"/>
              <a:ext cx="4878355" cy="1702929"/>
              <a:chOff x="4347719" y="3346450"/>
              <a:chExt cx="4878355" cy="1702929"/>
            </a:xfrm>
          </p:grpSpPr>
          <p:grpSp>
            <p:nvGrpSpPr>
              <p:cNvPr id="261" name="Group 260">
                <a:extLst>
                  <a:ext uri="{FF2B5EF4-FFF2-40B4-BE49-F238E27FC236}">
                    <a16:creationId xmlns:a16="http://schemas.microsoft.com/office/drawing/2014/main" id="{660D68A5-AFE1-6C68-FE9B-89AAECBFF2E7}"/>
                  </a:ext>
                </a:extLst>
              </p:cNvPr>
              <p:cNvGrpSpPr/>
              <p:nvPr/>
            </p:nvGrpSpPr>
            <p:grpSpPr>
              <a:xfrm>
                <a:off x="9123792" y="4791074"/>
                <a:ext cx="102282" cy="258305"/>
                <a:chOff x="6229350" y="3429000"/>
                <a:chExt cx="177800" cy="508000"/>
              </a:xfrm>
            </p:grpSpPr>
            <p:cxnSp>
              <p:nvCxnSpPr>
                <p:cNvPr id="294" name="Straight Connector 293">
                  <a:extLst>
                    <a:ext uri="{FF2B5EF4-FFF2-40B4-BE49-F238E27FC236}">
                      <a16:creationId xmlns:a16="http://schemas.microsoft.com/office/drawing/2014/main" id="{D26B91FB-BA75-7AE8-60BD-2B18D38AD80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5" name="Straight Connector 294">
                  <a:extLst>
                    <a:ext uri="{FF2B5EF4-FFF2-40B4-BE49-F238E27FC236}">
                      <a16:creationId xmlns:a16="http://schemas.microsoft.com/office/drawing/2014/main" id="{83FD9848-5A6B-EFBA-623C-7651E9B79C1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6" name="Straight Connector 295">
                  <a:extLst>
                    <a:ext uri="{FF2B5EF4-FFF2-40B4-BE49-F238E27FC236}">
                      <a16:creationId xmlns:a16="http://schemas.microsoft.com/office/drawing/2014/main" id="{1E9304A8-413F-5C1B-ECE6-A64D2539DA1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62" name="Group 261">
                <a:extLst>
                  <a:ext uri="{FF2B5EF4-FFF2-40B4-BE49-F238E27FC236}">
                    <a16:creationId xmlns:a16="http://schemas.microsoft.com/office/drawing/2014/main" id="{DAD7F2D5-901D-9C6C-D407-7AC6FCA458BC}"/>
                  </a:ext>
                </a:extLst>
              </p:cNvPr>
              <p:cNvGrpSpPr/>
              <p:nvPr/>
            </p:nvGrpSpPr>
            <p:grpSpPr>
              <a:xfrm>
                <a:off x="8165759" y="4756150"/>
                <a:ext cx="102282" cy="247482"/>
                <a:chOff x="6229350" y="3429000"/>
                <a:chExt cx="177800" cy="508000"/>
              </a:xfrm>
            </p:grpSpPr>
            <p:cxnSp>
              <p:nvCxnSpPr>
                <p:cNvPr id="291" name="Straight Connector 290">
                  <a:extLst>
                    <a:ext uri="{FF2B5EF4-FFF2-40B4-BE49-F238E27FC236}">
                      <a16:creationId xmlns:a16="http://schemas.microsoft.com/office/drawing/2014/main" id="{6A109233-5336-DE14-245A-17C8F440BCC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2" name="Straight Connector 291">
                  <a:extLst>
                    <a:ext uri="{FF2B5EF4-FFF2-40B4-BE49-F238E27FC236}">
                      <a16:creationId xmlns:a16="http://schemas.microsoft.com/office/drawing/2014/main" id="{BDD0E136-C57C-70D5-E3F1-BCBCABA0069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3" name="Straight Connector 292">
                  <a:extLst>
                    <a:ext uri="{FF2B5EF4-FFF2-40B4-BE49-F238E27FC236}">
                      <a16:creationId xmlns:a16="http://schemas.microsoft.com/office/drawing/2014/main" id="{402D2B48-BC32-ACDD-22FB-B9DF382252C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63" name="Group 262">
                <a:extLst>
                  <a:ext uri="{FF2B5EF4-FFF2-40B4-BE49-F238E27FC236}">
                    <a16:creationId xmlns:a16="http://schemas.microsoft.com/office/drawing/2014/main" id="{A054A1C1-A405-A7CB-4F11-2EE59771D306}"/>
                  </a:ext>
                </a:extLst>
              </p:cNvPr>
              <p:cNvGrpSpPr/>
              <p:nvPr/>
            </p:nvGrpSpPr>
            <p:grpSpPr>
              <a:xfrm>
                <a:off x="7536325" y="4683125"/>
                <a:ext cx="102282" cy="215258"/>
                <a:chOff x="6229350" y="3429000"/>
                <a:chExt cx="177800" cy="508000"/>
              </a:xfrm>
            </p:grpSpPr>
            <p:cxnSp>
              <p:nvCxnSpPr>
                <p:cNvPr id="288" name="Straight Connector 287">
                  <a:extLst>
                    <a:ext uri="{FF2B5EF4-FFF2-40B4-BE49-F238E27FC236}">
                      <a16:creationId xmlns:a16="http://schemas.microsoft.com/office/drawing/2014/main" id="{4B23496C-3479-3315-036F-D12D367C252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9" name="Straight Connector 288">
                  <a:extLst>
                    <a:ext uri="{FF2B5EF4-FFF2-40B4-BE49-F238E27FC236}">
                      <a16:creationId xmlns:a16="http://schemas.microsoft.com/office/drawing/2014/main" id="{5D5B2862-497E-B037-53C7-77C45AD5276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0" name="Straight Connector 289">
                  <a:extLst>
                    <a:ext uri="{FF2B5EF4-FFF2-40B4-BE49-F238E27FC236}">
                      <a16:creationId xmlns:a16="http://schemas.microsoft.com/office/drawing/2014/main" id="{08F4DF6A-E5CE-BACE-EFDB-A6C12CEACF8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64" name="Group 263">
                <a:extLst>
                  <a:ext uri="{FF2B5EF4-FFF2-40B4-BE49-F238E27FC236}">
                    <a16:creationId xmlns:a16="http://schemas.microsoft.com/office/drawing/2014/main" id="{4A919A95-3DD5-98C3-C3EC-F7C4CC0CBB2B}"/>
                  </a:ext>
                </a:extLst>
              </p:cNvPr>
              <p:cNvGrpSpPr/>
              <p:nvPr/>
            </p:nvGrpSpPr>
            <p:grpSpPr>
              <a:xfrm>
                <a:off x="7221292" y="4632325"/>
                <a:ext cx="102282" cy="212390"/>
                <a:chOff x="6229350" y="3429000"/>
                <a:chExt cx="177800" cy="508000"/>
              </a:xfrm>
            </p:grpSpPr>
            <p:cxnSp>
              <p:nvCxnSpPr>
                <p:cNvPr id="285" name="Straight Connector 284">
                  <a:extLst>
                    <a:ext uri="{FF2B5EF4-FFF2-40B4-BE49-F238E27FC236}">
                      <a16:creationId xmlns:a16="http://schemas.microsoft.com/office/drawing/2014/main" id="{5384E642-743E-DEE3-9BF9-C4C683BB934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6" name="Straight Connector 285">
                  <a:extLst>
                    <a:ext uri="{FF2B5EF4-FFF2-40B4-BE49-F238E27FC236}">
                      <a16:creationId xmlns:a16="http://schemas.microsoft.com/office/drawing/2014/main" id="{BB6A0AD6-59FD-756C-373A-43D1FB1C175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7" name="Straight Connector 286">
                  <a:extLst>
                    <a:ext uri="{FF2B5EF4-FFF2-40B4-BE49-F238E27FC236}">
                      <a16:creationId xmlns:a16="http://schemas.microsoft.com/office/drawing/2014/main" id="{CA09AFD7-5339-18C4-DD53-8413B5A7BD1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65" name="Group 264">
                <a:extLst>
                  <a:ext uri="{FF2B5EF4-FFF2-40B4-BE49-F238E27FC236}">
                    <a16:creationId xmlns:a16="http://schemas.microsoft.com/office/drawing/2014/main" id="{D60C69BD-F2CC-E2DA-AE4C-5C1D119479F7}"/>
                  </a:ext>
                </a:extLst>
              </p:cNvPr>
              <p:cNvGrpSpPr/>
              <p:nvPr/>
            </p:nvGrpSpPr>
            <p:grpSpPr>
              <a:xfrm>
                <a:off x="6260759" y="4416424"/>
                <a:ext cx="102282" cy="175201"/>
                <a:chOff x="6229350" y="3429000"/>
                <a:chExt cx="177800" cy="508000"/>
              </a:xfrm>
            </p:grpSpPr>
            <p:cxnSp>
              <p:nvCxnSpPr>
                <p:cNvPr id="282" name="Straight Connector 281">
                  <a:extLst>
                    <a:ext uri="{FF2B5EF4-FFF2-40B4-BE49-F238E27FC236}">
                      <a16:creationId xmlns:a16="http://schemas.microsoft.com/office/drawing/2014/main" id="{C5DAEB78-BBF6-E710-7E69-E691C077C55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3" name="Straight Connector 282">
                  <a:extLst>
                    <a:ext uri="{FF2B5EF4-FFF2-40B4-BE49-F238E27FC236}">
                      <a16:creationId xmlns:a16="http://schemas.microsoft.com/office/drawing/2014/main" id="{B21D57EB-DEBC-BE02-3E54-50AA52C105C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4" name="Straight Connector 283">
                  <a:extLst>
                    <a:ext uri="{FF2B5EF4-FFF2-40B4-BE49-F238E27FC236}">
                      <a16:creationId xmlns:a16="http://schemas.microsoft.com/office/drawing/2014/main" id="{4C90329B-3247-CB2B-F5E8-EF8C8B29F5C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66" name="Group 265">
                <a:extLst>
                  <a:ext uri="{FF2B5EF4-FFF2-40B4-BE49-F238E27FC236}">
                    <a16:creationId xmlns:a16="http://schemas.microsoft.com/office/drawing/2014/main" id="{53B89B9D-E847-C0CB-F551-218E06C98A4B}"/>
                  </a:ext>
                </a:extLst>
              </p:cNvPr>
              <p:cNvGrpSpPr/>
              <p:nvPr/>
            </p:nvGrpSpPr>
            <p:grpSpPr>
              <a:xfrm>
                <a:off x="5303618" y="4025900"/>
                <a:ext cx="102282" cy="136446"/>
                <a:chOff x="6229350" y="3429000"/>
                <a:chExt cx="177800" cy="508000"/>
              </a:xfrm>
            </p:grpSpPr>
            <p:cxnSp>
              <p:nvCxnSpPr>
                <p:cNvPr id="279" name="Straight Connector 278">
                  <a:extLst>
                    <a:ext uri="{FF2B5EF4-FFF2-40B4-BE49-F238E27FC236}">
                      <a16:creationId xmlns:a16="http://schemas.microsoft.com/office/drawing/2014/main" id="{36A4969A-9FCB-73BA-6F50-D8CE7E9AADA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0" name="Straight Connector 279">
                  <a:extLst>
                    <a:ext uri="{FF2B5EF4-FFF2-40B4-BE49-F238E27FC236}">
                      <a16:creationId xmlns:a16="http://schemas.microsoft.com/office/drawing/2014/main" id="{28C9EFE8-7920-5520-F14D-5016E78F347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1" name="Straight Connector 280">
                  <a:extLst>
                    <a:ext uri="{FF2B5EF4-FFF2-40B4-BE49-F238E27FC236}">
                      <a16:creationId xmlns:a16="http://schemas.microsoft.com/office/drawing/2014/main" id="{8016D0EE-E9C5-1BD8-12E0-5C95F5711C5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67" name="Group 266">
                <a:extLst>
                  <a:ext uri="{FF2B5EF4-FFF2-40B4-BE49-F238E27FC236}">
                    <a16:creationId xmlns:a16="http://schemas.microsoft.com/office/drawing/2014/main" id="{A7AE822A-E764-95B0-2531-763C8792139A}"/>
                  </a:ext>
                </a:extLst>
              </p:cNvPr>
              <p:cNvGrpSpPr/>
              <p:nvPr/>
            </p:nvGrpSpPr>
            <p:grpSpPr>
              <a:xfrm>
                <a:off x="4979768" y="3829956"/>
                <a:ext cx="102282" cy="136446"/>
                <a:chOff x="6229350" y="3429000"/>
                <a:chExt cx="177800" cy="508000"/>
              </a:xfrm>
            </p:grpSpPr>
            <p:cxnSp>
              <p:nvCxnSpPr>
                <p:cNvPr id="276" name="Straight Connector 275">
                  <a:extLst>
                    <a:ext uri="{FF2B5EF4-FFF2-40B4-BE49-F238E27FC236}">
                      <a16:creationId xmlns:a16="http://schemas.microsoft.com/office/drawing/2014/main" id="{D8D7E3C0-7EEC-BEAF-99DA-8DF0ACCE646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7" name="Straight Connector 276">
                  <a:extLst>
                    <a:ext uri="{FF2B5EF4-FFF2-40B4-BE49-F238E27FC236}">
                      <a16:creationId xmlns:a16="http://schemas.microsoft.com/office/drawing/2014/main" id="{B0F6ABE5-A8F8-58B7-69AD-97CFFDDC78C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8" name="Straight Connector 277">
                  <a:extLst>
                    <a:ext uri="{FF2B5EF4-FFF2-40B4-BE49-F238E27FC236}">
                      <a16:creationId xmlns:a16="http://schemas.microsoft.com/office/drawing/2014/main" id="{4395FEC4-27BA-65D9-3396-7FF7235BC96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68" name="Group 267">
                <a:extLst>
                  <a:ext uri="{FF2B5EF4-FFF2-40B4-BE49-F238E27FC236}">
                    <a16:creationId xmlns:a16="http://schemas.microsoft.com/office/drawing/2014/main" id="{33E5A1CE-CF46-5119-8728-D0B11C6E3AB7}"/>
                  </a:ext>
                </a:extLst>
              </p:cNvPr>
              <p:cNvGrpSpPr/>
              <p:nvPr/>
            </p:nvGrpSpPr>
            <p:grpSpPr>
              <a:xfrm>
                <a:off x="4668618" y="3590924"/>
                <a:ext cx="102282" cy="122403"/>
                <a:chOff x="6229350" y="3429000"/>
                <a:chExt cx="177800" cy="508000"/>
              </a:xfrm>
            </p:grpSpPr>
            <p:cxnSp>
              <p:nvCxnSpPr>
                <p:cNvPr id="273" name="Straight Connector 272">
                  <a:extLst>
                    <a:ext uri="{FF2B5EF4-FFF2-40B4-BE49-F238E27FC236}">
                      <a16:creationId xmlns:a16="http://schemas.microsoft.com/office/drawing/2014/main" id="{6CC6CA74-AA4D-E73A-317D-771A3DD738C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4" name="Straight Connector 273">
                  <a:extLst>
                    <a:ext uri="{FF2B5EF4-FFF2-40B4-BE49-F238E27FC236}">
                      <a16:creationId xmlns:a16="http://schemas.microsoft.com/office/drawing/2014/main" id="{9CD75D24-72E9-B157-643D-FF607DF4741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5" name="Straight Connector 274">
                  <a:extLst>
                    <a:ext uri="{FF2B5EF4-FFF2-40B4-BE49-F238E27FC236}">
                      <a16:creationId xmlns:a16="http://schemas.microsoft.com/office/drawing/2014/main" id="{10966DE9-E67B-D586-01FB-0211F8AA490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269" name="Group 268">
                <a:extLst>
                  <a:ext uri="{FF2B5EF4-FFF2-40B4-BE49-F238E27FC236}">
                    <a16:creationId xmlns:a16="http://schemas.microsoft.com/office/drawing/2014/main" id="{C106DE8E-7D5B-9AD9-7CA3-1BBA51866812}"/>
                  </a:ext>
                </a:extLst>
              </p:cNvPr>
              <p:cNvGrpSpPr/>
              <p:nvPr/>
            </p:nvGrpSpPr>
            <p:grpSpPr>
              <a:xfrm>
                <a:off x="4347719" y="3346450"/>
                <a:ext cx="102282" cy="82550"/>
                <a:chOff x="6229350" y="3429000"/>
                <a:chExt cx="177800" cy="508000"/>
              </a:xfrm>
            </p:grpSpPr>
            <p:cxnSp>
              <p:nvCxnSpPr>
                <p:cNvPr id="270" name="Straight Connector 269">
                  <a:extLst>
                    <a:ext uri="{FF2B5EF4-FFF2-40B4-BE49-F238E27FC236}">
                      <a16:creationId xmlns:a16="http://schemas.microsoft.com/office/drawing/2014/main" id="{F55AA1BF-7233-6E89-913C-B8F30FA3633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429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1" name="Straight Connector 270">
                  <a:extLst>
                    <a:ext uri="{FF2B5EF4-FFF2-40B4-BE49-F238E27FC236}">
                      <a16:creationId xmlns:a16="http://schemas.microsoft.com/office/drawing/2014/main" id="{7A761BF4-3DF8-796B-8413-0B5D220EF08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318250" y="3429000"/>
                  <a:ext cx="0" cy="50165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2" name="Straight Connector 271">
                  <a:extLst>
                    <a:ext uri="{FF2B5EF4-FFF2-40B4-BE49-F238E27FC236}">
                      <a16:creationId xmlns:a16="http://schemas.microsoft.com/office/drawing/2014/main" id="{2152F0C2-86C1-B381-48AF-7D03733291C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229350" y="3937000"/>
                  <a:ext cx="177800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97" name="Freeform: Shape 296">
              <a:extLst>
                <a:ext uri="{FF2B5EF4-FFF2-40B4-BE49-F238E27FC236}">
                  <a16:creationId xmlns:a16="http://schemas.microsoft.com/office/drawing/2014/main" id="{34A20865-8A20-32DF-7399-9E18A4CBA875}"/>
                </a:ext>
              </a:extLst>
            </p:cNvPr>
            <p:cNvSpPr/>
            <p:nvPr/>
          </p:nvSpPr>
          <p:spPr bwMode="auto">
            <a:xfrm>
              <a:off x="3436620" y="2461260"/>
              <a:ext cx="5745480" cy="2453640"/>
            </a:xfrm>
            <a:custGeom>
              <a:avLst/>
              <a:gdLst>
                <a:gd name="connsiteX0" fmla="*/ 0 w 5745480"/>
                <a:gd name="connsiteY0" fmla="*/ 0 h 2453640"/>
                <a:gd name="connsiteX1" fmla="*/ 335280 w 5745480"/>
                <a:gd name="connsiteY1" fmla="*/ 335280 h 2453640"/>
                <a:gd name="connsiteX2" fmla="*/ 647700 w 5745480"/>
                <a:gd name="connsiteY2" fmla="*/ 632460 h 2453640"/>
                <a:gd name="connsiteX3" fmla="*/ 982980 w 5745480"/>
                <a:gd name="connsiteY3" fmla="*/ 929640 h 2453640"/>
                <a:gd name="connsiteX4" fmla="*/ 1272540 w 5745480"/>
                <a:gd name="connsiteY4" fmla="*/ 1173480 h 2453640"/>
                <a:gd name="connsiteX5" fmla="*/ 1600200 w 5745480"/>
                <a:gd name="connsiteY5" fmla="*/ 1432560 h 2453640"/>
                <a:gd name="connsiteX6" fmla="*/ 1912620 w 5745480"/>
                <a:gd name="connsiteY6" fmla="*/ 1630680 h 2453640"/>
                <a:gd name="connsiteX7" fmla="*/ 2887980 w 5745480"/>
                <a:gd name="connsiteY7" fmla="*/ 2034540 h 2453640"/>
                <a:gd name="connsiteX8" fmla="*/ 3832860 w 5745480"/>
                <a:gd name="connsiteY8" fmla="*/ 2263140 h 2453640"/>
                <a:gd name="connsiteX9" fmla="*/ 4160520 w 5745480"/>
                <a:gd name="connsiteY9" fmla="*/ 2331720 h 2453640"/>
                <a:gd name="connsiteX10" fmla="*/ 4770120 w 5745480"/>
                <a:gd name="connsiteY10" fmla="*/ 2407920 h 2453640"/>
                <a:gd name="connsiteX11" fmla="*/ 5745480 w 5745480"/>
                <a:gd name="connsiteY11" fmla="*/ 2453640 h 2453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45480" h="2453640">
                  <a:moveTo>
                    <a:pt x="0" y="0"/>
                  </a:moveTo>
                  <a:lnTo>
                    <a:pt x="335280" y="335280"/>
                  </a:lnTo>
                  <a:lnTo>
                    <a:pt x="647700" y="632460"/>
                  </a:lnTo>
                  <a:lnTo>
                    <a:pt x="982980" y="929640"/>
                  </a:lnTo>
                  <a:lnTo>
                    <a:pt x="1272540" y="1173480"/>
                  </a:lnTo>
                  <a:lnTo>
                    <a:pt x="1600200" y="1432560"/>
                  </a:lnTo>
                  <a:lnTo>
                    <a:pt x="1912620" y="1630680"/>
                  </a:lnTo>
                  <a:lnTo>
                    <a:pt x="2887980" y="2034540"/>
                  </a:lnTo>
                  <a:lnTo>
                    <a:pt x="3832860" y="2263140"/>
                  </a:lnTo>
                  <a:lnTo>
                    <a:pt x="4160520" y="2331720"/>
                  </a:lnTo>
                  <a:lnTo>
                    <a:pt x="4770120" y="2407920"/>
                  </a:lnTo>
                  <a:lnTo>
                    <a:pt x="5745480" y="245364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98" name="Group 297">
              <a:extLst>
                <a:ext uri="{FF2B5EF4-FFF2-40B4-BE49-F238E27FC236}">
                  <a16:creationId xmlns:a16="http://schemas.microsoft.com/office/drawing/2014/main" id="{DAA41078-D1DE-43FF-CB47-BC5213F40F4D}"/>
                </a:ext>
              </a:extLst>
            </p:cNvPr>
            <p:cNvGrpSpPr/>
            <p:nvPr/>
          </p:nvGrpSpPr>
          <p:grpSpPr>
            <a:xfrm>
              <a:off x="3414534" y="2426071"/>
              <a:ext cx="5820335" cy="2544851"/>
              <a:chOff x="3414534" y="2426071"/>
              <a:chExt cx="5820335" cy="2544851"/>
            </a:xfrm>
          </p:grpSpPr>
          <p:sp>
            <p:nvSpPr>
              <p:cNvPr id="299" name="Rectangle 298">
                <a:extLst>
                  <a:ext uri="{FF2B5EF4-FFF2-40B4-BE49-F238E27FC236}">
                    <a16:creationId xmlns:a16="http://schemas.microsoft.com/office/drawing/2014/main" id="{D7A4D809-321E-AE46-2DFC-8CB193536915}"/>
                  </a:ext>
                </a:extLst>
              </p:cNvPr>
              <p:cNvSpPr/>
              <p:nvPr/>
            </p:nvSpPr>
            <p:spPr bwMode="auto">
              <a:xfrm>
                <a:off x="4038400" y="3042569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0" name="Rectangle 299">
                <a:extLst>
                  <a:ext uri="{FF2B5EF4-FFF2-40B4-BE49-F238E27FC236}">
                    <a16:creationId xmlns:a16="http://schemas.microsoft.com/office/drawing/2014/main" id="{88716F5A-9429-CEA0-7BAC-A766C6ABABBB}"/>
                  </a:ext>
                </a:extLst>
              </p:cNvPr>
              <p:cNvSpPr/>
              <p:nvPr/>
            </p:nvSpPr>
            <p:spPr bwMode="auto">
              <a:xfrm>
                <a:off x="3719729" y="2750206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1" name="Rectangle 300">
                <a:extLst>
                  <a:ext uri="{FF2B5EF4-FFF2-40B4-BE49-F238E27FC236}">
                    <a16:creationId xmlns:a16="http://schemas.microsoft.com/office/drawing/2014/main" id="{63268B42-28EA-D6DA-D7AC-C011249CD916}"/>
                  </a:ext>
                </a:extLst>
              </p:cNvPr>
              <p:cNvSpPr/>
              <p:nvPr/>
            </p:nvSpPr>
            <p:spPr bwMode="auto">
              <a:xfrm>
                <a:off x="3414534" y="2426071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2" name="Rectangle 301">
                <a:extLst>
                  <a:ext uri="{FF2B5EF4-FFF2-40B4-BE49-F238E27FC236}">
                    <a16:creationId xmlns:a16="http://schemas.microsoft.com/office/drawing/2014/main" id="{ECE64A65-1188-ED3C-3157-0708621D9484}"/>
                  </a:ext>
                </a:extLst>
              </p:cNvPr>
              <p:cNvSpPr/>
              <p:nvPr/>
            </p:nvSpPr>
            <p:spPr bwMode="auto">
              <a:xfrm>
                <a:off x="4352368" y="3353156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3" name="Rectangle 302">
                <a:extLst>
                  <a:ext uri="{FF2B5EF4-FFF2-40B4-BE49-F238E27FC236}">
                    <a16:creationId xmlns:a16="http://schemas.microsoft.com/office/drawing/2014/main" id="{15228259-6978-1646-77AE-8EE2BFFC397F}"/>
                  </a:ext>
                </a:extLst>
              </p:cNvPr>
              <p:cNvSpPr/>
              <p:nvPr/>
            </p:nvSpPr>
            <p:spPr bwMode="auto">
              <a:xfrm>
                <a:off x="4677853" y="3601074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4" name="Rectangle 303">
                <a:extLst>
                  <a:ext uri="{FF2B5EF4-FFF2-40B4-BE49-F238E27FC236}">
                    <a16:creationId xmlns:a16="http://schemas.microsoft.com/office/drawing/2014/main" id="{C5391903-4E30-EB0C-7614-AE2C92BD7605}"/>
                  </a:ext>
                </a:extLst>
              </p:cNvPr>
              <p:cNvSpPr/>
              <p:nvPr/>
            </p:nvSpPr>
            <p:spPr bwMode="auto">
              <a:xfrm>
                <a:off x="4986861" y="3850465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5" name="Rectangle 304">
                <a:extLst>
                  <a:ext uri="{FF2B5EF4-FFF2-40B4-BE49-F238E27FC236}">
                    <a16:creationId xmlns:a16="http://schemas.microsoft.com/office/drawing/2014/main" id="{222F13D4-B0E6-6EB9-702D-7083AA628DE1}"/>
                  </a:ext>
                </a:extLst>
              </p:cNvPr>
              <p:cNvSpPr/>
              <p:nvPr/>
            </p:nvSpPr>
            <p:spPr bwMode="auto">
              <a:xfrm>
                <a:off x="5299536" y="4040981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6" name="Rectangle 305">
                <a:extLst>
                  <a:ext uri="{FF2B5EF4-FFF2-40B4-BE49-F238E27FC236}">
                    <a16:creationId xmlns:a16="http://schemas.microsoft.com/office/drawing/2014/main" id="{47C05A5D-8981-0DD5-1F5D-9407D841A29C}"/>
                  </a:ext>
                </a:extLst>
              </p:cNvPr>
              <p:cNvSpPr/>
              <p:nvPr/>
            </p:nvSpPr>
            <p:spPr bwMode="auto">
              <a:xfrm>
                <a:off x="6274914" y="4447549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7" name="Rectangle 306">
                <a:extLst>
                  <a:ext uri="{FF2B5EF4-FFF2-40B4-BE49-F238E27FC236}">
                    <a16:creationId xmlns:a16="http://schemas.microsoft.com/office/drawing/2014/main" id="{8FCCD3D5-1EE4-DCC9-A76A-1A6751C39B26}"/>
                  </a:ext>
                </a:extLst>
              </p:cNvPr>
              <p:cNvSpPr/>
              <p:nvPr/>
            </p:nvSpPr>
            <p:spPr bwMode="auto">
              <a:xfrm>
                <a:off x="7218825" y="4695402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8" name="Rectangle 307">
                <a:extLst>
                  <a:ext uri="{FF2B5EF4-FFF2-40B4-BE49-F238E27FC236}">
                    <a16:creationId xmlns:a16="http://schemas.microsoft.com/office/drawing/2014/main" id="{80F9228A-F153-AF8F-5F8A-C78A2CCCD591}"/>
                  </a:ext>
                </a:extLst>
              </p:cNvPr>
              <p:cNvSpPr/>
              <p:nvPr/>
            </p:nvSpPr>
            <p:spPr bwMode="auto">
              <a:xfrm>
                <a:off x="7536325" y="4756418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09" name="Rectangle 308">
                <a:extLst>
                  <a:ext uri="{FF2B5EF4-FFF2-40B4-BE49-F238E27FC236}">
                    <a16:creationId xmlns:a16="http://schemas.microsoft.com/office/drawing/2014/main" id="{118531E9-0D5E-F1A5-BAA1-E08D664EFD52}"/>
                  </a:ext>
                </a:extLst>
              </p:cNvPr>
              <p:cNvSpPr/>
              <p:nvPr/>
            </p:nvSpPr>
            <p:spPr bwMode="auto">
              <a:xfrm>
                <a:off x="8165447" y="4820574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310" name="Rectangle 309">
                <a:extLst>
                  <a:ext uri="{FF2B5EF4-FFF2-40B4-BE49-F238E27FC236}">
                    <a16:creationId xmlns:a16="http://schemas.microsoft.com/office/drawing/2014/main" id="{04BF7464-6423-5A8E-D2B2-B2CDDB1B8E4A}"/>
                  </a:ext>
                </a:extLst>
              </p:cNvPr>
              <p:cNvSpPr/>
              <p:nvPr/>
            </p:nvSpPr>
            <p:spPr bwMode="auto">
              <a:xfrm>
                <a:off x="9140543" y="4876596"/>
                <a:ext cx="94326" cy="94326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46016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itle 105">
            <a:extLst>
              <a:ext uri="{FF2B5EF4-FFF2-40B4-BE49-F238E27FC236}">
                <a16:creationId xmlns:a16="http://schemas.microsoft.com/office/drawing/2014/main" id="{6D109D30-BF5B-7EED-A3FA-500D4C6FB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Bariatric Surgery in Patients of Reproductive Age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FC3604-32E6-7B36-D18A-FA70F16D2C47}"/>
              </a:ext>
            </a:extLst>
          </p:cNvPr>
          <p:cNvSpPr/>
          <p:nvPr/>
        </p:nvSpPr>
        <p:spPr bwMode="auto">
          <a:xfrm>
            <a:off x="540033" y="3460329"/>
            <a:ext cx="1487716" cy="164534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BMI 30-34.9 kg/m</a:t>
            </a:r>
            <a:r>
              <a:rPr kumimoji="0" 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+ metabolic disease present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2480E68-F4EF-9A1D-E13E-970B997C82D0}"/>
              </a:ext>
            </a:extLst>
          </p:cNvPr>
          <p:cNvSpPr/>
          <p:nvPr/>
        </p:nvSpPr>
        <p:spPr bwMode="auto">
          <a:xfrm>
            <a:off x="540032" y="2176780"/>
            <a:ext cx="1484141" cy="1220891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BMI ≥35 kg/m</a:t>
            </a:r>
            <a:r>
              <a:rPr kumimoji="0" 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D36A1D-98DC-4BAE-4D18-A3ADA59A6D4B}"/>
              </a:ext>
            </a:extLst>
          </p:cNvPr>
          <p:cNvSpPr/>
          <p:nvPr/>
        </p:nvSpPr>
        <p:spPr bwMode="auto">
          <a:xfrm>
            <a:off x="2093425" y="3460330"/>
            <a:ext cx="2072565" cy="165638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defRPr/>
            </a:pPr>
            <a:r>
              <a:rPr lang="en-US" sz="1600" b="0" dirty="0">
                <a:solidFill>
                  <a:srgbClr val="FFFFFF"/>
                </a:solidFill>
                <a:latin typeface="Calibri" panose="020F0502020204030204" pitchFamily="34" charset="0"/>
              </a:rPr>
              <a:t>BMI 30-34.9 kg/m</a:t>
            </a:r>
            <a:r>
              <a:rPr lang="en-US" sz="1600" b="0" baseline="30000" dirty="0">
                <a:solidFill>
                  <a:srgbClr val="FFFFFF"/>
                </a:solidFill>
                <a:latin typeface="Calibri" panose="020F0502020204030204" pitchFamily="34" charset="0"/>
              </a:rPr>
              <a:t>2</a:t>
            </a:r>
            <a:r>
              <a:rPr lang="en-US" sz="1600" b="0" dirty="0">
                <a:solidFill>
                  <a:srgbClr val="FFFFFF"/>
                </a:solidFill>
                <a:latin typeface="Calibri" panose="020F0502020204030204" pitchFamily="34" charset="0"/>
              </a:rPr>
              <a:t> + no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substantial/durable weight loss achieved or comorbidity improvement via nonsurgical methods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27A31A-D3B0-5E80-55A5-CC912DB6AB52}"/>
              </a:ext>
            </a:extLst>
          </p:cNvPr>
          <p:cNvSpPr txBox="1"/>
          <p:nvPr/>
        </p:nvSpPr>
        <p:spPr bwMode="auto">
          <a:xfrm>
            <a:off x="540032" y="1497650"/>
            <a:ext cx="36220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lvl="0" algn="ctr" eaLnBrk="1" fontAlgn="auto" hangingPunct="1"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2022 ASMBS Guidelines:</a:t>
            </a:r>
            <a:b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Bariatric Surgery Criteria*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101A47-BCE5-0410-2B3B-95826234AA09}"/>
              </a:ext>
            </a:extLst>
          </p:cNvPr>
          <p:cNvSpPr txBox="1"/>
          <p:nvPr/>
        </p:nvSpPr>
        <p:spPr bwMode="auto">
          <a:xfrm>
            <a:off x="4362032" y="1681213"/>
            <a:ext cx="17925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Adjustable Gastric Banding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CB1F60-35B9-4776-6F4D-9CE6BA654A62}"/>
              </a:ext>
            </a:extLst>
          </p:cNvPr>
          <p:cNvSpPr txBox="1"/>
          <p:nvPr/>
        </p:nvSpPr>
        <p:spPr bwMode="auto">
          <a:xfrm>
            <a:off x="6154602" y="1673435"/>
            <a:ext cx="17925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Sleeve Gastrectomy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27AA14-8896-1786-168C-43594CC9D59D}"/>
              </a:ext>
            </a:extLst>
          </p:cNvPr>
          <p:cNvSpPr txBox="1"/>
          <p:nvPr/>
        </p:nvSpPr>
        <p:spPr bwMode="auto">
          <a:xfrm>
            <a:off x="7929517" y="1681212"/>
            <a:ext cx="17925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Roux-en-Y Gastric Bypass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D82CDE-C4FE-8A66-14CF-6F459BFF0AED}"/>
              </a:ext>
            </a:extLst>
          </p:cNvPr>
          <p:cNvSpPr txBox="1"/>
          <p:nvPr/>
        </p:nvSpPr>
        <p:spPr bwMode="auto">
          <a:xfrm>
            <a:off x="9656743" y="1545541"/>
            <a:ext cx="207827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Biliopancreatic Diversion With Duodenal Switch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7DB002A-A91B-CE7E-14D8-765FA55FEE19}"/>
              </a:ext>
            </a:extLst>
          </p:cNvPr>
          <p:cNvSpPr txBox="1"/>
          <p:nvPr/>
        </p:nvSpPr>
        <p:spPr bwMode="auto">
          <a:xfrm>
            <a:off x="4853059" y="4751888"/>
            <a:ext cx="11107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15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+mn-cs"/>
              </a:rPr>
              <a:t>%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9AB5BB7-DCD5-3CB6-1C65-276EB708C017}"/>
              </a:ext>
            </a:extLst>
          </p:cNvPr>
          <p:cNvSpPr txBox="1"/>
          <p:nvPr/>
        </p:nvSpPr>
        <p:spPr bwMode="auto">
          <a:xfrm>
            <a:off x="6519785" y="4747381"/>
            <a:ext cx="11107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21%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455CCBB-D426-D871-D49C-90B830BCCBBA}"/>
              </a:ext>
            </a:extLst>
          </p:cNvPr>
          <p:cNvSpPr txBox="1"/>
          <p:nvPr/>
        </p:nvSpPr>
        <p:spPr bwMode="auto">
          <a:xfrm>
            <a:off x="8115181" y="4747381"/>
            <a:ext cx="11107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25%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329E5DC-525C-7C0B-52B0-70691E2814D1}"/>
              </a:ext>
            </a:extLst>
          </p:cNvPr>
          <p:cNvSpPr txBox="1"/>
          <p:nvPr/>
        </p:nvSpPr>
        <p:spPr bwMode="auto">
          <a:xfrm>
            <a:off x="9841317" y="4762521"/>
            <a:ext cx="11107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34%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45F14ADF-DF1F-4E80-07A4-A8C6FBA07D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r="42616"/>
          <a:stretch/>
        </p:blipFill>
        <p:spPr>
          <a:xfrm>
            <a:off x="4596210" y="2582424"/>
            <a:ext cx="4863575" cy="1693152"/>
          </a:xfrm>
          <a:prstGeom prst="rect">
            <a:avLst/>
          </a:prstGeom>
        </p:spPr>
      </p:pic>
      <p:pic>
        <p:nvPicPr>
          <p:cNvPr id="39" name="Graphic 38">
            <a:extLst>
              <a:ext uri="{FF2B5EF4-FFF2-40B4-BE49-F238E27FC236}">
                <a16:creationId xmlns:a16="http://schemas.microsoft.com/office/drawing/2014/main" id="{A3B2A4F9-0D22-DDBA-74CF-E976F9DCD9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80668"/>
          <a:stretch/>
        </p:blipFill>
        <p:spPr>
          <a:xfrm>
            <a:off x="9949093" y="2562730"/>
            <a:ext cx="1638505" cy="1693152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08D1AD7D-2FEE-D8F1-6581-8779D91E6126}"/>
              </a:ext>
            </a:extLst>
          </p:cNvPr>
          <p:cNvSpPr txBox="1"/>
          <p:nvPr/>
        </p:nvSpPr>
        <p:spPr bwMode="auto">
          <a:xfrm>
            <a:off x="4362032" y="2572823"/>
            <a:ext cx="6558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Gastric </a:t>
            </a:r>
            <a:b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pouch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7476C9A7-D312-FF33-DCF9-EC6683D4CF22}"/>
              </a:ext>
            </a:extLst>
          </p:cNvPr>
          <p:cNvCxnSpPr>
            <a:cxnSpLocks/>
          </p:cNvCxnSpPr>
          <p:nvPr/>
        </p:nvCxnSpPr>
        <p:spPr bwMode="auto">
          <a:xfrm>
            <a:off x="4891184" y="2852368"/>
            <a:ext cx="299222" cy="70073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93950102-BC18-0684-2A05-4922EE9E3DBC}"/>
              </a:ext>
            </a:extLst>
          </p:cNvPr>
          <p:cNvSpPr txBox="1"/>
          <p:nvPr/>
        </p:nvSpPr>
        <p:spPr bwMode="auto">
          <a:xfrm>
            <a:off x="5392883" y="2372373"/>
            <a:ext cx="7854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Gastric band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FC35F290-FA42-3301-66BB-1C7323CB2FFF}"/>
              </a:ext>
            </a:extLst>
          </p:cNvPr>
          <p:cNvCxnSpPr>
            <a:cxnSpLocks/>
          </p:cNvCxnSpPr>
          <p:nvPr/>
        </p:nvCxnSpPr>
        <p:spPr bwMode="auto">
          <a:xfrm flipV="1">
            <a:off x="5424628" y="2766416"/>
            <a:ext cx="155208" cy="163488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672037F0-6787-6B26-2ED5-98AA94FE548A}"/>
              </a:ext>
            </a:extLst>
          </p:cNvPr>
          <p:cNvSpPr txBox="1"/>
          <p:nvPr/>
        </p:nvSpPr>
        <p:spPr bwMode="auto">
          <a:xfrm>
            <a:off x="4853059" y="4216836"/>
            <a:ext cx="14244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SC port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A0A15F0-21C3-6FBE-9D94-292820A9643B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5824767" y="3608937"/>
            <a:ext cx="112965" cy="676240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57" name="Group 56">
            <a:extLst>
              <a:ext uri="{FF2B5EF4-FFF2-40B4-BE49-F238E27FC236}">
                <a16:creationId xmlns:a16="http://schemas.microsoft.com/office/drawing/2014/main" id="{C09BBF8F-060A-E0B4-100A-076BF47A2AB4}"/>
              </a:ext>
            </a:extLst>
          </p:cNvPr>
          <p:cNvGrpSpPr/>
          <p:nvPr/>
        </p:nvGrpSpPr>
        <p:grpSpPr>
          <a:xfrm rot="19648758">
            <a:off x="5759194" y="3495955"/>
            <a:ext cx="112965" cy="136083"/>
            <a:chOff x="6125301" y="3681487"/>
            <a:chExt cx="180540" cy="142361"/>
          </a:xfrm>
        </p:grpSpPr>
        <p:sp>
          <p:nvSpPr>
            <p:cNvPr id="60" name="Isosceles Triangle 59">
              <a:extLst>
                <a:ext uri="{FF2B5EF4-FFF2-40B4-BE49-F238E27FC236}">
                  <a16:creationId xmlns:a16="http://schemas.microsoft.com/office/drawing/2014/main" id="{45879430-40B6-FF7B-FB80-5C3BEDD453FC}"/>
                </a:ext>
              </a:extLst>
            </p:cNvPr>
            <p:cNvSpPr/>
            <p:nvPr/>
          </p:nvSpPr>
          <p:spPr bwMode="auto">
            <a:xfrm>
              <a:off x="6142673" y="3681487"/>
              <a:ext cx="135108" cy="82292"/>
            </a:xfrm>
            <a:prstGeom prst="triangle">
              <a:avLst/>
            </a:prstGeom>
            <a:solidFill>
              <a:srgbClr val="A1552F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59067A73-02FF-F64F-103F-97B1BFC0DA70}"/>
                </a:ext>
              </a:extLst>
            </p:cNvPr>
            <p:cNvSpPr/>
            <p:nvPr/>
          </p:nvSpPr>
          <p:spPr bwMode="auto">
            <a:xfrm>
              <a:off x="6125301" y="3741556"/>
              <a:ext cx="180540" cy="82292"/>
            </a:xfrm>
            <a:prstGeom prst="ellipse">
              <a:avLst/>
            </a:prstGeom>
            <a:solidFill>
              <a:srgbClr val="A1552F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9583E9A3-8559-3911-9B76-9479E37CF6C2}"/>
              </a:ext>
            </a:extLst>
          </p:cNvPr>
          <p:cNvSpPr txBox="1"/>
          <p:nvPr/>
        </p:nvSpPr>
        <p:spPr bwMode="auto">
          <a:xfrm>
            <a:off x="6104182" y="2869484"/>
            <a:ext cx="7854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Gastric sleeve</a:t>
            </a: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BBAD1412-C056-13A8-1A74-5877C2A83E08}"/>
              </a:ext>
            </a:extLst>
          </p:cNvPr>
          <p:cNvCxnSpPr>
            <a:cxnSpLocks/>
          </p:cNvCxnSpPr>
          <p:nvPr/>
        </p:nvCxnSpPr>
        <p:spPr bwMode="auto">
          <a:xfrm>
            <a:off x="6741485" y="3192628"/>
            <a:ext cx="374745" cy="27342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D22C07AF-9215-726F-4082-2CF7117F25FE}"/>
              </a:ext>
            </a:extLst>
          </p:cNvPr>
          <p:cNvSpPr txBox="1"/>
          <p:nvPr/>
        </p:nvSpPr>
        <p:spPr bwMode="auto">
          <a:xfrm>
            <a:off x="7094976" y="2276110"/>
            <a:ext cx="91754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Excised and removed stomach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56F0F1C-6671-FA37-2B77-6C490CB01379}"/>
              </a:ext>
            </a:extLst>
          </p:cNvPr>
          <p:cNvCxnSpPr>
            <a:cxnSpLocks/>
          </p:cNvCxnSpPr>
          <p:nvPr/>
        </p:nvCxnSpPr>
        <p:spPr bwMode="auto">
          <a:xfrm flipV="1">
            <a:off x="7529348" y="2871726"/>
            <a:ext cx="56685" cy="161122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A5CF2E4C-3D28-128D-31EB-8F741F31AB35}"/>
              </a:ext>
            </a:extLst>
          </p:cNvPr>
          <p:cNvSpPr txBox="1"/>
          <p:nvPr/>
        </p:nvSpPr>
        <p:spPr bwMode="auto">
          <a:xfrm>
            <a:off x="7918287" y="2773279"/>
            <a:ext cx="6292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Gastric pouch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64C77695-0DA5-7BD1-12DA-09192CE6E542}"/>
              </a:ext>
            </a:extLst>
          </p:cNvPr>
          <p:cNvCxnSpPr>
            <a:cxnSpLocks/>
          </p:cNvCxnSpPr>
          <p:nvPr/>
        </p:nvCxnSpPr>
        <p:spPr bwMode="auto">
          <a:xfrm>
            <a:off x="8409344" y="3029638"/>
            <a:ext cx="261222" cy="0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C79BE85C-B151-EDF3-06E9-BF9857C85DA6}"/>
              </a:ext>
            </a:extLst>
          </p:cNvPr>
          <p:cNvSpPr txBox="1"/>
          <p:nvPr/>
        </p:nvSpPr>
        <p:spPr bwMode="auto">
          <a:xfrm>
            <a:off x="8678882" y="2360230"/>
            <a:ext cx="109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Gastrojejunal anastomosis</a:t>
            </a: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5602293-0ECD-C74D-7DD6-38C2128E5AAC}"/>
              </a:ext>
            </a:extLst>
          </p:cNvPr>
          <p:cNvCxnSpPr>
            <a:cxnSpLocks/>
            <a:endCxn id="83" idx="2"/>
          </p:cNvCxnSpPr>
          <p:nvPr/>
        </p:nvCxnSpPr>
        <p:spPr bwMode="auto">
          <a:xfrm flipV="1">
            <a:off x="9071288" y="2821895"/>
            <a:ext cx="154663" cy="269131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5E37343A-9BC0-1924-B934-6715C7FE4EDF}"/>
              </a:ext>
            </a:extLst>
          </p:cNvPr>
          <p:cNvSpPr txBox="1"/>
          <p:nvPr/>
        </p:nvSpPr>
        <p:spPr bwMode="auto">
          <a:xfrm>
            <a:off x="8409344" y="3266382"/>
            <a:ext cx="7676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Gastric remnant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FE834EBC-FD4A-46AC-8155-2FB3DF5238BE}"/>
              </a:ext>
            </a:extLst>
          </p:cNvPr>
          <p:cNvSpPr txBox="1"/>
          <p:nvPr/>
        </p:nvSpPr>
        <p:spPr bwMode="auto">
          <a:xfrm>
            <a:off x="9161796" y="3881827"/>
            <a:ext cx="9357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Alimentary limb</a:t>
            </a:r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074161FD-2E48-4E6F-5C55-2B239BF31973}"/>
              </a:ext>
            </a:extLst>
          </p:cNvPr>
          <p:cNvCxnSpPr>
            <a:cxnSpLocks/>
          </p:cNvCxnSpPr>
          <p:nvPr/>
        </p:nvCxnSpPr>
        <p:spPr bwMode="auto">
          <a:xfrm>
            <a:off x="9198563" y="3749404"/>
            <a:ext cx="99261" cy="197653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8" name="TextBox 87">
            <a:extLst>
              <a:ext uri="{FF2B5EF4-FFF2-40B4-BE49-F238E27FC236}">
                <a16:creationId xmlns:a16="http://schemas.microsoft.com/office/drawing/2014/main" id="{86BBE536-D07D-9CF6-9506-FE061B719FCF}"/>
              </a:ext>
            </a:extLst>
          </p:cNvPr>
          <p:cNvSpPr txBox="1"/>
          <p:nvPr/>
        </p:nvSpPr>
        <p:spPr bwMode="auto">
          <a:xfrm>
            <a:off x="7586033" y="3955596"/>
            <a:ext cx="11107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Biliopancreatic limb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14DDF9D1-DC93-D18E-93E0-C826B07AD5CC}"/>
              </a:ext>
            </a:extLst>
          </p:cNvPr>
          <p:cNvCxnSpPr>
            <a:cxnSpLocks/>
          </p:cNvCxnSpPr>
          <p:nvPr/>
        </p:nvCxnSpPr>
        <p:spPr bwMode="auto">
          <a:xfrm flipH="1">
            <a:off x="7918287" y="3795353"/>
            <a:ext cx="196894" cy="224753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0" name="TextBox 89">
            <a:extLst>
              <a:ext uri="{FF2B5EF4-FFF2-40B4-BE49-F238E27FC236}">
                <a16:creationId xmlns:a16="http://schemas.microsoft.com/office/drawing/2014/main" id="{00F0FA43-4F16-73DF-3BFD-4B8D4DC5131C}"/>
              </a:ext>
            </a:extLst>
          </p:cNvPr>
          <p:cNvSpPr txBox="1"/>
          <p:nvPr/>
        </p:nvSpPr>
        <p:spPr bwMode="auto">
          <a:xfrm>
            <a:off x="8324567" y="4261947"/>
            <a:ext cx="11107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Jejuno-jejunal anastomosis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2D97337F-5463-C930-6A3F-464E884E7AE0}"/>
              </a:ext>
            </a:extLst>
          </p:cNvPr>
          <p:cNvCxnSpPr>
            <a:cxnSpLocks/>
          </p:cNvCxnSpPr>
          <p:nvPr/>
        </p:nvCxnSpPr>
        <p:spPr bwMode="auto">
          <a:xfrm flipH="1">
            <a:off x="8760587" y="3889259"/>
            <a:ext cx="248927" cy="446802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F9B94993-CB0C-330E-7899-986548B4C6B8}"/>
              </a:ext>
            </a:extLst>
          </p:cNvPr>
          <p:cNvSpPr txBox="1"/>
          <p:nvPr/>
        </p:nvSpPr>
        <p:spPr bwMode="auto">
          <a:xfrm>
            <a:off x="10141368" y="2758305"/>
            <a:ext cx="7854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Gastric sleeve</a:t>
            </a:r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A5A022C6-65E4-C85A-0DBA-B5055D41AF4A}"/>
              </a:ext>
            </a:extLst>
          </p:cNvPr>
          <p:cNvCxnSpPr>
            <a:cxnSpLocks/>
          </p:cNvCxnSpPr>
          <p:nvPr/>
        </p:nvCxnSpPr>
        <p:spPr bwMode="auto">
          <a:xfrm>
            <a:off x="10770421" y="3089560"/>
            <a:ext cx="374745" cy="27342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187B150C-C2FB-D76D-D663-5F325CF121D6}"/>
              </a:ext>
            </a:extLst>
          </p:cNvPr>
          <p:cNvSpPr txBox="1"/>
          <p:nvPr/>
        </p:nvSpPr>
        <p:spPr bwMode="auto">
          <a:xfrm>
            <a:off x="9371061" y="3044089"/>
            <a:ext cx="9357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Alimentary limb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8673424B-B67C-47D6-AE7A-9CB458D16F9F}"/>
              </a:ext>
            </a:extLst>
          </p:cNvPr>
          <p:cNvCxnSpPr>
            <a:cxnSpLocks/>
          </p:cNvCxnSpPr>
          <p:nvPr/>
        </p:nvCxnSpPr>
        <p:spPr bwMode="auto">
          <a:xfrm>
            <a:off x="9996161" y="3299947"/>
            <a:ext cx="435332" cy="240434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C9DAFB6C-BBDF-8E70-6AA8-2189ACB576F9}"/>
              </a:ext>
            </a:extLst>
          </p:cNvPr>
          <p:cNvSpPr txBox="1"/>
          <p:nvPr/>
        </p:nvSpPr>
        <p:spPr bwMode="auto">
          <a:xfrm>
            <a:off x="10926818" y="4275982"/>
            <a:ext cx="11107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Ileal-ileal anastomosis</a:t>
            </a:r>
          </a:p>
        </p:txBody>
      </p: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B851E303-111F-C72E-00F8-75117231ACCC}"/>
              </a:ext>
            </a:extLst>
          </p:cNvPr>
          <p:cNvCxnSpPr>
            <a:cxnSpLocks/>
          </p:cNvCxnSpPr>
          <p:nvPr/>
        </p:nvCxnSpPr>
        <p:spPr bwMode="auto">
          <a:xfrm flipH="1">
            <a:off x="11309467" y="3947057"/>
            <a:ext cx="41052" cy="389004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7B0B194D-E268-97DD-339D-90688C3F1E9F}"/>
              </a:ext>
            </a:extLst>
          </p:cNvPr>
          <p:cNvSpPr txBox="1"/>
          <p:nvPr/>
        </p:nvSpPr>
        <p:spPr bwMode="auto">
          <a:xfrm>
            <a:off x="9978800" y="4137274"/>
            <a:ext cx="11107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Biliopancreatic limb</a:t>
            </a:r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D39DF40B-7C0E-7ADB-1A98-F92ABB431D8D}"/>
              </a:ext>
            </a:extLst>
          </p:cNvPr>
          <p:cNvCxnSpPr>
            <a:cxnSpLocks/>
          </p:cNvCxnSpPr>
          <p:nvPr/>
        </p:nvCxnSpPr>
        <p:spPr bwMode="auto">
          <a:xfrm flipH="1">
            <a:off x="10744109" y="3969464"/>
            <a:ext cx="148666" cy="237190"/>
          </a:xfrm>
          <a:prstGeom prst="line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85959EAD-97F2-8485-7B44-9CB68E1392F6}"/>
              </a:ext>
            </a:extLst>
          </p:cNvPr>
          <p:cNvSpPr txBox="1"/>
          <p:nvPr/>
        </p:nvSpPr>
        <p:spPr bwMode="auto">
          <a:xfrm>
            <a:off x="5797787" y="5167568"/>
            <a:ext cx="4558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Weight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l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oss outcomes in patients with T2D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E9A512C0-0D8F-96D4-5241-BF802D07C45B}"/>
              </a:ext>
            </a:extLst>
          </p:cNvPr>
          <p:cNvSpPr txBox="1"/>
          <p:nvPr/>
        </p:nvSpPr>
        <p:spPr bwMode="auto">
          <a:xfrm>
            <a:off x="0" y="5701205"/>
            <a:ext cx="1219200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Delaying pregnancy 1-2 yr after surgery is recommended due to malabsorption concerns</a:t>
            </a:r>
          </a:p>
        </p:txBody>
      </p:sp>
      <p:sp>
        <p:nvSpPr>
          <p:cNvPr id="102" name="Text Box 11">
            <a:extLst>
              <a:ext uri="{FF2B5EF4-FFF2-40B4-BE49-F238E27FC236}">
                <a16:creationId xmlns:a16="http://schemas.microsoft.com/office/drawing/2014/main" id="{E8FB1AD9-C0F8-7FA9-AD14-39D0415816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050036"/>
            <a:ext cx="86569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Eisenberg. Surg Obes Relat Dis. 2022;18:1345. Practice Committee of the American Society for Reproductive Medicine. Fertil Steril. 2021;116:1266. Abboud. Front Endocrinol (Lausanne). 2022;13:946870. Courcoulas. JAMA Surg. 2015;150:931. Shauer. NEJM. 2014;370:2002. Mingrone. NEJM. 2012;366:1577.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53DF523D-7154-9F1A-8F01-B29347DFF24C}"/>
              </a:ext>
            </a:extLst>
          </p:cNvPr>
          <p:cNvSpPr/>
          <p:nvPr/>
        </p:nvSpPr>
        <p:spPr bwMode="auto">
          <a:xfrm>
            <a:off x="2089517" y="2186297"/>
            <a:ext cx="2072565" cy="1211373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BMI ≥30 kg/m</a:t>
            </a:r>
            <a:r>
              <a:rPr kumimoji="0" 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+ T2D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451A3D24-A307-4491-F9BC-0D3033405C66}"/>
              </a:ext>
            </a:extLst>
          </p:cNvPr>
          <p:cNvSpPr txBox="1"/>
          <p:nvPr/>
        </p:nvSpPr>
        <p:spPr bwMode="auto">
          <a:xfrm>
            <a:off x="536381" y="5116713"/>
            <a:ext cx="36220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</a:rPr>
              <a:t>*BMI thresholds should be adjusted appropriately for Asian populations.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8040CF0A-3458-DDCB-E595-CD3178FA2AAF}"/>
              </a:ext>
            </a:extLst>
          </p:cNvPr>
          <p:cNvSpPr txBox="1"/>
          <p:nvPr/>
        </p:nvSpPr>
        <p:spPr bwMode="auto">
          <a:xfrm rot="16200000">
            <a:off x="-534429" y="4166867"/>
            <a:ext cx="17879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</a:rPr>
              <a:t>May be considered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C8297D53-CB92-76F1-CADE-7C6995D256AD}"/>
              </a:ext>
            </a:extLst>
          </p:cNvPr>
          <p:cNvSpPr txBox="1"/>
          <p:nvPr/>
        </p:nvSpPr>
        <p:spPr bwMode="auto">
          <a:xfrm rot="16200000">
            <a:off x="-367454" y="2579848"/>
            <a:ext cx="14628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</a:rPr>
              <a:t>Recommended</a:t>
            </a:r>
          </a:p>
        </p:txBody>
      </p:sp>
    </p:spTree>
    <p:extLst>
      <p:ext uri="{BB962C8B-B14F-4D97-AF65-F5344CB8AC3E}">
        <p14:creationId xmlns:p14="http://schemas.microsoft.com/office/powerpoint/2010/main" val="2059581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C0ADA-9254-1C75-5484-24F47595F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5A’s of Shared Decision-making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27E1D6B1-F861-F3D5-BA2D-7B41C4CC20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0878552"/>
              </p:ext>
            </p:extLst>
          </p:nvPr>
        </p:nvGraphicFramePr>
        <p:xfrm>
          <a:off x="604838" y="1512888"/>
          <a:ext cx="10877550" cy="4651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 Box 11">
            <a:extLst>
              <a:ext uri="{FF2B5EF4-FFF2-40B4-BE49-F238E27FC236}">
                <a16:creationId xmlns:a16="http://schemas.microsoft.com/office/drawing/2014/main" id="{898A5457-17F1-3F24-9862-B4CF2C1A4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6382435"/>
            <a:ext cx="8824911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Wharton. CMAJ. 2020;192:E875.</a:t>
            </a:r>
          </a:p>
        </p:txBody>
      </p:sp>
    </p:spTree>
    <p:extLst>
      <p:ext uri="{BB962C8B-B14F-4D97-AF65-F5344CB8AC3E}">
        <p14:creationId xmlns:p14="http://schemas.microsoft.com/office/powerpoint/2010/main" val="49363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C9975-818E-C8FE-4D44-519BFABA8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Prepregnancy and PCOS Considerations</a:t>
            </a: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78349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2E5FF-070E-6687-D4EB-E6B5FB2C8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 of Obesity and PCOS on Fertility</a:t>
            </a:r>
          </a:p>
        </p:txBody>
      </p:sp>
      <p:sp>
        <p:nvSpPr>
          <p:cNvPr id="6" name="Text Box 11">
            <a:extLst>
              <a:ext uri="{FF2B5EF4-FFF2-40B4-BE49-F238E27FC236}">
                <a16:creationId xmlns:a16="http://schemas.microsoft.com/office/drawing/2014/main" id="{1029F177-2A46-3E21-F533-617E08CFD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2435"/>
            <a:ext cx="8010524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Hazlehurst. Clin Endocrinol (Oxf). 2022;97:208. </a:t>
            </a: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CC BY-NC 4.0</a:t>
            </a: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No changes made.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AB7212-F929-1DAC-40D5-74B5B5BA49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5" t="1518" r="4961" b="3574"/>
          <a:stretch>
            <a:fillRect/>
          </a:stretch>
        </p:blipFill>
        <p:spPr>
          <a:xfrm>
            <a:off x="2783615" y="1341440"/>
            <a:ext cx="6524731" cy="489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03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77"/>
    </mc:Choice>
    <mc:Fallback xmlns="">
      <p:transition spd="slow" advTm="4357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67984-8B0D-F478-6F31-F751B99B6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 of Obesity on Time to Pregnancy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7A472-C754-1EEF-9B94-0FE92664BA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4746651" cy="4678738"/>
          </a:xfrm>
        </p:spPr>
        <p:txBody>
          <a:bodyPr/>
          <a:lstStyle/>
          <a:p>
            <a:r>
              <a:rPr lang="en-US" dirty="0"/>
              <a:t>Longer time to pregnancy</a:t>
            </a:r>
          </a:p>
          <a:p>
            <a:r>
              <a:rPr lang="en-US" dirty="0"/>
              <a:t>Increased rates of infertility</a:t>
            </a:r>
          </a:p>
        </p:txBody>
      </p:sp>
      <p:sp>
        <p:nvSpPr>
          <p:cNvPr id="8" name="Text Box 11">
            <a:extLst>
              <a:ext uri="{FF2B5EF4-FFF2-40B4-BE49-F238E27FC236}">
                <a16:creationId xmlns:a16="http://schemas.microsoft.com/office/drawing/2014/main" id="{BC83F2D3-CA33-5A9D-4FFA-6892857ECB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216235"/>
            <a:ext cx="8624886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Bolúmar. Am J Epidemiol. 2000;151:1072.</a:t>
            </a:r>
            <a:b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Practice Committee of the American Society for Reproductive Medicine. Fertil Steril. 2021;116:1266.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7651AC8-7250-97E6-3D49-1F971ADF1092}"/>
              </a:ext>
            </a:extLst>
          </p:cNvPr>
          <p:cNvGrpSpPr/>
          <p:nvPr/>
        </p:nvGrpSpPr>
        <p:grpSpPr>
          <a:xfrm>
            <a:off x="5910908" y="1981631"/>
            <a:ext cx="3079115" cy="3579929"/>
            <a:chOff x="5910908" y="1981631"/>
            <a:chExt cx="3079115" cy="3579929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A3A21DF-BD42-3A2E-A08E-F9DCB01B6037}"/>
                </a:ext>
              </a:extLst>
            </p:cNvPr>
            <p:cNvSpPr/>
            <p:nvPr/>
          </p:nvSpPr>
          <p:spPr bwMode="auto">
            <a:xfrm>
              <a:off x="8870046" y="544158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1676535-58B1-C0BD-0B29-1073D562B045}"/>
                </a:ext>
              </a:extLst>
            </p:cNvPr>
            <p:cNvSpPr/>
            <p:nvPr/>
          </p:nvSpPr>
          <p:spPr bwMode="auto">
            <a:xfrm>
              <a:off x="8206436" y="544158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8AD1DEDC-7B73-B944-9A53-79345AB1CB8E}"/>
                </a:ext>
              </a:extLst>
            </p:cNvPr>
            <p:cNvSpPr/>
            <p:nvPr/>
          </p:nvSpPr>
          <p:spPr bwMode="auto">
            <a:xfrm>
              <a:off x="8323623" y="544158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B21ABC3-5574-6BC1-C122-C43B95E3D1D8}"/>
                </a:ext>
              </a:extLst>
            </p:cNvPr>
            <p:cNvSpPr/>
            <p:nvPr/>
          </p:nvSpPr>
          <p:spPr bwMode="auto">
            <a:xfrm>
              <a:off x="8469148" y="544158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B06D803-2948-7FCA-70F4-8A1F7B61BBA6}"/>
                </a:ext>
              </a:extLst>
            </p:cNvPr>
            <p:cNvSpPr/>
            <p:nvPr/>
          </p:nvSpPr>
          <p:spPr bwMode="auto">
            <a:xfrm>
              <a:off x="8110301" y="544158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4E98E67-4942-D7C1-C03B-1860C9142633}"/>
                </a:ext>
              </a:extLst>
            </p:cNvPr>
            <p:cNvSpPr/>
            <p:nvPr/>
          </p:nvSpPr>
          <p:spPr bwMode="auto">
            <a:xfrm>
              <a:off x="8046319" y="544158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BCC86BE-A099-A413-45C9-A4A5E378E157}"/>
                </a:ext>
              </a:extLst>
            </p:cNvPr>
            <p:cNvSpPr/>
            <p:nvPr/>
          </p:nvSpPr>
          <p:spPr bwMode="auto">
            <a:xfrm>
              <a:off x="7579537" y="544158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B51C28F-8465-C2E1-866E-14FAC80B7293}"/>
                </a:ext>
              </a:extLst>
            </p:cNvPr>
            <p:cNvSpPr/>
            <p:nvPr/>
          </p:nvSpPr>
          <p:spPr bwMode="auto">
            <a:xfrm>
              <a:off x="7523125" y="544158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96EEC83-7149-33A3-33CB-486209355673}"/>
                </a:ext>
              </a:extLst>
            </p:cNvPr>
            <p:cNvSpPr/>
            <p:nvPr/>
          </p:nvSpPr>
          <p:spPr bwMode="auto">
            <a:xfrm>
              <a:off x="7281606" y="5428098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C0A39C5-77C1-6636-699F-99795DC200F4}"/>
                </a:ext>
              </a:extLst>
            </p:cNvPr>
            <p:cNvSpPr/>
            <p:nvPr/>
          </p:nvSpPr>
          <p:spPr bwMode="auto">
            <a:xfrm>
              <a:off x="7201748" y="5428098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4F6D732-DA58-1837-58E1-F52E3B086CD4}"/>
                </a:ext>
              </a:extLst>
            </p:cNvPr>
            <p:cNvSpPr/>
            <p:nvPr/>
          </p:nvSpPr>
          <p:spPr bwMode="auto">
            <a:xfrm>
              <a:off x="7035792" y="5419691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F163340-7BE9-7E3E-BD88-839827D6AAC9}"/>
                </a:ext>
              </a:extLst>
            </p:cNvPr>
            <p:cNvSpPr/>
            <p:nvPr/>
          </p:nvSpPr>
          <p:spPr bwMode="auto">
            <a:xfrm>
              <a:off x="6940375" y="5410869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CE2B25A-6325-D3AC-BA5A-83340ED45017}"/>
                </a:ext>
              </a:extLst>
            </p:cNvPr>
            <p:cNvSpPr/>
            <p:nvPr/>
          </p:nvSpPr>
          <p:spPr bwMode="auto">
            <a:xfrm>
              <a:off x="6883245" y="5400065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04BC6E9-8DA5-70D0-4208-C56F79BAD3A8}"/>
                </a:ext>
              </a:extLst>
            </p:cNvPr>
            <p:cNvSpPr/>
            <p:nvPr/>
          </p:nvSpPr>
          <p:spPr bwMode="auto">
            <a:xfrm>
              <a:off x="6771693" y="5391120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D1D1215-044D-9CEF-AC33-457883439852}"/>
                </a:ext>
              </a:extLst>
            </p:cNvPr>
            <p:cNvSpPr/>
            <p:nvPr/>
          </p:nvSpPr>
          <p:spPr bwMode="auto">
            <a:xfrm>
              <a:off x="6695922" y="535946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822E8F3-9271-EABF-027A-DF2994507C46}"/>
                </a:ext>
              </a:extLst>
            </p:cNvPr>
            <p:cNvSpPr/>
            <p:nvPr/>
          </p:nvSpPr>
          <p:spPr bwMode="auto">
            <a:xfrm>
              <a:off x="6604007" y="5342099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A9F3B66A-B0E8-B872-B44B-6461577B01F0}"/>
                </a:ext>
              </a:extLst>
            </p:cNvPr>
            <p:cNvSpPr/>
            <p:nvPr/>
          </p:nvSpPr>
          <p:spPr bwMode="auto">
            <a:xfrm>
              <a:off x="6533177" y="533189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D170BCD-B89D-0CFB-EAF4-EC443AC1D855}"/>
                </a:ext>
              </a:extLst>
            </p:cNvPr>
            <p:cNvSpPr/>
            <p:nvPr/>
          </p:nvSpPr>
          <p:spPr bwMode="auto">
            <a:xfrm>
              <a:off x="6457406" y="5258521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C32ADEB-70B3-A6BE-9483-DD126E5E12CC}"/>
                </a:ext>
              </a:extLst>
            </p:cNvPr>
            <p:cNvSpPr/>
            <p:nvPr/>
          </p:nvSpPr>
          <p:spPr bwMode="auto">
            <a:xfrm>
              <a:off x="6415803" y="5236661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1D04BE5-60BE-E583-9EC5-2C106CB12118}"/>
                </a:ext>
              </a:extLst>
            </p:cNvPr>
            <p:cNvSpPr/>
            <p:nvPr/>
          </p:nvSpPr>
          <p:spPr bwMode="auto">
            <a:xfrm>
              <a:off x="6358248" y="5198532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F60A1FF-26AC-3C55-7833-DAA7FEDDFCAC}"/>
                </a:ext>
              </a:extLst>
            </p:cNvPr>
            <p:cNvSpPr/>
            <p:nvPr/>
          </p:nvSpPr>
          <p:spPr bwMode="auto">
            <a:xfrm>
              <a:off x="6312598" y="517344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0C5B590-801D-5C5D-0117-D405CFBABBD8}"/>
                </a:ext>
              </a:extLst>
            </p:cNvPr>
            <p:cNvSpPr/>
            <p:nvPr/>
          </p:nvSpPr>
          <p:spPr bwMode="auto">
            <a:xfrm>
              <a:off x="6261360" y="5125635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72ED284-6FF6-92B9-DB92-1419573FDB4A}"/>
                </a:ext>
              </a:extLst>
            </p:cNvPr>
            <p:cNvSpPr/>
            <p:nvPr/>
          </p:nvSpPr>
          <p:spPr bwMode="auto">
            <a:xfrm>
              <a:off x="6232619" y="5081631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E125217-3D48-1D96-CCB1-3C4B91BA0967}"/>
                </a:ext>
              </a:extLst>
            </p:cNvPr>
            <p:cNvSpPr/>
            <p:nvPr/>
          </p:nvSpPr>
          <p:spPr bwMode="auto">
            <a:xfrm>
              <a:off x="6201085" y="5047538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C0A96E4-4CC4-B761-CC42-84C0003DF422}"/>
                </a:ext>
              </a:extLst>
            </p:cNvPr>
            <p:cNvSpPr/>
            <p:nvPr/>
          </p:nvSpPr>
          <p:spPr bwMode="auto">
            <a:xfrm>
              <a:off x="6147085" y="4945325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35AA403-9325-5564-EC63-4B67E193256A}"/>
                </a:ext>
              </a:extLst>
            </p:cNvPr>
            <p:cNvSpPr/>
            <p:nvPr/>
          </p:nvSpPr>
          <p:spPr bwMode="auto">
            <a:xfrm>
              <a:off x="6141096" y="4831048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24FB60A5-F84C-F3D9-57C9-54F2B2C70CD8}"/>
                </a:ext>
              </a:extLst>
            </p:cNvPr>
            <p:cNvSpPr/>
            <p:nvPr/>
          </p:nvSpPr>
          <p:spPr bwMode="auto">
            <a:xfrm>
              <a:off x="6096957" y="4703289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323ACBBC-61C0-E4D8-5329-48D344E9342E}"/>
                </a:ext>
              </a:extLst>
            </p:cNvPr>
            <p:cNvSpPr/>
            <p:nvPr/>
          </p:nvSpPr>
          <p:spPr bwMode="auto">
            <a:xfrm>
              <a:off x="6071791" y="4588043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BAC54A0A-219A-9DA4-9BD1-FB5AA407C0A9}"/>
                </a:ext>
              </a:extLst>
            </p:cNvPr>
            <p:cNvSpPr/>
            <p:nvPr/>
          </p:nvSpPr>
          <p:spPr bwMode="auto">
            <a:xfrm>
              <a:off x="6045981" y="4500956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1D9A23C2-CDAE-B7CE-4E2B-8795E1840075}"/>
                </a:ext>
              </a:extLst>
            </p:cNvPr>
            <p:cNvSpPr/>
            <p:nvPr/>
          </p:nvSpPr>
          <p:spPr bwMode="auto">
            <a:xfrm>
              <a:off x="6021261" y="4339127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757ABB7-0B51-94CE-377F-B3FDD571780F}"/>
                </a:ext>
              </a:extLst>
            </p:cNvPr>
            <p:cNvSpPr/>
            <p:nvPr/>
          </p:nvSpPr>
          <p:spPr bwMode="auto">
            <a:xfrm>
              <a:off x="6021261" y="4307607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089ECAE-AA52-602E-8508-24D6E4343040}"/>
                </a:ext>
              </a:extLst>
            </p:cNvPr>
            <p:cNvSpPr/>
            <p:nvPr/>
          </p:nvSpPr>
          <p:spPr bwMode="auto">
            <a:xfrm>
              <a:off x="6011392" y="4098829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4892CD8-DF7C-FB75-515A-2B18FE59A74A}"/>
                </a:ext>
              </a:extLst>
            </p:cNvPr>
            <p:cNvSpPr/>
            <p:nvPr/>
          </p:nvSpPr>
          <p:spPr bwMode="auto">
            <a:xfrm>
              <a:off x="5999473" y="4044367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A96E586D-B4C5-EE00-125C-7038876D6C37}"/>
                </a:ext>
              </a:extLst>
            </p:cNvPr>
            <p:cNvSpPr/>
            <p:nvPr/>
          </p:nvSpPr>
          <p:spPr bwMode="auto">
            <a:xfrm>
              <a:off x="5976803" y="3766300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5A11276A-6835-9A19-A7F2-01592B7722E3}"/>
                </a:ext>
              </a:extLst>
            </p:cNvPr>
            <p:cNvSpPr/>
            <p:nvPr/>
          </p:nvSpPr>
          <p:spPr bwMode="auto">
            <a:xfrm>
              <a:off x="5969121" y="3712584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31733567-EC57-9402-7EF4-F14870CF7596}"/>
                </a:ext>
              </a:extLst>
            </p:cNvPr>
            <p:cNvSpPr/>
            <p:nvPr/>
          </p:nvSpPr>
          <p:spPr bwMode="auto">
            <a:xfrm>
              <a:off x="5959214" y="3342648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D66340B-0014-02B7-801C-3BFBFC5A8F36}"/>
                </a:ext>
              </a:extLst>
            </p:cNvPr>
            <p:cNvSpPr/>
            <p:nvPr/>
          </p:nvSpPr>
          <p:spPr bwMode="auto">
            <a:xfrm>
              <a:off x="5935032" y="3282240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1C6595E9-1894-440D-5733-A50E9205070F}"/>
                </a:ext>
              </a:extLst>
            </p:cNvPr>
            <p:cNvSpPr/>
            <p:nvPr/>
          </p:nvSpPr>
          <p:spPr bwMode="auto">
            <a:xfrm>
              <a:off x="5933471" y="2845418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0F5C8E69-7FA5-4737-F6BA-3928C470C394}"/>
                </a:ext>
              </a:extLst>
            </p:cNvPr>
            <p:cNvSpPr/>
            <p:nvPr/>
          </p:nvSpPr>
          <p:spPr bwMode="auto">
            <a:xfrm>
              <a:off x="5910908" y="1981631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BA3EB44-BC2C-CA6A-8813-8A73E9152CE0}"/>
              </a:ext>
            </a:extLst>
          </p:cNvPr>
          <p:cNvGrpSpPr/>
          <p:nvPr/>
        </p:nvGrpSpPr>
        <p:grpSpPr>
          <a:xfrm>
            <a:off x="5908120" y="1936750"/>
            <a:ext cx="5380292" cy="3622680"/>
            <a:chOff x="5908120" y="1936750"/>
            <a:chExt cx="5380292" cy="3622680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0265F3A6-AE0D-EBDA-0545-1C67F37731CD}"/>
                </a:ext>
              </a:extLst>
            </p:cNvPr>
            <p:cNvSpPr/>
            <p:nvPr/>
          </p:nvSpPr>
          <p:spPr bwMode="auto">
            <a:xfrm>
              <a:off x="5908120" y="193675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60A1C340-8AC5-A89B-F43C-6AA0CDC1E36F}"/>
                </a:ext>
              </a:extLst>
            </p:cNvPr>
            <p:cNvSpPr/>
            <p:nvPr/>
          </p:nvSpPr>
          <p:spPr bwMode="auto">
            <a:xfrm>
              <a:off x="5911511" y="2116157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659602A-2DA6-76DD-4880-CCCBBA1BE764}"/>
                </a:ext>
              </a:extLst>
            </p:cNvPr>
            <p:cNvSpPr/>
            <p:nvPr/>
          </p:nvSpPr>
          <p:spPr bwMode="auto">
            <a:xfrm>
              <a:off x="5908120" y="2156848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D7E69C1-B19E-EB91-5853-DD795D11D782}"/>
                </a:ext>
              </a:extLst>
            </p:cNvPr>
            <p:cNvSpPr/>
            <p:nvPr/>
          </p:nvSpPr>
          <p:spPr bwMode="auto">
            <a:xfrm>
              <a:off x="5918199" y="2311355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FDDB36D0-1C95-92E0-3ACE-5D44FD408361}"/>
                </a:ext>
              </a:extLst>
            </p:cNvPr>
            <p:cNvSpPr/>
            <p:nvPr/>
          </p:nvSpPr>
          <p:spPr bwMode="auto">
            <a:xfrm>
              <a:off x="5918199" y="2358203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9937DB23-EFBE-4A56-D1AA-2056432C16ED}"/>
                </a:ext>
              </a:extLst>
            </p:cNvPr>
            <p:cNvSpPr/>
            <p:nvPr/>
          </p:nvSpPr>
          <p:spPr bwMode="auto">
            <a:xfrm>
              <a:off x="5924887" y="2415541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FD71971F-B6F4-0EA7-89C4-486E5F09E576}"/>
                </a:ext>
              </a:extLst>
            </p:cNvPr>
            <p:cNvSpPr/>
            <p:nvPr/>
          </p:nvSpPr>
          <p:spPr bwMode="auto">
            <a:xfrm>
              <a:off x="5924887" y="2678157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ACF8B4FF-C2EA-EA1E-FC19-D31BB6317396}"/>
                </a:ext>
              </a:extLst>
            </p:cNvPr>
            <p:cNvSpPr/>
            <p:nvPr/>
          </p:nvSpPr>
          <p:spPr bwMode="auto">
            <a:xfrm>
              <a:off x="5951404" y="2726416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69E2028E-5CE3-64F8-2E2C-9B60E5B2D12F}"/>
                </a:ext>
              </a:extLst>
            </p:cNvPr>
            <p:cNvSpPr/>
            <p:nvPr/>
          </p:nvSpPr>
          <p:spPr bwMode="auto">
            <a:xfrm>
              <a:off x="5961272" y="299039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CEDB392A-039A-FAA0-3746-6047A320A296}"/>
                </a:ext>
              </a:extLst>
            </p:cNvPr>
            <p:cNvSpPr/>
            <p:nvPr/>
          </p:nvSpPr>
          <p:spPr bwMode="auto">
            <a:xfrm>
              <a:off x="5977969" y="3014309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8E461A27-2112-456B-4F09-A925B14F0B8D}"/>
                </a:ext>
              </a:extLst>
            </p:cNvPr>
            <p:cNvSpPr/>
            <p:nvPr/>
          </p:nvSpPr>
          <p:spPr bwMode="auto">
            <a:xfrm>
              <a:off x="5996568" y="3240316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46941B9-9C39-0B15-5BEB-FF6371013787}"/>
                </a:ext>
              </a:extLst>
            </p:cNvPr>
            <p:cNvSpPr/>
            <p:nvPr/>
          </p:nvSpPr>
          <p:spPr bwMode="auto">
            <a:xfrm>
              <a:off x="6011392" y="3270845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655F33F6-28D1-5897-60EC-7DE51C05DAAA}"/>
                </a:ext>
              </a:extLst>
            </p:cNvPr>
            <p:cNvSpPr/>
            <p:nvPr/>
          </p:nvSpPr>
          <p:spPr bwMode="auto">
            <a:xfrm>
              <a:off x="6018865" y="3477169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A3D149A7-BA1E-2F6C-647D-9A5DC48074EF}"/>
                </a:ext>
              </a:extLst>
            </p:cNvPr>
            <p:cNvSpPr/>
            <p:nvPr/>
          </p:nvSpPr>
          <p:spPr bwMode="auto">
            <a:xfrm>
              <a:off x="6055622" y="3633542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7C011100-96A8-3BD1-F2AD-21B5797A17C1}"/>
                </a:ext>
              </a:extLst>
            </p:cNvPr>
            <p:cNvSpPr/>
            <p:nvPr/>
          </p:nvSpPr>
          <p:spPr bwMode="auto">
            <a:xfrm>
              <a:off x="6071380" y="372806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36C7345C-486E-6B94-E6CB-758F78B3278E}"/>
                </a:ext>
              </a:extLst>
            </p:cNvPr>
            <p:cNvSpPr/>
            <p:nvPr/>
          </p:nvSpPr>
          <p:spPr bwMode="auto">
            <a:xfrm>
              <a:off x="6100234" y="385889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5E4D1B97-D43B-DE77-643E-38388413DF83}"/>
                </a:ext>
              </a:extLst>
            </p:cNvPr>
            <p:cNvSpPr/>
            <p:nvPr/>
          </p:nvSpPr>
          <p:spPr bwMode="auto">
            <a:xfrm>
              <a:off x="6138842" y="3989379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8C9D555-6B8E-6E7E-68F1-1CC65AE76A6E}"/>
                </a:ext>
              </a:extLst>
            </p:cNvPr>
            <p:cNvSpPr/>
            <p:nvPr/>
          </p:nvSpPr>
          <p:spPr bwMode="auto">
            <a:xfrm>
              <a:off x="6160329" y="4120812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13256079-2BF5-BC8B-B70D-94B16A88C68A}"/>
                </a:ext>
              </a:extLst>
            </p:cNvPr>
            <p:cNvSpPr/>
            <p:nvPr/>
          </p:nvSpPr>
          <p:spPr bwMode="auto">
            <a:xfrm>
              <a:off x="6191357" y="4134045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36F010F2-1E00-615E-6138-308F9F8BD752}"/>
                </a:ext>
              </a:extLst>
            </p:cNvPr>
            <p:cNvSpPr/>
            <p:nvPr/>
          </p:nvSpPr>
          <p:spPr bwMode="auto">
            <a:xfrm>
              <a:off x="6207464" y="4253464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FEFF0C4A-0671-A173-0D45-C92E056842FD}"/>
                </a:ext>
              </a:extLst>
            </p:cNvPr>
            <p:cNvSpPr/>
            <p:nvPr/>
          </p:nvSpPr>
          <p:spPr bwMode="auto">
            <a:xfrm>
              <a:off x="6234559" y="4291558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AD4C810F-563F-0EBD-1067-4D5F7282EBD6}"/>
                </a:ext>
              </a:extLst>
            </p:cNvPr>
            <p:cNvSpPr/>
            <p:nvPr/>
          </p:nvSpPr>
          <p:spPr bwMode="auto">
            <a:xfrm>
              <a:off x="6258819" y="4368354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BDC33B34-5274-6E4E-0A4F-B887C7BF15DC}"/>
                </a:ext>
              </a:extLst>
            </p:cNvPr>
            <p:cNvSpPr/>
            <p:nvPr/>
          </p:nvSpPr>
          <p:spPr bwMode="auto">
            <a:xfrm>
              <a:off x="6280306" y="4402912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D6C34F28-32F8-ABC2-A1E6-74286913DB5D}"/>
                </a:ext>
              </a:extLst>
            </p:cNvPr>
            <p:cNvSpPr/>
            <p:nvPr/>
          </p:nvSpPr>
          <p:spPr bwMode="auto">
            <a:xfrm>
              <a:off x="6327441" y="445670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EAB361CD-C9FF-EC81-65FC-E2018CCF4AD6}"/>
                </a:ext>
              </a:extLst>
            </p:cNvPr>
            <p:cNvSpPr/>
            <p:nvPr/>
          </p:nvSpPr>
          <p:spPr bwMode="auto">
            <a:xfrm>
              <a:off x="6378796" y="4523286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8FBC7BDD-844C-3D4A-353A-8C7F44A72980}"/>
                </a:ext>
              </a:extLst>
            </p:cNvPr>
            <p:cNvSpPr/>
            <p:nvPr/>
          </p:nvSpPr>
          <p:spPr bwMode="auto">
            <a:xfrm>
              <a:off x="6416816" y="4583274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A4868349-0FCE-CDC4-23FB-5CFE69A9BEA2}"/>
                </a:ext>
              </a:extLst>
            </p:cNvPr>
            <p:cNvSpPr/>
            <p:nvPr/>
          </p:nvSpPr>
          <p:spPr bwMode="auto">
            <a:xfrm>
              <a:off x="6476804" y="4627994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FD28B2B-2629-53EF-3923-75E6C7A103BF}"/>
                </a:ext>
              </a:extLst>
            </p:cNvPr>
            <p:cNvSpPr/>
            <p:nvPr/>
          </p:nvSpPr>
          <p:spPr bwMode="auto">
            <a:xfrm>
              <a:off x="6536792" y="4809052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619C9965-07B6-071C-A68F-D5AE0FE54379}"/>
                </a:ext>
              </a:extLst>
            </p:cNvPr>
            <p:cNvSpPr/>
            <p:nvPr/>
          </p:nvSpPr>
          <p:spPr bwMode="auto">
            <a:xfrm>
              <a:off x="6596780" y="4825523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025AAB90-E832-573E-E797-E7DCFA255F23}"/>
                </a:ext>
              </a:extLst>
            </p:cNvPr>
            <p:cNvSpPr/>
            <p:nvPr/>
          </p:nvSpPr>
          <p:spPr bwMode="auto">
            <a:xfrm>
              <a:off x="6674950" y="483483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305DCB0A-EEBD-9056-6670-78764F4D5B9A}"/>
                </a:ext>
              </a:extLst>
            </p:cNvPr>
            <p:cNvSpPr/>
            <p:nvPr/>
          </p:nvSpPr>
          <p:spPr bwMode="auto">
            <a:xfrm>
              <a:off x="6696617" y="4894818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68C5663B-6787-E850-F285-3225D3977FD5}"/>
                </a:ext>
              </a:extLst>
            </p:cNvPr>
            <p:cNvSpPr/>
            <p:nvPr/>
          </p:nvSpPr>
          <p:spPr bwMode="auto">
            <a:xfrm>
              <a:off x="6760142" y="4917041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A9AD24E5-F6B5-C5D5-1F50-E2AE836A2A35}"/>
                </a:ext>
              </a:extLst>
            </p:cNvPr>
            <p:cNvSpPr/>
            <p:nvPr/>
          </p:nvSpPr>
          <p:spPr bwMode="auto">
            <a:xfrm>
              <a:off x="6817626" y="4929348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3AB11A10-7B8A-7AF5-0B80-76BEC92C0C9D}"/>
                </a:ext>
              </a:extLst>
            </p:cNvPr>
            <p:cNvSpPr/>
            <p:nvPr/>
          </p:nvSpPr>
          <p:spPr bwMode="auto">
            <a:xfrm>
              <a:off x="6859979" y="498479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CFF37907-E11F-75F1-DB02-738A21FF72D0}"/>
                </a:ext>
              </a:extLst>
            </p:cNvPr>
            <p:cNvSpPr/>
            <p:nvPr/>
          </p:nvSpPr>
          <p:spPr bwMode="auto">
            <a:xfrm>
              <a:off x="6926655" y="5010454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811E5DF1-183B-70F8-9C25-55C0D2F251FB}"/>
                </a:ext>
              </a:extLst>
            </p:cNvPr>
            <p:cNvSpPr/>
            <p:nvPr/>
          </p:nvSpPr>
          <p:spPr bwMode="auto">
            <a:xfrm>
              <a:off x="6983492" y="504016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CA8D6430-286D-0879-468E-F5C1A915C240}"/>
                </a:ext>
              </a:extLst>
            </p:cNvPr>
            <p:cNvSpPr/>
            <p:nvPr/>
          </p:nvSpPr>
          <p:spPr bwMode="auto">
            <a:xfrm>
              <a:off x="7031773" y="5046082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7586261C-EB82-4919-00AD-A2C7534338C0}"/>
                </a:ext>
              </a:extLst>
            </p:cNvPr>
            <p:cNvSpPr/>
            <p:nvPr/>
          </p:nvSpPr>
          <p:spPr bwMode="auto">
            <a:xfrm>
              <a:off x="7186605" y="5083685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606D7F13-5B8B-3DEA-1B76-9908CCC0D68C}"/>
                </a:ext>
              </a:extLst>
            </p:cNvPr>
            <p:cNvSpPr/>
            <p:nvPr/>
          </p:nvSpPr>
          <p:spPr bwMode="auto">
            <a:xfrm>
              <a:off x="7269741" y="5096604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D5EE8036-1241-CDA6-FCA7-806B2A040C40}"/>
                </a:ext>
              </a:extLst>
            </p:cNvPr>
            <p:cNvSpPr/>
            <p:nvPr/>
          </p:nvSpPr>
          <p:spPr bwMode="auto">
            <a:xfrm>
              <a:off x="7506861" y="5133338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6F320B57-18EA-5F8A-A17F-5A7043650171}"/>
                </a:ext>
              </a:extLst>
            </p:cNvPr>
            <p:cNvSpPr/>
            <p:nvPr/>
          </p:nvSpPr>
          <p:spPr bwMode="auto">
            <a:xfrm>
              <a:off x="7553220" y="514874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A5F9B9AA-6AB1-0840-CE46-55CB70666AAF}"/>
                </a:ext>
              </a:extLst>
            </p:cNvPr>
            <p:cNvSpPr/>
            <p:nvPr/>
          </p:nvSpPr>
          <p:spPr bwMode="auto">
            <a:xfrm>
              <a:off x="8014434" y="5179073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885A1295-2A40-8BE8-2854-9464E810822F}"/>
                </a:ext>
              </a:extLst>
            </p:cNvPr>
            <p:cNvSpPr/>
            <p:nvPr/>
          </p:nvSpPr>
          <p:spPr bwMode="auto">
            <a:xfrm>
              <a:off x="8087567" y="5188616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49E842A4-8A7E-9C17-BE64-F81268435A11}"/>
                </a:ext>
              </a:extLst>
            </p:cNvPr>
            <p:cNvSpPr/>
            <p:nvPr/>
          </p:nvSpPr>
          <p:spPr bwMode="auto">
            <a:xfrm>
              <a:off x="8110989" y="5198159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704E6785-1301-3F9B-1E4F-CE7EAA370D71}"/>
                </a:ext>
              </a:extLst>
            </p:cNvPr>
            <p:cNvSpPr/>
            <p:nvPr/>
          </p:nvSpPr>
          <p:spPr bwMode="auto">
            <a:xfrm>
              <a:off x="8196566" y="5257245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D91CC91C-FEDD-A2D6-2944-2C32CF5F42A5}"/>
                </a:ext>
              </a:extLst>
            </p:cNvPr>
            <p:cNvSpPr/>
            <p:nvPr/>
          </p:nvSpPr>
          <p:spPr bwMode="auto">
            <a:xfrm>
              <a:off x="8339424" y="5274790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E67E048E-9571-77C9-97B2-88034EFBF4D8}"/>
                </a:ext>
              </a:extLst>
            </p:cNvPr>
            <p:cNvSpPr/>
            <p:nvPr/>
          </p:nvSpPr>
          <p:spPr bwMode="auto">
            <a:xfrm>
              <a:off x="8466089" y="5300344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1C44B387-FC94-87E7-7D55-27AB532B2E59}"/>
                </a:ext>
              </a:extLst>
            </p:cNvPr>
            <p:cNvSpPr/>
            <p:nvPr/>
          </p:nvSpPr>
          <p:spPr bwMode="auto">
            <a:xfrm>
              <a:off x="8532765" y="5387099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ECE6CF69-7F7C-DFD4-3F15-0D2B0AFFBB14}"/>
                </a:ext>
              </a:extLst>
            </p:cNvPr>
            <p:cNvSpPr/>
            <p:nvPr/>
          </p:nvSpPr>
          <p:spPr bwMode="auto">
            <a:xfrm>
              <a:off x="8837167" y="5396145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025AE399-BD8C-9496-BF3A-2DF08AAB80DB}"/>
                </a:ext>
              </a:extLst>
            </p:cNvPr>
            <p:cNvSpPr/>
            <p:nvPr/>
          </p:nvSpPr>
          <p:spPr bwMode="auto">
            <a:xfrm>
              <a:off x="9187024" y="5420321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27D71010-0A7D-AEF6-C972-0B9B897501C6}"/>
                </a:ext>
              </a:extLst>
            </p:cNvPr>
            <p:cNvSpPr/>
            <p:nvPr/>
          </p:nvSpPr>
          <p:spPr bwMode="auto">
            <a:xfrm>
              <a:off x="9776422" y="5431477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A0CE5E77-E47C-37BF-029C-EA70858695E8}"/>
                </a:ext>
              </a:extLst>
            </p:cNvPr>
            <p:cNvSpPr/>
            <p:nvPr/>
          </p:nvSpPr>
          <p:spPr bwMode="auto">
            <a:xfrm>
              <a:off x="10235347" y="5431477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1C18C5DC-1768-B95F-0603-CF2583C2D973}"/>
                </a:ext>
              </a:extLst>
            </p:cNvPr>
            <p:cNvSpPr/>
            <p:nvPr/>
          </p:nvSpPr>
          <p:spPr bwMode="auto">
            <a:xfrm>
              <a:off x="10511547" y="5439453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C732A780-5608-1DDF-6849-14E29DCCAC64}"/>
                </a:ext>
              </a:extLst>
            </p:cNvPr>
            <p:cNvSpPr/>
            <p:nvPr/>
          </p:nvSpPr>
          <p:spPr bwMode="auto">
            <a:xfrm>
              <a:off x="11168435" y="5439453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76C972F4-FF04-0892-C268-C765C8BC3BE0}"/>
              </a:ext>
            </a:extLst>
          </p:cNvPr>
          <p:cNvGrpSpPr/>
          <p:nvPr/>
        </p:nvGrpSpPr>
        <p:grpSpPr>
          <a:xfrm>
            <a:off x="5891788" y="2232851"/>
            <a:ext cx="2724847" cy="3317809"/>
            <a:chOff x="5891788" y="2232851"/>
            <a:chExt cx="2724847" cy="3317809"/>
          </a:xfrm>
        </p:grpSpPr>
        <p:grpSp>
          <p:nvGrpSpPr>
            <p:cNvPr id="103" name="Group 102">
              <a:extLst>
                <a:ext uri="{FF2B5EF4-FFF2-40B4-BE49-F238E27FC236}">
                  <a16:creationId xmlns:a16="http://schemas.microsoft.com/office/drawing/2014/main" id="{F80EFA7B-BEE5-C79E-5C2B-D24E2F374F95}"/>
                </a:ext>
              </a:extLst>
            </p:cNvPr>
            <p:cNvGrpSpPr/>
            <p:nvPr/>
          </p:nvGrpSpPr>
          <p:grpSpPr>
            <a:xfrm>
              <a:off x="5891789" y="2232851"/>
              <a:ext cx="118388" cy="118388"/>
              <a:chOff x="9739987" y="2657475"/>
              <a:chExt cx="170101" cy="170101"/>
            </a:xfrm>
          </p:grpSpPr>
          <p:cxnSp>
            <p:nvCxnSpPr>
              <p:cNvPr id="254" name="Straight Connector 253">
                <a:extLst>
                  <a:ext uri="{FF2B5EF4-FFF2-40B4-BE49-F238E27FC236}">
                    <a16:creationId xmlns:a16="http://schemas.microsoft.com/office/drawing/2014/main" id="{D93FCB9D-512C-C0D1-5CB0-08073884CC0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5" name="Straight Connector 254">
                <a:extLst>
                  <a:ext uri="{FF2B5EF4-FFF2-40B4-BE49-F238E27FC236}">
                    <a16:creationId xmlns:a16="http://schemas.microsoft.com/office/drawing/2014/main" id="{46590408-4655-9272-EC29-B949A940FE1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4" name="Group 103">
              <a:extLst>
                <a:ext uri="{FF2B5EF4-FFF2-40B4-BE49-F238E27FC236}">
                  <a16:creationId xmlns:a16="http://schemas.microsoft.com/office/drawing/2014/main" id="{07D27034-082C-D5B3-3FD1-2FD39C6E8D9E}"/>
                </a:ext>
              </a:extLst>
            </p:cNvPr>
            <p:cNvGrpSpPr/>
            <p:nvPr/>
          </p:nvGrpSpPr>
          <p:grpSpPr>
            <a:xfrm>
              <a:off x="5891788" y="2491531"/>
              <a:ext cx="118388" cy="118388"/>
              <a:chOff x="9739987" y="2657475"/>
              <a:chExt cx="170101" cy="170101"/>
            </a:xfrm>
          </p:grpSpPr>
          <p:cxnSp>
            <p:nvCxnSpPr>
              <p:cNvPr id="252" name="Straight Connector 251">
                <a:extLst>
                  <a:ext uri="{FF2B5EF4-FFF2-40B4-BE49-F238E27FC236}">
                    <a16:creationId xmlns:a16="http://schemas.microsoft.com/office/drawing/2014/main" id="{8F4D923E-3095-0F04-2880-4FD7597DF14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3" name="Straight Connector 252">
                <a:extLst>
                  <a:ext uri="{FF2B5EF4-FFF2-40B4-BE49-F238E27FC236}">
                    <a16:creationId xmlns:a16="http://schemas.microsoft.com/office/drawing/2014/main" id="{137ED08D-121B-FE6E-ABB3-698241B8806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B34A2ACE-5397-F8A7-DF81-960474843704}"/>
                </a:ext>
              </a:extLst>
            </p:cNvPr>
            <p:cNvGrpSpPr/>
            <p:nvPr/>
          </p:nvGrpSpPr>
          <p:grpSpPr>
            <a:xfrm>
              <a:off x="5925115" y="2559524"/>
              <a:ext cx="118388" cy="118388"/>
              <a:chOff x="9739987" y="2657475"/>
              <a:chExt cx="170101" cy="170101"/>
            </a:xfrm>
          </p:grpSpPr>
          <p:cxnSp>
            <p:nvCxnSpPr>
              <p:cNvPr id="250" name="Straight Connector 249">
                <a:extLst>
                  <a:ext uri="{FF2B5EF4-FFF2-40B4-BE49-F238E27FC236}">
                    <a16:creationId xmlns:a16="http://schemas.microsoft.com/office/drawing/2014/main" id="{9CA491C8-E7EA-DB2C-6712-3C62AD61555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1" name="Straight Connector 250">
                <a:extLst>
                  <a:ext uri="{FF2B5EF4-FFF2-40B4-BE49-F238E27FC236}">
                    <a16:creationId xmlns:a16="http://schemas.microsoft.com/office/drawing/2014/main" id="{A70D71BD-06D5-8B2C-A439-083FAF4C847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264EE680-37A5-048F-1498-FF38E92FA7FF}"/>
                </a:ext>
              </a:extLst>
            </p:cNvPr>
            <p:cNvGrpSpPr/>
            <p:nvPr/>
          </p:nvGrpSpPr>
          <p:grpSpPr>
            <a:xfrm>
              <a:off x="5922655" y="2623051"/>
              <a:ext cx="118388" cy="118388"/>
              <a:chOff x="9739987" y="2657475"/>
              <a:chExt cx="170101" cy="170101"/>
            </a:xfrm>
          </p:grpSpPr>
          <p:cxnSp>
            <p:nvCxnSpPr>
              <p:cNvPr id="248" name="Straight Connector 247">
                <a:extLst>
                  <a:ext uri="{FF2B5EF4-FFF2-40B4-BE49-F238E27FC236}">
                    <a16:creationId xmlns:a16="http://schemas.microsoft.com/office/drawing/2014/main" id="{21C8C86E-C92B-D83C-3722-21B57350170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9" name="Straight Connector 248">
                <a:extLst>
                  <a:ext uri="{FF2B5EF4-FFF2-40B4-BE49-F238E27FC236}">
                    <a16:creationId xmlns:a16="http://schemas.microsoft.com/office/drawing/2014/main" id="{F91BF57E-1CDF-CB86-9E83-6D867A7058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4B38B89D-153A-52F8-D5E6-46A4C56D798A}"/>
                </a:ext>
              </a:extLst>
            </p:cNvPr>
            <p:cNvGrpSpPr/>
            <p:nvPr/>
          </p:nvGrpSpPr>
          <p:grpSpPr>
            <a:xfrm>
              <a:off x="5917530" y="2793141"/>
              <a:ext cx="118388" cy="118388"/>
              <a:chOff x="9739987" y="2657475"/>
              <a:chExt cx="170101" cy="170101"/>
            </a:xfrm>
          </p:grpSpPr>
          <p:cxnSp>
            <p:nvCxnSpPr>
              <p:cNvPr id="246" name="Straight Connector 245">
                <a:extLst>
                  <a:ext uri="{FF2B5EF4-FFF2-40B4-BE49-F238E27FC236}">
                    <a16:creationId xmlns:a16="http://schemas.microsoft.com/office/drawing/2014/main" id="{E37011F3-6F9B-B8D3-AC58-C5A524C9F0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7" name="Straight Connector 246">
                <a:extLst>
                  <a:ext uri="{FF2B5EF4-FFF2-40B4-BE49-F238E27FC236}">
                    <a16:creationId xmlns:a16="http://schemas.microsoft.com/office/drawing/2014/main" id="{DE6DE48E-47C6-9DA3-DE4B-65904AEEB23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6C98C228-E926-52E5-336B-BA4ECFFC3489}"/>
                </a:ext>
              </a:extLst>
            </p:cNvPr>
            <p:cNvGrpSpPr/>
            <p:nvPr/>
          </p:nvGrpSpPr>
          <p:grpSpPr>
            <a:xfrm>
              <a:off x="5922655" y="2834592"/>
              <a:ext cx="118388" cy="118388"/>
              <a:chOff x="9739987" y="2657475"/>
              <a:chExt cx="170101" cy="170101"/>
            </a:xfrm>
          </p:grpSpPr>
          <p:cxnSp>
            <p:nvCxnSpPr>
              <p:cNvPr id="244" name="Straight Connector 243">
                <a:extLst>
                  <a:ext uri="{FF2B5EF4-FFF2-40B4-BE49-F238E27FC236}">
                    <a16:creationId xmlns:a16="http://schemas.microsoft.com/office/drawing/2014/main" id="{7779582D-AB8D-563F-66FE-B989300C2DA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5" name="Straight Connector 244">
                <a:extLst>
                  <a:ext uri="{FF2B5EF4-FFF2-40B4-BE49-F238E27FC236}">
                    <a16:creationId xmlns:a16="http://schemas.microsoft.com/office/drawing/2014/main" id="{D0C96E0E-0ACC-94B3-802C-B1342EB0B05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29F9F69D-F08D-879F-C24D-7CAC36C7BA49}"/>
                </a:ext>
              </a:extLst>
            </p:cNvPr>
            <p:cNvGrpSpPr/>
            <p:nvPr/>
          </p:nvGrpSpPr>
          <p:grpSpPr>
            <a:xfrm>
              <a:off x="5921761" y="2893302"/>
              <a:ext cx="118388" cy="118388"/>
              <a:chOff x="9739987" y="2657475"/>
              <a:chExt cx="170101" cy="170101"/>
            </a:xfrm>
          </p:grpSpPr>
          <p:cxnSp>
            <p:nvCxnSpPr>
              <p:cNvPr id="242" name="Straight Connector 241">
                <a:extLst>
                  <a:ext uri="{FF2B5EF4-FFF2-40B4-BE49-F238E27FC236}">
                    <a16:creationId xmlns:a16="http://schemas.microsoft.com/office/drawing/2014/main" id="{0973F670-0AC0-D637-7417-E7FE453A179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3" name="Straight Connector 242">
                <a:extLst>
                  <a:ext uri="{FF2B5EF4-FFF2-40B4-BE49-F238E27FC236}">
                    <a16:creationId xmlns:a16="http://schemas.microsoft.com/office/drawing/2014/main" id="{D1B3CC04-67A3-4CC1-9CC2-E86EA6C0F5A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1B444F16-7E52-BC43-E06B-A0231F0ED45C}"/>
                </a:ext>
              </a:extLst>
            </p:cNvPr>
            <p:cNvGrpSpPr/>
            <p:nvPr/>
          </p:nvGrpSpPr>
          <p:grpSpPr>
            <a:xfrm>
              <a:off x="5925189" y="3068099"/>
              <a:ext cx="118388" cy="118388"/>
              <a:chOff x="9739987" y="2657475"/>
              <a:chExt cx="170101" cy="170101"/>
            </a:xfrm>
          </p:grpSpPr>
          <p:cxnSp>
            <p:nvCxnSpPr>
              <p:cNvPr id="240" name="Straight Connector 239">
                <a:extLst>
                  <a:ext uri="{FF2B5EF4-FFF2-40B4-BE49-F238E27FC236}">
                    <a16:creationId xmlns:a16="http://schemas.microsoft.com/office/drawing/2014/main" id="{DBFD9EE5-0B27-7A46-5B45-E0E1661228A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1" name="Straight Connector 240">
                <a:extLst>
                  <a:ext uri="{FF2B5EF4-FFF2-40B4-BE49-F238E27FC236}">
                    <a16:creationId xmlns:a16="http://schemas.microsoft.com/office/drawing/2014/main" id="{86F28085-0B49-B35F-9445-B4718EBB7A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FA04F90D-13B6-5651-82E3-6E17510E6005}"/>
                </a:ext>
              </a:extLst>
            </p:cNvPr>
            <p:cNvGrpSpPr/>
            <p:nvPr/>
          </p:nvGrpSpPr>
          <p:grpSpPr>
            <a:xfrm>
              <a:off x="5946900" y="3134845"/>
              <a:ext cx="118388" cy="118388"/>
              <a:chOff x="9739987" y="2657475"/>
              <a:chExt cx="170101" cy="170101"/>
            </a:xfrm>
          </p:grpSpPr>
          <p:cxnSp>
            <p:nvCxnSpPr>
              <p:cNvPr id="238" name="Straight Connector 237">
                <a:extLst>
                  <a:ext uri="{FF2B5EF4-FFF2-40B4-BE49-F238E27FC236}">
                    <a16:creationId xmlns:a16="http://schemas.microsoft.com/office/drawing/2014/main" id="{2A3826C3-B71E-D8BC-8408-F823E4D658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9" name="Straight Connector 238">
                <a:extLst>
                  <a:ext uri="{FF2B5EF4-FFF2-40B4-BE49-F238E27FC236}">
                    <a16:creationId xmlns:a16="http://schemas.microsoft.com/office/drawing/2014/main" id="{4BF57340-E3C6-4FB4-C49A-F7D81043BC3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1B7E44F9-EBEE-5511-384A-2E375A810D23}"/>
                </a:ext>
              </a:extLst>
            </p:cNvPr>
            <p:cNvGrpSpPr/>
            <p:nvPr/>
          </p:nvGrpSpPr>
          <p:grpSpPr>
            <a:xfrm>
              <a:off x="5944220" y="3168175"/>
              <a:ext cx="118388" cy="118388"/>
              <a:chOff x="9739987" y="2657475"/>
              <a:chExt cx="170101" cy="170101"/>
            </a:xfrm>
          </p:grpSpPr>
          <p:cxnSp>
            <p:nvCxnSpPr>
              <p:cNvPr id="236" name="Straight Connector 235">
                <a:extLst>
                  <a:ext uri="{FF2B5EF4-FFF2-40B4-BE49-F238E27FC236}">
                    <a16:creationId xmlns:a16="http://schemas.microsoft.com/office/drawing/2014/main" id="{D042ABA3-9AD1-81BB-0E80-64E087546AE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7" name="Straight Connector 236">
                <a:extLst>
                  <a:ext uri="{FF2B5EF4-FFF2-40B4-BE49-F238E27FC236}">
                    <a16:creationId xmlns:a16="http://schemas.microsoft.com/office/drawing/2014/main" id="{5FB6A6E1-A142-7A8A-7E3A-302D2EADCAC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06ECC632-BCB4-47A5-5F42-1AF8792944F7}"/>
                </a:ext>
              </a:extLst>
            </p:cNvPr>
            <p:cNvGrpSpPr/>
            <p:nvPr/>
          </p:nvGrpSpPr>
          <p:grpSpPr>
            <a:xfrm>
              <a:off x="5970710" y="3493661"/>
              <a:ext cx="118388" cy="118388"/>
              <a:chOff x="9739987" y="2657475"/>
              <a:chExt cx="170101" cy="170101"/>
            </a:xfrm>
          </p:grpSpPr>
          <p:cxnSp>
            <p:nvCxnSpPr>
              <p:cNvPr id="234" name="Straight Connector 233">
                <a:extLst>
                  <a:ext uri="{FF2B5EF4-FFF2-40B4-BE49-F238E27FC236}">
                    <a16:creationId xmlns:a16="http://schemas.microsoft.com/office/drawing/2014/main" id="{92123A34-7649-7A90-E91E-ED047D3E688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5" name="Straight Connector 234">
                <a:extLst>
                  <a:ext uri="{FF2B5EF4-FFF2-40B4-BE49-F238E27FC236}">
                    <a16:creationId xmlns:a16="http://schemas.microsoft.com/office/drawing/2014/main" id="{C86D82B7-709D-2FD9-A5C8-EC9B89EB81A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14B303CC-FD08-8FC3-7C92-EB425554CC7E}"/>
                </a:ext>
              </a:extLst>
            </p:cNvPr>
            <p:cNvGrpSpPr/>
            <p:nvPr/>
          </p:nvGrpSpPr>
          <p:grpSpPr>
            <a:xfrm>
              <a:off x="5970710" y="3542964"/>
              <a:ext cx="118388" cy="118388"/>
              <a:chOff x="9739987" y="2657475"/>
              <a:chExt cx="170101" cy="170101"/>
            </a:xfrm>
          </p:grpSpPr>
          <p:cxnSp>
            <p:nvCxnSpPr>
              <p:cNvPr id="232" name="Straight Connector 231">
                <a:extLst>
                  <a:ext uri="{FF2B5EF4-FFF2-40B4-BE49-F238E27FC236}">
                    <a16:creationId xmlns:a16="http://schemas.microsoft.com/office/drawing/2014/main" id="{65A29DE8-6B83-217E-9C5A-A5C0102F9D7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3" name="Straight Connector 232">
                <a:extLst>
                  <a:ext uri="{FF2B5EF4-FFF2-40B4-BE49-F238E27FC236}">
                    <a16:creationId xmlns:a16="http://schemas.microsoft.com/office/drawing/2014/main" id="{2F29ECA7-9D07-1F01-8EEC-37BD00E98CC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C2B2B1D0-2FBC-25F5-D69A-7C16D4EF4A54}"/>
                </a:ext>
              </a:extLst>
            </p:cNvPr>
            <p:cNvGrpSpPr/>
            <p:nvPr/>
          </p:nvGrpSpPr>
          <p:grpSpPr>
            <a:xfrm>
              <a:off x="5980955" y="3820157"/>
              <a:ext cx="118388" cy="118388"/>
              <a:chOff x="9739987" y="2657475"/>
              <a:chExt cx="170101" cy="170101"/>
            </a:xfrm>
          </p:grpSpPr>
          <p:cxnSp>
            <p:nvCxnSpPr>
              <p:cNvPr id="230" name="Straight Connector 229">
                <a:extLst>
                  <a:ext uri="{FF2B5EF4-FFF2-40B4-BE49-F238E27FC236}">
                    <a16:creationId xmlns:a16="http://schemas.microsoft.com/office/drawing/2014/main" id="{CDCF59FA-531C-8BA4-F764-059AD4865D2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1" name="Straight Connector 230">
                <a:extLst>
                  <a:ext uri="{FF2B5EF4-FFF2-40B4-BE49-F238E27FC236}">
                    <a16:creationId xmlns:a16="http://schemas.microsoft.com/office/drawing/2014/main" id="{914F5AF6-C887-45BB-65E5-943A06343D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1EB3FE49-B419-DA81-5C1B-65DE2B706E5D}"/>
                </a:ext>
              </a:extLst>
            </p:cNvPr>
            <p:cNvGrpSpPr/>
            <p:nvPr/>
          </p:nvGrpSpPr>
          <p:grpSpPr>
            <a:xfrm>
              <a:off x="6012187" y="4048845"/>
              <a:ext cx="118388" cy="118388"/>
              <a:chOff x="9739987" y="2657475"/>
              <a:chExt cx="170101" cy="170101"/>
            </a:xfrm>
          </p:grpSpPr>
          <p:cxnSp>
            <p:nvCxnSpPr>
              <p:cNvPr id="228" name="Straight Connector 227">
                <a:extLst>
                  <a:ext uri="{FF2B5EF4-FFF2-40B4-BE49-F238E27FC236}">
                    <a16:creationId xmlns:a16="http://schemas.microsoft.com/office/drawing/2014/main" id="{53C74130-641A-F9B7-A3AD-38CC5D9C722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9" name="Straight Connector 228">
                <a:extLst>
                  <a:ext uri="{FF2B5EF4-FFF2-40B4-BE49-F238E27FC236}">
                    <a16:creationId xmlns:a16="http://schemas.microsoft.com/office/drawing/2014/main" id="{3F7B2A58-C0C8-32B9-62B2-72A40858C88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81A536B0-CABF-67B9-9C3A-1932B7B5BE8D}"/>
                </a:ext>
              </a:extLst>
            </p:cNvPr>
            <p:cNvGrpSpPr/>
            <p:nvPr/>
          </p:nvGrpSpPr>
          <p:grpSpPr>
            <a:xfrm>
              <a:off x="6029904" y="4093278"/>
              <a:ext cx="118388" cy="118388"/>
              <a:chOff x="9739987" y="2657475"/>
              <a:chExt cx="170101" cy="170101"/>
            </a:xfrm>
          </p:grpSpPr>
          <p:cxnSp>
            <p:nvCxnSpPr>
              <p:cNvPr id="226" name="Straight Connector 225">
                <a:extLst>
                  <a:ext uri="{FF2B5EF4-FFF2-40B4-BE49-F238E27FC236}">
                    <a16:creationId xmlns:a16="http://schemas.microsoft.com/office/drawing/2014/main" id="{0A61D4CA-27F4-2338-7A5F-44CCB505165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7" name="Straight Connector 226">
                <a:extLst>
                  <a:ext uri="{FF2B5EF4-FFF2-40B4-BE49-F238E27FC236}">
                    <a16:creationId xmlns:a16="http://schemas.microsoft.com/office/drawing/2014/main" id="{56DF063D-30A7-FBE9-4884-D10774EB246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93495DBD-4C81-1E7F-1886-C2B08B060B6F}"/>
                </a:ext>
              </a:extLst>
            </p:cNvPr>
            <p:cNvGrpSpPr/>
            <p:nvPr/>
          </p:nvGrpSpPr>
          <p:grpSpPr>
            <a:xfrm>
              <a:off x="6045981" y="4253907"/>
              <a:ext cx="118388" cy="118388"/>
              <a:chOff x="9739987" y="2657475"/>
              <a:chExt cx="170101" cy="170101"/>
            </a:xfrm>
          </p:grpSpPr>
          <p:cxnSp>
            <p:nvCxnSpPr>
              <p:cNvPr id="224" name="Straight Connector 223">
                <a:extLst>
                  <a:ext uri="{FF2B5EF4-FFF2-40B4-BE49-F238E27FC236}">
                    <a16:creationId xmlns:a16="http://schemas.microsoft.com/office/drawing/2014/main" id="{63CBA098-C7E3-DC3A-6994-FB2ABB78371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5" name="Straight Connector 224">
                <a:extLst>
                  <a:ext uri="{FF2B5EF4-FFF2-40B4-BE49-F238E27FC236}">
                    <a16:creationId xmlns:a16="http://schemas.microsoft.com/office/drawing/2014/main" id="{AB727CC6-41F6-D057-F336-9C96B9AC762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DEE3EBBC-E82E-E8C4-2987-2C914795C9DB}"/>
                </a:ext>
              </a:extLst>
            </p:cNvPr>
            <p:cNvGrpSpPr/>
            <p:nvPr/>
          </p:nvGrpSpPr>
          <p:grpSpPr>
            <a:xfrm>
              <a:off x="6071086" y="4349504"/>
              <a:ext cx="118388" cy="118388"/>
              <a:chOff x="9739987" y="2657475"/>
              <a:chExt cx="170101" cy="170101"/>
            </a:xfrm>
          </p:grpSpPr>
          <p:cxnSp>
            <p:nvCxnSpPr>
              <p:cNvPr id="222" name="Straight Connector 221">
                <a:extLst>
                  <a:ext uri="{FF2B5EF4-FFF2-40B4-BE49-F238E27FC236}">
                    <a16:creationId xmlns:a16="http://schemas.microsoft.com/office/drawing/2014/main" id="{0790231E-9E1F-4CE1-C9B4-0B5E4B4E204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3" name="Straight Connector 222">
                <a:extLst>
                  <a:ext uri="{FF2B5EF4-FFF2-40B4-BE49-F238E27FC236}">
                    <a16:creationId xmlns:a16="http://schemas.microsoft.com/office/drawing/2014/main" id="{09573AA7-F04F-7B89-62B2-113CC4AFD20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65C703E7-213E-B187-D8E5-94F5FBF42B30}"/>
                </a:ext>
              </a:extLst>
            </p:cNvPr>
            <p:cNvGrpSpPr/>
            <p:nvPr/>
          </p:nvGrpSpPr>
          <p:grpSpPr>
            <a:xfrm>
              <a:off x="6089098" y="4459768"/>
              <a:ext cx="118388" cy="118388"/>
              <a:chOff x="9739987" y="2657475"/>
              <a:chExt cx="170101" cy="170101"/>
            </a:xfrm>
          </p:grpSpPr>
          <p:cxnSp>
            <p:nvCxnSpPr>
              <p:cNvPr id="220" name="Straight Connector 219">
                <a:extLst>
                  <a:ext uri="{FF2B5EF4-FFF2-40B4-BE49-F238E27FC236}">
                    <a16:creationId xmlns:a16="http://schemas.microsoft.com/office/drawing/2014/main" id="{F2A476C7-5607-EAB2-EF10-9730B033F28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1" name="Straight Connector 220">
                <a:extLst>
                  <a:ext uri="{FF2B5EF4-FFF2-40B4-BE49-F238E27FC236}">
                    <a16:creationId xmlns:a16="http://schemas.microsoft.com/office/drawing/2014/main" id="{C657AC83-BF6D-324A-D535-3B128CBDB2A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C6C5F5CA-27D0-F183-ABC7-DF83B5A88001}"/>
                </a:ext>
              </a:extLst>
            </p:cNvPr>
            <p:cNvGrpSpPr/>
            <p:nvPr/>
          </p:nvGrpSpPr>
          <p:grpSpPr>
            <a:xfrm>
              <a:off x="6132441" y="4606083"/>
              <a:ext cx="118388" cy="118388"/>
              <a:chOff x="9739987" y="2657475"/>
              <a:chExt cx="170101" cy="170101"/>
            </a:xfrm>
          </p:grpSpPr>
          <p:cxnSp>
            <p:nvCxnSpPr>
              <p:cNvPr id="218" name="Straight Connector 217">
                <a:extLst>
                  <a:ext uri="{FF2B5EF4-FFF2-40B4-BE49-F238E27FC236}">
                    <a16:creationId xmlns:a16="http://schemas.microsoft.com/office/drawing/2014/main" id="{4C3C60EC-5128-DF5D-0A7F-1514DA07F33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9" name="Straight Connector 218">
                <a:extLst>
                  <a:ext uri="{FF2B5EF4-FFF2-40B4-BE49-F238E27FC236}">
                    <a16:creationId xmlns:a16="http://schemas.microsoft.com/office/drawing/2014/main" id="{1179AEF6-5A18-B195-E87C-B1068D342B8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id="{52F26CCD-52F1-A609-9B51-DCC8D4BE5ADF}"/>
                </a:ext>
              </a:extLst>
            </p:cNvPr>
            <p:cNvGrpSpPr/>
            <p:nvPr/>
          </p:nvGrpSpPr>
          <p:grpSpPr>
            <a:xfrm>
              <a:off x="6149065" y="4723853"/>
              <a:ext cx="118388" cy="118388"/>
              <a:chOff x="9739987" y="2657475"/>
              <a:chExt cx="170101" cy="170101"/>
            </a:xfrm>
          </p:grpSpPr>
          <p:cxnSp>
            <p:nvCxnSpPr>
              <p:cNvPr id="216" name="Straight Connector 215">
                <a:extLst>
                  <a:ext uri="{FF2B5EF4-FFF2-40B4-BE49-F238E27FC236}">
                    <a16:creationId xmlns:a16="http://schemas.microsoft.com/office/drawing/2014/main" id="{82F0098A-665E-1F0C-23A0-F3336353E2F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7" name="Straight Connector 216">
                <a:extLst>
                  <a:ext uri="{FF2B5EF4-FFF2-40B4-BE49-F238E27FC236}">
                    <a16:creationId xmlns:a16="http://schemas.microsoft.com/office/drawing/2014/main" id="{D8993894-7D8F-DA90-AA04-EDCB689CD16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B1D4A93C-E219-8674-2282-267E2034ECD8}"/>
                </a:ext>
              </a:extLst>
            </p:cNvPr>
            <p:cNvGrpSpPr/>
            <p:nvPr/>
          </p:nvGrpSpPr>
          <p:grpSpPr>
            <a:xfrm>
              <a:off x="6176955" y="4749858"/>
              <a:ext cx="118388" cy="118388"/>
              <a:chOff x="9739987" y="2657475"/>
              <a:chExt cx="170101" cy="170101"/>
            </a:xfrm>
          </p:grpSpPr>
          <p:cxnSp>
            <p:nvCxnSpPr>
              <p:cNvPr id="214" name="Straight Connector 213">
                <a:extLst>
                  <a:ext uri="{FF2B5EF4-FFF2-40B4-BE49-F238E27FC236}">
                    <a16:creationId xmlns:a16="http://schemas.microsoft.com/office/drawing/2014/main" id="{BBF8000E-C9EB-625E-C185-C16BD92695F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5" name="Straight Connector 214">
                <a:extLst>
                  <a:ext uri="{FF2B5EF4-FFF2-40B4-BE49-F238E27FC236}">
                    <a16:creationId xmlns:a16="http://schemas.microsoft.com/office/drawing/2014/main" id="{DF124819-FE35-1E6C-0A00-9620D720C3B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D1BBA435-57A2-6468-EEB5-2C283D30B441}"/>
                </a:ext>
              </a:extLst>
            </p:cNvPr>
            <p:cNvGrpSpPr/>
            <p:nvPr/>
          </p:nvGrpSpPr>
          <p:grpSpPr>
            <a:xfrm>
              <a:off x="6208259" y="4853767"/>
              <a:ext cx="118388" cy="118388"/>
              <a:chOff x="9739987" y="2657475"/>
              <a:chExt cx="170101" cy="170101"/>
            </a:xfrm>
          </p:grpSpPr>
          <p:cxnSp>
            <p:nvCxnSpPr>
              <p:cNvPr id="212" name="Straight Connector 211">
                <a:extLst>
                  <a:ext uri="{FF2B5EF4-FFF2-40B4-BE49-F238E27FC236}">
                    <a16:creationId xmlns:a16="http://schemas.microsoft.com/office/drawing/2014/main" id="{7366A1D1-8E36-1A84-7E58-06F75ACF793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3" name="Straight Connector 212">
                <a:extLst>
                  <a:ext uri="{FF2B5EF4-FFF2-40B4-BE49-F238E27FC236}">
                    <a16:creationId xmlns:a16="http://schemas.microsoft.com/office/drawing/2014/main" id="{9B81194C-ECD9-D455-21B1-17D1C91000F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1E9B9F29-12D7-9CB1-936E-3ADF7DDF0D4F}"/>
                </a:ext>
              </a:extLst>
            </p:cNvPr>
            <p:cNvGrpSpPr/>
            <p:nvPr/>
          </p:nvGrpSpPr>
          <p:grpSpPr>
            <a:xfrm>
              <a:off x="6236149" y="4887018"/>
              <a:ext cx="118388" cy="118388"/>
              <a:chOff x="9739987" y="2657475"/>
              <a:chExt cx="170101" cy="170101"/>
            </a:xfrm>
          </p:grpSpPr>
          <p:cxnSp>
            <p:nvCxnSpPr>
              <p:cNvPr id="210" name="Straight Connector 209">
                <a:extLst>
                  <a:ext uri="{FF2B5EF4-FFF2-40B4-BE49-F238E27FC236}">
                    <a16:creationId xmlns:a16="http://schemas.microsoft.com/office/drawing/2014/main" id="{C0BE7F49-87E6-1E8F-7C98-C8683EE6302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1" name="Straight Connector 210">
                <a:extLst>
                  <a:ext uri="{FF2B5EF4-FFF2-40B4-BE49-F238E27FC236}">
                    <a16:creationId xmlns:a16="http://schemas.microsoft.com/office/drawing/2014/main" id="{E5DEDE1B-E195-9752-5DC1-21980AC9D36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B745631E-7A9B-FC39-5E4D-5C477CB8999A}"/>
                </a:ext>
              </a:extLst>
            </p:cNvPr>
            <p:cNvGrpSpPr/>
            <p:nvPr/>
          </p:nvGrpSpPr>
          <p:grpSpPr>
            <a:xfrm>
              <a:off x="6236149" y="4920269"/>
              <a:ext cx="118388" cy="118388"/>
              <a:chOff x="9739987" y="2657475"/>
              <a:chExt cx="170101" cy="170101"/>
            </a:xfrm>
          </p:grpSpPr>
          <p:cxnSp>
            <p:nvCxnSpPr>
              <p:cNvPr id="208" name="Straight Connector 207">
                <a:extLst>
                  <a:ext uri="{FF2B5EF4-FFF2-40B4-BE49-F238E27FC236}">
                    <a16:creationId xmlns:a16="http://schemas.microsoft.com/office/drawing/2014/main" id="{7C08F2BC-4B0D-3D57-DD01-49442283D61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9" name="Straight Connector 208">
                <a:extLst>
                  <a:ext uri="{FF2B5EF4-FFF2-40B4-BE49-F238E27FC236}">
                    <a16:creationId xmlns:a16="http://schemas.microsoft.com/office/drawing/2014/main" id="{F412054F-F5C6-EE69-BE6D-3780E87F560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D6695230-85AA-2167-9ED3-DC7561F92CAD}"/>
                </a:ext>
              </a:extLst>
            </p:cNvPr>
            <p:cNvGrpSpPr/>
            <p:nvPr/>
          </p:nvGrpSpPr>
          <p:grpSpPr>
            <a:xfrm>
              <a:off x="6267453" y="4952055"/>
              <a:ext cx="118388" cy="118388"/>
              <a:chOff x="9739987" y="2657475"/>
              <a:chExt cx="170101" cy="170101"/>
            </a:xfrm>
          </p:grpSpPr>
          <p:cxnSp>
            <p:nvCxnSpPr>
              <p:cNvPr id="206" name="Straight Connector 205">
                <a:extLst>
                  <a:ext uri="{FF2B5EF4-FFF2-40B4-BE49-F238E27FC236}">
                    <a16:creationId xmlns:a16="http://schemas.microsoft.com/office/drawing/2014/main" id="{7E6F33BF-6BEE-6673-BA79-E2DCC890F1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7" name="Straight Connector 206">
                <a:extLst>
                  <a:ext uri="{FF2B5EF4-FFF2-40B4-BE49-F238E27FC236}">
                    <a16:creationId xmlns:a16="http://schemas.microsoft.com/office/drawing/2014/main" id="{F6363DD3-7B49-5093-2FF6-248E823AD8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3A5E5BCA-810C-F348-A28A-4E12CB53C970}"/>
                </a:ext>
              </a:extLst>
            </p:cNvPr>
            <p:cNvGrpSpPr/>
            <p:nvPr/>
          </p:nvGrpSpPr>
          <p:grpSpPr>
            <a:xfrm>
              <a:off x="6295343" y="4970988"/>
              <a:ext cx="118388" cy="118388"/>
              <a:chOff x="9739987" y="2657475"/>
              <a:chExt cx="170101" cy="170101"/>
            </a:xfrm>
          </p:grpSpPr>
          <p:cxnSp>
            <p:nvCxnSpPr>
              <p:cNvPr id="204" name="Straight Connector 203">
                <a:extLst>
                  <a:ext uri="{FF2B5EF4-FFF2-40B4-BE49-F238E27FC236}">
                    <a16:creationId xmlns:a16="http://schemas.microsoft.com/office/drawing/2014/main" id="{50CA7D59-8388-2D89-8404-56BC84035E6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5" name="Straight Connector 204">
                <a:extLst>
                  <a:ext uri="{FF2B5EF4-FFF2-40B4-BE49-F238E27FC236}">
                    <a16:creationId xmlns:a16="http://schemas.microsoft.com/office/drawing/2014/main" id="{B5BBD4B4-DADA-B39F-2BA8-47CDABFA307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9" name="Group 128">
              <a:extLst>
                <a:ext uri="{FF2B5EF4-FFF2-40B4-BE49-F238E27FC236}">
                  <a16:creationId xmlns:a16="http://schemas.microsoft.com/office/drawing/2014/main" id="{57C49697-731B-9E6E-D5F2-7CE5B81001EF}"/>
                </a:ext>
              </a:extLst>
            </p:cNvPr>
            <p:cNvGrpSpPr/>
            <p:nvPr/>
          </p:nvGrpSpPr>
          <p:grpSpPr>
            <a:xfrm>
              <a:off x="6320279" y="5002571"/>
              <a:ext cx="118388" cy="118388"/>
              <a:chOff x="9739987" y="2657475"/>
              <a:chExt cx="170101" cy="170101"/>
            </a:xfrm>
          </p:grpSpPr>
          <p:cxnSp>
            <p:nvCxnSpPr>
              <p:cNvPr id="202" name="Straight Connector 201">
                <a:extLst>
                  <a:ext uri="{FF2B5EF4-FFF2-40B4-BE49-F238E27FC236}">
                    <a16:creationId xmlns:a16="http://schemas.microsoft.com/office/drawing/2014/main" id="{B1756158-FBD0-29DB-64E2-04F0BB2C3FD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3" name="Straight Connector 202">
                <a:extLst>
                  <a:ext uri="{FF2B5EF4-FFF2-40B4-BE49-F238E27FC236}">
                    <a16:creationId xmlns:a16="http://schemas.microsoft.com/office/drawing/2014/main" id="{828E0959-4D39-7FF7-BA88-59AF5B44568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BBA26111-0D91-E9B3-554D-50C289C63617}"/>
                </a:ext>
              </a:extLst>
            </p:cNvPr>
            <p:cNvGrpSpPr/>
            <p:nvPr/>
          </p:nvGrpSpPr>
          <p:grpSpPr>
            <a:xfrm>
              <a:off x="6346073" y="5049480"/>
              <a:ext cx="118388" cy="118388"/>
              <a:chOff x="9739987" y="2657475"/>
              <a:chExt cx="170101" cy="170101"/>
            </a:xfrm>
          </p:grpSpPr>
          <p:cxnSp>
            <p:nvCxnSpPr>
              <p:cNvPr id="200" name="Straight Connector 199">
                <a:extLst>
                  <a:ext uri="{FF2B5EF4-FFF2-40B4-BE49-F238E27FC236}">
                    <a16:creationId xmlns:a16="http://schemas.microsoft.com/office/drawing/2014/main" id="{35EAF614-E5A5-67B9-3922-3C0A0BF34F8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1" name="Straight Connector 200">
                <a:extLst>
                  <a:ext uri="{FF2B5EF4-FFF2-40B4-BE49-F238E27FC236}">
                    <a16:creationId xmlns:a16="http://schemas.microsoft.com/office/drawing/2014/main" id="{3500C71D-0FC5-9285-E6A0-A8CF1E29D87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F360BA02-8E81-F620-A4DA-EF176975CD94}"/>
                </a:ext>
              </a:extLst>
            </p:cNvPr>
            <p:cNvGrpSpPr/>
            <p:nvPr/>
          </p:nvGrpSpPr>
          <p:grpSpPr>
            <a:xfrm>
              <a:off x="6417611" y="5070077"/>
              <a:ext cx="118388" cy="118388"/>
              <a:chOff x="9739987" y="2657475"/>
              <a:chExt cx="170101" cy="170101"/>
            </a:xfrm>
          </p:grpSpPr>
          <p:cxnSp>
            <p:nvCxnSpPr>
              <p:cNvPr id="198" name="Straight Connector 197">
                <a:extLst>
                  <a:ext uri="{FF2B5EF4-FFF2-40B4-BE49-F238E27FC236}">
                    <a16:creationId xmlns:a16="http://schemas.microsoft.com/office/drawing/2014/main" id="{32F7FE62-1465-E282-86B2-B8C72E9D550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9" name="Straight Connector 198">
                <a:extLst>
                  <a:ext uri="{FF2B5EF4-FFF2-40B4-BE49-F238E27FC236}">
                    <a16:creationId xmlns:a16="http://schemas.microsoft.com/office/drawing/2014/main" id="{9B8D8D3C-F182-EEF1-9450-FA62CF5C51F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FFCD4543-4F52-9755-59D8-59F4DE48238E}"/>
                </a:ext>
              </a:extLst>
            </p:cNvPr>
            <p:cNvGrpSpPr/>
            <p:nvPr/>
          </p:nvGrpSpPr>
          <p:grpSpPr>
            <a:xfrm>
              <a:off x="6434235" y="5101844"/>
              <a:ext cx="118388" cy="118388"/>
              <a:chOff x="9739987" y="2657475"/>
              <a:chExt cx="170101" cy="170101"/>
            </a:xfrm>
          </p:grpSpPr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F50F4001-1745-21C1-3B94-27F45859C20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7" name="Straight Connector 196">
                <a:extLst>
                  <a:ext uri="{FF2B5EF4-FFF2-40B4-BE49-F238E27FC236}">
                    <a16:creationId xmlns:a16="http://schemas.microsoft.com/office/drawing/2014/main" id="{14F537C7-627E-307F-20CE-2B540A5548E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2AFE8B17-80BA-60BB-AB44-7C21C40AC44E}"/>
                </a:ext>
              </a:extLst>
            </p:cNvPr>
            <p:cNvGrpSpPr/>
            <p:nvPr/>
          </p:nvGrpSpPr>
          <p:grpSpPr>
            <a:xfrm>
              <a:off x="6476805" y="5129271"/>
              <a:ext cx="118388" cy="118388"/>
              <a:chOff x="9739987" y="2657475"/>
              <a:chExt cx="170101" cy="170101"/>
            </a:xfrm>
          </p:grpSpPr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76DDB989-C526-C2C5-E4AD-076600EFC77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18703251-C5CD-4BE0-AAB6-72C17CB396E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17A61FCF-2115-8D3F-4711-9BECFC8FC6A1}"/>
                </a:ext>
              </a:extLst>
            </p:cNvPr>
            <p:cNvGrpSpPr/>
            <p:nvPr/>
          </p:nvGrpSpPr>
          <p:grpSpPr>
            <a:xfrm>
              <a:off x="6526681" y="5239856"/>
              <a:ext cx="118388" cy="118388"/>
              <a:chOff x="9739987" y="2657475"/>
              <a:chExt cx="170101" cy="170101"/>
            </a:xfrm>
          </p:grpSpPr>
          <p:cxnSp>
            <p:nvCxnSpPr>
              <p:cNvPr id="192" name="Straight Connector 191">
                <a:extLst>
                  <a:ext uri="{FF2B5EF4-FFF2-40B4-BE49-F238E27FC236}">
                    <a16:creationId xmlns:a16="http://schemas.microsoft.com/office/drawing/2014/main" id="{11EAA323-B4F7-8B77-CC9A-6140DC90B6F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3" name="Straight Connector 192">
                <a:extLst>
                  <a:ext uri="{FF2B5EF4-FFF2-40B4-BE49-F238E27FC236}">
                    <a16:creationId xmlns:a16="http://schemas.microsoft.com/office/drawing/2014/main" id="{CF6205F6-9272-1E69-46B9-CC6905A5762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7172FC53-3452-DCB3-7EB2-0BC3311B1BED}"/>
                </a:ext>
              </a:extLst>
            </p:cNvPr>
            <p:cNvGrpSpPr/>
            <p:nvPr/>
          </p:nvGrpSpPr>
          <p:grpSpPr>
            <a:xfrm>
              <a:off x="6582962" y="5239856"/>
              <a:ext cx="118388" cy="118388"/>
              <a:chOff x="9739987" y="2657475"/>
              <a:chExt cx="170101" cy="170101"/>
            </a:xfrm>
          </p:grpSpPr>
          <p:cxnSp>
            <p:nvCxnSpPr>
              <p:cNvPr id="190" name="Straight Connector 189">
                <a:extLst>
                  <a:ext uri="{FF2B5EF4-FFF2-40B4-BE49-F238E27FC236}">
                    <a16:creationId xmlns:a16="http://schemas.microsoft.com/office/drawing/2014/main" id="{E8A04E6A-F0E0-909B-F933-FB7F4D914DA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1" name="Straight Connector 190">
                <a:extLst>
                  <a:ext uri="{FF2B5EF4-FFF2-40B4-BE49-F238E27FC236}">
                    <a16:creationId xmlns:a16="http://schemas.microsoft.com/office/drawing/2014/main" id="{C0653FCF-561D-B9AB-29F6-4907DAF5143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1D0A532D-3FBB-7C21-741C-2BE35A10B091}"/>
                </a:ext>
              </a:extLst>
            </p:cNvPr>
            <p:cNvGrpSpPr/>
            <p:nvPr/>
          </p:nvGrpSpPr>
          <p:grpSpPr>
            <a:xfrm>
              <a:off x="6665377" y="5260090"/>
              <a:ext cx="118388" cy="118388"/>
              <a:chOff x="9739987" y="2657475"/>
              <a:chExt cx="170101" cy="170101"/>
            </a:xfrm>
          </p:grpSpPr>
          <p:cxnSp>
            <p:nvCxnSpPr>
              <p:cNvPr id="188" name="Straight Connector 187">
                <a:extLst>
                  <a:ext uri="{FF2B5EF4-FFF2-40B4-BE49-F238E27FC236}">
                    <a16:creationId xmlns:a16="http://schemas.microsoft.com/office/drawing/2014/main" id="{F6BA39BF-236C-254F-8EA5-1C04CD5B70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9" name="Straight Connector 188">
                <a:extLst>
                  <a:ext uri="{FF2B5EF4-FFF2-40B4-BE49-F238E27FC236}">
                    <a16:creationId xmlns:a16="http://schemas.microsoft.com/office/drawing/2014/main" id="{C28B2D9C-4AE0-20AD-AE73-72862E50F78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C6368C69-7695-6460-A3B6-CA28B29ECBAE}"/>
                </a:ext>
              </a:extLst>
            </p:cNvPr>
            <p:cNvGrpSpPr/>
            <p:nvPr/>
          </p:nvGrpSpPr>
          <p:grpSpPr>
            <a:xfrm>
              <a:off x="6695640" y="5297122"/>
              <a:ext cx="118388" cy="118388"/>
              <a:chOff x="9739987" y="2657475"/>
              <a:chExt cx="170101" cy="170101"/>
            </a:xfrm>
          </p:grpSpPr>
          <p:cxnSp>
            <p:nvCxnSpPr>
              <p:cNvPr id="186" name="Straight Connector 185">
                <a:extLst>
                  <a:ext uri="{FF2B5EF4-FFF2-40B4-BE49-F238E27FC236}">
                    <a16:creationId xmlns:a16="http://schemas.microsoft.com/office/drawing/2014/main" id="{FF25C633-71AD-D2F1-B424-867C666E6BE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7" name="Straight Connector 186">
                <a:extLst>
                  <a:ext uri="{FF2B5EF4-FFF2-40B4-BE49-F238E27FC236}">
                    <a16:creationId xmlns:a16="http://schemas.microsoft.com/office/drawing/2014/main" id="{EF9D65A6-BB48-1FAB-A7F0-2197A58EDD9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B7EF2912-154F-04C1-4057-D178D872531F}"/>
                </a:ext>
              </a:extLst>
            </p:cNvPr>
            <p:cNvGrpSpPr/>
            <p:nvPr/>
          </p:nvGrpSpPr>
          <p:grpSpPr>
            <a:xfrm>
              <a:off x="6754834" y="5297122"/>
              <a:ext cx="118388" cy="118388"/>
              <a:chOff x="9739987" y="2657475"/>
              <a:chExt cx="170101" cy="170101"/>
            </a:xfrm>
          </p:grpSpPr>
          <p:cxnSp>
            <p:nvCxnSpPr>
              <p:cNvPr id="184" name="Straight Connector 183">
                <a:extLst>
                  <a:ext uri="{FF2B5EF4-FFF2-40B4-BE49-F238E27FC236}">
                    <a16:creationId xmlns:a16="http://schemas.microsoft.com/office/drawing/2014/main" id="{5A022D83-3458-F543-BD59-E41860A6075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5" name="Straight Connector 184">
                <a:extLst>
                  <a:ext uri="{FF2B5EF4-FFF2-40B4-BE49-F238E27FC236}">
                    <a16:creationId xmlns:a16="http://schemas.microsoft.com/office/drawing/2014/main" id="{638F776B-2540-A153-D10D-05D7C361637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C8F6F660-80F7-0293-0230-340D57A09912}"/>
                </a:ext>
              </a:extLst>
            </p:cNvPr>
            <p:cNvGrpSpPr/>
            <p:nvPr/>
          </p:nvGrpSpPr>
          <p:grpSpPr>
            <a:xfrm>
              <a:off x="6814028" y="5297122"/>
              <a:ext cx="118388" cy="118388"/>
              <a:chOff x="9739987" y="2657475"/>
              <a:chExt cx="170101" cy="170101"/>
            </a:xfrm>
          </p:grpSpPr>
          <p:cxnSp>
            <p:nvCxnSpPr>
              <p:cNvPr id="182" name="Straight Connector 181">
                <a:extLst>
                  <a:ext uri="{FF2B5EF4-FFF2-40B4-BE49-F238E27FC236}">
                    <a16:creationId xmlns:a16="http://schemas.microsoft.com/office/drawing/2014/main" id="{C9AEC13A-B5EB-9DCA-B55D-30D97AFE1B7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3" name="Straight Connector 182">
                <a:extLst>
                  <a:ext uri="{FF2B5EF4-FFF2-40B4-BE49-F238E27FC236}">
                    <a16:creationId xmlns:a16="http://schemas.microsoft.com/office/drawing/2014/main" id="{D6711196-DAFA-4187-1539-4EF508964E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43B63439-833F-0587-1B46-0CB8427E5572}"/>
                </a:ext>
              </a:extLst>
            </p:cNvPr>
            <p:cNvGrpSpPr/>
            <p:nvPr/>
          </p:nvGrpSpPr>
          <p:grpSpPr>
            <a:xfrm>
              <a:off x="6904992" y="5326504"/>
              <a:ext cx="118388" cy="118388"/>
              <a:chOff x="9739987" y="2657475"/>
              <a:chExt cx="170101" cy="170101"/>
            </a:xfrm>
          </p:grpSpPr>
          <p:cxnSp>
            <p:nvCxnSpPr>
              <p:cNvPr id="180" name="Straight Connector 179">
                <a:extLst>
                  <a:ext uri="{FF2B5EF4-FFF2-40B4-BE49-F238E27FC236}">
                    <a16:creationId xmlns:a16="http://schemas.microsoft.com/office/drawing/2014/main" id="{31585284-4841-0975-178C-85FDCE3499F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1" name="Straight Connector 180">
                <a:extLst>
                  <a:ext uri="{FF2B5EF4-FFF2-40B4-BE49-F238E27FC236}">
                    <a16:creationId xmlns:a16="http://schemas.microsoft.com/office/drawing/2014/main" id="{390FE2FE-D87B-6A32-ED4A-2E6D6F9BC99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A552CD2D-74BA-0744-2EB5-2A8565BAA386}"/>
                </a:ext>
              </a:extLst>
            </p:cNvPr>
            <p:cNvGrpSpPr/>
            <p:nvPr/>
          </p:nvGrpSpPr>
          <p:grpSpPr>
            <a:xfrm>
              <a:off x="6964186" y="5342461"/>
              <a:ext cx="118388" cy="118388"/>
              <a:chOff x="9739987" y="2657475"/>
              <a:chExt cx="170101" cy="170101"/>
            </a:xfrm>
          </p:grpSpPr>
          <p:cxnSp>
            <p:nvCxnSpPr>
              <p:cNvPr id="178" name="Straight Connector 177">
                <a:extLst>
                  <a:ext uri="{FF2B5EF4-FFF2-40B4-BE49-F238E27FC236}">
                    <a16:creationId xmlns:a16="http://schemas.microsoft.com/office/drawing/2014/main" id="{4BB332C9-397B-A973-1057-A088EA54011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9" name="Straight Connector 178">
                <a:extLst>
                  <a:ext uri="{FF2B5EF4-FFF2-40B4-BE49-F238E27FC236}">
                    <a16:creationId xmlns:a16="http://schemas.microsoft.com/office/drawing/2014/main" id="{D43393BF-3C79-0A87-0316-12F37E85C4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CC244C01-919D-3491-62C6-424A03AF7F1C}"/>
                </a:ext>
              </a:extLst>
            </p:cNvPr>
            <p:cNvGrpSpPr/>
            <p:nvPr/>
          </p:nvGrpSpPr>
          <p:grpSpPr>
            <a:xfrm>
              <a:off x="7023380" y="5356316"/>
              <a:ext cx="118388" cy="118388"/>
              <a:chOff x="9739987" y="2657475"/>
              <a:chExt cx="170101" cy="170101"/>
            </a:xfrm>
          </p:grpSpPr>
          <p:cxnSp>
            <p:nvCxnSpPr>
              <p:cNvPr id="176" name="Straight Connector 175">
                <a:extLst>
                  <a:ext uri="{FF2B5EF4-FFF2-40B4-BE49-F238E27FC236}">
                    <a16:creationId xmlns:a16="http://schemas.microsoft.com/office/drawing/2014/main" id="{E3554B1C-177F-D2FC-C255-028B81CCA4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7" name="Straight Connector 176">
                <a:extLst>
                  <a:ext uri="{FF2B5EF4-FFF2-40B4-BE49-F238E27FC236}">
                    <a16:creationId xmlns:a16="http://schemas.microsoft.com/office/drawing/2014/main" id="{307BAEDD-5634-5845-37C2-ED1A9AE7077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4BDFDEBD-31A0-0E52-68BE-E79B6BA598E6}"/>
                </a:ext>
              </a:extLst>
            </p:cNvPr>
            <p:cNvGrpSpPr/>
            <p:nvPr/>
          </p:nvGrpSpPr>
          <p:grpSpPr>
            <a:xfrm>
              <a:off x="7192230" y="5370183"/>
              <a:ext cx="118388" cy="118388"/>
              <a:chOff x="9739987" y="2657475"/>
              <a:chExt cx="170101" cy="170101"/>
            </a:xfrm>
          </p:grpSpPr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1D3E249B-529F-87FA-F008-361DF41AAF9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5" name="Straight Connector 174">
                <a:extLst>
                  <a:ext uri="{FF2B5EF4-FFF2-40B4-BE49-F238E27FC236}">
                    <a16:creationId xmlns:a16="http://schemas.microsoft.com/office/drawing/2014/main" id="{9A0EA292-663D-A2D7-B028-6EC5653CB0C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8CE1856B-8CDC-C1B0-7CFA-B4E03D33B13B}"/>
                </a:ext>
              </a:extLst>
            </p:cNvPr>
            <p:cNvGrpSpPr/>
            <p:nvPr/>
          </p:nvGrpSpPr>
          <p:grpSpPr>
            <a:xfrm>
              <a:off x="7266413" y="5370183"/>
              <a:ext cx="118388" cy="118388"/>
              <a:chOff x="9739987" y="2657475"/>
              <a:chExt cx="170101" cy="170101"/>
            </a:xfrm>
          </p:grpSpPr>
          <p:cxnSp>
            <p:nvCxnSpPr>
              <p:cNvPr id="172" name="Straight Connector 171">
                <a:extLst>
                  <a:ext uri="{FF2B5EF4-FFF2-40B4-BE49-F238E27FC236}">
                    <a16:creationId xmlns:a16="http://schemas.microsoft.com/office/drawing/2014/main" id="{79206B59-FCF3-2583-ABFE-B2AB5EDCDBD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3" name="Straight Connector 172">
                <a:extLst>
                  <a:ext uri="{FF2B5EF4-FFF2-40B4-BE49-F238E27FC236}">
                    <a16:creationId xmlns:a16="http://schemas.microsoft.com/office/drawing/2014/main" id="{A0BF7906-D1E7-D9CC-7466-1BA9BC7897F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A5526389-66C1-0D30-E49C-0A43E1FFD9F8}"/>
                </a:ext>
              </a:extLst>
            </p:cNvPr>
            <p:cNvGrpSpPr/>
            <p:nvPr/>
          </p:nvGrpSpPr>
          <p:grpSpPr>
            <a:xfrm>
              <a:off x="7510761" y="5398529"/>
              <a:ext cx="118388" cy="118388"/>
              <a:chOff x="9739987" y="2657475"/>
              <a:chExt cx="170101" cy="170101"/>
            </a:xfrm>
          </p:grpSpPr>
          <p:cxnSp>
            <p:nvCxnSpPr>
              <p:cNvPr id="170" name="Straight Connector 169">
                <a:extLst>
                  <a:ext uri="{FF2B5EF4-FFF2-40B4-BE49-F238E27FC236}">
                    <a16:creationId xmlns:a16="http://schemas.microsoft.com/office/drawing/2014/main" id="{E6A38F70-12DE-762B-387F-68874D5400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1" name="Straight Connector 170">
                <a:extLst>
                  <a:ext uri="{FF2B5EF4-FFF2-40B4-BE49-F238E27FC236}">
                    <a16:creationId xmlns:a16="http://schemas.microsoft.com/office/drawing/2014/main" id="{F47AA3A0-AB23-A850-70B2-4A31F84C87E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5F1F53B7-7799-4A6F-5511-D3CA8DAD8FAF}"/>
                </a:ext>
              </a:extLst>
            </p:cNvPr>
            <p:cNvGrpSpPr/>
            <p:nvPr/>
          </p:nvGrpSpPr>
          <p:grpSpPr>
            <a:xfrm>
              <a:off x="7556921" y="5406622"/>
              <a:ext cx="118388" cy="118388"/>
              <a:chOff x="9739987" y="2657475"/>
              <a:chExt cx="170101" cy="170101"/>
            </a:xfrm>
          </p:grpSpPr>
          <p:cxnSp>
            <p:nvCxnSpPr>
              <p:cNvPr id="168" name="Straight Connector 167">
                <a:extLst>
                  <a:ext uri="{FF2B5EF4-FFF2-40B4-BE49-F238E27FC236}">
                    <a16:creationId xmlns:a16="http://schemas.microsoft.com/office/drawing/2014/main" id="{16E9DDF6-1DC8-F922-1D56-B9EA8BECC6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9" name="Straight Connector 168">
                <a:extLst>
                  <a:ext uri="{FF2B5EF4-FFF2-40B4-BE49-F238E27FC236}">
                    <a16:creationId xmlns:a16="http://schemas.microsoft.com/office/drawing/2014/main" id="{2C9DA822-6FCC-004C-1551-1A14E5A0A83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7" name="Group 146">
              <a:extLst>
                <a:ext uri="{FF2B5EF4-FFF2-40B4-BE49-F238E27FC236}">
                  <a16:creationId xmlns:a16="http://schemas.microsoft.com/office/drawing/2014/main" id="{DF75334D-B059-2249-7CBE-AF309687CD6C}"/>
                </a:ext>
              </a:extLst>
            </p:cNvPr>
            <p:cNvGrpSpPr/>
            <p:nvPr/>
          </p:nvGrpSpPr>
          <p:grpSpPr>
            <a:xfrm>
              <a:off x="8012972" y="5408436"/>
              <a:ext cx="118388" cy="118388"/>
              <a:chOff x="9739987" y="2657475"/>
              <a:chExt cx="170101" cy="170101"/>
            </a:xfrm>
          </p:grpSpPr>
          <p:cxnSp>
            <p:nvCxnSpPr>
              <p:cNvPr id="166" name="Straight Connector 165">
                <a:extLst>
                  <a:ext uri="{FF2B5EF4-FFF2-40B4-BE49-F238E27FC236}">
                    <a16:creationId xmlns:a16="http://schemas.microsoft.com/office/drawing/2014/main" id="{7D87426E-CE94-C287-BC56-27393B55D6E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7" name="Straight Connector 166">
                <a:extLst>
                  <a:ext uri="{FF2B5EF4-FFF2-40B4-BE49-F238E27FC236}">
                    <a16:creationId xmlns:a16="http://schemas.microsoft.com/office/drawing/2014/main" id="{D7B94146-DB50-83CF-41D6-F027B8A10E2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8" name="Group 147">
              <a:extLst>
                <a:ext uri="{FF2B5EF4-FFF2-40B4-BE49-F238E27FC236}">
                  <a16:creationId xmlns:a16="http://schemas.microsoft.com/office/drawing/2014/main" id="{2D7D8FCF-5D62-0E13-3FEB-0B83BAB1FBE9}"/>
                </a:ext>
              </a:extLst>
            </p:cNvPr>
            <p:cNvGrpSpPr/>
            <p:nvPr/>
          </p:nvGrpSpPr>
          <p:grpSpPr>
            <a:xfrm>
              <a:off x="8065312" y="5410122"/>
              <a:ext cx="118388" cy="118388"/>
              <a:chOff x="9739987" y="2657475"/>
              <a:chExt cx="170101" cy="170101"/>
            </a:xfrm>
          </p:grpSpPr>
          <p:cxnSp>
            <p:nvCxnSpPr>
              <p:cNvPr id="164" name="Straight Connector 163">
                <a:extLst>
                  <a:ext uri="{FF2B5EF4-FFF2-40B4-BE49-F238E27FC236}">
                    <a16:creationId xmlns:a16="http://schemas.microsoft.com/office/drawing/2014/main" id="{0B1DA3EC-19DB-02BF-9649-A7F5EA8590A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5" name="Straight Connector 164">
                <a:extLst>
                  <a:ext uri="{FF2B5EF4-FFF2-40B4-BE49-F238E27FC236}">
                    <a16:creationId xmlns:a16="http://schemas.microsoft.com/office/drawing/2014/main" id="{5F1A849C-BF58-6470-E9AD-F120E8D696B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65F25EA4-26B3-3ACA-8AA6-E721A5CA97CF}"/>
                </a:ext>
              </a:extLst>
            </p:cNvPr>
            <p:cNvGrpSpPr/>
            <p:nvPr/>
          </p:nvGrpSpPr>
          <p:grpSpPr>
            <a:xfrm>
              <a:off x="8103671" y="5410122"/>
              <a:ext cx="118388" cy="118388"/>
              <a:chOff x="9739987" y="2657475"/>
              <a:chExt cx="170101" cy="170101"/>
            </a:xfrm>
          </p:grpSpPr>
          <p:cxnSp>
            <p:nvCxnSpPr>
              <p:cNvPr id="162" name="Straight Connector 161">
                <a:extLst>
                  <a:ext uri="{FF2B5EF4-FFF2-40B4-BE49-F238E27FC236}">
                    <a16:creationId xmlns:a16="http://schemas.microsoft.com/office/drawing/2014/main" id="{E7F5CE01-6E57-C8D8-2012-67508F7F7E3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3" name="Straight Connector 162">
                <a:extLst>
                  <a:ext uri="{FF2B5EF4-FFF2-40B4-BE49-F238E27FC236}">
                    <a16:creationId xmlns:a16="http://schemas.microsoft.com/office/drawing/2014/main" id="{8C686B88-0D8F-6976-9FE8-0191F7CFEB3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50" name="Group 149">
              <a:extLst>
                <a:ext uri="{FF2B5EF4-FFF2-40B4-BE49-F238E27FC236}">
                  <a16:creationId xmlns:a16="http://schemas.microsoft.com/office/drawing/2014/main" id="{97E74C73-495E-74DB-B4D5-8807A50D70A8}"/>
                </a:ext>
              </a:extLst>
            </p:cNvPr>
            <p:cNvGrpSpPr/>
            <p:nvPr/>
          </p:nvGrpSpPr>
          <p:grpSpPr>
            <a:xfrm>
              <a:off x="8194472" y="5432272"/>
              <a:ext cx="118388" cy="118388"/>
              <a:chOff x="9739987" y="2657475"/>
              <a:chExt cx="170101" cy="170101"/>
            </a:xfrm>
          </p:grpSpPr>
          <p:cxnSp>
            <p:nvCxnSpPr>
              <p:cNvPr id="160" name="Straight Connector 159">
                <a:extLst>
                  <a:ext uri="{FF2B5EF4-FFF2-40B4-BE49-F238E27FC236}">
                    <a16:creationId xmlns:a16="http://schemas.microsoft.com/office/drawing/2014/main" id="{1F9D0913-AD66-19D4-F2E5-82BDB1BBE78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1" name="Straight Connector 160">
                <a:extLst>
                  <a:ext uri="{FF2B5EF4-FFF2-40B4-BE49-F238E27FC236}">
                    <a16:creationId xmlns:a16="http://schemas.microsoft.com/office/drawing/2014/main" id="{A87AD134-A42C-F12A-421F-F849082071A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E4BC7C9E-5423-E917-C152-B0D210EA382E}"/>
                </a:ext>
              </a:extLst>
            </p:cNvPr>
            <p:cNvGrpSpPr/>
            <p:nvPr/>
          </p:nvGrpSpPr>
          <p:grpSpPr>
            <a:xfrm>
              <a:off x="8315031" y="5428441"/>
              <a:ext cx="118388" cy="118388"/>
              <a:chOff x="9739987" y="2657475"/>
              <a:chExt cx="170101" cy="170101"/>
            </a:xfrm>
          </p:grpSpPr>
          <p:cxnSp>
            <p:nvCxnSpPr>
              <p:cNvPr id="158" name="Straight Connector 157">
                <a:extLst>
                  <a:ext uri="{FF2B5EF4-FFF2-40B4-BE49-F238E27FC236}">
                    <a16:creationId xmlns:a16="http://schemas.microsoft.com/office/drawing/2014/main" id="{2E2FE67F-141C-A5BE-CA6F-BF80417395C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9" name="Straight Connector 158">
                <a:extLst>
                  <a:ext uri="{FF2B5EF4-FFF2-40B4-BE49-F238E27FC236}">
                    <a16:creationId xmlns:a16="http://schemas.microsoft.com/office/drawing/2014/main" id="{F6752281-AD8D-8C9F-555A-669E155512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52" name="Group 151">
              <a:extLst>
                <a:ext uri="{FF2B5EF4-FFF2-40B4-BE49-F238E27FC236}">
                  <a16:creationId xmlns:a16="http://schemas.microsoft.com/office/drawing/2014/main" id="{8688873C-852A-11B7-47E2-BB0C5DC0E18E}"/>
                </a:ext>
              </a:extLst>
            </p:cNvPr>
            <p:cNvGrpSpPr/>
            <p:nvPr/>
          </p:nvGrpSpPr>
          <p:grpSpPr>
            <a:xfrm>
              <a:off x="8456761" y="5428441"/>
              <a:ext cx="118388" cy="118388"/>
              <a:chOff x="9739987" y="2657475"/>
              <a:chExt cx="170101" cy="170101"/>
            </a:xfrm>
          </p:grpSpPr>
          <p:cxnSp>
            <p:nvCxnSpPr>
              <p:cNvPr id="156" name="Straight Connector 155">
                <a:extLst>
                  <a:ext uri="{FF2B5EF4-FFF2-40B4-BE49-F238E27FC236}">
                    <a16:creationId xmlns:a16="http://schemas.microsoft.com/office/drawing/2014/main" id="{42289680-9441-554B-A13D-060AFEE670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7" name="Straight Connector 156">
                <a:extLst>
                  <a:ext uri="{FF2B5EF4-FFF2-40B4-BE49-F238E27FC236}">
                    <a16:creationId xmlns:a16="http://schemas.microsoft.com/office/drawing/2014/main" id="{B4EEA415-F3FC-B6E6-A74F-0B8169A6B3F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06FB598D-D654-9462-66D9-9C82F111BA38}"/>
                </a:ext>
              </a:extLst>
            </p:cNvPr>
            <p:cNvGrpSpPr/>
            <p:nvPr/>
          </p:nvGrpSpPr>
          <p:grpSpPr>
            <a:xfrm>
              <a:off x="8498247" y="5428441"/>
              <a:ext cx="118388" cy="118388"/>
              <a:chOff x="9739987" y="2657475"/>
              <a:chExt cx="170101" cy="170101"/>
            </a:xfrm>
          </p:grpSpPr>
          <p:cxnSp>
            <p:nvCxnSpPr>
              <p:cNvPr id="154" name="Straight Connector 153">
                <a:extLst>
                  <a:ext uri="{FF2B5EF4-FFF2-40B4-BE49-F238E27FC236}">
                    <a16:creationId xmlns:a16="http://schemas.microsoft.com/office/drawing/2014/main" id="{C7C08272-73CF-8430-9010-230D9DF1A24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5" name="Straight Connector 154">
                <a:extLst>
                  <a:ext uri="{FF2B5EF4-FFF2-40B4-BE49-F238E27FC236}">
                    <a16:creationId xmlns:a16="http://schemas.microsoft.com/office/drawing/2014/main" id="{741B5400-D00B-3B90-9980-DB064DD8BA7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256" name="Group 255">
            <a:extLst>
              <a:ext uri="{FF2B5EF4-FFF2-40B4-BE49-F238E27FC236}">
                <a16:creationId xmlns:a16="http://schemas.microsoft.com/office/drawing/2014/main" id="{153A1E68-DB9D-B139-8467-3E5D1EECBC99}"/>
              </a:ext>
            </a:extLst>
          </p:cNvPr>
          <p:cNvGrpSpPr/>
          <p:nvPr/>
        </p:nvGrpSpPr>
        <p:grpSpPr>
          <a:xfrm>
            <a:off x="5942718" y="3427147"/>
            <a:ext cx="1710795" cy="2160210"/>
            <a:chOff x="5942718" y="3427147"/>
            <a:chExt cx="1710795" cy="2160210"/>
          </a:xfrm>
        </p:grpSpPr>
        <p:grpSp>
          <p:nvGrpSpPr>
            <p:cNvPr id="257" name="Group 256">
              <a:extLst>
                <a:ext uri="{FF2B5EF4-FFF2-40B4-BE49-F238E27FC236}">
                  <a16:creationId xmlns:a16="http://schemas.microsoft.com/office/drawing/2014/main" id="{4130768E-4C50-39AC-3B35-C0C005094C40}"/>
                </a:ext>
              </a:extLst>
            </p:cNvPr>
            <p:cNvGrpSpPr/>
            <p:nvPr/>
          </p:nvGrpSpPr>
          <p:grpSpPr>
            <a:xfrm rot="2700000">
              <a:off x="6036804" y="4674783"/>
              <a:ext cx="118388" cy="118388"/>
              <a:chOff x="9739987" y="2657475"/>
              <a:chExt cx="170101" cy="170101"/>
            </a:xfrm>
          </p:grpSpPr>
          <p:cxnSp>
            <p:nvCxnSpPr>
              <p:cNvPr id="333" name="Straight Connector 332">
                <a:extLst>
                  <a:ext uri="{FF2B5EF4-FFF2-40B4-BE49-F238E27FC236}">
                    <a16:creationId xmlns:a16="http://schemas.microsoft.com/office/drawing/2014/main" id="{A1FFDC4F-20F0-0D0C-7223-8E8CF05CD7C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4" name="Straight Connector 333">
                <a:extLst>
                  <a:ext uri="{FF2B5EF4-FFF2-40B4-BE49-F238E27FC236}">
                    <a16:creationId xmlns:a16="http://schemas.microsoft.com/office/drawing/2014/main" id="{C54661A4-B457-EFC1-2073-0FE56AD8012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8" name="Group 257">
              <a:extLst>
                <a:ext uri="{FF2B5EF4-FFF2-40B4-BE49-F238E27FC236}">
                  <a16:creationId xmlns:a16="http://schemas.microsoft.com/office/drawing/2014/main" id="{E750B0BD-AEEB-99C8-5774-3D4FE86EC1FE}"/>
                </a:ext>
              </a:extLst>
            </p:cNvPr>
            <p:cNvGrpSpPr/>
            <p:nvPr/>
          </p:nvGrpSpPr>
          <p:grpSpPr>
            <a:xfrm rot="2700000">
              <a:off x="6070500" y="4733111"/>
              <a:ext cx="118388" cy="118388"/>
              <a:chOff x="9739987" y="2657475"/>
              <a:chExt cx="170101" cy="170101"/>
            </a:xfrm>
          </p:grpSpPr>
          <p:cxnSp>
            <p:nvCxnSpPr>
              <p:cNvPr id="331" name="Straight Connector 330">
                <a:extLst>
                  <a:ext uri="{FF2B5EF4-FFF2-40B4-BE49-F238E27FC236}">
                    <a16:creationId xmlns:a16="http://schemas.microsoft.com/office/drawing/2014/main" id="{212C989C-451C-F889-61B8-B99B1F17113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2" name="Straight Connector 331">
                <a:extLst>
                  <a:ext uri="{FF2B5EF4-FFF2-40B4-BE49-F238E27FC236}">
                    <a16:creationId xmlns:a16="http://schemas.microsoft.com/office/drawing/2014/main" id="{07786F2D-8467-8661-95D7-0747C73F03D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59" name="Group 258">
              <a:extLst>
                <a:ext uri="{FF2B5EF4-FFF2-40B4-BE49-F238E27FC236}">
                  <a16:creationId xmlns:a16="http://schemas.microsoft.com/office/drawing/2014/main" id="{4AF3FD66-8316-FC86-A864-7C732FD69C5C}"/>
                </a:ext>
              </a:extLst>
            </p:cNvPr>
            <p:cNvGrpSpPr/>
            <p:nvPr/>
          </p:nvGrpSpPr>
          <p:grpSpPr>
            <a:xfrm rot="2700000">
              <a:off x="6105753" y="4845337"/>
              <a:ext cx="118388" cy="118388"/>
              <a:chOff x="9739987" y="2657475"/>
              <a:chExt cx="170101" cy="170101"/>
            </a:xfrm>
          </p:grpSpPr>
          <p:cxnSp>
            <p:nvCxnSpPr>
              <p:cNvPr id="329" name="Straight Connector 328">
                <a:extLst>
                  <a:ext uri="{FF2B5EF4-FFF2-40B4-BE49-F238E27FC236}">
                    <a16:creationId xmlns:a16="http://schemas.microsoft.com/office/drawing/2014/main" id="{59A8E656-7437-3641-DBDE-18CF86E2AFC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0" name="Straight Connector 329">
                <a:extLst>
                  <a:ext uri="{FF2B5EF4-FFF2-40B4-BE49-F238E27FC236}">
                    <a16:creationId xmlns:a16="http://schemas.microsoft.com/office/drawing/2014/main" id="{48CF043F-37CC-2D3B-EA3D-6E51738A4E2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0" name="Group 259">
              <a:extLst>
                <a:ext uri="{FF2B5EF4-FFF2-40B4-BE49-F238E27FC236}">
                  <a16:creationId xmlns:a16="http://schemas.microsoft.com/office/drawing/2014/main" id="{4EE005A6-D0EE-A34E-0792-8F78D2396518}"/>
                </a:ext>
              </a:extLst>
            </p:cNvPr>
            <p:cNvGrpSpPr/>
            <p:nvPr/>
          </p:nvGrpSpPr>
          <p:grpSpPr>
            <a:xfrm rot="2700000">
              <a:off x="6124546" y="4971407"/>
              <a:ext cx="118388" cy="118388"/>
              <a:chOff x="9739987" y="2657475"/>
              <a:chExt cx="170101" cy="170101"/>
            </a:xfrm>
          </p:grpSpPr>
          <p:cxnSp>
            <p:nvCxnSpPr>
              <p:cNvPr id="327" name="Straight Connector 326">
                <a:extLst>
                  <a:ext uri="{FF2B5EF4-FFF2-40B4-BE49-F238E27FC236}">
                    <a16:creationId xmlns:a16="http://schemas.microsoft.com/office/drawing/2014/main" id="{8DD6533F-F2A4-FB27-C963-FEDA151A310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8" name="Straight Connector 327">
                <a:extLst>
                  <a:ext uri="{FF2B5EF4-FFF2-40B4-BE49-F238E27FC236}">
                    <a16:creationId xmlns:a16="http://schemas.microsoft.com/office/drawing/2014/main" id="{4172C88C-EA13-E728-827E-09EC8AF9227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1" name="Group 260">
              <a:extLst>
                <a:ext uri="{FF2B5EF4-FFF2-40B4-BE49-F238E27FC236}">
                  <a16:creationId xmlns:a16="http://schemas.microsoft.com/office/drawing/2014/main" id="{721F9437-0F5E-43EC-828D-AA7DE609F47E}"/>
                </a:ext>
              </a:extLst>
            </p:cNvPr>
            <p:cNvGrpSpPr/>
            <p:nvPr/>
          </p:nvGrpSpPr>
          <p:grpSpPr>
            <a:xfrm rot="2700000">
              <a:off x="6162373" y="5055120"/>
              <a:ext cx="118388" cy="118388"/>
              <a:chOff x="9739987" y="2657475"/>
              <a:chExt cx="170101" cy="170101"/>
            </a:xfrm>
          </p:grpSpPr>
          <p:cxnSp>
            <p:nvCxnSpPr>
              <p:cNvPr id="325" name="Straight Connector 324">
                <a:extLst>
                  <a:ext uri="{FF2B5EF4-FFF2-40B4-BE49-F238E27FC236}">
                    <a16:creationId xmlns:a16="http://schemas.microsoft.com/office/drawing/2014/main" id="{C1AC946C-2B94-61BF-6994-C1946A20425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6" name="Straight Connector 325">
                <a:extLst>
                  <a:ext uri="{FF2B5EF4-FFF2-40B4-BE49-F238E27FC236}">
                    <a16:creationId xmlns:a16="http://schemas.microsoft.com/office/drawing/2014/main" id="{4B0B059C-6BEC-961F-E9ED-3269D0DDE76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2" name="Group 261">
              <a:extLst>
                <a:ext uri="{FF2B5EF4-FFF2-40B4-BE49-F238E27FC236}">
                  <a16:creationId xmlns:a16="http://schemas.microsoft.com/office/drawing/2014/main" id="{67631FEE-979F-324F-6232-D9C2E94F5E3F}"/>
                </a:ext>
              </a:extLst>
            </p:cNvPr>
            <p:cNvGrpSpPr/>
            <p:nvPr/>
          </p:nvGrpSpPr>
          <p:grpSpPr>
            <a:xfrm rot="2700000">
              <a:off x="6211779" y="5144103"/>
              <a:ext cx="118388" cy="118388"/>
              <a:chOff x="9739987" y="2657475"/>
              <a:chExt cx="170101" cy="170101"/>
            </a:xfrm>
          </p:grpSpPr>
          <p:cxnSp>
            <p:nvCxnSpPr>
              <p:cNvPr id="323" name="Straight Connector 322">
                <a:extLst>
                  <a:ext uri="{FF2B5EF4-FFF2-40B4-BE49-F238E27FC236}">
                    <a16:creationId xmlns:a16="http://schemas.microsoft.com/office/drawing/2014/main" id="{4BE3FDE9-9FF9-012C-C21A-5E8D1F86F57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4" name="Straight Connector 323">
                <a:extLst>
                  <a:ext uri="{FF2B5EF4-FFF2-40B4-BE49-F238E27FC236}">
                    <a16:creationId xmlns:a16="http://schemas.microsoft.com/office/drawing/2014/main" id="{6DB1A31C-9D1B-0B3C-91A5-78B73AC8D8A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3" name="Group 262">
              <a:extLst>
                <a:ext uri="{FF2B5EF4-FFF2-40B4-BE49-F238E27FC236}">
                  <a16:creationId xmlns:a16="http://schemas.microsoft.com/office/drawing/2014/main" id="{0AC318FD-558F-0392-A8E1-085F6A4C13A3}"/>
                </a:ext>
              </a:extLst>
            </p:cNvPr>
            <p:cNvGrpSpPr/>
            <p:nvPr/>
          </p:nvGrpSpPr>
          <p:grpSpPr>
            <a:xfrm rot="2700000">
              <a:off x="6262360" y="5203778"/>
              <a:ext cx="118388" cy="118388"/>
              <a:chOff x="9739987" y="2657475"/>
              <a:chExt cx="170101" cy="170101"/>
            </a:xfrm>
          </p:grpSpPr>
          <p:cxnSp>
            <p:nvCxnSpPr>
              <p:cNvPr id="321" name="Straight Connector 320">
                <a:extLst>
                  <a:ext uri="{FF2B5EF4-FFF2-40B4-BE49-F238E27FC236}">
                    <a16:creationId xmlns:a16="http://schemas.microsoft.com/office/drawing/2014/main" id="{8D935E8E-13DF-E431-D6E1-1A3DEDFB30D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2" name="Straight Connector 321">
                <a:extLst>
                  <a:ext uri="{FF2B5EF4-FFF2-40B4-BE49-F238E27FC236}">
                    <a16:creationId xmlns:a16="http://schemas.microsoft.com/office/drawing/2014/main" id="{8ABA8F48-C498-310C-3C51-445D4AC1485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4" name="Group 263">
              <a:extLst>
                <a:ext uri="{FF2B5EF4-FFF2-40B4-BE49-F238E27FC236}">
                  <a16:creationId xmlns:a16="http://schemas.microsoft.com/office/drawing/2014/main" id="{4F5A220F-CF07-2CB9-D8FC-71589AB689BC}"/>
                </a:ext>
              </a:extLst>
            </p:cNvPr>
            <p:cNvGrpSpPr/>
            <p:nvPr/>
          </p:nvGrpSpPr>
          <p:grpSpPr>
            <a:xfrm rot="2700000">
              <a:off x="6303043" y="5238520"/>
              <a:ext cx="118388" cy="118388"/>
              <a:chOff x="9739987" y="2657475"/>
              <a:chExt cx="170101" cy="170101"/>
            </a:xfrm>
          </p:grpSpPr>
          <p:cxnSp>
            <p:nvCxnSpPr>
              <p:cNvPr id="319" name="Straight Connector 318">
                <a:extLst>
                  <a:ext uri="{FF2B5EF4-FFF2-40B4-BE49-F238E27FC236}">
                    <a16:creationId xmlns:a16="http://schemas.microsoft.com/office/drawing/2014/main" id="{E31B8A9C-B72D-54D8-7EEE-27C4FC64598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0" name="Straight Connector 319">
                <a:extLst>
                  <a:ext uri="{FF2B5EF4-FFF2-40B4-BE49-F238E27FC236}">
                    <a16:creationId xmlns:a16="http://schemas.microsoft.com/office/drawing/2014/main" id="{047079FE-7025-AB01-6B93-1E026CFA11F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5" name="Group 264">
              <a:extLst>
                <a:ext uri="{FF2B5EF4-FFF2-40B4-BE49-F238E27FC236}">
                  <a16:creationId xmlns:a16="http://schemas.microsoft.com/office/drawing/2014/main" id="{73D8D875-F842-001E-AFF5-9B7B2B3599E1}"/>
                </a:ext>
              </a:extLst>
            </p:cNvPr>
            <p:cNvGrpSpPr/>
            <p:nvPr/>
          </p:nvGrpSpPr>
          <p:grpSpPr>
            <a:xfrm rot="2700000">
              <a:off x="6354798" y="5271355"/>
              <a:ext cx="118388" cy="118388"/>
              <a:chOff x="9739987" y="2657475"/>
              <a:chExt cx="170101" cy="170101"/>
            </a:xfrm>
          </p:grpSpPr>
          <p:cxnSp>
            <p:nvCxnSpPr>
              <p:cNvPr id="317" name="Straight Connector 316">
                <a:extLst>
                  <a:ext uri="{FF2B5EF4-FFF2-40B4-BE49-F238E27FC236}">
                    <a16:creationId xmlns:a16="http://schemas.microsoft.com/office/drawing/2014/main" id="{E02D2C59-D503-FAF5-328C-F5A8F30429E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" name="Straight Connector 317">
                <a:extLst>
                  <a:ext uri="{FF2B5EF4-FFF2-40B4-BE49-F238E27FC236}">
                    <a16:creationId xmlns:a16="http://schemas.microsoft.com/office/drawing/2014/main" id="{766E5944-A7FE-F72D-8FD8-F03BD9015FF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DBD82BBC-6A22-9DF2-3226-1F400EA21F86}"/>
                </a:ext>
              </a:extLst>
            </p:cNvPr>
            <p:cNvGrpSpPr/>
            <p:nvPr/>
          </p:nvGrpSpPr>
          <p:grpSpPr>
            <a:xfrm rot="2700000">
              <a:off x="6417612" y="5317331"/>
              <a:ext cx="118388" cy="118388"/>
              <a:chOff x="9739987" y="2657475"/>
              <a:chExt cx="170101" cy="170101"/>
            </a:xfrm>
          </p:grpSpPr>
          <p:cxnSp>
            <p:nvCxnSpPr>
              <p:cNvPr id="315" name="Straight Connector 314">
                <a:extLst>
                  <a:ext uri="{FF2B5EF4-FFF2-40B4-BE49-F238E27FC236}">
                    <a16:creationId xmlns:a16="http://schemas.microsoft.com/office/drawing/2014/main" id="{E73EB0F6-28BC-B422-DEBF-1D800506DF7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6" name="Straight Connector 315">
                <a:extLst>
                  <a:ext uri="{FF2B5EF4-FFF2-40B4-BE49-F238E27FC236}">
                    <a16:creationId xmlns:a16="http://schemas.microsoft.com/office/drawing/2014/main" id="{12E48B91-4593-6142-D3F6-6CEB1604A50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7" name="Group 266">
              <a:extLst>
                <a:ext uri="{FF2B5EF4-FFF2-40B4-BE49-F238E27FC236}">
                  <a16:creationId xmlns:a16="http://schemas.microsoft.com/office/drawing/2014/main" id="{3C724C83-5152-2DA7-CDD1-9A64303F6C7F}"/>
                </a:ext>
              </a:extLst>
            </p:cNvPr>
            <p:cNvGrpSpPr/>
            <p:nvPr/>
          </p:nvGrpSpPr>
          <p:grpSpPr>
            <a:xfrm rot="2700000">
              <a:off x="6468413" y="5321526"/>
              <a:ext cx="118388" cy="118388"/>
              <a:chOff x="9739987" y="2657475"/>
              <a:chExt cx="170101" cy="170101"/>
            </a:xfrm>
          </p:grpSpPr>
          <p:cxnSp>
            <p:nvCxnSpPr>
              <p:cNvPr id="313" name="Straight Connector 312">
                <a:extLst>
                  <a:ext uri="{FF2B5EF4-FFF2-40B4-BE49-F238E27FC236}">
                    <a16:creationId xmlns:a16="http://schemas.microsoft.com/office/drawing/2014/main" id="{4069EAD3-2F7C-E379-0AEF-370FF8F757F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4" name="Straight Connector 313">
                <a:extLst>
                  <a:ext uri="{FF2B5EF4-FFF2-40B4-BE49-F238E27FC236}">
                    <a16:creationId xmlns:a16="http://schemas.microsoft.com/office/drawing/2014/main" id="{992C02FE-368D-DC5A-4633-29294A2E65B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8" name="Group 267">
              <a:extLst>
                <a:ext uri="{FF2B5EF4-FFF2-40B4-BE49-F238E27FC236}">
                  <a16:creationId xmlns:a16="http://schemas.microsoft.com/office/drawing/2014/main" id="{42083E9C-7934-D8BF-1E5C-4B9CA2696052}"/>
                </a:ext>
              </a:extLst>
            </p:cNvPr>
            <p:cNvGrpSpPr/>
            <p:nvPr/>
          </p:nvGrpSpPr>
          <p:grpSpPr>
            <a:xfrm rot="2700000">
              <a:off x="6537000" y="5377546"/>
              <a:ext cx="118388" cy="118388"/>
              <a:chOff x="9739987" y="2657475"/>
              <a:chExt cx="170101" cy="170101"/>
            </a:xfrm>
          </p:grpSpPr>
          <p:cxnSp>
            <p:nvCxnSpPr>
              <p:cNvPr id="311" name="Straight Connector 310">
                <a:extLst>
                  <a:ext uri="{FF2B5EF4-FFF2-40B4-BE49-F238E27FC236}">
                    <a16:creationId xmlns:a16="http://schemas.microsoft.com/office/drawing/2014/main" id="{16923BDF-AF0E-04C6-CF14-B6AE18B8069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2" name="Straight Connector 311">
                <a:extLst>
                  <a:ext uri="{FF2B5EF4-FFF2-40B4-BE49-F238E27FC236}">
                    <a16:creationId xmlns:a16="http://schemas.microsoft.com/office/drawing/2014/main" id="{272BD5C4-5CB0-A6C3-58C5-9B4C588C096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9" name="Group 268">
              <a:extLst>
                <a:ext uri="{FF2B5EF4-FFF2-40B4-BE49-F238E27FC236}">
                  <a16:creationId xmlns:a16="http://schemas.microsoft.com/office/drawing/2014/main" id="{C98F11DA-B416-8236-9A32-B93964BCEC42}"/>
                </a:ext>
              </a:extLst>
            </p:cNvPr>
            <p:cNvGrpSpPr/>
            <p:nvPr/>
          </p:nvGrpSpPr>
          <p:grpSpPr>
            <a:xfrm rot="2700000">
              <a:off x="6607715" y="5394290"/>
              <a:ext cx="118388" cy="118388"/>
              <a:chOff x="9739987" y="2657475"/>
              <a:chExt cx="170101" cy="170101"/>
            </a:xfrm>
          </p:grpSpPr>
          <p:cxnSp>
            <p:nvCxnSpPr>
              <p:cNvPr id="309" name="Straight Connector 308">
                <a:extLst>
                  <a:ext uri="{FF2B5EF4-FFF2-40B4-BE49-F238E27FC236}">
                    <a16:creationId xmlns:a16="http://schemas.microsoft.com/office/drawing/2014/main" id="{AC744756-1981-5F4F-634D-85BD4196E2C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0" name="Straight Connector 309">
                <a:extLst>
                  <a:ext uri="{FF2B5EF4-FFF2-40B4-BE49-F238E27FC236}">
                    <a16:creationId xmlns:a16="http://schemas.microsoft.com/office/drawing/2014/main" id="{E92420E5-76A5-0F8E-0993-74071CB6EBA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0" name="Group 269">
              <a:extLst>
                <a:ext uri="{FF2B5EF4-FFF2-40B4-BE49-F238E27FC236}">
                  <a16:creationId xmlns:a16="http://schemas.microsoft.com/office/drawing/2014/main" id="{24BA0A10-02B2-DB98-DE5D-B55DA0EECB35}"/>
                </a:ext>
              </a:extLst>
            </p:cNvPr>
            <p:cNvGrpSpPr/>
            <p:nvPr/>
          </p:nvGrpSpPr>
          <p:grpSpPr>
            <a:xfrm rot="2700000">
              <a:off x="6669481" y="5388791"/>
              <a:ext cx="118388" cy="118388"/>
              <a:chOff x="9739987" y="2657475"/>
              <a:chExt cx="170101" cy="170101"/>
            </a:xfrm>
          </p:grpSpPr>
          <p:cxnSp>
            <p:nvCxnSpPr>
              <p:cNvPr id="307" name="Straight Connector 306">
                <a:extLst>
                  <a:ext uri="{FF2B5EF4-FFF2-40B4-BE49-F238E27FC236}">
                    <a16:creationId xmlns:a16="http://schemas.microsoft.com/office/drawing/2014/main" id="{CC14B8B6-57BC-6608-6770-15544ACCD8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8" name="Straight Connector 307">
                <a:extLst>
                  <a:ext uri="{FF2B5EF4-FFF2-40B4-BE49-F238E27FC236}">
                    <a16:creationId xmlns:a16="http://schemas.microsoft.com/office/drawing/2014/main" id="{7F8C08DA-0034-C896-F191-67B52353EE4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1" name="Group 270">
              <a:extLst>
                <a:ext uri="{FF2B5EF4-FFF2-40B4-BE49-F238E27FC236}">
                  <a16:creationId xmlns:a16="http://schemas.microsoft.com/office/drawing/2014/main" id="{7BE67042-53CA-41E2-99AE-4A6041FA0FA3}"/>
                </a:ext>
              </a:extLst>
            </p:cNvPr>
            <p:cNvGrpSpPr/>
            <p:nvPr/>
          </p:nvGrpSpPr>
          <p:grpSpPr>
            <a:xfrm rot="2700000">
              <a:off x="6731690" y="5412963"/>
              <a:ext cx="118388" cy="118388"/>
              <a:chOff x="9739987" y="2657475"/>
              <a:chExt cx="170101" cy="170101"/>
            </a:xfrm>
          </p:grpSpPr>
          <p:cxnSp>
            <p:nvCxnSpPr>
              <p:cNvPr id="305" name="Straight Connector 304">
                <a:extLst>
                  <a:ext uri="{FF2B5EF4-FFF2-40B4-BE49-F238E27FC236}">
                    <a16:creationId xmlns:a16="http://schemas.microsoft.com/office/drawing/2014/main" id="{EE9A8EE1-833B-55F1-659F-6EA9E5CE32C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6" name="Straight Connector 305">
                <a:extLst>
                  <a:ext uri="{FF2B5EF4-FFF2-40B4-BE49-F238E27FC236}">
                    <a16:creationId xmlns:a16="http://schemas.microsoft.com/office/drawing/2014/main" id="{6B3BBE44-94A6-4CCC-FFB8-7619F6065DD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2" name="Group 271">
              <a:extLst>
                <a:ext uri="{FF2B5EF4-FFF2-40B4-BE49-F238E27FC236}">
                  <a16:creationId xmlns:a16="http://schemas.microsoft.com/office/drawing/2014/main" id="{7A49BBCF-83BE-5241-8DBF-3D0AD694D9F4}"/>
                </a:ext>
              </a:extLst>
            </p:cNvPr>
            <p:cNvGrpSpPr/>
            <p:nvPr/>
          </p:nvGrpSpPr>
          <p:grpSpPr>
            <a:xfrm rot="2700000">
              <a:off x="6811112" y="5405098"/>
              <a:ext cx="118388" cy="118388"/>
              <a:chOff x="9739987" y="2657475"/>
              <a:chExt cx="170101" cy="170101"/>
            </a:xfrm>
          </p:grpSpPr>
          <p:cxnSp>
            <p:nvCxnSpPr>
              <p:cNvPr id="303" name="Straight Connector 302">
                <a:extLst>
                  <a:ext uri="{FF2B5EF4-FFF2-40B4-BE49-F238E27FC236}">
                    <a16:creationId xmlns:a16="http://schemas.microsoft.com/office/drawing/2014/main" id="{49C0EC52-F200-1203-0B87-7175437A9FE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4" name="Straight Connector 303">
                <a:extLst>
                  <a:ext uri="{FF2B5EF4-FFF2-40B4-BE49-F238E27FC236}">
                    <a16:creationId xmlns:a16="http://schemas.microsoft.com/office/drawing/2014/main" id="{7521FACF-8189-1F75-2AB2-C40DBF4ADF6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3" name="Group 272">
              <a:extLst>
                <a:ext uri="{FF2B5EF4-FFF2-40B4-BE49-F238E27FC236}">
                  <a16:creationId xmlns:a16="http://schemas.microsoft.com/office/drawing/2014/main" id="{700A34F0-C32A-DA8D-2568-4C4B5F464FDB}"/>
                </a:ext>
              </a:extLst>
            </p:cNvPr>
            <p:cNvGrpSpPr/>
            <p:nvPr/>
          </p:nvGrpSpPr>
          <p:grpSpPr>
            <a:xfrm rot="2700000">
              <a:off x="6866122" y="5421060"/>
              <a:ext cx="118388" cy="118388"/>
              <a:chOff x="9739987" y="2657475"/>
              <a:chExt cx="170101" cy="170101"/>
            </a:xfrm>
          </p:grpSpPr>
          <p:cxnSp>
            <p:nvCxnSpPr>
              <p:cNvPr id="301" name="Straight Connector 300">
                <a:extLst>
                  <a:ext uri="{FF2B5EF4-FFF2-40B4-BE49-F238E27FC236}">
                    <a16:creationId xmlns:a16="http://schemas.microsoft.com/office/drawing/2014/main" id="{0C5CB001-9391-1558-DD8A-51A6CAB0D2F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2" name="Straight Connector 301">
                <a:extLst>
                  <a:ext uri="{FF2B5EF4-FFF2-40B4-BE49-F238E27FC236}">
                    <a16:creationId xmlns:a16="http://schemas.microsoft.com/office/drawing/2014/main" id="{1535754E-2E79-62D5-925A-2B199139B9F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4" name="Group 273">
              <a:extLst>
                <a:ext uri="{FF2B5EF4-FFF2-40B4-BE49-F238E27FC236}">
                  <a16:creationId xmlns:a16="http://schemas.microsoft.com/office/drawing/2014/main" id="{640E49AD-27FC-39F8-DF70-5DDA327D6DBE}"/>
                </a:ext>
              </a:extLst>
            </p:cNvPr>
            <p:cNvGrpSpPr/>
            <p:nvPr/>
          </p:nvGrpSpPr>
          <p:grpSpPr>
            <a:xfrm rot="2700000">
              <a:off x="6932833" y="5429666"/>
              <a:ext cx="118388" cy="118388"/>
              <a:chOff x="9739987" y="2657475"/>
              <a:chExt cx="170101" cy="170101"/>
            </a:xfrm>
          </p:grpSpPr>
          <p:cxnSp>
            <p:nvCxnSpPr>
              <p:cNvPr id="299" name="Straight Connector 298">
                <a:extLst>
                  <a:ext uri="{FF2B5EF4-FFF2-40B4-BE49-F238E27FC236}">
                    <a16:creationId xmlns:a16="http://schemas.microsoft.com/office/drawing/2014/main" id="{CA7A3C75-4309-1704-1D2F-58C9A9326B3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0" name="Straight Connector 299">
                <a:extLst>
                  <a:ext uri="{FF2B5EF4-FFF2-40B4-BE49-F238E27FC236}">
                    <a16:creationId xmlns:a16="http://schemas.microsoft.com/office/drawing/2014/main" id="{B7981BA2-67B2-88F3-5D83-C87F13E2D56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5" name="Group 274">
              <a:extLst>
                <a:ext uri="{FF2B5EF4-FFF2-40B4-BE49-F238E27FC236}">
                  <a16:creationId xmlns:a16="http://schemas.microsoft.com/office/drawing/2014/main" id="{FB466652-0808-9D2D-8DDF-91D633F0B4D1}"/>
                </a:ext>
              </a:extLst>
            </p:cNvPr>
            <p:cNvGrpSpPr/>
            <p:nvPr/>
          </p:nvGrpSpPr>
          <p:grpSpPr>
            <a:xfrm rot="2700000">
              <a:off x="7024804" y="5428893"/>
              <a:ext cx="118388" cy="118388"/>
              <a:chOff x="9739987" y="2657475"/>
              <a:chExt cx="170101" cy="170101"/>
            </a:xfrm>
          </p:grpSpPr>
          <p:cxnSp>
            <p:nvCxnSpPr>
              <p:cNvPr id="297" name="Straight Connector 296">
                <a:extLst>
                  <a:ext uri="{FF2B5EF4-FFF2-40B4-BE49-F238E27FC236}">
                    <a16:creationId xmlns:a16="http://schemas.microsoft.com/office/drawing/2014/main" id="{58DA6085-9262-C8CB-8B70-8869BBB8E28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8" name="Straight Connector 297">
                <a:extLst>
                  <a:ext uri="{FF2B5EF4-FFF2-40B4-BE49-F238E27FC236}">
                    <a16:creationId xmlns:a16="http://schemas.microsoft.com/office/drawing/2014/main" id="{4593467F-CEFF-B920-3BA7-123EE1482FA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6" name="Group 275">
              <a:extLst>
                <a:ext uri="{FF2B5EF4-FFF2-40B4-BE49-F238E27FC236}">
                  <a16:creationId xmlns:a16="http://schemas.microsoft.com/office/drawing/2014/main" id="{97AD819E-1B0A-93AB-16BF-C0F469D6D034}"/>
                </a:ext>
              </a:extLst>
            </p:cNvPr>
            <p:cNvGrpSpPr/>
            <p:nvPr/>
          </p:nvGrpSpPr>
          <p:grpSpPr>
            <a:xfrm rot="2700000">
              <a:off x="7192230" y="5460849"/>
              <a:ext cx="118388" cy="118388"/>
              <a:chOff x="9739987" y="2657475"/>
              <a:chExt cx="170101" cy="170101"/>
            </a:xfrm>
          </p:grpSpPr>
          <p:cxnSp>
            <p:nvCxnSpPr>
              <p:cNvPr id="295" name="Straight Connector 294">
                <a:extLst>
                  <a:ext uri="{FF2B5EF4-FFF2-40B4-BE49-F238E27FC236}">
                    <a16:creationId xmlns:a16="http://schemas.microsoft.com/office/drawing/2014/main" id="{799FC32D-9C19-C3D9-8B99-6FB23A2FC2B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6" name="Straight Connector 295">
                <a:extLst>
                  <a:ext uri="{FF2B5EF4-FFF2-40B4-BE49-F238E27FC236}">
                    <a16:creationId xmlns:a16="http://schemas.microsoft.com/office/drawing/2014/main" id="{D8F5BE3F-2DE6-D32F-1E4A-AEDD6CBA97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7" name="Group 276">
              <a:extLst>
                <a:ext uri="{FF2B5EF4-FFF2-40B4-BE49-F238E27FC236}">
                  <a16:creationId xmlns:a16="http://schemas.microsoft.com/office/drawing/2014/main" id="{FDC473E9-F42B-BF13-8005-723DB0683840}"/>
                </a:ext>
              </a:extLst>
            </p:cNvPr>
            <p:cNvGrpSpPr/>
            <p:nvPr/>
          </p:nvGrpSpPr>
          <p:grpSpPr>
            <a:xfrm rot="2700000">
              <a:off x="7292658" y="5460849"/>
              <a:ext cx="118388" cy="118388"/>
              <a:chOff x="9739987" y="2657475"/>
              <a:chExt cx="170101" cy="170101"/>
            </a:xfrm>
          </p:grpSpPr>
          <p:cxnSp>
            <p:nvCxnSpPr>
              <p:cNvPr id="293" name="Straight Connector 292">
                <a:extLst>
                  <a:ext uri="{FF2B5EF4-FFF2-40B4-BE49-F238E27FC236}">
                    <a16:creationId xmlns:a16="http://schemas.microsoft.com/office/drawing/2014/main" id="{78744811-AB68-0D82-8CDE-9C8FE713A3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4" name="Straight Connector 293">
                <a:extLst>
                  <a:ext uri="{FF2B5EF4-FFF2-40B4-BE49-F238E27FC236}">
                    <a16:creationId xmlns:a16="http://schemas.microsoft.com/office/drawing/2014/main" id="{1B8ADA70-9735-E461-6E65-60939094D8E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8" name="Group 277">
              <a:extLst>
                <a:ext uri="{FF2B5EF4-FFF2-40B4-BE49-F238E27FC236}">
                  <a16:creationId xmlns:a16="http://schemas.microsoft.com/office/drawing/2014/main" id="{9AB0373E-CF13-2497-F89A-F0F5EAA87E4B}"/>
                </a:ext>
              </a:extLst>
            </p:cNvPr>
            <p:cNvGrpSpPr/>
            <p:nvPr/>
          </p:nvGrpSpPr>
          <p:grpSpPr>
            <a:xfrm rot="2700000">
              <a:off x="7535125" y="5468969"/>
              <a:ext cx="118388" cy="118388"/>
              <a:chOff x="9739987" y="2657475"/>
              <a:chExt cx="170101" cy="170101"/>
            </a:xfrm>
          </p:grpSpPr>
          <p:cxnSp>
            <p:nvCxnSpPr>
              <p:cNvPr id="291" name="Straight Connector 290">
                <a:extLst>
                  <a:ext uri="{FF2B5EF4-FFF2-40B4-BE49-F238E27FC236}">
                    <a16:creationId xmlns:a16="http://schemas.microsoft.com/office/drawing/2014/main" id="{CF169F9D-3158-2D19-F8DE-F2C28E7B0B4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2" name="Straight Connector 291">
                <a:extLst>
                  <a:ext uri="{FF2B5EF4-FFF2-40B4-BE49-F238E27FC236}">
                    <a16:creationId xmlns:a16="http://schemas.microsoft.com/office/drawing/2014/main" id="{FCA9CDE7-6CDB-9D03-073A-54C1AF70FFA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79" name="Group 278">
              <a:extLst>
                <a:ext uri="{FF2B5EF4-FFF2-40B4-BE49-F238E27FC236}">
                  <a16:creationId xmlns:a16="http://schemas.microsoft.com/office/drawing/2014/main" id="{6247D407-1BFC-F157-4E17-8CCD30EF21A8}"/>
                </a:ext>
              </a:extLst>
            </p:cNvPr>
            <p:cNvGrpSpPr/>
            <p:nvPr/>
          </p:nvGrpSpPr>
          <p:grpSpPr>
            <a:xfrm rot="2700000">
              <a:off x="5990370" y="4224815"/>
              <a:ext cx="118388" cy="118388"/>
              <a:chOff x="9739987" y="2657475"/>
              <a:chExt cx="170101" cy="170101"/>
            </a:xfrm>
          </p:grpSpPr>
          <p:cxnSp>
            <p:nvCxnSpPr>
              <p:cNvPr id="289" name="Straight Connector 288">
                <a:extLst>
                  <a:ext uri="{FF2B5EF4-FFF2-40B4-BE49-F238E27FC236}">
                    <a16:creationId xmlns:a16="http://schemas.microsoft.com/office/drawing/2014/main" id="{B8630B4A-D6A5-563C-B539-315E82EADF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0" name="Straight Connector 289">
                <a:extLst>
                  <a:ext uri="{FF2B5EF4-FFF2-40B4-BE49-F238E27FC236}">
                    <a16:creationId xmlns:a16="http://schemas.microsoft.com/office/drawing/2014/main" id="{12E058CB-BE8E-09E0-CDA6-EE545774E8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80" name="Group 279">
              <a:extLst>
                <a:ext uri="{FF2B5EF4-FFF2-40B4-BE49-F238E27FC236}">
                  <a16:creationId xmlns:a16="http://schemas.microsoft.com/office/drawing/2014/main" id="{BA4CD411-B937-73A2-1CA1-6C027DA33EED}"/>
                </a:ext>
              </a:extLst>
            </p:cNvPr>
            <p:cNvGrpSpPr/>
            <p:nvPr/>
          </p:nvGrpSpPr>
          <p:grpSpPr>
            <a:xfrm rot="2700000">
              <a:off x="5962686" y="3934264"/>
              <a:ext cx="118388" cy="118388"/>
              <a:chOff x="9739987" y="2657475"/>
              <a:chExt cx="170101" cy="170101"/>
            </a:xfrm>
          </p:grpSpPr>
          <p:cxnSp>
            <p:nvCxnSpPr>
              <p:cNvPr id="287" name="Straight Connector 286">
                <a:extLst>
                  <a:ext uri="{FF2B5EF4-FFF2-40B4-BE49-F238E27FC236}">
                    <a16:creationId xmlns:a16="http://schemas.microsoft.com/office/drawing/2014/main" id="{BF754999-D805-239F-139C-619567C540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8" name="Straight Connector 287">
                <a:extLst>
                  <a:ext uri="{FF2B5EF4-FFF2-40B4-BE49-F238E27FC236}">
                    <a16:creationId xmlns:a16="http://schemas.microsoft.com/office/drawing/2014/main" id="{C9306CDF-8564-23EA-2CD8-AD81A25CEA4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81" name="Group 280">
              <a:extLst>
                <a:ext uri="{FF2B5EF4-FFF2-40B4-BE49-F238E27FC236}">
                  <a16:creationId xmlns:a16="http://schemas.microsoft.com/office/drawing/2014/main" id="{A19CB0A7-0E0A-F2D7-593F-2167F8AD0510}"/>
                </a:ext>
              </a:extLst>
            </p:cNvPr>
            <p:cNvGrpSpPr/>
            <p:nvPr/>
          </p:nvGrpSpPr>
          <p:grpSpPr>
            <a:xfrm rot="2700000">
              <a:off x="5962686" y="3882929"/>
              <a:ext cx="118388" cy="118388"/>
              <a:chOff x="9739987" y="2657475"/>
              <a:chExt cx="170101" cy="170101"/>
            </a:xfrm>
          </p:grpSpPr>
          <p:cxnSp>
            <p:nvCxnSpPr>
              <p:cNvPr id="285" name="Straight Connector 284">
                <a:extLst>
                  <a:ext uri="{FF2B5EF4-FFF2-40B4-BE49-F238E27FC236}">
                    <a16:creationId xmlns:a16="http://schemas.microsoft.com/office/drawing/2014/main" id="{8CB37ADC-A57E-831E-FC78-9E4246DF421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6" name="Straight Connector 285">
                <a:extLst>
                  <a:ext uri="{FF2B5EF4-FFF2-40B4-BE49-F238E27FC236}">
                    <a16:creationId xmlns:a16="http://schemas.microsoft.com/office/drawing/2014/main" id="{3A6CFE72-191A-7FAD-E04E-823FA61CAD3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82" name="Group 281">
              <a:extLst>
                <a:ext uri="{FF2B5EF4-FFF2-40B4-BE49-F238E27FC236}">
                  <a16:creationId xmlns:a16="http://schemas.microsoft.com/office/drawing/2014/main" id="{0D354FDF-43C5-89A9-70DC-3FFE1A8F7893}"/>
                </a:ext>
              </a:extLst>
            </p:cNvPr>
            <p:cNvGrpSpPr/>
            <p:nvPr/>
          </p:nvGrpSpPr>
          <p:grpSpPr>
            <a:xfrm rot="2700000">
              <a:off x="5942718" y="3427147"/>
              <a:ext cx="118388" cy="118388"/>
              <a:chOff x="9739987" y="2657475"/>
              <a:chExt cx="170101" cy="170101"/>
            </a:xfrm>
          </p:grpSpPr>
          <p:cxnSp>
            <p:nvCxnSpPr>
              <p:cNvPr id="283" name="Straight Connector 282">
                <a:extLst>
                  <a:ext uri="{FF2B5EF4-FFF2-40B4-BE49-F238E27FC236}">
                    <a16:creationId xmlns:a16="http://schemas.microsoft.com/office/drawing/2014/main" id="{5F45C5CD-5EDB-F4CF-F4F1-B3FC48BD637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4" name="Straight Connector 283">
                <a:extLst>
                  <a:ext uri="{FF2B5EF4-FFF2-40B4-BE49-F238E27FC236}">
                    <a16:creationId xmlns:a16="http://schemas.microsoft.com/office/drawing/2014/main" id="{5FA66A9D-ACCE-7BF7-D421-9CB3D19B346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335" name="TextBox 334">
            <a:extLst>
              <a:ext uri="{FF2B5EF4-FFF2-40B4-BE49-F238E27FC236}">
                <a16:creationId xmlns:a16="http://schemas.microsoft.com/office/drawing/2014/main" id="{33251A66-CB08-FA14-0321-D6C729B14728}"/>
              </a:ext>
            </a:extLst>
          </p:cNvPr>
          <p:cNvSpPr txBox="1"/>
          <p:nvPr/>
        </p:nvSpPr>
        <p:spPr bwMode="auto">
          <a:xfrm>
            <a:off x="6095999" y="1487817"/>
            <a:ext cx="508635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Adjusted Distribution of Time to 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Pregnancy 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by BMI Status</a:t>
            </a:r>
          </a:p>
        </p:txBody>
      </p:sp>
      <p:grpSp>
        <p:nvGrpSpPr>
          <p:cNvPr id="336" name="Group 335">
            <a:extLst>
              <a:ext uri="{FF2B5EF4-FFF2-40B4-BE49-F238E27FC236}">
                <a16:creationId xmlns:a16="http://schemas.microsoft.com/office/drawing/2014/main" id="{E358D65C-9EC1-ADBD-30B6-BA879AF3A6ED}"/>
              </a:ext>
            </a:extLst>
          </p:cNvPr>
          <p:cNvGrpSpPr/>
          <p:nvPr/>
        </p:nvGrpSpPr>
        <p:grpSpPr>
          <a:xfrm>
            <a:off x="9946124" y="2173395"/>
            <a:ext cx="1106393" cy="1091815"/>
            <a:chOff x="3217165" y="3486341"/>
            <a:chExt cx="1106393" cy="1091815"/>
          </a:xfrm>
        </p:grpSpPr>
        <p:sp>
          <p:nvSpPr>
            <p:cNvPr id="337" name="TextBox 336">
              <a:extLst>
                <a:ext uri="{FF2B5EF4-FFF2-40B4-BE49-F238E27FC236}">
                  <a16:creationId xmlns:a16="http://schemas.microsoft.com/office/drawing/2014/main" id="{957F3F70-0C28-6DD8-5C19-ED2618B59348}"/>
                </a:ext>
              </a:extLst>
            </p:cNvPr>
            <p:cNvSpPr txBox="1"/>
            <p:nvPr/>
          </p:nvSpPr>
          <p:spPr bwMode="auto">
            <a:xfrm>
              <a:off x="3217165" y="3486341"/>
              <a:ext cx="1106393" cy="286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BMI (kg/m</a:t>
              </a:r>
              <a:r>
                <a:rPr lang="en-US" sz="1400" baseline="30000" dirty="0">
                  <a:solidFill>
                    <a:schemeClr val="bg1"/>
                  </a:solidFill>
                  <a:latin typeface="Calibri" panose="020F0502020204030204" pitchFamily="34" charset="0"/>
                </a:rPr>
                <a:t>2</a:t>
              </a: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)</a:t>
              </a:r>
            </a:p>
          </p:txBody>
        </p:sp>
        <p:sp>
          <p:nvSpPr>
            <p:cNvPr id="338" name="TextBox 337">
              <a:extLst>
                <a:ext uri="{FF2B5EF4-FFF2-40B4-BE49-F238E27FC236}">
                  <a16:creationId xmlns:a16="http://schemas.microsoft.com/office/drawing/2014/main" id="{5873D30B-D310-F0AC-CB97-0B3D1D35CC86}"/>
                </a:ext>
              </a:extLst>
            </p:cNvPr>
            <p:cNvSpPr txBox="1"/>
            <p:nvPr/>
          </p:nvSpPr>
          <p:spPr bwMode="auto">
            <a:xfrm>
              <a:off x="3446395" y="3710226"/>
              <a:ext cx="877163" cy="867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30+</a:t>
              </a:r>
            </a:p>
            <a:p>
              <a:pPr algn="l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25.0-29.9</a:t>
              </a:r>
            </a:p>
            <a:p>
              <a:pPr algn="l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20.0-24.9</a:t>
              </a:r>
            </a:p>
            <a:p>
              <a:pPr algn="l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&lt;20</a:t>
              </a:r>
            </a:p>
          </p:txBody>
        </p:sp>
        <p:grpSp>
          <p:nvGrpSpPr>
            <p:cNvPr id="339" name="Group 338">
              <a:extLst>
                <a:ext uri="{FF2B5EF4-FFF2-40B4-BE49-F238E27FC236}">
                  <a16:creationId xmlns:a16="http://schemas.microsoft.com/office/drawing/2014/main" id="{03FD5889-526C-6289-A652-7C53C454CDD2}"/>
                </a:ext>
              </a:extLst>
            </p:cNvPr>
            <p:cNvGrpSpPr/>
            <p:nvPr/>
          </p:nvGrpSpPr>
          <p:grpSpPr>
            <a:xfrm>
              <a:off x="3351822" y="4364039"/>
              <a:ext cx="118388" cy="118388"/>
              <a:chOff x="9739987" y="2657475"/>
              <a:chExt cx="170101" cy="170101"/>
            </a:xfrm>
          </p:grpSpPr>
          <p:cxnSp>
            <p:nvCxnSpPr>
              <p:cNvPr id="345" name="Straight Connector 344">
                <a:extLst>
                  <a:ext uri="{FF2B5EF4-FFF2-40B4-BE49-F238E27FC236}">
                    <a16:creationId xmlns:a16="http://schemas.microsoft.com/office/drawing/2014/main" id="{CAA188D0-36FD-D79F-67F0-D28D66CE637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6" name="Straight Connector 345">
                <a:extLst>
                  <a:ext uri="{FF2B5EF4-FFF2-40B4-BE49-F238E27FC236}">
                    <a16:creationId xmlns:a16="http://schemas.microsoft.com/office/drawing/2014/main" id="{D5C86F1E-71EC-E1F6-1053-64AB43BA560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40" name="Group 339">
              <a:extLst>
                <a:ext uri="{FF2B5EF4-FFF2-40B4-BE49-F238E27FC236}">
                  <a16:creationId xmlns:a16="http://schemas.microsoft.com/office/drawing/2014/main" id="{F1FF3F86-6F0B-ADAA-2EDE-7A76312C8B41}"/>
                </a:ext>
              </a:extLst>
            </p:cNvPr>
            <p:cNvGrpSpPr/>
            <p:nvPr/>
          </p:nvGrpSpPr>
          <p:grpSpPr>
            <a:xfrm rot="2700000">
              <a:off x="3351822" y="3977351"/>
              <a:ext cx="118388" cy="118388"/>
              <a:chOff x="9739987" y="2657475"/>
              <a:chExt cx="170101" cy="170101"/>
            </a:xfrm>
          </p:grpSpPr>
          <p:cxnSp>
            <p:nvCxnSpPr>
              <p:cNvPr id="343" name="Straight Connector 342">
                <a:extLst>
                  <a:ext uri="{FF2B5EF4-FFF2-40B4-BE49-F238E27FC236}">
                    <a16:creationId xmlns:a16="http://schemas.microsoft.com/office/drawing/2014/main" id="{93D38CFE-672A-143C-DFFC-AB2D3A0F38A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4" name="Straight Connector 343">
                <a:extLst>
                  <a:ext uri="{FF2B5EF4-FFF2-40B4-BE49-F238E27FC236}">
                    <a16:creationId xmlns:a16="http://schemas.microsoft.com/office/drawing/2014/main" id="{9EE7E89D-C4C7-38D3-05F7-BA72F73D814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9825038" y="2657475"/>
                <a:ext cx="0" cy="17010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341" name="Oval 340">
              <a:extLst>
                <a:ext uri="{FF2B5EF4-FFF2-40B4-BE49-F238E27FC236}">
                  <a16:creationId xmlns:a16="http://schemas.microsoft.com/office/drawing/2014/main" id="{0BED8125-272C-7A15-B33F-71BC99D6789B}"/>
                </a:ext>
              </a:extLst>
            </p:cNvPr>
            <p:cNvSpPr/>
            <p:nvPr/>
          </p:nvSpPr>
          <p:spPr bwMode="auto">
            <a:xfrm>
              <a:off x="3351027" y="3791819"/>
              <a:ext cx="119977" cy="119977"/>
            </a:xfrm>
            <a:prstGeom prst="ellipse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42" name="Oval 341">
              <a:extLst>
                <a:ext uri="{FF2B5EF4-FFF2-40B4-BE49-F238E27FC236}">
                  <a16:creationId xmlns:a16="http://schemas.microsoft.com/office/drawing/2014/main" id="{8D86C3B2-FFAE-005A-9A73-022A95A506EF}"/>
                </a:ext>
              </a:extLst>
            </p:cNvPr>
            <p:cNvSpPr/>
            <p:nvPr/>
          </p:nvSpPr>
          <p:spPr bwMode="auto">
            <a:xfrm>
              <a:off x="3351027" y="4164032"/>
              <a:ext cx="119977" cy="119977"/>
            </a:xfrm>
            <a:prstGeom prst="ellipse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347" name="TextBox 346">
            <a:extLst>
              <a:ext uri="{FF2B5EF4-FFF2-40B4-BE49-F238E27FC236}">
                <a16:creationId xmlns:a16="http://schemas.microsoft.com/office/drawing/2014/main" id="{74970895-2088-18E0-73A6-AA898C77F9D4}"/>
              </a:ext>
            </a:extLst>
          </p:cNvPr>
          <p:cNvSpPr txBox="1"/>
          <p:nvPr/>
        </p:nvSpPr>
        <p:spPr bwMode="auto">
          <a:xfrm rot="16200000">
            <a:off x="4220652" y="3600662"/>
            <a:ext cx="20770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Cumulative Survival</a:t>
            </a:r>
          </a:p>
        </p:txBody>
      </p:sp>
      <p:sp>
        <p:nvSpPr>
          <p:cNvPr id="348" name="TextBox 347">
            <a:extLst>
              <a:ext uri="{FF2B5EF4-FFF2-40B4-BE49-F238E27FC236}">
                <a16:creationId xmlns:a16="http://schemas.microsoft.com/office/drawing/2014/main" id="{628EC470-7B28-761B-F961-A79CD8B0D5A9}"/>
              </a:ext>
            </a:extLst>
          </p:cNvPr>
          <p:cNvSpPr txBox="1"/>
          <p:nvPr/>
        </p:nvSpPr>
        <p:spPr bwMode="auto">
          <a:xfrm>
            <a:off x="7797092" y="5726237"/>
            <a:ext cx="18101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Mo to Pregnancy</a:t>
            </a:r>
          </a:p>
        </p:txBody>
      </p:sp>
      <p:grpSp>
        <p:nvGrpSpPr>
          <p:cNvPr id="349" name="Group 348">
            <a:extLst>
              <a:ext uri="{FF2B5EF4-FFF2-40B4-BE49-F238E27FC236}">
                <a16:creationId xmlns:a16="http://schemas.microsoft.com/office/drawing/2014/main" id="{F22357F2-9F09-49A4-762D-4EC0C3D190F3}"/>
              </a:ext>
            </a:extLst>
          </p:cNvPr>
          <p:cNvGrpSpPr/>
          <p:nvPr/>
        </p:nvGrpSpPr>
        <p:grpSpPr>
          <a:xfrm>
            <a:off x="5441117" y="1765442"/>
            <a:ext cx="476413" cy="4254354"/>
            <a:chOff x="5592426" y="3409950"/>
            <a:chExt cx="476413" cy="2098868"/>
          </a:xfrm>
        </p:grpSpPr>
        <p:sp>
          <p:nvSpPr>
            <p:cNvPr id="350" name="TextBox 349">
              <a:extLst>
                <a:ext uri="{FF2B5EF4-FFF2-40B4-BE49-F238E27FC236}">
                  <a16:creationId xmlns:a16="http://schemas.microsoft.com/office/drawing/2014/main" id="{B390746E-4D3B-93CB-9B6E-5BC0365FAFC3}"/>
                </a:ext>
              </a:extLst>
            </p:cNvPr>
            <p:cNvSpPr txBox="1"/>
            <p:nvPr/>
          </p:nvSpPr>
          <p:spPr bwMode="auto">
            <a:xfrm>
              <a:off x="5592427" y="3409950"/>
              <a:ext cx="4764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1.0</a:t>
              </a:r>
            </a:p>
          </p:txBody>
        </p:sp>
        <p:sp>
          <p:nvSpPr>
            <p:cNvPr id="351" name="TextBox 350">
              <a:extLst>
                <a:ext uri="{FF2B5EF4-FFF2-40B4-BE49-F238E27FC236}">
                  <a16:creationId xmlns:a16="http://schemas.microsoft.com/office/drawing/2014/main" id="{65DD291F-2D2B-89B0-CD94-E18D7F00A9CB}"/>
                </a:ext>
              </a:extLst>
            </p:cNvPr>
            <p:cNvSpPr txBox="1"/>
            <p:nvPr/>
          </p:nvSpPr>
          <p:spPr bwMode="auto">
            <a:xfrm>
              <a:off x="5592426" y="3756953"/>
              <a:ext cx="476413" cy="181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0.8</a:t>
              </a:r>
            </a:p>
          </p:txBody>
        </p:sp>
        <p:sp>
          <p:nvSpPr>
            <p:cNvPr id="352" name="TextBox 351">
              <a:extLst>
                <a:ext uri="{FF2B5EF4-FFF2-40B4-BE49-F238E27FC236}">
                  <a16:creationId xmlns:a16="http://schemas.microsoft.com/office/drawing/2014/main" id="{B2F6F9CD-D363-4A1A-F874-6B5076BB276E}"/>
                </a:ext>
              </a:extLst>
            </p:cNvPr>
            <p:cNvSpPr txBox="1"/>
            <p:nvPr/>
          </p:nvSpPr>
          <p:spPr bwMode="auto">
            <a:xfrm>
              <a:off x="5592426" y="4115175"/>
              <a:ext cx="476413" cy="181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0.6</a:t>
              </a:r>
            </a:p>
          </p:txBody>
        </p:sp>
        <p:sp>
          <p:nvSpPr>
            <p:cNvPr id="353" name="TextBox 352">
              <a:extLst>
                <a:ext uri="{FF2B5EF4-FFF2-40B4-BE49-F238E27FC236}">
                  <a16:creationId xmlns:a16="http://schemas.microsoft.com/office/drawing/2014/main" id="{0E3A4B45-E129-072C-93C2-8A4E4FC27EA2}"/>
                </a:ext>
              </a:extLst>
            </p:cNvPr>
            <p:cNvSpPr txBox="1"/>
            <p:nvPr/>
          </p:nvSpPr>
          <p:spPr bwMode="auto">
            <a:xfrm>
              <a:off x="5592426" y="4465311"/>
              <a:ext cx="476413" cy="181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0.4</a:t>
              </a:r>
            </a:p>
          </p:txBody>
        </p:sp>
        <p:sp>
          <p:nvSpPr>
            <p:cNvPr id="354" name="TextBox 353">
              <a:extLst>
                <a:ext uri="{FF2B5EF4-FFF2-40B4-BE49-F238E27FC236}">
                  <a16:creationId xmlns:a16="http://schemas.microsoft.com/office/drawing/2014/main" id="{55658EA7-2DB9-9E24-E2E3-9666CC574C52}"/>
                </a:ext>
              </a:extLst>
            </p:cNvPr>
            <p:cNvSpPr txBox="1"/>
            <p:nvPr/>
          </p:nvSpPr>
          <p:spPr bwMode="auto">
            <a:xfrm>
              <a:off x="5592426" y="4820680"/>
              <a:ext cx="476413" cy="181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0.2</a:t>
              </a:r>
            </a:p>
          </p:txBody>
        </p:sp>
        <p:sp>
          <p:nvSpPr>
            <p:cNvPr id="355" name="TextBox 354">
              <a:extLst>
                <a:ext uri="{FF2B5EF4-FFF2-40B4-BE49-F238E27FC236}">
                  <a16:creationId xmlns:a16="http://schemas.microsoft.com/office/drawing/2014/main" id="{1FF0AFB0-BC10-A347-B4DC-87B01FF45AEB}"/>
                </a:ext>
              </a:extLst>
            </p:cNvPr>
            <p:cNvSpPr txBox="1"/>
            <p:nvPr/>
          </p:nvSpPr>
          <p:spPr bwMode="auto">
            <a:xfrm>
              <a:off x="5767153" y="5139486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0</a:t>
              </a:r>
            </a:p>
          </p:txBody>
        </p:sp>
      </p:grpSp>
      <p:sp>
        <p:nvSpPr>
          <p:cNvPr id="356" name="TextBox 355">
            <a:extLst>
              <a:ext uri="{FF2B5EF4-FFF2-40B4-BE49-F238E27FC236}">
                <a16:creationId xmlns:a16="http://schemas.microsoft.com/office/drawing/2014/main" id="{283CE61A-D540-4C75-6AAA-C6D892AF1CB2}"/>
              </a:ext>
            </a:extLst>
          </p:cNvPr>
          <p:cNvSpPr txBox="1"/>
          <p:nvPr/>
        </p:nvSpPr>
        <p:spPr bwMode="auto">
          <a:xfrm>
            <a:off x="5769695" y="5488087"/>
            <a:ext cx="3016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57" name="TextBox 356">
            <a:extLst>
              <a:ext uri="{FF2B5EF4-FFF2-40B4-BE49-F238E27FC236}">
                <a16:creationId xmlns:a16="http://schemas.microsoft.com/office/drawing/2014/main" id="{9DDDD892-4D8E-274D-FD0D-6322D09A8327}"/>
              </a:ext>
            </a:extLst>
          </p:cNvPr>
          <p:cNvSpPr txBox="1"/>
          <p:nvPr/>
        </p:nvSpPr>
        <p:spPr bwMode="auto">
          <a:xfrm>
            <a:off x="6267453" y="5488087"/>
            <a:ext cx="4187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20</a:t>
            </a:r>
          </a:p>
        </p:txBody>
      </p:sp>
      <p:sp>
        <p:nvSpPr>
          <p:cNvPr id="358" name="TextBox 357">
            <a:extLst>
              <a:ext uri="{FF2B5EF4-FFF2-40B4-BE49-F238E27FC236}">
                <a16:creationId xmlns:a16="http://schemas.microsoft.com/office/drawing/2014/main" id="{04DE9A58-F195-6F73-AA2C-14E79F9D83DB}"/>
              </a:ext>
            </a:extLst>
          </p:cNvPr>
          <p:cNvSpPr txBox="1"/>
          <p:nvPr/>
        </p:nvSpPr>
        <p:spPr bwMode="auto">
          <a:xfrm>
            <a:off x="6814028" y="5488087"/>
            <a:ext cx="4187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40</a:t>
            </a:r>
          </a:p>
        </p:txBody>
      </p:sp>
      <p:sp>
        <p:nvSpPr>
          <p:cNvPr id="359" name="TextBox 358">
            <a:extLst>
              <a:ext uri="{FF2B5EF4-FFF2-40B4-BE49-F238E27FC236}">
                <a16:creationId xmlns:a16="http://schemas.microsoft.com/office/drawing/2014/main" id="{CC5F09A8-6319-2E96-037C-1E9A55A394E3}"/>
              </a:ext>
            </a:extLst>
          </p:cNvPr>
          <p:cNvSpPr txBox="1"/>
          <p:nvPr/>
        </p:nvSpPr>
        <p:spPr bwMode="auto">
          <a:xfrm>
            <a:off x="7360603" y="5488087"/>
            <a:ext cx="4187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60</a:t>
            </a:r>
          </a:p>
        </p:txBody>
      </p:sp>
      <p:sp>
        <p:nvSpPr>
          <p:cNvPr id="360" name="TextBox 359">
            <a:extLst>
              <a:ext uri="{FF2B5EF4-FFF2-40B4-BE49-F238E27FC236}">
                <a16:creationId xmlns:a16="http://schemas.microsoft.com/office/drawing/2014/main" id="{DD0E3D06-1DAD-AB4B-5365-AF4E0036A615}"/>
              </a:ext>
            </a:extLst>
          </p:cNvPr>
          <p:cNvSpPr txBox="1"/>
          <p:nvPr/>
        </p:nvSpPr>
        <p:spPr bwMode="auto">
          <a:xfrm>
            <a:off x="7925059" y="5488087"/>
            <a:ext cx="4187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80</a:t>
            </a:r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BACE304C-BD97-C9CA-3BDC-BBA2061305CD}"/>
              </a:ext>
            </a:extLst>
          </p:cNvPr>
          <p:cNvSpPr txBox="1"/>
          <p:nvPr/>
        </p:nvSpPr>
        <p:spPr bwMode="auto">
          <a:xfrm>
            <a:off x="8430727" y="5488087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100</a:t>
            </a: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0F0521A8-6ED4-03D9-BBA2-22D5B15D671A}"/>
              </a:ext>
            </a:extLst>
          </p:cNvPr>
          <p:cNvSpPr txBox="1"/>
          <p:nvPr/>
        </p:nvSpPr>
        <p:spPr bwMode="auto">
          <a:xfrm>
            <a:off x="8979151" y="5488087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120</a:t>
            </a:r>
          </a:p>
        </p:txBody>
      </p:sp>
      <p:sp>
        <p:nvSpPr>
          <p:cNvPr id="363" name="TextBox 362">
            <a:extLst>
              <a:ext uri="{FF2B5EF4-FFF2-40B4-BE49-F238E27FC236}">
                <a16:creationId xmlns:a16="http://schemas.microsoft.com/office/drawing/2014/main" id="{E099A0F4-D433-EE3A-05AC-99741F16D1CD}"/>
              </a:ext>
            </a:extLst>
          </p:cNvPr>
          <p:cNvSpPr txBox="1"/>
          <p:nvPr/>
        </p:nvSpPr>
        <p:spPr bwMode="auto">
          <a:xfrm>
            <a:off x="9514875" y="5488087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140</a:t>
            </a:r>
          </a:p>
        </p:txBody>
      </p:sp>
      <p:sp>
        <p:nvSpPr>
          <p:cNvPr id="364" name="TextBox 363">
            <a:extLst>
              <a:ext uri="{FF2B5EF4-FFF2-40B4-BE49-F238E27FC236}">
                <a16:creationId xmlns:a16="http://schemas.microsoft.com/office/drawing/2014/main" id="{69E8DF06-540B-0988-A86E-2C561FCA1B8A}"/>
              </a:ext>
            </a:extLst>
          </p:cNvPr>
          <p:cNvSpPr txBox="1"/>
          <p:nvPr/>
        </p:nvSpPr>
        <p:spPr bwMode="auto">
          <a:xfrm>
            <a:off x="10087983" y="5488087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160</a:t>
            </a:r>
          </a:p>
        </p:txBody>
      </p:sp>
      <p:sp>
        <p:nvSpPr>
          <p:cNvPr id="365" name="TextBox 364">
            <a:extLst>
              <a:ext uri="{FF2B5EF4-FFF2-40B4-BE49-F238E27FC236}">
                <a16:creationId xmlns:a16="http://schemas.microsoft.com/office/drawing/2014/main" id="{B16BDFD5-5B6B-E54F-4166-5579B206FE30}"/>
              </a:ext>
            </a:extLst>
          </p:cNvPr>
          <p:cNvSpPr txBox="1"/>
          <p:nvPr/>
        </p:nvSpPr>
        <p:spPr bwMode="auto">
          <a:xfrm>
            <a:off x="10640276" y="5488087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180</a:t>
            </a:r>
          </a:p>
        </p:txBody>
      </p:sp>
      <p:sp>
        <p:nvSpPr>
          <p:cNvPr id="366" name="TextBox 365">
            <a:extLst>
              <a:ext uri="{FF2B5EF4-FFF2-40B4-BE49-F238E27FC236}">
                <a16:creationId xmlns:a16="http://schemas.microsoft.com/office/drawing/2014/main" id="{7B190564-7A37-4699-E068-187313996574}"/>
              </a:ext>
            </a:extLst>
          </p:cNvPr>
          <p:cNvSpPr txBox="1"/>
          <p:nvPr/>
        </p:nvSpPr>
        <p:spPr bwMode="auto">
          <a:xfrm>
            <a:off x="11193503" y="5488087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200</a:t>
            </a:r>
          </a:p>
        </p:txBody>
      </p:sp>
      <p:sp>
        <p:nvSpPr>
          <p:cNvPr id="367" name="Freeform: Shape 366">
            <a:extLst>
              <a:ext uri="{FF2B5EF4-FFF2-40B4-BE49-F238E27FC236}">
                <a16:creationId xmlns:a16="http://schemas.microsoft.com/office/drawing/2014/main" id="{3382C651-9FCE-738A-08E0-F81BA5C59EA5}"/>
              </a:ext>
            </a:extLst>
          </p:cNvPr>
          <p:cNvSpPr/>
          <p:nvPr/>
        </p:nvSpPr>
        <p:spPr bwMode="auto">
          <a:xfrm>
            <a:off x="5918199" y="1936750"/>
            <a:ext cx="5564001" cy="3600450"/>
          </a:xfrm>
          <a:custGeom>
            <a:avLst/>
            <a:gdLst>
              <a:gd name="connsiteX0" fmla="*/ 19050 w 5530850"/>
              <a:gd name="connsiteY0" fmla="*/ 0 h 3600450"/>
              <a:gd name="connsiteX1" fmla="*/ 0 w 5530850"/>
              <a:gd name="connsiteY1" fmla="*/ 3600450 h 3600450"/>
              <a:gd name="connsiteX2" fmla="*/ 5530850 w 5530850"/>
              <a:gd name="connsiteY2" fmla="*/ 3581400 h 3600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30850" h="3600450">
                <a:moveTo>
                  <a:pt x="19050" y="0"/>
                </a:moveTo>
                <a:lnTo>
                  <a:pt x="0" y="3600450"/>
                </a:lnTo>
                <a:lnTo>
                  <a:pt x="5530850" y="358140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68" name="Group 367">
            <a:extLst>
              <a:ext uri="{FF2B5EF4-FFF2-40B4-BE49-F238E27FC236}">
                <a16:creationId xmlns:a16="http://schemas.microsoft.com/office/drawing/2014/main" id="{1E21C5E1-8EE6-6908-2550-BE4A1D3B2CB3}"/>
              </a:ext>
            </a:extLst>
          </p:cNvPr>
          <p:cNvGrpSpPr/>
          <p:nvPr/>
        </p:nvGrpSpPr>
        <p:grpSpPr>
          <a:xfrm>
            <a:off x="5839345" y="1939682"/>
            <a:ext cx="103997" cy="3597515"/>
            <a:chOff x="5722960" y="3556000"/>
            <a:chExt cx="463680" cy="1745212"/>
          </a:xfrm>
        </p:grpSpPr>
        <p:cxnSp>
          <p:nvCxnSpPr>
            <p:cNvPr id="369" name="Straight Connector 368">
              <a:extLst>
                <a:ext uri="{FF2B5EF4-FFF2-40B4-BE49-F238E27FC236}">
                  <a16:creationId xmlns:a16="http://schemas.microsoft.com/office/drawing/2014/main" id="{EAE28C2A-5D0E-9CB2-82D7-EFFAA5C6DAA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556000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0" name="Straight Connector 369">
              <a:extLst>
                <a:ext uri="{FF2B5EF4-FFF2-40B4-BE49-F238E27FC236}">
                  <a16:creationId xmlns:a16="http://schemas.microsoft.com/office/drawing/2014/main" id="{935308FE-9559-898A-D2F7-0AC357B9AEB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90504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1" name="Straight Connector 370">
              <a:extLst>
                <a:ext uri="{FF2B5EF4-FFF2-40B4-BE49-F238E27FC236}">
                  <a16:creationId xmlns:a16="http://schemas.microsoft.com/office/drawing/2014/main" id="{8C4BA0CB-0A2E-9D6B-AF93-58D89DA3A67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5408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2" name="Straight Connector 371">
              <a:extLst>
                <a:ext uri="{FF2B5EF4-FFF2-40B4-BE49-F238E27FC236}">
                  <a16:creationId xmlns:a16="http://schemas.microsoft.com/office/drawing/2014/main" id="{ADA41FF1-C8DD-C7E2-787B-1F631124CC6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60312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3" name="Straight Connector 372">
              <a:extLst>
                <a:ext uri="{FF2B5EF4-FFF2-40B4-BE49-F238E27FC236}">
                  <a16:creationId xmlns:a16="http://schemas.microsoft.com/office/drawing/2014/main" id="{5C98D820-729A-6FBD-0232-81EF095331D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4" name="Straight Connector 373">
              <a:extLst>
                <a:ext uri="{FF2B5EF4-FFF2-40B4-BE49-F238E27FC236}">
                  <a16:creationId xmlns:a16="http://schemas.microsoft.com/office/drawing/2014/main" id="{792C9E5B-0C84-3DC1-E28C-7146E9B66A6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75" name="Group 374">
            <a:extLst>
              <a:ext uri="{FF2B5EF4-FFF2-40B4-BE49-F238E27FC236}">
                <a16:creationId xmlns:a16="http://schemas.microsoft.com/office/drawing/2014/main" id="{47EDB8DC-645F-DC3B-5444-0853B558A28D}"/>
              </a:ext>
            </a:extLst>
          </p:cNvPr>
          <p:cNvGrpSpPr/>
          <p:nvPr/>
        </p:nvGrpSpPr>
        <p:grpSpPr>
          <a:xfrm rot="5400000">
            <a:off x="7274698" y="4180695"/>
            <a:ext cx="74123" cy="2774425"/>
            <a:chOff x="5722960" y="3556000"/>
            <a:chExt cx="463680" cy="1745212"/>
          </a:xfrm>
        </p:grpSpPr>
        <p:cxnSp>
          <p:nvCxnSpPr>
            <p:cNvPr id="376" name="Straight Connector 375">
              <a:extLst>
                <a:ext uri="{FF2B5EF4-FFF2-40B4-BE49-F238E27FC236}">
                  <a16:creationId xmlns:a16="http://schemas.microsoft.com/office/drawing/2014/main" id="{C47233D8-2102-315C-B280-C3A8B9D7BC7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556000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7" name="Straight Connector 376">
              <a:extLst>
                <a:ext uri="{FF2B5EF4-FFF2-40B4-BE49-F238E27FC236}">
                  <a16:creationId xmlns:a16="http://schemas.microsoft.com/office/drawing/2014/main" id="{14B443C8-799E-6165-84C7-A81EB9157E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90504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8" name="Straight Connector 377">
              <a:extLst>
                <a:ext uri="{FF2B5EF4-FFF2-40B4-BE49-F238E27FC236}">
                  <a16:creationId xmlns:a16="http://schemas.microsoft.com/office/drawing/2014/main" id="{6064F601-F4BA-275F-0F36-AC5978F52BD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5408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9" name="Straight Connector 378">
              <a:extLst>
                <a:ext uri="{FF2B5EF4-FFF2-40B4-BE49-F238E27FC236}">
                  <a16:creationId xmlns:a16="http://schemas.microsoft.com/office/drawing/2014/main" id="{23227E65-C652-18D9-6345-54D27AF941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60312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0" name="Straight Connector 379">
              <a:extLst>
                <a:ext uri="{FF2B5EF4-FFF2-40B4-BE49-F238E27FC236}">
                  <a16:creationId xmlns:a16="http://schemas.microsoft.com/office/drawing/2014/main" id="{3170ACA0-AB8E-B00E-BEF9-6CEBDB97C7D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1" name="Straight Connector 380">
              <a:extLst>
                <a:ext uri="{FF2B5EF4-FFF2-40B4-BE49-F238E27FC236}">
                  <a16:creationId xmlns:a16="http://schemas.microsoft.com/office/drawing/2014/main" id="{18B85316-77F7-C7E6-D7D5-40306355CB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82" name="Group 381">
            <a:extLst>
              <a:ext uri="{FF2B5EF4-FFF2-40B4-BE49-F238E27FC236}">
                <a16:creationId xmlns:a16="http://schemas.microsoft.com/office/drawing/2014/main" id="{93BF2402-8AAD-FB33-5A91-4B8B6845E072}"/>
              </a:ext>
            </a:extLst>
          </p:cNvPr>
          <p:cNvGrpSpPr/>
          <p:nvPr/>
        </p:nvGrpSpPr>
        <p:grpSpPr>
          <a:xfrm rot="5400000">
            <a:off x="10323747" y="4439087"/>
            <a:ext cx="74123" cy="2219541"/>
            <a:chOff x="5722960" y="3905042"/>
            <a:chExt cx="463680" cy="1396170"/>
          </a:xfrm>
        </p:grpSpPr>
        <p:cxnSp>
          <p:nvCxnSpPr>
            <p:cNvPr id="383" name="Straight Connector 382">
              <a:extLst>
                <a:ext uri="{FF2B5EF4-FFF2-40B4-BE49-F238E27FC236}">
                  <a16:creationId xmlns:a16="http://schemas.microsoft.com/office/drawing/2014/main" id="{ACCE46DE-35E1-C1A4-68E5-D231A1D7AA4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90504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4" name="Straight Connector 383">
              <a:extLst>
                <a:ext uri="{FF2B5EF4-FFF2-40B4-BE49-F238E27FC236}">
                  <a16:creationId xmlns:a16="http://schemas.microsoft.com/office/drawing/2014/main" id="{53B98D47-EF50-92EA-2729-CFA92158E38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5408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5" name="Straight Connector 384">
              <a:extLst>
                <a:ext uri="{FF2B5EF4-FFF2-40B4-BE49-F238E27FC236}">
                  <a16:creationId xmlns:a16="http://schemas.microsoft.com/office/drawing/2014/main" id="{59FFBA1F-A10B-EA16-8005-1AA68E4010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60312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6" name="Straight Connector 385">
              <a:extLst>
                <a:ext uri="{FF2B5EF4-FFF2-40B4-BE49-F238E27FC236}">
                  <a16:creationId xmlns:a16="http://schemas.microsoft.com/office/drawing/2014/main" id="{773EC08C-C87A-B282-A79E-74F317F1B8D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7" name="Straight Connector 386">
              <a:extLst>
                <a:ext uri="{FF2B5EF4-FFF2-40B4-BE49-F238E27FC236}">
                  <a16:creationId xmlns:a16="http://schemas.microsoft.com/office/drawing/2014/main" id="{7CD1B26A-F9DE-8F45-2123-3AB50B4658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425516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34"/>
    </mc:Choice>
    <mc:Fallback xmlns="">
      <p:transition spd="slow" advTm="2513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C1DA4-6476-98FE-8D41-C21F082C68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F42C2-BA82-0553-5C67-B47CED92A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Weight-Related Guidance for PCOS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C2543336-1537-35A4-6DC3-43E6394561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1819" y="1510730"/>
            <a:ext cx="4494055" cy="4678738"/>
          </a:xfrm>
        </p:spPr>
        <p:txBody>
          <a:bodyPr/>
          <a:lstStyle/>
          <a:p>
            <a:r>
              <a:rPr lang="en-US" sz="2400" dirty="0"/>
              <a:t>Certain PCOS mechanisms drive weight gain and BMI increase</a:t>
            </a:r>
          </a:p>
          <a:p>
            <a:pPr lvl="1"/>
            <a:r>
              <a:rPr lang="en-US" sz="2200" dirty="0"/>
              <a:t>Weight management is recommended to counter these negative impacts</a:t>
            </a:r>
          </a:p>
          <a:p>
            <a:r>
              <a:rPr lang="en-US" sz="2400" dirty="0"/>
              <a:t>How much weight loss is needed?</a:t>
            </a:r>
          </a:p>
          <a:p>
            <a:pPr lvl="1"/>
            <a:r>
              <a:rPr lang="en-US" sz="2200" dirty="0"/>
              <a:t>Clinically meaningful: 5%-15%</a:t>
            </a:r>
          </a:p>
          <a:p>
            <a:pPr lvl="1"/>
            <a:r>
              <a:rPr lang="en-US" sz="2200" dirty="0"/>
              <a:t>Additional benefit: &gt;15%</a:t>
            </a:r>
          </a:p>
        </p:txBody>
      </p:sp>
      <p:graphicFrame>
        <p:nvGraphicFramePr>
          <p:cNvPr id="11" name="Group 155">
            <a:extLst>
              <a:ext uri="{FF2B5EF4-FFF2-40B4-BE49-F238E27FC236}">
                <a16:creationId xmlns:a16="http://schemas.microsoft.com/office/drawing/2014/main" id="{217E00B0-1598-4239-C470-C8E96C6B1FA9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32739399"/>
              </p:ext>
            </p:extLst>
          </p:nvPr>
        </p:nvGraphicFramePr>
        <p:xfrm>
          <a:off x="5272088" y="1600200"/>
          <a:ext cx="6234112" cy="4023598"/>
        </p:xfrm>
        <a:graphic>
          <a:graphicData uri="http://schemas.openxmlformats.org/drawingml/2006/table">
            <a:tbl>
              <a:tblPr/>
              <a:tblGrid>
                <a:gridCol w="1663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0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Intervention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Recommendation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Lifestyle modifications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Improves metabolic health (ie, central adiposity, lipids) and is a key component of PCOS management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Anti-obesity medications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Could be considered, with lifestyle modification, to treat adults with higher weight 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per general population guidelines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Bariatric/</a:t>
                      </a:r>
                      <a:b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metabolic surgery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Could be considered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latin typeface="+mn-lt"/>
                        </a:rPr>
                        <a:t>to improve weight loss, hirsutism, pregnancy weight, irregular menstrual cycles, and other comorbidities (ie, HTN, diabetes) 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+mn-lt"/>
                        </a:rPr>
                        <a:t>based on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general population guidelines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 Box 11">
            <a:extLst>
              <a:ext uri="{FF2B5EF4-FFF2-40B4-BE49-F238E27FC236}">
                <a16:creationId xmlns:a16="http://schemas.microsoft.com/office/drawing/2014/main" id="{C9FB0476-68E9-75E3-78F4-C91F6C33C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2435"/>
            <a:ext cx="8010524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Teede. J Clin Endocrinol Metab. 2023;108:2447. Nadolsky. Endocr Pract. 2025:S1530-891X(25)00977-2.</a:t>
            </a:r>
          </a:p>
        </p:txBody>
      </p:sp>
    </p:spTree>
    <p:extLst>
      <p:ext uri="{BB962C8B-B14F-4D97-AF65-F5344CB8AC3E}">
        <p14:creationId xmlns:p14="http://schemas.microsoft.com/office/powerpoint/2010/main" val="32728226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DE768-EE08-2121-1827-A773BC954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Incretin-Based Therapies: Efficacy in Patients With PCOS and Overweight or Obesity*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931B3-C4F0-C80D-5751-7B31136ED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835" y="2322552"/>
            <a:ext cx="5229225" cy="326457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chemeClr val="accent1"/>
                </a:solidFill>
              </a:rPr>
              <a:t>Liraglutide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Double-blind, placebo-controlled, randomized, phase III trial (N = 82)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Liraglutide 3.0 mg QD vs placebo for 32 wk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Greater weight loss achieved with liraglutide </a:t>
            </a:r>
            <a:br>
              <a:rPr lang="en-US" sz="1800" dirty="0"/>
            </a:br>
            <a:r>
              <a:rPr lang="en-US" sz="1800" dirty="0"/>
              <a:t>(-5.7%) vs placebo (-1.4%)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Significantly reduced free androgen index with liraglutide vs placebo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473F298-3EDE-1AB6-8032-EB42F9D5D00E}"/>
              </a:ext>
            </a:extLst>
          </p:cNvPr>
          <p:cNvSpPr txBox="1">
            <a:spLocks/>
          </p:cNvSpPr>
          <p:nvPr/>
        </p:nvSpPr>
        <p:spPr bwMode="auto">
          <a:xfrm>
            <a:off x="600532" y="1485019"/>
            <a:ext cx="10877529" cy="119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0" kern="0" dirty="0"/>
              <a:t>Incretin-based therapies may improve PCOS by reducing insulin resistance, inflammation, and adiposity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9FFF2CD-5228-DFE4-D7ED-3831D292A711}"/>
              </a:ext>
            </a:extLst>
          </p:cNvPr>
          <p:cNvSpPr txBox="1">
            <a:spLocks/>
          </p:cNvSpPr>
          <p:nvPr/>
        </p:nvSpPr>
        <p:spPr bwMode="auto">
          <a:xfrm>
            <a:off x="6263139" y="2322552"/>
            <a:ext cx="5229225" cy="32645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n-US" sz="2000" b="1" kern="0" dirty="0">
                <a:solidFill>
                  <a:schemeClr val="accent3"/>
                </a:solidFill>
              </a:rPr>
              <a:t>Semaglutide + Metformin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b="0" kern="0" dirty="0"/>
              <a:t>Open-label, prospective, active-controlled, randomized trial (N = 100)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b="0" kern="0" dirty="0"/>
              <a:t>Semaglutide 1.0 mg QW + metformin 1000 mg BID vs metformin 1000 mg BID for 16 wk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b="0" kern="0" dirty="0"/>
              <a:t>Greater weight loss achieved with combination therapy (-6.1 kg) vs metformin alone (-2.3 kg)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b="0" kern="0" dirty="0"/>
              <a:t>Greater improvement in BMI, waist-to-hip ratio, testosterone, Chinese visceral adiposity index, and CRP levels with combination vs monotherapy</a:t>
            </a: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A0FEA971-F937-7D8E-205A-F6B6AE6CA2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6382435"/>
            <a:ext cx="8345613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Duah. Reprod Biol Endocrinol. 2025;23:2. Elkind-Hirsch. Fertil Steril. 2022;118:371. Chen. Reprod Biol Endocrinol. 2025;23:108.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1D76DE-5551-41B4-B194-79C014D14B4E}"/>
              </a:ext>
            </a:extLst>
          </p:cNvPr>
          <p:cNvSpPr txBox="1"/>
          <p:nvPr/>
        </p:nvSpPr>
        <p:spPr bwMode="auto">
          <a:xfrm>
            <a:off x="414339" y="6105435"/>
            <a:ext cx="513606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</a:rPr>
              <a:t>*Emerging data; additional trials are in progress.</a:t>
            </a:r>
          </a:p>
        </p:txBody>
      </p:sp>
    </p:spTree>
    <p:extLst>
      <p:ext uri="{BB962C8B-B14F-4D97-AF65-F5344CB8AC3E}">
        <p14:creationId xmlns:p14="http://schemas.microsoft.com/office/powerpoint/2010/main" val="29269116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7F7DD-D575-739E-C0F5-5C193FB80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Preconception Considerations With AOMs</a:t>
            </a:r>
          </a:p>
        </p:txBody>
      </p:sp>
      <p:graphicFrame>
        <p:nvGraphicFramePr>
          <p:cNvPr id="5" name="Group 155">
            <a:extLst>
              <a:ext uri="{FF2B5EF4-FFF2-40B4-BE49-F238E27FC236}">
                <a16:creationId xmlns:a16="http://schemas.microsoft.com/office/drawing/2014/main" id="{5510798E-EEBC-16BB-AAAE-F3A13E11A8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68230"/>
              </p:ext>
            </p:extLst>
          </p:nvPr>
        </p:nvGraphicFramePr>
        <p:xfrm>
          <a:off x="717549" y="1359195"/>
          <a:ext cx="10764653" cy="4876800"/>
        </p:xfrm>
        <a:graphic>
          <a:graphicData uri="http://schemas.openxmlformats.org/drawingml/2006/table">
            <a:tbl>
              <a:tblPr/>
              <a:tblGrid>
                <a:gridCol w="1292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2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AOM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+mn-lt"/>
                        </a:rPr>
                        <a:t>Recommendation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Bupropion/ naltrexone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Discontinue use when pregnancy is recognized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Agents are present in breast milk but treatment-related AEs regarding nursing infant are unknown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3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Phentermine/ topiramate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Contraindicated in pregnancy (embryo-fetal toxicity, REMS)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Negative pregnancy test recommended before initiating treatment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Use effective contraception and don’t discontinue oral contraceptives if spotting occurs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Nursing is not recommended because agents present in breast milk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Phentermine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Contraindicated in pregnancy and nursing (agent presents in breast milk)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Orlistat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Not recommended for use during pregnancy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Should not be taken when nursing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2472621"/>
                  </a:ext>
                </a:extLst>
              </a:tr>
              <a:tr h="22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Liraglutide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Discontinue use when pregnancy is recognized (may cause fetal harm)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978754"/>
                  </a:ext>
                </a:extLst>
              </a:tr>
              <a:tr h="4631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Semaglutide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Discontinue use when pregnancy is recognized (may cause fetal harm)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Use if risks outweigh benefits, but discontinue ≥2 mo before planned pregnancy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Pregnancy exposure registry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3681004"/>
                  </a:ext>
                </a:extLst>
              </a:tr>
              <a:tr h="4631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Tirzepatide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Discontinue use when pregnancy is recognized (may cause fetal harm)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Switch to nonoral contraceptive or advice to add barrier method for 4 wk after initiation/dose escalation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Pregnancy exposure registry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90736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24855E0-4DF9-5C71-F8B3-DF36A37CA4A9}"/>
              </a:ext>
            </a:extLst>
          </p:cNvPr>
          <p:cNvSpPr txBox="1"/>
          <p:nvPr/>
        </p:nvSpPr>
        <p:spPr>
          <a:xfrm>
            <a:off x="516102" y="6433523"/>
            <a:ext cx="8323098" cy="184666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Arial"/>
              </a:rPr>
              <a:t>Bupropion/naltrexone PI. Phentermine/topiramate PI. Phentermine PI. Orlistat PI. Liraglutide PI. Semaglutide PI. Tirzepatide PI.</a:t>
            </a:r>
          </a:p>
        </p:txBody>
      </p:sp>
    </p:spTree>
    <p:extLst>
      <p:ext uri="{BB962C8B-B14F-4D97-AF65-F5344CB8AC3E}">
        <p14:creationId xmlns:p14="http://schemas.microsoft.com/office/powerpoint/2010/main" val="2780491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E9648-FEE6-45B8-5716-E89D62403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DC2CC-CD9D-ADA1-A246-005FB462F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Interpregnancy Interval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28435071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323B4-1022-5DCC-26C7-286BA2F22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F41E9-A576-91EB-994D-DD30B4F9C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anchor="ctr">
            <a:normAutofit/>
          </a:bodyPr>
          <a:lstStyle/>
          <a:p>
            <a:r>
              <a:rPr lang="en-US" dirty="0"/>
              <a:t>Starting the Discussion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897655-C328-1592-8AB6-5EAD08D36C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wrap="square" anchor="t">
            <a:noAutofit/>
          </a:bodyPr>
          <a:lstStyle/>
          <a:p>
            <a:pPr marL="295275" indent="-285750">
              <a:spcAft>
                <a:spcPts val="300"/>
              </a:spcAft>
            </a:pPr>
            <a:r>
              <a:rPr lang="en-US" sz="1800" b="1" dirty="0">
                <a:latin typeface="Calibri"/>
                <a:cs typeface="Calibri"/>
              </a:rPr>
              <a:t>Ask for permission to discuss weight: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effectLst/>
                <a:latin typeface="Calibri"/>
                <a:cs typeface="Calibri"/>
              </a:rPr>
              <a:t>Can we discuss your weight as part of your overall health?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effectLst/>
                <a:latin typeface="Calibri"/>
                <a:cs typeface="Calibri"/>
              </a:rPr>
              <a:t>Are you comfortable discussing your weight with me?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effectLst/>
                <a:latin typeface="Calibri"/>
                <a:cs typeface="Calibri"/>
              </a:rPr>
              <a:t>Can we touch on the topic of weight today?</a:t>
            </a:r>
          </a:p>
          <a:p>
            <a:pPr marL="295275" indent="-285750">
              <a:spcAft>
                <a:spcPts val="300"/>
              </a:spcAft>
            </a:pPr>
            <a:r>
              <a:rPr lang="en-US" sz="1800" b="1" dirty="0">
                <a:latin typeface="Calibri"/>
                <a:cs typeface="Calibri"/>
              </a:rPr>
              <a:t>Ask for the patient’s weight-specific history: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effectLst/>
                <a:latin typeface="Calibri"/>
                <a:cs typeface="Calibri"/>
              </a:rPr>
              <a:t>Can you share any factors that you think might have influenced your weight?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effectLst/>
                <a:latin typeface="Calibri"/>
                <a:cs typeface="Calibri"/>
              </a:rPr>
              <a:t>Can you recall any events or circumstances that coincided with changes in</a:t>
            </a:r>
            <a:r>
              <a:rPr lang="en-US" sz="1600" dirty="0">
                <a:latin typeface="Calibri"/>
                <a:cs typeface="Calibri"/>
              </a:rPr>
              <a:t> </a:t>
            </a:r>
            <a:r>
              <a:rPr lang="en-US" sz="1600" dirty="0">
                <a:effectLst/>
                <a:latin typeface="Calibri"/>
                <a:cs typeface="Calibri"/>
              </a:rPr>
              <a:t>your weight?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effectLst/>
                <a:latin typeface="Calibri"/>
                <a:cs typeface="Calibri"/>
              </a:rPr>
              <a:t>What strategies have you tried in the past to manage your weight?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effectLst/>
                <a:latin typeface="Calibri"/>
                <a:cs typeface="Calibri"/>
              </a:rPr>
              <a:t>Have you noticed any patterns in your weight changes over time?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effectLst/>
                <a:latin typeface="Calibri"/>
                <a:cs typeface="Calibri"/>
              </a:rPr>
              <a:t>Have there been any times when you felt more in control of your weight?</a:t>
            </a:r>
          </a:p>
          <a:p>
            <a:pPr marL="295275" indent="-285750">
              <a:spcAft>
                <a:spcPts val="300"/>
              </a:spcAft>
            </a:pPr>
            <a:r>
              <a:rPr lang="en-US" sz="1800" b="1" dirty="0">
                <a:latin typeface="Calibri"/>
                <a:cs typeface="Calibri"/>
              </a:rPr>
              <a:t>Assess for a history of weight-related comorbidities: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latin typeface="Calibri"/>
                <a:cs typeface="Calibri"/>
              </a:rPr>
              <a:t>Hypertension, diabetes, and obstructive sleep apnea</a:t>
            </a:r>
          </a:p>
        </p:txBody>
      </p:sp>
      <p:sp>
        <p:nvSpPr>
          <p:cNvPr id="6" name="Slide Number Placeholder 5" hidden="1">
            <a:extLst>
              <a:ext uri="{FF2B5EF4-FFF2-40B4-BE49-F238E27FC236}">
                <a16:creationId xmlns:a16="http://schemas.microsoft.com/office/drawing/2014/main" id="{E642FD4C-3CCC-32E9-0417-722B2B39C42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807825" y="6456363"/>
            <a:ext cx="384175" cy="30638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B6B3AC2E-D0A7-4F43-A8C5-981F0AA32F3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 descr="A person in blue scrubs talking to a person&#10;&#10;Description automatically generated">
            <a:extLst>
              <a:ext uri="{FF2B5EF4-FFF2-40B4-BE49-F238E27FC236}">
                <a16:creationId xmlns:a16="http://schemas.microsoft.com/office/drawing/2014/main" id="{D5995C27-AC6D-1490-A301-94EDF7666F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125"/>
          <a:stretch/>
        </p:blipFill>
        <p:spPr>
          <a:xfrm>
            <a:off x="8255807" y="253073"/>
            <a:ext cx="3517094" cy="3175927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AB85027-D1EF-88C5-C7E8-D468263B6965}"/>
              </a:ext>
            </a:extLst>
          </p:cNvPr>
          <p:cNvSpPr txBox="1"/>
          <p:nvPr/>
        </p:nvSpPr>
        <p:spPr>
          <a:xfrm>
            <a:off x="516102" y="6433523"/>
            <a:ext cx="8323098" cy="184666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Wharton. CMAJ. 2020;192:E875. </a:t>
            </a:r>
            <a:r>
              <a:rPr lang="fi-FI" sz="1200" b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Srivastava. ncbi.nlm.nih.gov/books/NBK541616/.</a:t>
            </a:r>
          </a:p>
        </p:txBody>
      </p:sp>
    </p:spTree>
    <p:extLst>
      <p:ext uri="{BB962C8B-B14F-4D97-AF65-F5344CB8AC3E}">
        <p14:creationId xmlns:p14="http://schemas.microsoft.com/office/powerpoint/2010/main" val="7447708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71A1-1201-9F75-6426-B5F7A596D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Avoiding Stigma When Discussing Weight Management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ABA553F-54A0-3382-F216-FA2449A508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3869596" cy="467873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000" dirty="0"/>
              <a:t>Office setting: have furniture that accommodates all patients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Healthcare services:</a:t>
            </a:r>
          </a:p>
          <a:p>
            <a:pPr lvl="1">
              <a:lnSpc>
                <a:spcPct val="100000"/>
              </a:lnSpc>
            </a:pPr>
            <a:r>
              <a:rPr lang="en-US" sz="1800" dirty="0"/>
              <a:t>Ask permission to discuss weight</a:t>
            </a:r>
          </a:p>
          <a:p>
            <a:pPr lvl="1">
              <a:lnSpc>
                <a:spcPct val="100000"/>
              </a:lnSpc>
            </a:pPr>
            <a:r>
              <a:rPr lang="en-US" sz="1800" dirty="0"/>
              <a:t>Provide privacy for measurements</a:t>
            </a:r>
          </a:p>
          <a:p>
            <a:pPr lvl="1">
              <a:lnSpc>
                <a:spcPct val="100000"/>
              </a:lnSpc>
            </a:pPr>
            <a:r>
              <a:rPr lang="en-US" sz="1800" dirty="0"/>
              <a:t>Shared decision-making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Communication: use patient-centered and respectful language</a:t>
            </a:r>
          </a:p>
        </p:txBody>
      </p:sp>
      <p:graphicFrame>
        <p:nvGraphicFramePr>
          <p:cNvPr id="11" name="Group 155">
            <a:extLst>
              <a:ext uri="{FF2B5EF4-FFF2-40B4-BE49-F238E27FC236}">
                <a16:creationId xmlns:a16="http://schemas.microsoft.com/office/drawing/2014/main" id="{B78A871F-3A54-BF04-E037-61FE8DAF147D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0871662"/>
              </p:ext>
            </p:extLst>
          </p:nvPr>
        </p:nvGraphicFramePr>
        <p:xfrm>
          <a:off x="4527995" y="1600200"/>
          <a:ext cx="6978205" cy="4236958"/>
        </p:xfrm>
        <a:graphic>
          <a:graphicData uri="http://schemas.openxmlformats.org/drawingml/2006/table">
            <a:tbl>
              <a:tblPr/>
              <a:tblGrid>
                <a:gridCol w="334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0168">
                  <a:extLst>
                    <a:ext uri="{9D8B030D-6E8A-4147-A177-3AD203B41FA5}">
                      <a16:colId xmlns:a16="http://schemas.microsoft.com/office/drawing/2014/main" val="449439259"/>
                    </a:ext>
                  </a:extLst>
                </a:gridCol>
              </a:tblGrid>
              <a:tr h="3964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Avoid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Use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Pejorative language that blames and devalues patients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“You must do something about your weight”</a:t>
                      </a:r>
                    </a:p>
                  </a:txBody>
                  <a:tcPr marL="45720" marR="4572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Proactive language that recognizes patients and their value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 “How does your weight make you feel?”</a:t>
                      </a:r>
                    </a:p>
                  </a:txBody>
                  <a:tcPr marL="45720" marR="4572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Adjectives like “fat,” “chubby,” “obese,” and “morbidly obese”</a:t>
                      </a:r>
                    </a:p>
                  </a:txBody>
                  <a:tcPr marL="45720" marR="4572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Nouns like “patient with obesity” and “class 3 obesity”</a:t>
                      </a:r>
                    </a:p>
                  </a:txBody>
                  <a:tcPr marL="45720" marR="4572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ICD-10 codes: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E66.0 “Obesity due to excess calories”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E66.01 “Morbid (severe) obesity due to excess calories”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E66.09 “Other obesity due to excess calories”</a:t>
                      </a:r>
                    </a:p>
                  </a:txBody>
                  <a:tcPr marL="45720" marR="4572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ICD-10 codes:</a:t>
                      </a:r>
                    </a:p>
                    <a:p>
                      <a:pPr marL="285750" indent="-285750" algn="l"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E66.8 “Other obesity”</a:t>
                      </a:r>
                    </a:p>
                    <a:p>
                      <a:pPr marL="285750" indent="-285750" algn="l"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E66.811 “Class 1 obesity”</a:t>
                      </a:r>
                    </a:p>
                    <a:p>
                      <a:pPr marL="285750" indent="-285750" algn="l"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E66.812 “Class 2 obesity”</a:t>
                      </a:r>
                    </a:p>
                    <a:p>
                      <a:pPr marL="285750" indent="-285750" algn="l"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E66.813 “Class 3 obesity”</a:t>
                      </a:r>
                    </a:p>
                    <a:p>
                      <a:pPr marL="285750" indent="-285750" algn="l"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  <a:latin typeface="+mn-lt"/>
                        </a:rPr>
                        <a:t>E66.9 “Obesity, unspecified”</a:t>
                      </a:r>
                    </a:p>
                  </a:txBody>
                  <a:tcPr marL="45720" marR="4572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4756F34-96F4-A998-5D62-0E61BC424256}"/>
              </a:ext>
            </a:extLst>
          </p:cNvPr>
          <p:cNvSpPr txBox="1"/>
          <p:nvPr/>
        </p:nvSpPr>
        <p:spPr>
          <a:xfrm>
            <a:off x="516102" y="6433523"/>
            <a:ext cx="8323098" cy="184666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Bannuru. BMJ Open Diabetes Res Care. 2025;13:e004962. </a:t>
            </a:r>
          </a:p>
        </p:txBody>
      </p:sp>
    </p:spTree>
    <p:extLst>
      <p:ext uri="{BB962C8B-B14F-4D97-AF65-F5344CB8AC3E}">
        <p14:creationId xmlns:p14="http://schemas.microsoft.com/office/powerpoint/2010/main" val="21323508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2D818D-9E19-9C91-8743-3BE62E75E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0F0C3-7462-C47C-3C6D-1BC411820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Managing Patient Expectations 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3F7BAE7-6E08-627F-815F-B50401F878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</p:spPr>
        <p:txBody>
          <a:bodyPr/>
          <a:lstStyle/>
          <a:p>
            <a:r>
              <a:rPr lang="en-US" dirty="0"/>
              <a:t>Set realistic, achievable goals: </a:t>
            </a:r>
          </a:p>
          <a:p>
            <a:pPr lvl="1"/>
            <a:r>
              <a:rPr lang="en-US" dirty="0"/>
              <a:t>5%-15% weight loss over several mo</a:t>
            </a:r>
          </a:p>
          <a:p>
            <a:r>
              <a:rPr lang="en-US" dirty="0"/>
              <a:t>Requires long-term management: </a:t>
            </a:r>
          </a:p>
          <a:p>
            <a:pPr lvl="1"/>
            <a:r>
              <a:rPr lang="en-US" dirty="0"/>
              <a:t>Lifestyle modifications (diet and exercise) should be included</a:t>
            </a:r>
          </a:p>
          <a:p>
            <a:pPr lvl="1"/>
            <a:r>
              <a:rPr lang="en-US" dirty="0"/>
              <a:t>Pharmacotherapy treatment may be long term</a:t>
            </a:r>
          </a:p>
          <a:p>
            <a:r>
              <a:rPr lang="en-US" dirty="0"/>
              <a:t>Openly discuss potential risks of treatment to ensure patient safety </a:t>
            </a:r>
          </a:p>
          <a:p>
            <a:r>
              <a:rPr lang="en-US" dirty="0"/>
              <a:t>Monitor via regular follow-up to track weight changes, adjust treatment, and manage AEs to enhance adherence and outcomes </a:t>
            </a:r>
          </a:p>
        </p:txBody>
      </p:sp>
      <p:sp>
        <p:nvSpPr>
          <p:cNvPr id="8" name="Text Box 11">
            <a:extLst>
              <a:ext uri="{FF2B5EF4-FFF2-40B4-BE49-F238E27FC236}">
                <a16:creationId xmlns:a16="http://schemas.microsoft.com/office/drawing/2014/main" id="{6E8F072C-E132-2201-47DD-CCD8E1D7BB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2435"/>
            <a:ext cx="8010524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nn-NO" sz="1200" b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Chao. Diabetes Spectr. 2024;37:281.</a:t>
            </a:r>
          </a:p>
        </p:txBody>
      </p:sp>
    </p:spTree>
    <p:extLst>
      <p:ext uri="{BB962C8B-B14F-4D97-AF65-F5344CB8AC3E}">
        <p14:creationId xmlns:p14="http://schemas.microsoft.com/office/powerpoint/2010/main" val="1068558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37785-EC27-41EE-3A16-F7D91214A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Obesity Management Considerations for Interpregnancy Intervals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88E417-DEDE-422A-21D8-C030BBE560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chemeClr val="accent3"/>
                </a:solidFill>
              </a:rPr>
              <a:t>Postpartum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Assess pregnancy-related weight gain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Set goal to achieve pre-pregnancy weight within </a:t>
            </a:r>
            <a:br>
              <a:rPr lang="en-US" sz="1800" dirty="0"/>
            </a:br>
            <a:r>
              <a:rPr lang="en-US" sz="1800" dirty="0"/>
              <a:t>1 yr and before the next pregnancy</a:t>
            </a:r>
          </a:p>
          <a:p>
            <a:r>
              <a:rPr lang="en-US" sz="1800" dirty="0"/>
              <a:t>Encourage patients to breastfeed</a:t>
            </a:r>
          </a:p>
          <a:p>
            <a:r>
              <a:rPr lang="en-US" sz="1800" dirty="0"/>
              <a:t>Employ multimodal approach to weight loss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Refer to specialists as needed to help patients meet their goals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918962-7669-8C2C-7CCC-611D3DDA1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57577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chemeClr val="accent1"/>
                </a:solidFill>
              </a:rPr>
              <a:t>Preconception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Educate about obesity as a chronic disease with long-term risks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Counsel on obesity’s impact to fertility as well as maternal and fetal risks during pregnancy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Remind to increase folic acid dose 1-3 mo before conception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Screen for comorbidities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Set realistic goals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Employ multimodal approach to weight loss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Refer to specialists as needed to help patients meet their goals</a:t>
            </a:r>
          </a:p>
        </p:txBody>
      </p:sp>
      <p:sp>
        <p:nvSpPr>
          <p:cNvPr id="3" name="Text Box 11">
            <a:extLst>
              <a:ext uri="{FF2B5EF4-FFF2-40B4-BE49-F238E27FC236}">
                <a16:creationId xmlns:a16="http://schemas.microsoft.com/office/drawing/2014/main" id="{6F929FC4-6F43-C969-BD69-7543E9165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2435"/>
            <a:ext cx="8010524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Ogunwole. Mayo Clin Proc Innov Qual Outcomes. 2021;5:872.</a:t>
            </a:r>
          </a:p>
        </p:txBody>
      </p:sp>
    </p:spTree>
    <p:extLst>
      <p:ext uri="{BB962C8B-B14F-4D97-AF65-F5344CB8AC3E}">
        <p14:creationId xmlns:p14="http://schemas.microsoft.com/office/powerpoint/2010/main" val="14168187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7DCFB13-23A7-032C-659E-EAF1EA01298F}"/>
              </a:ext>
            </a:extLst>
          </p:cNvPr>
          <p:cNvSpPr txBox="1">
            <a:spLocks/>
          </p:cNvSpPr>
          <p:nvPr/>
        </p:nvSpPr>
        <p:spPr bwMode="auto">
          <a:xfrm>
            <a:off x="604674" y="1513047"/>
            <a:ext cx="10877529" cy="4650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600" b="0" kern="0" dirty="0">
                <a:latin typeface="Calibri"/>
                <a:ea typeface="Calibri"/>
                <a:cs typeface="Calibri"/>
              </a:rPr>
              <a:t>AOMs should be individualized based on patient-specific factors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US" sz="2400" b="0" kern="0" dirty="0">
              <a:ea typeface="Calibri"/>
              <a:cs typeface="Calibri"/>
            </a:endParaRPr>
          </a:p>
          <a:p>
            <a:endParaRPr lang="en-US" sz="2600" b="0" kern="0" dirty="0"/>
          </a:p>
          <a:p>
            <a:endParaRPr lang="en-US" sz="2600" b="0" kern="0" dirty="0"/>
          </a:p>
          <a:p>
            <a:endParaRPr lang="en-US" sz="2600" b="0" kern="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3BF962-9B25-B4E6-F08F-FBEA73DB9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Considerations for Addressing Multiple Health Issues</a:t>
            </a:r>
            <a:endParaRPr lang="en-US" dirty="0"/>
          </a:p>
        </p:txBody>
      </p:sp>
      <p:sp>
        <p:nvSpPr>
          <p:cNvPr id="5" name="Callout: Down Arrow 4">
            <a:extLst>
              <a:ext uri="{FF2B5EF4-FFF2-40B4-BE49-F238E27FC236}">
                <a16:creationId xmlns:a16="http://schemas.microsoft.com/office/drawing/2014/main" id="{22F2B781-B726-E471-4F41-8A62375CBE7C}"/>
              </a:ext>
            </a:extLst>
          </p:cNvPr>
          <p:cNvSpPr/>
          <p:nvPr/>
        </p:nvSpPr>
        <p:spPr bwMode="auto">
          <a:xfrm>
            <a:off x="1235241" y="2133600"/>
            <a:ext cx="4026569" cy="1203210"/>
          </a:xfrm>
          <a:prstGeom prst="downArrowCallou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r>
              <a:rPr lang="en-US" sz="2400" dirty="0">
                <a:latin typeface="Calibri" panose="020F0502020204030204" pitchFamily="34" charset="0"/>
              </a:rPr>
              <a:t>Accompanying comorbidity/condition</a:t>
            </a:r>
          </a:p>
        </p:txBody>
      </p:sp>
      <p:sp>
        <p:nvSpPr>
          <p:cNvPr id="6" name="Callout: Down Arrow 5">
            <a:extLst>
              <a:ext uri="{FF2B5EF4-FFF2-40B4-BE49-F238E27FC236}">
                <a16:creationId xmlns:a16="http://schemas.microsoft.com/office/drawing/2014/main" id="{3F8B63CC-F8D8-32BA-7564-8E461916CEE0}"/>
              </a:ext>
            </a:extLst>
          </p:cNvPr>
          <p:cNvSpPr/>
          <p:nvPr/>
        </p:nvSpPr>
        <p:spPr bwMode="auto">
          <a:xfrm>
            <a:off x="6580814" y="2133599"/>
            <a:ext cx="4026569" cy="1203210"/>
          </a:xfrm>
          <a:prstGeom prst="downArrowCallou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r>
              <a:rPr lang="en-US" sz="2400" dirty="0">
                <a:latin typeface="Calibri" panose="020F0502020204030204" pitchFamily="34" charset="0"/>
              </a:rPr>
              <a:t>Consider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3D8000-4F9E-2B9F-A52E-026011DABF5B}"/>
              </a:ext>
            </a:extLst>
          </p:cNvPr>
          <p:cNvSpPr/>
          <p:nvPr/>
        </p:nvSpPr>
        <p:spPr bwMode="auto">
          <a:xfrm>
            <a:off x="1235241" y="3429000"/>
            <a:ext cx="4026569" cy="1103313"/>
          </a:xfrm>
          <a:prstGeom prst="roundRect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T2D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Delayed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s</a:t>
            </a: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atiety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OSA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CV disease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CB18EE9-982B-1C8D-675F-78F06A536612}"/>
              </a:ext>
            </a:extLst>
          </p:cNvPr>
          <p:cNvSpPr/>
          <p:nvPr/>
        </p:nvSpPr>
        <p:spPr bwMode="auto">
          <a:xfrm>
            <a:off x="6580814" y="3408360"/>
            <a:ext cx="4026569" cy="1103313"/>
          </a:xfrm>
          <a:prstGeom prst="roundRect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GLP-1 RA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Dual GIP/GLP-1 RA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Metformin*</a:t>
            </a:r>
            <a:endParaRPr lang="en-US" sz="18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17C3444-08D5-5EE6-4FE3-1F38B7D50D65}"/>
              </a:ext>
            </a:extLst>
          </p:cNvPr>
          <p:cNvSpPr/>
          <p:nvPr/>
        </p:nvSpPr>
        <p:spPr bwMode="auto">
          <a:xfrm>
            <a:off x="1235240" y="4624503"/>
            <a:ext cx="4026569" cy="845855"/>
          </a:xfrm>
          <a:prstGeom prst="roundRect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Excessive hunger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Binge eating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Sleep apnea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5A5DCE7-6D27-9DA4-2509-3C07E960A202}"/>
              </a:ext>
            </a:extLst>
          </p:cNvPr>
          <p:cNvSpPr/>
          <p:nvPr/>
        </p:nvSpPr>
        <p:spPr bwMode="auto">
          <a:xfrm>
            <a:off x="6580814" y="4624502"/>
            <a:ext cx="4026569" cy="845855"/>
          </a:xfrm>
          <a:prstGeom prst="roundRect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Phentermine/topiramate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Lisdexamfetamine</a:t>
            </a:r>
            <a:r>
              <a:rPr lang="en-US" baseline="30000" dirty="0">
                <a:solidFill>
                  <a:schemeClr val="bg1"/>
                </a:solidFill>
                <a:latin typeface="Calibri" panose="020F0502020204030204" pitchFamily="34" charset="0"/>
              </a:rPr>
              <a:t>†</a:t>
            </a:r>
            <a:endParaRPr lang="en-US" sz="1800" baseline="30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B4B54E9-8D55-9DAE-F8A1-83E9463536BE}"/>
              </a:ext>
            </a:extLst>
          </p:cNvPr>
          <p:cNvSpPr/>
          <p:nvPr/>
        </p:nvSpPr>
        <p:spPr bwMode="auto">
          <a:xfrm>
            <a:off x="1228638" y="5562548"/>
            <a:ext cx="4026569" cy="357355"/>
          </a:xfrm>
          <a:prstGeom prst="roundRect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Food craving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C9E562D-9A49-A1B6-A2ED-0CDB88291C0A}"/>
              </a:ext>
            </a:extLst>
          </p:cNvPr>
          <p:cNvSpPr/>
          <p:nvPr/>
        </p:nvSpPr>
        <p:spPr bwMode="auto">
          <a:xfrm>
            <a:off x="6580814" y="5562547"/>
            <a:ext cx="4026569" cy="357355"/>
          </a:xfrm>
          <a:prstGeom prst="roundRect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Naltrexone/bupropion</a:t>
            </a:r>
            <a:endParaRPr lang="en-US" sz="18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Text Box 15">
            <a:extLst>
              <a:ext uri="{FF2B5EF4-FFF2-40B4-BE49-F238E27FC236}">
                <a16:creationId xmlns:a16="http://schemas.microsoft.com/office/drawing/2014/main" id="{A1079603-0B3C-1467-E5DD-001B8EF7C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8638" y="5932357"/>
            <a:ext cx="9378745" cy="27699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da-DK" sz="1200" b="0" spc="-10">
                <a:solidFill>
                  <a:schemeClr val="bg1"/>
                </a:solidFill>
                <a:latin typeface="Calibri"/>
                <a:cs typeface="Calibri"/>
              </a:rPr>
              <a:t>*Metformin is not approved to treat obesity/overweight. </a:t>
            </a:r>
            <a:r>
              <a:rPr lang="da-DK" sz="1200" b="0" spc="-10" baseline="30000">
                <a:solidFill>
                  <a:schemeClr val="bg1"/>
                </a:solidFill>
                <a:latin typeface="Calibri"/>
                <a:cs typeface="Calibri"/>
              </a:rPr>
              <a:t>†</a:t>
            </a:r>
            <a:r>
              <a:rPr lang="da-DK" sz="1200" b="0" spc="-10">
                <a:solidFill>
                  <a:schemeClr val="bg1"/>
                </a:solidFill>
                <a:latin typeface="Calibri"/>
                <a:cs typeface="Calibri"/>
              </a:rPr>
              <a:t>Lisdexamfetamine is approved for adults with moderate to severe binge eating disorder.</a:t>
            </a:r>
          </a:p>
        </p:txBody>
      </p:sp>
      <p:sp>
        <p:nvSpPr>
          <p:cNvPr id="17" name="Text Box 11">
            <a:extLst>
              <a:ext uri="{FF2B5EF4-FFF2-40B4-BE49-F238E27FC236}">
                <a16:creationId xmlns:a16="http://schemas.microsoft.com/office/drawing/2014/main" id="{96DF35C0-A0FD-5DE0-03C2-0A1F292D6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2435"/>
            <a:ext cx="8010524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Donato. Nutrients. 2025;17:2101. Semaglutide PI. Tirzepatide PI. Metformin PI. Lisdexamfetamine PI. </a:t>
            </a:r>
          </a:p>
        </p:txBody>
      </p:sp>
    </p:spTree>
    <p:extLst>
      <p:ext uri="{BB962C8B-B14F-4D97-AF65-F5344CB8AC3E}">
        <p14:creationId xmlns:p14="http://schemas.microsoft.com/office/powerpoint/2010/main" val="8415950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066B6-5EAC-01D4-35FC-1B18EC732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2FEF8-FAC6-5D66-883D-540ABFAFF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Postpartum/Perimenopausal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3258312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931C9-683F-CB36-FD88-F4CF9C142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SURMOUNT Program Post Hoc Analysis: Tirzepatide in Overweight or Obesity by Reproductive Stage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BBFEA-4FF2-9E71-9C15-8B28D2D605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/>
              <a:t>Post hoc analysis of 3 placebo-controlled, randomized phase III trials</a:t>
            </a:r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pPr marL="0" indent="0">
              <a:buNone/>
            </a:pPr>
            <a:br>
              <a:rPr lang="en-US" sz="2200" dirty="0"/>
            </a:br>
            <a:endParaRPr lang="en-US" sz="2200" dirty="0"/>
          </a:p>
          <a:p>
            <a:r>
              <a:rPr lang="en-US" sz="2200" b="1" dirty="0"/>
              <a:t>Main outcome: </a:t>
            </a:r>
            <a:r>
              <a:rPr lang="en-US" sz="2200" dirty="0"/>
              <a:t>change in body weight, waist circumference, and waist-to-height ratio at 72 wk (SURMOUNT-1/3) or 88 wk (SURMOUNT-4)</a:t>
            </a:r>
          </a:p>
          <a:p>
            <a:r>
              <a:rPr lang="en-US" sz="2200" b="1" dirty="0"/>
              <a:t>Other outcomes: </a:t>
            </a:r>
            <a:r>
              <a:rPr lang="en-US" sz="2200" dirty="0"/>
              <a:t>percentage of patients achieving ≥5%, ≥10%, ≥15%, ≥20%, and ≥25% weight loss</a:t>
            </a:r>
          </a:p>
        </p:txBody>
      </p:sp>
      <p:sp>
        <p:nvSpPr>
          <p:cNvPr id="4" name="Text Box 45">
            <a:extLst>
              <a:ext uri="{FF2B5EF4-FFF2-40B4-BE49-F238E27FC236}">
                <a16:creationId xmlns:a16="http://schemas.microsoft.com/office/drawing/2014/main" id="{99F8EED3-563B-49B1-D429-4BEC81B84C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675" y="1980136"/>
            <a:ext cx="303463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sz="1800" b="0" dirty="0">
                <a:solidFill>
                  <a:schemeClr val="bg1"/>
                </a:solidFill>
                <a:latin typeface="Calibri" panose="020F0502020204030204" pitchFamily="34" charset="0"/>
              </a:rPr>
              <a:t>Patients with obesity (BMI: ≥30 kg/m</a:t>
            </a:r>
            <a:r>
              <a:rPr lang="en-GB" altLang="en-US" sz="1800" b="0" baseline="30000" dirty="0">
                <a:solidFill>
                  <a:schemeClr val="bg1"/>
                </a:solidFill>
                <a:latin typeface="Calibri" panose="020F0502020204030204" pitchFamily="34" charset="0"/>
              </a:rPr>
              <a:t>2</a:t>
            </a:r>
            <a:r>
              <a:rPr lang="en-GB" altLang="en-US" sz="1800" b="0" dirty="0">
                <a:solidFill>
                  <a:schemeClr val="bg1"/>
                </a:solidFill>
                <a:latin typeface="Calibri" panose="020F0502020204030204" pitchFamily="34" charset="0"/>
              </a:rPr>
              <a:t>) or overweight (BMI: ≥27 kg/m</a:t>
            </a:r>
            <a:r>
              <a:rPr lang="en-GB" altLang="en-US" sz="1800" b="0" baseline="30000" dirty="0">
                <a:solidFill>
                  <a:schemeClr val="bg1"/>
                </a:solidFill>
                <a:latin typeface="Calibri" panose="020F0502020204030204" pitchFamily="34" charset="0"/>
              </a:rPr>
              <a:t>2</a:t>
            </a:r>
            <a:r>
              <a:rPr lang="en-GB" altLang="en-US" sz="1800" b="0" dirty="0">
                <a:solidFill>
                  <a:schemeClr val="bg1"/>
                </a:solidFill>
                <a:latin typeface="Calibri" panose="020F0502020204030204" pitchFamily="34" charset="0"/>
              </a:rPr>
              <a:t>) + ≥1 weight-related comorbidity; prior participation in SURMOUNT-1,-3, or -4; female sex; </a:t>
            </a:r>
            <a:br>
              <a:rPr lang="en-GB" altLang="en-US" sz="1800" b="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GB" altLang="en-US" sz="1800" b="0" dirty="0">
                <a:solidFill>
                  <a:schemeClr val="bg1"/>
                </a:solidFill>
                <a:latin typeface="Calibri" panose="020F0502020204030204" pitchFamily="34" charset="0"/>
              </a:rPr>
              <a:t>no comorbid T2D</a:t>
            </a:r>
            <a:br>
              <a:rPr lang="en-GB" altLang="en-US" sz="1800" b="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GB" altLang="en-US" sz="1800" b="0" dirty="0">
                <a:solidFill>
                  <a:schemeClr val="bg1"/>
                </a:solidFill>
                <a:latin typeface="Calibri" panose="020F0502020204030204" pitchFamily="34" charset="0"/>
              </a:rPr>
              <a:t>(N = 2542)</a:t>
            </a:r>
            <a:endParaRPr lang="en-US" altLang="en-US" sz="1800" b="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56F6F128-02DE-D8C1-1951-B143C5C34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4111" y="2377346"/>
            <a:ext cx="242411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b="0" i="1" dirty="0">
                <a:solidFill>
                  <a:schemeClr val="bg1"/>
                </a:solidFill>
                <a:latin typeface="Calibri" panose="020F0502020204030204" pitchFamily="34" charset="0"/>
              </a:rPr>
              <a:t>Outcomes were assessed by patients’ reproductive stage </a:t>
            </a:r>
            <a:br>
              <a:rPr lang="en-US" altLang="en-US" sz="1800" b="0" i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altLang="en-US" sz="1800" b="0" i="1" dirty="0">
                <a:solidFill>
                  <a:schemeClr val="bg1"/>
                </a:solidFill>
                <a:latin typeface="Calibri" panose="020F0502020204030204" pitchFamily="34" charset="0"/>
              </a:rPr>
              <a:t>(ie, pre-, peri-, postmenopause) </a:t>
            </a:r>
          </a:p>
        </p:txBody>
      </p:sp>
      <p:sp>
        <p:nvSpPr>
          <p:cNvPr id="7" name="Rectangle 49">
            <a:extLst>
              <a:ext uri="{FF2B5EF4-FFF2-40B4-BE49-F238E27FC236}">
                <a16:creationId xmlns:a16="http://schemas.microsoft.com/office/drawing/2014/main" id="{57A791CD-78F6-B88B-3FE6-7DA9A0F70A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5912" y="1995464"/>
            <a:ext cx="3790950" cy="510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Tirzepatide</a:t>
            </a:r>
            <a:r>
              <a:rPr lang="en-US" altLang="en-US" sz="1800" b="0" dirty="0">
                <a:solidFill>
                  <a:schemeClr val="tx1"/>
                </a:solidFill>
                <a:latin typeface="Calibri" panose="020F0502020204030204" pitchFamily="34" charset="0"/>
              </a:rPr>
              <a:t> 15 mg QW*</a:t>
            </a:r>
            <a:endParaRPr lang="en-US" altLang="en-US" sz="1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Line 51">
            <a:extLst>
              <a:ext uri="{FF2B5EF4-FFF2-40B4-BE49-F238E27FC236}">
                <a16:creationId xmlns:a16="http://schemas.microsoft.com/office/drawing/2014/main" id="{202A66E2-C232-0B00-10EE-E9AA2B2A01FF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8466899" y="2616115"/>
            <a:ext cx="0" cy="507999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Line 52">
            <a:extLst>
              <a:ext uri="{FF2B5EF4-FFF2-40B4-BE49-F238E27FC236}">
                <a16:creationId xmlns:a16="http://schemas.microsoft.com/office/drawing/2014/main" id="{78893433-BDE7-B01B-B402-8FE2776578AE}"/>
              </a:ext>
            </a:extLst>
          </p:cNvPr>
          <p:cNvSpPr>
            <a:spLocks noChangeShapeType="1"/>
          </p:cNvSpPr>
          <p:nvPr/>
        </p:nvSpPr>
        <p:spPr bwMode="auto">
          <a:xfrm>
            <a:off x="8227187" y="2257742"/>
            <a:ext cx="479425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Line 53">
            <a:extLst>
              <a:ext uri="{FF2B5EF4-FFF2-40B4-BE49-F238E27FC236}">
                <a16:creationId xmlns:a16="http://schemas.microsoft.com/office/drawing/2014/main" id="{11E7A7C8-DCDE-C963-BC73-AE086235649F}"/>
              </a:ext>
            </a:extLst>
          </p:cNvPr>
          <p:cNvSpPr>
            <a:spLocks noChangeShapeType="1"/>
          </p:cNvSpPr>
          <p:nvPr/>
        </p:nvSpPr>
        <p:spPr bwMode="auto">
          <a:xfrm>
            <a:off x="3639312" y="3116010"/>
            <a:ext cx="622300" cy="350837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Line 54">
            <a:extLst>
              <a:ext uri="{FF2B5EF4-FFF2-40B4-BE49-F238E27FC236}">
                <a16:creationId xmlns:a16="http://schemas.microsoft.com/office/drawing/2014/main" id="{A87A96F0-5FC9-8855-6F5F-A99C06E8C15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639312" y="2515934"/>
            <a:ext cx="622300" cy="347662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Rectangle 49">
            <a:extLst>
              <a:ext uri="{FF2B5EF4-FFF2-40B4-BE49-F238E27FC236}">
                <a16:creationId xmlns:a16="http://schemas.microsoft.com/office/drawing/2014/main" id="{C12E62ED-B935-819C-8A28-5CDCB4617F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5912" y="2608123"/>
            <a:ext cx="3790950" cy="5109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Tirzepatide</a:t>
            </a:r>
            <a:r>
              <a:rPr lang="en-US" altLang="en-US" sz="1800" b="0" dirty="0">
                <a:solidFill>
                  <a:schemeClr val="tx1"/>
                </a:solidFill>
                <a:latin typeface="Calibri" panose="020F0502020204030204" pitchFamily="34" charset="0"/>
              </a:rPr>
              <a:t> 10 mg QW*</a:t>
            </a:r>
            <a:endParaRPr lang="en-US" altLang="en-US" sz="1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Rectangle 49">
            <a:extLst>
              <a:ext uri="{FF2B5EF4-FFF2-40B4-BE49-F238E27FC236}">
                <a16:creationId xmlns:a16="http://schemas.microsoft.com/office/drawing/2014/main" id="{74E8BC53-D9A2-00AB-6E1E-C4FD16E2F4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5912" y="3220782"/>
            <a:ext cx="3790950" cy="5109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solidFill>
                  <a:schemeClr val="bg1"/>
                </a:solidFill>
                <a:latin typeface="Calibri" panose="020F0502020204030204" pitchFamily="34" charset="0"/>
              </a:rPr>
              <a:t>Tirzepatide</a:t>
            </a:r>
            <a:r>
              <a:rPr lang="en-US" altLang="en-US" sz="1800" b="0" dirty="0">
                <a:solidFill>
                  <a:schemeClr val="bg1"/>
                </a:solidFill>
                <a:latin typeface="Calibri" panose="020F0502020204030204" pitchFamily="34" charset="0"/>
              </a:rPr>
              <a:t> 5 mg QW*</a:t>
            </a:r>
            <a:endParaRPr lang="en-US" altLang="en-US" sz="18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Rectangle 49">
            <a:extLst>
              <a:ext uri="{FF2B5EF4-FFF2-40B4-BE49-F238E27FC236}">
                <a16:creationId xmlns:a16="http://schemas.microsoft.com/office/drawing/2014/main" id="{7196386A-9D20-5D36-CE2D-41DB75E23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5912" y="3833441"/>
            <a:ext cx="3790950" cy="51094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Placebo*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1DEE6A-E356-9651-04D0-1846504098C1}"/>
              </a:ext>
            </a:extLst>
          </p:cNvPr>
          <p:cNvSpPr txBox="1"/>
          <p:nvPr/>
        </p:nvSpPr>
        <p:spPr bwMode="auto">
          <a:xfrm>
            <a:off x="2316607" y="4344099"/>
            <a:ext cx="79095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</a:rPr>
              <a:t>*Treatment duration: 72 wk in SURMOUNT-1 and 36-wk lead-in period followed by 52 wk of treatment in SURMOUNT-4; patients achieving ≥5% weight loss during 12-wk intensive lifestyle modification period were included in SURMOUNT-3.</a:t>
            </a:r>
          </a:p>
        </p:txBody>
      </p:sp>
      <p:sp>
        <p:nvSpPr>
          <p:cNvPr id="18" name="Line 51">
            <a:extLst>
              <a:ext uri="{FF2B5EF4-FFF2-40B4-BE49-F238E27FC236}">
                <a16:creationId xmlns:a16="http://schemas.microsoft.com/office/drawing/2014/main" id="{210CB260-609A-BE7F-553D-3E3A605EA1C4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8481187" y="3236393"/>
            <a:ext cx="0" cy="507999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Line 51">
            <a:extLst>
              <a:ext uri="{FF2B5EF4-FFF2-40B4-BE49-F238E27FC236}">
                <a16:creationId xmlns:a16="http://schemas.microsoft.com/office/drawing/2014/main" id="{3A29D9F2-B455-7F2C-AE37-F212658B8874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8481188" y="3841146"/>
            <a:ext cx="0" cy="507999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Text Box 11">
            <a:extLst>
              <a:ext uri="{FF2B5EF4-FFF2-40B4-BE49-F238E27FC236}">
                <a16:creationId xmlns:a16="http://schemas.microsoft.com/office/drawing/2014/main" id="{0813C8C2-EB74-D9CC-C3D3-76E6783E5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2435"/>
            <a:ext cx="8010524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Tchang. Obesity (Silver Spring). 2025;33:851.</a:t>
            </a:r>
          </a:p>
        </p:txBody>
      </p:sp>
    </p:spTree>
    <p:extLst>
      <p:ext uri="{BB962C8B-B14F-4D97-AF65-F5344CB8AC3E}">
        <p14:creationId xmlns:p14="http://schemas.microsoft.com/office/powerpoint/2010/main" val="40205632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7A269-AAB2-2FF6-4E0A-3FCE63A8E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SURMOUNT Program Post Hoc Analysis: Outcomes</a:t>
            </a:r>
          </a:p>
        </p:txBody>
      </p:sp>
      <p:sp>
        <p:nvSpPr>
          <p:cNvPr id="3" name="Text Box 11">
            <a:extLst>
              <a:ext uri="{FF2B5EF4-FFF2-40B4-BE49-F238E27FC236}">
                <a16:creationId xmlns:a16="http://schemas.microsoft.com/office/drawing/2014/main" id="{0F3F387B-AE05-58FB-EF87-97336E82D2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2435"/>
            <a:ext cx="8010524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Tchang. Obesity (Silver Spring). 2025;33:851.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B2F529B-9306-842B-6110-A867800A0200}"/>
              </a:ext>
            </a:extLst>
          </p:cNvPr>
          <p:cNvSpPr txBox="1">
            <a:spLocks/>
          </p:cNvSpPr>
          <p:nvPr/>
        </p:nvSpPr>
        <p:spPr bwMode="auto">
          <a:xfrm>
            <a:off x="604675" y="1508147"/>
            <a:ext cx="10877529" cy="433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200" b="0" kern="0" dirty="0"/>
              <a:t>SURMOUNT-1 post-hoc analysis data presented; SURMOUNT-3/4 showed similar results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7A91DF3-7806-36AB-AA03-A7CB6C4ADA86}"/>
              </a:ext>
            </a:extLst>
          </p:cNvPr>
          <p:cNvSpPr txBox="1"/>
          <p:nvPr/>
        </p:nvSpPr>
        <p:spPr bwMode="auto">
          <a:xfrm>
            <a:off x="561879" y="1880949"/>
            <a:ext cx="49512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Change in Body Weight and Waist Circumference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DC1FC53-642C-116A-8063-F73C4DEAB637}"/>
              </a:ext>
            </a:extLst>
          </p:cNvPr>
          <p:cNvSpPr txBox="1"/>
          <p:nvPr/>
        </p:nvSpPr>
        <p:spPr bwMode="auto">
          <a:xfrm>
            <a:off x="2321135" y="5111555"/>
            <a:ext cx="185518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Menopausal Stage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0C7403-6806-1D9D-2580-7D0028F13B14}"/>
              </a:ext>
            </a:extLst>
          </p:cNvPr>
          <p:cNvSpPr txBox="1"/>
          <p:nvPr/>
        </p:nvSpPr>
        <p:spPr bwMode="auto">
          <a:xfrm>
            <a:off x="1514475" y="4860071"/>
            <a:ext cx="11001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Pre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CCB4C4-0243-C908-75B0-F6FB2205CC35}"/>
              </a:ext>
            </a:extLst>
          </p:cNvPr>
          <p:cNvSpPr txBox="1"/>
          <p:nvPr/>
        </p:nvSpPr>
        <p:spPr bwMode="auto">
          <a:xfrm>
            <a:off x="2696278" y="4860071"/>
            <a:ext cx="11048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Peri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6D86E5F-4C4D-2D44-EDC3-B87E60179408}"/>
              </a:ext>
            </a:extLst>
          </p:cNvPr>
          <p:cNvSpPr txBox="1"/>
          <p:nvPr/>
        </p:nvSpPr>
        <p:spPr bwMode="auto">
          <a:xfrm>
            <a:off x="3876675" y="4860071"/>
            <a:ext cx="11049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Post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C320094-1818-140B-B3CA-72189CA8E61A}"/>
              </a:ext>
            </a:extLst>
          </p:cNvPr>
          <p:cNvSpPr txBox="1"/>
          <p:nvPr/>
        </p:nvSpPr>
        <p:spPr bwMode="auto">
          <a:xfrm rot="16200000">
            <a:off x="115002" y="2611629"/>
            <a:ext cx="15105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Change in Body Weight (%)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7F2590D-BEC9-BED7-9089-A20CED869957}"/>
              </a:ext>
            </a:extLst>
          </p:cNvPr>
          <p:cNvSpPr txBox="1"/>
          <p:nvPr/>
        </p:nvSpPr>
        <p:spPr bwMode="auto">
          <a:xfrm rot="16200000">
            <a:off x="5416" y="4154336"/>
            <a:ext cx="17297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Change in Waist Circumference (%)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7C0CB0A-494D-1DED-1FDA-B6595FAFD362}"/>
              </a:ext>
            </a:extLst>
          </p:cNvPr>
          <p:cNvSpPr txBox="1"/>
          <p:nvPr/>
        </p:nvSpPr>
        <p:spPr bwMode="auto">
          <a:xfrm>
            <a:off x="496668" y="5344771"/>
            <a:ext cx="145488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Main outcome, n</a:t>
            </a:r>
            <a:b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400" dirty="0">
                <a:solidFill>
                  <a:schemeClr val="accent1"/>
                </a:solidFill>
                <a:latin typeface="Calibri" panose="020F0502020204030204" pitchFamily="34" charset="0"/>
              </a:rPr>
              <a:t>Tirzepatide</a:t>
            </a:r>
          </a:p>
          <a:p>
            <a:pPr algn="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accent3"/>
                </a:solidFill>
                <a:latin typeface="Calibri" panose="020F0502020204030204" pitchFamily="34" charset="0"/>
              </a:rPr>
              <a:t>Placebo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B0E37F7-3202-28F0-8563-3FF0EF6B32EB}"/>
              </a:ext>
            </a:extLst>
          </p:cNvPr>
          <p:cNvSpPr txBox="1"/>
          <p:nvPr/>
        </p:nvSpPr>
        <p:spPr bwMode="auto">
          <a:xfrm>
            <a:off x="6166218" y="1880949"/>
            <a:ext cx="49512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Patients Achieving Weight Loss Threshold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CA17678-0280-7E08-D477-943AA59A99BA}"/>
              </a:ext>
            </a:extLst>
          </p:cNvPr>
          <p:cNvSpPr txBox="1"/>
          <p:nvPr/>
        </p:nvSpPr>
        <p:spPr bwMode="auto">
          <a:xfrm>
            <a:off x="7646664" y="5224012"/>
            <a:ext cx="23096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Weight Loss Threshold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1A22244-3315-9A48-7589-C9F3E23F4BBD}"/>
              </a:ext>
            </a:extLst>
          </p:cNvPr>
          <p:cNvSpPr txBox="1"/>
          <p:nvPr/>
        </p:nvSpPr>
        <p:spPr bwMode="auto">
          <a:xfrm>
            <a:off x="7652415" y="2736204"/>
            <a:ext cx="185518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</a:rPr>
              <a:t>Perimenopause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29930AA-7C27-2A6F-2346-0D49D36B2A42}"/>
              </a:ext>
            </a:extLst>
          </p:cNvPr>
          <p:cNvSpPr txBox="1"/>
          <p:nvPr/>
        </p:nvSpPr>
        <p:spPr bwMode="auto">
          <a:xfrm>
            <a:off x="5800116" y="2736204"/>
            <a:ext cx="185518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</a:rPr>
              <a:t>Premenopause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1E3F68D-0246-73A5-9F3B-BE293686CDDA}"/>
              </a:ext>
            </a:extLst>
          </p:cNvPr>
          <p:cNvSpPr txBox="1"/>
          <p:nvPr/>
        </p:nvSpPr>
        <p:spPr bwMode="auto">
          <a:xfrm>
            <a:off x="9564164" y="2736204"/>
            <a:ext cx="185518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</a:rPr>
              <a:t>Postmenopause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3B0C00F-5DC4-E762-FD25-BFE7D7356355}"/>
              </a:ext>
            </a:extLst>
          </p:cNvPr>
          <p:cNvSpPr txBox="1"/>
          <p:nvPr/>
        </p:nvSpPr>
        <p:spPr bwMode="auto">
          <a:xfrm rot="16200000">
            <a:off x="4149637" y="3933865"/>
            <a:ext cx="23096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Patients (%)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07CB3286-4994-A7F6-68B1-F097EAAA63A1}"/>
              </a:ext>
            </a:extLst>
          </p:cNvPr>
          <p:cNvGrpSpPr/>
          <p:nvPr/>
        </p:nvGrpSpPr>
        <p:grpSpPr>
          <a:xfrm>
            <a:off x="5742196" y="5034291"/>
            <a:ext cx="2005347" cy="307777"/>
            <a:chOff x="5962801" y="5282225"/>
            <a:chExt cx="2005347" cy="307777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678622AC-17D0-8911-1A44-C715667AA808}"/>
                </a:ext>
              </a:extLst>
            </p:cNvPr>
            <p:cNvSpPr txBox="1"/>
            <p:nvPr/>
          </p:nvSpPr>
          <p:spPr bwMode="auto">
            <a:xfrm>
              <a:off x="5962801" y="5282225"/>
              <a:ext cx="45557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≥5%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53E8485-06C0-9964-F735-0F91B46BBE41}"/>
                </a:ext>
              </a:extLst>
            </p:cNvPr>
            <p:cNvSpPr txBox="1"/>
            <p:nvPr/>
          </p:nvSpPr>
          <p:spPr bwMode="auto">
            <a:xfrm>
              <a:off x="6289055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≥10%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21CD373-DCBC-AD9D-2720-47476BAA8235}"/>
                </a:ext>
              </a:extLst>
            </p:cNvPr>
            <p:cNvSpPr txBox="1"/>
            <p:nvPr/>
          </p:nvSpPr>
          <p:spPr bwMode="auto">
            <a:xfrm>
              <a:off x="6672221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≥15%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F8D4E436-A8AD-43C0-9722-33170146922F}"/>
                </a:ext>
              </a:extLst>
            </p:cNvPr>
            <p:cNvSpPr txBox="1"/>
            <p:nvPr/>
          </p:nvSpPr>
          <p:spPr bwMode="auto">
            <a:xfrm>
              <a:off x="7041361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≥20%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3A4B9B2-FD40-BC73-690A-5AA1F9C31A58}"/>
                </a:ext>
              </a:extLst>
            </p:cNvPr>
            <p:cNvSpPr txBox="1"/>
            <p:nvPr/>
          </p:nvSpPr>
          <p:spPr bwMode="auto">
            <a:xfrm>
              <a:off x="7434027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≥25%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7761CB47-CCF0-2419-1362-927B2A7A1DA8}"/>
              </a:ext>
            </a:extLst>
          </p:cNvPr>
          <p:cNvGrpSpPr/>
          <p:nvPr/>
        </p:nvGrpSpPr>
        <p:grpSpPr>
          <a:xfrm>
            <a:off x="5324074" y="3119767"/>
            <a:ext cx="458779" cy="2037313"/>
            <a:chOff x="5610060" y="3409950"/>
            <a:chExt cx="458779" cy="2037313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DC35204-D5D7-B6F7-B343-AB1B996E02E6}"/>
                </a:ext>
              </a:extLst>
            </p:cNvPr>
            <p:cNvSpPr txBox="1"/>
            <p:nvPr/>
          </p:nvSpPr>
          <p:spPr bwMode="auto">
            <a:xfrm>
              <a:off x="5610060" y="3409950"/>
              <a:ext cx="45877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100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ACAFDFEE-57F0-15C2-C555-EBBB5CDA5AF1}"/>
                </a:ext>
              </a:extLst>
            </p:cNvPr>
            <p:cNvSpPr txBox="1"/>
            <p:nvPr/>
          </p:nvSpPr>
          <p:spPr bwMode="auto">
            <a:xfrm>
              <a:off x="5701431" y="3750687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80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371188CE-DD3E-D584-4BE8-663AE1FDD164}"/>
                </a:ext>
              </a:extLst>
            </p:cNvPr>
            <p:cNvSpPr txBox="1"/>
            <p:nvPr/>
          </p:nvSpPr>
          <p:spPr bwMode="auto">
            <a:xfrm>
              <a:off x="5701431" y="4115175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60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BEDCF09-5B1D-6AF9-B47F-8EEAB17C23CA}"/>
                </a:ext>
              </a:extLst>
            </p:cNvPr>
            <p:cNvSpPr txBox="1"/>
            <p:nvPr/>
          </p:nvSpPr>
          <p:spPr bwMode="auto">
            <a:xfrm>
              <a:off x="5701431" y="4455912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40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BDF102C-9E67-3BBF-4C5F-EAAD52709A14}"/>
                </a:ext>
              </a:extLst>
            </p:cNvPr>
            <p:cNvSpPr txBox="1"/>
            <p:nvPr/>
          </p:nvSpPr>
          <p:spPr bwMode="auto">
            <a:xfrm>
              <a:off x="5701431" y="4798749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20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AC60D459-29B1-7162-D5A0-A8595447D933}"/>
                </a:ext>
              </a:extLst>
            </p:cNvPr>
            <p:cNvSpPr txBox="1"/>
            <p:nvPr/>
          </p:nvSpPr>
          <p:spPr bwMode="auto">
            <a:xfrm>
              <a:off x="5792802" y="5139486"/>
              <a:ext cx="27603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0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952B4659-F659-8E39-B8AE-B934E1622CE5}"/>
              </a:ext>
            </a:extLst>
          </p:cNvPr>
          <p:cNvGrpSpPr/>
          <p:nvPr/>
        </p:nvGrpSpPr>
        <p:grpSpPr>
          <a:xfrm>
            <a:off x="7616696" y="5034291"/>
            <a:ext cx="1989970" cy="307777"/>
            <a:chOff x="5980054" y="5282225"/>
            <a:chExt cx="1989970" cy="307777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28ABF28C-40F4-2948-5520-57541A7190FB}"/>
                </a:ext>
              </a:extLst>
            </p:cNvPr>
            <p:cNvSpPr txBox="1"/>
            <p:nvPr/>
          </p:nvSpPr>
          <p:spPr bwMode="auto">
            <a:xfrm>
              <a:off x="5980054" y="5282225"/>
              <a:ext cx="45557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≥5%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9CB528C3-C310-3AB4-1A9A-53DBC7AD64A5}"/>
                </a:ext>
              </a:extLst>
            </p:cNvPr>
            <p:cNvSpPr txBox="1"/>
            <p:nvPr/>
          </p:nvSpPr>
          <p:spPr bwMode="auto">
            <a:xfrm>
              <a:off x="6277553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≥10%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9DB7C169-D62E-FD3E-5A18-F2B70AB1607A}"/>
                </a:ext>
              </a:extLst>
            </p:cNvPr>
            <p:cNvSpPr txBox="1"/>
            <p:nvPr/>
          </p:nvSpPr>
          <p:spPr bwMode="auto">
            <a:xfrm>
              <a:off x="6660719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≥15%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4B11431-06A2-8E72-2054-4747A01935FD}"/>
                </a:ext>
              </a:extLst>
            </p:cNvPr>
            <p:cNvSpPr txBox="1"/>
            <p:nvPr/>
          </p:nvSpPr>
          <p:spPr bwMode="auto">
            <a:xfrm>
              <a:off x="7048519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≥20%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823B7DE4-3EBB-52A4-EC21-5E4C4D7DCFB4}"/>
                </a:ext>
              </a:extLst>
            </p:cNvPr>
            <p:cNvSpPr txBox="1"/>
            <p:nvPr/>
          </p:nvSpPr>
          <p:spPr bwMode="auto">
            <a:xfrm>
              <a:off x="7435903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≥25%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97AD3781-15A1-275F-91C8-219BDD1E912B}"/>
              </a:ext>
            </a:extLst>
          </p:cNvPr>
          <p:cNvGrpSpPr/>
          <p:nvPr/>
        </p:nvGrpSpPr>
        <p:grpSpPr>
          <a:xfrm>
            <a:off x="9530181" y="5034291"/>
            <a:ext cx="1965559" cy="307777"/>
            <a:chOff x="5985805" y="5282225"/>
            <a:chExt cx="1965559" cy="307777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1C6FF15-87D1-E531-9F20-2858D7A8B647}"/>
                </a:ext>
              </a:extLst>
            </p:cNvPr>
            <p:cNvSpPr txBox="1"/>
            <p:nvPr/>
          </p:nvSpPr>
          <p:spPr bwMode="auto">
            <a:xfrm>
              <a:off x="5985805" y="5282225"/>
              <a:ext cx="45557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≥5%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C16631A-9CFD-4B57-3E54-FC9E656B9D16}"/>
                </a:ext>
              </a:extLst>
            </p:cNvPr>
            <p:cNvSpPr txBox="1"/>
            <p:nvPr/>
          </p:nvSpPr>
          <p:spPr bwMode="auto">
            <a:xfrm>
              <a:off x="6283304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≥10%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422569FD-B738-3CBB-C50E-FF88168E0108}"/>
                </a:ext>
              </a:extLst>
            </p:cNvPr>
            <p:cNvSpPr txBox="1"/>
            <p:nvPr/>
          </p:nvSpPr>
          <p:spPr bwMode="auto">
            <a:xfrm>
              <a:off x="6660719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≥15%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F34B4FD6-94B4-9A4D-BF76-FF434D3A0E66}"/>
                </a:ext>
              </a:extLst>
            </p:cNvPr>
            <p:cNvSpPr txBox="1"/>
            <p:nvPr/>
          </p:nvSpPr>
          <p:spPr bwMode="auto">
            <a:xfrm>
              <a:off x="7036548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≥20%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1D16D2EE-D9FD-8B94-400B-BF0639373416}"/>
                </a:ext>
              </a:extLst>
            </p:cNvPr>
            <p:cNvSpPr txBox="1"/>
            <p:nvPr/>
          </p:nvSpPr>
          <p:spPr bwMode="auto">
            <a:xfrm>
              <a:off x="7417243" y="5282225"/>
              <a:ext cx="53412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spc="-100" dirty="0">
                  <a:solidFill>
                    <a:schemeClr val="bg1"/>
                  </a:solidFill>
                  <a:latin typeface="Calibri" panose="020F0502020204030204" pitchFamily="34" charset="0"/>
                </a:rPr>
                <a:t>≥25%</a:t>
              </a:r>
            </a:p>
          </p:txBody>
        </p:sp>
      </p:grp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8F1C0416-1C77-D2EF-CCA3-22001F99C893}"/>
              </a:ext>
            </a:extLst>
          </p:cNvPr>
          <p:cNvSpPr/>
          <p:nvPr/>
        </p:nvSpPr>
        <p:spPr bwMode="auto">
          <a:xfrm>
            <a:off x="5791200" y="3265817"/>
            <a:ext cx="5670550" cy="1752600"/>
          </a:xfrm>
          <a:custGeom>
            <a:avLst/>
            <a:gdLst>
              <a:gd name="connsiteX0" fmla="*/ 0 w 5670550"/>
              <a:gd name="connsiteY0" fmla="*/ 0 h 1746250"/>
              <a:gd name="connsiteX1" fmla="*/ 0 w 5670550"/>
              <a:gd name="connsiteY1" fmla="*/ 1746250 h 1746250"/>
              <a:gd name="connsiteX2" fmla="*/ 5670550 w 5670550"/>
              <a:gd name="connsiteY2" fmla="*/ 1746250 h 174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70550" h="1746250">
                <a:moveTo>
                  <a:pt x="0" y="0"/>
                </a:moveTo>
                <a:lnTo>
                  <a:pt x="0" y="1746250"/>
                </a:lnTo>
                <a:lnTo>
                  <a:pt x="5670550" y="174625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2C996EA-09CA-9515-861D-6E892783D5A4}"/>
              </a:ext>
            </a:extLst>
          </p:cNvPr>
          <p:cNvGrpSpPr/>
          <p:nvPr/>
        </p:nvGrpSpPr>
        <p:grpSpPr>
          <a:xfrm>
            <a:off x="5710261" y="3265817"/>
            <a:ext cx="93432" cy="1745212"/>
            <a:chOff x="5722960" y="3556000"/>
            <a:chExt cx="463680" cy="1745212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B05CC41F-A40B-2868-DB25-0089D62854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556000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95412680-ECAA-4B0B-A208-8C40854D8EA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90504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56DCA131-041B-EC41-0A1F-E22D045F96C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5408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8A9846D-4392-A44C-FE84-65A823E6265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60312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E1210470-D4E3-3C81-175B-E2BC914B0B3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CEDB027D-9C66-AA85-F459-41A5D340E8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355C20B9-0430-E06F-A895-93387F1A9CD7}"/>
              </a:ext>
            </a:extLst>
          </p:cNvPr>
          <p:cNvSpPr txBox="1"/>
          <p:nvPr/>
        </p:nvSpPr>
        <p:spPr bwMode="auto">
          <a:xfrm>
            <a:off x="5733923" y="3034723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98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7031A18-8612-A5F7-EE32-ED903092CC52}"/>
              </a:ext>
            </a:extLst>
          </p:cNvPr>
          <p:cNvSpPr txBox="1"/>
          <p:nvPr/>
        </p:nvSpPr>
        <p:spPr bwMode="auto">
          <a:xfrm>
            <a:off x="5917627" y="4270583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29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15072F3D-B3E7-9835-26E8-E5F6983FAF44}"/>
              </a:ext>
            </a:extLst>
          </p:cNvPr>
          <p:cNvSpPr txBox="1"/>
          <p:nvPr/>
        </p:nvSpPr>
        <p:spPr bwMode="auto">
          <a:xfrm>
            <a:off x="6088778" y="3170902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92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68B2494-1F5C-E35E-E11F-9D2276ADF4DD}"/>
              </a:ext>
            </a:extLst>
          </p:cNvPr>
          <p:cNvSpPr txBox="1"/>
          <p:nvPr/>
        </p:nvSpPr>
        <p:spPr bwMode="auto">
          <a:xfrm>
            <a:off x="6259843" y="4479856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16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9F612E36-0211-7949-92E9-9C571A6F2469}"/>
              </a:ext>
            </a:extLst>
          </p:cNvPr>
          <p:cNvSpPr txBox="1"/>
          <p:nvPr/>
        </p:nvSpPr>
        <p:spPr bwMode="auto">
          <a:xfrm>
            <a:off x="6654094" y="4639139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D921353-ECCD-2785-D736-49A36B63580A}"/>
              </a:ext>
            </a:extLst>
          </p:cNvPr>
          <p:cNvSpPr txBox="1"/>
          <p:nvPr/>
        </p:nvSpPr>
        <p:spPr bwMode="auto">
          <a:xfrm>
            <a:off x="7011925" y="4695414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CEF85DE-8474-E384-58FA-9E7EE71E85ED}"/>
              </a:ext>
            </a:extLst>
          </p:cNvPr>
          <p:cNvSpPr txBox="1"/>
          <p:nvPr/>
        </p:nvSpPr>
        <p:spPr bwMode="auto">
          <a:xfrm>
            <a:off x="7385071" y="4752564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2845870-2A28-4115-FC7E-76692C5226ED}"/>
              </a:ext>
            </a:extLst>
          </p:cNvPr>
          <p:cNvSpPr txBox="1"/>
          <p:nvPr/>
        </p:nvSpPr>
        <p:spPr bwMode="auto">
          <a:xfrm>
            <a:off x="6443694" y="3239592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86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71E82784-65D8-38B9-9552-9B2C1AE97382}"/>
              </a:ext>
            </a:extLst>
          </p:cNvPr>
          <p:cNvSpPr txBox="1"/>
          <p:nvPr/>
        </p:nvSpPr>
        <p:spPr bwMode="auto">
          <a:xfrm>
            <a:off x="6773636" y="3488395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73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C9A40841-458F-E17A-FA28-B7AFE8C92391}"/>
              </a:ext>
            </a:extLst>
          </p:cNvPr>
          <p:cNvSpPr txBox="1"/>
          <p:nvPr/>
        </p:nvSpPr>
        <p:spPr bwMode="auto">
          <a:xfrm>
            <a:off x="7146394" y="3884357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50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52E1321-EA81-334F-CD88-B4EDFAC4A111}"/>
              </a:ext>
            </a:extLst>
          </p:cNvPr>
          <p:cNvSpPr txBox="1"/>
          <p:nvPr/>
        </p:nvSpPr>
        <p:spPr bwMode="auto">
          <a:xfrm>
            <a:off x="7607752" y="3065544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97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297CD67-76F7-D3AF-207E-5CEDDA441C5D}"/>
              </a:ext>
            </a:extLst>
          </p:cNvPr>
          <p:cNvSpPr txBox="1"/>
          <p:nvPr/>
        </p:nvSpPr>
        <p:spPr bwMode="auto">
          <a:xfrm>
            <a:off x="7791456" y="4270583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29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47C30580-01E6-EC59-FA17-D76272D15FA7}"/>
              </a:ext>
            </a:extLst>
          </p:cNvPr>
          <p:cNvSpPr txBox="1"/>
          <p:nvPr/>
        </p:nvSpPr>
        <p:spPr bwMode="auto">
          <a:xfrm>
            <a:off x="7962607" y="3106666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95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B2580E6-0F10-488D-8D28-75AF1928A50C}"/>
              </a:ext>
            </a:extLst>
          </p:cNvPr>
          <p:cNvSpPr txBox="1"/>
          <p:nvPr/>
        </p:nvSpPr>
        <p:spPr bwMode="auto">
          <a:xfrm>
            <a:off x="8133672" y="4543356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12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FD6498F-F1B0-3654-DA7F-F211ADEE6B24}"/>
              </a:ext>
            </a:extLst>
          </p:cNvPr>
          <p:cNvSpPr txBox="1"/>
          <p:nvPr/>
        </p:nvSpPr>
        <p:spPr bwMode="auto">
          <a:xfrm>
            <a:off x="8527923" y="4584214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79259ADF-1086-F5F7-A8A4-3FF32CDFCD98}"/>
              </a:ext>
            </a:extLst>
          </p:cNvPr>
          <p:cNvSpPr txBox="1"/>
          <p:nvPr/>
        </p:nvSpPr>
        <p:spPr bwMode="auto">
          <a:xfrm>
            <a:off x="8885754" y="4695414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EFDE4FDC-4789-29C3-231C-F368CC3A4DCE}"/>
              </a:ext>
            </a:extLst>
          </p:cNvPr>
          <p:cNvSpPr txBox="1"/>
          <p:nvPr/>
        </p:nvSpPr>
        <p:spPr bwMode="auto">
          <a:xfrm>
            <a:off x="9258900" y="4752564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2AECBF3-40BA-BADB-3BB4-E7F7005899BB}"/>
              </a:ext>
            </a:extLst>
          </p:cNvPr>
          <p:cNvSpPr txBox="1"/>
          <p:nvPr/>
        </p:nvSpPr>
        <p:spPr bwMode="auto">
          <a:xfrm>
            <a:off x="8317523" y="3320763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82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831C468D-8E6C-5568-4D6A-5A7020AA3FDE}"/>
              </a:ext>
            </a:extLst>
          </p:cNvPr>
          <p:cNvSpPr txBox="1"/>
          <p:nvPr/>
        </p:nvSpPr>
        <p:spPr bwMode="auto">
          <a:xfrm>
            <a:off x="8647465" y="3542363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69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E7293282-FBE9-08FC-A26E-A96BAA4E927C}"/>
              </a:ext>
            </a:extLst>
          </p:cNvPr>
          <p:cNvSpPr txBox="1"/>
          <p:nvPr/>
        </p:nvSpPr>
        <p:spPr bwMode="auto">
          <a:xfrm>
            <a:off x="9037476" y="3905711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49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715EE01-FA13-6628-2979-D4C39CC368CE}"/>
              </a:ext>
            </a:extLst>
          </p:cNvPr>
          <p:cNvSpPr txBox="1"/>
          <p:nvPr/>
        </p:nvSpPr>
        <p:spPr bwMode="auto">
          <a:xfrm>
            <a:off x="9488838" y="3034723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98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94D8DC6B-B34A-BD0C-18C3-0B1C0D016AB8}"/>
              </a:ext>
            </a:extLst>
          </p:cNvPr>
          <p:cNvSpPr txBox="1"/>
          <p:nvPr/>
        </p:nvSpPr>
        <p:spPr bwMode="auto">
          <a:xfrm>
            <a:off x="9672542" y="4185890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33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D3BBCFFE-A9BF-AD9D-329A-8125BBC8E684}"/>
              </a:ext>
            </a:extLst>
          </p:cNvPr>
          <p:cNvSpPr txBox="1"/>
          <p:nvPr/>
        </p:nvSpPr>
        <p:spPr bwMode="auto">
          <a:xfrm>
            <a:off x="9843693" y="3106666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95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341C087C-D946-05F1-3AFE-62AA531FA5BC}"/>
              </a:ext>
            </a:extLst>
          </p:cNvPr>
          <p:cNvSpPr txBox="1"/>
          <p:nvPr/>
        </p:nvSpPr>
        <p:spPr bwMode="auto">
          <a:xfrm>
            <a:off x="10014758" y="4479856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15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33FB6826-7F4C-DAFD-55F6-872DF4C8016D}"/>
              </a:ext>
            </a:extLst>
          </p:cNvPr>
          <p:cNvSpPr txBox="1"/>
          <p:nvPr/>
        </p:nvSpPr>
        <p:spPr bwMode="auto">
          <a:xfrm>
            <a:off x="10409009" y="4639139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EF74AAFA-0627-74B2-8CD4-0AC6583266BC}"/>
              </a:ext>
            </a:extLst>
          </p:cNvPr>
          <p:cNvSpPr txBox="1"/>
          <p:nvPr/>
        </p:nvSpPr>
        <p:spPr bwMode="auto">
          <a:xfrm>
            <a:off x="10766840" y="4695414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137E677F-2451-F14F-CF98-3A91DEC4F06C}"/>
              </a:ext>
            </a:extLst>
          </p:cNvPr>
          <p:cNvSpPr txBox="1"/>
          <p:nvPr/>
        </p:nvSpPr>
        <p:spPr bwMode="auto">
          <a:xfrm>
            <a:off x="11145737" y="4752564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A00A8FF3-550C-0E32-9BD8-EF9FA5C550CE}"/>
              </a:ext>
            </a:extLst>
          </p:cNvPr>
          <p:cNvSpPr txBox="1"/>
          <p:nvPr/>
        </p:nvSpPr>
        <p:spPr bwMode="auto">
          <a:xfrm>
            <a:off x="10198609" y="3287049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84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B3B7AF3A-D1AB-8938-CF92-7E1A9F8E4B25}"/>
              </a:ext>
            </a:extLst>
          </p:cNvPr>
          <p:cNvSpPr txBox="1"/>
          <p:nvPr/>
        </p:nvSpPr>
        <p:spPr bwMode="auto">
          <a:xfrm>
            <a:off x="10528551" y="3488395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71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2A1F36A-311A-863C-4280-34167D489EC3}"/>
              </a:ext>
            </a:extLst>
          </p:cNvPr>
          <p:cNvSpPr txBox="1"/>
          <p:nvPr/>
        </p:nvSpPr>
        <p:spPr bwMode="auto">
          <a:xfrm>
            <a:off x="10901309" y="3974000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45</a:t>
            </a:r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B677540-9E6F-FC2A-65DF-A0F96666F6E7}"/>
              </a:ext>
            </a:extLst>
          </p:cNvPr>
          <p:cNvCxnSpPr/>
          <p:nvPr/>
        </p:nvCxnSpPr>
        <p:spPr bwMode="auto">
          <a:xfrm>
            <a:off x="9527210" y="3138817"/>
            <a:ext cx="0" cy="187960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4275B019-3022-23E6-962F-94609BC18464}"/>
              </a:ext>
            </a:extLst>
          </p:cNvPr>
          <p:cNvCxnSpPr/>
          <p:nvPr/>
        </p:nvCxnSpPr>
        <p:spPr bwMode="auto">
          <a:xfrm>
            <a:off x="7649862" y="3138817"/>
            <a:ext cx="0" cy="187960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07" name="TextBox 106">
            <a:extLst>
              <a:ext uri="{FF2B5EF4-FFF2-40B4-BE49-F238E27FC236}">
                <a16:creationId xmlns:a16="http://schemas.microsoft.com/office/drawing/2014/main" id="{085919F9-F177-E5A7-16FC-DF410DE0C2BD}"/>
              </a:ext>
            </a:extLst>
          </p:cNvPr>
          <p:cNvSpPr txBox="1"/>
          <p:nvPr/>
        </p:nvSpPr>
        <p:spPr bwMode="auto">
          <a:xfrm>
            <a:off x="10082095" y="2296008"/>
            <a:ext cx="1490216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Tirzepatide 15 mg</a:t>
            </a:r>
          </a:p>
          <a:p>
            <a:pPr algn="l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Placebo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B510C2D5-801B-AD36-4F81-85F03D21A2D9}"/>
              </a:ext>
            </a:extLst>
          </p:cNvPr>
          <p:cNvSpPr/>
          <p:nvPr/>
        </p:nvSpPr>
        <p:spPr bwMode="auto">
          <a:xfrm>
            <a:off x="9976026" y="2368680"/>
            <a:ext cx="142875" cy="146304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FDCC2FCF-19FC-E507-B6C7-538B50C447D7}"/>
              </a:ext>
            </a:extLst>
          </p:cNvPr>
          <p:cNvSpPr/>
          <p:nvPr/>
        </p:nvSpPr>
        <p:spPr bwMode="auto">
          <a:xfrm>
            <a:off x="9976026" y="2557724"/>
            <a:ext cx="142875" cy="146304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AD5624CF-29D0-124B-12EE-06BAAE4D5208}"/>
              </a:ext>
            </a:extLst>
          </p:cNvPr>
          <p:cNvSpPr/>
          <p:nvPr/>
        </p:nvSpPr>
        <p:spPr bwMode="auto">
          <a:xfrm>
            <a:off x="5837929" y="3296098"/>
            <a:ext cx="153297" cy="171208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2BC2CC0A-D0EF-AA90-95E8-F802F413AE1D}"/>
              </a:ext>
            </a:extLst>
          </p:cNvPr>
          <p:cNvSpPr/>
          <p:nvPr/>
        </p:nvSpPr>
        <p:spPr bwMode="auto">
          <a:xfrm>
            <a:off x="5990149" y="4515404"/>
            <a:ext cx="153297" cy="492774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BA914D5B-2B66-6E59-4620-65E91EC612C1}"/>
              </a:ext>
            </a:extLst>
          </p:cNvPr>
          <p:cNvSpPr/>
          <p:nvPr/>
        </p:nvSpPr>
        <p:spPr bwMode="auto">
          <a:xfrm>
            <a:off x="6193529" y="3408692"/>
            <a:ext cx="153297" cy="1599486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D38515B9-58D8-AA75-2762-9AB06E40FE4F}"/>
              </a:ext>
            </a:extLst>
          </p:cNvPr>
          <p:cNvSpPr/>
          <p:nvPr/>
        </p:nvSpPr>
        <p:spPr bwMode="auto">
          <a:xfrm>
            <a:off x="6345280" y="4739016"/>
            <a:ext cx="153297" cy="269161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9F654BB1-4C33-7F57-0BF4-36696FD9CA38}"/>
              </a:ext>
            </a:extLst>
          </p:cNvPr>
          <p:cNvSpPr/>
          <p:nvPr/>
        </p:nvSpPr>
        <p:spPr bwMode="auto">
          <a:xfrm>
            <a:off x="6542779" y="3507116"/>
            <a:ext cx="153297" cy="150106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7189B8C-8E70-665C-199F-79D9B61AC943}"/>
              </a:ext>
            </a:extLst>
          </p:cNvPr>
          <p:cNvSpPr/>
          <p:nvPr/>
        </p:nvSpPr>
        <p:spPr bwMode="auto">
          <a:xfrm>
            <a:off x="6694999" y="4913642"/>
            <a:ext cx="153297" cy="94535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AA694763-6396-2994-F4B4-07E3A8DFE0C9}"/>
              </a:ext>
            </a:extLst>
          </p:cNvPr>
          <p:cNvSpPr/>
          <p:nvPr/>
        </p:nvSpPr>
        <p:spPr bwMode="auto">
          <a:xfrm>
            <a:off x="6898379" y="3745242"/>
            <a:ext cx="153297" cy="126293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813BF41C-54D9-98D6-AA87-2CB59CCFE6E6}"/>
              </a:ext>
            </a:extLst>
          </p:cNvPr>
          <p:cNvSpPr/>
          <p:nvPr/>
        </p:nvSpPr>
        <p:spPr bwMode="auto">
          <a:xfrm>
            <a:off x="7050599" y="4989889"/>
            <a:ext cx="153297" cy="18288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1C3D0085-4C8C-4060-2474-1C8119BF8A61}"/>
              </a:ext>
            </a:extLst>
          </p:cNvPr>
          <p:cNvSpPr/>
          <p:nvPr/>
        </p:nvSpPr>
        <p:spPr bwMode="auto">
          <a:xfrm>
            <a:off x="7264882" y="4142117"/>
            <a:ext cx="153297" cy="86606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A8B2635A-403A-74FF-C1F6-D9263F439721}"/>
              </a:ext>
            </a:extLst>
          </p:cNvPr>
          <p:cNvSpPr/>
          <p:nvPr/>
        </p:nvSpPr>
        <p:spPr bwMode="auto">
          <a:xfrm>
            <a:off x="7417102" y="4999033"/>
            <a:ext cx="153297" cy="9144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9A051D8A-BAFF-08A8-FB2B-47826D8AC26A}"/>
              </a:ext>
            </a:extLst>
          </p:cNvPr>
          <p:cNvSpPr/>
          <p:nvPr/>
        </p:nvSpPr>
        <p:spPr bwMode="auto">
          <a:xfrm>
            <a:off x="7714354" y="3319792"/>
            <a:ext cx="153297" cy="1688386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33CA09F3-44DA-C510-C6C1-53C602A79C5F}"/>
              </a:ext>
            </a:extLst>
          </p:cNvPr>
          <p:cNvSpPr/>
          <p:nvPr/>
        </p:nvSpPr>
        <p:spPr bwMode="auto">
          <a:xfrm>
            <a:off x="7866574" y="4515404"/>
            <a:ext cx="153297" cy="492774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BE66668F-2ADE-0D96-8EBB-71EFC275FDA2}"/>
              </a:ext>
            </a:extLst>
          </p:cNvPr>
          <p:cNvSpPr/>
          <p:nvPr/>
        </p:nvSpPr>
        <p:spPr bwMode="auto">
          <a:xfrm>
            <a:off x="8069954" y="3354717"/>
            <a:ext cx="153297" cy="165346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21A31F37-EC07-6E35-55A2-67EE5F9E1268}"/>
              </a:ext>
            </a:extLst>
          </p:cNvPr>
          <p:cNvSpPr/>
          <p:nvPr/>
        </p:nvSpPr>
        <p:spPr bwMode="auto">
          <a:xfrm>
            <a:off x="8222174" y="4808867"/>
            <a:ext cx="153297" cy="199310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F856DF1-1C5A-471B-505A-6D23B8776B01}"/>
              </a:ext>
            </a:extLst>
          </p:cNvPr>
          <p:cNvSpPr/>
          <p:nvPr/>
        </p:nvSpPr>
        <p:spPr bwMode="auto">
          <a:xfrm>
            <a:off x="8419204" y="3589667"/>
            <a:ext cx="153297" cy="141851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3E9C93A1-527D-9886-93A9-19AB87CE0FFB}"/>
              </a:ext>
            </a:extLst>
          </p:cNvPr>
          <p:cNvSpPr/>
          <p:nvPr/>
        </p:nvSpPr>
        <p:spPr bwMode="auto">
          <a:xfrm>
            <a:off x="8571424" y="4862842"/>
            <a:ext cx="153297" cy="145335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DCADF642-56BB-EFAA-BE1D-7AF5A3AC697A}"/>
              </a:ext>
            </a:extLst>
          </p:cNvPr>
          <p:cNvSpPr/>
          <p:nvPr/>
        </p:nvSpPr>
        <p:spPr bwMode="auto">
          <a:xfrm>
            <a:off x="8774804" y="3808742"/>
            <a:ext cx="153297" cy="119943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CBB89546-38AF-3AB4-5EA0-6868C66F70A3}"/>
              </a:ext>
            </a:extLst>
          </p:cNvPr>
          <p:cNvSpPr/>
          <p:nvPr/>
        </p:nvSpPr>
        <p:spPr bwMode="auto">
          <a:xfrm>
            <a:off x="8927024" y="4989889"/>
            <a:ext cx="153297" cy="18288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A104727B-651C-9FB8-310A-DA97C2B0F8BB}"/>
              </a:ext>
            </a:extLst>
          </p:cNvPr>
          <p:cNvSpPr/>
          <p:nvPr/>
        </p:nvSpPr>
        <p:spPr bwMode="auto">
          <a:xfrm>
            <a:off x="9141307" y="4161167"/>
            <a:ext cx="153297" cy="84701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300E06A6-4E3A-CCDB-FEDD-B57D905691B8}"/>
              </a:ext>
            </a:extLst>
          </p:cNvPr>
          <p:cNvSpPr/>
          <p:nvPr/>
        </p:nvSpPr>
        <p:spPr bwMode="auto">
          <a:xfrm>
            <a:off x="9593954" y="3307092"/>
            <a:ext cx="153297" cy="1701086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4530D7F6-AAF3-1146-B3E1-B7BF1D38DD5D}"/>
              </a:ext>
            </a:extLst>
          </p:cNvPr>
          <p:cNvSpPr/>
          <p:nvPr/>
        </p:nvSpPr>
        <p:spPr bwMode="auto">
          <a:xfrm>
            <a:off x="9746174" y="4443742"/>
            <a:ext cx="153297" cy="564436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4EAFCAE0-8DEF-1505-F3DA-2B204C990C3B}"/>
              </a:ext>
            </a:extLst>
          </p:cNvPr>
          <p:cNvSpPr/>
          <p:nvPr/>
        </p:nvSpPr>
        <p:spPr bwMode="auto">
          <a:xfrm>
            <a:off x="9949554" y="3361067"/>
            <a:ext cx="153297" cy="164711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5713D277-DE72-9F8C-B829-7EEF97C7BF95}"/>
              </a:ext>
            </a:extLst>
          </p:cNvPr>
          <p:cNvSpPr/>
          <p:nvPr/>
        </p:nvSpPr>
        <p:spPr bwMode="auto">
          <a:xfrm>
            <a:off x="10101774" y="4751717"/>
            <a:ext cx="153297" cy="256460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BC6D859-6418-14A0-D767-AC9995EE4E87}"/>
              </a:ext>
            </a:extLst>
          </p:cNvPr>
          <p:cNvSpPr/>
          <p:nvPr/>
        </p:nvSpPr>
        <p:spPr bwMode="auto">
          <a:xfrm>
            <a:off x="10298804" y="3545217"/>
            <a:ext cx="153297" cy="146296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B5DC985D-CB10-F7AD-B801-88C79D25C1C1}"/>
              </a:ext>
            </a:extLst>
          </p:cNvPr>
          <p:cNvSpPr/>
          <p:nvPr/>
        </p:nvSpPr>
        <p:spPr bwMode="auto">
          <a:xfrm>
            <a:off x="10451024" y="4875542"/>
            <a:ext cx="153297" cy="132635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7B0440F5-E8C8-1774-4BDA-6685D576183F}"/>
              </a:ext>
            </a:extLst>
          </p:cNvPr>
          <p:cNvSpPr/>
          <p:nvPr/>
        </p:nvSpPr>
        <p:spPr bwMode="auto">
          <a:xfrm>
            <a:off x="10654404" y="3776992"/>
            <a:ext cx="153297" cy="123118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3D362484-BFD6-379E-2761-2C232EE89274}"/>
              </a:ext>
            </a:extLst>
          </p:cNvPr>
          <p:cNvSpPr/>
          <p:nvPr/>
        </p:nvSpPr>
        <p:spPr bwMode="auto">
          <a:xfrm>
            <a:off x="10806624" y="4989889"/>
            <a:ext cx="153297" cy="18288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38CA0440-D534-1EE7-C5CA-3351F99AAF05}"/>
              </a:ext>
            </a:extLst>
          </p:cNvPr>
          <p:cNvSpPr/>
          <p:nvPr/>
        </p:nvSpPr>
        <p:spPr bwMode="auto">
          <a:xfrm>
            <a:off x="11026658" y="4234191"/>
            <a:ext cx="153297" cy="77398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4BE22B07-0E58-47D4-5A30-4A2D3B2BDBB7}"/>
              </a:ext>
            </a:extLst>
          </p:cNvPr>
          <p:cNvGrpSpPr/>
          <p:nvPr/>
        </p:nvGrpSpPr>
        <p:grpSpPr>
          <a:xfrm>
            <a:off x="1095425" y="2187160"/>
            <a:ext cx="421911" cy="1451128"/>
            <a:chOff x="5646928" y="3409950"/>
            <a:chExt cx="421911" cy="3089752"/>
          </a:xfrm>
        </p:grpSpPr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6B30DE76-293C-7E97-889F-A24A4685FCBA}"/>
                </a:ext>
              </a:extLst>
            </p:cNvPr>
            <p:cNvSpPr txBox="1"/>
            <p:nvPr/>
          </p:nvSpPr>
          <p:spPr bwMode="auto">
            <a:xfrm>
              <a:off x="5792801" y="3409950"/>
              <a:ext cx="27603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0</a:t>
              </a:r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85121072-7218-4B0D-8D4A-A3948E6B2C0F}"/>
                </a:ext>
              </a:extLst>
            </p:cNvPr>
            <p:cNvSpPr txBox="1"/>
            <p:nvPr/>
          </p:nvSpPr>
          <p:spPr bwMode="auto">
            <a:xfrm>
              <a:off x="5738299" y="3750687"/>
              <a:ext cx="33054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-5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5DC787A5-A31A-695B-6613-90F70A4E699D}"/>
                </a:ext>
              </a:extLst>
            </p:cNvPr>
            <p:cNvSpPr txBox="1"/>
            <p:nvPr/>
          </p:nvSpPr>
          <p:spPr bwMode="auto">
            <a:xfrm>
              <a:off x="5646928" y="4115175"/>
              <a:ext cx="4219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-10</a:t>
              </a: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A8968119-B242-6202-8783-BB3B682E6138}"/>
                </a:ext>
              </a:extLst>
            </p:cNvPr>
            <p:cNvSpPr txBox="1"/>
            <p:nvPr/>
          </p:nvSpPr>
          <p:spPr bwMode="auto">
            <a:xfrm>
              <a:off x="5646928" y="4455912"/>
              <a:ext cx="4219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-15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B33DEF83-1612-E19C-F7A8-392FFF767DC0}"/>
                </a:ext>
              </a:extLst>
            </p:cNvPr>
            <p:cNvSpPr txBox="1"/>
            <p:nvPr/>
          </p:nvSpPr>
          <p:spPr bwMode="auto">
            <a:xfrm>
              <a:off x="5646929" y="4798749"/>
              <a:ext cx="42191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-20</a:t>
              </a: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FE27C6B9-989A-6268-AB51-D1771DABC8B2}"/>
                </a:ext>
              </a:extLst>
            </p:cNvPr>
            <p:cNvSpPr txBox="1"/>
            <p:nvPr/>
          </p:nvSpPr>
          <p:spPr bwMode="auto">
            <a:xfrm>
              <a:off x="5646928" y="5139486"/>
              <a:ext cx="4219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-25</a:t>
              </a:r>
            </a:p>
          </p:txBody>
        </p:sp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196B1940-5461-C16F-7B28-144FC883A763}"/>
                </a:ext>
              </a:extLst>
            </p:cNvPr>
            <p:cNvSpPr txBox="1"/>
            <p:nvPr/>
          </p:nvSpPr>
          <p:spPr bwMode="auto">
            <a:xfrm>
              <a:off x="5646928" y="5503644"/>
              <a:ext cx="421911" cy="655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-30</a:t>
              </a: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53AD9F2D-53A4-F574-3C2B-614F7EDE814E}"/>
                </a:ext>
              </a:extLst>
            </p:cNvPr>
            <p:cNvSpPr txBox="1"/>
            <p:nvPr/>
          </p:nvSpPr>
          <p:spPr bwMode="auto">
            <a:xfrm>
              <a:off x="5646928" y="5844381"/>
              <a:ext cx="421911" cy="655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-35</a:t>
              </a:r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1A0E7C51-4652-6991-F55F-F04DB211B9B7}"/>
              </a:ext>
            </a:extLst>
          </p:cNvPr>
          <p:cNvGrpSpPr/>
          <p:nvPr/>
        </p:nvGrpSpPr>
        <p:grpSpPr>
          <a:xfrm>
            <a:off x="1095425" y="3593262"/>
            <a:ext cx="421911" cy="1470025"/>
            <a:chOff x="5646928" y="3409950"/>
            <a:chExt cx="421911" cy="2749015"/>
          </a:xfrm>
        </p:grpSpPr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E65C3A9C-5160-750D-6C39-8D05E58CF895}"/>
                </a:ext>
              </a:extLst>
            </p:cNvPr>
            <p:cNvSpPr txBox="1"/>
            <p:nvPr/>
          </p:nvSpPr>
          <p:spPr bwMode="auto">
            <a:xfrm>
              <a:off x="5792801" y="3409950"/>
              <a:ext cx="27603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0</a:t>
              </a: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11DD3F62-A5E1-406F-9A84-947E96B1B609}"/>
                </a:ext>
              </a:extLst>
            </p:cNvPr>
            <p:cNvSpPr txBox="1"/>
            <p:nvPr/>
          </p:nvSpPr>
          <p:spPr bwMode="auto">
            <a:xfrm>
              <a:off x="5738299" y="3750687"/>
              <a:ext cx="33054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-5</a:t>
              </a:r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53184056-8B85-901C-D5B7-5CFFA7493A56}"/>
                </a:ext>
              </a:extLst>
            </p:cNvPr>
            <p:cNvSpPr txBox="1"/>
            <p:nvPr/>
          </p:nvSpPr>
          <p:spPr bwMode="auto">
            <a:xfrm>
              <a:off x="5646928" y="4115175"/>
              <a:ext cx="4219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-10</a:t>
              </a: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C3B17347-4F34-76E1-19BE-6E8136137103}"/>
                </a:ext>
              </a:extLst>
            </p:cNvPr>
            <p:cNvSpPr txBox="1"/>
            <p:nvPr/>
          </p:nvSpPr>
          <p:spPr bwMode="auto">
            <a:xfrm>
              <a:off x="5646928" y="4455912"/>
              <a:ext cx="4219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-15</a:t>
              </a: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893AF6C6-2DC5-EC65-7B81-27E156EE348C}"/>
                </a:ext>
              </a:extLst>
            </p:cNvPr>
            <p:cNvSpPr txBox="1"/>
            <p:nvPr/>
          </p:nvSpPr>
          <p:spPr bwMode="auto">
            <a:xfrm>
              <a:off x="5646929" y="4798749"/>
              <a:ext cx="42191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-20</a:t>
              </a:r>
            </a:p>
          </p:txBody>
        </p:sp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4C6D9FAF-6527-DC53-0EE4-135EF971AE13}"/>
                </a:ext>
              </a:extLst>
            </p:cNvPr>
            <p:cNvSpPr txBox="1"/>
            <p:nvPr/>
          </p:nvSpPr>
          <p:spPr bwMode="auto">
            <a:xfrm>
              <a:off x="5646928" y="5139486"/>
              <a:ext cx="4219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-25</a:t>
              </a:r>
            </a:p>
          </p:txBody>
        </p:sp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76FD6AED-8F9A-5E4F-3200-67C29D0A6F92}"/>
                </a:ext>
              </a:extLst>
            </p:cNvPr>
            <p:cNvSpPr txBox="1"/>
            <p:nvPr/>
          </p:nvSpPr>
          <p:spPr bwMode="auto">
            <a:xfrm>
              <a:off x="5646928" y="5503644"/>
              <a:ext cx="421911" cy="655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-30</a:t>
              </a:r>
            </a:p>
          </p:txBody>
        </p:sp>
      </p:grpSp>
      <p:sp>
        <p:nvSpPr>
          <p:cNvPr id="155" name="TextBox 154">
            <a:extLst>
              <a:ext uri="{FF2B5EF4-FFF2-40B4-BE49-F238E27FC236}">
                <a16:creationId xmlns:a16="http://schemas.microsoft.com/office/drawing/2014/main" id="{6ECBEEE7-1B68-F37D-9664-E6C6E7AB761B}"/>
              </a:ext>
            </a:extLst>
          </p:cNvPr>
          <p:cNvSpPr txBox="1"/>
          <p:nvPr/>
        </p:nvSpPr>
        <p:spPr bwMode="auto">
          <a:xfrm>
            <a:off x="1545949" y="3150577"/>
            <a:ext cx="55816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-26.2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6C5E4FD8-BD83-14A4-95D0-569D4031B555}"/>
              </a:ext>
            </a:extLst>
          </p:cNvPr>
          <p:cNvSpPr txBox="1"/>
          <p:nvPr/>
        </p:nvSpPr>
        <p:spPr bwMode="auto">
          <a:xfrm>
            <a:off x="2045854" y="2388534"/>
            <a:ext cx="4667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-2.4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5FEB45FE-04EC-EEA4-6B2D-4475EB0A6388}"/>
              </a:ext>
            </a:extLst>
          </p:cNvPr>
          <p:cNvSpPr txBox="1"/>
          <p:nvPr/>
        </p:nvSpPr>
        <p:spPr bwMode="auto">
          <a:xfrm>
            <a:off x="2749698" y="3085703"/>
            <a:ext cx="5581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-23.6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11FDF72E-BB7D-122B-260A-DA4574ADDA3B}"/>
              </a:ext>
            </a:extLst>
          </p:cNvPr>
          <p:cNvSpPr txBox="1"/>
          <p:nvPr/>
        </p:nvSpPr>
        <p:spPr bwMode="auto">
          <a:xfrm>
            <a:off x="3264602" y="2421862"/>
            <a:ext cx="4667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-3.2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B5E6063E-55BB-BC09-BD9B-EB021145E859}"/>
              </a:ext>
            </a:extLst>
          </p:cNvPr>
          <p:cNvSpPr txBox="1"/>
          <p:nvPr/>
        </p:nvSpPr>
        <p:spPr bwMode="auto">
          <a:xfrm>
            <a:off x="4009224" y="3085703"/>
            <a:ext cx="5581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-23.8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DA3BBF0E-BDB1-C5E8-056B-A18597A4D044}"/>
              </a:ext>
            </a:extLst>
          </p:cNvPr>
          <p:cNvSpPr txBox="1"/>
          <p:nvPr/>
        </p:nvSpPr>
        <p:spPr bwMode="auto">
          <a:xfrm>
            <a:off x="4492862" y="2421862"/>
            <a:ext cx="4667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-3.3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0223690D-3D7C-AC12-2FA0-1663B4F9E789}"/>
              </a:ext>
            </a:extLst>
          </p:cNvPr>
          <p:cNvSpPr txBox="1"/>
          <p:nvPr/>
        </p:nvSpPr>
        <p:spPr bwMode="auto">
          <a:xfrm>
            <a:off x="1545948" y="4534998"/>
            <a:ext cx="5581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-22.2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EF6BF613-B0A1-9178-D83F-9C9F07891F27}"/>
              </a:ext>
            </a:extLst>
          </p:cNvPr>
          <p:cNvSpPr txBox="1"/>
          <p:nvPr/>
        </p:nvSpPr>
        <p:spPr bwMode="auto">
          <a:xfrm>
            <a:off x="2045855" y="3853390"/>
            <a:ext cx="4667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-3.8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E49DB35D-75AF-7E0C-57D4-667604C249CD}"/>
              </a:ext>
            </a:extLst>
          </p:cNvPr>
          <p:cNvSpPr txBox="1"/>
          <p:nvPr/>
        </p:nvSpPr>
        <p:spPr bwMode="auto">
          <a:xfrm>
            <a:off x="2749699" y="4470124"/>
            <a:ext cx="5581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-20.4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8B981EA7-5487-08D9-79A6-0431618CE933}"/>
              </a:ext>
            </a:extLst>
          </p:cNvPr>
          <p:cNvSpPr txBox="1"/>
          <p:nvPr/>
        </p:nvSpPr>
        <p:spPr bwMode="auto">
          <a:xfrm>
            <a:off x="3264602" y="3892162"/>
            <a:ext cx="4667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-4.9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90E1E7AE-69C0-E201-8869-32C3EB44E03E}"/>
              </a:ext>
            </a:extLst>
          </p:cNvPr>
          <p:cNvSpPr txBox="1"/>
          <p:nvPr/>
        </p:nvSpPr>
        <p:spPr bwMode="auto">
          <a:xfrm>
            <a:off x="4009225" y="4451919"/>
            <a:ext cx="5581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-19.9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6F8874FB-57C0-7A5E-A238-3A0E5F3DEA9B}"/>
              </a:ext>
            </a:extLst>
          </p:cNvPr>
          <p:cNvSpPr txBox="1"/>
          <p:nvPr/>
        </p:nvSpPr>
        <p:spPr bwMode="auto">
          <a:xfrm>
            <a:off x="4492863" y="3861390"/>
            <a:ext cx="4667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-4.1</a:t>
            </a:r>
          </a:p>
        </p:txBody>
      </p: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B10976FF-34EB-44CE-54E9-CAF960A4A0EC}"/>
              </a:ext>
            </a:extLst>
          </p:cNvPr>
          <p:cNvGrpSpPr/>
          <p:nvPr/>
        </p:nvGrpSpPr>
        <p:grpSpPr>
          <a:xfrm>
            <a:off x="1441934" y="2344743"/>
            <a:ext cx="72541" cy="1133936"/>
            <a:chOff x="5722960" y="3556000"/>
            <a:chExt cx="463680" cy="2442044"/>
          </a:xfrm>
        </p:grpSpPr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0E555C0D-7F67-B6B3-64B7-F768FB7E9D3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556000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8CF86364-55BB-BFD9-98A9-15B7A2B9401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90504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725052B7-A717-F204-0D29-264886B94DB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5408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7FE6556B-252E-86F0-C40F-41FDD200F4C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60312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32DA0CD7-F044-0267-DAA2-C652F44430B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6FABA0D1-305D-BA7E-273C-6BFB5A44B2A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6676E149-DC7D-F5F9-626C-B4A4BBD18F4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648999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2AF28340-0F56-932A-FCA9-40BF333D980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99804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76" name="Freeform: Shape 175">
            <a:extLst>
              <a:ext uri="{FF2B5EF4-FFF2-40B4-BE49-F238E27FC236}">
                <a16:creationId xmlns:a16="http://schemas.microsoft.com/office/drawing/2014/main" id="{F215CFC5-D34A-A660-8AC2-FA35716ED815}"/>
              </a:ext>
            </a:extLst>
          </p:cNvPr>
          <p:cNvSpPr/>
          <p:nvPr/>
        </p:nvSpPr>
        <p:spPr bwMode="auto">
          <a:xfrm>
            <a:off x="1498600" y="2345488"/>
            <a:ext cx="3676650" cy="1136650"/>
          </a:xfrm>
          <a:custGeom>
            <a:avLst/>
            <a:gdLst>
              <a:gd name="connsiteX0" fmla="*/ 3676650 w 3676650"/>
              <a:gd name="connsiteY0" fmla="*/ 0 h 1136650"/>
              <a:gd name="connsiteX1" fmla="*/ 0 w 3676650"/>
              <a:gd name="connsiteY1" fmla="*/ 0 h 1136650"/>
              <a:gd name="connsiteX2" fmla="*/ 0 w 3676650"/>
              <a:gd name="connsiteY2" fmla="*/ 1136650 h 113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76650" h="1136650">
                <a:moveTo>
                  <a:pt x="3676650" y="0"/>
                </a:moveTo>
                <a:lnTo>
                  <a:pt x="0" y="0"/>
                </a:lnTo>
                <a:lnTo>
                  <a:pt x="0" y="113665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901EFD88-BAD3-8155-6139-8D2ACDC94D07}"/>
              </a:ext>
            </a:extLst>
          </p:cNvPr>
          <p:cNvGrpSpPr/>
          <p:nvPr/>
        </p:nvGrpSpPr>
        <p:grpSpPr>
          <a:xfrm>
            <a:off x="1441935" y="3733070"/>
            <a:ext cx="72540" cy="1127002"/>
            <a:chOff x="5722960" y="3556000"/>
            <a:chExt cx="463680" cy="2092999"/>
          </a:xfrm>
        </p:grpSpPr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7242DB3-5152-7AB0-DE24-DD179E0A38B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556000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C49C3878-ED85-C5EF-3A62-57912A724F6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390504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28A12CD0-2E25-674A-2963-8E2AB68599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5408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5E15E4E8-BB82-C53C-3D5C-83BB226DA6F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60312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E8690A07-FFF8-7703-E3EA-367A934CCEC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815DC3A8-385D-8354-1EF9-2EAE7456C61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75ED5CA2-21E4-3CED-E604-826AC201242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648999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85" name="Freeform: Shape 184">
            <a:extLst>
              <a:ext uri="{FF2B5EF4-FFF2-40B4-BE49-F238E27FC236}">
                <a16:creationId xmlns:a16="http://schemas.microsoft.com/office/drawing/2014/main" id="{4814ACA5-8025-2A49-1F8C-B2B994DD2820}"/>
              </a:ext>
            </a:extLst>
          </p:cNvPr>
          <p:cNvSpPr/>
          <p:nvPr/>
        </p:nvSpPr>
        <p:spPr bwMode="auto">
          <a:xfrm>
            <a:off x="1498600" y="3733814"/>
            <a:ext cx="3676650" cy="1136650"/>
          </a:xfrm>
          <a:custGeom>
            <a:avLst/>
            <a:gdLst>
              <a:gd name="connsiteX0" fmla="*/ 3676650 w 3676650"/>
              <a:gd name="connsiteY0" fmla="*/ 0 h 1136650"/>
              <a:gd name="connsiteX1" fmla="*/ 0 w 3676650"/>
              <a:gd name="connsiteY1" fmla="*/ 0 h 1136650"/>
              <a:gd name="connsiteX2" fmla="*/ 0 w 3676650"/>
              <a:gd name="connsiteY2" fmla="*/ 1136650 h 113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76650" h="1136650">
                <a:moveTo>
                  <a:pt x="3676650" y="0"/>
                </a:moveTo>
                <a:lnTo>
                  <a:pt x="0" y="0"/>
                </a:lnTo>
                <a:lnTo>
                  <a:pt x="0" y="113665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7423E711-AE9B-F83E-87DD-507584E92FA7}"/>
              </a:ext>
            </a:extLst>
          </p:cNvPr>
          <p:cNvSpPr/>
          <p:nvPr/>
        </p:nvSpPr>
        <p:spPr bwMode="auto">
          <a:xfrm>
            <a:off x="1606550" y="3745242"/>
            <a:ext cx="438150" cy="833118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98922E88-607B-E6E1-F4B5-CEB325D11F79}"/>
              </a:ext>
            </a:extLst>
          </p:cNvPr>
          <p:cNvSpPr/>
          <p:nvPr/>
        </p:nvSpPr>
        <p:spPr bwMode="auto">
          <a:xfrm>
            <a:off x="2064544" y="3745242"/>
            <a:ext cx="438150" cy="140121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245339C1-C298-E7C3-D397-EBB03710A8E0}"/>
              </a:ext>
            </a:extLst>
          </p:cNvPr>
          <p:cNvGrpSpPr/>
          <p:nvPr/>
        </p:nvGrpSpPr>
        <p:grpSpPr>
          <a:xfrm>
            <a:off x="1724603" y="4566043"/>
            <a:ext cx="203200" cy="45719"/>
            <a:chOff x="2295525" y="3429000"/>
            <a:chExt cx="203200" cy="62633"/>
          </a:xfrm>
        </p:grpSpPr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46FE8C38-E923-E9E1-1149-E67016F444C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71BBE15C-8841-1D55-83EF-43F0AAC4452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C09F3EC5-839B-0F58-B13F-FF8DAB2CF10B}"/>
              </a:ext>
            </a:extLst>
          </p:cNvPr>
          <p:cNvGrpSpPr/>
          <p:nvPr/>
        </p:nvGrpSpPr>
        <p:grpSpPr>
          <a:xfrm>
            <a:off x="2170471" y="3876267"/>
            <a:ext cx="203200" cy="45719"/>
            <a:chOff x="2295525" y="3429000"/>
            <a:chExt cx="203200" cy="62633"/>
          </a:xfrm>
        </p:grpSpPr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5F54103F-3CD0-4A5D-DE18-1E3BEE8E3DB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C94AE33A-450B-832C-13FA-1A173FD872D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94" name="Rectangle 193">
            <a:extLst>
              <a:ext uri="{FF2B5EF4-FFF2-40B4-BE49-F238E27FC236}">
                <a16:creationId xmlns:a16="http://schemas.microsoft.com/office/drawing/2014/main" id="{63EE18B9-FAD2-8C21-CDFD-6A3644D6CAFD}"/>
              </a:ext>
            </a:extLst>
          </p:cNvPr>
          <p:cNvSpPr/>
          <p:nvPr/>
        </p:nvSpPr>
        <p:spPr bwMode="auto">
          <a:xfrm>
            <a:off x="2832324" y="3745242"/>
            <a:ext cx="438150" cy="762421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427A9ED5-4F6D-CE04-BFE8-59A9CD4709AB}"/>
              </a:ext>
            </a:extLst>
          </p:cNvPr>
          <p:cNvSpPr/>
          <p:nvPr/>
        </p:nvSpPr>
        <p:spPr bwMode="auto">
          <a:xfrm>
            <a:off x="3290318" y="3745242"/>
            <a:ext cx="438150" cy="178221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826081EA-CF26-AF31-67BF-F493B058E19F}"/>
              </a:ext>
            </a:extLst>
          </p:cNvPr>
          <p:cNvGrpSpPr/>
          <p:nvPr/>
        </p:nvGrpSpPr>
        <p:grpSpPr>
          <a:xfrm>
            <a:off x="2950377" y="4497637"/>
            <a:ext cx="203200" cy="45719"/>
            <a:chOff x="2295525" y="3429000"/>
            <a:chExt cx="203200" cy="62633"/>
          </a:xfrm>
        </p:grpSpPr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81864B05-0F0D-FEA0-8C7A-E7541178D3B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C4BF76E0-5C9F-F7A5-214A-AB87F006C73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99" name="Group 198">
            <a:extLst>
              <a:ext uri="{FF2B5EF4-FFF2-40B4-BE49-F238E27FC236}">
                <a16:creationId xmlns:a16="http://schemas.microsoft.com/office/drawing/2014/main" id="{3BF03806-E8F7-DAF2-B9DE-69FAF1A4D236}"/>
              </a:ext>
            </a:extLst>
          </p:cNvPr>
          <p:cNvGrpSpPr/>
          <p:nvPr/>
        </p:nvGrpSpPr>
        <p:grpSpPr>
          <a:xfrm>
            <a:off x="3396245" y="3921986"/>
            <a:ext cx="203200" cy="45719"/>
            <a:chOff x="2295525" y="3429000"/>
            <a:chExt cx="203200" cy="62633"/>
          </a:xfrm>
        </p:grpSpPr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59A317AF-923B-8DAD-ED57-3CD53003FA2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984F3A52-098A-18D0-DBD7-FF7E03BA146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02" name="Rectangle 201">
            <a:extLst>
              <a:ext uri="{FF2B5EF4-FFF2-40B4-BE49-F238E27FC236}">
                <a16:creationId xmlns:a16="http://schemas.microsoft.com/office/drawing/2014/main" id="{5EBA33D6-412A-A048-02F5-2E7C9DF60220}"/>
              </a:ext>
            </a:extLst>
          </p:cNvPr>
          <p:cNvSpPr/>
          <p:nvPr/>
        </p:nvSpPr>
        <p:spPr bwMode="auto">
          <a:xfrm>
            <a:off x="4067399" y="3745243"/>
            <a:ext cx="438150" cy="740196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ED614D13-6170-570B-D796-A0A2DA298368}"/>
              </a:ext>
            </a:extLst>
          </p:cNvPr>
          <p:cNvSpPr/>
          <p:nvPr/>
        </p:nvSpPr>
        <p:spPr bwMode="auto">
          <a:xfrm>
            <a:off x="4525393" y="3745243"/>
            <a:ext cx="438150" cy="149646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204" name="Group 203">
            <a:extLst>
              <a:ext uri="{FF2B5EF4-FFF2-40B4-BE49-F238E27FC236}">
                <a16:creationId xmlns:a16="http://schemas.microsoft.com/office/drawing/2014/main" id="{B5E3B04B-E63F-2B0E-5029-758FCE200EF4}"/>
              </a:ext>
            </a:extLst>
          </p:cNvPr>
          <p:cNvGrpSpPr/>
          <p:nvPr/>
        </p:nvGrpSpPr>
        <p:grpSpPr>
          <a:xfrm>
            <a:off x="4185452" y="4481338"/>
            <a:ext cx="203200" cy="45719"/>
            <a:chOff x="2295525" y="3429000"/>
            <a:chExt cx="203200" cy="62633"/>
          </a:xfrm>
        </p:grpSpPr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699C5616-1C49-4402-6571-E144E91B664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98F24317-D1B4-C12B-8A5F-5DA5A15825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83CCF0D2-634E-CDA4-824D-CC62A0E3935D}"/>
              </a:ext>
            </a:extLst>
          </p:cNvPr>
          <p:cNvGrpSpPr/>
          <p:nvPr/>
        </p:nvGrpSpPr>
        <p:grpSpPr>
          <a:xfrm>
            <a:off x="4631320" y="3882851"/>
            <a:ext cx="203200" cy="45719"/>
            <a:chOff x="2295525" y="3429000"/>
            <a:chExt cx="203200" cy="62633"/>
          </a:xfrm>
        </p:grpSpPr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88AE8D4D-47E4-A5AB-4121-322243D8050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9F1025B9-9137-E82B-0749-12BC162DA7D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10" name="Rectangle 209">
            <a:extLst>
              <a:ext uri="{FF2B5EF4-FFF2-40B4-BE49-F238E27FC236}">
                <a16:creationId xmlns:a16="http://schemas.microsoft.com/office/drawing/2014/main" id="{7E1978C9-6725-D60B-7A3C-A9658EE1FA86}"/>
              </a:ext>
            </a:extLst>
          </p:cNvPr>
          <p:cNvSpPr/>
          <p:nvPr/>
        </p:nvSpPr>
        <p:spPr bwMode="auto">
          <a:xfrm>
            <a:off x="1606550" y="2360942"/>
            <a:ext cx="438150" cy="825921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BD1CCA5D-1BA7-4C26-E67A-06259F030A03}"/>
              </a:ext>
            </a:extLst>
          </p:cNvPr>
          <p:cNvSpPr/>
          <p:nvPr/>
        </p:nvSpPr>
        <p:spPr bwMode="auto">
          <a:xfrm>
            <a:off x="2064544" y="2360943"/>
            <a:ext cx="438150" cy="60746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7AE4E614-CB9B-BC3D-52B0-DBB41E17A2F5}"/>
              </a:ext>
            </a:extLst>
          </p:cNvPr>
          <p:cNvGrpSpPr/>
          <p:nvPr/>
        </p:nvGrpSpPr>
        <p:grpSpPr>
          <a:xfrm>
            <a:off x="1724603" y="3181743"/>
            <a:ext cx="203200" cy="45719"/>
            <a:chOff x="2295525" y="3429000"/>
            <a:chExt cx="203200" cy="62633"/>
          </a:xfrm>
        </p:grpSpPr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5DDF1CA0-A126-CD8D-4DB2-AE5F00F9DBA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104F4817-3547-3FD4-1C1E-C2F7E8403E0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15" name="Group 214">
            <a:extLst>
              <a:ext uri="{FF2B5EF4-FFF2-40B4-BE49-F238E27FC236}">
                <a16:creationId xmlns:a16="http://schemas.microsoft.com/office/drawing/2014/main" id="{0CE74DA5-9D6C-EBEF-90F6-F1E34DF6EE76}"/>
              </a:ext>
            </a:extLst>
          </p:cNvPr>
          <p:cNvGrpSpPr/>
          <p:nvPr/>
        </p:nvGrpSpPr>
        <p:grpSpPr>
          <a:xfrm>
            <a:off x="2170471" y="2409081"/>
            <a:ext cx="203200" cy="45719"/>
            <a:chOff x="2295525" y="3429000"/>
            <a:chExt cx="203200" cy="62633"/>
          </a:xfrm>
        </p:grpSpPr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8A43CD90-D830-87B0-B2CA-0643DAD30DD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DC15938E-1A0C-F401-AA40-DFA6E590C5A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18" name="Rectangle 217">
            <a:extLst>
              <a:ext uri="{FF2B5EF4-FFF2-40B4-BE49-F238E27FC236}">
                <a16:creationId xmlns:a16="http://schemas.microsoft.com/office/drawing/2014/main" id="{99CEEB81-4F8A-23D3-56DF-F8D4D4FCED87}"/>
              </a:ext>
            </a:extLst>
          </p:cNvPr>
          <p:cNvSpPr/>
          <p:nvPr/>
        </p:nvSpPr>
        <p:spPr bwMode="auto">
          <a:xfrm>
            <a:off x="2832324" y="2360942"/>
            <a:ext cx="438150" cy="743371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D8D2FE68-1BC0-0404-2F84-E6E323D0A042}"/>
              </a:ext>
            </a:extLst>
          </p:cNvPr>
          <p:cNvSpPr/>
          <p:nvPr/>
        </p:nvSpPr>
        <p:spPr bwMode="auto">
          <a:xfrm>
            <a:off x="3290318" y="2360943"/>
            <a:ext cx="438150" cy="92496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537B1580-376C-BAA8-75EA-E8D3CDE955BC}"/>
              </a:ext>
            </a:extLst>
          </p:cNvPr>
          <p:cNvGrpSpPr/>
          <p:nvPr/>
        </p:nvGrpSpPr>
        <p:grpSpPr>
          <a:xfrm>
            <a:off x="2950377" y="3099895"/>
            <a:ext cx="203200" cy="45719"/>
            <a:chOff x="2295525" y="3429000"/>
            <a:chExt cx="203200" cy="62633"/>
          </a:xfrm>
        </p:grpSpPr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id="{F138057B-C432-286D-2EB2-3C41471AF8C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id="{EA53B5AA-A11D-946C-CB4A-E76C413D9B1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FD20B95B-481E-8067-6B07-12FA1E8309EF}"/>
              </a:ext>
            </a:extLst>
          </p:cNvPr>
          <p:cNvGrpSpPr/>
          <p:nvPr/>
        </p:nvGrpSpPr>
        <p:grpSpPr>
          <a:xfrm>
            <a:off x="3396245" y="2441832"/>
            <a:ext cx="203200" cy="45719"/>
            <a:chOff x="2295525" y="3429000"/>
            <a:chExt cx="203200" cy="62633"/>
          </a:xfrm>
        </p:grpSpPr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F40569D7-D62A-21B0-8E5C-F43766D7AF8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D97D57EC-4F31-0E4F-9FCE-1E3A1BE86C2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26" name="Rectangle 225">
            <a:extLst>
              <a:ext uri="{FF2B5EF4-FFF2-40B4-BE49-F238E27FC236}">
                <a16:creationId xmlns:a16="http://schemas.microsoft.com/office/drawing/2014/main" id="{EDE3FFF4-F9D2-F623-97F5-D9DE81143B65}"/>
              </a:ext>
            </a:extLst>
          </p:cNvPr>
          <p:cNvSpPr/>
          <p:nvPr/>
        </p:nvSpPr>
        <p:spPr bwMode="auto">
          <a:xfrm>
            <a:off x="4067399" y="2360943"/>
            <a:ext cx="438150" cy="756070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27" name="Rectangle 226">
            <a:extLst>
              <a:ext uri="{FF2B5EF4-FFF2-40B4-BE49-F238E27FC236}">
                <a16:creationId xmlns:a16="http://schemas.microsoft.com/office/drawing/2014/main" id="{9ECD74E6-B51E-A1A4-B4C6-0724122B453A}"/>
              </a:ext>
            </a:extLst>
          </p:cNvPr>
          <p:cNvSpPr/>
          <p:nvPr/>
        </p:nvSpPr>
        <p:spPr bwMode="auto">
          <a:xfrm>
            <a:off x="4525393" y="2360943"/>
            <a:ext cx="438150" cy="89320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577ADA9E-7FC3-7F7B-B79C-686627564308}"/>
              </a:ext>
            </a:extLst>
          </p:cNvPr>
          <p:cNvGrpSpPr/>
          <p:nvPr/>
        </p:nvGrpSpPr>
        <p:grpSpPr>
          <a:xfrm>
            <a:off x="4185452" y="3106563"/>
            <a:ext cx="203200" cy="45719"/>
            <a:chOff x="2295525" y="3429000"/>
            <a:chExt cx="203200" cy="62633"/>
          </a:xfrm>
        </p:grpSpPr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4B4379A9-B9CB-E3A3-2860-5D17399A8B4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id="{254A72F2-600F-0282-83C7-27AA7B2BFF8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31" name="Group 230">
            <a:extLst>
              <a:ext uri="{FF2B5EF4-FFF2-40B4-BE49-F238E27FC236}">
                <a16:creationId xmlns:a16="http://schemas.microsoft.com/office/drawing/2014/main" id="{8276E39E-5C62-4847-F0A8-086D2D4A4E5C}"/>
              </a:ext>
            </a:extLst>
          </p:cNvPr>
          <p:cNvGrpSpPr/>
          <p:nvPr/>
        </p:nvGrpSpPr>
        <p:grpSpPr>
          <a:xfrm>
            <a:off x="4631320" y="2441832"/>
            <a:ext cx="203200" cy="45719"/>
            <a:chOff x="2295525" y="3429000"/>
            <a:chExt cx="203200" cy="62633"/>
          </a:xfrm>
        </p:grpSpPr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D2D73665-0FED-56B5-3B98-7F6400AC837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95525" y="3491633"/>
              <a:ext cx="2032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69EC0DC3-A173-1994-7B4F-2F415DAB304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97125" y="3429000"/>
              <a:ext cx="0" cy="50379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34" name="TextBox 233">
            <a:extLst>
              <a:ext uri="{FF2B5EF4-FFF2-40B4-BE49-F238E27FC236}">
                <a16:creationId xmlns:a16="http://schemas.microsoft.com/office/drawing/2014/main" id="{5058E963-D410-1F47-88F4-5E96D0552192}"/>
              </a:ext>
            </a:extLst>
          </p:cNvPr>
          <p:cNvSpPr txBox="1"/>
          <p:nvPr/>
        </p:nvSpPr>
        <p:spPr bwMode="auto">
          <a:xfrm>
            <a:off x="4190211" y="5613113"/>
            <a:ext cx="458780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126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100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F7F04714-A956-46A2-967A-8535189ACB7D}"/>
              </a:ext>
            </a:extLst>
          </p:cNvPr>
          <p:cNvSpPr txBox="1"/>
          <p:nvPr/>
        </p:nvSpPr>
        <p:spPr bwMode="auto">
          <a:xfrm>
            <a:off x="3065023" y="5613113"/>
            <a:ext cx="367408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96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72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40C92B8E-97AA-2B38-573A-5706140BA630}"/>
              </a:ext>
            </a:extLst>
          </p:cNvPr>
          <p:cNvSpPr txBox="1"/>
          <p:nvPr/>
        </p:nvSpPr>
        <p:spPr bwMode="auto">
          <a:xfrm>
            <a:off x="1877596" y="5613113"/>
            <a:ext cx="458779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137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136</a:t>
            </a:r>
          </a:p>
        </p:txBody>
      </p: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2FA04591-CDDB-B495-545B-D907D5B07E9F}"/>
              </a:ext>
            </a:extLst>
          </p:cNvPr>
          <p:cNvGrpSpPr/>
          <p:nvPr/>
        </p:nvGrpSpPr>
        <p:grpSpPr>
          <a:xfrm rot="5400000">
            <a:off x="6716596" y="4516603"/>
            <a:ext cx="71511" cy="1058568"/>
            <a:chOff x="5722960" y="4242644"/>
            <a:chExt cx="463680" cy="1058568"/>
          </a:xfrm>
        </p:grpSpPr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48CEC30E-A857-2AF0-666B-C28B4663947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4264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DB21C5D8-EB1A-1159-8761-FD70943A24E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59864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3EE56872-CFFB-1F96-2C99-12F78E8754A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EE243310-DDD1-395E-48C8-AAE9593F066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42" name="Group 241">
            <a:extLst>
              <a:ext uri="{FF2B5EF4-FFF2-40B4-BE49-F238E27FC236}">
                <a16:creationId xmlns:a16="http://schemas.microsoft.com/office/drawing/2014/main" id="{4BE54CE5-D1E9-92D3-605C-C590E1127316}"/>
              </a:ext>
            </a:extLst>
          </p:cNvPr>
          <p:cNvGrpSpPr/>
          <p:nvPr/>
        </p:nvGrpSpPr>
        <p:grpSpPr>
          <a:xfrm rot="5400000">
            <a:off x="8600988" y="4514328"/>
            <a:ext cx="71511" cy="1058568"/>
            <a:chOff x="5722960" y="4242644"/>
            <a:chExt cx="463680" cy="1058568"/>
          </a:xfrm>
        </p:grpSpPr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3DD3F4F9-8CBD-B4A4-3F2B-9C31CA45FDC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4264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F5353109-5C89-44C1-6BB6-E9B06BEA110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59864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2A790074-9921-1027-9C01-284679A1AC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35EF10B8-7088-F692-2249-CA87C18FEF3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1F93174B-115C-3316-78E6-E3E688553553}"/>
              </a:ext>
            </a:extLst>
          </p:cNvPr>
          <p:cNvGrpSpPr/>
          <p:nvPr/>
        </p:nvGrpSpPr>
        <p:grpSpPr>
          <a:xfrm rot="5400000">
            <a:off x="10478284" y="4516560"/>
            <a:ext cx="71511" cy="1058568"/>
            <a:chOff x="5722960" y="4242644"/>
            <a:chExt cx="463680" cy="1058568"/>
          </a:xfrm>
        </p:grpSpPr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888E3B73-84D1-EB68-CDC5-12C0AD95CC8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242644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CABCC34A-BA94-4752-665A-AFFCC51BC4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598646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7D6191FB-144C-172B-1C29-7541B41FB33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4952168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CD990B69-62D7-8451-1BE6-AB11DA5CB16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22960" y="5301212"/>
              <a:ext cx="46368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7" name="Text Box 11">
            <a:extLst>
              <a:ext uri="{FF2B5EF4-FFF2-40B4-BE49-F238E27FC236}">
                <a16:creationId xmlns:a16="http://schemas.microsoft.com/office/drawing/2014/main" id="{9F10E5AC-B615-AFB2-5EDF-5D75B4A87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680" y="6170514"/>
            <a:ext cx="8010524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</a:t>
            </a:r>
            <a:r>
              <a:rPr lang="en-US" sz="12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&lt;.05 and †</a:t>
            </a:r>
            <a:r>
              <a:rPr lang="en-US" sz="12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&lt;.001 vs baseline, ‡</a:t>
            </a:r>
            <a:r>
              <a:rPr lang="en-US" sz="12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sz="12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&lt;.001 vs placebo.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254799-0F6A-4257-F242-484BC68A40A2}"/>
              </a:ext>
            </a:extLst>
          </p:cNvPr>
          <p:cNvSpPr txBox="1"/>
          <p:nvPr/>
        </p:nvSpPr>
        <p:spPr bwMode="auto">
          <a:xfrm>
            <a:off x="2164254" y="2573229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*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6117A2-93AE-AE9A-D0E0-673F340B8679}"/>
              </a:ext>
            </a:extLst>
          </p:cNvPr>
          <p:cNvSpPr txBox="1"/>
          <p:nvPr/>
        </p:nvSpPr>
        <p:spPr bwMode="auto">
          <a:xfrm>
            <a:off x="3384463" y="2568013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*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A94F7A-7FA4-808E-C284-C42D2922B747}"/>
              </a:ext>
            </a:extLst>
          </p:cNvPr>
          <p:cNvSpPr txBox="1"/>
          <p:nvPr/>
        </p:nvSpPr>
        <p:spPr bwMode="auto">
          <a:xfrm>
            <a:off x="1647145" y="3310891"/>
            <a:ext cx="3642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†‡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EAAC46-FD84-3B8E-EB36-E6BBBB3B0AC7}"/>
              </a:ext>
            </a:extLst>
          </p:cNvPr>
          <p:cNvSpPr txBox="1"/>
          <p:nvPr/>
        </p:nvSpPr>
        <p:spPr bwMode="auto">
          <a:xfrm>
            <a:off x="4612923" y="2580907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1C749A-7BC3-AE81-886B-3C912BA07F55}"/>
              </a:ext>
            </a:extLst>
          </p:cNvPr>
          <p:cNvSpPr txBox="1"/>
          <p:nvPr/>
        </p:nvSpPr>
        <p:spPr bwMode="auto">
          <a:xfrm>
            <a:off x="2879347" y="3247398"/>
            <a:ext cx="3642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†‡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B45EF9-A76F-D267-0A92-B7FB067D1919}"/>
              </a:ext>
            </a:extLst>
          </p:cNvPr>
          <p:cNvSpPr txBox="1"/>
          <p:nvPr/>
        </p:nvSpPr>
        <p:spPr bwMode="auto">
          <a:xfrm>
            <a:off x="4107698" y="3250303"/>
            <a:ext cx="3642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†‡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91734AA-5CCD-3C0B-2C1A-C85A0C540ECD}"/>
              </a:ext>
            </a:extLst>
          </p:cNvPr>
          <p:cNvSpPr txBox="1"/>
          <p:nvPr/>
        </p:nvSpPr>
        <p:spPr bwMode="auto">
          <a:xfrm>
            <a:off x="2873710" y="4631278"/>
            <a:ext cx="3642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†‡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E67EA3-B00F-96FC-8520-738F14AFA0DB}"/>
              </a:ext>
            </a:extLst>
          </p:cNvPr>
          <p:cNvSpPr txBox="1"/>
          <p:nvPr/>
        </p:nvSpPr>
        <p:spPr bwMode="auto">
          <a:xfrm>
            <a:off x="4117149" y="4597828"/>
            <a:ext cx="3642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†‡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E3A25C-F5F7-4A19-B185-0EBD5EA398E7}"/>
              </a:ext>
            </a:extLst>
          </p:cNvPr>
          <p:cNvSpPr txBox="1"/>
          <p:nvPr/>
        </p:nvSpPr>
        <p:spPr bwMode="auto">
          <a:xfrm>
            <a:off x="1635154" y="4682112"/>
            <a:ext cx="3642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†‡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AEB34CF-2380-61AA-939A-27B34CCA249F}"/>
              </a:ext>
            </a:extLst>
          </p:cNvPr>
          <p:cNvSpPr txBox="1"/>
          <p:nvPr/>
        </p:nvSpPr>
        <p:spPr bwMode="auto">
          <a:xfrm>
            <a:off x="2152050" y="4021841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73EDA5-7617-37C4-9257-321556BC9B24}"/>
              </a:ext>
            </a:extLst>
          </p:cNvPr>
          <p:cNvSpPr txBox="1"/>
          <p:nvPr/>
        </p:nvSpPr>
        <p:spPr bwMode="auto">
          <a:xfrm>
            <a:off x="3373784" y="4057929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34D23F-0A19-63CB-1604-9A5C6FE2EF84}"/>
              </a:ext>
            </a:extLst>
          </p:cNvPr>
          <p:cNvSpPr txBox="1"/>
          <p:nvPr/>
        </p:nvSpPr>
        <p:spPr bwMode="auto">
          <a:xfrm>
            <a:off x="4618334" y="4024174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†</a:t>
            </a:r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id="{C4E92D0E-9FB5-1626-7373-F07763319CAC}"/>
              </a:ext>
            </a:extLst>
          </p:cNvPr>
          <p:cNvSpPr txBox="1"/>
          <p:nvPr/>
        </p:nvSpPr>
        <p:spPr bwMode="auto">
          <a:xfrm>
            <a:off x="5776034" y="2880834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id="{326EA9A0-A8C6-A3A9-9130-311967FE5F85}"/>
              </a:ext>
            </a:extLst>
          </p:cNvPr>
          <p:cNvSpPr txBox="1"/>
          <p:nvPr/>
        </p:nvSpPr>
        <p:spPr bwMode="auto">
          <a:xfrm>
            <a:off x="6123678" y="3034258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DBAA0A16-3A12-C69A-8D93-8719D8A6626D}"/>
              </a:ext>
            </a:extLst>
          </p:cNvPr>
          <p:cNvSpPr txBox="1"/>
          <p:nvPr/>
        </p:nvSpPr>
        <p:spPr bwMode="auto">
          <a:xfrm>
            <a:off x="6502964" y="3098816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57" name="TextBox 256">
            <a:extLst>
              <a:ext uri="{FF2B5EF4-FFF2-40B4-BE49-F238E27FC236}">
                <a16:creationId xmlns:a16="http://schemas.microsoft.com/office/drawing/2014/main" id="{CDF916C7-E7E1-E095-7EA6-43FA5AF43150}"/>
              </a:ext>
            </a:extLst>
          </p:cNvPr>
          <p:cNvSpPr txBox="1"/>
          <p:nvPr/>
        </p:nvSpPr>
        <p:spPr bwMode="auto">
          <a:xfrm>
            <a:off x="6823793" y="3338415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45AA41C7-C49B-4A41-B484-95C4FECD6D3E}"/>
              </a:ext>
            </a:extLst>
          </p:cNvPr>
          <p:cNvSpPr txBox="1"/>
          <p:nvPr/>
        </p:nvSpPr>
        <p:spPr bwMode="auto">
          <a:xfrm>
            <a:off x="7191127" y="3725482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8C40AFC8-09CA-8D14-C21A-EFD317C7B544}"/>
              </a:ext>
            </a:extLst>
          </p:cNvPr>
          <p:cNvSpPr txBox="1"/>
          <p:nvPr/>
        </p:nvSpPr>
        <p:spPr bwMode="auto">
          <a:xfrm>
            <a:off x="7668774" y="2925985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3253F76A-E8F7-B548-851A-FC670FBDEC3E}"/>
              </a:ext>
            </a:extLst>
          </p:cNvPr>
          <p:cNvSpPr txBox="1"/>
          <p:nvPr/>
        </p:nvSpPr>
        <p:spPr bwMode="auto">
          <a:xfrm>
            <a:off x="8016418" y="2980433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E3BAD7A7-A783-1771-9BB9-373F3319FFDE}"/>
              </a:ext>
            </a:extLst>
          </p:cNvPr>
          <p:cNvSpPr txBox="1"/>
          <p:nvPr/>
        </p:nvSpPr>
        <p:spPr bwMode="auto">
          <a:xfrm>
            <a:off x="8366208" y="3143311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63B558A5-17F7-EC28-D2C6-B5EDD7DA44A8}"/>
              </a:ext>
            </a:extLst>
          </p:cNvPr>
          <p:cNvSpPr txBox="1"/>
          <p:nvPr/>
        </p:nvSpPr>
        <p:spPr bwMode="auto">
          <a:xfrm>
            <a:off x="8706701" y="3373406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D9B65EFE-2704-2E0C-9F47-44BAB48AD387}"/>
              </a:ext>
            </a:extLst>
          </p:cNvPr>
          <p:cNvSpPr txBox="1"/>
          <p:nvPr/>
        </p:nvSpPr>
        <p:spPr bwMode="auto">
          <a:xfrm>
            <a:off x="9083867" y="3769977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5389A6D5-EAE2-42C7-1855-DFFAF6B539BC}"/>
              </a:ext>
            </a:extLst>
          </p:cNvPr>
          <p:cNvSpPr txBox="1"/>
          <p:nvPr/>
        </p:nvSpPr>
        <p:spPr bwMode="auto">
          <a:xfrm>
            <a:off x="9538097" y="2884523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FCF9D612-7C32-E8DB-F023-CC869D4B83F0}"/>
              </a:ext>
            </a:extLst>
          </p:cNvPr>
          <p:cNvSpPr txBox="1"/>
          <p:nvPr/>
        </p:nvSpPr>
        <p:spPr bwMode="auto">
          <a:xfrm>
            <a:off x="9895573" y="2969123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AB3DAD4B-0AC5-8EED-7331-1A86AC5A8C1D}"/>
              </a:ext>
            </a:extLst>
          </p:cNvPr>
          <p:cNvSpPr txBox="1"/>
          <p:nvPr/>
        </p:nvSpPr>
        <p:spPr bwMode="auto">
          <a:xfrm>
            <a:off x="10254867" y="3142817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360CD62D-AFC0-FD99-C430-6AE0DBA9A968}"/>
              </a:ext>
            </a:extLst>
          </p:cNvPr>
          <p:cNvSpPr txBox="1"/>
          <p:nvPr/>
        </p:nvSpPr>
        <p:spPr bwMode="auto">
          <a:xfrm>
            <a:off x="10595688" y="3322440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0B5E5A68-C899-95B6-EE84-EDEEE804141D}"/>
              </a:ext>
            </a:extLst>
          </p:cNvPr>
          <p:cNvSpPr txBox="1"/>
          <p:nvPr/>
        </p:nvSpPr>
        <p:spPr bwMode="auto">
          <a:xfrm>
            <a:off x="10963022" y="3809467"/>
            <a:ext cx="2744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‡</a:t>
            </a:r>
          </a:p>
        </p:txBody>
      </p:sp>
    </p:spTree>
    <p:extLst>
      <p:ext uri="{BB962C8B-B14F-4D97-AF65-F5344CB8AC3E}">
        <p14:creationId xmlns:p14="http://schemas.microsoft.com/office/powerpoint/2010/main" val="12793923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E3BC8-C3FC-F9CB-1C8A-D402029E71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6CF88-AF3F-857D-390D-C61B8F0E2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Metabolic Outcomes With AOMs</a:t>
            </a:r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1D7EE15C-1EB7-2B07-9DB5-297C3F68D4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0633378"/>
              </p:ext>
            </p:extLst>
          </p:nvPr>
        </p:nvGraphicFramePr>
        <p:xfrm>
          <a:off x="717550" y="2146319"/>
          <a:ext cx="10788650" cy="377952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214176">
                  <a:extLst>
                    <a:ext uri="{9D8B030D-6E8A-4147-A177-3AD203B41FA5}">
                      <a16:colId xmlns:a16="http://schemas.microsoft.com/office/drawing/2014/main" val="1211834903"/>
                    </a:ext>
                  </a:extLst>
                </a:gridCol>
                <a:gridCol w="821775">
                  <a:extLst>
                    <a:ext uri="{9D8B030D-6E8A-4147-A177-3AD203B41FA5}">
                      <a16:colId xmlns:a16="http://schemas.microsoft.com/office/drawing/2014/main" val="2645962415"/>
                    </a:ext>
                  </a:extLst>
                </a:gridCol>
                <a:gridCol w="880921">
                  <a:extLst>
                    <a:ext uri="{9D8B030D-6E8A-4147-A177-3AD203B41FA5}">
                      <a16:colId xmlns:a16="http://schemas.microsoft.com/office/drawing/2014/main" val="3196968794"/>
                    </a:ext>
                  </a:extLst>
                </a:gridCol>
                <a:gridCol w="691309">
                  <a:extLst>
                    <a:ext uri="{9D8B030D-6E8A-4147-A177-3AD203B41FA5}">
                      <a16:colId xmlns:a16="http://schemas.microsoft.com/office/drawing/2014/main" val="409295927"/>
                    </a:ext>
                  </a:extLst>
                </a:gridCol>
                <a:gridCol w="821775">
                  <a:extLst>
                    <a:ext uri="{9D8B030D-6E8A-4147-A177-3AD203B41FA5}">
                      <a16:colId xmlns:a16="http://schemas.microsoft.com/office/drawing/2014/main" val="3269290608"/>
                    </a:ext>
                  </a:extLst>
                </a:gridCol>
                <a:gridCol w="880921">
                  <a:extLst>
                    <a:ext uri="{9D8B030D-6E8A-4147-A177-3AD203B41FA5}">
                      <a16:colId xmlns:a16="http://schemas.microsoft.com/office/drawing/2014/main" val="3626676760"/>
                    </a:ext>
                  </a:extLst>
                </a:gridCol>
                <a:gridCol w="691309">
                  <a:extLst>
                    <a:ext uri="{9D8B030D-6E8A-4147-A177-3AD203B41FA5}">
                      <a16:colId xmlns:a16="http://schemas.microsoft.com/office/drawing/2014/main" val="4267788403"/>
                    </a:ext>
                  </a:extLst>
                </a:gridCol>
                <a:gridCol w="821775">
                  <a:extLst>
                    <a:ext uri="{9D8B030D-6E8A-4147-A177-3AD203B41FA5}">
                      <a16:colId xmlns:a16="http://schemas.microsoft.com/office/drawing/2014/main" val="1035010474"/>
                    </a:ext>
                  </a:extLst>
                </a:gridCol>
                <a:gridCol w="880921">
                  <a:extLst>
                    <a:ext uri="{9D8B030D-6E8A-4147-A177-3AD203B41FA5}">
                      <a16:colId xmlns:a16="http://schemas.microsoft.com/office/drawing/2014/main" val="2513214390"/>
                    </a:ext>
                  </a:extLst>
                </a:gridCol>
                <a:gridCol w="691309">
                  <a:extLst>
                    <a:ext uri="{9D8B030D-6E8A-4147-A177-3AD203B41FA5}">
                      <a16:colId xmlns:a16="http://schemas.microsoft.com/office/drawing/2014/main" val="2054659267"/>
                    </a:ext>
                  </a:extLst>
                </a:gridCol>
                <a:gridCol w="821775">
                  <a:extLst>
                    <a:ext uri="{9D8B030D-6E8A-4147-A177-3AD203B41FA5}">
                      <a16:colId xmlns:a16="http://schemas.microsoft.com/office/drawing/2014/main" val="3191430357"/>
                    </a:ext>
                  </a:extLst>
                </a:gridCol>
                <a:gridCol w="880921">
                  <a:extLst>
                    <a:ext uri="{9D8B030D-6E8A-4147-A177-3AD203B41FA5}">
                      <a16:colId xmlns:a16="http://schemas.microsoft.com/office/drawing/2014/main" val="1675737147"/>
                    </a:ext>
                  </a:extLst>
                </a:gridCol>
                <a:gridCol w="689763">
                  <a:extLst>
                    <a:ext uri="{9D8B030D-6E8A-4147-A177-3AD203B41FA5}">
                      <a16:colId xmlns:a16="http://schemas.microsoft.com/office/drawing/2014/main" val="212169455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Agent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Total Cholesterol (mmol/L)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LDL (mmol/L)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Triglycerides (mmol/L)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Glycated Hemoglobin (%)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985409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l"/>
                      <a:endParaRPr lang="en-US" sz="14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Studies,</a:t>
                      </a:r>
                      <a:br>
                        <a:rPr lang="en-US" sz="1400" b="1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anchor="ctr">
                    <a:lnL w="25400" cmpd="sng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Patients,</a:t>
                      </a:r>
                      <a:br>
                        <a:rPr lang="en-US" sz="1400" b="1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WMD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Studies,</a:t>
                      </a:r>
                      <a:br>
                        <a:rPr lang="en-US" sz="1400" b="1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Patients,</a:t>
                      </a:r>
                      <a:br>
                        <a:rPr lang="en-US" sz="1400" b="1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WMD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Studies,</a:t>
                      </a:r>
                      <a:br>
                        <a:rPr lang="en-US" sz="1400" b="1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Patients,</a:t>
                      </a:r>
                      <a:br>
                        <a:rPr lang="en-US" sz="1400" b="1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WMD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Studies,</a:t>
                      </a:r>
                      <a:br>
                        <a:rPr lang="en-US" sz="1400" b="1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Patients,</a:t>
                      </a:r>
                      <a:br>
                        <a:rPr lang="en-US" sz="1400" b="1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WMD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9799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Naltrexone/ bupropion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208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4206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-0.04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4153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546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-0.22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5986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Orlistat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6930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-0.33*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7051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-0.25*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6841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-0.29*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3019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-0.50*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4376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Phentermine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-0.60*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-0.59*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-0.64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266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0.00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803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Phentermine/ topiramate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3689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3681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3689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3097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-0.13*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3812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Semaglutide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1959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-0.08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1959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-0.09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1959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-0.14*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2638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-0.57*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4579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Liraglutide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1549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-0.30*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1593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-0.02*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1486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-0.05*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5761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-0.31*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30682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Tirzepatide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5003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-0.52*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5003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-0.18*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5003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-0.77*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4899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-1.27*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7280177"/>
                  </a:ext>
                </a:extLst>
              </a:tr>
            </a:tbl>
          </a:graphicData>
        </a:graphic>
      </p:graphicFrame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9899E9F-6111-0612-129E-1DDA89A1197C}"/>
              </a:ext>
            </a:extLst>
          </p:cNvPr>
          <p:cNvSpPr txBox="1">
            <a:spLocks/>
          </p:cNvSpPr>
          <p:nvPr/>
        </p:nvSpPr>
        <p:spPr bwMode="auto">
          <a:xfrm>
            <a:off x="604675" y="1513047"/>
            <a:ext cx="108775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000" b="0" kern="0" dirty="0"/>
              <a:t>Systematic review of 154 randomized, controlled trials (112,515 patients):</a:t>
            </a:r>
          </a:p>
        </p:txBody>
      </p:sp>
      <p:sp>
        <p:nvSpPr>
          <p:cNvPr id="11" name="Text Box 15">
            <a:extLst>
              <a:ext uri="{FF2B5EF4-FFF2-40B4-BE49-F238E27FC236}">
                <a16:creationId xmlns:a16="http://schemas.microsoft.com/office/drawing/2014/main" id="{A044DB1F-0652-A174-D2FE-5DD049462D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349" y="5925839"/>
            <a:ext cx="7744606" cy="276999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</a:t>
            </a:r>
            <a:r>
              <a:rPr kumimoji="0" lang="en-US" altLang="en-US" sz="1200" b="0" i="1" u="none" strike="noStrike" kern="120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 </a:t>
            </a:r>
            <a:r>
              <a:rPr kumimoji="0" lang="en-US" altLang="en-US" sz="1200" b="0" u="none" strike="noStrike" kern="120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&lt;.05</a:t>
            </a:r>
            <a:endParaRPr kumimoji="0" lang="da-DK" altLang="en-US" sz="1200" b="0" i="0" u="none" strike="noStrike" kern="1200" cap="none" spc="-1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 Box 15">
            <a:extLst>
              <a:ext uri="{FF2B5EF4-FFF2-40B4-BE49-F238E27FC236}">
                <a16:creationId xmlns:a16="http://schemas.microsoft.com/office/drawing/2014/main" id="{16D75402-779E-1BEE-A94A-AA4DB2F21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526" y="6385367"/>
            <a:ext cx="7744606" cy="276999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Liu. EClinicalMedicine. 2024;79:103020.</a:t>
            </a:r>
          </a:p>
        </p:txBody>
      </p:sp>
    </p:spTree>
    <p:extLst>
      <p:ext uri="{BB962C8B-B14F-4D97-AF65-F5344CB8AC3E}">
        <p14:creationId xmlns:p14="http://schemas.microsoft.com/office/powerpoint/2010/main" val="24159288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25A41-0BDE-03B7-4DB5-E7221BB82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AOMs and Metabolic Conditions</a:t>
            </a:r>
          </a:p>
        </p:txBody>
      </p:sp>
      <p:graphicFrame>
        <p:nvGraphicFramePr>
          <p:cNvPr id="6" name="Group 155">
            <a:extLst>
              <a:ext uri="{FF2B5EF4-FFF2-40B4-BE49-F238E27FC236}">
                <a16:creationId xmlns:a16="http://schemas.microsoft.com/office/drawing/2014/main" id="{0EB090DA-9FED-1FFE-53E3-ADAC45989C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1009250"/>
              </p:ext>
            </p:extLst>
          </p:nvPr>
        </p:nvGraphicFramePr>
        <p:xfrm>
          <a:off x="706279" y="1447718"/>
          <a:ext cx="10779442" cy="4541520"/>
        </p:xfrm>
        <a:graphic>
          <a:graphicData uri="http://schemas.openxmlformats.org/drawingml/2006/table">
            <a:tbl>
              <a:tblPr/>
              <a:tblGrid>
                <a:gridCol w="13976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9304">
                  <a:extLst>
                    <a:ext uri="{9D8B030D-6E8A-4147-A177-3AD203B41FA5}">
                      <a16:colId xmlns:a16="http://schemas.microsoft.com/office/drawing/2014/main" val="3847492083"/>
                    </a:ext>
                  </a:extLst>
                </a:gridCol>
                <a:gridCol w="1197864">
                  <a:extLst>
                    <a:ext uri="{9D8B030D-6E8A-4147-A177-3AD203B41FA5}">
                      <a16:colId xmlns:a16="http://schemas.microsoft.com/office/drawing/2014/main" val="1707758952"/>
                    </a:ext>
                  </a:extLst>
                </a:gridCol>
                <a:gridCol w="1271016">
                  <a:extLst>
                    <a:ext uri="{9D8B030D-6E8A-4147-A177-3AD203B41FA5}">
                      <a16:colId xmlns:a16="http://schemas.microsoft.com/office/drawing/2014/main" val="3853088388"/>
                    </a:ext>
                  </a:extLst>
                </a:gridCol>
                <a:gridCol w="1261872">
                  <a:extLst>
                    <a:ext uri="{9D8B030D-6E8A-4147-A177-3AD203B41FA5}">
                      <a16:colId xmlns:a16="http://schemas.microsoft.com/office/drawing/2014/main" val="3440101939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val="4027318316"/>
                    </a:ext>
                  </a:extLst>
                </a:gridCol>
                <a:gridCol w="1408176">
                  <a:extLst>
                    <a:ext uri="{9D8B030D-6E8A-4147-A177-3AD203B41FA5}">
                      <a16:colId xmlns:a16="http://schemas.microsoft.com/office/drawing/2014/main" val="449439259"/>
                    </a:ext>
                  </a:extLst>
                </a:gridCol>
                <a:gridCol w="1417320">
                  <a:extLst>
                    <a:ext uri="{9D8B030D-6E8A-4147-A177-3AD203B41FA5}">
                      <a16:colId xmlns:a16="http://schemas.microsoft.com/office/drawing/2014/main" val="1899022604"/>
                    </a:ext>
                  </a:extLst>
                </a:gridCol>
              </a:tblGrid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Comorbidity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Orlistat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Phentermine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Phentermine/ Topiramate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Bupropion/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Naltrexone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Liraglutide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Semaglutide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Tirzepatide</a:t>
                      </a:r>
                    </a:p>
                  </a:txBody>
                  <a:tcPr marL="45720" marR="4572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T2D prevention</a:t>
                      </a:r>
                    </a:p>
                  </a:txBody>
                  <a:tcPr marL="45720" marR="457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loss/incretin effect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loss/incretin effect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loss/incretin effect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T2D treatment</a:t>
                      </a:r>
                    </a:p>
                  </a:txBody>
                  <a:tcPr marL="45720" marR="457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loss/incretin effect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loss/incretin effect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loss/incretin effect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239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Hypertension</a:t>
                      </a:r>
                    </a:p>
                  </a:txBody>
                  <a:tcPr marL="45720" marR="457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Via weight loss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HR/BP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HR/BP;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BP benefit seen in trials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HR/BP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BP benefit seen in trials;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monitor HR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BP benefit seen in trials;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monitor HR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BP benefit seen in trials;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monitor HR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2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Uncontrolled HTN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Uncontrolled HTN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144744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ASCVD</a:t>
                      </a:r>
                    </a:p>
                  </a:txBody>
                  <a:tcPr marL="45720" marR="457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HR/BP; 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use with caution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HR/BP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Reduce risk of MACE in T2D*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Reduce risk of MACE* </a:t>
                      </a:r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+mn-lt"/>
                        </a:rPr>
                        <a:t>Evidence pending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404660"/>
                  </a:ext>
                </a:extLst>
              </a:tr>
              <a:tr h="396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MASLD</a:t>
                      </a:r>
                    </a:p>
                  </a:txBody>
                  <a:tcPr marL="45720" marR="457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Benefit seen 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 trials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Treat MASH with fibrosis*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Benefit seen 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in trials</a:t>
                      </a:r>
                    </a:p>
                  </a:txBody>
                  <a:tcPr marL="45720" marR="457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049741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47D0416-2673-C5F1-D8F0-2161932A2423}"/>
              </a:ext>
            </a:extLst>
          </p:cNvPr>
          <p:cNvSpPr txBox="1"/>
          <p:nvPr/>
        </p:nvSpPr>
        <p:spPr>
          <a:xfrm>
            <a:off x="706279" y="5978461"/>
            <a:ext cx="111896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200" b="0" kern="0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sym typeface="Arial"/>
              </a:rPr>
              <a:t>*FDA-approved indication.</a:t>
            </a:r>
            <a:endParaRPr lang="en-US" sz="1200" b="0" dirty="0">
              <a:solidFill>
                <a:schemeClr val="bg2"/>
              </a:solidFill>
              <a:latin typeface="+mn-lt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E662CBE-3CCA-E188-EE12-6E9BEFDC7F3C}"/>
              </a:ext>
            </a:extLst>
          </p:cNvPr>
          <p:cNvGrpSpPr/>
          <p:nvPr/>
        </p:nvGrpSpPr>
        <p:grpSpPr>
          <a:xfrm>
            <a:off x="2550637" y="5997232"/>
            <a:ext cx="3433483" cy="307777"/>
            <a:chOff x="717176" y="4686947"/>
            <a:chExt cx="3433483" cy="307777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3BAE026-E9A3-6588-409C-5CD4372BA1B1}"/>
                </a:ext>
              </a:extLst>
            </p:cNvPr>
            <p:cNvSpPr/>
            <p:nvPr/>
          </p:nvSpPr>
          <p:spPr bwMode="auto">
            <a:xfrm>
              <a:off x="717176" y="4722971"/>
              <a:ext cx="215153" cy="215153"/>
            </a:xfrm>
            <a:prstGeom prst="rect">
              <a:avLst/>
            </a:prstGeom>
            <a:solidFill>
              <a:schemeClr val="accent4"/>
            </a:solidFill>
            <a:ln w="0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4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A1BC3A0-D43B-F581-75F0-540787FCD4FB}"/>
                </a:ext>
              </a:extLst>
            </p:cNvPr>
            <p:cNvSpPr txBox="1"/>
            <p:nvPr/>
          </p:nvSpPr>
          <p:spPr bwMode="auto">
            <a:xfrm>
              <a:off x="932329" y="4686947"/>
              <a:ext cx="321833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Preferred (evidence of benefit)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C362A79-367F-8DB0-3CD3-6DA51BD2299B}"/>
              </a:ext>
            </a:extLst>
          </p:cNvPr>
          <p:cNvGrpSpPr/>
          <p:nvPr/>
        </p:nvGrpSpPr>
        <p:grpSpPr>
          <a:xfrm>
            <a:off x="5172814" y="6007345"/>
            <a:ext cx="3433483" cy="307777"/>
            <a:chOff x="717176" y="5030901"/>
            <a:chExt cx="3433483" cy="30777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A09A166-7AAB-A94D-B736-1C7355C8C27A}"/>
                </a:ext>
              </a:extLst>
            </p:cNvPr>
            <p:cNvSpPr/>
            <p:nvPr/>
          </p:nvSpPr>
          <p:spPr bwMode="auto">
            <a:xfrm>
              <a:off x="717176" y="5081563"/>
              <a:ext cx="215153" cy="215153"/>
            </a:xfrm>
            <a:prstGeom prst="rect">
              <a:avLst/>
            </a:prstGeom>
            <a:solidFill>
              <a:schemeClr val="tx2"/>
            </a:solidFill>
            <a:ln w="0">
              <a:solidFill>
                <a:schemeClr val="tx2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4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F20659B-A221-540E-7E8B-4D2F446DB97F}"/>
                </a:ext>
              </a:extLst>
            </p:cNvPr>
            <p:cNvSpPr txBox="1"/>
            <p:nvPr/>
          </p:nvSpPr>
          <p:spPr bwMode="auto">
            <a:xfrm>
              <a:off x="932329" y="5030901"/>
              <a:ext cx="321833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Additional evidence needed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73BEBD1-38FE-20A8-36C1-B6B5596CD52A}"/>
              </a:ext>
            </a:extLst>
          </p:cNvPr>
          <p:cNvGrpSpPr/>
          <p:nvPr/>
        </p:nvGrpSpPr>
        <p:grpSpPr>
          <a:xfrm>
            <a:off x="7646585" y="6019468"/>
            <a:ext cx="3433483" cy="307777"/>
            <a:chOff x="717176" y="5459265"/>
            <a:chExt cx="3433483" cy="307777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F7928BA-4D7F-FFB7-964F-5192AA8318CA}"/>
                </a:ext>
              </a:extLst>
            </p:cNvPr>
            <p:cNvSpPr/>
            <p:nvPr/>
          </p:nvSpPr>
          <p:spPr bwMode="auto">
            <a:xfrm>
              <a:off x="717176" y="5483342"/>
              <a:ext cx="215153" cy="215153"/>
            </a:xfrm>
            <a:prstGeom prst="rect">
              <a:avLst/>
            </a:prstGeom>
            <a:solidFill>
              <a:schemeClr val="accent5"/>
            </a:solidFill>
            <a:ln w="0">
              <a:solidFill>
                <a:schemeClr val="accent5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4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5A5A04A-C6EE-3CB5-2E37-85CEA3BDE093}"/>
                </a:ext>
              </a:extLst>
            </p:cNvPr>
            <p:cNvSpPr txBox="1"/>
            <p:nvPr/>
          </p:nvSpPr>
          <p:spPr bwMode="auto">
            <a:xfrm>
              <a:off x="932329" y="5459265"/>
              <a:ext cx="321833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Monitor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0E43608-CE9E-25DA-D791-29ED70A06ADF}"/>
              </a:ext>
            </a:extLst>
          </p:cNvPr>
          <p:cNvGrpSpPr/>
          <p:nvPr/>
        </p:nvGrpSpPr>
        <p:grpSpPr>
          <a:xfrm>
            <a:off x="8606297" y="6016329"/>
            <a:ext cx="3989295" cy="307777"/>
            <a:chOff x="717176" y="5801911"/>
            <a:chExt cx="3989295" cy="30777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0D323CD-72FC-5227-E097-D41F58FEDA7A}"/>
                </a:ext>
              </a:extLst>
            </p:cNvPr>
            <p:cNvSpPr/>
            <p:nvPr/>
          </p:nvSpPr>
          <p:spPr bwMode="auto">
            <a:xfrm>
              <a:off x="717176" y="5818838"/>
              <a:ext cx="215153" cy="215153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4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3695231-FCA6-CD3C-AE2E-ACED1B3600FA}"/>
                </a:ext>
              </a:extLst>
            </p:cNvPr>
            <p:cNvSpPr txBox="1"/>
            <p:nvPr/>
          </p:nvSpPr>
          <p:spPr bwMode="auto">
            <a:xfrm>
              <a:off x="932329" y="5801911"/>
              <a:ext cx="377414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Contraindicated (risk/harm)</a:t>
              </a:r>
            </a:p>
          </p:txBody>
        </p:sp>
      </p:grpSp>
      <p:sp>
        <p:nvSpPr>
          <p:cNvPr id="3" name="Text Box 15">
            <a:extLst>
              <a:ext uri="{FF2B5EF4-FFF2-40B4-BE49-F238E27FC236}">
                <a16:creationId xmlns:a16="http://schemas.microsoft.com/office/drawing/2014/main" id="{628728F2-58D9-75ED-6337-0914190E2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526" y="6385367"/>
            <a:ext cx="7744606" cy="276999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Nadolsky. Endocr Pract. 2025 Sep 18:S1530-891X(25)00977-2. Liraglutide PI. Semaglutide PI.</a:t>
            </a:r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EF5591E7-D227-F50D-673E-68CE4C51EDEA}"/>
              </a:ext>
            </a:extLst>
          </p:cNvPr>
          <p:cNvSpPr/>
          <p:nvPr/>
        </p:nvSpPr>
        <p:spPr bwMode="auto">
          <a:xfrm>
            <a:off x="5172814" y="6067777"/>
            <a:ext cx="215153" cy="215153"/>
          </a:xfrm>
          <a:prstGeom prst="rtTriangle">
            <a:avLst/>
          </a:prstGeom>
          <a:solidFill>
            <a:schemeClr val="tx1">
              <a:lumMod val="95000"/>
            </a:schemeClr>
          </a:solidFill>
          <a:ln w="0">
            <a:solidFill>
              <a:schemeClr val="tx1">
                <a:lumMod val="95000"/>
              </a:schemeClr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5200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249BE5-9BDC-05CF-5FD0-2331B55CAC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400" dirty="0">
                <a:latin typeface="Calibri"/>
                <a:ea typeface="Calibri"/>
                <a:cs typeface="Calibri"/>
              </a:rPr>
              <a:t>Moderate resistance and endurance exercise</a:t>
            </a:r>
          </a:p>
          <a:p>
            <a:pPr lvl="1">
              <a:buFontTx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Decreased loss in lean mass</a:t>
            </a:r>
          </a:p>
          <a:p>
            <a:pPr lvl="1">
              <a:buFontTx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Decreased visceral fat</a:t>
            </a:r>
            <a:endParaRPr lang="en-US" sz="2200" dirty="0">
              <a:ea typeface="Calibri"/>
              <a:cs typeface="Calibri"/>
            </a:endParaRPr>
          </a:p>
          <a:p>
            <a:pPr lvl="1">
              <a:buFontTx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Increase overall caloric expenditure</a:t>
            </a:r>
            <a:endParaRPr lang="en-US" sz="2200" dirty="0">
              <a:ea typeface="Calibri"/>
              <a:cs typeface="Calibri"/>
            </a:endParaRPr>
          </a:p>
          <a:p>
            <a:pPr lvl="1">
              <a:buFontTx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Improved weight loss maintenance</a:t>
            </a:r>
            <a:endParaRPr lang="en-US" sz="2200" dirty="0">
              <a:ea typeface="Calibri"/>
              <a:cs typeface="Calibri"/>
            </a:endParaRPr>
          </a:p>
          <a:p>
            <a:pPr lvl="1">
              <a:buFontTx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Improved metabolic parameters (insulin, glucose, lipids)</a:t>
            </a:r>
            <a:endParaRPr lang="en-US" sz="2200" dirty="0">
              <a:ea typeface="Calibri"/>
              <a:cs typeface="Calibri"/>
            </a:endParaRPr>
          </a:p>
          <a:p>
            <a:pPr lvl="1">
              <a:buFontTx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Preservation or resting energy expenditure</a:t>
            </a:r>
            <a:endParaRPr lang="en-US" sz="2200" dirty="0">
              <a:ea typeface="Calibri"/>
              <a:cs typeface="Calibri"/>
            </a:endParaRPr>
          </a:p>
          <a:p>
            <a:pPr lvl="1">
              <a:buFont typeface="Courier New" panose="05000000000000000000" pitchFamily="2" charset="2"/>
              <a:buChar char="o"/>
            </a:pPr>
            <a:endParaRPr lang="en-US" dirty="0">
              <a:ea typeface="Calibri"/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C4D6C38-DA94-823A-D17F-BD1B4851A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759" y="238127"/>
            <a:ext cx="10733531" cy="1103313"/>
          </a:xfrm>
        </p:spPr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Optimizing Changes in Body Composition During Weight Loss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431FCB-CAD7-BA49-7CCC-7409120FC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494180" cy="4678738"/>
          </a:xfrm>
        </p:spPr>
        <p:txBody>
          <a:bodyPr/>
          <a:lstStyle/>
          <a:p>
            <a:r>
              <a:rPr lang="en-US" sz="2400" dirty="0">
                <a:latin typeface="Calibri"/>
                <a:ea typeface="Calibri"/>
                <a:cs typeface="Calibri"/>
              </a:rPr>
              <a:t>High protein intake (&gt;1.2 g/kg of body weight/day) with calorie restriction</a:t>
            </a:r>
          </a:p>
          <a:p>
            <a:pPr lvl="1">
              <a:buFont typeface="Calibri" panose="020F0502020204030204" pitchFamily="34" charset="0"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Greater weight loss</a:t>
            </a:r>
          </a:p>
          <a:p>
            <a:pPr lvl="1">
              <a:buFont typeface="Calibri" panose="020F0502020204030204" pitchFamily="34" charset="0"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Improved satiety</a:t>
            </a:r>
          </a:p>
          <a:p>
            <a:pPr lvl="1">
              <a:buFont typeface="Calibri" panose="020F0502020204030204" pitchFamily="34" charset="0"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Preserved muscle mass</a:t>
            </a:r>
          </a:p>
          <a:p>
            <a:pPr lvl="1">
              <a:buFont typeface="Calibri" panose="020F0502020204030204" pitchFamily="34" charset="0"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Greater fat loss</a:t>
            </a:r>
          </a:p>
          <a:p>
            <a:pPr lvl="1">
              <a:buFont typeface="Calibri" panose="020F0502020204030204" pitchFamily="34" charset="0"/>
              <a:buChar char="–"/>
            </a:pPr>
            <a:r>
              <a:rPr lang="en-US" sz="2200" dirty="0">
                <a:latin typeface="Calibri"/>
                <a:ea typeface="Calibri"/>
                <a:cs typeface="Calibri"/>
              </a:rPr>
              <a:t>Improvement in select CV risk factors</a:t>
            </a: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DC431714-5C1A-6B20-8876-BEAA05E7D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337" y="6394681"/>
            <a:ext cx="7744606" cy="276999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altLang="en-US" sz="1200" b="0" i="0" u="none" strike="noStrike" kern="1200" cap="none" spc="-1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Moon. J Obes Metab Syndr. 2020;29:166. Swift. Prog Cardiovasc Dis. 2014;56:441.</a:t>
            </a:r>
          </a:p>
        </p:txBody>
      </p:sp>
    </p:spTree>
    <p:extLst>
      <p:ext uri="{BB962C8B-B14F-4D97-AF65-F5344CB8AC3E}">
        <p14:creationId xmlns:p14="http://schemas.microsoft.com/office/powerpoint/2010/main" val="19308216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1D026-BFDF-E573-CBF6-DC3A1BCD7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Takeaways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C8963-460C-800A-0873-2CE109C54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OB/GYN HCPs can help patients throughout their life with obesity management</a:t>
            </a:r>
          </a:p>
          <a:p>
            <a:r>
              <a:rPr lang="en-US" sz="2400" dirty="0"/>
              <a:t>Using respectful, patient-first, and nonstigmatizing language is important</a:t>
            </a:r>
          </a:p>
          <a:p>
            <a:pPr lvl="1"/>
            <a:r>
              <a:rPr lang="en-US" sz="2200" dirty="0"/>
              <a:t>Sets the tone and facilitates shared decision-making</a:t>
            </a:r>
          </a:p>
          <a:p>
            <a:r>
              <a:rPr lang="en-US" sz="2400" dirty="0"/>
              <a:t>All obesity treatment options are available for patients of child-bearing age</a:t>
            </a:r>
          </a:p>
          <a:p>
            <a:pPr lvl="1"/>
            <a:r>
              <a:rPr lang="en-US" sz="2200" dirty="0"/>
              <a:t>These are contingent on patients’ individual circumstances and preferences/values</a:t>
            </a:r>
          </a:p>
          <a:p>
            <a:r>
              <a:rPr lang="en-US" sz="2400" dirty="0"/>
              <a:t>Obesity management should be based on patients’ goals (eg, seeking to become pregnant soon, waiting to become pregnant)</a:t>
            </a:r>
          </a:p>
          <a:p>
            <a:r>
              <a:rPr lang="en-US" sz="2400" dirty="0"/>
              <a:t>Coordinate care across specialties so the opportunity to address increased weight, comorbidities, and overall health is not lost</a:t>
            </a:r>
          </a:p>
        </p:txBody>
      </p:sp>
    </p:spTree>
    <p:extLst>
      <p:ext uri="{BB962C8B-B14F-4D97-AF65-F5344CB8AC3E}">
        <p14:creationId xmlns:p14="http://schemas.microsoft.com/office/powerpoint/2010/main" val="36334144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514351" y="4856674"/>
            <a:ext cx="11283950" cy="1155939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>
                <a:solidFill>
                  <a:srgbClr val="00823B"/>
                </a:solidFill>
                <a:hlinkClick r:id="rId3"/>
              </a:rPr>
              <a:t>clinicaloptions.com</a:t>
            </a:r>
            <a:endParaRPr lang="en-US" sz="2400" b="1" u="sng" dirty="0">
              <a:solidFill>
                <a:srgbClr val="E1471D"/>
              </a:solidFill>
            </a:endParaRP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/>
        <p:txBody>
          <a:bodyPr/>
          <a:lstStyle/>
          <a:p>
            <a:pPr eaLnBrk="1" hangingPunct="1"/>
            <a:r>
              <a:rPr lang="en-US" altLang="en-US" sz="4000" dirty="0"/>
              <a:t>Go Online for More CCO </a:t>
            </a:r>
            <a:br>
              <a:rPr lang="en-US" altLang="en-US" sz="4000" dirty="0"/>
            </a:br>
            <a:r>
              <a:rPr lang="en-US" altLang="en-US" sz="4000" dirty="0"/>
              <a:t>Coverage of Obesity!</a:t>
            </a:r>
          </a:p>
        </p:txBody>
      </p:sp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sz="quarter" idx="10"/>
          </p:nvPr>
        </p:nvSpPr>
        <p:spPr/>
        <p:txBody>
          <a:bodyPr rtlCol="0"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682E74"/>
              </a:buClr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ClinicalThought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with new perspectives in patient care</a:t>
            </a:r>
            <a:endParaRPr lang="en-US" sz="2200" b="0" dirty="0"/>
          </a:p>
          <a:p>
            <a:pPr eaLnBrk="1" hangingPunct="1">
              <a:buClr>
                <a:schemeClr val="accent6"/>
              </a:buClr>
              <a:defRPr/>
            </a:pPr>
            <a:r>
              <a:rPr lang="en-US" sz="2200" dirty="0">
                <a:solidFill>
                  <a:srgbClr val="E1471D"/>
                </a:solidFill>
              </a:rPr>
              <a:t>Text module </a:t>
            </a:r>
            <a:r>
              <a:rPr lang="en-US" sz="2200" b="0" dirty="0"/>
              <a:t>with expert insights on obesity management for women of reproductive age</a:t>
            </a: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682E74"/>
              </a:buClr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Interactive case challenge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to support your practice and continued learning</a:t>
            </a:r>
            <a:endParaRPr lang="en-US" sz="2200" b="0" dirty="0"/>
          </a:p>
          <a:p>
            <a:pPr>
              <a:buClr>
                <a:schemeClr val="tx2">
                  <a:lumMod val="20000"/>
                  <a:lumOff val="80000"/>
                </a:schemeClr>
              </a:buClr>
              <a:defRPr/>
            </a:pPr>
            <a:endParaRPr lang="en-US" sz="2200" b="0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sz="2400" b="0" dirty="0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5&quot;&gt;&lt;property id=&quot;20148&quot; value=&quot;5&quot;/&gt;&lt;property id=&quot;20300&quot; value=&quot;Slide 3 - &amp;quot;Title-Arial-36-Bold-Yellow. Title may continue on 2 lines keep text at 36pt&amp;quot;&quot;/&gt;&lt;property id=&quot;20307&quot; value=&quot;257&quot;/&gt;&lt;/object&gt;&lt;object type=&quot;3&quot; unique_id=&quot;10006&quot;&gt;&lt;property id=&quot;20148&quot; value=&quot;5&quot;/&gt;&lt;property id=&quot;20300&quot; value=&quot;Slide 4 - &amp;quot;Text and Margin Consistency&amp;quot;&quot;/&gt;&lt;property id=&quot;20307&quot; value=&quot;267&quot;/&gt;&lt;/object&gt;&lt;object type=&quot;3&quot; unique_id=&quot;10007&quot;&gt;&lt;property id=&quot;20148&quot; value=&quot;5&quot;/&gt;&lt;property id=&quot;20300&quot; value=&quot;Slide 5 - &amp;quot;Transition Title &amp;#x0D;&amp;#x0A;for next topic of discussion &amp;#x0D;&amp;#x0A;or can be used as closer slide &amp;#x0D;&amp;#x0A;(ie: Q&amp;amp;A)&amp;#x0D;&amp;#x0A;(Arial-40-Bold-White-Cent&quot;/&gt;&lt;property id=&quot;20307&quot; value=&quot;261&quot;/&gt;&lt;/object&gt;&lt;object type=&quot;3&quot; unique_id=&quot;10008&quot;&gt;&lt;property id=&quot;20148&quot; value=&quot;5&quot;/&gt;&lt;property id=&quot;20300&quot; value=&quot;Slide 6 - &amp;quot;RGB Pallet&amp;quot;&quot;/&gt;&lt;property id=&quot;20307&quot; value=&quot;258&quot;/&gt;&lt;/object&gt;&lt;object type=&quot;3&quot; unique_id=&quot;10009&quot;&gt;&lt;property id=&quot;20148&quot; value=&quot;5&quot;/&gt;&lt;property id=&quot;20300&quot; value=&quot;Slide 7 - &amp;quot;Example Graph&amp;quot;&quot;/&gt;&lt;property id=&quot;20307&quot; value=&quot;286&quot;/&gt;&lt;/object&gt;&lt;object type=&quot;3&quot; unique_id=&quot;10010&quot;&gt;&lt;property id=&quot;20148&quot; value=&quot;5&quot;/&gt;&lt;property id=&quot;20300&quot; value=&quot;Slide 8 - &amp;quot;Example Graph and Text&amp;quot;&quot;/&gt;&lt;property id=&quot;20307&quot; value=&quot;288&quot;/&gt;&lt;/object&gt;&lt;object type=&quot;3&quot; unique_id=&quot;10011&quot;&gt;&lt;property id=&quot;20148&quot; value=&quot;5&quot;/&gt;&lt;property id=&quot;20300&quot; value=&quot;Slide 9 - &amp;quot;Example Line Graph&amp;quot;&quot;/&gt;&lt;property id=&quot;20307&quot; value=&quot;287&quot;/&gt;&lt;/object&gt;&lt;object type=&quot;3&quot; unique_id=&quot;10012&quot;&gt;&lt;property id=&quot;20148&quot; value=&quot;5&quot;/&gt;&lt;property id=&quot;20300&quot; value=&quot;Slide 10 - &amp;quot;Example Line Graph with Data Values&amp;quot;&quot;/&gt;&lt;property id=&quot;20307&quot; value=&quot;292&quot;/&gt;&lt;/object&gt;&lt;object type=&quot;3&quot; unique_id=&quot;10013&quot;&gt;&lt;property id=&quot;20148&quot; value=&quot;5&quot;/&gt;&lt;property id=&quot;20300&quot; value=&quot;Slide 11 - &amp;quot;Example Line Graph with Color &amp;#x0D;&amp;#x0A;Data Values&amp;quot;&quot;/&gt;&lt;property id=&quot;20307&quot; value=&quot;309&quot;/&gt;&lt;/object&gt;&lt;object type=&quot;3&quot; unique_id=&quot;10014&quot;&gt;&lt;property id=&quot;20148&quot; value=&quot;5&quot;/&gt;&lt;property id=&quot;20300&quot; value=&quot;Slide 12 - &amp;quot;Example Schematic&amp;quot;&quot;/&gt;&lt;property id=&quot;20307&quot; value=&quot;262&quot;/&gt;&lt;/object&gt;&lt;object type=&quot;3&quot; unique_id=&quot;10015&quot;&gt;&lt;property id=&quot;20148&quot; value=&quot;5&quot;/&gt;&lt;property id=&quot;20300&quot; value=&quot;Slide 13 - &amp;quot;Example Schematic Continued&amp;quot;&quot;/&gt;&lt;property id=&quot;20307&quot; value=&quot;263&quot;/&gt;&lt;/object&gt;&lt;object type=&quot;3&quot; unique_id=&quot;10016&quot;&gt;&lt;property id=&quot;20148&quot; value=&quot;5&quot;/&gt;&lt;property id=&quot;20300&quot; value=&quot;Slide 14 - &amp;quot;Example Tables&amp;quot;&quot;/&gt;&lt;property id=&quot;20307&quot; value=&quot;311&quot;/&gt;&lt;/object&gt;&lt;object type=&quot;3&quot; unique_id=&quot;10017&quot;&gt;&lt;property id=&quot;20148&quot; value=&quot;5&quot;/&gt;&lt;property id=&quot;20300&quot; value=&quot;Slide 15 - &amp;quot;Example Tables Continued&amp;quot;&quot;/&gt;&lt;property id=&quot;20307&quot; value=&quot;312&quot;/&gt;&lt;/object&gt;&lt;object type=&quot;3&quot; unique_id=&quot;10018&quot;&gt;&lt;property id=&quot;20148&quot; value=&quot;5&quot;/&gt;&lt;property id=&quot;20300&quot; value=&quot;Slide 16 - &amp;quot;Example Tables Continued&amp;quot;&quot;/&gt;&lt;property id=&quot;20307&quot; value=&quot;313&quot;/&gt;&lt;/object&gt;&lt;object type=&quot;3&quot; unique_id=&quot;10019&quot;&gt;&lt;property id=&quot;20148&quot; value=&quot;5&quot;/&gt;&lt;property id=&quot;20300&quot; value=&quot;Slide 17 - &amp;quot;Example Tables Continued&amp;quot;&quot;/&gt;&lt;property id=&quot;20307&quot; value=&quot;314&quot;/&gt;&lt;/object&gt;&lt;object type=&quot;3&quot; unique_id=&quot;10020&quot;&gt;&lt;property id=&quot;20148&quot; value=&quot;5&quot;/&gt;&lt;property id=&quot;20300&quot; value=&quot;Slide 21 - &amp;quot;Additional Formatting Notes&amp;quot;&quot;/&gt;&lt;property id=&quot;20307&quot; value=&quot;270&quot;/&gt;&lt;/object&gt;&lt;object type=&quot;3&quot; unique_id=&quot;10021&quot;&gt;&lt;property id=&quot;20148&quot; value=&quot;5&quot;/&gt;&lt;property id=&quot;20300&quot; value=&quot;Slide 22 - &amp;quot;“Polish Stage” Notes&amp;quot;&quot;/&gt;&lt;property id=&quot;20307&quot; value=&quot;272&quot;/&gt;&lt;/object&gt;&lt;object type=&quot;3&quot; unique_id=&quot;10022&quot;&gt;&lt;property id=&quot;20148&quot; value=&quot;5&quot;/&gt;&lt;property id=&quot;20300&quot; value=&quot;Slide 23 - &amp;quot;For Black and White Print Slides&amp;quot;&quot;/&gt;&lt;property id=&quot;20307&quot; value=&quot;290&quot;/&gt;&lt;/object&gt;&lt;object type=&quot;3&quot; unique_id=&quot;10023&quot;&gt;&lt;property id=&quot;20148&quot; value=&quot;5&quot;/&gt;&lt;property id=&quot;20300&quot; value=&quot;Slide 24 - &amp;quot;For Black and White Print Slides&amp;quot;&quot;/&gt;&lt;property id=&quot;20307&quot; value=&quot;291&quot;/&gt;&lt;/object&gt;&lt;object type=&quot;3&quot; unique_id=&quot;10024&quot;&gt;&lt;property id=&quot;20148&quot; value=&quot;5&quot;/&gt;&lt;property id=&quot;20300&quot; value=&quot;Slide 25 - &amp;quot;CME Slides for Designer and Editorial Reference…&amp;quot;&quot;/&gt;&lt;property id=&quot;20307&quot; value=&quot;273&quot;/&gt;&lt;/object&gt;&lt;object type=&quot;3&quot; unique_id=&quot;10025&quot;&gt;&lt;property id=&quot;20148&quot; value=&quot;5&quot;/&gt;&lt;property id=&quot;20300&quot; value=&quot;Slide 26 - &amp;quot;About These Slides&amp;quot;&quot;/&gt;&lt;property id=&quot;20307&quot; value=&quot;308&quot;/&gt;&lt;/object&gt;&lt;object type=&quot;3&quot; unique_id=&quot;10026&quot;&gt;&lt;property id=&quot;20148&quot; value=&quot;5&quot;/&gt;&lt;property id=&quot;20300&quot; value=&quot;Slide 27 - &amp;quot;Faculty&amp;quot;&quot;/&gt;&lt;property id=&quot;20307&quot; value=&quot;294&quot;/&gt;&lt;/object&gt;&lt;object type=&quot;3&quot; unique_id=&quot;10027&quot;&gt;&lt;property id=&quot;20148&quot; value=&quot;5&quot;/&gt;&lt;property id=&quot;20300&quot; value=&quot;Slide 28 - &amp;quot;Disclosure of Conflicts of Interest&amp;quot;&quot;/&gt;&lt;property id=&quot;20307&quot; value=&quot;295&quot;/&gt;&lt;/object&gt;&lt;object type=&quot;3&quot; unique_id=&quot;10028&quot;&gt;&lt;property id=&quot;20148&quot; value=&quot;5&quot;/&gt;&lt;property id=&quot;20300&quot; value=&quot;Slide 29 - &amp;quot;Disclosures&amp;quot;&quot;/&gt;&lt;property id=&quot;20307&quot; value=&quot;296&quot;/&gt;&lt;/object&gt;&lt;object type=&quot;3&quot; unique_id=&quot;10029&quot;&gt;&lt;property id=&quot;20148&quot; value=&quot;5&quot;/&gt;&lt;property id=&quot;20300&quot; value=&quot;Slide 30 - &amp;quot;Disclosure of Unlabeled Use&amp;quot;&quot;/&gt;&lt;property id=&quot;20307&quot; value=&quot;297&quot;/&gt;&lt;/object&gt;&lt;object type=&quot;3&quot; unique_id=&quot;10030&quot;&gt;&lt;property id=&quot;20148&quot; value=&quot;5&quot;/&gt;&lt;property id=&quot;20300&quot; value=&quot;Slide 31&quot;/&gt;&lt;property id=&quot;20307&quot; value=&quot;298&quot;/&gt;&lt;/object&gt;&lt;object type=&quot;3&quot; unique_id=&quot;10031&quot;&gt;&lt;property id=&quot;20148&quot; value=&quot;5&quot;/&gt;&lt;property id=&quot;20300&quot; value=&quot;Slide 32 - &amp;quot;Physician Continuing Medical Education&amp;quot;&quot;/&gt;&lt;property id=&quot;20307&quot; value=&quot;299&quot;/&gt;&lt;/object&gt;&lt;object type=&quot;3&quot; unique_id=&quot;10032&quot;&gt;&lt;property id=&quot;20148&quot; value=&quot;5&quot;/&gt;&lt;property id=&quot;20300&quot; value=&quot;Slide 33 - &amp;quot;Pharmacist Continuing Education&amp;quot;&quot;/&gt;&lt;property id=&quot;20307&quot; value=&quot;300&quot;/&gt;&lt;/object&gt;&lt;object type=&quot;3&quot; unique_id=&quot;10033&quot;&gt;&lt;property id=&quot;20148&quot; value=&quot;5&quot;/&gt;&lt;property id=&quot;20300&quot; value=&quot;Slide 34 - &amp;quot;Nursing Continuing Education&amp;quot;&quot;/&gt;&lt;property id=&quot;20307&quot; value=&quot;301&quot;/&gt;&lt;/object&gt;&lt;object type=&quot;3&quot; unique_id=&quot;10034&quot;&gt;&lt;property id=&quot;20148&quot; value=&quot;5&quot;/&gt;&lt;property id=&quot;20300&quot; value=&quot;Slide 35 - &amp;quot;Please review the following important &amp;#x0D;&amp;#x0A;CME information in your handout&amp;quot;&quot;/&gt;&lt;property id=&quot;20307&quot; value=&quot;310&quot;/&gt;&lt;/object&gt;&lt;object type=&quot;3&quot; unique_id=&quot;10036&quot;&gt;&lt;property id=&quot;20148&quot; value=&quot;5&quot;/&gt;&lt;property id=&quot;20300&quot; value=&quot;Slide 37 - &amp;quot;Instructions for Credit&amp;quot;&quot;/&gt;&lt;property id=&quot;20307&quot; value=&quot;303&quot;/&gt;&lt;/object&gt;&lt;object type=&quot;3&quot; unique_id=&quot;10037&quot;&gt;&lt;property id=&quot;20148&quot; value=&quot;5&quot;/&gt;&lt;property id=&quot;20300&quot; value=&quot;Slide 38 - &amp;quot;Now Take the Test . . .&amp;quot;&quot;/&gt;&lt;property id=&quot;20307&quot; value=&quot;304&quot;/&gt;&lt;/object&gt;&lt;object type=&quot;3&quot; unique_id=&quot;10040&quot;&gt;&lt;property id=&quot;20148&quot; value=&quot;5&quot;/&gt;&lt;property id=&quot;20300&quot; value=&quot;Slide 39 - &amp;quot;General Information&amp;quot;&quot;/&gt;&lt;property id=&quot;20307&quot; value=&quot;315&quot;/&gt;&lt;/object&gt;&lt;object type=&quot;3&quot; unique_id=&quot;10041&quot;&gt;&lt;property id=&quot;20148&quot; value=&quot;5&quot;/&gt;&lt;property id=&quot;20300&quot; value=&quot;Slide 40 - &amp;quot;Please review the slide notes &amp;#x0D;&amp;#x0A;for analysis of each study &amp;#x0D;&amp;#x0A;by expert faculty &amp;lt;Insert Name, MD&amp;gt;, &amp;#x0D;&amp;#x0A;and &amp;lt;Insert Name,&quot;/&gt;&lt;property id=&quot;20307&quot; value=&quot;316&quot;/&gt;&lt;/object&gt;&lt;object type=&quot;3&quot; unique_id=&quot;10042&quot;&gt;&lt;property id=&quot;20148&quot; value=&quot;5&quot;/&gt;&lt;property id=&quot;20300&quot; value=&quot;Slide 41 - &amp;quot;Promo Slide Reference&amp;#x0D;&amp;#x0A;(Placed as the last slide in a slideset, &amp;#x0D;&amp;#x0A;if requested)&amp;quot;&quot;/&gt;&lt;property id=&quot;20307&quot; value=&quot;307&quot;/&gt;&lt;/object&gt;&lt;object type=&quot;3&quot; unique_id=&quot;12121&quot;&gt;&lt;property id=&quot;20148&quot; value=&quot;5&quot;/&gt;&lt;property id=&quot;20300&quot; value=&quot;Slide 36 - &amp;quot;Disclaimer&amp;quot;&quot;/&gt;&lt;property id=&quot;20307&quot; value=&quot;317&quot;/&gt;&lt;/object&gt;&lt;object type=&quot;3&quot; unique_id=&quot;12122&quot;&gt;&lt;property id=&quot;20148&quot; value=&quot;5&quot;/&gt;&lt;property id=&quot;20300&quot; value=&quot;Slide 1 - &amp;quot;Title of the program and will possibly take &amp;#x0D;&amp;#x0A;up three lines. It is presented in Arial-39-Bold-White.&amp;quot;&quot;/&gt;&lt;property id=&quot;20307&quot; value=&quot;321&quot;/&gt;&lt;/object&gt;&lt;object type=&quot;3&quot; unique_id=&quot;12123&quot;&gt;&lt;property id=&quot;20148&quot; value=&quot;5&quot;/&gt;&lt;property id=&quot;20300&quot; value=&quot;Slide 2 - &amp;quot;Title of the program and will possibly take up three lines. It is presented in Arial-39-Bold-White.&amp;quot;&quot;/&gt;&lt;property id=&quot;20307&quot; value=&quot;322&quot;/&gt;&lt;/object&gt;&lt;object type=&quot;3&quot; unique_id=&quot;12124&quot;&gt;&lt;property id=&quot;20148&quot; value=&quot;5&quot;/&gt;&lt;property id=&quot;20300&quot; value=&quot;Slide 18 - &amp;quot;Outcomes Analysis: What Did You Learn?&amp;quot;&quot;/&gt;&lt;property id=&quot;20307&quot; value=&quot;324&quot;/&gt;&lt;/object&gt;&lt;object type=&quot;3&quot; unique_id=&quot;12125&quot;&gt;&lt;property id=&quot;20148&quot; value=&quot;5&quot;/&gt;&lt;property id=&quot;20300&quot; value=&quot;Slide 19 - &amp;quot;Outcomes Questions&amp;quot;&quot;/&gt;&lt;property id=&quot;20307&quot; value=&quot;320&quot;/&gt;&lt;/object&gt;&lt;object type=&quot;3&quot; unique_id=&quot;12126&quot;&gt;&lt;property id=&quot;20148&quot; value=&quot;5&quot;/&gt;&lt;property id=&quot;20300&quot; value=&quot;Slide 20 - &amp;quot;How many patients with XXX do you provide care for in a typical week?&amp;quot;&quot;/&gt;&lt;property id=&quot;20307&quot; value=&quot;323&quot;/&gt;&lt;/object&gt;&lt;object type=&quot;3&quot; unique_id=&quot;12127&quot;&gt;&lt;property id=&quot;20148&quot; value=&quot;5&quot;/&gt;&lt;property id=&quot;20300&quot; value=&quot;Slide 42 - &amp;quot;Go Online for More CCO &amp;#x0D;&amp;#x0A;Coverage of XXXXXXXXXXXX!&amp;quot;&quot;/&gt;&lt;property id=&quot;20307&quot; value=&quot;318&quot;/&gt;&lt;/object&gt;&lt;/object&gt;&lt;/object&gt;&lt;/database&gt;"/>
</p:tagLst>
</file>

<file path=ppt/theme/theme1.xml><?xml version="1.0" encoding="utf-8"?>
<a:theme xmlns:a="http://schemas.openxmlformats.org/drawingml/2006/main" name="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45CF5AB31FD04FA50320EB0075956E" ma:contentTypeVersion="10" ma:contentTypeDescription="Create a new document." ma:contentTypeScope="" ma:versionID="2d61a4f8f8041a905cd8967b3a731369">
  <xsd:schema xmlns:xsd="http://www.w3.org/2001/XMLSchema" xmlns:xs="http://www.w3.org/2001/XMLSchema" xmlns:p="http://schemas.microsoft.com/office/2006/metadata/properties" xmlns:ns2="e7823a63-7fd0-490b-b763-008b02df57fa" xmlns:ns3="22fd6914-46d4-4c7e-bbad-46e82841b69d" targetNamespace="http://schemas.microsoft.com/office/2006/metadata/properties" ma:root="true" ma:fieldsID="4fdbd7dfc474b5068b9c0bddec6f9fe8" ns2:_="" ns3:_="">
    <xsd:import namespace="e7823a63-7fd0-490b-b763-008b02df57fa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823a63-7fd0-490b-b763-008b02df57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7823a63-7fd0-490b-b763-008b02df57fa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3.xml><?xml version="1.0" encoding="utf-8"?>
<LongProperties xmlns="http://schemas.microsoft.com/office/2006/metadata/longProperties"/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15273C0-074B-40D1-B8C5-123F6740617C}">
  <ds:schemaRefs>
    <ds:schemaRef ds:uri="22fd6914-46d4-4c7e-bbad-46e82841b69d"/>
    <ds:schemaRef ds:uri="e7823a63-7fd0-490b-b763-008b02df57f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BA55BC3-5A03-47C2-8EC3-D964C3B5E779}">
  <ds:schemaRefs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e7823a63-7fd0-490b-b763-008b02df57fa"/>
    <ds:schemaRef ds:uri="http://schemas.microsoft.com/office/2006/documentManagement/types"/>
    <ds:schemaRef ds:uri="http://schemas.microsoft.com/office/2006/metadata/properties"/>
    <ds:schemaRef ds:uri="22fd6914-46d4-4c7e-bbad-46e82841b69d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5E151B5-E2EE-4BEC-82C3-105A302A3BE7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3A18F4D2-3653-4F4F-B917-116198900D9C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be2fd2f7-a818-4e66-8956-c8223012702a}" enabled="0" method="" siteId="{be2fd2f7-a818-4e66-8956-c8223012702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</TotalTime>
  <Words>4510</Words>
  <Application>Microsoft Office PowerPoint</Application>
  <PresentationFormat>Widescreen</PresentationFormat>
  <Paragraphs>807</Paragraphs>
  <Slides>35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Calibri</vt:lpstr>
      <vt:lpstr>Courier New</vt:lpstr>
      <vt:lpstr>Times</vt:lpstr>
      <vt:lpstr>Wingdings</vt:lpstr>
      <vt:lpstr>2022_CCO_Template</vt:lpstr>
      <vt:lpstr>Clinical Queries: Expert Insights to Improve  Obesity Management During Reproductive Years</vt:lpstr>
      <vt:lpstr>About These Slides</vt:lpstr>
      <vt:lpstr>Faculty and Disclosures</vt:lpstr>
      <vt:lpstr>Learning Objectives</vt:lpstr>
      <vt:lpstr>General Principles of Obesity Management in Patients of Reproductive Age</vt:lpstr>
      <vt:lpstr>Obesity: Highly Prevalent, Chronic Disease</vt:lpstr>
      <vt:lpstr>Significant and Complex Impact on Reproductive Health</vt:lpstr>
      <vt:lpstr>Diagnosing and Classifying Obesity</vt:lpstr>
      <vt:lpstr>Obesity Treatment Pyramid: Weight Loss Potentially Achievable With Different Interventions</vt:lpstr>
      <vt:lpstr>Individualizing Lifestyle Modifications for Obesity</vt:lpstr>
      <vt:lpstr>Overview of Antiobesity Medications:  Nonincretin Therapies</vt:lpstr>
      <vt:lpstr>Overview of Antiobesity Medications:  Incretin-Based Therapy</vt:lpstr>
      <vt:lpstr>Tirzepatide as Compared With Semaglutide for the Treatment of Obesity: Body Weight</vt:lpstr>
      <vt:lpstr>Bariatric Surgery in Patients of Reproductive Age</vt:lpstr>
      <vt:lpstr>The 5A’s of Shared Decision-making</vt:lpstr>
      <vt:lpstr>Prepregnancy and PCOS Considerations</vt:lpstr>
      <vt:lpstr>Impact of Obesity and PCOS on Fertility</vt:lpstr>
      <vt:lpstr>Impact of Obesity on Time to Pregnancy</vt:lpstr>
      <vt:lpstr>Weight-Related Guidance for PCOS</vt:lpstr>
      <vt:lpstr>Incretin-Based Therapies: Efficacy in Patients With PCOS and Overweight or Obesity*</vt:lpstr>
      <vt:lpstr>Preconception Considerations With AOMs</vt:lpstr>
      <vt:lpstr>Interpregnancy Interval Considerations</vt:lpstr>
      <vt:lpstr>Starting the Discussion</vt:lpstr>
      <vt:lpstr>Avoiding Stigma When Discussing Weight Management</vt:lpstr>
      <vt:lpstr>Managing Patient Expectations </vt:lpstr>
      <vt:lpstr>Obesity Management Considerations for Interpregnancy Intervals</vt:lpstr>
      <vt:lpstr>Considerations for Addressing Multiple Health Issues</vt:lpstr>
      <vt:lpstr>Postpartum/Perimenopausal Considerations</vt:lpstr>
      <vt:lpstr>SURMOUNT Program Post Hoc Analysis: Tirzepatide in Overweight or Obesity by Reproductive Stage</vt:lpstr>
      <vt:lpstr>SURMOUNT Program Post Hoc Analysis: Outcomes</vt:lpstr>
      <vt:lpstr>Metabolic Outcomes With AOMs</vt:lpstr>
      <vt:lpstr>AOMs and Metabolic Conditions</vt:lpstr>
      <vt:lpstr>Optimizing Changes in Body Composition During Weight Loss</vt:lpstr>
      <vt:lpstr>Key Takeaways</vt:lpstr>
      <vt:lpstr>Go Online for More CCO  Coverage of Obesity!</vt:lpstr>
    </vt:vector>
  </TitlesOfParts>
  <Company>Preferred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Clinical Queries: Expert Insights to Improve Obesity Management During Reproductive Years</dc:title>
  <dc:creator>Preferred User</dc:creator>
  <cp:lastModifiedBy>Valerie Wenzel</cp:lastModifiedBy>
  <cp:revision>4</cp:revision>
  <cp:lastPrinted>2016-09-26T20:21:49Z</cp:lastPrinted>
  <dcterms:created xsi:type="dcterms:W3CDTF">2005-05-27T15:08:01Z</dcterms:created>
  <dcterms:modified xsi:type="dcterms:W3CDTF">2025-10-28T13:45:25Z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gs">
    <vt:lpwstr/>
  </property>
  <property fmtid="{D5CDD505-2E9C-101B-9397-08002B2CF9AE}" pid="3" name="display_urn:schemas-microsoft-com:office:office#Editor">
    <vt:lpwstr>Melanie Couton</vt:lpwstr>
  </property>
  <property fmtid="{D5CDD505-2E9C-101B-9397-08002B2CF9AE}" pid="4" name="display_urn:schemas-microsoft-com:office:office#Author">
    <vt:lpwstr>Melanie Couton</vt:lpwstr>
  </property>
  <property fmtid="{D5CDD505-2E9C-101B-9397-08002B2CF9AE}" pid="5" name="_dlc_DocId">
    <vt:lpwstr>56M7VY3CDVN5-387186687-1</vt:lpwstr>
  </property>
  <property fmtid="{D5CDD505-2E9C-101B-9397-08002B2CF9AE}" pid="6" name="_dlc_DocIdItemGuid">
    <vt:lpwstr>f6b19e28-ce23-4e45-8ab9-80e12fd2421e</vt:lpwstr>
  </property>
  <property fmtid="{D5CDD505-2E9C-101B-9397-08002B2CF9AE}" pid="7" name="_dlc_DocIdUrl">
    <vt:lpwstr>https://intranet.clinicaloptions.com/mews/oncology/ASH_ALL_Satellite-TU_2016/Template/_layouts/15/DocIdRedir.aspx?ID=56M7VY3CDVN5-387186687-1, 56M7VY3CDVN5-387186687-1</vt:lpwstr>
  </property>
  <property fmtid="{D5CDD505-2E9C-101B-9397-08002B2CF9AE}" pid="8" name="ContentTypeId">
    <vt:lpwstr>0x0101006B45CF5AB31FD04FA50320EB0075956E</vt:lpwstr>
  </property>
  <property fmtid="{D5CDD505-2E9C-101B-9397-08002B2CF9AE}" pid="9" name="MediaServiceImageTags">
    <vt:lpwstr/>
  </property>
</Properties>
</file>