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6"/>
  </p:notesMasterIdLst>
  <p:sldIdLst>
    <p:sldId id="559" r:id="rId5"/>
    <p:sldId id="558" r:id="rId6"/>
    <p:sldId id="544" r:id="rId7"/>
    <p:sldId id="560" r:id="rId8"/>
    <p:sldId id="552" r:id="rId9"/>
    <p:sldId id="546" r:id="rId10"/>
    <p:sldId id="565" r:id="rId11"/>
    <p:sldId id="564" r:id="rId12"/>
    <p:sldId id="563" r:id="rId13"/>
    <p:sldId id="549" r:id="rId14"/>
    <p:sldId id="31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Gordon Kelley" initials="GK" lastIdx="5" clrIdx="0">
    <p:extLst>
      <p:ext uri="{19B8F6BF-5375-455C-9EA6-DF929625EA0E}">
        <p15:presenceInfo xmlns:p15="http://schemas.microsoft.com/office/powerpoint/2012/main" userId="S::gkelley@clinicaloptions.com::7e3d11cf-7436-4611-80d7-51121a63678e" providerId="AD"/>
      </p:ext>
    </p:extLst>
  </p:cmAuthor>
  <p:cmAuthor id="2" name="Maddelynne Parker" initials="MP" lastIdx="25" clrIdx="1">
    <p:extLst>
      <p:ext uri="{19B8F6BF-5375-455C-9EA6-DF929625EA0E}">
        <p15:presenceInfo xmlns:p15="http://schemas.microsoft.com/office/powerpoint/2012/main" userId="Maddelynne Parker" providerId="None"/>
      </p:ext>
    </p:extLst>
  </p:cmAuthor>
  <p:cmAuthor id="3" name="Jerfiz Constanzo" initials="JC" lastIdx="16" clrIdx="2">
    <p:extLst>
      <p:ext uri="{19B8F6BF-5375-455C-9EA6-DF929625EA0E}">
        <p15:presenceInfo xmlns:p15="http://schemas.microsoft.com/office/powerpoint/2012/main" userId="S::jconstanzo@clinicaloptions.com::7388c342-66f0-4154-bcdf-657d8197f1ae" providerId="AD"/>
      </p:ext>
    </p:extLst>
  </p:cmAuthor>
  <p:cmAuthor id="4" name="Timothy Quill" initials="TQ" lastIdx="7" clrIdx="3">
    <p:extLst>
      <p:ext uri="{19B8F6BF-5375-455C-9EA6-DF929625EA0E}">
        <p15:presenceInfo xmlns:p15="http://schemas.microsoft.com/office/powerpoint/2012/main" userId="S::tquill@clinicaloptions.com::b1dc6efb-2995-45e7-a306-57a2c67aa886" providerId="AD"/>
      </p:ext>
    </p:extLst>
  </p:cmAuthor>
  <p:cmAuthor id="5" name="Nicole Mitchell" initials="NM" lastIdx="3" clrIdx="4">
    <p:extLst>
      <p:ext uri="{19B8F6BF-5375-455C-9EA6-DF929625EA0E}">
        <p15:presenceInfo xmlns:p15="http://schemas.microsoft.com/office/powerpoint/2012/main" userId="S::nmitchell@practicingclinicians.com::e6112baa-5d07-499c-8da8-7bdc6749eb4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A13BD9-0870-4F4F-BF6F-FF5228E9348A}" v="2" dt="2024-12-16T16:45:45.839"/>
    <p1510:client id="{7D04F778-5BA8-4CC2-9A47-C2A2C5B9D12F}" v="24" dt="2024-12-16T16:20:52.917"/>
    <p1510:client id="{9806E15D-6C3A-4850-A079-7FA4E2AD64F9}" v="141" dt="2024-12-16T20:07:38.314"/>
    <p1510:client id="{C1BCCA92-3F1D-DD4B-97CA-1AAEFC05720D}" v="1315" dt="2024-12-16T19:17:44.1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145" autoAdjust="0"/>
    <p:restoredTop sz="87653" autoAdjust="0"/>
  </p:normalViewPr>
  <p:slideViewPr>
    <p:cSldViewPr snapToGrid="0">
      <p:cViewPr varScale="1">
        <p:scale>
          <a:sx n="85" d="100"/>
          <a:sy n="85" d="100"/>
        </p:scale>
        <p:origin x="216"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commentAuthors" Target="commentAuthors.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C78A1DA-9125-49EE-9110-E83171D6B012}" type="datetimeFigureOut">
              <a:rPr lang="en-US" smtClean="0"/>
              <a:t>12/16/2024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5331EA-F62C-43DF-8099-C6F32DC3F6B9}" type="slidenum">
              <a:rPr lang="en-US" smtClean="0"/>
              <a:t>‹#›</a:t>
            </a:fld>
            <a:endParaRPr lang="en-US"/>
          </a:p>
        </p:txBody>
      </p:sp>
    </p:spTree>
    <p:extLst>
      <p:ext uri="{BB962C8B-B14F-4D97-AF65-F5344CB8AC3E}">
        <p14:creationId xmlns:p14="http://schemas.microsoft.com/office/powerpoint/2010/main" val="4172987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en-US" sz="1200" i="1"/>
              <a:t>EBC, early breast cancer; HER3-DXd, patritumab deruxtecan; HR, hormone receptor.</a:t>
            </a:r>
            <a:endParaRPr lang="en-US" i="1"/>
          </a:p>
        </p:txBody>
      </p:sp>
      <p:sp>
        <p:nvSpPr>
          <p:cNvPr id="4" name="Slide Number Placeholder 3"/>
          <p:cNvSpPr>
            <a:spLocks noGrp="1"/>
          </p:cNvSpPr>
          <p:nvPr>
            <p:ph type="sldNum" sz="quarter" idx="5"/>
          </p:nvPr>
        </p:nvSpPr>
        <p:spPr/>
        <p:txBody>
          <a:bodyPr/>
          <a:lstStyle/>
          <a:p>
            <a:fld id="{965331EA-F62C-43DF-8099-C6F32DC3F6B9}" type="slidenum">
              <a:rPr lang="en-US" smtClean="0"/>
              <a:t>1</a:t>
            </a:fld>
            <a:endParaRPr lang="en-US"/>
          </a:p>
        </p:txBody>
      </p:sp>
    </p:spTree>
    <p:extLst>
      <p:ext uri="{BB962C8B-B14F-4D97-AF65-F5344CB8AC3E}">
        <p14:creationId xmlns:p14="http://schemas.microsoft.com/office/powerpoint/2010/main" val="38850918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a:solidFill>
                <a:srgbClr val="FEFDDE"/>
              </a:solidFill>
              <a:latin typeface="Arial" panose="020B0604020202020204" pitchFamily="34" charset="0"/>
            </a:endParaRPr>
          </a:p>
          <a:p>
            <a:endParaRPr lang="en-US" altLang="en-US">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ADC, antibody–drug conjugate; EBC, early breast cancer; </a:t>
            </a:r>
            <a:r>
              <a:rPr lang="en-US" altLang="en-US" sz="1200" i="1"/>
              <a:t>HER3-DXd, patritumab deruxtecan; </a:t>
            </a:r>
            <a:r>
              <a:rPr lang="en-US" i="1"/>
              <a:t>HR, hormone receptor.</a:t>
            </a:r>
          </a:p>
        </p:txBody>
      </p:sp>
      <p:sp>
        <p:nvSpPr>
          <p:cNvPr id="4" name="Slide Number Placeholder 3"/>
          <p:cNvSpPr>
            <a:spLocks noGrp="1"/>
          </p:cNvSpPr>
          <p:nvPr>
            <p:ph type="sldNum" sz="quarter" idx="5"/>
          </p:nvPr>
        </p:nvSpPr>
        <p:spPr/>
        <p:txBody>
          <a:bodyPr/>
          <a:lstStyle/>
          <a:p>
            <a:fld id="{965331EA-F62C-43DF-8099-C6F32DC3F6B9}" type="slidenum">
              <a:rPr lang="en-US" smtClean="0"/>
              <a:t>3</a:t>
            </a:fld>
            <a:endParaRPr lang="en-US"/>
          </a:p>
        </p:txBody>
      </p:sp>
    </p:spTree>
    <p:extLst>
      <p:ext uri="{BB962C8B-B14F-4D97-AF65-F5344CB8AC3E}">
        <p14:creationId xmlns:p14="http://schemas.microsoft.com/office/powerpoint/2010/main" val="37315409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a:t>AC, doxorubicin/cyclophosphamide; EC, epirubicin/cyclophosphamide; ECOG, </a:t>
            </a:r>
            <a:r>
              <a:rPr lang="en-US" b="0" i="1">
                <a:solidFill>
                  <a:srgbClr val="1B1B1B"/>
                </a:solidFill>
                <a:effectLst/>
                <a:latin typeface="Roboto" panose="02000000000000000000" pitchFamily="2" charset="0"/>
              </a:rPr>
              <a:t>Eastern Cooperative Oncology Group</a:t>
            </a:r>
            <a:r>
              <a:rPr lang="en-US" b="0" i="1"/>
              <a:t>; FFPE, formalin-fixed paraffin-embedded; HER3-DXd, </a:t>
            </a:r>
            <a:r>
              <a:rPr lang="en-US" altLang="en-US" sz="1200" b="0" i="1"/>
              <a:t>patritumab deruxtecan</a:t>
            </a:r>
            <a:r>
              <a:rPr lang="en-US" altLang="en-US" sz="1200" b="0"/>
              <a:t>;</a:t>
            </a:r>
            <a:r>
              <a:rPr lang="en-US" b="0" i="1"/>
              <a:t> HR, hormone receptor; iDFS, invasive disease–free survival; ORR, objective response rate; pCR, pathologic complete response; PS, performance status</a:t>
            </a:r>
            <a:r>
              <a:rPr lang="en-US" i="1"/>
              <a:t>.</a:t>
            </a:r>
          </a:p>
        </p:txBody>
      </p:sp>
      <p:sp>
        <p:nvSpPr>
          <p:cNvPr id="4" name="Slide Number Placeholder 3"/>
          <p:cNvSpPr>
            <a:spLocks noGrp="1"/>
          </p:cNvSpPr>
          <p:nvPr>
            <p:ph type="sldNum" sz="quarter" idx="5"/>
          </p:nvPr>
        </p:nvSpPr>
        <p:spPr/>
        <p:txBody>
          <a:bodyPr/>
          <a:lstStyle/>
          <a:p>
            <a:fld id="{965331EA-F62C-43DF-8099-C6F32DC3F6B9}" type="slidenum">
              <a:rPr lang="en-US" smtClean="0"/>
              <a:t>4</a:t>
            </a:fld>
            <a:endParaRPr lang="en-US"/>
          </a:p>
        </p:txBody>
      </p:sp>
    </p:spTree>
    <p:extLst>
      <p:ext uri="{BB962C8B-B14F-4D97-AF65-F5344CB8AC3E}">
        <p14:creationId xmlns:p14="http://schemas.microsoft.com/office/powerpoint/2010/main" val="19852375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CT, chemotherapy; HER3-DXd, </a:t>
            </a:r>
            <a:r>
              <a:rPr lang="en-US" altLang="en-US" sz="1200" i="1"/>
              <a:t>patritumab deruxtecan</a:t>
            </a:r>
            <a:r>
              <a:rPr lang="en-US" altLang="en-US" sz="1200"/>
              <a:t>; </a:t>
            </a:r>
            <a:r>
              <a:rPr lang="en-US" i="1"/>
              <a:t>IHC, immunohistochemistry; LET, letrozole.</a:t>
            </a:r>
          </a:p>
        </p:txBody>
      </p:sp>
      <p:sp>
        <p:nvSpPr>
          <p:cNvPr id="4" name="Slide Number Placeholder 3"/>
          <p:cNvSpPr>
            <a:spLocks noGrp="1"/>
          </p:cNvSpPr>
          <p:nvPr>
            <p:ph type="sldNum" sz="quarter" idx="5"/>
          </p:nvPr>
        </p:nvSpPr>
        <p:spPr/>
        <p:txBody>
          <a:bodyPr/>
          <a:lstStyle/>
          <a:p>
            <a:fld id="{965331EA-F62C-43DF-8099-C6F32DC3F6B9}" type="slidenum">
              <a:rPr lang="en-US" smtClean="0"/>
              <a:t>5</a:t>
            </a:fld>
            <a:endParaRPr lang="en-US"/>
          </a:p>
        </p:txBody>
      </p:sp>
    </p:spTree>
    <p:extLst>
      <p:ext uri="{BB962C8B-B14F-4D97-AF65-F5344CB8AC3E}">
        <p14:creationId xmlns:p14="http://schemas.microsoft.com/office/powerpoint/2010/main" val="28023112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CR, complete response; HER3-DXd, </a:t>
            </a:r>
            <a:r>
              <a:rPr lang="en-US" altLang="en-US" sz="1200" i="1"/>
              <a:t>patritumab deruxtecan</a:t>
            </a:r>
            <a:r>
              <a:rPr lang="en-US" altLang="en-US" sz="1200"/>
              <a:t>;</a:t>
            </a:r>
            <a:r>
              <a:rPr lang="en-US" i="1"/>
              <a:t> NE, not estimable; ORR, overall response rate; pCR, pathologic complete response; PD, progressive disease; PR, partial response; SD, stable disease.</a:t>
            </a:r>
          </a:p>
        </p:txBody>
      </p:sp>
      <p:sp>
        <p:nvSpPr>
          <p:cNvPr id="4" name="Slide Number Placeholder 3"/>
          <p:cNvSpPr>
            <a:spLocks noGrp="1"/>
          </p:cNvSpPr>
          <p:nvPr>
            <p:ph type="sldNum" sz="quarter" idx="5"/>
          </p:nvPr>
        </p:nvSpPr>
        <p:spPr/>
        <p:txBody>
          <a:bodyPr/>
          <a:lstStyle/>
          <a:p>
            <a:fld id="{965331EA-F62C-43DF-8099-C6F32DC3F6B9}" type="slidenum">
              <a:rPr lang="en-US" smtClean="0"/>
              <a:t>6</a:t>
            </a:fld>
            <a:endParaRPr lang="en-US"/>
          </a:p>
        </p:txBody>
      </p:sp>
    </p:spTree>
    <p:extLst>
      <p:ext uri="{BB962C8B-B14F-4D97-AF65-F5344CB8AC3E}">
        <p14:creationId xmlns:p14="http://schemas.microsoft.com/office/powerpoint/2010/main" val="4068760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16D5A8-D644-C810-A1EE-AAEFEDBA0C3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751F24B-54EC-0A00-198A-19FEADF1BE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7E7176-5790-67AA-8983-58D9BC1D8E8F}"/>
              </a:ext>
            </a:extLst>
          </p:cNvPr>
          <p:cNvSpPr>
            <a:spLocks noGrp="1"/>
          </p:cNvSpPr>
          <p:nvPr>
            <p:ph type="body" idx="1"/>
          </p:nvPr>
        </p:nvSpPr>
        <p:spPr/>
        <p:txBody>
          <a:bodyPr/>
          <a:lstStyle/>
          <a:p>
            <a:r>
              <a:rPr lang="en-US" i="1"/>
              <a:t>HER3-DXd, </a:t>
            </a:r>
            <a:r>
              <a:rPr lang="en-US" altLang="en-US" sz="1200" i="1" err="1"/>
              <a:t>patritumab</a:t>
            </a:r>
            <a:r>
              <a:rPr lang="en-US" altLang="en-US" sz="1200" i="1"/>
              <a:t> </a:t>
            </a:r>
            <a:r>
              <a:rPr lang="en-US" altLang="en-US" sz="1200" i="1" err="1"/>
              <a:t>deruxtecan</a:t>
            </a:r>
            <a:r>
              <a:rPr lang="en-US" altLang="en-US" sz="1200" i="1"/>
              <a:t>; </a:t>
            </a:r>
            <a:r>
              <a:rPr lang="en-US" i="1"/>
              <a:t>LET, letrozole.</a:t>
            </a:r>
          </a:p>
        </p:txBody>
      </p:sp>
      <p:sp>
        <p:nvSpPr>
          <p:cNvPr id="4" name="Slide Number Placeholder 3">
            <a:extLst>
              <a:ext uri="{FF2B5EF4-FFF2-40B4-BE49-F238E27FC236}">
                <a16:creationId xmlns:a16="http://schemas.microsoft.com/office/drawing/2014/main" id="{68830CE4-EC06-E62E-6AF3-B06F78896E8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46393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BL, baseline; C2D1, cycle 2, Day 1; HER3-DXd, </a:t>
            </a:r>
            <a:r>
              <a:rPr lang="en-US" altLang="en-US" sz="1200" i="1"/>
              <a:t>patritumab deruxtecan</a:t>
            </a:r>
            <a:r>
              <a:rPr lang="en-US" altLang="en-US" sz="1200"/>
              <a:t>;</a:t>
            </a:r>
            <a:r>
              <a:rPr lang="en-US" i="1"/>
              <a:t> LET, letrozole; NA, not available</a:t>
            </a:r>
          </a:p>
        </p:txBody>
      </p:sp>
      <p:sp>
        <p:nvSpPr>
          <p:cNvPr id="4" name="Slide Number Placeholder 3"/>
          <p:cNvSpPr>
            <a:spLocks noGrp="1"/>
          </p:cNvSpPr>
          <p:nvPr>
            <p:ph type="sldNum" sz="quarter" idx="5"/>
          </p:nvPr>
        </p:nvSpPr>
        <p:spPr/>
        <p:txBody>
          <a:bodyPr/>
          <a:lstStyle/>
          <a:p>
            <a:fld id="{965331EA-F62C-43DF-8099-C6F32DC3F6B9}" type="slidenum">
              <a:rPr lang="en-US" smtClean="0"/>
              <a:t>8</a:t>
            </a:fld>
            <a:endParaRPr lang="en-US"/>
          </a:p>
        </p:txBody>
      </p:sp>
    </p:spTree>
    <p:extLst>
      <p:ext uri="{BB962C8B-B14F-4D97-AF65-F5344CB8AC3E}">
        <p14:creationId xmlns:p14="http://schemas.microsoft.com/office/powerpoint/2010/main" val="107331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02469-8F59-50BD-D6B2-9068ECA548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798CD-A352-3AC6-A041-301FFE7F42D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FEA6CF-55D4-F8E9-392D-31B15234B0C6}"/>
              </a:ext>
            </a:extLst>
          </p:cNvPr>
          <p:cNvSpPr>
            <a:spLocks noGrp="1"/>
          </p:cNvSpPr>
          <p:nvPr>
            <p:ph type="body" idx="1"/>
          </p:nvPr>
        </p:nvSpPr>
        <p:spPr/>
        <p:txBody>
          <a:bodyPr/>
          <a:lstStyle/>
          <a:p>
            <a:r>
              <a:rPr lang="en-US" i="1"/>
              <a:t>AE, adverse event; Gr, grade; HER3-DXd, </a:t>
            </a:r>
            <a:r>
              <a:rPr lang="en-US" altLang="en-US" sz="1200" i="1"/>
              <a:t>patritumab deruxtecan</a:t>
            </a:r>
            <a:r>
              <a:rPr lang="en-US" altLang="en-US" sz="1200"/>
              <a:t>; </a:t>
            </a:r>
            <a:r>
              <a:rPr lang="en-US" altLang="en-US" sz="1200" i="1"/>
              <a:t>ILD, interstitial lung disease; </a:t>
            </a:r>
            <a:r>
              <a:rPr lang="en-US" i="1"/>
              <a:t>LET, letrozole; TAms, transaminase.</a:t>
            </a:r>
          </a:p>
        </p:txBody>
      </p:sp>
      <p:sp>
        <p:nvSpPr>
          <p:cNvPr id="4" name="Slide Number Placeholder 3">
            <a:extLst>
              <a:ext uri="{FF2B5EF4-FFF2-40B4-BE49-F238E27FC236}">
                <a16:creationId xmlns:a16="http://schemas.microsoft.com/office/drawing/2014/main" id="{44BCD6B2-88ED-05A6-CF4A-F31E88F526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65331EA-F62C-43DF-8099-C6F32DC3F6B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0776100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a:t>AE, adverse event; CT, chemotherapy; EBC, early breast cancer; HER3-DXd, </a:t>
            </a:r>
            <a:r>
              <a:rPr lang="en-US" altLang="en-US" sz="1200" i="1"/>
              <a:t>patritumab deruxtecan; </a:t>
            </a:r>
            <a:r>
              <a:rPr lang="en-US" i="1"/>
              <a:t>HR, hormone receptor; LET, letrozole; ORR, overall response rate; pCR, pathologic complete response.</a:t>
            </a:r>
          </a:p>
        </p:txBody>
      </p:sp>
      <p:sp>
        <p:nvSpPr>
          <p:cNvPr id="4" name="Slide Number Placeholder 3"/>
          <p:cNvSpPr>
            <a:spLocks noGrp="1"/>
          </p:cNvSpPr>
          <p:nvPr>
            <p:ph type="sldNum" sz="quarter" idx="5"/>
          </p:nvPr>
        </p:nvSpPr>
        <p:spPr/>
        <p:txBody>
          <a:bodyPr/>
          <a:lstStyle/>
          <a:p>
            <a:fld id="{965331EA-F62C-43DF-8099-C6F32DC3F6B9}" type="slidenum">
              <a:rPr lang="en-US" smtClean="0"/>
              <a:t>10</a:t>
            </a:fld>
            <a:endParaRPr lang="en-US"/>
          </a:p>
        </p:txBody>
      </p:sp>
    </p:spTree>
    <p:extLst>
      <p:ext uri="{BB962C8B-B14F-4D97-AF65-F5344CB8AC3E}">
        <p14:creationId xmlns:p14="http://schemas.microsoft.com/office/powerpoint/2010/main" val="36728753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extLst>
      <p:ext uri="{BB962C8B-B14F-4D97-AF65-F5344CB8AC3E}">
        <p14:creationId xmlns:p14="http://schemas.microsoft.com/office/powerpoint/2010/main" val="250596975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306727583"/>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191779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7960204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42238716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8302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604139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958905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108629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20419936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15040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51992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a:solidFill>
                    <a:srgbClr val="455560"/>
                  </a:solidFill>
                  <a:latin typeface="Calibri" panose="020F0502020204030204" pitchFamily="34" charset="0"/>
                </a:rPr>
                <a:t>Slide credit: </a:t>
              </a:r>
              <a:r>
                <a:rPr lang="en-US" altLang="en-US" sz="1200" b="0">
                  <a:solidFill>
                    <a:schemeClr val="bg2"/>
                  </a:solidFill>
                  <a:latin typeface="Calibri" panose="020F0502020204030204" pitchFamily="34" charset="0"/>
                  <a:hlinkClick r:id="rId3"/>
                </a:rPr>
                <a:t>clinicaloptions.com</a:t>
              </a:r>
              <a:endParaRPr lang="en-US" altLang="en-US" sz="1200" b="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698497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4417250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3450709"/>
      </p:ext>
    </p:extLst>
  </p:cSld>
  <p:clrMap bg1="dk2" tx1="lt1" bg2="dk1"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a:t>Phase II SOLTI VALENTINE: Neoadjuvant </a:t>
            </a:r>
            <a:br>
              <a:rPr lang="en-US" altLang="en-US" sz="4000"/>
            </a:br>
            <a:r>
              <a:rPr lang="en-US" altLang="en-US" sz="4000"/>
              <a:t>HER3-DXd ± Letrozole for High-Risk HR+/HER2- EBC</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5" y="6223602"/>
            <a:ext cx="4724208"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Lilly, Merck Sharp &amp; Dohme LLC, and Novartis Pharmaceuticals Corporation.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a:ln>
                  <a:noFill/>
                </a:ln>
                <a:solidFill>
                  <a:srgbClr val="455560"/>
                </a:solidFill>
                <a:effectLst/>
                <a:uLnTx/>
                <a:uFillTx/>
                <a:latin typeface="Calibri"/>
                <a:ea typeface="+mn-ea"/>
                <a:cs typeface="Calibri"/>
              </a:rPr>
              <a:t>CCO Independent Conference Coverage*</a:t>
            </a:r>
            <a:br>
              <a:rPr kumimoji="0" lang="en-US" sz="2200" b="1" i="0" u="none" strike="noStrike" kern="0" cap="none" spc="0" normalizeH="0" baseline="0" noProof="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a:ln>
                  <a:noFill/>
                </a:ln>
                <a:solidFill>
                  <a:srgbClr val="455560"/>
                </a:solidFill>
                <a:effectLst/>
                <a:uLnTx/>
                <a:uFillTx/>
                <a:latin typeface="Calibri"/>
                <a:ea typeface="+mn-ea"/>
                <a:cs typeface="Calibri"/>
              </a:rPr>
              <a:t>of the </a:t>
            </a:r>
            <a:r>
              <a:rPr kumimoji="0" lang="en-US" sz="1600" b="0" i="1" u="none" strike="noStrike" kern="0" cap="none" spc="0" normalizeH="0" baseline="0" noProof="0">
                <a:ln>
                  <a:noFill/>
                </a:ln>
                <a:solidFill>
                  <a:srgbClr val="455560"/>
                </a:solidFill>
                <a:effectLst/>
                <a:uLnTx/>
                <a:uFillTx/>
                <a:latin typeface="Calibri"/>
                <a:ea typeface="+mn-ea"/>
                <a:cs typeface="Calibri"/>
              </a:rPr>
              <a:t>2024 San Antonio Breast Cancer Symposium,</a:t>
            </a:r>
            <a:br>
              <a:rPr kumimoji="0" lang="en-US" sz="1600" b="0" i="1" u="none" strike="noStrike" kern="0" cap="none" spc="0" normalizeH="0" baseline="0" noProof="0">
                <a:ln>
                  <a:noFill/>
                </a:ln>
                <a:solidFill>
                  <a:srgbClr val="455560"/>
                </a:solidFill>
                <a:effectLst/>
                <a:uLnTx/>
                <a:uFillTx/>
                <a:latin typeface="Calibri"/>
                <a:ea typeface="+mn-ea"/>
                <a:cs typeface="Calibri"/>
              </a:rPr>
            </a:br>
            <a:r>
              <a:rPr kumimoji="0" lang="en-US" sz="1600" b="0" i="1" u="none" strike="noStrike" kern="0" cap="none" spc="0" normalizeH="0" baseline="0" noProof="0">
                <a:ln>
                  <a:noFill/>
                </a:ln>
                <a:solidFill>
                  <a:srgbClr val="455560"/>
                </a:solidFill>
                <a:effectLst/>
                <a:uLnTx/>
                <a:uFillTx/>
                <a:latin typeface="Calibri"/>
                <a:ea typeface="+mn-ea"/>
                <a:cs typeface="Calibri"/>
              </a:rPr>
              <a:t>December 10-13, 2024; San Antonio, Texas</a:t>
            </a:r>
            <a:endParaRPr kumimoji="0" lang="en-US" altLang="en-US" sz="1600" b="0" i="0" u="none" strike="noStrike" kern="0" cap="none" spc="0" normalizeH="0" baseline="0" noProof="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a:t>Please feel free to use and share some or all of these slides in your noncommercial presentations to colleagues or patients</a:t>
            </a:r>
          </a:p>
          <a:p>
            <a:pPr marL="346075" indent="-346075">
              <a:buSzPts val="2400"/>
              <a:defRPr/>
            </a:pPr>
            <a:r>
              <a:rPr lang="en-US" altLang="en-US"/>
              <a:t>When using our slides, please retain the source attribution:</a:t>
            </a:r>
            <a:br>
              <a:rPr lang="en-US" altLang="en-US"/>
            </a:br>
            <a:br>
              <a:rPr lang="en-US" altLang="en-US"/>
            </a:br>
            <a:endParaRPr lang="en-US" altLang="en-US"/>
          </a:p>
          <a:p>
            <a:pPr eaLnBrk="1" hangingPunct="1">
              <a:defRPr/>
            </a:pPr>
            <a:endParaRPr lang="en-US" altLang="en-US" sz="2000"/>
          </a:p>
          <a:p>
            <a:pPr eaLnBrk="1" hangingPunct="1">
              <a:defRPr/>
            </a:pPr>
            <a:r>
              <a:rPr lang="en-GB"/>
              <a:t>These slides may not be published, posted online, or used in commercial presentations without permission. </a:t>
            </a:r>
            <a:r>
              <a:rPr lang="en-US"/>
              <a:t>Please contact </a:t>
            </a:r>
            <a:r>
              <a:rPr lang="en-US">
                <a:hlinkClick r:id="rId3"/>
              </a:rPr>
              <a:t>permissions@clinicaloptions.com</a:t>
            </a:r>
            <a:r>
              <a:rPr lang="en-US"/>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20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SOLTI VALENTINE</a:t>
            </a:r>
            <a:r>
              <a:rPr lang="en-US"/>
              <a:t>: Background</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r>
              <a:rPr lang="en-US" altLang="en-US" sz="2400"/>
              <a:t>High-risk HR+/HER2- EBC survival outcomes are enhanced with the use of multiagent chemotherapy regimens, but treatment options that can improve upon efficacy and tolerability in this context are warranted</a:t>
            </a:r>
            <a:r>
              <a:rPr lang="en-US" altLang="en-US" sz="2400" baseline="30000"/>
              <a:t>1</a:t>
            </a:r>
          </a:p>
          <a:p>
            <a:r>
              <a:rPr lang="en-US" altLang="en-US" sz="2400"/>
              <a:t>Patritumab deruxtecan is a potent, first-in-class, HER3-directed ADC that has shown clinical activity in several subtypes of pretreated breast cancer</a:t>
            </a:r>
            <a:r>
              <a:rPr lang="en-US" altLang="en-US" sz="2400" baseline="30000"/>
              <a:t>2</a:t>
            </a:r>
            <a:endParaRPr lang="en-US" altLang="en-US" sz="2400"/>
          </a:p>
          <a:p>
            <a:r>
              <a:rPr lang="en-US" altLang="en-US" sz="2400"/>
              <a:t>In the SOLTI TOT-HER3 study, a single-dose of HER3-DXd increased the CelTIL score, a prognostic tool that combines tumor cellularity and tumor-infiltrating lymphocytes to predict response to treatment, correlating with response in HR+/HER2- EBC</a:t>
            </a:r>
            <a:r>
              <a:rPr lang="en-US" altLang="en-US" sz="2400" baseline="30000"/>
              <a:t>3,4</a:t>
            </a:r>
            <a:endParaRPr lang="en-US" altLang="en-US" sz="2400"/>
          </a:p>
          <a:p>
            <a:r>
              <a:rPr lang="en-US" altLang="en-US" sz="2400"/>
              <a:t>Current study sought to evaluate the efficacy and safety of HER3-DXd ± letrozole as neoadjuvant therapy in previously untreated, high-risk HR+/HER2- EBC</a:t>
            </a:r>
            <a:r>
              <a:rPr lang="en-US" altLang="en-US" sz="2400" baseline="30000"/>
              <a:t>5</a:t>
            </a:r>
            <a:endParaRPr lang="en-US" altLang="en-US" sz="240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48377" y="6193834"/>
            <a:ext cx="7190548" cy="461665"/>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1. cancer.gov. 2. Krop. JCO. 2023;41:5550. 3. Oliviera. Ann Oncol. 2023;34:670. </a:t>
            </a:r>
            <a:b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4. Braso-Maristany. Nat Commun. 2024;15:5826. 5. Oliveira. SABCS 2024. Abstr LB1-06.</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8CA52A-DE64-C12B-48A1-72CA586793E4}"/>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76C7E9E9-F35C-4B11-7596-20D0523C5539}"/>
              </a:ext>
            </a:extLst>
          </p:cNvPr>
          <p:cNvSpPr>
            <a:spLocks noGrp="1" noChangeArrowheads="1"/>
          </p:cNvSpPr>
          <p:nvPr>
            <p:ph type="title"/>
          </p:nvPr>
        </p:nvSpPr>
        <p:spPr/>
        <p:txBody>
          <a:bodyPr/>
          <a:lstStyle/>
          <a:p>
            <a:r>
              <a:rPr lang="en-US" altLang="en-US" sz="3600"/>
              <a:t>SOLTI VALENTINE</a:t>
            </a:r>
            <a:r>
              <a:rPr lang="en-US"/>
              <a:t>: Study Design</a:t>
            </a:r>
            <a:endParaRPr lang="en-US" altLang="en-US"/>
          </a:p>
        </p:txBody>
      </p:sp>
      <p:sp>
        <p:nvSpPr>
          <p:cNvPr id="5" name="Rectangle 3">
            <a:extLst>
              <a:ext uri="{FF2B5EF4-FFF2-40B4-BE49-F238E27FC236}">
                <a16:creationId xmlns:a16="http://schemas.microsoft.com/office/drawing/2014/main" id="{095FD91A-97E8-3529-2574-903A4B99D79A}"/>
              </a:ext>
            </a:extLst>
          </p:cNvPr>
          <p:cNvSpPr>
            <a:spLocks noGrp="1" noChangeArrowheads="1"/>
          </p:cNvSpPr>
          <p:nvPr>
            <p:ph idx="1"/>
          </p:nvPr>
        </p:nvSpPr>
        <p:spPr>
          <a:xfrm>
            <a:off x="604675" y="1513047"/>
            <a:ext cx="10877529" cy="4875868"/>
          </a:xfrm>
        </p:spPr>
        <p:txBody>
          <a:bodyPr/>
          <a:lstStyle/>
          <a:p>
            <a:r>
              <a:rPr lang="en-US" altLang="en-US" sz="2000"/>
              <a:t>Multicenter, parallel assignment, noncomparative, randomized, open-label phase II trial</a:t>
            </a:r>
          </a:p>
          <a:p>
            <a:endParaRPr lang="en-US" altLang="en-US" sz="2200"/>
          </a:p>
          <a:p>
            <a:endParaRPr lang="en-US" altLang="en-US" sz="2200"/>
          </a:p>
          <a:p>
            <a:endParaRPr lang="en-US" altLang="en-US" sz="2200"/>
          </a:p>
          <a:p>
            <a:endParaRPr lang="en-US" altLang="en-US" sz="2200"/>
          </a:p>
          <a:p>
            <a:endParaRPr lang="en-US" altLang="en-US" sz="2200"/>
          </a:p>
          <a:p>
            <a:endParaRPr lang="en-US" altLang="en-US" sz="2200"/>
          </a:p>
          <a:p>
            <a:pPr>
              <a:spcBef>
                <a:spcPts val="400"/>
              </a:spcBef>
            </a:pPr>
            <a:endParaRPr lang="en-US" sz="2200" b="1" kern="0"/>
          </a:p>
          <a:p>
            <a:pPr>
              <a:spcBef>
                <a:spcPts val="400"/>
              </a:spcBef>
            </a:pPr>
            <a:r>
              <a:rPr lang="en-US" sz="2000" b="1" kern="0"/>
              <a:t>Primary Endpoint: </a:t>
            </a:r>
            <a:r>
              <a:rPr lang="en-US" sz="2000" kern="0"/>
              <a:t>pCR rate (ypT0/is ypN0) at surgery</a:t>
            </a:r>
          </a:p>
          <a:p>
            <a:pPr>
              <a:spcBef>
                <a:spcPts val="400"/>
              </a:spcBef>
            </a:pPr>
            <a:r>
              <a:rPr lang="en-US" sz="2000" b="1" kern="0"/>
              <a:t>Secondary Endpoints: </a:t>
            </a:r>
            <a:r>
              <a:rPr lang="en-US" sz="2000" kern="0"/>
              <a:t>ORR, change in CelTIL score, drop in Ki67, PAM50, ROR, safety, iDFS</a:t>
            </a:r>
            <a:r>
              <a:rPr lang="en-US" altLang="en-US" sz="2000"/>
              <a:t> </a:t>
            </a:r>
          </a:p>
        </p:txBody>
      </p:sp>
      <p:sp>
        <p:nvSpPr>
          <p:cNvPr id="4" name="Text Box 15">
            <a:extLst>
              <a:ext uri="{FF2B5EF4-FFF2-40B4-BE49-F238E27FC236}">
                <a16:creationId xmlns:a16="http://schemas.microsoft.com/office/drawing/2014/main" id="{AAAB6DAC-8537-1076-F969-9B22DAAB0985}"/>
              </a:ext>
            </a:extLst>
          </p:cNvPr>
          <p:cNvSpPr txBox="1">
            <a:spLocks noChangeArrowheads="1"/>
          </p:cNvSpPr>
          <p:nvPr/>
        </p:nvSpPr>
        <p:spPr bwMode="auto">
          <a:xfrm>
            <a:off x="41275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NCT05569811. Oliveira. SABCS 2024. Abstr LB1-06.</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6" name="Text Box 45">
            <a:extLst>
              <a:ext uri="{FF2B5EF4-FFF2-40B4-BE49-F238E27FC236}">
                <a16:creationId xmlns:a16="http://schemas.microsoft.com/office/drawing/2014/main" id="{9D88574A-A4A8-6914-5F5B-0297AB3393F1}"/>
              </a:ext>
            </a:extLst>
          </p:cNvPr>
          <p:cNvSpPr txBox="1">
            <a:spLocks noChangeArrowheads="1"/>
          </p:cNvSpPr>
          <p:nvPr/>
        </p:nvSpPr>
        <p:spPr bwMode="auto">
          <a:xfrm>
            <a:off x="649294" y="2663815"/>
            <a:ext cx="2801512"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Men and women with primary operable (≥1 cm by MRI) HR+/HER2-* </a:t>
            </a:r>
            <a:r>
              <a:rPr lang="en-US" altLang="en-US" sz="1400">
                <a:solidFill>
                  <a:srgbClr val="000000"/>
                </a:solidFill>
                <a:latin typeface="Calibri" panose="020F0502020204030204" pitchFamily="34" charset="0"/>
                <a:cs typeface="Calibri" panose="020F0502020204030204" pitchFamily="34" charset="0"/>
              </a:rPr>
              <a:t>breast cancer</a:t>
            </a:r>
            <a:r>
              <a:rPr kumimoji="0" lang="en-US" alt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 high genomic risk and/or Ki67 ≥20%*; eligible for neoadjuvant therapy; no previous treatment for current breast cancer; available pretreatment biopsy (FFPE or archival tissue sample); ECOG PS ≤1</a:t>
            </a:r>
            <a:br>
              <a:rPr kumimoji="0" lang="en-US" alt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br>
            <a:r>
              <a:rPr kumimoji="0" lang="en-US" altLang="en-US" sz="1400" b="0"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rPr>
              <a:t>(N = 122)</a:t>
            </a:r>
          </a:p>
        </p:txBody>
      </p:sp>
      <p:sp>
        <p:nvSpPr>
          <p:cNvPr id="37" name="Line 53">
            <a:extLst>
              <a:ext uri="{FF2B5EF4-FFF2-40B4-BE49-F238E27FC236}">
                <a16:creationId xmlns:a16="http://schemas.microsoft.com/office/drawing/2014/main" id="{A7FDFD65-1670-95F4-3232-72AC267C8288}"/>
              </a:ext>
            </a:extLst>
          </p:cNvPr>
          <p:cNvSpPr>
            <a:spLocks noChangeShapeType="1"/>
          </p:cNvSpPr>
          <p:nvPr/>
        </p:nvSpPr>
        <p:spPr bwMode="auto">
          <a:xfrm>
            <a:off x="3896140" y="3824347"/>
            <a:ext cx="308113" cy="2324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sp>
        <p:nvSpPr>
          <p:cNvPr id="38" name="Line 54">
            <a:extLst>
              <a:ext uri="{FF2B5EF4-FFF2-40B4-BE49-F238E27FC236}">
                <a16:creationId xmlns:a16="http://schemas.microsoft.com/office/drawing/2014/main" id="{F6644A35-32CD-9633-A9FB-8AD5C6137F15}"/>
              </a:ext>
            </a:extLst>
          </p:cNvPr>
          <p:cNvSpPr>
            <a:spLocks noChangeShapeType="1"/>
          </p:cNvSpPr>
          <p:nvPr/>
        </p:nvSpPr>
        <p:spPr bwMode="auto">
          <a:xfrm flipV="1">
            <a:off x="3896141" y="2999262"/>
            <a:ext cx="308112" cy="23114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a:ln>
                <a:noFill/>
              </a:ln>
              <a:solidFill>
                <a:srgbClr val="000000"/>
              </a:solidFill>
              <a:effectLst/>
              <a:uLnTx/>
              <a:uFillTx/>
              <a:latin typeface="Calibri" panose="020F0502020204030204" pitchFamily="34" charset="0"/>
              <a:ea typeface="+mn-ea"/>
              <a:cs typeface="Calibri" panose="020F0502020204030204" pitchFamily="34" charset="0"/>
            </a:endParaRPr>
          </a:p>
        </p:txBody>
      </p:sp>
      <p:cxnSp>
        <p:nvCxnSpPr>
          <p:cNvPr id="39" name="Straight Arrow Connector 38">
            <a:extLst>
              <a:ext uri="{FF2B5EF4-FFF2-40B4-BE49-F238E27FC236}">
                <a16:creationId xmlns:a16="http://schemas.microsoft.com/office/drawing/2014/main" id="{18849EBB-F79A-5060-ACF4-40E8AB141062}"/>
              </a:ext>
            </a:extLst>
          </p:cNvPr>
          <p:cNvCxnSpPr>
            <a:cxnSpLocks/>
          </p:cNvCxnSpPr>
          <p:nvPr/>
        </p:nvCxnSpPr>
        <p:spPr bwMode="auto">
          <a:xfrm>
            <a:off x="3890184" y="3558194"/>
            <a:ext cx="314069" cy="0"/>
          </a:xfrm>
          <a:prstGeom prst="straightConnector1">
            <a:avLst/>
          </a:prstGeom>
          <a:noFill/>
          <a:ln w="28575" cap="flat" cmpd="sng" algn="ctr">
            <a:solidFill>
              <a:schemeClr val="bg1"/>
            </a:solidFill>
            <a:prstDash val="solid"/>
            <a:round/>
            <a:headEnd type="none" w="med" len="med"/>
            <a:tailEnd type="triangle"/>
          </a:ln>
          <a:effectLst/>
        </p:spPr>
      </p:cxnSp>
      <p:sp>
        <p:nvSpPr>
          <p:cNvPr id="43" name="TextBox 42">
            <a:extLst>
              <a:ext uri="{FF2B5EF4-FFF2-40B4-BE49-F238E27FC236}">
                <a16:creationId xmlns:a16="http://schemas.microsoft.com/office/drawing/2014/main" id="{61CAE59C-3963-0FDF-22EA-DF21350E72E5}"/>
              </a:ext>
            </a:extLst>
          </p:cNvPr>
          <p:cNvSpPr txBox="1"/>
          <p:nvPr/>
        </p:nvSpPr>
        <p:spPr bwMode="auto">
          <a:xfrm>
            <a:off x="1439172" y="2322186"/>
            <a:ext cx="260804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a:solidFill>
                  <a:schemeClr val="bg1"/>
                </a:solidFill>
                <a:latin typeface="Calibri" panose="020F0502020204030204" pitchFamily="34" charset="0"/>
              </a:rPr>
              <a:t>Stratified by </a:t>
            </a:r>
            <a:r>
              <a:rPr lang="en-US" sz="1400" i="1">
                <a:solidFill>
                  <a:schemeClr val="bg1"/>
                </a:solidFill>
                <a:latin typeface="Calibri" panose="020F0502020204030204" pitchFamily="34" charset="0"/>
              </a:rPr>
              <a:t>axillary nodal status</a:t>
            </a:r>
            <a:endParaRPr lang="en-US" sz="1400" b="0" i="1">
              <a:solidFill>
                <a:schemeClr val="bg1"/>
              </a:solidFill>
              <a:latin typeface="Calibri" panose="020F0502020204030204" pitchFamily="34" charset="0"/>
            </a:endParaRPr>
          </a:p>
        </p:txBody>
      </p:sp>
      <p:cxnSp>
        <p:nvCxnSpPr>
          <p:cNvPr id="44" name="Straight Arrow Connector 43">
            <a:extLst>
              <a:ext uri="{FF2B5EF4-FFF2-40B4-BE49-F238E27FC236}">
                <a16:creationId xmlns:a16="http://schemas.microsoft.com/office/drawing/2014/main" id="{2A211BA5-5799-BB1F-1193-31EC7A16A7E8}"/>
              </a:ext>
            </a:extLst>
          </p:cNvPr>
          <p:cNvCxnSpPr>
            <a:cxnSpLocks/>
          </p:cNvCxnSpPr>
          <p:nvPr/>
        </p:nvCxnSpPr>
        <p:spPr bwMode="auto">
          <a:xfrm>
            <a:off x="3824240" y="2629963"/>
            <a:ext cx="0" cy="484873"/>
          </a:xfrm>
          <a:prstGeom prst="straightConnector1">
            <a:avLst/>
          </a:prstGeom>
          <a:noFill/>
          <a:ln w="28575" cap="flat" cmpd="sng" algn="ctr">
            <a:solidFill>
              <a:schemeClr val="bg1"/>
            </a:solidFill>
            <a:prstDash val="sysDash"/>
            <a:round/>
            <a:headEnd type="none" w="med" len="med"/>
            <a:tailEnd type="triangle"/>
          </a:ln>
          <a:effectLst/>
        </p:spPr>
      </p:cxnSp>
      <p:sp>
        <p:nvSpPr>
          <p:cNvPr id="57" name="TextBox 56">
            <a:extLst>
              <a:ext uri="{FF2B5EF4-FFF2-40B4-BE49-F238E27FC236}">
                <a16:creationId xmlns:a16="http://schemas.microsoft.com/office/drawing/2014/main" id="{E5A4F9D5-54B1-76D7-E913-82A7A23E6CC1}"/>
              </a:ext>
            </a:extLst>
          </p:cNvPr>
          <p:cNvSpPr txBox="1"/>
          <p:nvPr/>
        </p:nvSpPr>
        <p:spPr bwMode="auto">
          <a:xfrm>
            <a:off x="1069086" y="4860395"/>
            <a:ext cx="3282361"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a:solidFill>
                  <a:schemeClr val="bg1"/>
                </a:solidFill>
                <a:latin typeface="Calibri" panose="020F0502020204030204" pitchFamily="34" charset="0"/>
              </a:rPr>
              <a:t>*Determined by local assessment. </a:t>
            </a:r>
          </a:p>
        </p:txBody>
      </p:sp>
      <p:sp>
        <p:nvSpPr>
          <p:cNvPr id="58" name="TextBox 57">
            <a:extLst>
              <a:ext uri="{FF2B5EF4-FFF2-40B4-BE49-F238E27FC236}">
                <a16:creationId xmlns:a16="http://schemas.microsoft.com/office/drawing/2014/main" id="{6884F349-67D5-3497-5364-8E46A968DC89}"/>
              </a:ext>
            </a:extLst>
          </p:cNvPr>
          <p:cNvSpPr txBox="1"/>
          <p:nvPr/>
        </p:nvSpPr>
        <p:spPr bwMode="auto">
          <a:xfrm>
            <a:off x="9649759" y="3336629"/>
            <a:ext cx="18324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i="1">
                <a:solidFill>
                  <a:schemeClr val="bg1"/>
                </a:solidFill>
                <a:latin typeface="Calibri" panose="020F0502020204030204" pitchFamily="34" charset="0"/>
              </a:rPr>
              <a:t>5-yr follow-up</a:t>
            </a:r>
          </a:p>
        </p:txBody>
      </p:sp>
      <p:sp>
        <p:nvSpPr>
          <p:cNvPr id="7" name="Rectangle 6">
            <a:extLst>
              <a:ext uri="{FF2B5EF4-FFF2-40B4-BE49-F238E27FC236}">
                <a16:creationId xmlns:a16="http://schemas.microsoft.com/office/drawing/2014/main" id="{0ADF7951-CBEA-426A-9143-651172A1D1C3}"/>
              </a:ext>
            </a:extLst>
          </p:cNvPr>
          <p:cNvSpPr/>
          <p:nvPr/>
        </p:nvSpPr>
        <p:spPr bwMode="auto">
          <a:xfrm>
            <a:off x="4318649" y="3085898"/>
            <a:ext cx="3199300" cy="944593"/>
          </a:xfrm>
          <a:prstGeom prst="rect">
            <a:avLst/>
          </a:prstGeom>
          <a:solidFill>
            <a:schemeClr val="accent2"/>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a:solidFill>
                  <a:schemeClr val="tx1"/>
                </a:solidFill>
                <a:latin typeface="Calibri" panose="020F0502020204030204" pitchFamily="34" charset="0"/>
              </a:rPr>
              <a:t>HER3-DXd</a:t>
            </a:r>
            <a:r>
              <a:rPr lang="en-US" sz="1400" b="0">
                <a:solidFill>
                  <a:schemeClr val="tx1"/>
                </a:solidFill>
                <a:latin typeface="Calibri" panose="020F0502020204030204" pitchFamily="34" charset="0"/>
              </a:rPr>
              <a:t> 5.6 mg/kg Q3W for 6 cycles + </a:t>
            </a:r>
            <a:br>
              <a:rPr lang="en-US" sz="1400" b="0">
                <a:solidFill>
                  <a:schemeClr val="tx1"/>
                </a:solidFill>
                <a:latin typeface="Calibri" panose="020F0502020204030204" pitchFamily="34" charset="0"/>
              </a:rPr>
            </a:br>
            <a:r>
              <a:rPr lang="en-US" sz="1400" b="1">
                <a:solidFill>
                  <a:schemeClr val="tx1"/>
                </a:solidFill>
                <a:latin typeface="Calibri" panose="020F0502020204030204" pitchFamily="34" charset="0"/>
              </a:rPr>
              <a:t>letrozole</a:t>
            </a:r>
            <a:r>
              <a:rPr lang="en-US" sz="1400" b="0">
                <a:solidFill>
                  <a:schemeClr val="tx1"/>
                </a:solidFill>
                <a:latin typeface="Calibri" panose="020F0502020204030204" pitchFamily="34" charset="0"/>
              </a:rPr>
              <a:t> 2.5 mg QD ± ovarian function suppression</a:t>
            </a:r>
            <a:br>
              <a:rPr lang="en-US" sz="1400" b="0">
                <a:solidFill>
                  <a:schemeClr val="tx1"/>
                </a:solidFill>
                <a:latin typeface="Calibri" panose="020F0502020204030204" pitchFamily="34" charset="0"/>
              </a:rPr>
            </a:br>
            <a:r>
              <a:rPr lang="en-US" sz="1400" b="0">
                <a:solidFill>
                  <a:schemeClr val="tx1"/>
                </a:solidFill>
                <a:latin typeface="Calibri" panose="020F0502020204030204" pitchFamily="34" charset="0"/>
              </a:rPr>
              <a:t>(n = 48)</a:t>
            </a:r>
          </a:p>
        </p:txBody>
      </p:sp>
      <p:sp>
        <p:nvSpPr>
          <p:cNvPr id="8" name="Rectangle 7">
            <a:extLst>
              <a:ext uri="{FF2B5EF4-FFF2-40B4-BE49-F238E27FC236}">
                <a16:creationId xmlns:a16="http://schemas.microsoft.com/office/drawing/2014/main" id="{6946EFD8-C642-C7E4-3177-0563DF333979}"/>
              </a:ext>
            </a:extLst>
          </p:cNvPr>
          <p:cNvSpPr/>
          <p:nvPr/>
        </p:nvSpPr>
        <p:spPr bwMode="auto">
          <a:xfrm>
            <a:off x="4309726" y="4121947"/>
            <a:ext cx="3199300" cy="944593"/>
          </a:xfrm>
          <a:prstGeom prst="rect">
            <a:avLst/>
          </a:prstGeom>
          <a:solidFill>
            <a:schemeClr val="accent3"/>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a:solidFill>
                  <a:schemeClr val="tx1"/>
                </a:solidFill>
                <a:latin typeface="Calibri" panose="020F0502020204030204" pitchFamily="34" charset="0"/>
              </a:rPr>
              <a:t>Chemotherapy:</a:t>
            </a:r>
            <a:r>
              <a:rPr lang="en-US" sz="1400" b="0">
                <a:solidFill>
                  <a:schemeClr val="tx1"/>
                </a:solidFill>
                <a:latin typeface="Calibri" panose="020F0502020204030204" pitchFamily="34" charset="0"/>
              </a:rPr>
              <a:t> EC or AC</a:t>
            </a:r>
            <a:r>
              <a:rPr lang="en-US" sz="1400" b="0" baseline="30000">
                <a:solidFill>
                  <a:schemeClr val="tx1"/>
                </a:solidFill>
                <a:latin typeface="Calibri" panose="020F0502020204030204" pitchFamily="34" charset="0"/>
              </a:rPr>
              <a:t>†</a:t>
            </a:r>
            <a:r>
              <a:rPr lang="en-US" sz="1400" b="0">
                <a:solidFill>
                  <a:schemeClr val="tx1"/>
                </a:solidFill>
                <a:latin typeface="Calibri" panose="020F0502020204030204" pitchFamily="34" charset="0"/>
              </a:rPr>
              <a:t> Q2W or Q3W for 4 cycles, </a:t>
            </a:r>
            <a:br>
              <a:rPr lang="en-US" sz="1400" b="0">
                <a:solidFill>
                  <a:schemeClr val="tx1"/>
                </a:solidFill>
                <a:latin typeface="Calibri" panose="020F0502020204030204" pitchFamily="34" charset="0"/>
              </a:rPr>
            </a:br>
            <a:r>
              <a:rPr lang="en-US" sz="1400" b="0">
                <a:solidFill>
                  <a:schemeClr val="tx1"/>
                </a:solidFill>
                <a:latin typeface="Calibri" panose="020F0502020204030204" pitchFamily="34" charset="0"/>
              </a:rPr>
              <a:t>then paclitaxel 80 mg/m</a:t>
            </a:r>
            <a:r>
              <a:rPr lang="en-US" sz="1400" b="0" baseline="30000">
                <a:solidFill>
                  <a:schemeClr val="tx1"/>
                </a:solidFill>
                <a:latin typeface="Calibri" panose="020F0502020204030204" pitchFamily="34" charset="0"/>
              </a:rPr>
              <a:t>2</a:t>
            </a:r>
            <a:r>
              <a:rPr lang="en-US" sz="1400" b="0">
                <a:solidFill>
                  <a:schemeClr val="tx1"/>
                </a:solidFill>
                <a:latin typeface="Calibri" panose="020F0502020204030204" pitchFamily="34" charset="0"/>
              </a:rPr>
              <a:t> QW for 12 wk</a:t>
            </a:r>
            <a:br>
              <a:rPr lang="en-US" sz="1400" b="0">
                <a:solidFill>
                  <a:schemeClr val="tx1"/>
                </a:solidFill>
                <a:latin typeface="Calibri" panose="020F0502020204030204" pitchFamily="34" charset="0"/>
              </a:rPr>
            </a:br>
            <a:r>
              <a:rPr lang="en-US" sz="1400" b="0">
                <a:solidFill>
                  <a:schemeClr val="tx1"/>
                </a:solidFill>
                <a:latin typeface="Calibri" panose="020F0502020204030204" pitchFamily="34" charset="0"/>
              </a:rPr>
              <a:t>(n = 23)</a:t>
            </a:r>
          </a:p>
        </p:txBody>
      </p:sp>
      <p:sp>
        <p:nvSpPr>
          <p:cNvPr id="17" name="TextBox 16">
            <a:extLst>
              <a:ext uri="{FF2B5EF4-FFF2-40B4-BE49-F238E27FC236}">
                <a16:creationId xmlns:a16="http://schemas.microsoft.com/office/drawing/2014/main" id="{6F3C9E8E-EA97-EF19-CB4C-2E54B822C435}"/>
              </a:ext>
            </a:extLst>
          </p:cNvPr>
          <p:cNvSpPr txBox="1"/>
          <p:nvPr/>
        </p:nvSpPr>
        <p:spPr bwMode="auto">
          <a:xfrm>
            <a:off x="4314188" y="5061086"/>
            <a:ext cx="320376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baseline="30000">
                <a:solidFill>
                  <a:schemeClr val="bg1"/>
                </a:solidFill>
                <a:latin typeface="Calibri" panose="020F0502020204030204" pitchFamily="34" charset="0"/>
              </a:rPr>
              <a:t>†</a:t>
            </a:r>
            <a:r>
              <a:rPr lang="en-US" sz="1200" b="0">
                <a:solidFill>
                  <a:schemeClr val="bg1"/>
                </a:solidFill>
                <a:latin typeface="Calibri" panose="020F0502020204030204" pitchFamily="34" charset="0"/>
              </a:rPr>
              <a:t>Epirubicin 90 mg/m</a:t>
            </a:r>
            <a:r>
              <a:rPr lang="en-US" sz="1200" b="0" baseline="30000">
                <a:solidFill>
                  <a:schemeClr val="bg1"/>
                </a:solidFill>
                <a:latin typeface="Calibri" panose="020F0502020204030204" pitchFamily="34" charset="0"/>
              </a:rPr>
              <a:t>2</a:t>
            </a:r>
            <a:r>
              <a:rPr lang="en-US" sz="1200" b="0">
                <a:solidFill>
                  <a:schemeClr val="bg1"/>
                </a:solidFill>
                <a:latin typeface="Calibri" panose="020F0502020204030204" pitchFamily="34" charset="0"/>
              </a:rPr>
              <a:t> or doxorubicin 60 mg/m</a:t>
            </a:r>
            <a:r>
              <a:rPr lang="en-US" sz="1200" b="0" baseline="30000">
                <a:solidFill>
                  <a:schemeClr val="bg1"/>
                </a:solidFill>
                <a:latin typeface="Calibri" panose="020F0502020204030204" pitchFamily="34" charset="0"/>
              </a:rPr>
              <a:t>2</a:t>
            </a:r>
            <a:r>
              <a:rPr lang="en-US" sz="1200" b="0">
                <a:solidFill>
                  <a:schemeClr val="bg1"/>
                </a:solidFill>
                <a:latin typeface="Calibri" panose="020F0502020204030204" pitchFamily="34" charset="0"/>
              </a:rPr>
              <a:t> + cyclophosphamide 600 mg/m</a:t>
            </a:r>
            <a:r>
              <a:rPr lang="en-US" sz="1200" b="0" baseline="30000">
                <a:solidFill>
                  <a:schemeClr val="bg1"/>
                </a:solidFill>
                <a:latin typeface="Calibri" panose="020F0502020204030204" pitchFamily="34" charset="0"/>
              </a:rPr>
              <a:t>2</a:t>
            </a:r>
            <a:r>
              <a:rPr lang="en-US" sz="1200" b="0">
                <a:solidFill>
                  <a:schemeClr val="bg1"/>
                </a:solidFill>
                <a:latin typeface="Calibri" panose="020F0502020204030204" pitchFamily="34" charset="0"/>
              </a:rPr>
              <a:t>.</a:t>
            </a:r>
          </a:p>
        </p:txBody>
      </p:sp>
      <p:sp>
        <p:nvSpPr>
          <p:cNvPr id="3" name="TextBox 2">
            <a:extLst>
              <a:ext uri="{FF2B5EF4-FFF2-40B4-BE49-F238E27FC236}">
                <a16:creationId xmlns:a16="http://schemas.microsoft.com/office/drawing/2014/main" id="{3393FAA8-1153-3C09-D069-EB56D9EF41DD}"/>
              </a:ext>
            </a:extLst>
          </p:cNvPr>
          <p:cNvSpPr txBox="1"/>
          <p:nvPr/>
        </p:nvSpPr>
        <p:spPr bwMode="auto">
          <a:xfrm>
            <a:off x="3294044" y="3322172"/>
            <a:ext cx="648789" cy="3056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400" b="0" i="1">
                <a:solidFill>
                  <a:schemeClr val="bg1"/>
                </a:solidFill>
                <a:latin typeface="Calibri" panose="020F0502020204030204" pitchFamily="34" charset="0"/>
              </a:rPr>
              <a:t>2:2:1</a:t>
            </a:r>
          </a:p>
        </p:txBody>
      </p:sp>
      <p:sp>
        <p:nvSpPr>
          <p:cNvPr id="11" name="TextBox 10">
            <a:extLst>
              <a:ext uri="{FF2B5EF4-FFF2-40B4-BE49-F238E27FC236}">
                <a16:creationId xmlns:a16="http://schemas.microsoft.com/office/drawing/2014/main" id="{548F63F5-D876-340E-537F-5A29D572D047}"/>
              </a:ext>
            </a:extLst>
          </p:cNvPr>
          <p:cNvSpPr txBox="1"/>
          <p:nvPr/>
        </p:nvSpPr>
        <p:spPr bwMode="auto">
          <a:xfrm>
            <a:off x="8404155" y="2343483"/>
            <a:ext cx="513410" cy="2429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wordArtVert" wrap="square" rtlCol="0" anchor="ctr" anchorCtr="0">
            <a:spAutoFit/>
          </a:bodyPr>
          <a:lstStyle/>
          <a:p>
            <a:pPr algn="ctr">
              <a:lnSpc>
                <a:spcPct val="100000"/>
              </a:lnSpc>
              <a:spcBef>
                <a:spcPct val="50000"/>
              </a:spcBef>
              <a:spcAft>
                <a:spcPct val="0"/>
              </a:spcAft>
              <a:buClrTx/>
              <a:buFontTx/>
              <a:buNone/>
            </a:pPr>
            <a:r>
              <a:rPr lang="en-US">
                <a:solidFill>
                  <a:schemeClr val="bg1"/>
                </a:solidFill>
                <a:latin typeface="Calibri" panose="020F0502020204030204" pitchFamily="34" charset="0"/>
              </a:rPr>
              <a:t>Surgery</a:t>
            </a:r>
          </a:p>
        </p:txBody>
      </p:sp>
      <p:sp>
        <p:nvSpPr>
          <p:cNvPr id="18" name="Rectangle 17">
            <a:extLst>
              <a:ext uri="{FF2B5EF4-FFF2-40B4-BE49-F238E27FC236}">
                <a16:creationId xmlns:a16="http://schemas.microsoft.com/office/drawing/2014/main" id="{8FA9BB41-FD9D-649F-85EA-D47F22BCDCD4}"/>
              </a:ext>
            </a:extLst>
          </p:cNvPr>
          <p:cNvSpPr/>
          <p:nvPr/>
        </p:nvSpPr>
        <p:spPr bwMode="auto">
          <a:xfrm>
            <a:off x="4318649" y="2208631"/>
            <a:ext cx="3199300" cy="771134"/>
          </a:xfrm>
          <a:prstGeom prst="rect">
            <a:avLst/>
          </a:prstGeom>
          <a:solidFill>
            <a:schemeClr val="accent1"/>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1400" b="1">
                <a:solidFill>
                  <a:schemeClr val="tx1"/>
                </a:solidFill>
                <a:latin typeface="Calibri" panose="020F0502020204030204" pitchFamily="34" charset="0"/>
              </a:rPr>
              <a:t>HER3-DXd</a:t>
            </a:r>
            <a:r>
              <a:rPr lang="en-US" sz="1400" b="0">
                <a:solidFill>
                  <a:schemeClr val="tx1"/>
                </a:solidFill>
                <a:latin typeface="Calibri" panose="020F0502020204030204" pitchFamily="34" charset="0"/>
              </a:rPr>
              <a:t> 5.6 mg/kg Q3W for 6 cycles</a:t>
            </a:r>
            <a:br>
              <a:rPr lang="en-US" sz="1400" b="0">
                <a:solidFill>
                  <a:schemeClr val="tx1"/>
                </a:solidFill>
                <a:latin typeface="Calibri" panose="020F0502020204030204" pitchFamily="34" charset="0"/>
              </a:rPr>
            </a:br>
            <a:r>
              <a:rPr lang="en-US" sz="1400" b="0">
                <a:solidFill>
                  <a:schemeClr val="tx1"/>
                </a:solidFill>
                <a:latin typeface="Calibri" panose="020F0502020204030204" pitchFamily="34" charset="0"/>
              </a:rPr>
              <a:t>(n = 50)</a:t>
            </a:r>
          </a:p>
        </p:txBody>
      </p:sp>
      <p:cxnSp>
        <p:nvCxnSpPr>
          <p:cNvPr id="20" name="Straight Arrow Connector 19">
            <a:extLst>
              <a:ext uri="{FF2B5EF4-FFF2-40B4-BE49-F238E27FC236}">
                <a16:creationId xmlns:a16="http://schemas.microsoft.com/office/drawing/2014/main" id="{0654596A-4254-480F-D678-3CB4906E12EF}"/>
              </a:ext>
            </a:extLst>
          </p:cNvPr>
          <p:cNvCxnSpPr>
            <a:cxnSpLocks/>
          </p:cNvCxnSpPr>
          <p:nvPr/>
        </p:nvCxnSpPr>
        <p:spPr bwMode="auto">
          <a:xfrm>
            <a:off x="7790832" y="2595089"/>
            <a:ext cx="314069" cy="0"/>
          </a:xfrm>
          <a:prstGeom prst="straightConnector1">
            <a:avLst/>
          </a:prstGeom>
          <a:noFill/>
          <a:ln w="28575" cap="flat" cmpd="sng" algn="ctr">
            <a:solidFill>
              <a:schemeClr val="bg1"/>
            </a:solidFill>
            <a:prstDash val="solid"/>
            <a:round/>
            <a:headEnd type="none" w="med" len="med"/>
            <a:tailEnd type="triangle"/>
          </a:ln>
          <a:effectLst/>
        </p:spPr>
      </p:cxnSp>
      <p:cxnSp>
        <p:nvCxnSpPr>
          <p:cNvPr id="2" name="Straight Arrow Connector 1">
            <a:extLst>
              <a:ext uri="{FF2B5EF4-FFF2-40B4-BE49-F238E27FC236}">
                <a16:creationId xmlns:a16="http://schemas.microsoft.com/office/drawing/2014/main" id="{27B705A8-2CED-143B-282D-C70190555A82}"/>
              </a:ext>
            </a:extLst>
          </p:cNvPr>
          <p:cNvCxnSpPr>
            <a:cxnSpLocks/>
          </p:cNvCxnSpPr>
          <p:nvPr/>
        </p:nvCxnSpPr>
        <p:spPr bwMode="auto">
          <a:xfrm>
            <a:off x="7789084" y="3558194"/>
            <a:ext cx="314069" cy="0"/>
          </a:xfrm>
          <a:prstGeom prst="straightConnector1">
            <a:avLst/>
          </a:prstGeom>
          <a:noFill/>
          <a:ln w="28575" cap="flat" cmpd="sng" algn="ctr">
            <a:solidFill>
              <a:schemeClr val="bg1"/>
            </a:solidFill>
            <a:prstDash val="solid"/>
            <a:round/>
            <a:headEnd type="none" w="med" len="med"/>
            <a:tailEnd type="triangle"/>
          </a:ln>
          <a:effectLst/>
        </p:spPr>
      </p:cxnSp>
      <p:cxnSp>
        <p:nvCxnSpPr>
          <p:cNvPr id="6" name="Straight Arrow Connector 5">
            <a:extLst>
              <a:ext uri="{FF2B5EF4-FFF2-40B4-BE49-F238E27FC236}">
                <a16:creationId xmlns:a16="http://schemas.microsoft.com/office/drawing/2014/main" id="{C368C926-F7A0-92B5-1793-22295D1BB6BE}"/>
              </a:ext>
            </a:extLst>
          </p:cNvPr>
          <p:cNvCxnSpPr>
            <a:cxnSpLocks/>
          </p:cNvCxnSpPr>
          <p:nvPr/>
        </p:nvCxnSpPr>
        <p:spPr bwMode="auto">
          <a:xfrm>
            <a:off x="7780665" y="4594243"/>
            <a:ext cx="314069" cy="0"/>
          </a:xfrm>
          <a:prstGeom prst="straightConnector1">
            <a:avLst/>
          </a:prstGeom>
          <a:noFill/>
          <a:ln w="28575" cap="flat" cmpd="sng" algn="ctr">
            <a:solidFill>
              <a:schemeClr val="bg1"/>
            </a:solidFill>
            <a:prstDash val="solid"/>
            <a:round/>
            <a:headEnd type="none" w="med" len="med"/>
            <a:tailEnd type="triangle"/>
          </a:ln>
          <a:effectLst/>
        </p:spPr>
      </p:cxnSp>
      <p:cxnSp>
        <p:nvCxnSpPr>
          <p:cNvPr id="9" name="Straight Arrow Connector 8">
            <a:extLst>
              <a:ext uri="{FF2B5EF4-FFF2-40B4-BE49-F238E27FC236}">
                <a16:creationId xmlns:a16="http://schemas.microsoft.com/office/drawing/2014/main" id="{F7162187-F456-80D6-1AA5-3FB199B6A49C}"/>
              </a:ext>
            </a:extLst>
          </p:cNvPr>
          <p:cNvCxnSpPr>
            <a:cxnSpLocks/>
          </p:cNvCxnSpPr>
          <p:nvPr/>
        </p:nvCxnSpPr>
        <p:spPr bwMode="auto">
          <a:xfrm>
            <a:off x="9179273" y="3558194"/>
            <a:ext cx="314069" cy="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287740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SOLTI VALENTINE</a:t>
            </a:r>
            <a:r>
              <a:rPr lang="en-US"/>
              <a:t>: Baseline Characteristics</a:t>
            </a:r>
            <a:endParaRPr lang="en-US" altLang="en-US"/>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24626"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LB1-06.</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F94ED68B-2B22-F45E-3995-D7588878934E}"/>
              </a:ext>
            </a:extLst>
          </p:cNvPr>
          <p:cNvGraphicFramePr>
            <a:graphicFrameLocks noGrp="1"/>
          </p:cNvGraphicFramePr>
          <p:nvPr>
            <p:extLst>
              <p:ext uri="{D42A27DB-BD31-4B8C-83A1-F6EECF244321}">
                <p14:modId xmlns:p14="http://schemas.microsoft.com/office/powerpoint/2010/main" val="1795663891"/>
              </p:ext>
            </p:extLst>
          </p:nvPr>
        </p:nvGraphicFramePr>
        <p:xfrm>
          <a:off x="609758" y="1160520"/>
          <a:ext cx="5383537" cy="5125848"/>
        </p:xfrm>
        <a:graphic>
          <a:graphicData uri="http://schemas.openxmlformats.org/drawingml/2006/table">
            <a:tbl>
              <a:tblPr/>
              <a:tblGrid>
                <a:gridCol w="2282528">
                  <a:extLst>
                    <a:ext uri="{9D8B030D-6E8A-4147-A177-3AD203B41FA5}">
                      <a16:colId xmlns:a16="http://schemas.microsoft.com/office/drawing/2014/main" val="20000"/>
                    </a:ext>
                  </a:extLst>
                </a:gridCol>
                <a:gridCol w="1005944">
                  <a:extLst>
                    <a:ext uri="{9D8B030D-6E8A-4147-A177-3AD203B41FA5}">
                      <a16:colId xmlns:a16="http://schemas.microsoft.com/office/drawing/2014/main" val="20001"/>
                    </a:ext>
                  </a:extLst>
                </a:gridCol>
                <a:gridCol w="1065579">
                  <a:extLst>
                    <a:ext uri="{9D8B030D-6E8A-4147-A177-3AD203B41FA5}">
                      <a16:colId xmlns:a16="http://schemas.microsoft.com/office/drawing/2014/main" val="2890575557"/>
                    </a:ext>
                  </a:extLst>
                </a:gridCol>
                <a:gridCol w="1029486">
                  <a:extLst>
                    <a:ext uri="{9D8B030D-6E8A-4147-A177-3AD203B41FA5}">
                      <a16:colId xmlns:a16="http://schemas.microsoft.com/office/drawing/2014/main" val="358401307"/>
                    </a:ext>
                  </a:extLst>
                </a:gridCol>
              </a:tblGrid>
              <a:tr h="17604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 LET</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CT</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76045">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Median age, yr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51 (29-77)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49 (32-82)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52 (31-73)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13939">
                <a:tc>
                  <a:txBody>
                    <a:bodyPr/>
                    <a:lstStyle/>
                    <a:p>
                      <a:pPr marL="0" marR="0" lvl="0" indent="0" algn="l" defTabSz="914400" rtl="0" eaLnBrk="1" fontAlgn="base" latinLnBrk="0" hangingPunct="1">
                        <a:lnSpc>
                          <a:spcPct val="100000"/>
                        </a:lnSpc>
                        <a:spcBef>
                          <a:spcPts val="0"/>
                        </a:spcBef>
                        <a:spcAft>
                          <a:spcPts val="22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Female, n (%)</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Pre/perimenopausal</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50 (100)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24 (48.0)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48 (100)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28 (58.3)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23 (95.8)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12 (52.2)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51833">
                <a:tc>
                  <a:txBody>
                    <a:bodyPr/>
                    <a:lstStyle/>
                    <a:p>
                      <a:pPr marL="0" marR="0" lvl="0" indent="0" algn="l" defTabSz="914400" rtl="0" eaLnBrk="1" fontAlgn="base" latinLnBrk="0" hangingPunct="1">
                        <a:lnSpc>
                          <a:spcPct val="100000"/>
                        </a:lnSpc>
                        <a:spcBef>
                          <a:spcPts val="0"/>
                        </a:spcBef>
                        <a:spcAft>
                          <a:spcPts val="220"/>
                        </a:spcAft>
                        <a:buClrTx/>
                        <a:buSzTx/>
                        <a:buFontTx/>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cT stage, n (%)</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T1-T2 </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T3-T4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29 (58.0) </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21 (42.0)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29 (60.4)</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19 (39.6)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17 (70.8)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7 (29.2)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76045">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Lymph node positive,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38 (76.0)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37 (77.1)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18 (75.0)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76045">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Stage, n (%)</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II</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III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32 (64.0)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18 (36.0)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29 (60.4)</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19 (39.6)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17 (70.8)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7 (29.2)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74898664"/>
                  </a:ext>
                </a:extLst>
              </a:tr>
              <a:tr h="176045">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Histologic grade, n (%)</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G1-G2</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available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38 (82.6)</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 (8.0)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35 (79.5)</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 (8.3)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14 (66.7)</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3 (12.5)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642416993"/>
                  </a:ext>
                </a:extLst>
              </a:tr>
              <a:tr h="369000">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HER2 IHC, n (%)</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a:t>
                      </a:r>
                    </a:p>
                    <a:p>
                      <a:pPr marL="285750" marR="0" lvl="0" indent="-171450"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20 (40.0)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18 (36.0)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12 (24.0)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16 (33.3)</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21 (43.8)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11 (22.9)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9 (37.5)</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6 (25.0)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8 (33.3)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02566770"/>
                  </a:ext>
                </a:extLst>
              </a:tr>
            </a:tbl>
          </a:graphicData>
        </a:graphic>
      </p:graphicFrame>
      <p:graphicFrame>
        <p:nvGraphicFramePr>
          <p:cNvPr id="8" name="Group 32">
            <a:extLst>
              <a:ext uri="{FF2B5EF4-FFF2-40B4-BE49-F238E27FC236}">
                <a16:creationId xmlns:a16="http://schemas.microsoft.com/office/drawing/2014/main" id="{0CA26CAD-CFED-E5FF-BB41-EC6E5696CD1C}"/>
              </a:ext>
            </a:extLst>
          </p:cNvPr>
          <p:cNvGraphicFramePr>
            <a:graphicFrameLocks noGrp="1"/>
          </p:cNvGraphicFramePr>
          <p:nvPr>
            <p:extLst>
              <p:ext uri="{D42A27DB-BD31-4B8C-83A1-F6EECF244321}">
                <p14:modId xmlns:p14="http://schemas.microsoft.com/office/powerpoint/2010/main" val="3997799241"/>
              </p:ext>
            </p:extLst>
          </p:nvPr>
        </p:nvGraphicFramePr>
        <p:xfrm>
          <a:off x="6198706" y="1160520"/>
          <a:ext cx="5659923" cy="3830384"/>
        </p:xfrm>
        <a:graphic>
          <a:graphicData uri="http://schemas.openxmlformats.org/drawingml/2006/table">
            <a:tbl>
              <a:tblPr/>
              <a:tblGrid>
                <a:gridCol w="2376854">
                  <a:extLst>
                    <a:ext uri="{9D8B030D-6E8A-4147-A177-3AD203B41FA5}">
                      <a16:colId xmlns:a16="http://schemas.microsoft.com/office/drawing/2014/main" val="20000"/>
                    </a:ext>
                  </a:extLst>
                </a:gridCol>
                <a:gridCol w="1188004">
                  <a:extLst>
                    <a:ext uri="{9D8B030D-6E8A-4147-A177-3AD203B41FA5}">
                      <a16:colId xmlns:a16="http://schemas.microsoft.com/office/drawing/2014/main" val="20001"/>
                    </a:ext>
                  </a:extLst>
                </a:gridCol>
                <a:gridCol w="1065579">
                  <a:extLst>
                    <a:ext uri="{9D8B030D-6E8A-4147-A177-3AD203B41FA5}">
                      <a16:colId xmlns:a16="http://schemas.microsoft.com/office/drawing/2014/main" val="2890575557"/>
                    </a:ext>
                  </a:extLst>
                </a:gridCol>
                <a:gridCol w="1029486">
                  <a:extLst>
                    <a:ext uri="{9D8B030D-6E8A-4147-A177-3AD203B41FA5}">
                      <a16:colId xmlns:a16="http://schemas.microsoft.com/office/drawing/2014/main" val="358401307"/>
                    </a:ext>
                  </a:extLst>
                </a:gridCol>
              </a:tblGrid>
              <a:tr h="17604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 LET</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CT</a:t>
                      </a:r>
                      <a:br>
                        <a:rPr kumimoji="0" lang="en-US" sz="1400" b="1" i="0" u="none" strike="noStrike" cap="none" normalizeH="0" baseline="0">
                          <a:ln>
                            <a:noFill/>
                          </a:ln>
                          <a:solidFill>
                            <a:schemeClr val="tx1"/>
                          </a:solidFill>
                          <a:effectLst/>
                          <a:latin typeface="Calibri" panose="020F0502020204030204" pitchFamily="34" charset="0"/>
                        </a:rPr>
                      </a:br>
                      <a:r>
                        <a:rPr kumimoji="0" lang="en-US" sz="1400" b="1" i="0" u="none" strike="noStrike" cap="none" normalizeH="0" baseline="0">
                          <a:ln>
                            <a:noFill/>
                          </a:ln>
                          <a:solidFill>
                            <a:schemeClr val="tx1"/>
                          </a:solidFill>
                          <a:effectLst/>
                          <a:latin typeface="Calibri" panose="020F0502020204030204" pitchFamily="34" charset="0"/>
                        </a:rPr>
                        <a:t>(n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87256">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Median local Ki67, % (range)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35 (20-85)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37 (18-80)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35 (20-90)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25878840"/>
                  </a:ext>
                </a:extLst>
              </a:tr>
              <a:tr h="369000">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HER3 IHC, n (%)</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High</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Low</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Negative</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available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29 (80.6)</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5 (13.9)</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 (5.6)</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14 (28.0)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31 (83.8)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 (10.8)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 (5.4)</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11 (22.9)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15 (88.2)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 (11.8)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7 (29.1)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23211594"/>
                  </a:ext>
                </a:extLst>
              </a:tr>
              <a:tr h="369000">
                <a:tc>
                  <a:txBody>
                    <a:bodyPr/>
                    <a:lstStyle/>
                    <a:p>
                      <a:pPr marL="0" marR="0" lvl="0" indent="0" algn="l" defTabSz="914400" rtl="0" eaLnBrk="1" fontAlgn="base" latinLnBrk="0" hangingPunct="1">
                        <a:lnSpc>
                          <a:spcPct val="100000"/>
                        </a:lnSpc>
                        <a:spcBef>
                          <a:spcPts val="0"/>
                        </a:spcBef>
                        <a:spcAft>
                          <a:spcPts val="22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PAM50, n (%)</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Basal-like</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HER2 enriched</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Luminal A</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Luminal B</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Normal-like</a:t>
                      </a:r>
                    </a:p>
                    <a:p>
                      <a:pPr marL="285750" marR="0" lvl="0" indent="-169863"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Not available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(2.0)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21 (42.0)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27 (54.0)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(2.0)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(2.1)</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 (4.2)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14 (29.2)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29 (60.4)</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2 (4.2)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(4.3)</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10 (43.5)</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11 (47.8)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(4.3)</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1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68366429"/>
                  </a:ext>
                </a:extLst>
              </a:tr>
            </a:tbl>
          </a:graphicData>
        </a:graphic>
      </p:graphicFrame>
    </p:spTree>
    <p:extLst>
      <p:ext uri="{BB962C8B-B14F-4D97-AF65-F5344CB8AC3E}">
        <p14:creationId xmlns:p14="http://schemas.microsoft.com/office/powerpoint/2010/main" val="1690557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dirty="0"/>
              <a:t>SOLTI VALENTINE</a:t>
            </a:r>
            <a:r>
              <a:rPr lang="en-US" dirty="0"/>
              <a:t>: pCR at Surgery (Primary Endpoint) and ORR</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650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LB1-06. Reproduced with permission.</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1" name="Group 32">
            <a:extLst>
              <a:ext uri="{FF2B5EF4-FFF2-40B4-BE49-F238E27FC236}">
                <a16:creationId xmlns:a16="http://schemas.microsoft.com/office/drawing/2014/main" id="{C88EDE93-CE8B-0DCF-74D5-5897F29E5173}"/>
              </a:ext>
            </a:extLst>
          </p:cNvPr>
          <p:cNvGraphicFramePr>
            <a:graphicFrameLocks noGrp="1"/>
          </p:cNvGraphicFramePr>
          <p:nvPr>
            <p:extLst>
              <p:ext uri="{D42A27DB-BD31-4B8C-83A1-F6EECF244321}">
                <p14:modId xmlns:p14="http://schemas.microsoft.com/office/powerpoint/2010/main" val="176755987"/>
              </p:ext>
            </p:extLst>
          </p:nvPr>
        </p:nvGraphicFramePr>
        <p:xfrm>
          <a:off x="727867" y="4465147"/>
          <a:ext cx="10736265" cy="1645984"/>
        </p:xfrm>
        <a:graphic>
          <a:graphicData uri="http://schemas.openxmlformats.org/drawingml/2006/table">
            <a:tbl>
              <a:tblPr/>
              <a:tblGrid>
                <a:gridCol w="2189014">
                  <a:extLst>
                    <a:ext uri="{9D8B030D-6E8A-4147-A177-3AD203B41FA5}">
                      <a16:colId xmlns:a16="http://schemas.microsoft.com/office/drawing/2014/main" val="20000"/>
                    </a:ext>
                  </a:extLst>
                </a:gridCol>
                <a:gridCol w="1958008">
                  <a:extLst>
                    <a:ext uri="{9D8B030D-6E8A-4147-A177-3AD203B41FA5}">
                      <a16:colId xmlns:a16="http://schemas.microsoft.com/office/drawing/2014/main" val="20001"/>
                    </a:ext>
                  </a:extLst>
                </a:gridCol>
                <a:gridCol w="2623931">
                  <a:extLst>
                    <a:ext uri="{9D8B030D-6E8A-4147-A177-3AD203B41FA5}">
                      <a16:colId xmlns:a16="http://schemas.microsoft.com/office/drawing/2014/main" val="2890575557"/>
                    </a:ext>
                  </a:extLst>
                </a:gridCol>
                <a:gridCol w="2146852">
                  <a:extLst>
                    <a:ext uri="{9D8B030D-6E8A-4147-A177-3AD203B41FA5}">
                      <a16:colId xmlns:a16="http://schemas.microsoft.com/office/drawing/2014/main" val="358401307"/>
                    </a:ext>
                  </a:extLst>
                </a:gridCol>
                <a:gridCol w="1818460">
                  <a:extLst>
                    <a:ext uri="{9D8B030D-6E8A-4147-A177-3AD203B41FA5}">
                      <a16:colId xmlns:a16="http://schemas.microsoft.com/office/drawing/2014/main" val="20002"/>
                    </a:ext>
                  </a:extLst>
                </a:gridCol>
              </a:tblGrid>
              <a:tr h="15699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Perameter,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(n = 50)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HER3-DXd + Letrozole (n = 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a:ln>
                            <a:noFill/>
                          </a:ln>
                          <a:solidFill>
                            <a:schemeClr val="tx1"/>
                          </a:solidFill>
                          <a:effectLst/>
                          <a:latin typeface="Calibri" panose="020F0502020204030204" pitchFamily="34" charset="0"/>
                        </a:rPr>
                        <a:t>Chemotherapy (n = 24)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0" u="none" strike="noStrike" cap="none" normalizeH="0" baseline="0">
                          <a:ln>
                            <a:noFill/>
                          </a:ln>
                          <a:solidFill>
                            <a:schemeClr val="tx1"/>
                          </a:solidFill>
                          <a:effectLst/>
                          <a:latin typeface="Calibri" panose="020F0502020204030204" pitchFamily="34" charset="0"/>
                        </a:rPr>
                        <a:t>Overall (N = 122)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6"/>
                    </a:solidFill>
                  </a:tcPr>
                </a:tc>
                <a:extLst>
                  <a:ext uri="{0D108BD9-81ED-4DB2-BD59-A6C34878D82A}">
                    <a16:rowId xmlns:a16="http://schemas.microsoft.com/office/drawing/2014/main" val="10000"/>
                  </a:ext>
                </a:extLst>
              </a:tr>
              <a:tr h="156997">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pCR rate, n (%)</a:t>
                      </a:r>
                    </a:p>
                    <a:p>
                      <a:pPr marL="285750" marR="0" lvl="0" indent="-166688"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 (4.0) </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0.5-13.7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 (2.1)</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0.1-11.1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 (4.2)</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0.1-21.1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4 (3.3)</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0.9-8.2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161696">
                <a:tc>
                  <a:txBody>
                    <a:bodyPr/>
                    <a:lstStyle/>
                    <a:p>
                      <a:pPr marL="0" marR="0" lvl="0" indent="0" algn="l" defTabSz="914400" rtl="0" eaLnBrk="1" fontAlgn="base" latinLnBrk="0" hangingPunct="1">
                        <a:lnSpc>
                          <a:spcPct val="100000"/>
                        </a:lnSpc>
                        <a:spcBef>
                          <a:spcPts val="0"/>
                        </a:spcBef>
                        <a:spcAft>
                          <a:spcPts val="0"/>
                        </a:spcAft>
                        <a:buClrTx/>
                        <a:buSzTx/>
                        <a:buFontTx/>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ORR, n (%)</a:t>
                      </a:r>
                    </a:p>
                    <a:p>
                      <a:pPr marL="285750" marR="0" lvl="0" indent="-166688" algn="l" defTabSz="914400" rtl="0" eaLnBrk="1" fontAlgn="base" latinLnBrk="0" hangingPunct="1">
                        <a:lnSpc>
                          <a:spcPct val="100000"/>
                        </a:lnSpc>
                        <a:spcBef>
                          <a:spcPts val="0"/>
                        </a:spcBef>
                        <a:spcAft>
                          <a:spcPts val="0"/>
                        </a:spcAft>
                        <a:buClrTx/>
                        <a:buSzTx/>
                        <a:buFont typeface="Wingdings" panose="05000000000000000000" pitchFamily="2" charset="2"/>
                        <a:buChar char="§"/>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35 (70.0)</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55.4-82.1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39 (81.3)</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67.4-91.1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17 (70.8)</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48.9-87.4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91 (74.6)</a:t>
                      </a:r>
                      <a:br>
                        <a:rPr kumimoji="0" lang="en-US" sz="1400" b="0" i="0" u="none" strike="noStrike" cap="none" normalizeH="0" baseline="0">
                          <a:ln>
                            <a:noFill/>
                          </a:ln>
                          <a:solidFill>
                            <a:schemeClr val="bg2">
                              <a:lumMod val="10000"/>
                            </a:schemeClr>
                          </a:solidFill>
                          <a:effectLst/>
                          <a:latin typeface="Calibri" panose="020F0502020204030204" pitchFamily="34" charset="0"/>
                        </a:rPr>
                      </a:br>
                      <a:r>
                        <a:rPr kumimoji="0" lang="en-US" sz="1400" b="0" i="0" u="none" strike="noStrike" cap="none" normalizeH="0" baseline="0">
                          <a:ln>
                            <a:noFill/>
                          </a:ln>
                          <a:solidFill>
                            <a:schemeClr val="bg2">
                              <a:lumMod val="10000"/>
                            </a:schemeClr>
                          </a:solidFill>
                          <a:effectLst/>
                          <a:latin typeface="Calibri" panose="020F0502020204030204" pitchFamily="34" charset="0"/>
                        </a:rPr>
                        <a:t>65.9-82.0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32719">
                <a:tc>
                  <a:txBody>
                    <a:bodyPr/>
                    <a:lstStyle/>
                    <a:p>
                      <a:pPr marL="0" marR="0" lvl="0" indent="0" algn="l" defTabSz="914400" rtl="0" eaLnBrk="1" fontAlgn="base" latinLnBrk="0" hangingPunct="1">
                        <a:lnSpc>
                          <a:spcPct val="100000"/>
                        </a:lnSpc>
                        <a:spcBef>
                          <a:spcPts val="0"/>
                        </a:spcBef>
                        <a:spcAft>
                          <a:spcPts val="220"/>
                        </a:spcAft>
                        <a:buClrTx/>
                        <a:buSzTx/>
                        <a:buFontTx/>
                        <a:buNone/>
                        <a:tabLst/>
                        <a:defRPr/>
                      </a:pPr>
                      <a:r>
                        <a:rPr kumimoji="0" lang="en-US" sz="1400" b="0" i="0" u="none" strike="noStrike" cap="none" normalizeH="0" baseline="0">
                          <a:ln>
                            <a:noFill/>
                          </a:ln>
                          <a:solidFill>
                            <a:schemeClr val="bg2">
                              <a:lumMod val="10000"/>
                            </a:schemeClr>
                          </a:solidFill>
                          <a:effectLst/>
                          <a:latin typeface="Calibri" panose="020F0502020204030204" pitchFamily="34" charset="0"/>
                        </a:rPr>
                        <a:t>PD,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 (2.1)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1 (4.2)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a:ln>
                            <a:noFill/>
                          </a:ln>
                          <a:solidFill>
                            <a:schemeClr val="bg2">
                              <a:lumMod val="10000"/>
                            </a:schemeClr>
                          </a:solidFill>
                          <a:effectLst/>
                          <a:latin typeface="Calibri" panose="020F0502020204030204" pitchFamily="34" charset="0"/>
                        </a:rPr>
                        <a:t>2 (1.6)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12" name="TextBox 11">
            <a:extLst>
              <a:ext uri="{FF2B5EF4-FFF2-40B4-BE49-F238E27FC236}">
                <a16:creationId xmlns:a16="http://schemas.microsoft.com/office/drawing/2014/main" id="{C00F4386-6B5C-6FAE-A718-4D16CB5EC4CB}"/>
              </a:ext>
            </a:extLst>
          </p:cNvPr>
          <p:cNvSpPr txBox="1"/>
          <p:nvPr/>
        </p:nvSpPr>
        <p:spPr bwMode="auto">
          <a:xfrm rot="16200000">
            <a:off x="111006" y="2540803"/>
            <a:ext cx="2368463"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sz="1600" b="1">
                <a:solidFill>
                  <a:schemeClr val="bg1"/>
                </a:solidFill>
                <a:latin typeface="Calibri" panose="020F0502020204030204" pitchFamily="34" charset="0"/>
              </a:rPr>
              <a:t>Response </a:t>
            </a:r>
            <a:br>
              <a:rPr lang="en-US" sz="1600" b="1">
                <a:solidFill>
                  <a:schemeClr val="bg1"/>
                </a:solidFill>
                <a:latin typeface="Calibri" panose="020F0502020204030204" pitchFamily="34" charset="0"/>
              </a:rPr>
            </a:br>
            <a:r>
              <a:rPr lang="en-US" sz="1600" b="1">
                <a:solidFill>
                  <a:schemeClr val="bg1"/>
                </a:solidFill>
                <a:latin typeface="Calibri" panose="020F0502020204030204" pitchFamily="34" charset="0"/>
              </a:rPr>
              <a:t>(change in tumor size), %</a:t>
            </a:r>
          </a:p>
        </p:txBody>
      </p:sp>
      <p:cxnSp>
        <p:nvCxnSpPr>
          <p:cNvPr id="22" name="Straight Connector 21">
            <a:extLst>
              <a:ext uri="{FF2B5EF4-FFF2-40B4-BE49-F238E27FC236}">
                <a16:creationId xmlns:a16="http://schemas.microsoft.com/office/drawing/2014/main" id="{A64FF564-9480-7B22-8E71-6B1357396696}"/>
              </a:ext>
            </a:extLst>
          </p:cNvPr>
          <p:cNvCxnSpPr>
            <a:cxnSpLocks/>
          </p:cNvCxnSpPr>
          <p:nvPr/>
        </p:nvCxnSpPr>
        <p:spPr bwMode="auto">
          <a:xfrm>
            <a:off x="1886436" y="1787525"/>
            <a:ext cx="9302711" cy="0"/>
          </a:xfrm>
          <a:prstGeom prst="line">
            <a:avLst/>
          </a:prstGeom>
          <a:noFill/>
          <a:ln w="28575" cap="flat" cmpd="sng" algn="ctr">
            <a:solidFill>
              <a:schemeClr val="tx2">
                <a:lumMod val="90000"/>
              </a:schemeClr>
            </a:solidFill>
            <a:prstDash val="sysDash"/>
            <a:round/>
            <a:headEnd type="none" w="med" len="med"/>
            <a:tailEnd type="none" w="med" len="med"/>
          </a:ln>
          <a:effectLst/>
        </p:spPr>
      </p:cxnSp>
      <p:cxnSp>
        <p:nvCxnSpPr>
          <p:cNvPr id="18" name="Straight Connector 17">
            <a:extLst>
              <a:ext uri="{FF2B5EF4-FFF2-40B4-BE49-F238E27FC236}">
                <a16:creationId xmlns:a16="http://schemas.microsoft.com/office/drawing/2014/main" id="{F67EB795-C351-591B-C56B-422C03B3EE46}"/>
              </a:ext>
            </a:extLst>
          </p:cNvPr>
          <p:cNvCxnSpPr/>
          <p:nvPr/>
        </p:nvCxnSpPr>
        <p:spPr bwMode="auto">
          <a:xfrm>
            <a:off x="1827293" y="1787525"/>
            <a:ext cx="63500"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B5B7A510-A04B-4A43-B310-AFB15739BCCC}"/>
              </a:ext>
            </a:extLst>
          </p:cNvPr>
          <p:cNvCxnSpPr/>
          <p:nvPr/>
        </p:nvCxnSpPr>
        <p:spPr bwMode="auto">
          <a:xfrm>
            <a:off x="1827293" y="2746375"/>
            <a:ext cx="63500"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F0DD6B9D-0719-DBCD-CBC4-D629026BC64C}"/>
              </a:ext>
            </a:extLst>
          </p:cNvPr>
          <p:cNvCxnSpPr>
            <a:cxnSpLocks/>
          </p:cNvCxnSpPr>
          <p:nvPr/>
        </p:nvCxnSpPr>
        <p:spPr bwMode="auto">
          <a:xfrm>
            <a:off x="1890793" y="1603375"/>
            <a:ext cx="0" cy="2530475"/>
          </a:xfrm>
          <a:prstGeom prst="line">
            <a:avLst/>
          </a:prstGeom>
          <a:noFill/>
          <a:ln w="28575" cap="flat" cmpd="sng" algn="ctr">
            <a:solidFill>
              <a:schemeClr val="bg1"/>
            </a:solidFill>
            <a:prstDash val="solid"/>
            <a:round/>
            <a:headEnd type="none" w="med" len="med"/>
            <a:tailEnd type="none" w="med" len="med"/>
          </a:ln>
          <a:effectLst/>
        </p:spPr>
      </p:cxnSp>
      <p:sp>
        <p:nvSpPr>
          <p:cNvPr id="36" name="TextBox 35">
            <a:extLst>
              <a:ext uri="{FF2B5EF4-FFF2-40B4-BE49-F238E27FC236}">
                <a16:creationId xmlns:a16="http://schemas.microsoft.com/office/drawing/2014/main" id="{43A77070-5292-B7F7-0BA6-6542425FB5B2}"/>
              </a:ext>
            </a:extLst>
          </p:cNvPr>
          <p:cNvSpPr txBox="1"/>
          <p:nvPr/>
        </p:nvSpPr>
        <p:spPr bwMode="auto">
          <a:xfrm>
            <a:off x="1894187" y="3164105"/>
            <a:ext cx="129541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a:solidFill>
                  <a:schemeClr val="bg1"/>
                </a:solidFill>
                <a:latin typeface="Calibri" panose="020F0502020204030204" pitchFamily="34" charset="0"/>
              </a:rPr>
              <a:t>Treatment arm</a:t>
            </a:r>
          </a:p>
        </p:txBody>
      </p:sp>
      <p:sp>
        <p:nvSpPr>
          <p:cNvPr id="40" name="Rectangle 39">
            <a:extLst>
              <a:ext uri="{FF2B5EF4-FFF2-40B4-BE49-F238E27FC236}">
                <a16:creationId xmlns:a16="http://schemas.microsoft.com/office/drawing/2014/main" id="{77A988DB-0E64-61BD-685F-CE5C42C4C9FA}"/>
              </a:ext>
            </a:extLst>
          </p:cNvPr>
          <p:cNvSpPr/>
          <p:nvPr/>
        </p:nvSpPr>
        <p:spPr bwMode="auto">
          <a:xfrm>
            <a:off x="1966012" y="1756461"/>
            <a:ext cx="62377" cy="39879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9432D67E-7CF4-556F-5FD3-D48494A1C0B7}"/>
              </a:ext>
            </a:extLst>
          </p:cNvPr>
          <p:cNvSpPr/>
          <p:nvPr/>
        </p:nvSpPr>
        <p:spPr bwMode="auto">
          <a:xfrm>
            <a:off x="2560837" y="2164731"/>
            <a:ext cx="62377" cy="13189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2" name="Rectangle 41">
            <a:extLst>
              <a:ext uri="{FF2B5EF4-FFF2-40B4-BE49-F238E27FC236}">
                <a16:creationId xmlns:a16="http://schemas.microsoft.com/office/drawing/2014/main" id="{1D6D2238-AC27-AFA5-9AB3-24DA839CA514}"/>
              </a:ext>
            </a:extLst>
          </p:cNvPr>
          <p:cNvSpPr/>
          <p:nvPr/>
        </p:nvSpPr>
        <p:spPr bwMode="auto">
          <a:xfrm>
            <a:off x="2854009" y="2164731"/>
            <a:ext cx="62377" cy="32598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3" name="Rectangle 42">
            <a:extLst>
              <a:ext uri="{FF2B5EF4-FFF2-40B4-BE49-F238E27FC236}">
                <a16:creationId xmlns:a16="http://schemas.microsoft.com/office/drawing/2014/main" id="{A4889E11-99A2-EC2A-9A16-7BEAE2732D58}"/>
              </a:ext>
            </a:extLst>
          </p:cNvPr>
          <p:cNvSpPr/>
          <p:nvPr/>
        </p:nvSpPr>
        <p:spPr bwMode="auto">
          <a:xfrm>
            <a:off x="2927302" y="2147945"/>
            <a:ext cx="62377" cy="35308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4" name="Rectangle 43">
            <a:extLst>
              <a:ext uri="{FF2B5EF4-FFF2-40B4-BE49-F238E27FC236}">
                <a16:creationId xmlns:a16="http://schemas.microsoft.com/office/drawing/2014/main" id="{D30F3A23-5412-BD20-038E-992D5C4C10CB}"/>
              </a:ext>
            </a:extLst>
          </p:cNvPr>
          <p:cNvSpPr/>
          <p:nvPr/>
        </p:nvSpPr>
        <p:spPr bwMode="auto">
          <a:xfrm>
            <a:off x="3000595" y="2153270"/>
            <a:ext cx="62377" cy="36648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5" name="Rectangle 44">
            <a:extLst>
              <a:ext uri="{FF2B5EF4-FFF2-40B4-BE49-F238E27FC236}">
                <a16:creationId xmlns:a16="http://schemas.microsoft.com/office/drawing/2014/main" id="{F50A156A-438E-F1DE-6642-57BF69C1E675}"/>
              </a:ext>
            </a:extLst>
          </p:cNvPr>
          <p:cNvSpPr/>
          <p:nvPr/>
        </p:nvSpPr>
        <p:spPr bwMode="auto">
          <a:xfrm>
            <a:off x="3367060" y="2170056"/>
            <a:ext cx="62377" cy="46289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6" name="Rectangle 45">
            <a:extLst>
              <a:ext uri="{FF2B5EF4-FFF2-40B4-BE49-F238E27FC236}">
                <a16:creationId xmlns:a16="http://schemas.microsoft.com/office/drawing/2014/main" id="{962B9A0D-7986-4A9C-55E2-3A90F9F3A337}"/>
              </a:ext>
            </a:extLst>
          </p:cNvPr>
          <p:cNvSpPr/>
          <p:nvPr/>
        </p:nvSpPr>
        <p:spPr bwMode="auto">
          <a:xfrm>
            <a:off x="3440353" y="2159000"/>
            <a:ext cx="62377" cy="484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7" name="Rectangle 46">
            <a:extLst>
              <a:ext uri="{FF2B5EF4-FFF2-40B4-BE49-F238E27FC236}">
                <a16:creationId xmlns:a16="http://schemas.microsoft.com/office/drawing/2014/main" id="{9CD71842-486E-0935-1F89-9F6260B4BD0C}"/>
              </a:ext>
            </a:extLst>
          </p:cNvPr>
          <p:cNvSpPr/>
          <p:nvPr/>
        </p:nvSpPr>
        <p:spPr bwMode="auto">
          <a:xfrm>
            <a:off x="3513646" y="2164731"/>
            <a:ext cx="62377" cy="484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8" name="Rectangle 47">
            <a:extLst>
              <a:ext uri="{FF2B5EF4-FFF2-40B4-BE49-F238E27FC236}">
                <a16:creationId xmlns:a16="http://schemas.microsoft.com/office/drawing/2014/main" id="{D7EDAB94-9370-0D43-480F-A7E5A94B7A04}"/>
              </a:ext>
            </a:extLst>
          </p:cNvPr>
          <p:cNvSpPr/>
          <p:nvPr/>
        </p:nvSpPr>
        <p:spPr bwMode="auto">
          <a:xfrm>
            <a:off x="3586939" y="2169276"/>
            <a:ext cx="62377" cy="484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49" name="Rectangle 48">
            <a:extLst>
              <a:ext uri="{FF2B5EF4-FFF2-40B4-BE49-F238E27FC236}">
                <a16:creationId xmlns:a16="http://schemas.microsoft.com/office/drawing/2014/main" id="{2CE1782B-02B7-55AD-0030-E12370215487}"/>
              </a:ext>
            </a:extLst>
          </p:cNvPr>
          <p:cNvSpPr/>
          <p:nvPr/>
        </p:nvSpPr>
        <p:spPr bwMode="auto">
          <a:xfrm>
            <a:off x="3660232" y="2167181"/>
            <a:ext cx="62377" cy="48410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0" name="Rectangle 49">
            <a:extLst>
              <a:ext uri="{FF2B5EF4-FFF2-40B4-BE49-F238E27FC236}">
                <a16:creationId xmlns:a16="http://schemas.microsoft.com/office/drawing/2014/main" id="{02D6681D-E9C6-ED88-2DEC-8DC193C2F71D}"/>
              </a:ext>
            </a:extLst>
          </p:cNvPr>
          <p:cNvSpPr/>
          <p:nvPr/>
        </p:nvSpPr>
        <p:spPr bwMode="auto">
          <a:xfrm>
            <a:off x="3806818" y="2164732"/>
            <a:ext cx="62377" cy="496192"/>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52" name="TextBox 51">
            <a:extLst>
              <a:ext uri="{FF2B5EF4-FFF2-40B4-BE49-F238E27FC236}">
                <a16:creationId xmlns:a16="http://schemas.microsoft.com/office/drawing/2014/main" id="{858F119C-1C84-0F26-E483-CCF77B8FAD9C}"/>
              </a:ext>
            </a:extLst>
          </p:cNvPr>
          <p:cNvSpPr txBox="1"/>
          <p:nvPr/>
        </p:nvSpPr>
        <p:spPr bwMode="auto">
          <a:xfrm>
            <a:off x="3661188" y="3161378"/>
            <a:ext cx="146841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1">
                <a:solidFill>
                  <a:schemeClr val="bg1"/>
                </a:solidFill>
                <a:latin typeface="Calibri" panose="020F0502020204030204" pitchFamily="34" charset="0"/>
              </a:rPr>
              <a:t>Overall Response</a:t>
            </a:r>
          </a:p>
        </p:txBody>
      </p:sp>
      <p:sp>
        <p:nvSpPr>
          <p:cNvPr id="54" name="Oval 53">
            <a:extLst>
              <a:ext uri="{FF2B5EF4-FFF2-40B4-BE49-F238E27FC236}">
                <a16:creationId xmlns:a16="http://schemas.microsoft.com/office/drawing/2014/main" id="{0DE85E51-2D5B-3906-2176-5CDA763FEB37}"/>
              </a:ext>
            </a:extLst>
          </p:cNvPr>
          <p:cNvSpPr/>
          <p:nvPr/>
        </p:nvSpPr>
        <p:spPr bwMode="auto">
          <a:xfrm>
            <a:off x="1966012" y="4221278"/>
            <a:ext cx="63500" cy="63500"/>
          </a:xfrm>
          <a:prstGeom prst="ellipse">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0" name="Oval 59">
            <a:extLst>
              <a:ext uri="{FF2B5EF4-FFF2-40B4-BE49-F238E27FC236}">
                <a16:creationId xmlns:a16="http://schemas.microsoft.com/office/drawing/2014/main" id="{E1E79AC3-CE2F-37F0-B4C8-A1AE21229D6E}"/>
              </a:ext>
            </a:extLst>
          </p:cNvPr>
          <p:cNvSpPr/>
          <p:nvPr/>
        </p:nvSpPr>
        <p:spPr bwMode="auto">
          <a:xfrm>
            <a:off x="2715172" y="4221278"/>
            <a:ext cx="63500" cy="63500"/>
          </a:xfrm>
          <a:prstGeom prst="ellipse">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1" name="Oval 60">
            <a:extLst>
              <a:ext uri="{FF2B5EF4-FFF2-40B4-BE49-F238E27FC236}">
                <a16:creationId xmlns:a16="http://schemas.microsoft.com/office/drawing/2014/main" id="{B45FBC06-CB9F-2158-2927-9C57AD4BCC3A}"/>
              </a:ext>
            </a:extLst>
          </p:cNvPr>
          <p:cNvSpPr/>
          <p:nvPr/>
        </p:nvSpPr>
        <p:spPr bwMode="auto">
          <a:xfrm>
            <a:off x="204092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2" name="Oval 61">
            <a:extLst>
              <a:ext uri="{FF2B5EF4-FFF2-40B4-BE49-F238E27FC236}">
                <a16:creationId xmlns:a16="http://schemas.microsoft.com/office/drawing/2014/main" id="{47627249-8C30-8E09-A696-5E45902819D3}"/>
              </a:ext>
            </a:extLst>
          </p:cNvPr>
          <p:cNvSpPr/>
          <p:nvPr/>
        </p:nvSpPr>
        <p:spPr bwMode="auto">
          <a:xfrm>
            <a:off x="211584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63" name="Oval 62">
            <a:extLst>
              <a:ext uri="{FF2B5EF4-FFF2-40B4-BE49-F238E27FC236}">
                <a16:creationId xmlns:a16="http://schemas.microsoft.com/office/drawing/2014/main" id="{036E8CE1-1473-85E7-D525-46F80394E2D8}"/>
              </a:ext>
            </a:extLst>
          </p:cNvPr>
          <p:cNvSpPr/>
          <p:nvPr/>
        </p:nvSpPr>
        <p:spPr bwMode="auto">
          <a:xfrm>
            <a:off x="219076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44" name="Oval 31743">
            <a:extLst>
              <a:ext uri="{FF2B5EF4-FFF2-40B4-BE49-F238E27FC236}">
                <a16:creationId xmlns:a16="http://schemas.microsoft.com/office/drawing/2014/main" id="{A3632B0B-D14A-4893-8A06-9D3D3C0AA700}"/>
              </a:ext>
            </a:extLst>
          </p:cNvPr>
          <p:cNvSpPr/>
          <p:nvPr/>
        </p:nvSpPr>
        <p:spPr bwMode="auto">
          <a:xfrm>
            <a:off x="226567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45" name="Oval 31744">
            <a:extLst>
              <a:ext uri="{FF2B5EF4-FFF2-40B4-BE49-F238E27FC236}">
                <a16:creationId xmlns:a16="http://schemas.microsoft.com/office/drawing/2014/main" id="{146BDF75-4E03-7412-CD26-6ECDC0EDE118}"/>
              </a:ext>
            </a:extLst>
          </p:cNvPr>
          <p:cNvSpPr/>
          <p:nvPr/>
        </p:nvSpPr>
        <p:spPr bwMode="auto">
          <a:xfrm>
            <a:off x="2340592"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47" name="Oval 31746">
            <a:extLst>
              <a:ext uri="{FF2B5EF4-FFF2-40B4-BE49-F238E27FC236}">
                <a16:creationId xmlns:a16="http://schemas.microsoft.com/office/drawing/2014/main" id="{B4DE8029-F861-F3B2-0E7E-9161CBD05099}"/>
              </a:ext>
            </a:extLst>
          </p:cNvPr>
          <p:cNvSpPr/>
          <p:nvPr/>
        </p:nvSpPr>
        <p:spPr bwMode="auto">
          <a:xfrm>
            <a:off x="241550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48" name="Oval 31747">
            <a:extLst>
              <a:ext uri="{FF2B5EF4-FFF2-40B4-BE49-F238E27FC236}">
                <a16:creationId xmlns:a16="http://schemas.microsoft.com/office/drawing/2014/main" id="{98A5FAED-992A-2A50-0439-A4E501C56BBE}"/>
              </a:ext>
            </a:extLst>
          </p:cNvPr>
          <p:cNvSpPr/>
          <p:nvPr/>
        </p:nvSpPr>
        <p:spPr bwMode="auto">
          <a:xfrm>
            <a:off x="249042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49" name="Oval 31748">
            <a:extLst>
              <a:ext uri="{FF2B5EF4-FFF2-40B4-BE49-F238E27FC236}">
                <a16:creationId xmlns:a16="http://schemas.microsoft.com/office/drawing/2014/main" id="{B60D08B3-4919-FDCB-C5BD-EF7F13D16DF8}"/>
              </a:ext>
            </a:extLst>
          </p:cNvPr>
          <p:cNvSpPr/>
          <p:nvPr/>
        </p:nvSpPr>
        <p:spPr bwMode="auto">
          <a:xfrm>
            <a:off x="256534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0" name="Oval 31749">
            <a:extLst>
              <a:ext uri="{FF2B5EF4-FFF2-40B4-BE49-F238E27FC236}">
                <a16:creationId xmlns:a16="http://schemas.microsoft.com/office/drawing/2014/main" id="{1B30A305-CE58-3147-7837-E3A72F2125D0}"/>
              </a:ext>
            </a:extLst>
          </p:cNvPr>
          <p:cNvSpPr/>
          <p:nvPr/>
        </p:nvSpPr>
        <p:spPr bwMode="auto">
          <a:xfrm>
            <a:off x="264025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1" name="Oval 31750">
            <a:extLst>
              <a:ext uri="{FF2B5EF4-FFF2-40B4-BE49-F238E27FC236}">
                <a16:creationId xmlns:a16="http://schemas.microsoft.com/office/drawing/2014/main" id="{88A3DF02-65F8-AF67-5E33-5390E62C3344}"/>
              </a:ext>
            </a:extLst>
          </p:cNvPr>
          <p:cNvSpPr/>
          <p:nvPr/>
        </p:nvSpPr>
        <p:spPr bwMode="auto">
          <a:xfrm>
            <a:off x="279008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2" name="Oval 31751">
            <a:extLst>
              <a:ext uri="{FF2B5EF4-FFF2-40B4-BE49-F238E27FC236}">
                <a16:creationId xmlns:a16="http://schemas.microsoft.com/office/drawing/2014/main" id="{9B54CB62-FE4A-6AD2-3EA8-BD92F73CE283}"/>
              </a:ext>
            </a:extLst>
          </p:cNvPr>
          <p:cNvSpPr/>
          <p:nvPr/>
        </p:nvSpPr>
        <p:spPr bwMode="auto">
          <a:xfrm>
            <a:off x="286500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3" name="Oval 31752">
            <a:extLst>
              <a:ext uri="{FF2B5EF4-FFF2-40B4-BE49-F238E27FC236}">
                <a16:creationId xmlns:a16="http://schemas.microsoft.com/office/drawing/2014/main" id="{58347520-72CA-40F2-B9B1-07390FE975B3}"/>
              </a:ext>
            </a:extLst>
          </p:cNvPr>
          <p:cNvSpPr/>
          <p:nvPr/>
        </p:nvSpPr>
        <p:spPr bwMode="auto">
          <a:xfrm>
            <a:off x="293992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4" name="Oval 31753">
            <a:extLst>
              <a:ext uri="{FF2B5EF4-FFF2-40B4-BE49-F238E27FC236}">
                <a16:creationId xmlns:a16="http://schemas.microsoft.com/office/drawing/2014/main" id="{F2A9AC13-2EE2-3144-0F48-22A0298CB3C7}"/>
              </a:ext>
            </a:extLst>
          </p:cNvPr>
          <p:cNvSpPr/>
          <p:nvPr/>
        </p:nvSpPr>
        <p:spPr bwMode="auto">
          <a:xfrm>
            <a:off x="301483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5" name="Oval 31754">
            <a:extLst>
              <a:ext uri="{FF2B5EF4-FFF2-40B4-BE49-F238E27FC236}">
                <a16:creationId xmlns:a16="http://schemas.microsoft.com/office/drawing/2014/main" id="{1D2A60CC-1D37-DC03-CFB2-DB7A10110B3A}"/>
              </a:ext>
            </a:extLst>
          </p:cNvPr>
          <p:cNvSpPr/>
          <p:nvPr/>
        </p:nvSpPr>
        <p:spPr bwMode="auto">
          <a:xfrm>
            <a:off x="3089752"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6" name="Oval 31755">
            <a:extLst>
              <a:ext uri="{FF2B5EF4-FFF2-40B4-BE49-F238E27FC236}">
                <a16:creationId xmlns:a16="http://schemas.microsoft.com/office/drawing/2014/main" id="{C0F9DFFA-CFF8-C296-34DF-5D79BDE81826}"/>
              </a:ext>
            </a:extLst>
          </p:cNvPr>
          <p:cNvSpPr/>
          <p:nvPr/>
        </p:nvSpPr>
        <p:spPr bwMode="auto">
          <a:xfrm>
            <a:off x="316466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7" name="Oval 31756">
            <a:extLst>
              <a:ext uri="{FF2B5EF4-FFF2-40B4-BE49-F238E27FC236}">
                <a16:creationId xmlns:a16="http://schemas.microsoft.com/office/drawing/2014/main" id="{C0D1C4FA-3F67-AFB7-A9A3-E1477E353233}"/>
              </a:ext>
            </a:extLst>
          </p:cNvPr>
          <p:cNvSpPr/>
          <p:nvPr/>
        </p:nvSpPr>
        <p:spPr bwMode="auto">
          <a:xfrm>
            <a:off x="323958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8" name="Oval 31757">
            <a:extLst>
              <a:ext uri="{FF2B5EF4-FFF2-40B4-BE49-F238E27FC236}">
                <a16:creationId xmlns:a16="http://schemas.microsoft.com/office/drawing/2014/main" id="{88B60FFE-D16A-EB35-1DAA-FEB83D5EB4D1}"/>
              </a:ext>
            </a:extLst>
          </p:cNvPr>
          <p:cNvSpPr/>
          <p:nvPr/>
        </p:nvSpPr>
        <p:spPr bwMode="auto">
          <a:xfrm>
            <a:off x="331450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59" name="Oval 31758">
            <a:extLst>
              <a:ext uri="{FF2B5EF4-FFF2-40B4-BE49-F238E27FC236}">
                <a16:creationId xmlns:a16="http://schemas.microsoft.com/office/drawing/2014/main" id="{853921D4-6D00-E2AF-FA40-78B2E1AED134}"/>
              </a:ext>
            </a:extLst>
          </p:cNvPr>
          <p:cNvSpPr/>
          <p:nvPr/>
        </p:nvSpPr>
        <p:spPr bwMode="auto">
          <a:xfrm>
            <a:off x="338941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0" name="Oval 31759">
            <a:extLst>
              <a:ext uri="{FF2B5EF4-FFF2-40B4-BE49-F238E27FC236}">
                <a16:creationId xmlns:a16="http://schemas.microsoft.com/office/drawing/2014/main" id="{7F0F5507-244A-7681-74F1-458156C153F6}"/>
              </a:ext>
            </a:extLst>
          </p:cNvPr>
          <p:cNvSpPr/>
          <p:nvPr/>
        </p:nvSpPr>
        <p:spPr bwMode="auto">
          <a:xfrm>
            <a:off x="3464332"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1" name="Oval 31760">
            <a:extLst>
              <a:ext uri="{FF2B5EF4-FFF2-40B4-BE49-F238E27FC236}">
                <a16:creationId xmlns:a16="http://schemas.microsoft.com/office/drawing/2014/main" id="{7A1FE54A-BC2C-B7D0-383E-3728605CD213}"/>
              </a:ext>
            </a:extLst>
          </p:cNvPr>
          <p:cNvSpPr/>
          <p:nvPr/>
        </p:nvSpPr>
        <p:spPr bwMode="auto">
          <a:xfrm>
            <a:off x="353924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2" name="Oval 31761">
            <a:extLst>
              <a:ext uri="{FF2B5EF4-FFF2-40B4-BE49-F238E27FC236}">
                <a16:creationId xmlns:a16="http://schemas.microsoft.com/office/drawing/2014/main" id="{EFEA3E50-83BF-D06E-34DF-DBE445193491}"/>
              </a:ext>
            </a:extLst>
          </p:cNvPr>
          <p:cNvSpPr/>
          <p:nvPr/>
        </p:nvSpPr>
        <p:spPr bwMode="auto">
          <a:xfrm>
            <a:off x="361416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3" name="Oval 31762">
            <a:extLst>
              <a:ext uri="{FF2B5EF4-FFF2-40B4-BE49-F238E27FC236}">
                <a16:creationId xmlns:a16="http://schemas.microsoft.com/office/drawing/2014/main" id="{06566A61-74F5-4B92-05EE-965E2FEC703B}"/>
              </a:ext>
            </a:extLst>
          </p:cNvPr>
          <p:cNvSpPr/>
          <p:nvPr/>
        </p:nvSpPr>
        <p:spPr bwMode="auto">
          <a:xfrm>
            <a:off x="368908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4" name="Oval 31763">
            <a:extLst>
              <a:ext uri="{FF2B5EF4-FFF2-40B4-BE49-F238E27FC236}">
                <a16:creationId xmlns:a16="http://schemas.microsoft.com/office/drawing/2014/main" id="{D6E4DBB8-0464-E9D6-151F-8C6995A0C927}"/>
              </a:ext>
            </a:extLst>
          </p:cNvPr>
          <p:cNvSpPr/>
          <p:nvPr/>
        </p:nvSpPr>
        <p:spPr bwMode="auto">
          <a:xfrm>
            <a:off x="376399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5" name="Oval 31764">
            <a:extLst>
              <a:ext uri="{FF2B5EF4-FFF2-40B4-BE49-F238E27FC236}">
                <a16:creationId xmlns:a16="http://schemas.microsoft.com/office/drawing/2014/main" id="{53A3BA6C-09B2-757B-F227-6B33C3D98CF8}"/>
              </a:ext>
            </a:extLst>
          </p:cNvPr>
          <p:cNvSpPr/>
          <p:nvPr/>
        </p:nvSpPr>
        <p:spPr bwMode="auto">
          <a:xfrm>
            <a:off x="3838912"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6" name="Oval 31765">
            <a:extLst>
              <a:ext uri="{FF2B5EF4-FFF2-40B4-BE49-F238E27FC236}">
                <a16:creationId xmlns:a16="http://schemas.microsoft.com/office/drawing/2014/main" id="{1820EBD1-A7DF-C0CA-C081-D7C8E37C28E4}"/>
              </a:ext>
            </a:extLst>
          </p:cNvPr>
          <p:cNvSpPr/>
          <p:nvPr/>
        </p:nvSpPr>
        <p:spPr bwMode="auto">
          <a:xfrm>
            <a:off x="3913828"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7" name="Oval 31766">
            <a:extLst>
              <a:ext uri="{FF2B5EF4-FFF2-40B4-BE49-F238E27FC236}">
                <a16:creationId xmlns:a16="http://schemas.microsoft.com/office/drawing/2014/main" id="{DD969D4D-D970-4A67-9ECA-1C3F14720217}"/>
              </a:ext>
            </a:extLst>
          </p:cNvPr>
          <p:cNvSpPr/>
          <p:nvPr/>
        </p:nvSpPr>
        <p:spPr bwMode="auto">
          <a:xfrm>
            <a:off x="3988744"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8" name="Oval 31767">
            <a:extLst>
              <a:ext uri="{FF2B5EF4-FFF2-40B4-BE49-F238E27FC236}">
                <a16:creationId xmlns:a16="http://schemas.microsoft.com/office/drawing/2014/main" id="{EB88CAFE-6324-DDBD-5243-36701B621394}"/>
              </a:ext>
            </a:extLst>
          </p:cNvPr>
          <p:cNvSpPr/>
          <p:nvPr/>
        </p:nvSpPr>
        <p:spPr bwMode="auto">
          <a:xfrm>
            <a:off x="4063660"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69" name="Oval 31768">
            <a:extLst>
              <a:ext uri="{FF2B5EF4-FFF2-40B4-BE49-F238E27FC236}">
                <a16:creationId xmlns:a16="http://schemas.microsoft.com/office/drawing/2014/main" id="{152776D1-AB46-9E5E-FFB5-B0BB395D1F60}"/>
              </a:ext>
            </a:extLst>
          </p:cNvPr>
          <p:cNvSpPr/>
          <p:nvPr/>
        </p:nvSpPr>
        <p:spPr bwMode="auto">
          <a:xfrm>
            <a:off x="4138576" y="4221278"/>
            <a:ext cx="63500" cy="6350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0" name="Oval 31769">
            <a:extLst>
              <a:ext uri="{FF2B5EF4-FFF2-40B4-BE49-F238E27FC236}">
                <a16:creationId xmlns:a16="http://schemas.microsoft.com/office/drawing/2014/main" id="{319D093A-6B13-DB6B-D58E-07A9485D818A}"/>
              </a:ext>
            </a:extLst>
          </p:cNvPr>
          <p:cNvSpPr/>
          <p:nvPr/>
        </p:nvSpPr>
        <p:spPr bwMode="auto">
          <a:xfrm>
            <a:off x="421349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1" name="Oval 31770">
            <a:extLst>
              <a:ext uri="{FF2B5EF4-FFF2-40B4-BE49-F238E27FC236}">
                <a16:creationId xmlns:a16="http://schemas.microsoft.com/office/drawing/2014/main" id="{C5AA01C7-0AA8-514C-B91C-99D076A0B078}"/>
              </a:ext>
            </a:extLst>
          </p:cNvPr>
          <p:cNvSpPr/>
          <p:nvPr/>
        </p:nvSpPr>
        <p:spPr bwMode="auto">
          <a:xfrm>
            <a:off x="428840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2" name="Oval 31771">
            <a:extLst>
              <a:ext uri="{FF2B5EF4-FFF2-40B4-BE49-F238E27FC236}">
                <a16:creationId xmlns:a16="http://schemas.microsoft.com/office/drawing/2014/main" id="{D05D83FF-C7FE-5B0F-DA74-E74CD50C28AF}"/>
              </a:ext>
            </a:extLst>
          </p:cNvPr>
          <p:cNvSpPr/>
          <p:nvPr/>
        </p:nvSpPr>
        <p:spPr bwMode="auto">
          <a:xfrm>
            <a:off x="436332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3" name="Oval 31772">
            <a:extLst>
              <a:ext uri="{FF2B5EF4-FFF2-40B4-BE49-F238E27FC236}">
                <a16:creationId xmlns:a16="http://schemas.microsoft.com/office/drawing/2014/main" id="{F9F084E1-24CF-B373-E185-F9CEE11AFC0C}"/>
              </a:ext>
            </a:extLst>
          </p:cNvPr>
          <p:cNvSpPr/>
          <p:nvPr/>
        </p:nvSpPr>
        <p:spPr bwMode="auto">
          <a:xfrm>
            <a:off x="443824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4" name="Oval 31773">
            <a:extLst>
              <a:ext uri="{FF2B5EF4-FFF2-40B4-BE49-F238E27FC236}">
                <a16:creationId xmlns:a16="http://schemas.microsoft.com/office/drawing/2014/main" id="{D68F95B0-4118-3AC8-3D43-77F3B84EF4C3}"/>
              </a:ext>
            </a:extLst>
          </p:cNvPr>
          <p:cNvSpPr/>
          <p:nvPr/>
        </p:nvSpPr>
        <p:spPr bwMode="auto">
          <a:xfrm>
            <a:off x="451315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5" name="Oval 31774">
            <a:extLst>
              <a:ext uri="{FF2B5EF4-FFF2-40B4-BE49-F238E27FC236}">
                <a16:creationId xmlns:a16="http://schemas.microsoft.com/office/drawing/2014/main" id="{8DE46C49-64E3-0B18-5566-510DC5A4C7CD}"/>
              </a:ext>
            </a:extLst>
          </p:cNvPr>
          <p:cNvSpPr/>
          <p:nvPr/>
        </p:nvSpPr>
        <p:spPr bwMode="auto">
          <a:xfrm>
            <a:off x="458807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6" name="Oval 31775">
            <a:extLst>
              <a:ext uri="{FF2B5EF4-FFF2-40B4-BE49-F238E27FC236}">
                <a16:creationId xmlns:a16="http://schemas.microsoft.com/office/drawing/2014/main" id="{B3DF500C-9309-F2EC-DFA6-41CF4C68DA68}"/>
              </a:ext>
            </a:extLst>
          </p:cNvPr>
          <p:cNvSpPr/>
          <p:nvPr/>
        </p:nvSpPr>
        <p:spPr bwMode="auto">
          <a:xfrm>
            <a:off x="466298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7" name="Oval 31776">
            <a:extLst>
              <a:ext uri="{FF2B5EF4-FFF2-40B4-BE49-F238E27FC236}">
                <a16:creationId xmlns:a16="http://schemas.microsoft.com/office/drawing/2014/main" id="{62658F32-2B5C-2C28-E4F9-ADB5E22E2258}"/>
              </a:ext>
            </a:extLst>
          </p:cNvPr>
          <p:cNvSpPr/>
          <p:nvPr/>
        </p:nvSpPr>
        <p:spPr bwMode="auto">
          <a:xfrm>
            <a:off x="473790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8" name="Oval 31777">
            <a:extLst>
              <a:ext uri="{FF2B5EF4-FFF2-40B4-BE49-F238E27FC236}">
                <a16:creationId xmlns:a16="http://schemas.microsoft.com/office/drawing/2014/main" id="{ADE80308-673D-50E1-AFA4-5F8454F8D553}"/>
              </a:ext>
            </a:extLst>
          </p:cNvPr>
          <p:cNvSpPr/>
          <p:nvPr/>
        </p:nvSpPr>
        <p:spPr bwMode="auto">
          <a:xfrm>
            <a:off x="481282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79" name="Oval 31778">
            <a:extLst>
              <a:ext uri="{FF2B5EF4-FFF2-40B4-BE49-F238E27FC236}">
                <a16:creationId xmlns:a16="http://schemas.microsoft.com/office/drawing/2014/main" id="{E8928350-9B0E-765E-6466-B18586F70655}"/>
              </a:ext>
            </a:extLst>
          </p:cNvPr>
          <p:cNvSpPr/>
          <p:nvPr/>
        </p:nvSpPr>
        <p:spPr bwMode="auto">
          <a:xfrm>
            <a:off x="488773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0" name="Oval 31779">
            <a:extLst>
              <a:ext uri="{FF2B5EF4-FFF2-40B4-BE49-F238E27FC236}">
                <a16:creationId xmlns:a16="http://schemas.microsoft.com/office/drawing/2014/main" id="{576D31EF-8676-EAA8-3A9C-1154A7C88746}"/>
              </a:ext>
            </a:extLst>
          </p:cNvPr>
          <p:cNvSpPr/>
          <p:nvPr/>
        </p:nvSpPr>
        <p:spPr bwMode="auto">
          <a:xfrm>
            <a:off x="496265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1" name="Oval 31780">
            <a:extLst>
              <a:ext uri="{FF2B5EF4-FFF2-40B4-BE49-F238E27FC236}">
                <a16:creationId xmlns:a16="http://schemas.microsoft.com/office/drawing/2014/main" id="{B2E33A84-67DA-55BD-98F1-FA982CAEF551}"/>
              </a:ext>
            </a:extLst>
          </p:cNvPr>
          <p:cNvSpPr/>
          <p:nvPr/>
        </p:nvSpPr>
        <p:spPr bwMode="auto">
          <a:xfrm>
            <a:off x="503756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2" name="Oval 31781">
            <a:extLst>
              <a:ext uri="{FF2B5EF4-FFF2-40B4-BE49-F238E27FC236}">
                <a16:creationId xmlns:a16="http://schemas.microsoft.com/office/drawing/2014/main" id="{0AC37B88-0771-1948-8F19-9313EAF8B99D}"/>
              </a:ext>
            </a:extLst>
          </p:cNvPr>
          <p:cNvSpPr/>
          <p:nvPr/>
        </p:nvSpPr>
        <p:spPr bwMode="auto">
          <a:xfrm>
            <a:off x="511248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3" name="Oval 31782">
            <a:extLst>
              <a:ext uri="{FF2B5EF4-FFF2-40B4-BE49-F238E27FC236}">
                <a16:creationId xmlns:a16="http://schemas.microsoft.com/office/drawing/2014/main" id="{B2E46F69-E8A2-B42D-FA66-163F8E1DFA44}"/>
              </a:ext>
            </a:extLst>
          </p:cNvPr>
          <p:cNvSpPr/>
          <p:nvPr/>
        </p:nvSpPr>
        <p:spPr bwMode="auto">
          <a:xfrm>
            <a:off x="518740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4" name="Oval 31783">
            <a:extLst>
              <a:ext uri="{FF2B5EF4-FFF2-40B4-BE49-F238E27FC236}">
                <a16:creationId xmlns:a16="http://schemas.microsoft.com/office/drawing/2014/main" id="{42194306-6A59-65E3-3BD2-E9ABBFFE2E99}"/>
              </a:ext>
            </a:extLst>
          </p:cNvPr>
          <p:cNvSpPr/>
          <p:nvPr/>
        </p:nvSpPr>
        <p:spPr bwMode="auto">
          <a:xfrm>
            <a:off x="526231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5" name="Oval 31784">
            <a:extLst>
              <a:ext uri="{FF2B5EF4-FFF2-40B4-BE49-F238E27FC236}">
                <a16:creationId xmlns:a16="http://schemas.microsoft.com/office/drawing/2014/main" id="{52B9DDAA-F6CE-FEB8-2D29-9C1E0B710390}"/>
              </a:ext>
            </a:extLst>
          </p:cNvPr>
          <p:cNvSpPr/>
          <p:nvPr/>
        </p:nvSpPr>
        <p:spPr bwMode="auto">
          <a:xfrm>
            <a:off x="533723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6" name="Oval 31785">
            <a:extLst>
              <a:ext uri="{FF2B5EF4-FFF2-40B4-BE49-F238E27FC236}">
                <a16:creationId xmlns:a16="http://schemas.microsoft.com/office/drawing/2014/main" id="{F5EC7A78-0FB5-AB1E-D089-DC665C7E754D}"/>
              </a:ext>
            </a:extLst>
          </p:cNvPr>
          <p:cNvSpPr/>
          <p:nvPr/>
        </p:nvSpPr>
        <p:spPr bwMode="auto">
          <a:xfrm>
            <a:off x="541214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7" name="Oval 31786">
            <a:extLst>
              <a:ext uri="{FF2B5EF4-FFF2-40B4-BE49-F238E27FC236}">
                <a16:creationId xmlns:a16="http://schemas.microsoft.com/office/drawing/2014/main" id="{47CD5BB4-5AA2-9C46-F847-B8145C020DB0}"/>
              </a:ext>
            </a:extLst>
          </p:cNvPr>
          <p:cNvSpPr/>
          <p:nvPr/>
        </p:nvSpPr>
        <p:spPr bwMode="auto">
          <a:xfrm>
            <a:off x="548706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8" name="Oval 31787">
            <a:extLst>
              <a:ext uri="{FF2B5EF4-FFF2-40B4-BE49-F238E27FC236}">
                <a16:creationId xmlns:a16="http://schemas.microsoft.com/office/drawing/2014/main" id="{C0417570-69CE-7ADD-18BA-B3A9635B50D6}"/>
              </a:ext>
            </a:extLst>
          </p:cNvPr>
          <p:cNvSpPr/>
          <p:nvPr/>
        </p:nvSpPr>
        <p:spPr bwMode="auto">
          <a:xfrm>
            <a:off x="556198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89" name="Oval 31788">
            <a:extLst>
              <a:ext uri="{FF2B5EF4-FFF2-40B4-BE49-F238E27FC236}">
                <a16:creationId xmlns:a16="http://schemas.microsoft.com/office/drawing/2014/main" id="{34E31582-305F-4028-B598-45189DD340B2}"/>
              </a:ext>
            </a:extLst>
          </p:cNvPr>
          <p:cNvSpPr/>
          <p:nvPr/>
        </p:nvSpPr>
        <p:spPr bwMode="auto">
          <a:xfrm>
            <a:off x="563689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0" name="Oval 31789">
            <a:extLst>
              <a:ext uri="{FF2B5EF4-FFF2-40B4-BE49-F238E27FC236}">
                <a16:creationId xmlns:a16="http://schemas.microsoft.com/office/drawing/2014/main" id="{F175A4C8-B38E-BD7B-AA62-8E55A03C4D78}"/>
              </a:ext>
            </a:extLst>
          </p:cNvPr>
          <p:cNvSpPr/>
          <p:nvPr/>
        </p:nvSpPr>
        <p:spPr bwMode="auto">
          <a:xfrm>
            <a:off x="571181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1" name="Oval 31790">
            <a:extLst>
              <a:ext uri="{FF2B5EF4-FFF2-40B4-BE49-F238E27FC236}">
                <a16:creationId xmlns:a16="http://schemas.microsoft.com/office/drawing/2014/main" id="{FBCF897A-9333-A65F-A8F0-C1F8B5F7B33B}"/>
              </a:ext>
            </a:extLst>
          </p:cNvPr>
          <p:cNvSpPr/>
          <p:nvPr/>
        </p:nvSpPr>
        <p:spPr bwMode="auto">
          <a:xfrm>
            <a:off x="578672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2" name="Oval 31791">
            <a:extLst>
              <a:ext uri="{FF2B5EF4-FFF2-40B4-BE49-F238E27FC236}">
                <a16:creationId xmlns:a16="http://schemas.microsoft.com/office/drawing/2014/main" id="{5020D3F7-DC7B-40C6-F620-8A96DC98A36E}"/>
              </a:ext>
            </a:extLst>
          </p:cNvPr>
          <p:cNvSpPr/>
          <p:nvPr/>
        </p:nvSpPr>
        <p:spPr bwMode="auto">
          <a:xfrm>
            <a:off x="586164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3" name="Oval 31792">
            <a:extLst>
              <a:ext uri="{FF2B5EF4-FFF2-40B4-BE49-F238E27FC236}">
                <a16:creationId xmlns:a16="http://schemas.microsoft.com/office/drawing/2014/main" id="{281638A7-5FFE-1E7E-DB40-587D759BB268}"/>
              </a:ext>
            </a:extLst>
          </p:cNvPr>
          <p:cNvSpPr/>
          <p:nvPr/>
        </p:nvSpPr>
        <p:spPr bwMode="auto">
          <a:xfrm>
            <a:off x="593656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4" name="Oval 31793">
            <a:extLst>
              <a:ext uri="{FF2B5EF4-FFF2-40B4-BE49-F238E27FC236}">
                <a16:creationId xmlns:a16="http://schemas.microsoft.com/office/drawing/2014/main" id="{2ED3F841-662B-F4A1-F652-0439983F1B68}"/>
              </a:ext>
            </a:extLst>
          </p:cNvPr>
          <p:cNvSpPr/>
          <p:nvPr/>
        </p:nvSpPr>
        <p:spPr bwMode="auto">
          <a:xfrm>
            <a:off x="601147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5" name="Oval 31794">
            <a:extLst>
              <a:ext uri="{FF2B5EF4-FFF2-40B4-BE49-F238E27FC236}">
                <a16:creationId xmlns:a16="http://schemas.microsoft.com/office/drawing/2014/main" id="{E74C3E60-4B9C-CA35-AA9F-C149C8EA985A}"/>
              </a:ext>
            </a:extLst>
          </p:cNvPr>
          <p:cNvSpPr/>
          <p:nvPr/>
        </p:nvSpPr>
        <p:spPr bwMode="auto">
          <a:xfrm>
            <a:off x="608639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6" name="Oval 31795">
            <a:extLst>
              <a:ext uri="{FF2B5EF4-FFF2-40B4-BE49-F238E27FC236}">
                <a16:creationId xmlns:a16="http://schemas.microsoft.com/office/drawing/2014/main" id="{6A8F9A90-BC42-B3F5-57B0-A86F3BFC41F4}"/>
              </a:ext>
            </a:extLst>
          </p:cNvPr>
          <p:cNvSpPr/>
          <p:nvPr/>
        </p:nvSpPr>
        <p:spPr bwMode="auto">
          <a:xfrm>
            <a:off x="616130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7" name="Oval 31796">
            <a:extLst>
              <a:ext uri="{FF2B5EF4-FFF2-40B4-BE49-F238E27FC236}">
                <a16:creationId xmlns:a16="http://schemas.microsoft.com/office/drawing/2014/main" id="{ADA11C92-0F7C-ED85-6770-EBD8D5976445}"/>
              </a:ext>
            </a:extLst>
          </p:cNvPr>
          <p:cNvSpPr/>
          <p:nvPr/>
        </p:nvSpPr>
        <p:spPr bwMode="auto">
          <a:xfrm>
            <a:off x="623622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8" name="Oval 31797">
            <a:extLst>
              <a:ext uri="{FF2B5EF4-FFF2-40B4-BE49-F238E27FC236}">
                <a16:creationId xmlns:a16="http://schemas.microsoft.com/office/drawing/2014/main" id="{EED5306F-9322-F89D-02D2-8486F3F42324}"/>
              </a:ext>
            </a:extLst>
          </p:cNvPr>
          <p:cNvSpPr/>
          <p:nvPr/>
        </p:nvSpPr>
        <p:spPr bwMode="auto">
          <a:xfrm>
            <a:off x="631114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799" name="Oval 31798">
            <a:extLst>
              <a:ext uri="{FF2B5EF4-FFF2-40B4-BE49-F238E27FC236}">
                <a16:creationId xmlns:a16="http://schemas.microsoft.com/office/drawing/2014/main" id="{0D5725C2-E37C-75F6-3478-A58010CD2909}"/>
              </a:ext>
            </a:extLst>
          </p:cNvPr>
          <p:cNvSpPr/>
          <p:nvPr/>
        </p:nvSpPr>
        <p:spPr bwMode="auto">
          <a:xfrm>
            <a:off x="638605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0" name="Oval 31799">
            <a:extLst>
              <a:ext uri="{FF2B5EF4-FFF2-40B4-BE49-F238E27FC236}">
                <a16:creationId xmlns:a16="http://schemas.microsoft.com/office/drawing/2014/main" id="{204B3300-2BF8-C2B5-61E3-5CCCB8D6861F}"/>
              </a:ext>
            </a:extLst>
          </p:cNvPr>
          <p:cNvSpPr/>
          <p:nvPr/>
        </p:nvSpPr>
        <p:spPr bwMode="auto">
          <a:xfrm>
            <a:off x="646097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1" name="Oval 31800">
            <a:extLst>
              <a:ext uri="{FF2B5EF4-FFF2-40B4-BE49-F238E27FC236}">
                <a16:creationId xmlns:a16="http://schemas.microsoft.com/office/drawing/2014/main" id="{5420B6FA-20C2-EB56-4469-C9A3F68B3D81}"/>
              </a:ext>
            </a:extLst>
          </p:cNvPr>
          <p:cNvSpPr/>
          <p:nvPr/>
        </p:nvSpPr>
        <p:spPr bwMode="auto">
          <a:xfrm>
            <a:off x="653588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2" name="Oval 31801">
            <a:extLst>
              <a:ext uri="{FF2B5EF4-FFF2-40B4-BE49-F238E27FC236}">
                <a16:creationId xmlns:a16="http://schemas.microsoft.com/office/drawing/2014/main" id="{CD3D95A1-C7CF-FB5D-C3C6-5F111FE24735}"/>
              </a:ext>
            </a:extLst>
          </p:cNvPr>
          <p:cNvSpPr/>
          <p:nvPr/>
        </p:nvSpPr>
        <p:spPr bwMode="auto">
          <a:xfrm>
            <a:off x="661080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3" name="Oval 31802">
            <a:extLst>
              <a:ext uri="{FF2B5EF4-FFF2-40B4-BE49-F238E27FC236}">
                <a16:creationId xmlns:a16="http://schemas.microsoft.com/office/drawing/2014/main" id="{999B2A7A-1712-CADD-BE81-E554D78058B0}"/>
              </a:ext>
            </a:extLst>
          </p:cNvPr>
          <p:cNvSpPr/>
          <p:nvPr/>
        </p:nvSpPr>
        <p:spPr bwMode="auto">
          <a:xfrm>
            <a:off x="668572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4" name="Oval 31803">
            <a:extLst>
              <a:ext uri="{FF2B5EF4-FFF2-40B4-BE49-F238E27FC236}">
                <a16:creationId xmlns:a16="http://schemas.microsoft.com/office/drawing/2014/main" id="{B66810DB-7462-E902-C71C-FFC44EA4C5E4}"/>
              </a:ext>
            </a:extLst>
          </p:cNvPr>
          <p:cNvSpPr/>
          <p:nvPr/>
        </p:nvSpPr>
        <p:spPr bwMode="auto">
          <a:xfrm>
            <a:off x="676063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5" name="Oval 31804">
            <a:extLst>
              <a:ext uri="{FF2B5EF4-FFF2-40B4-BE49-F238E27FC236}">
                <a16:creationId xmlns:a16="http://schemas.microsoft.com/office/drawing/2014/main" id="{60341029-DE8F-6402-0196-2BE793D63218}"/>
              </a:ext>
            </a:extLst>
          </p:cNvPr>
          <p:cNvSpPr/>
          <p:nvPr/>
        </p:nvSpPr>
        <p:spPr bwMode="auto">
          <a:xfrm>
            <a:off x="683555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6" name="Oval 31805">
            <a:extLst>
              <a:ext uri="{FF2B5EF4-FFF2-40B4-BE49-F238E27FC236}">
                <a16:creationId xmlns:a16="http://schemas.microsoft.com/office/drawing/2014/main" id="{9C981F01-757B-FABC-3B74-97C81607F489}"/>
              </a:ext>
            </a:extLst>
          </p:cNvPr>
          <p:cNvSpPr/>
          <p:nvPr/>
        </p:nvSpPr>
        <p:spPr bwMode="auto">
          <a:xfrm>
            <a:off x="691046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7" name="Oval 31806">
            <a:extLst>
              <a:ext uri="{FF2B5EF4-FFF2-40B4-BE49-F238E27FC236}">
                <a16:creationId xmlns:a16="http://schemas.microsoft.com/office/drawing/2014/main" id="{21AC12EE-5E47-2EE9-A2B4-ED390E40C76C}"/>
              </a:ext>
            </a:extLst>
          </p:cNvPr>
          <p:cNvSpPr/>
          <p:nvPr/>
        </p:nvSpPr>
        <p:spPr bwMode="auto">
          <a:xfrm>
            <a:off x="698538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8" name="Oval 31807">
            <a:extLst>
              <a:ext uri="{FF2B5EF4-FFF2-40B4-BE49-F238E27FC236}">
                <a16:creationId xmlns:a16="http://schemas.microsoft.com/office/drawing/2014/main" id="{424365AB-2838-BD2A-ED2E-3FF2A4D0CE84}"/>
              </a:ext>
            </a:extLst>
          </p:cNvPr>
          <p:cNvSpPr/>
          <p:nvPr/>
        </p:nvSpPr>
        <p:spPr bwMode="auto">
          <a:xfrm>
            <a:off x="706030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09" name="Oval 31808">
            <a:extLst>
              <a:ext uri="{FF2B5EF4-FFF2-40B4-BE49-F238E27FC236}">
                <a16:creationId xmlns:a16="http://schemas.microsoft.com/office/drawing/2014/main" id="{AB8282FD-F810-87B1-7028-4E06D44807E6}"/>
              </a:ext>
            </a:extLst>
          </p:cNvPr>
          <p:cNvSpPr/>
          <p:nvPr/>
        </p:nvSpPr>
        <p:spPr bwMode="auto">
          <a:xfrm>
            <a:off x="713521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0" name="Oval 31809">
            <a:extLst>
              <a:ext uri="{FF2B5EF4-FFF2-40B4-BE49-F238E27FC236}">
                <a16:creationId xmlns:a16="http://schemas.microsoft.com/office/drawing/2014/main" id="{50AD2800-AC16-589E-CDFA-C4DDDA0B1DA6}"/>
              </a:ext>
            </a:extLst>
          </p:cNvPr>
          <p:cNvSpPr/>
          <p:nvPr/>
        </p:nvSpPr>
        <p:spPr bwMode="auto">
          <a:xfrm>
            <a:off x="721013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1" name="Oval 31810">
            <a:extLst>
              <a:ext uri="{FF2B5EF4-FFF2-40B4-BE49-F238E27FC236}">
                <a16:creationId xmlns:a16="http://schemas.microsoft.com/office/drawing/2014/main" id="{C10EF389-75EE-85AA-ACFD-2F89D4B0CFEB}"/>
              </a:ext>
            </a:extLst>
          </p:cNvPr>
          <p:cNvSpPr/>
          <p:nvPr/>
        </p:nvSpPr>
        <p:spPr bwMode="auto">
          <a:xfrm>
            <a:off x="728504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2" name="Oval 31811">
            <a:extLst>
              <a:ext uri="{FF2B5EF4-FFF2-40B4-BE49-F238E27FC236}">
                <a16:creationId xmlns:a16="http://schemas.microsoft.com/office/drawing/2014/main" id="{11951AC4-CE28-F7B6-D686-4C43250B1DC5}"/>
              </a:ext>
            </a:extLst>
          </p:cNvPr>
          <p:cNvSpPr/>
          <p:nvPr/>
        </p:nvSpPr>
        <p:spPr bwMode="auto">
          <a:xfrm>
            <a:off x="735996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3" name="Oval 31812">
            <a:extLst>
              <a:ext uri="{FF2B5EF4-FFF2-40B4-BE49-F238E27FC236}">
                <a16:creationId xmlns:a16="http://schemas.microsoft.com/office/drawing/2014/main" id="{EC6E6254-4A88-8683-A15A-1EF4107EBC97}"/>
              </a:ext>
            </a:extLst>
          </p:cNvPr>
          <p:cNvSpPr/>
          <p:nvPr/>
        </p:nvSpPr>
        <p:spPr bwMode="auto">
          <a:xfrm>
            <a:off x="743488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4" name="Oval 31813">
            <a:extLst>
              <a:ext uri="{FF2B5EF4-FFF2-40B4-BE49-F238E27FC236}">
                <a16:creationId xmlns:a16="http://schemas.microsoft.com/office/drawing/2014/main" id="{872C4F64-A8D4-9145-6172-AA88B4A3FFCB}"/>
              </a:ext>
            </a:extLst>
          </p:cNvPr>
          <p:cNvSpPr/>
          <p:nvPr/>
        </p:nvSpPr>
        <p:spPr bwMode="auto">
          <a:xfrm>
            <a:off x="750979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5" name="Oval 31814">
            <a:extLst>
              <a:ext uri="{FF2B5EF4-FFF2-40B4-BE49-F238E27FC236}">
                <a16:creationId xmlns:a16="http://schemas.microsoft.com/office/drawing/2014/main" id="{0C8788DB-B5E8-2564-D72C-267836DEC06B}"/>
              </a:ext>
            </a:extLst>
          </p:cNvPr>
          <p:cNvSpPr/>
          <p:nvPr/>
        </p:nvSpPr>
        <p:spPr bwMode="auto">
          <a:xfrm>
            <a:off x="758471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6" name="Oval 31815">
            <a:extLst>
              <a:ext uri="{FF2B5EF4-FFF2-40B4-BE49-F238E27FC236}">
                <a16:creationId xmlns:a16="http://schemas.microsoft.com/office/drawing/2014/main" id="{0085F584-314C-10D0-C9E6-9B35E4023819}"/>
              </a:ext>
            </a:extLst>
          </p:cNvPr>
          <p:cNvSpPr/>
          <p:nvPr/>
        </p:nvSpPr>
        <p:spPr bwMode="auto">
          <a:xfrm>
            <a:off x="765962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7" name="Oval 31816">
            <a:extLst>
              <a:ext uri="{FF2B5EF4-FFF2-40B4-BE49-F238E27FC236}">
                <a16:creationId xmlns:a16="http://schemas.microsoft.com/office/drawing/2014/main" id="{5B166C49-3A53-6187-25F6-202F97677500}"/>
              </a:ext>
            </a:extLst>
          </p:cNvPr>
          <p:cNvSpPr/>
          <p:nvPr/>
        </p:nvSpPr>
        <p:spPr bwMode="auto">
          <a:xfrm>
            <a:off x="773454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8" name="Oval 31817">
            <a:extLst>
              <a:ext uri="{FF2B5EF4-FFF2-40B4-BE49-F238E27FC236}">
                <a16:creationId xmlns:a16="http://schemas.microsoft.com/office/drawing/2014/main" id="{3B9CC351-39EA-EE95-8E3A-7BA24421AC43}"/>
              </a:ext>
            </a:extLst>
          </p:cNvPr>
          <p:cNvSpPr/>
          <p:nvPr/>
        </p:nvSpPr>
        <p:spPr bwMode="auto">
          <a:xfrm>
            <a:off x="780946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19" name="Oval 31818">
            <a:extLst>
              <a:ext uri="{FF2B5EF4-FFF2-40B4-BE49-F238E27FC236}">
                <a16:creationId xmlns:a16="http://schemas.microsoft.com/office/drawing/2014/main" id="{F45CFFA2-D9DE-0070-E203-DC0553D799A0}"/>
              </a:ext>
            </a:extLst>
          </p:cNvPr>
          <p:cNvSpPr/>
          <p:nvPr/>
        </p:nvSpPr>
        <p:spPr bwMode="auto">
          <a:xfrm>
            <a:off x="7884376"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0" name="Oval 31819">
            <a:extLst>
              <a:ext uri="{FF2B5EF4-FFF2-40B4-BE49-F238E27FC236}">
                <a16:creationId xmlns:a16="http://schemas.microsoft.com/office/drawing/2014/main" id="{DC90A5AC-AFDF-3F08-8E53-D936ABA5FE7C}"/>
              </a:ext>
            </a:extLst>
          </p:cNvPr>
          <p:cNvSpPr/>
          <p:nvPr/>
        </p:nvSpPr>
        <p:spPr bwMode="auto">
          <a:xfrm>
            <a:off x="7959292"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1" name="Oval 31820">
            <a:extLst>
              <a:ext uri="{FF2B5EF4-FFF2-40B4-BE49-F238E27FC236}">
                <a16:creationId xmlns:a16="http://schemas.microsoft.com/office/drawing/2014/main" id="{94F4CFE0-33AD-42E1-EF12-3127C3FC95E6}"/>
              </a:ext>
            </a:extLst>
          </p:cNvPr>
          <p:cNvSpPr/>
          <p:nvPr/>
        </p:nvSpPr>
        <p:spPr bwMode="auto">
          <a:xfrm>
            <a:off x="8034208"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2" name="Oval 31821">
            <a:extLst>
              <a:ext uri="{FF2B5EF4-FFF2-40B4-BE49-F238E27FC236}">
                <a16:creationId xmlns:a16="http://schemas.microsoft.com/office/drawing/2014/main" id="{3000A33E-DC02-9381-4818-30B30DFB83E5}"/>
              </a:ext>
            </a:extLst>
          </p:cNvPr>
          <p:cNvSpPr/>
          <p:nvPr/>
        </p:nvSpPr>
        <p:spPr bwMode="auto">
          <a:xfrm>
            <a:off x="8109124"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3" name="Oval 31822">
            <a:extLst>
              <a:ext uri="{FF2B5EF4-FFF2-40B4-BE49-F238E27FC236}">
                <a16:creationId xmlns:a16="http://schemas.microsoft.com/office/drawing/2014/main" id="{3AB7776B-602B-DDC4-227B-8F070DE14BA7}"/>
              </a:ext>
            </a:extLst>
          </p:cNvPr>
          <p:cNvSpPr/>
          <p:nvPr/>
        </p:nvSpPr>
        <p:spPr bwMode="auto">
          <a:xfrm>
            <a:off x="8184040" y="4221278"/>
            <a:ext cx="63500" cy="6350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4" name="Oval 31823">
            <a:extLst>
              <a:ext uri="{FF2B5EF4-FFF2-40B4-BE49-F238E27FC236}">
                <a16:creationId xmlns:a16="http://schemas.microsoft.com/office/drawing/2014/main" id="{F554A357-2C3F-C9B7-0C79-A758A08655CC}"/>
              </a:ext>
            </a:extLst>
          </p:cNvPr>
          <p:cNvSpPr/>
          <p:nvPr/>
        </p:nvSpPr>
        <p:spPr bwMode="auto">
          <a:xfrm>
            <a:off x="825895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5" name="Oval 31824">
            <a:extLst>
              <a:ext uri="{FF2B5EF4-FFF2-40B4-BE49-F238E27FC236}">
                <a16:creationId xmlns:a16="http://schemas.microsoft.com/office/drawing/2014/main" id="{E2F1CF4A-5CA4-C849-2B93-B444BFFDD1FE}"/>
              </a:ext>
            </a:extLst>
          </p:cNvPr>
          <p:cNvSpPr/>
          <p:nvPr/>
        </p:nvSpPr>
        <p:spPr bwMode="auto">
          <a:xfrm>
            <a:off x="833387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6" name="Oval 31825">
            <a:extLst>
              <a:ext uri="{FF2B5EF4-FFF2-40B4-BE49-F238E27FC236}">
                <a16:creationId xmlns:a16="http://schemas.microsoft.com/office/drawing/2014/main" id="{76C522F0-A3DF-5129-C08E-841F99D3943D}"/>
              </a:ext>
            </a:extLst>
          </p:cNvPr>
          <p:cNvSpPr/>
          <p:nvPr/>
        </p:nvSpPr>
        <p:spPr bwMode="auto">
          <a:xfrm>
            <a:off x="11030796" y="4221278"/>
            <a:ext cx="63500" cy="63500"/>
          </a:xfrm>
          <a:prstGeom prst="ellipse">
            <a:avLst/>
          </a:prstGeom>
          <a:solidFill>
            <a:schemeClr val="tx2">
              <a:lumMod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7" name="Oval 31826">
            <a:extLst>
              <a:ext uri="{FF2B5EF4-FFF2-40B4-BE49-F238E27FC236}">
                <a16:creationId xmlns:a16="http://schemas.microsoft.com/office/drawing/2014/main" id="{BC0FA8C4-12D8-534B-D007-BD5EEA12AEF5}"/>
              </a:ext>
            </a:extLst>
          </p:cNvPr>
          <p:cNvSpPr/>
          <p:nvPr/>
        </p:nvSpPr>
        <p:spPr bwMode="auto">
          <a:xfrm>
            <a:off x="840878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8" name="Oval 31827">
            <a:extLst>
              <a:ext uri="{FF2B5EF4-FFF2-40B4-BE49-F238E27FC236}">
                <a16:creationId xmlns:a16="http://schemas.microsoft.com/office/drawing/2014/main" id="{D86BB7EA-CC0E-F926-20E6-E1DF4FEB150E}"/>
              </a:ext>
            </a:extLst>
          </p:cNvPr>
          <p:cNvSpPr/>
          <p:nvPr/>
        </p:nvSpPr>
        <p:spPr bwMode="auto">
          <a:xfrm>
            <a:off x="848370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29" name="Oval 31828">
            <a:extLst>
              <a:ext uri="{FF2B5EF4-FFF2-40B4-BE49-F238E27FC236}">
                <a16:creationId xmlns:a16="http://schemas.microsoft.com/office/drawing/2014/main" id="{2C89BAAE-A12F-723C-E844-E1535AA1E54D}"/>
              </a:ext>
            </a:extLst>
          </p:cNvPr>
          <p:cNvSpPr/>
          <p:nvPr/>
        </p:nvSpPr>
        <p:spPr bwMode="auto">
          <a:xfrm>
            <a:off x="855862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0" name="Oval 31829">
            <a:extLst>
              <a:ext uri="{FF2B5EF4-FFF2-40B4-BE49-F238E27FC236}">
                <a16:creationId xmlns:a16="http://schemas.microsoft.com/office/drawing/2014/main" id="{E12907AB-CB77-A9CD-649C-69F89D6F1DB2}"/>
              </a:ext>
            </a:extLst>
          </p:cNvPr>
          <p:cNvSpPr/>
          <p:nvPr/>
        </p:nvSpPr>
        <p:spPr bwMode="auto">
          <a:xfrm>
            <a:off x="863353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1" name="Oval 31830">
            <a:extLst>
              <a:ext uri="{FF2B5EF4-FFF2-40B4-BE49-F238E27FC236}">
                <a16:creationId xmlns:a16="http://schemas.microsoft.com/office/drawing/2014/main" id="{AB7F55A9-443B-5F4C-0A69-0B75710E8EFF}"/>
              </a:ext>
            </a:extLst>
          </p:cNvPr>
          <p:cNvSpPr/>
          <p:nvPr/>
        </p:nvSpPr>
        <p:spPr bwMode="auto">
          <a:xfrm>
            <a:off x="870845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2" name="Oval 31831">
            <a:extLst>
              <a:ext uri="{FF2B5EF4-FFF2-40B4-BE49-F238E27FC236}">
                <a16:creationId xmlns:a16="http://schemas.microsoft.com/office/drawing/2014/main" id="{38D0415F-EAFC-D1A5-DF66-44687B64B9D1}"/>
              </a:ext>
            </a:extLst>
          </p:cNvPr>
          <p:cNvSpPr/>
          <p:nvPr/>
        </p:nvSpPr>
        <p:spPr bwMode="auto">
          <a:xfrm>
            <a:off x="878336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3" name="Oval 31832">
            <a:extLst>
              <a:ext uri="{FF2B5EF4-FFF2-40B4-BE49-F238E27FC236}">
                <a16:creationId xmlns:a16="http://schemas.microsoft.com/office/drawing/2014/main" id="{3D89C1DE-62BC-5347-3B7E-B567A8A29788}"/>
              </a:ext>
            </a:extLst>
          </p:cNvPr>
          <p:cNvSpPr/>
          <p:nvPr/>
        </p:nvSpPr>
        <p:spPr bwMode="auto">
          <a:xfrm>
            <a:off x="885828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4" name="Oval 31833">
            <a:extLst>
              <a:ext uri="{FF2B5EF4-FFF2-40B4-BE49-F238E27FC236}">
                <a16:creationId xmlns:a16="http://schemas.microsoft.com/office/drawing/2014/main" id="{78DD9FD8-117F-C272-77BC-3AF60C9A4C16}"/>
              </a:ext>
            </a:extLst>
          </p:cNvPr>
          <p:cNvSpPr/>
          <p:nvPr/>
        </p:nvSpPr>
        <p:spPr bwMode="auto">
          <a:xfrm>
            <a:off x="893320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5" name="Oval 31834">
            <a:extLst>
              <a:ext uri="{FF2B5EF4-FFF2-40B4-BE49-F238E27FC236}">
                <a16:creationId xmlns:a16="http://schemas.microsoft.com/office/drawing/2014/main" id="{3F7093DC-6562-E189-5F73-302CD8A82AE6}"/>
              </a:ext>
            </a:extLst>
          </p:cNvPr>
          <p:cNvSpPr/>
          <p:nvPr/>
        </p:nvSpPr>
        <p:spPr bwMode="auto">
          <a:xfrm>
            <a:off x="900811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6" name="Oval 31835">
            <a:extLst>
              <a:ext uri="{FF2B5EF4-FFF2-40B4-BE49-F238E27FC236}">
                <a16:creationId xmlns:a16="http://schemas.microsoft.com/office/drawing/2014/main" id="{DFD392E6-8B15-57E9-7890-96B52BBEBA02}"/>
              </a:ext>
            </a:extLst>
          </p:cNvPr>
          <p:cNvSpPr/>
          <p:nvPr/>
        </p:nvSpPr>
        <p:spPr bwMode="auto">
          <a:xfrm>
            <a:off x="908303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7" name="Oval 31836">
            <a:extLst>
              <a:ext uri="{FF2B5EF4-FFF2-40B4-BE49-F238E27FC236}">
                <a16:creationId xmlns:a16="http://schemas.microsoft.com/office/drawing/2014/main" id="{E6832729-7563-F4D6-CBF9-2195C4834B02}"/>
              </a:ext>
            </a:extLst>
          </p:cNvPr>
          <p:cNvSpPr/>
          <p:nvPr/>
        </p:nvSpPr>
        <p:spPr bwMode="auto">
          <a:xfrm>
            <a:off x="915794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8" name="Oval 31837">
            <a:extLst>
              <a:ext uri="{FF2B5EF4-FFF2-40B4-BE49-F238E27FC236}">
                <a16:creationId xmlns:a16="http://schemas.microsoft.com/office/drawing/2014/main" id="{F1501799-C1BB-A6D8-CA6E-AC84D5EC2D4F}"/>
              </a:ext>
            </a:extLst>
          </p:cNvPr>
          <p:cNvSpPr/>
          <p:nvPr/>
        </p:nvSpPr>
        <p:spPr bwMode="auto">
          <a:xfrm>
            <a:off x="923286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39" name="Oval 31838">
            <a:extLst>
              <a:ext uri="{FF2B5EF4-FFF2-40B4-BE49-F238E27FC236}">
                <a16:creationId xmlns:a16="http://schemas.microsoft.com/office/drawing/2014/main" id="{03FE52CB-E604-7A57-84BF-5F9B4730E841}"/>
              </a:ext>
            </a:extLst>
          </p:cNvPr>
          <p:cNvSpPr/>
          <p:nvPr/>
        </p:nvSpPr>
        <p:spPr bwMode="auto">
          <a:xfrm>
            <a:off x="930778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0" name="Oval 31839">
            <a:extLst>
              <a:ext uri="{FF2B5EF4-FFF2-40B4-BE49-F238E27FC236}">
                <a16:creationId xmlns:a16="http://schemas.microsoft.com/office/drawing/2014/main" id="{C8EB973A-3785-1FF0-1E01-F47E037760C6}"/>
              </a:ext>
            </a:extLst>
          </p:cNvPr>
          <p:cNvSpPr/>
          <p:nvPr/>
        </p:nvSpPr>
        <p:spPr bwMode="auto">
          <a:xfrm>
            <a:off x="938269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1" name="Oval 31840">
            <a:extLst>
              <a:ext uri="{FF2B5EF4-FFF2-40B4-BE49-F238E27FC236}">
                <a16:creationId xmlns:a16="http://schemas.microsoft.com/office/drawing/2014/main" id="{F5F0F2F7-2316-FFB5-AC52-EBF867D6C48C}"/>
              </a:ext>
            </a:extLst>
          </p:cNvPr>
          <p:cNvSpPr/>
          <p:nvPr/>
        </p:nvSpPr>
        <p:spPr bwMode="auto">
          <a:xfrm>
            <a:off x="945761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2" name="Oval 31841">
            <a:extLst>
              <a:ext uri="{FF2B5EF4-FFF2-40B4-BE49-F238E27FC236}">
                <a16:creationId xmlns:a16="http://schemas.microsoft.com/office/drawing/2014/main" id="{95DFC79D-67A1-2E2B-80F8-4B8C99C38F77}"/>
              </a:ext>
            </a:extLst>
          </p:cNvPr>
          <p:cNvSpPr/>
          <p:nvPr/>
        </p:nvSpPr>
        <p:spPr bwMode="auto">
          <a:xfrm>
            <a:off x="953252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3" name="Oval 31842">
            <a:extLst>
              <a:ext uri="{FF2B5EF4-FFF2-40B4-BE49-F238E27FC236}">
                <a16:creationId xmlns:a16="http://schemas.microsoft.com/office/drawing/2014/main" id="{6D3B921A-A470-656D-7104-015FC3F4D126}"/>
              </a:ext>
            </a:extLst>
          </p:cNvPr>
          <p:cNvSpPr/>
          <p:nvPr/>
        </p:nvSpPr>
        <p:spPr bwMode="auto">
          <a:xfrm>
            <a:off x="960744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4" name="Oval 31843">
            <a:extLst>
              <a:ext uri="{FF2B5EF4-FFF2-40B4-BE49-F238E27FC236}">
                <a16:creationId xmlns:a16="http://schemas.microsoft.com/office/drawing/2014/main" id="{3562A500-EDDB-19E2-31EE-B9748D8FFC2B}"/>
              </a:ext>
            </a:extLst>
          </p:cNvPr>
          <p:cNvSpPr/>
          <p:nvPr/>
        </p:nvSpPr>
        <p:spPr bwMode="auto">
          <a:xfrm>
            <a:off x="968236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5" name="Oval 31844">
            <a:extLst>
              <a:ext uri="{FF2B5EF4-FFF2-40B4-BE49-F238E27FC236}">
                <a16:creationId xmlns:a16="http://schemas.microsoft.com/office/drawing/2014/main" id="{5C4C02FE-CB2A-3695-C10B-16A542FE689F}"/>
              </a:ext>
            </a:extLst>
          </p:cNvPr>
          <p:cNvSpPr/>
          <p:nvPr/>
        </p:nvSpPr>
        <p:spPr bwMode="auto">
          <a:xfrm>
            <a:off x="975727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6" name="Oval 31845">
            <a:extLst>
              <a:ext uri="{FF2B5EF4-FFF2-40B4-BE49-F238E27FC236}">
                <a16:creationId xmlns:a16="http://schemas.microsoft.com/office/drawing/2014/main" id="{E2B8F86D-9636-6625-FAF3-1786A3AB85B9}"/>
              </a:ext>
            </a:extLst>
          </p:cNvPr>
          <p:cNvSpPr/>
          <p:nvPr/>
        </p:nvSpPr>
        <p:spPr bwMode="auto">
          <a:xfrm>
            <a:off x="983219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7" name="Oval 31846">
            <a:extLst>
              <a:ext uri="{FF2B5EF4-FFF2-40B4-BE49-F238E27FC236}">
                <a16:creationId xmlns:a16="http://schemas.microsoft.com/office/drawing/2014/main" id="{B39673CE-89ED-F0B0-6C8E-0DB1C8EAAC90}"/>
              </a:ext>
            </a:extLst>
          </p:cNvPr>
          <p:cNvSpPr/>
          <p:nvPr/>
        </p:nvSpPr>
        <p:spPr bwMode="auto">
          <a:xfrm>
            <a:off x="990710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8" name="Oval 31847">
            <a:extLst>
              <a:ext uri="{FF2B5EF4-FFF2-40B4-BE49-F238E27FC236}">
                <a16:creationId xmlns:a16="http://schemas.microsoft.com/office/drawing/2014/main" id="{596D9FAB-5C9E-2C7F-3A7B-5CC26D188C61}"/>
              </a:ext>
            </a:extLst>
          </p:cNvPr>
          <p:cNvSpPr/>
          <p:nvPr/>
        </p:nvSpPr>
        <p:spPr bwMode="auto">
          <a:xfrm>
            <a:off x="998202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49" name="Oval 31848">
            <a:extLst>
              <a:ext uri="{FF2B5EF4-FFF2-40B4-BE49-F238E27FC236}">
                <a16:creationId xmlns:a16="http://schemas.microsoft.com/office/drawing/2014/main" id="{6CD98438-B0BB-53FF-C503-2ED8B6D206C3}"/>
              </a:ext>
            </a:extLst>
          </p:cNvPr>
          <p:cNvSpPr/>
          <p:nvPr/>
        </p:nvSpPr>
        <p:spPr bwMode="auto">
          <a:xfrm>
            <a:off x="1005694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0" name="Oval 31849">
            <a:extLst>
              <a:ext uri="{FF2B5EF4-FFF2-40B4-BE49-F238E27FC236}">
                <a16:creationId xmlns:a16="http://schemas.microsoft.com/office/drawing/2014/main" id="{906709E0-B4FB-7395-863C-715BD0D2E619}"/>
              </a:ext>
            </a:extLst>
          </p:cNvPr>
          <p:cNvSpPr/>
          <p:nvPr/>
        </p:nvSpPr>
        <p:spPr bwMode="auto">
          <a:xfrm>
            <a:off x="1013185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1" name="Oval 31850">
            <a:extLst>
              <a:ext uri="{FF2B5EF4-FFF2-40B4-BE49-F238E27FC236}">
                <a16:creationId xmlns:a16="http://schemas.microsoft.com/office/drawing/2014/main" id="{3FD8F713-9AAD-7ADF-6AFC-0F13C42CA7DB}"/>
              </a:ext>
            </a:extLst>
          </p:cNvPr>
          <p:cNvSpPr/>
          <p:nvPr/>
        </p:nvSpPr>
        <p:spPr bwMode="auto">
          <a:xfrm>
            <a:off x="1020677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2" name="Oval 31851">
            <a:extLst>
              <a:ext uri="{FF2B5EF4-FFF2-40B4-BE49-F238E27FC236}">
                <a16:creationId xmlns:a16="http://schemas.microsoft.com/office/drawing/2014/main" id="{B8696BEE-8606-F6D9-9A0B-2EF78988B540}"/>
              </a:ext>
            </a:extLst>
          </p:cNvPr>
          <p:cNvSpPr/>
          <p:nvPr/>
        </p:nvSpPr>
        <p:spPr bwMode="auto">
          <a:xfrm>
            <a:off x="1028168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3" name="Oval 31852">
            <a:extLst>
              <a:ext uri="{FF2B5EF4-FFF2-40B4-BE49-F238E27FC236}">
                <a16:creationId xmlns:a16="http://schemas.microsoft.com/office/drawing/2014/main" id="{A06C69D9-6DE3-4CD4-0AE2-FB5429DFE9CA}"/>
              </a:ext>
            </a:extLst>
          </p:cNvPr>
          <p:cNvSpPr/>
          <p:nvPr/>
        </p:nvSpPr>
        <p:spPr bwMode="auto">
          <a:xfrm>
            <a:off x="1035660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4" name="Oval 31853">
            <a:extLst>
              <a:ext uri="{FF2B5EF4-FFF2-40B4-BE49-F238E27FC236}">
                <a16:creationId xmlns:a16="http://schemas.microsoft.com/office/drawing/2014/main" id="{289E25EB-8A58-C8DD-86B4-D8EEF103FD13}"/>
              </a:ext>
            </a:extLst>
          </p:cNvPr>
          <p:cNvSpPr/>
          <p:nvPr/>
        </p:nvSpPr>
        <p:spPr bwMode="auto">
          <a:xfrm>
            <a:off x="1043152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5" name="Oval 31854">
            <a:extLst>
              <a:ext uri="{FF2B5EF4-FFF2-40B4-BE49-F238E27FC236}">
                <a16:creationId xmlns:a16="http://schemas.microsoft.com/office/drawing/2014/main" id="{6A9098B7-6853-E97C-255D-BF2FB44BE989}"/>
              </a:ext>
            </a:extLst>
          </p:cNvPr>
          <p:cNvSpPr/>
          <p:nvPr/>
        </p:nvSpPr>
        <p:spPr bwMode="auto">
          <a:xfrm>
            <a:off x="1050643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6" name="Oval 31855">
            <a:extLst>
              <a:ext uri="{FF2B5EF4-FFF2-40B4-BE49-F238E27FC236}">
                <a16:creationId xmlns:a16="http://schemas.microsoft.com/office/drawing/2014/main" id="{6F7250C8-1A48-7290-8C88-BBFEB198DD22}"/>
              </a:ext>
            </a:extLst>
          </p:cNvPr>
          <p:cNvSpPr/>
          <p:nvPr/>
        </p:nvSpPr>
        <p:spPr bwMode="auto">
          <a:xfrm>
            <a:off x="1058135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7" name="Oval 31856">
            <a:extLst>
              <a:ext uri="{FF2B5EF4-FFF2-40B4-BE49-F238E27FC236}">
                <a16:creationId xmlns:a16="http://schemas.microsoft.com/office/drawing/2014/main" id="{51B70B8E-1027-AB8E-709A-0D199B72D179}"/>
              </a:ext>
            </a:extLst>
          </p:cNvPr>
          <p:cNvSpPr/>
          <p:nvPr/>
        </p:nvSpPr>
        <p:spPr bwMode="auto">
          <a:xfrm>
            <a:off x="10656268"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8" name="Oval 31857">
            <a:extLst>
              <a:ext uri="{FF2B5EF4-FFF2-40B4-BE49-F238E27FC236}">
                <a16:creationId xmlns:a16="http://schemas.microsoft.com/office/drawing/2014/main" id="{E9A10B10-EAD0-1C00-DF20-10A6B2B9F0D0}"/>
              </a:ext>
            </a:extLst>
          </p:cNvPr>
          <p:cNvSpPr/>
          <p:nvPr/>
        </p:nvSpPr>
        <p:spPr bwMode="auto">
          <a:xfrm>
            <a:off x="10731184"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59" name="Oval 31858">
            <a:extLst>
              <a:ext uri="{FF2B5EF4-FFF2-40B4-BE49-F238E27FC236}">
                <a16:creationId xmlns:a16="http://schemas.microsoft.com/office/drawing/2014/main" id="{01D187A3-4A54-61CE-D5A4-FFEE0FEF32D5}"/>
              </a:ext>
            </a:extLst>
          </p:cNvPr>
          <p:cNvSpPr/>
          <p:nvPr/>
        </p:nvSpPr>
        <p:spPr bwMode="auto">
          <a:xfrm>
            <a:off x="10806100"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60" name="Oval 31859">
            <a:extLst>
              <a:ext uri="{FF2B5EF4-FFF2-40B4-BE49-F238E27FC236}">
                <a16:creationId xmlns:a16="http://schemas.microsoft.com/office/drawing/2014/main" id="{B7B4D430-FA58-52EA-E5E8-4A3A2B64E7C0}"/>
              </a:ext>
            </a:extLst>
          </p:cNvPr>
          <p:cNvSpPr/>
          <p:nvPr/>
        </p:nvSpPr>
        <p:spPr bwMode="auto">
          <a:xfrm>
            <a:off x="10881016"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61" name="Oval 31860">
            <a:extLst>
              <a:ext uri="{FF2B5EF4-FFF2-40B4-BE49-F238E27FC236}">
                <a16:creationId xmlns:a16="http://schemas.microsoft.com/office/drawing/2014/main" id="{C9EC8C02-0A96-AE19-436F-26660891B3C2}"/>
              </a:ext>
            </a:extLst>
          </p:cNvPr>
          <p:cNvSpPr/>
          <p:nvPr/>
        </p:nvSpPr>
        <p:spPr bwMode="auto">
          <a:xfrm>
            <a:off x="10955932" y="4221278"/>
            <a:ext cx="63500" cy="6350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63" name="TextBox 31862">
            <a:extLst>
              <a:ext uri="{FF2B5EF4-FFF2-40B4-BE49-F238E27FC236}">
                <a16:creationId xmlns:a16="http://schemas.microsoft.com/office/drawing/2014/main" id="{03198D50-FB7D-D035-548C-6BF8958E463E}"/>
              </a:ext>
            </a:extLst>
          </p:cNvPr>
          <p:cNvSpPr txBox="1"/>
          <p:nvPr/>
        </p:nvSpPr>
        <p:spPr bwMode="auto">
          <a:xfrm>
            <a:off x="710072" y="4126500"/>
            <a:ext cx="128528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b="1">
                <a:solidFill>
                  <a:schemeClr val="bg1"/>
                </a:solidFill>
                <a:latin typeface="Calibri" panose="020F0502020204030204" pitchFamily="34" charset="0"/>
              </a:rPr>
              <a:t>Overall Response</a:t>
            </a:r>
          </a:p>
        </p:txBody>
      </p:sp>
      <p:sp>
        <p:nvSpPr>
          <p:cNvPr id="31864" name="TextBox 31863">
            <a:extLst>
              <a:ext uri="{FF2B5EF4-FFF2-40B4-BE49-F238E27FC236}">
                <a16:creationId xmlns:a16="http://schemas.microsoft.com/office/drawing/2014/main" id="{A286450A-D7D6-7FE5-869B-C64F193C0029}"/>
              </a:ext>
            </a:extLst>
          </p:cNvPr>
          <p:cNvSpPr txBox="1"/>
          <p:nvPr/>
        </p:nvSpPr>
        <p:spPr bwMode="auto">
          <a:xfrm>
            <a:off x="1447277" y="3982192"/>
            <a:ext cx="46679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a:solidFill>
                  <a:schemeClr val="bg1"/>
                </a:solidFill>
                <a:latin typeface="Calibri" panose="020F0502020204030204" pitchFamily="34" charset="0"/>
              </a:rPr>
              <a:t>-100</a:t>
            </a:r>
          </a:p>
        </p:txBody>
      </p:sp>
      <p:cxnSp>
        <p:nvCxnSpPr>
          <p:cNvPr id="31865" name="Straight Connector 31864">
            <a:extLst>
              <a:ext uri="{FF2B5EF4-FFF2-40B4-BE49-F238E27FC236}">
                <a16:creationId xmlns:a16="http://schemas.microsoft.com/office/drawing/2014/main" id="{BD7D75E1-8B6C-C442-71BB-7C918346666D}"/>
              </a:ext>
            </a:extLst>
          </p:cNvPr>
          <p:cNvCxnSpPr/>
          <p:nvPr/>
        </p:nvCxnSpPr>
        <p:spPr bwMode="auto">
          <a:xfrm>
            <a:off x="1830687" y="4127099"/>
            <a:ext cx="63500" cy="0"/>
          </a:xfrm>
          <a:prstGeom prst="line">
            <a:avLst/>
          </a:prstGeom>
          <a:noFill/>
          <a:ln w="28575" cap="flat" cmpd="sng" algn="ctr">
            <a:solidFill>
              <a:schemeClr val="bg1"/>
            </a:solidFill>
            <a:prstDash val="solid"/>
            <a:round/>
            <a:headEnd type="none" w="med" len="med"/>
            <a:tailEnd type="none" w="med" len="med"/>
          </a:ln>
          <a:effectLst/>
        </p:spPr>
      </p:cxnSp>
      <p:sp>
        <p:nvSpPr>
          <p:cNvPr id="31866" name="TextBox 31865">
            <a:extLst>
              <a:ext uri="{FF2B5EF4-FFF2-40B4-BE49-F238E27FC236}">
                <a16:creationId xmlns:a16="http://schemas.microsoft.com/office/drawing/2014/main" id="{483310B5-04C8-8576-3CA5-65C3D9F2A188}"/>
              </a:ext>
            </a:extLst>
          </p:cNvPr>
          <p:cNvSpPr txBox="1"/>
          <p:nvPr/>
        </p:nvSpPr>
        <p:spPr bwMode="auto">
          <a:xfrm>
            <a:off x="1525481" y="2603551"/>
            <a:ext cx="38824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a:solidFill>
                  <a:schemeClr val="bg1"/>
                </a:solidFill>
                <a:latin typeface="Calibri" panose="020F0502020204030204" pitchFamily="34" charset="0"/>
              </a:rPr>
              <a:t>-30</a:t>
            </a:r>
          </a:p>
        </p:txBody>
      </p:sp>
      <p:sp>
        <p:nvSpPr>
          <p:cNvPr id="31867" name="TextBox 31866">
            <a:extLst>
              <a:ext uri="{FF2B5EF4-FFF2-40B4-BE49-F238E27FC236}">
                <a16:creationId xmlns:a16="http://schemas.microsoft.com/office/drawing/2014/main" id="{97E485F0-F390-2DDC-9E35-68A25DCF20D5}"/>
              </a:ext>
            </a:extLst>
          </p:cNvPr>
          <p:cNvSpPr txBox="1"/>
          <p:nvPr/>
        </p:nvSpPr>
        <p:spPr bwMode="auto">
          <a:xfrm>
            <a:off x="1647895" y="2016759"/>
            <a:ext cx="2632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a:solidFill>
                  <a:schemeClr val="bg1"/>
                </a:solidFill>
                <a:latin typeface="Calibri" panose="020F0502020204030204" pitchFamily="34" charset="0"/>
              </a:rPr>
              <a:t>0</a:t>
            </a:r>
          </a:p>
        </p:txBody>
      </p:sp>
      <p:sp>
        <p:nvSpPr>
          <p:cNvPr id="31868" name="TextBox 31867">
            <a:extLst>
              <a:ext uri="{FF2B5EF4-FFF2-40B4-BE49-F238E27FC236}">
                <a16:creationId xmlns:a16="http://schemas.microsoft.com/office/drawing/2014/main" id="{A1EFB009-FE25-770C-FF19-73A269950668}"/>
              </a:ext>
            </a:extLst>
          </p:cNvPr>
          <p:cNvSpPr txBox="1"/>
          <p:nvPr/>
        </p:nvSpPr>
        <p:spPr bwMode="auto">
          <a:xfrm>
            <a:off x="1569134" y="1644312"/>
            <a:ext cx="34176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200">
                <a:solidFill>
                  <a:schemeClr val="bg1"/>
                </a:solidFill>
                <a:latin typeface="Calibri" panose="020F0502020204030204" pitchFamily="34" charset="0"/>
              </a:rPr>
              <a:t>20</a:t>
            </a:r>
          </a:p>
        </p:txBody>
      </p:sp>
      <p:sp>
        <p:nvSpPr>
          <p:cNvPr id="31869" name="Rectangle 31868">
            <a:extLst>
              <a:ext uri="{FF2B5EF4-FFF2-40B4-BE49-F238E27FC236}">
                <a16:creationId xmlns:a16="http://schemas.microsoft.com/office/drawing/2014/main" id="{DC0296AC-06EA-4022-EFCE-EA83608AF7A8}"/>
              </a:ext>
            </a:extLst>
          </p:cNvPr>
          <p:cNvSpPr/>
          <p:nvPr/>
        </p:nvSpPr>
        <p:spPr bwMode="auto">
          <a:xfrm>
            <a:off x="3880111" y="2164731"/>
            <a:ext cx="62377" cy="52473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0" name="Rectangle 31869">
            <a:extLst>
              <a:ext uri="{FF2B5EF4-FFF2-40B4-BE49-F238E27FC236}">
                <a16:creationId xmlns:a16="http://schemas.microsoft.com/office/drawing/2014/main" id="{569E3165-5B46-27D4-AC3F-8ED0C66B15B0}"/>
              </a:ext>
            </a:extLst>
          </p:cNvPr>
          <p:cNvSpPr/>
          <p:nvPr/>
        </p:nvSpPr>
        <p:spPr bwMode="auto">
          <a:xfrm>
            <a:off x="3953404" y="2164731"/>
            <a:ext cx="62377" cy="54172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1" name="Rectangle 31870">
            <a:extLst>
              <a:ext uri="{FF2B5EF4-FFF2-40B4-BE49-F238E27FC236}">
                <a16:creationId xmlns:a16="http://schemas.microsoft.com/office/drawing/2014/main" id="{64F68164-0799-87BB-79B3-EA67170EB491}"/>
              </a:ext>
            </a:extLst>
          </p:cNvPr>
          <p:cNvSpPr/>
          <p:nvPr/>
        </p:nvSpPr>
        <p:spPr bwMode="auto">
          <a:xfrm>
            <a:off x="4026697" y="2164731"/>
            <a:ext cx="62377" cy="54390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2" name="Rectangle 31871">
            <a:extLst>
              <a:ext uri="{FF2B5EF4-FFF2-40B4-BE49-F238E27FC236}">
                <a16:creationId xmlns:a16="http://schemas.microsoft.com/office/drawing/2014/main" id="{052F80EF-B332-1599-8479-5807D9D4BCDE}"/>
              </a:ext>
            </a:extLst>
          </p:cNvPr>
          <p:cNvSpPr/>
          <p:nvPr/>
        </p:nvSpPr>
        <p:spPr bwMode="auto">
          <a:xfrm>
            <a:off x="4393162" y="2159000"/>
            <a:ext cx="62377" cy="59747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3" name="Rectangle 31872">
            <a:extLst>
              <a:ext uri="{FF2B5EF4-FFF2-40B4-BE49-F238E27FC236}">
                <a16:creationId xmlns:a16="http://schemas.microsoft.com/office/drawing/2014/main" id="{4598C84E-1471-983F-F1F5-779CEC4456B4}"/>
              </a:ext>
            </a:extLst>
          </p:cNvPr>
          <p:cNvSpPr/>
          <p:nvPr/>
        </p:nvSpPr>
        <p:spPr bwMode="auto">
          <a:xfrm>
            <a:off x="4466455" y="2167181"/>
            <a:ext cx="62377" cy="61694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4" name="Rectangle 31873">
            <a:extLst>
              <a:ext uri="{FF2B5EF4-FFF2-40B4-BE49-F238E27FC236}">
                <a16:creationId xmlns:a16="http://schemas.microsoft.com/office/drawing/2014/main" id="{8FD2F9D7-DB2E-9525-3D83-FA5B0020D158}"/>
              </a:ext>
            </a:extLst>
          </p:cNvPr>
          <p:cNvSpPr/>
          <p:nvPr/>
        </p:nvSpPr>
        <p:spPr bwMode="auto">
          <a:xfrm>
            <a:off x="4539748" y="2159001"/>
            <a:ext cx="62377" cy="64520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5" name="Rectangle 31874">
            <a:extLst>
              <a:ext uri="{FF2B5EF4-FFF2-40B4-BE49-F238E27FC236}">
                <a16:creationId xmlns:a16="http://schemas.microsoft.com/office/drawing/2014/main" id="{816E1EAC-DCC6-E654-B472-38E1D0C0FC92}"/>
              </a:ext>
            </a:extLst>
          </p:cNvPr>
          <p:cNvSpPr/>
          <p:nvPr/>
        </p:nvSpPr>
        <p:spPr bwMode="auto">
          <a:xfrm>
            <a:off x="4832920" y="2167181"/>
            <a:ext cx="62377" cy="66839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6" name="Rectangle 31875">
            <a:extLst>
              <a:ext uri="{FF2B5EF4-FFF2-40B4-BE49-F238E27FC236}">
                <a16:creationId xmlns:a16="http://schemas.microsoft.com/office/drawing/2014/main" id="{31637973-0D21-1174-FFEE-00AFAA9CC7B2}"/>
              </a:ext>
            </a:extLst>
          </p:cNvPr>
          <p:cNvSpPr/>
          <p:nvPr/>
        </p:nvSpPr>
        <p:spPr bwMode="auto">
          <a:xfrm>
            <a:off x="4906213" y="2164006"/>
            <a:ext cx="62377" cy="66839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7" name="Rectangle 31876">
            <a:extLst>
              <a:ext uri="{FF2B5EF4-FFF2-40B4-BE49-F238E27FC236}">
                <a16:creationId xmlns:a16="http://schemas.microsoft.com/office/drawing/2014/main" id="{10ECBBD0-2021-4CBC-6AC8-5AFFF19096EB}"/>
              </a:ext>
            </a:extLst>
          </p:cNvPr>
          <p:cNvSpPr/>
          <p:nvPr/>
        </p:nvSpPr>
        <p:spPr bwMode="auto">
          <a:xfrm>
            <a:off x="5052799" y="2159000"/>
            <a:ext cx="62377" cy="6860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8" name="Rectangle 31877">
            <a:extLst>
              <a:ext uri="{FF2B5EF4-FFF2-40B4-BE49-F238E27FC236}">
                <a16:creationId xmlns:a16="http://schemas.microsoft.com/office/drawing/2014/main" id="{F7F60A7A-B169-87A3-9B7A-B9014CB9AD5F}"/>
              </a:ext>
            </a:extLst>
          </p:cNvPr>
          <p:cNvSpPr/>
          <p:nvPr/>
        </p:nvSpPr>
        <p:spPr bwMode="auto">
          <a:xfrm>
            <a:off x="5126092" y="2159000"/>
            <a:ext cx="62377" cy="6860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79" name="Rectangle 31878">
            <a:extLst>
              <a:ext uri="{FF2B5EF4-FFF2-40B4-BE49-F238E27FC236}">
                <a16:creationId xmlns:a16="http://schemas.microsoft.com/office/drawing/2014/main" id="{2603D304-E8BC-D0F5-7F28-6992685FFFEB}"/>
              </a:ext>
            </a:extLst>
          </p:cNvPr>
          <p:cNvSpPr/>
          <p:nvPr/>
        </p:nvSpPr>
        <p:spPr bwMode="auto">
          <a:xfrm>
            <a:off x="5272678" y="2159000"/>
            <a:ext cx="62377" cy="7360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0" name="Rectangle 31879">
            <a:extLst>
              <a:ext uri="{FF2B5EF4-FFF2-40B4-BE49-F238E27FC236}">
                <a16:creationId xmlns:a16="http://schemas.microsoft.com/office/drawing/2014/main" id="{C9F81182-06A6-A456-1ACE-DF7FAAA96A04}"/>
              </a:ext>
            </a:extLst>
          </p:cNvPr>
          <p:cNvSpPr/>
          <p:nvPr/>
        </p:nvSpPr>
        <p:spPr bwMode="auto">
          <a:xfrm>
            <a:off x="5419264" y="2167182"/>
            <a:ext cx="62377" cy="7735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1" name="Rectangle 31880">
            <a:extLst>
              <a:ext uri="{FF2B5EF4-FFF2-40B4-BE49-F238E27FC236}">
                <a16:creationId xmlns:a16="http://schemas.microsoft.com/office/drawing/2014/main" id="{6871D2D3-72A4-F7F6-379A-095C9536DE9C}"/>
              </a:ext>
            </a:extLst>
          </p:cNvPr>
          <p:cNvSpPr/>
          <p:nvPr/>
        </p:nvSpPr>
        <p:spPr bwMode="auto">
          <a:xfrm>
            <a:off x="5492557" y="2170857"/>
            <a:ext cx="62377" cy="77351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2" name="Rectangle 31881">
            <a:extLst>
              <a:ext uri="{FF2B5EF4-FFF2-40B4-BE49-F238E27FC236}">
                <a16:creationId xmlns:a16="http://schemas.microsoft.com/office/drawing/2014/main" id="{864B73DC-02D6-EB41-1C7C-335D2E455A27}"/>
              </a:ext>
            </a:extLst>
          </p:cNvPr>
          <p:cNvSpPr/>
          <p:nvPr/>
        </p:nvSpPr>
        <p:spPr bwMode="auto">
          <a:xfrm>
            <a:off x="5639143" y="2159000"/>
            <a:ext cx="62377" cy="86070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3" name="Rectangle 31882">
            <a:extLst>
              <a:ext uri="{FF2B5EF4-FFF2-40B4-BE49-F238E27FC236}">
                <a16:creationId xmlns:a16="http://schemas.microsoft.com/office/drawing/2014/main" id="{C86EFC3B-A406-8EEE-CD34-65C0435F95AF}"/>
              </a:ext>
            </a:extLst>
          </p:cNvPr>
          <p:cNvSpPr/>
          <p:nvPr/>
        </p:nvSpPr>
        <p:spPr bwMode="auto">
          <a:xfrm>
            <a:off x="6310416" y="2167181"/>
            <a:ext cx="62377" cy="1014639"/>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4" name="Rectangle 31883">
            <a:extLst>
              <a:ext uri="{FF2B5EF4-FFF2-40B4-BE49-F238E27FC236}">
                <a16:creationId xmlns:a16="http://schemas.microsoft.com/office/drawing/2014/main" id="{21DF23C6-6BFA-0F6E-5409-5D003CEEFC60}"/>
              </a:ext>
            </a:extLst>
          </p:cNvPr>
          <p:cNvSpPr/>
          <p:nvPr/>
        </p:nvSpPr>
        <p:spPr bwMode="auto">
          <a:xfrm>
            <a:off x="6385162" y="2167182"/>
            <a:ext cx="62377" cy="1105312"/>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5" name="Rectangle 31884">
            <a:extLst>
              <a:ext uri="{FF2B5EF4-FFF2-40B4-BE49-F238E27FC236}">
                <a16:creationId xmlns:a16="http://schemas.microsoft.com/office/drawing/2014/main" id="{684A2B82-9A81-55BC-32F7-3F69FE4F98C2}"/>
              </a:ext>
            </a:extLst>
          </p:cNvPr>
          <p:cNvSpPr/>
          <p:nvPr/>
        </p:nvSpPr>
        <p:spPr bwMode="auto">
          <a:xfrm>
            <a:off x="6758085" y="2147946"/>
            <a:ext cx="62377" cy="1282848"/>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6" name="Rectangle 31885">
            <a:extLst>
              <a:ext uri="{FF2B5EF4-FFF2-40B4-BE49-F238E27FC236}">
                <a16:creationId xmlns:a16="http://schemas.microsoft.com/office/drawing/2014/main" id="{9CE9CF0C-DAAF-44F3-A1A0-B52D5B7AE521}"/>
              </a:ext>
            </a:extLst>
          </p:cNvPr>
          <p:cNvSpPr/>
          <p:nvPr/>
        </p:nvSpPr>
        <p:spPr bwMode="auto">
          <a:xfrm>
            <a:off x="7056265" y="2167181"/>
            <a:ext cx="62377" cy="141211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7" name="Rectangle 31886">
            <a:extLst>
              <a:ext uri="{FF2B5EF4-FFF2-40B4-BE49-F238E27FC236}">
                <a16:creationId xmlns:a16="http://schemas.microsoft.com/office/drawing/2014/main" id="{CC98D12D-83F0-BDAF-73BE-96CF3BD43C5B}"/>
              </a:ext>
            </a:extLst>
          </p:cNvPr>
          <p:cNvSpPr/>
          <p:nvPr/>
        </p:nvSpPr>
        <p:spPr bwMode="auto">
          <a:xfrm>
            <a:off x="7130809" y="2159000"/>
            <a:ext cx="62377" cy="153234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8" name="Rectangle 31887">
            <a:extLst>
              <a:ext uri="{FF2B5EF4-FFF2-40B4-BE49-F238E27FC236}">
                <a16:creationId xmlns:a16="http://schemas.microsoft.com/office/drawing/2014/main" id="{996DA88C-15D3-7B9A-13E3-7A075D7F125B}"/>
              </a:ext>
            </a:extLst>
          </p:cNvPr>
          <p:cNvSpPr/>
          <p:nvPr/>
        </p:nvSpPr>
        <p:spPr bwMode="auto">
          <a:xfrm>
            <a:off x="7353412" y="2159000"/>
            <a:ext cx="62377" cy="156451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89" name="Rectangle 31888">
            <a:extLst>
              <a:ext uri="{FF2B5EF4-FFF2-40B4-BE49-F238E27FC236}">
                <a16:creationId xmlns:a16="http://schemas.microsoft.com/office/drawing/2014/main" id="{47614A8D-EE31-C756-4AE3-9ED045A26960}"/>
              </a:ext>
            </a:extLst>
          </p:cNvPr>
          <p:cNvSpPr/>
          <p:nvPr/>
        </p:nvSpPr>
        <p:spPr bwMode="auto">
          <a:xfrm>
            <a:off x="7736408" y="2167182"/>
            <a:ext cx="62377" cy="168798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0" name="Rectangle 31889">
            <a:extLst>
              <a:ext uri="{FF2B5EF4-FFF2-40B4-BE49-F238E27FC236}">
                <a16:creationId xmlns:a16="http://schemas.microsoft.com/office/drawing/2014/main" id="{80675894-ADB3-B1A5-63E3-BCD9469827EF}"/>
              </a:ext>
            </a:extLst>
          </p:cNvPr>
          <p:cNvSpPr/>
          <p:nvPr/>
        </p:nvSpPr>
        <p:spPr bwMode="auto">
          <a:xfrm>
            <a:off x="7812458" y="2155825"/>
            <a:ext cx="62377" cy="171611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1" name="Rectangle 31890">
            <a:extLst>
              <a:ext uri="{FF2B5EF4-FFF2-40B4-BE49-F238E27FC236}">
                <a16:creationId xmlns:a16="http://schemas.microsoft.com/office/drawing/2014/main" id="{75326ECE-391E-E65C-E859-10E5C593A682}"/>
              </a:ext>
            </a:extLst>
          </p:cNvPr>
          <p:cNvSpPr/>
          <p:nvPr/>
        </p:nvSpPr>
        <p:spPr bwMode="auto">
          <a:xfrm>
            <a:off x="7888508" y="2159000"/>
            <a:ext cx="62377" cy="177514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2" name="Rectangle 31891">
            <a:extLst>
              <a:ext uri="{FF2B5EF4-FFF2-40B4-BE49-F238E27FC236}">
                <a16:creationId xmlns:a16="http://schemas.microsoft.com/office/drawing/2014/main" id="{49CA89A5-A5F7-E55C-CC21-D468CE8CC7FD}"/>
              </a:ext>
            </a:extLst>
          </p:cNvPr>
          <p:cNvSpPr/>
          <p:nvPr/>
        </p:nvSpPr>
        <p:spPr bwMode="auto">
          <a:xfrm>
            <a:off x="8040607" y="2159001"/>
            <a:ext cx="62377" cy="182926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3" name="Rectangle 31892">
            <a:extLst>
              <a:ext uri="{FF2B5EF4-FFF2-40B4-BE49-F238E27FC236}">
                <a16:creationId xmlns:a16="http://schemas.microsoft.com/office/drawing/2014/main" id="{405C36EA-13A3-BA5B-F98C-590694F97CCE}"/>
              </a:ext>
            </a:extLst>
          </p:cNvPr>
          <p:cNvSpPr/>
          <p:nvPr/>
        </p:nvSpPr>
        <p:spPr bwMode="auto">
          <a:xfrm>
            <a:off x="8192704" y="2159000"/>
            <a:ext cx="62377" cy="190729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4" name="Rectangle 31893">
            <a:extLst>
              <a:ext uri="{FF2B5EF4-FFF2-40B4-BE49-F238E27FC236}">
                <a16:creationId xmlns:a16="http://schemas.microsoft.com/office/drawing/2014/main" id="{BF511A91-0388-7BBA-443F-5663A2C655A8}"/>
              </a:ext>
            </a:extLst>
          </p:cNvPr>
          <p:cNvSpPr/>
          <p:nvPr/>
        </p:nvSpPr>
        <p:spPr bwMode="auto">
          <a:xfrm>
            <a:off x="8932273"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5" name="Rectangle 31894">
            <a:extLst>
              <a:ext uri="{FF2B5EF4-FFF2-40B4-BE49-F238E27FC236}">
                <a16:creationId xmlns:a16="http://schemas.microsoft.com/office/drawing/2014/main" id="{0AFB177C-A90D-A7FB-8C5E-467EDBD9B12B}"/>
              </a:ext>
            </a:extLst>
          </p:cNvPr>
          <p:cNvSpPr/>
          <p:nvPr/>
        </p:nvSpPr>
        <p:spPr bwMode="auto">
          <a:xfrm>
            <a:off x="9006587"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6" name="Rectangle 31895">
            <a:extLst>
              <a:ext uri="{FF2B5EF4-FFF2-40B4-BE49-F238E27FC236}">
                <a16:creationId xmlns:a16="http://schemas.microsoft.com/office/drawing/2014/main" id="{87A79B03-7D64-2582-EC63-1902C650A655}"/>
              </a:ext>
            </a:extLst>
          </p:cNvPr>
          <p:cNvSpPr/>
          <p:nvPr/>
        </p:nvSpPr>
        <p:spPr bwMode="auto">
          <a:xfrm>
            <a:off x="9080901"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7" name="Rectangle 31896">
            <a:extLst>
              <a:ext uri="{FF2B5EF4-FFF2-40B4-BE49-F238E27FC236}">
                <a16:creationId xmlns:a16="http://schemas.microsoft.com/office/drawing/2014/main" id="{7774D47F-345B-5F52-63D2-C27C3D6E887D}"/>
              </a:ext>
            </a:extLst>
          </p:cNvPr>
          <p:cNvSpPr/>
          <p:nvPr/>
        </p:nvSpPr>
        <p:spPr bwMode="auto">
          <a:xfrm>
            <a:off x="9155215"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8" name="Rectangle 31897">
            <a:extLst>
              <a:ext uri="{FF2B5EF4-FFF2-40B4-BE49-F238E27FC236}">
                <a16:creationId xmlns:a16="http://schemas.microsoft.com/office/drawing/2014/main" id="{3DBCB40C-56EE-7AA6-F433-8D519830E515}"/>
              </a:ext>
            </a:extLst>
          </p:cNvPr>
          <p:cNvSpPr/>
          <p:nvPr/>
        </p:nvSpPr>
        <p:spPr bwMode="auto">
          <a:xfrm>
            <a:off x="9229529"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99" name="Rectangle 31898">
            <a:extLst>
              <a:ext uri="{FF2B5EF4-FFF2-40B4-BE49-F238E27FC236}">
                <a16:creationId xmlns:a16="http://schemas.microsoft.com/office/drawing/2014/main" id="{41EB7AE4-E64F-B42F-6A77-8811106E9654}"/>
              </a:ext>
            </a:extLst>
          </p:cNvPr>
          <p:cNvSpPr/>
          <p:nvPr/>
        </p:nvSpPr>
        <p:spPr bwMode="auto">
          <a:xfrm>
            <a:off x="9303843"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0" name="Rectangle 31899">
            <a:extLst>
              <a:ext uri="{FF2B5EF4-FFF2-40B4-BE49-F238E27FC236}">
                <a16:creationId xmlns:a16="http://schemas.microsoft.com/office/drawing/2014/main" id="{B4238884-BFD6-A62B-EADD-AA8CD8A50BA8}"/>
              </a:ext>
            </a:extLst>
          </p:cNvPr>
          <p:cNvSpPr/>
          <p:nvPr/>
        </p:nvSpPr>
        <p:spPr bwMode="auto">
          <a:xfrm>
            <a:off x="9378157"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1" name="Rectangle 31900">
            <a:extLst>
              <a:ext uri="{FF2B5EF4-FFF2-40B4-BE49-F238E27FC236}">
                <a16:creationId xmlns:a16="http://schemas.microsoft.com/office/drawing/2014/main" id="{8B71F00F-8986-17E9-DC30-CBC7BA7C8ECD}"/>
              </a:ext>
            </a:extLst>
          </p:cNvPr>
          <p:cNvSpPr/>
          <p:nvPr/>
        </p:nvSpPr>
        <p:spPr bwMode="auto">
          <a:xfrm>
            <a:off x="9452471"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2" name="Rectangle 31901">
            <a:extLst>
              <a:ext uri="{FF2B5EF4-FFF2-40B4-BE49-F238E27FC236}">
                <a16:creationId xmlns:a16="http://schemas.microsoft.com/office/drawing/2014/main" id="{8815DD58-9FE2-A338-1FE6-446441B1F6CF}"/>
              </a:ext>
            </a:extLst>
          </p:cNvPr>
          <p:cNvSpPr/>
          <p:nvPr/>
        </p:nvSpPr>
        <p:spPr bwMode="auto">
          <a:xfrm>
            <a:off x="9526785"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3" name="Rectangle 31902">
            <a:extLst>
              <a:ext uri="{FF2B5EF4-FFF2-40B4-BE49-F238E27FC236}">
                <a16:creationId xmlns:a16="http://schemas.microsoft.com/office/drawing/2014/main" id="{EC2E7C2F-BA39-AD1B-62FA-43EC770A9FD5}"/>
              </a:ext>
            </a:extLst>
          </p:cNvPr>
          <p:cNvSpPr/>
          <p:nvPr/>
        </p:nvSpPr>
        <p:spPr bwMode="auto">
          <a:xfrm>
            <a:off x="9601099"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4" name="Rectangle 31903">
            <a:extLst>
              <a:ext uri="{FF2B5EF4-FFF2-40B4-BE49-F238E27FC236}">
                <a16:creationId xmlns:a16="http://schemas.microsoft.com/office/drawing/2014/main" id="{6633AB91-AB20-4A54-1695-D33C410E257A}"/>
              </a:ext>
            </a:extLst>
          </p:cNvPr>
          <p:cNvSpPr/>
          <p:nvPr/>
        </p:nvSpPr>
        <p:spPr bwMode="auto">
          <a:xfrm>
            <a:off x="9675413"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5" name="Rectangle 31904">
            <a:extLst>
              <a:ext uri="{FF2B5EF4-FFF2-40B4-BE49-F238E27FC236}">
                <a16:creationId xmlns:a16="http://schemas.microsoft.com/office/drawing/2014/main" id="{FFF72A0C-445B-8A7E-9239-C566CB33C989}"/>
              </a:ext>
            </a:extLst>
          </p:cNvPr>
          <p:cNvSpPr/>
          <p:nvPr/>
        </p:nvSpPr>
        <p:spPr bwMode="auto">
          <a:xfrm>
            <a:off x="9749727"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6" name="Rectangle 31905">
            <a:extLst>
              <a:ext uri="{FF2B5EF4-FFF2-40B4-BE49-F238E27FC236}">
                <a16:creationId xmlns:a16="http://schemas.microsoft.com/office/drawing/2014/main" id="{8844E0A5-C012-BCCA-FB4D-E224178C08DE}"/>
              </a:ext>
            </a:extLst>
          </p:cNvPr>
          <p:cNvSpPr/>
          <p:nvPr/>
        </p:nvSpPr>
        <p:spPr bwMode="auto">
          <a:xfrm>
            <a:off x="9824041" y="2156077"/>
            <a:ext cx="62377" cy="1940520"/>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7" name="Rectangle 31906">
            <a:extLst>
              <a:ext uri="{FF2B5EF4-FFF2-40B4-BE49-F238E27FC236}">
                <a16:creationId xmlns:a16="http://schemas.microsoft.com/office/drawing/2014/main" id="{DFDD2299-6999-CDF3-04E9-EECA0753486F}"/>
              </a:ext>
            </a:extLst>
          </p:cNvPr>
          <p:cNvSpPr/>
          <p:nvPr/>
        </p:nvSpPr>
        <p:spPr bwMode="auto">
          <a:xfrm>
            <a:off x="10121297"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8" name="Rectangle 31907">
            <a:extLst>
              <a:ext uri="{FF2B5EF4-FFF2-40B4-BE49-F238E27FC236}">
                <a16:creationId xmlns:a16="http://schemas.microsoft.com/office/drawing/2014/main" id="{DBFEEDE8-4F50-9B51-C15F-7D2BC5069095}"/>
              </a:ext>
            </a:extLst>
          </p:cNvPr>
          <p:cNvSpPr/>
          <p:nvPr/>
        </p:nvSpPr>
        <p:spPr bwMode="auto">
          <a:xfrm>
            <a:off x="10195611"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09" name="Rectangle 31908">
            <a:extLst>
              <a:ext uri="{FF2B5EF4-FFF2-40B4-BE49-F238E27FC236}">
                <a16:creationId xmlns:a16="http://schemas.microsoft.com/office/drawing/2014/main" id="{522105D9-A65E-CE00-218B-1E25E823553C}"/>
              </a:ext>
            </a:extLst>
          </p:cNvPr>
          <p:cNvSpPr/>
          <p:nvPr/>
        </p:nvSpPr>
        <p:spPr bwMode="auto">
          <a:xfrm>
            <a:off x="10269925"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0" name="Rectangle 31909">
            <a:extLst>
              <a:ext uri="{FF2B5EF4-FFF2-40B4-BE49-F238E27FC236}">
                <a16:creationId xmlns:a16="http://schemas.microsoft.com/office/drawing/2014/main" id="{4EA14EDB-1795-62E2-0F21-AE87DDCAD530}"/>
              </a:ext>
            </a:extLst>
          </p:cNvPr>
          <p:cNvSpPr/>
          <p:nvPr/>
        </p:nvSpPr>
        <p:spPr bwMode="auto">
          <a:xfrm>
            <a:off x="10344239"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1" name="Rectangle 31910">
            <a:extLst>
              <a:ext uri="{FF2B5EF4-FFF2-40B4-BE49-F238E27FC236}">
                <a16:creationId xmlns:a16="http://schemas.microsoft.com/office/drawing/2014/main" id="{1D63B616-4A4C-410A-CE09-38B0136B62DF}"/>
              </a:ext>
            </a:extLst>
          </p:cNvPr>
          <p:cNvSpPr/>
          <p:nvPr/>
        </p:nvSpPr>
        <p:spPr bwMode="auto">
          <a:xfrm>
            <a:off x="10418553"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2" name="Rectangle 31911">
            <a:extLst>
              <a:ext uri="{FF2B5EF4-FFF2-40B4-BE49-F238E27FC236}">
                <a16:creationId xmlns:a16="http://schemas.microsoft.com/office/drawing/2014/main" id="{C85FF323-DAB4-AFFA-FBA5-8A3E52B27F73}"/>
              </a:ext>
            </a:extLst>
          </p:cNvPr>
          <p:cNvSpPr/>
          <p:nvPr/>
        </p:nvSpPr>
        <p:spPr bwMode="auto">
          <a:xfrm>
            <a:off x="10492867"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3" name="Rectangle 31912">
            <a:extLst>
              <a:ext uri="{FF2B5EF4-FFF2-40B4-BE49-F238E27FC236}">
                <a16:creationId xmlns:a16="http://schemas.microsoft.com/office/drawing/2014/main" id="{FBF8CE2A-339B-7CDC-8901-2C668B798B47}"/>
              </a:ext>
            </a:extLst>
          </p:cNvPr>
          <p:cNvSpPr/>
          <p:nvPr/>
        </p:nvSpPr>
        <p:spPr bwMode="auto">
          <a:xfrm>
            <a:off x="10567181"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4" name="Rectangle 31913">
            <a:extLst>
              <a:ext uri="{FF2B5EF4-FFF2-40B4-BE49-F238E27FC236}">
                <a16:creationId xmlns:a16="http://schemas.microsoft.com/office/drawing/2014/main" id="{A4D30D82-A568-DA5F-AC78-0653B800108A}"/>
              </a:ext>
            </a:extLst>
          </p:cNvPr>
          <p:cNvSpPr/>
          <p:nvPr/>
        </p:nvSpPr>
        <p:spPr bwMode="auto">
          <a:xfrm>
            <a:off x="10641495"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5" name="Rectangle 31914">
            <a:extLst>
              <a:ext uri="{FF2B5EF4-FFF2-40B4-BE49-F238E27FC236}">
                <a16:creationId xmlns:a16="http://schemas.microsoft.com/office/drawing/2014/main" id="{49437913-0E32-78C0-5D58-8F1589456487}"/>
              </a:ext>
            </a:extLst>
          </p:cNvPr>
          <p:cNvSpPr/>
          <p:nvPr/>
        </p:nvSpPr>
        <p:spPr bwMode="auto">
          <a:xfrm>
            <a:off x="10715809"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6" name="Rectangle 31915">
            <a:extLst>
              <a:ext uri="{FF2B5EF4-FFF2-40B4-BE49-F238E27FC236}">
                <a16:creationId xmlns:a16="http://schemas.microsoft.com/office/drawing/2014/main" id="{BB86FD06-C16C-870F-9E42-C74256D05AF2}"/>
              </a:ext>
            </a:extLst>
          </p:cNvPr>
          <p:cNvSpPr/>
          <p:nvPr/>
        </p:nvSpPr>
        <p:spPr bwMode="auto">
          <a:xfrm>
            <a:off x="10790123"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7" name="Rectangle 31916">
            <a:extLst>
              <a:ext uri="{FF2B5EF4-FFF2-40B4-BE49-F238E27FC236}">
                <a16:creationId xmlns:a16="http://schemas.microsoft.com/office/drawing/2014/main" id="{D3CAACC1-BB00-382E-3663-26C13B1836AB}"/>
              </a:ext>
            </a:extLst>
          </p:cNvPr>
          <p:cNvSpPr/>
          <p:nvPr/>
        </p:nvSpPr>
        <p:spPr bwMode="auto">
          <a:xfrm>
            <a:off x="10864437"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8" name="Rectangle 31917">
            <a:extLst>
              <a:ext uri="{FF2B5EF4-FFF2-40B4-BE49-F238E27FC236}">
                <a16:creationId xmlns:a16="http://schemas.microsoft.com/office/drawing/2014/main" id="{4F583146-D2B3-172B-0C5D-664255B8A0CB}"/>
              </a:ext>
            </a:extLst>
          </p:cNvPr>
          <p:cNvSpPr/>
          <p:nvPr/>
        </p:nvSpPr>
        <p:spPr bwMode="auto">
          <a:xfrm>
            <a:off x="10938752"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0" name="Rectangle 31919">
            <a:extLst>
              <a:ext uri="{FF2B5EF4-FFF2-40B4-BE49-F238E27FC236}">
                <a16:creationId xmlns:a16="http://schemas.microsoft.com/office/drawing/2014/main" id="{BA23534D-0AEB-D4E1-E2EF-BB18A8B5DFCE}"/>
              </a:ext>
            </a:extLst>
          </p:cNvPr>
          <p:cNvSpPr/>
          <p:nvPr/>
        </p:nvSpPr>
        <p:spPr bwMode="auto">
          <a:xfrm>
            <a:off x="9898355"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1" name="Rectangle 31920">
            <a:extLst>
              <a:ext uri="{FF2B5EF4-FFF2-40B4-BE49-F238E27FC236}">
                <a16:creationId xmlns:a16="http://schemas.microsoft.com/office/drawing/2014/main" id="{4A1F09F9-6997-43FE-F642-8ED41923ED75}"/>
              </a:ext>
            </a:extLst>
          </p:cNvPr>
          <p:cNvSpPr/>
          <p:nvPr/>
        </p:nvSpPr>
        <p:spPr bwMode="auto">
          <a:xfrm>
            <a:off x="9972669"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2" name="Rectangle 31921">
            <a:extLst>
              <a:ext uri="{FF2B5EF4-FFF2-40B4-BE49-F238E27FC236}">
                <a16:creationId xmlns:a16="http://schemas.microsoft.com/office/drawing/2014/main" id="{5C15E9D0-7A81-0FB8-2496-31F9C81C7AA3}"/>
              </a:ext>
            </a:extLst>
          </p:cNvPr>
          <p:cNvSpPr/>
          <p:nvPr/>
        </p:nvSpPr>
        <p:spPr bwMode="auto">
          <a:xfrm>
            <a:off x="10046983" y="2156077"/>
            <a:ext cx="62377" cy="1940520"/>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3" name="Rectangle 31922">
            <a:extLst>
              <a:ext uri="{FF2B5EF4-FFF2-40B4-BE49-F238E27FC236}">
                <a16:creationId xmlns:a16="http://schemas.microsoft.com/office/drawing/2014/main" id="{FF05173B-066E-48F1-FD3C-BD4660BDDB85}"/>
              </a:ext>
            </a:extLst>
          </p:cNvPr>
          <p:cNvSpPr/>
          <p:nvPr/>
        </p:nvSpPr>
        <p:spPr bwMode="auto">
          <a:xfrm>
            <a:off x="8262348"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4" name="Rectangle 31923">
            <a:extLst>
              <a:ext uri="{FF2B5EF4-FFF2-40B4-BE49-F238E27FC236}">
                <a16:creationId xmlns:a16="http://schemas.microsoft.com/office/drawing/2014/main" id="{395674B1-9BDF-564F-5D79-5DCD9E1D1FF3}"/>
              </a:ext>
            </a:extLst>
          </p:cNvPr>
          <p:cNvSpPr/>
          <p:nvPr/>
        </p:nvSpPr>
        <p:spPr bwMode="auto">
          <a:xfrm>
            <a:off x="8336662"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5" name="Rectangle 31924">
            <a:extLst>
              <a:ext uri="{FF2B5EF4-FFF2-40B4-BE49-F238E27FC236}">
                <a16:creationId xmlns:a16="http://schemas.microsoft.com/office/drawing/2014/main" id="{8C8B0971-767F-A577-9C82-60C54B641F48}"/>
              </a:ext>
            </a:extLst>
          </p:cNvPr>
          <p:cNvSpPr/>
          <p:nvPr/>
        </p:nvSpPr>
        <p:spPr bwMode="auto">
          <a:xfrm>
            <a:off x="8410976"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6" name="Rectangle 31925">
            <a:extLst>
              <a:ext uri="{FF2B5EF4-FFF2-40B4-BE49-F238E27FC236}">
                <a16:creationId xmlns:a16="http://schemas.microsoft.com/office/drawing/2014/main" id="{406D3105-1104-BCFF-7769-BD8A144ACE9D}"/>
              </a:ext>
            </a:extLst>
          </p:cNvPr>
          <p:cNvSpPr/>
          <p:nvPr/>
        </p:nvSpPr>
        <p:spPr bwMode="auto">
          <a:xfrm>
            <a:off x="8485290"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7" name="Rectangle 31926">
            <a:extLst>
              <a:ext uri="{FF2B5EF4-FFF2-40B4-BE49-F238E27FC236}">
                <a16:creationId xmlns:a16="http://schemas.microsoft.com/office/drawing/2014/main" id="{666AD511-3334-99AC-E6BA-CDB1CFAA71AC}"/>
              </a:ext>
            </a:extLst>
          </p:cNvPr>
          <p:cNvSpPr/>
          <p:nvPr/>
        </p:nvSpPr>
        <p:spPr bwMode="auto">
          <a:xfrm>
            <a:off x="8559604"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8" name="Rectangle 31927">
            <a:extLst>
              <a:ext uri="{FF2B5EF4-FFF2-40B4-BE49-F238E27FC236}">
                <a16:creationId xmlns:a16="http://schemas.microsoft.com/office/drawing/2014/main" id="{2CDA052A-1169-3507-E5DA-BE43B81B9C80}"/>
              </a:ext>
            </a:extLst>
          </p:cNvPr>
          <p:cNvSpPr/>
          <p:nvPr/>
        </p:nvSpPr>
        <p:spPr bwMode="auto">
          <a:xfrm>
            <a:off x="8633918"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29" name="Rectangle 31928">
            <a:extLst>
              <a:ext uri="{FF2B5EF4-FFF2-40B4-BE49-F238E27FC236}">
                <a16:creationId xmlns:a16="http://schemas.microsoft.com/office/drawing/2014/main" id="{C37467EA-66B1-9FEC-D508-E76865766ED7}"/>
              </a:ext>
            </a:extLst>
          </p:cNvPr>
          <p:cNvSpPr/>
          <p:nvPr/>
        </p:nvSpPr>
        <p:spPr bwMode="auto">
          <a:xfrm>
            <a:off x="8708232"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30" name="Rectangle 31929">
            <a:extLst>
              <a:ext uri="{FF2B5EF4-FFF2-40B4-BE49-F238E27FC236}">
                <a16:creationId xmlns:a16="http://schemas.microsoft.com/office/drawing/2014/main" id="{98DD96D8-574C-56BC-014F-1FD71D24F6A1}"/>
              </a:ext>
            </a:extLst>
          </p:cNvPr>
          <p:cNvSpPr/>
          <p:nvPr/>
        </p:nvSpPr>
        <p:spPr bwMode="auto">
          <a:xfrm>
            <a:off x="8782546"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31" name="Rectangle 31930">
            <a:extLst>
              <a:ext uri="{FF2B5EF4-FFF2-40B4-BE49-F238E27FC236}">
                <a16:creationId xmlns:a16="http://schemas.microsoft.com/office/drawing/2014/main" id="{68FD669B-8CFD-4CD4-CA6B-FACC01B4B3E0}"/>
              </a:ext>
            </a:extLst>
          </p:cNvPr>
          <p:cNvSpPr/>
          <p:nvPr/>
        </p:nvSpPr>
        <p:spPr bwMode="auto">
          <a:xfrm>
            <a:off x="8856860" y="2156077"/>
            <a:ext cx="62377" cy="194052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74" name="Freeform 31973">
            <a:extLst>
              <a:ext uri="{FF2B5EF4-FFF2-40B4-BE49-F238E27FC236}">
                <a16:creationId xmlns:a16="http://schemas.microsoft.com/office/drawing/2014/main" id="{CE734D5A-0D28-C188-AC2C-B48533A2B821}"/>
              </a:ext>
            </a:extLst>
          </p:cNvPr>
          <p:cNvSpPr/>
          <p:nvPr/>
        </p:nvSpPr>
        <p:spPr bwMode="auto">
          <a:xfrm>
            <a:off x="6011432" y="2147945"/>
            <a:ext cx="62377" cy="923262"/>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73" name="Freeform 31972">
            <a:extLst>
              <a:ext uri="{FF2B5EF4-FFF2-40B4-BE49-F238E27FC236}">
                <a16:creationId xmlns:a16="http://schemas.microsoft.com/office/drawing/2014/main" id="{146677C0-DF5C-F969-0116-AB9E75E96FE4}"/>
              </a:ext>
            </a:extLst>
          </p:cNvPr>
          <p:cNvSpPr/>
          <p:nvPr/>
        </p:nvSpPr>
        <p:spPr bwMode="auto">
          <a:xfrm>
            <a:off x="6160924" y="2148926"/>
            <a:ext cx="62377" cy="964703"/>
          </a:xfrm>
          <a:custGeom>
            <a:avLst/>
            <a:gdLst>
              <a:gd name="connsiteX0" fmla="*/ 0 w 62377"/>
              <a:gd name="connsiteY0" fmla="*/ 0 h 964703"/>
              <a:gd name="connsiteX1" fmla="*/ 62377 w 62377"/>
              <a:gd name="connsiteY1" fmla="*/ 0 h 964703"/>
              <a:gd name="connsiteX2" fmla="*/ 62377 w 62377"/>
              <a:gd name="connsiteY2" fmla="*/ 964703 h 964703"/>
              <a:gd name="connsiteX3" fmla="*/ 0 w 62377"/>
              <a:gd name="connsiteY3" fmla="*/ 964703 h 964703"/>
              <a:gd name="connsiteX4" fmla="*/ 0 w 62377"/>
              <a:gd name="connsiteY4" fmla="*/ 0 h 9647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64703">
                <a:moveTo>
                  <a:pt x="0" y="0"/>
                </a:moveTo>
                <a:lnTo>
                  <a:pt x="62377" y="0"/>
                </a:lnTo>
                <a:lnTo>
                  <a:pt x="62377" y="964703"/>
                </a:lnTo>
                <a:lnTo>
                  <a:pt x="0" y="964703"/>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72" name="Freeform 31971">
            <a:extLst>
              <a:ext uri="{FF2B5EF4-FFF2-40B4-BE49-F238E27FC236}">
                <a16:creationId xmlns:a16="http://schemas.microsoft.com/office/drawing/2014/main" id="{446D2957-87A4-D003-8299-860B1F3ACF12}"/>
              </a:ext>
            </a:extLst>
          </p:cNvPr>
          <p:cNvSpPr/>
          <p:nvPr/>
        </p:nvSpPr>
        <p:spPr bwMode="auto">
          <a:xfrm>
            <a:off x="6235670" y="2147945"/>
            <a:ext cx="62377" cy="988759"/>
          </a:xfrm>
          <a:custGeom>
            <a:avLst/>
            <a:gdLst>
              <a:gd name="connsiteX0" fmla="*/ 0 w 62377"/>
              <a:gd name="connsiteY0" fmla="*/ 0 h 988759"/>
              <a:gd name="connsiteX1" fmla="*/ 62377 w 62377"/>
              <a:gd name="connsiteY1" fmla="*/ 0 h 988759"/>
              <a:gd name="connsiteX2" fmla="*/ 62377 w 62377"/>
              <a:gd name="connsiteY2" fmla="*/ 988759 h 988759"/>
              <a:gd name="connsiteX3" fmla="*/ 0 w 62377"/>
              <a:gd name="connsiteY3" fmla="*/ 988759 h 988759"/>
              <a:gd name="connsiteX4" fmla="*/ 0 w 62377"/>
              <a:gd name="connsiteY4" fmla="*/ 0 h 988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88759">
                <a:moveTo>
                  <a:pt x="0" y="0"/>
                </a:moveTo>
                <a:lnTo>
                  <a:pt x="62377" y="0"/>
                </a:lnTo>
                <a:lnTo>
                  <a:pt x="62377" y="988759"/>
                </a:lnTo>
                <a:lnTo>
                  <a:pt x="0" y="988759"/>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71" name="Freeform 31970">
            <a:extLst>
              <a:ext uri="{FF2B5EF4-FFF2-40B4-BE49-F238E27FC236}">
                <a16:creationId xmlns:a16="http://schemas.microsoft.com/office/drawing/2014/main" id="{532A083D-C584-FFC4-7C3F-44CB2FF2449F}"/>
              </a:ext>
            </a:extLst>
          </p:cNvPr>
          <p:cNvSpPr/>
          <p:nvPr/>
        </p:nvSpPr>
        <p:spPr bwMode="auto">
          <a:xfrm>
            <a:off x="6534450" y="2147945"/>
            <a:ext cx="62377" cy="1144303"/>
          </a:xfrm>
          <a:custGeom>
            <a:avLst/>
            <a:gdLst>
              <a:gd name="connsiteX0" fmla="*/ 0 w 62377"/>
              <a:gd name="connsiteY0" fmla="*/ 0 h 1144303"/>
              <a:gd name="connsiteX1" fmla="*/ 62377 w 62377"/>
              <a:gd name="connsiteY1" fmla="*/ 0 h 1144303"/>
              <a:gd name="connsiteX2" fmla="*/ 62377 w 62377"/>
              <a:gd name="connsiteY2" fmla="*/ 1144303 h 1144303"/>
              <a:gd name="connsiteX3" fmla="*/ 0 w 62377"/>
              <a:gd name="connsiteY3" fmla="*/ 1144303 h 1144303"/>
              <a:gd name="connsiteX4" fmla="*/ 0 w 62377"/>
              <a:gd name="connsiteY4" fmla="*/ 0 h 11443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144303">
                <a:moveTo>
                  <a:pt x="0" y="0"/>
                </a:moveTo>
                <a:lnTo>
                  <a:pt x="62377" y="0"/>
                </a:lnTo>
                <a:lnTo>
                  <a:pt x="62377" y="1144303"/>
                </a:lnTo>
                <a:lnTo>
                  <a:pt x="0" y="1144303"/>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70" name="Freeform 31969">
            <a:extLst>
              <a:ext uri="{FF2B5EF4-FFF2-40B4-BE49-F238E27FC236}">
                <a16:creationId xmlns:a16="http://schemas.microsoft.com/office/drawing/2014/main" id="{591C852E-815B-13B3-01E5-824DD37B009F}"/>
              </a:ext>
            </a:extLst>
          </p:cNvPr>
          <p:cNvSpPr/>
          <p:nvPr/>
        </p:nvSpPr>
        <p:spPr bwMode="auto">
          <a:xfrm>
            <a:off x="6683540" y="2138420"/>
            <a:ext cx="62377" cy="1281055"/>
          </a:xfrm>
          <a:custGeom>
            <a:avLst/>
            <a:gdLst>
              <a:gd name="connsiteX0" fmla="*/ 0 w 62377"/>
              <a:gd name="connsiteY0" fmla="*/ 0 h 1281055"/>
              <a:gd name="connsiteX1" fmla="*/ 62377 w 62377"/>
              <a:gd name="connsiteY1" fmla="*/ 0 h 1281055"/>
              <a:gd name="connsiteX2" fmla="*/ 62377 w 62377"/>
              <a:gd name="connsiteY2" fmla="*/ 1281055 h 1281055"/>
              <a:gd name="connsiteX3" fmla="*/ 0 w 62377"/>
              <a:gd name="connsiteY3" fmla="*/ 1281055 h 1281055"/>
              <a:gd name="connsiteX4" fmla="*/ 0 w 62377"/>
              <a:gd name="connsiteY4" fmla="*/ 0 h 12810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281055">
                <a:moveTo>
                  <a:pt x="0" y="0"/>
                </a:moveTo>
                <a:lnTo>
                  <a:pt x="62377" y="0"/>
                </a:lnTo>
                <a:lnTo>
                  <a:pt x="62377" y="1281055"/>
                </a:lnTo>
                <a:lnTo>
                  <a:pt x="0" y="1281055"/>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9" name="Freeform 31968">
            <a:extLst>
              <a:ext uri="{FF2B5EF4-FFF2-40B4-BE49-F238E27FC236}">
                <a16:creationId xmlns:a16="http://schemas.microsoft.com/office/drawing/2014/main" id="{2AE09BD9-A015-ABC1-0F34-09C67E448C1D}"/>
              </a:ext>
            </a:extLst>
          </p:cNvPr>
          <p:cNvSpPr/>
          <p:nvPr/>
        </p:nvSpPr>
        <p:spPr bwMode="auto">
          <a:xfrm>
            <a:off x="6832630" y="2147945"/>
            <a:ext cx="62377" cy="1323937"/>
          </a:xfrm>
          <a:custGeom>
            <a:avLst/>
            <a:gdLst>
              <a:gd name="connsiteX0" fmla="*/ 0 w 62377"/>
              <a:gd name="connsiteY0" fmla="*/ 0 h 1323937"/>
              <a:gd name="connsiteX1" fmla="*/ 62377 w 62377"/>
              <a:gd name="connsiteY1" fmla="*/ 0 h 1323937"/>
              <a:gd name="connsiteX2" fmla="*/ 62377 w 62377"/>
              <a:gd name="connsiteY2" fmla="*/ 1323937 h 1323937"/>
              <a:gd name="connsiteX3" fmla="*/ 0 w 62377"/>
              <a:gd name="connsiteY3" fmla="*/ 1323937 h 1323937"/>
              <a:gd name="connsiteX4" fmla="*/ 0 w 62377"/>
              <a:gd name="connsiteY4" fmla="*/ 0 h 13239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323937">
                <a:moveTo>
                  <a:pt x="0" y="0"/>
                </a:moveTo>
                <a:lnTo>
                  <a:pt x="62377" y="0"/>
                </a:lnTo>
                <a:lnTo>
                  <a:pt x="62377" y="1323937"/>
                </a:lnTo>
                <a:lnTo>
                  <a:pt x="0" y="1323937"/>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8" name="Freeform 31967">
            <a:extLst>
              <a:ext uri="{FF2B5EF4-FFF2-40B4-BE49-F238E27FC236}">
                <a16:creationId xmlns:a16="http://schemas.microsoft.com/office/drawing/2014/main" id="{5620B7EB-7D61-CAEE-57A2-CC35B956CEEE}"/>
              </a:ext>
            </a:extLst>
          </p:cNvPr>
          <p:cNvSpPr/>
          <p:nvPr/>
        </p:nvSpPr>
        <p:spPr bwMode="auto">
          <a:xfrm>
            <a:off x="6981720" y="2147944"/>
            <a:ext cx="62377" cy="1362726"/>
          </a:xfrm>
          <a:custGeom>
            <a:avLst/>
            <a:gdLst>
              <a:gd name="connsiteX0" fmla="*/ 0 w 62377"/>
              <a:gd name="connsiteY0" fmla="*/ 0 h 1362726"/>
              <a:gd name="connsiteX1" fmla="*/ 62377 w 62377"/>
              <a:gd name="connsiteY1" fmla="*/ 0 h 1362726"/>
              <a:gd name="connsiteX2" fmla="*/ 62377 w 62377"/>
              <a:gd name="connsiteY2" fmla="*/ 1362726 h 1362726"/>
              <a:gd name="connsiteX3" fmla="*/ 0 w 62377"/>
              <a:gd name="connsiteY3" fmla="*/ 1362726 h 1362726"/>
              <a:gd name="connsiteX4" fmla="*/ 0 w 62377"/>
              <a:gd name="connsiteY4" fmla="*/ 0 h 13627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362726">
                <a:moveTo>
                  <a:pt x="0" y="0"/>
                </a:moveTo>
                <a:lnTo>
                  <a:pt x="62377" y="0"/>
                </a:lnTo>
                <a:lnTo>
                  <a:pt x="62377" y="1362726"/>
                </a:lnTo>
                <a:lnTo>
                  <a:pt x="0" y="1362726"/>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7" name="Freeform 31966">
            <a:extLst>
              <a:ext uri="{FF2B5EF4-FFF2-40B4-BE49-F238E27FC236}">
                <a16:creationId xmlns:a16="http://schemas.microsoft.com/office/drawing/2014/main" id="{6BD19298-0E61-6A7F-A54E-45289ABA0288}"/>
              </a:ext>
            </a:extLst>
          </p:cNvPr>
          <p:cNvSpPr/>
          <p:nvPr/>
        </p:nvSpPr>
        <p:spPr bwMode="auto">
          <a:xfrm>
            <a:off x="7205010" y="2147944"/>
            <a:ext cx="62377" cy="1552078"/>
          </a:xfrm>
          <a:custGeom>
            <a:avLst/>
            <a:gdLst>
              <a:gd name="connsiteX0" fmla="*/ 0 w 62377"/>
              <a:gd name="connsiteY0" fmla="*/ 0 h 1552078"/>
              <a:gd name="connsiteX1" fmla="*/ 62377 w 62377"/>
              <a:gd name="connsiteY1" fmla="*/ 0 h 1552078"/>
              <a:gd name="connsiteX2" fmla="*/ 62377 w 62377"/>
              <a:gd name="connsiteY2" fmla="*/ 1552078 h 1552078"/>
              <a:gd name="connsiteX3" fmla="*/ 0 w 62377"/>
              <a:gd name="connsiteY3" fmla="*/ 1552078 h 1552078"/>
              <a:gd name="connsiteX4" fmla="*/ 0 w 62377"/>
              <a:gd name="connsiteY4" fmla="*/ 0 h 15520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552078">
                <a:moveTo>
                  <a:pt x="0" y="0"/>
                </a:moveTo>
                <a:lnTo>
                  <a:pt x="62377" y="0"/>
                </a:lnTo>
                <a:lnTo>
                  <a:pt x="62377" y="1552078"/>
                </a:lnTo>
                <a:lnTo>
                  <a:pt x="0" y="1552078"/>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6" name="Freeform 31965">
            <a:extLst>
              <a:ext uri="{FF2B5EF4-FFF2-40B4-BE49-F238E27FC236}">
                <a16:creationId xmlns:a16="http://schemas.microsoft.com/office/drawing/2014/main" id="{76FB4E57-1D18-7E9A-AC62-6EA15F2CFEB1}"/>
              </a:ext>
            </a:extLst>
          </p:cNvPr>
          <p:cNvSpPr/>
          <p:nvPr/>
        </p:nvSpPr>
        <p:spPr bwMode="auto">
          <a:xfrm>
            <a:off x="7279211" y="2147944"/>
            <a:ext cx="62377" cy="1554738"/>
          </a:xfrm>
          <a:custGeom>
            <a:avLst/>
            <a:gdLst>
              <a:gd name="connsiteX0" fmla="*/ 0 w 62377"/>
              <a:gd name="connsiteY0" fmla="*/ 0 h 1554738"/>
              <a:gd name="connsiteX1" fmla="*/ 62377 w 62377"/>
              <a:gd name="connsiteY1" fmla="*/ 0 h 1554738"/>
              <a:gd name="connsiteX2" fmla="*/ 62377 w 62377"/>
              <a:gd name="connsiteY2" fmla="*/ 1554738 h 1554738"/>
              <a:gd name="connsiteX3" fmla="*/ 0 w 62377"/>
              <a:gd name="connsiteY3" fmla="*/ 1554738 h 1554738"/>
              <a:gd name="connsiteX4" fmla="*/ 0 w 62377"/>
              <a:gd name="connsiteY4" fmla="*/ 0 h 15547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554738">
                <a:moveTo>
                  <a:pt x="0" y="0"/>
                </a:moveTo>
                <a:lnTo>
                  <a:pt x="62377" y="0"/>
                </a:lnTo>
                <a:lnTo>
                  <a:pt x="62377" y="1554738"/>
                </a:lnTo>
                <a:lnTo>
                  <a:pt x="0" y="1554738"/>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5" name="Freeform 31964">
            <a:extLst>
              <a:ext uri="{FF2B5EF4-FFF2-40B4-BE49-F238E27FC236}">
                <a16:creationId xmlns:a16="http://schemas.microsoft.com/office/drawing/2014/main" id="{E3D9091D-38BE-B49C-D848-693CBFC684DC}"/>
              </a:ext>
            </a:extLst>
          </p:cNvPr>
          <p:cNvSpPr/>
          <p:nvPr/>
        </p:nvSpPr>
        <p:spPr bwMode="auto">
          <a:xfrm>
            <a:off x="7427613" y="2147944"/>
            <a:ext cx="62377" cy="1597358"/>
          </a:xfrm>
          <a:custGeom>
            <a:avLst/>
            <a:gdLst>
              <a:gd name="connsiteX0" fmla="*/ 0 w 62377"/>
              <a:gd name="connsiteY0" fmla="*/ 0 h 1597358"/>
              <a:gd name="connsiteX1" fmla="*/ 62377 w 62377"/>
              <a:gd name="connsiteY1" fmla="*/ 0 h 1597358"/>
              <a:gd name="connsiteX2" fmla="*/ 62377 w 62377"/>
              <a:gd name="connsiteY2" fmla="*/ 1597358 h 1597358"/>
              <a:gd name="connsiteX3" fmla="*/ 0 w 62377"/>
              <a:gd name="connsiteY3" fmla="*/ 1597358 h 1597358"/>
              <a:gd name="connsiteX4" fmla="*/ 0 w 62377"/>
              <a:gd name="connsiteY4" fmla="*/ 0 h 1597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597358">
                <a:moveTo>
                  <a:pt x="0" y="0"/>
                </a:moveTo>
                <a:lnTo>
                  <a:pt x="62377" y="0"/>
                </a:lnTo>
                <a:lnTo>
                  <a:pt x="62377" y="1597358"/>
                </a:lnTo>
                <a:lnTo>
                  <a:pt x="0" y="1597358"/>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4" name="Freeform 31963">
            <a:extLst>
              <a:ext uri="{FF2B5EF4-FFF2-40B4-BE49-F238E27FC236}">
                <a16:creationId xmlns:a16="http://schemas.microsoft.com/office/drawing/2014/main" id="{A076C3FE-F217-48AD-242E-45CC8C39A850}"/>
              </a:ext>
            </a:extLst>
          </p:cNvPr>
          <p:cNvSpPr/>
          <p:nvPr/>
        </p:nvSpPr>
        <p:spPr bwMode="auto">
          <a:xfrm>
            <a:off x="7584308" y="2147944"/>
            <a:ext cx="62377" cy="1692632"/>
          </a:xfrm>
          <a:custGeom>
            <a:avLst/>
            <a:gdLst>
              <a:gd name="connsiteX0" fmla="*/ 0 w 62377"/>
              <a:gd name="connsiteY0" fmla="*/ 0 h 1692632"/>
              <a:gd name="connsiteX1" fmla="*/ 62377 w 62377"/>
              <a:gd name="connsiteY1" fmla="*/ 0 h 1692632"/>
              <a:gd name="connsiteX2" fmla="*/ 62377 w 62377"/>
              <a:gd name="connsiteY2" fmla="*/ 1692632 h 1692632"/>
              <a:gd name="connsiteX3" fmla="*/ 0 w 62377"/>
              <a:gd name="connsiteY3" fmla="*/ 1692632 h 1692632"/>
              <a:gd name="connsiteX4" fmla="*/ 0 w 62377"/>
              <a:gd name="connsiteY4" fmla="*/ 0 h 16926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692632">
                <a:moveTo>
                  <a:pt x="0" y="0"/>
                </a:moveTo>
                <a:lnTo>
                  <a:pt x="62377" y="0"/>
                </a:lnTo>
                <a:lnTo>
                  <a:pt x="62377" y="1692632"/>
                </a:lnTo>
                <a:lnTo>
                  <a:pt x="0" y="169263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3" name="Freeform 31962">
            <a:extLst>
              <a:ext uri="{FF2B5EF4-FFF2-40B4-BE49-F238E27FC236}">
                <a16:creationId xmlns:a16="http://schemas.microsoft.com/office/drawing/2014/main" id="{A0C03E1E-63F7-404A-BB76-2BB6C2BD8640}"/>
              </a:ext>
            </a:extLst>
          </p:cNvPr>
          <p:cNvSpPr/>
          <p:nvPr/>
        </p:nvSpPr>
        <p:spPr bwMode="auto">
          <a:xfrm>
            <a:off x="7660358" y="2147944"/>
            <a:ext cx="62377" cy="1702278"/>
          </a:xfrm>
          <a:custGeom>
            <a:avLst/>
            <a:gdLst>
              <a:gd name="connsiteX0" fmla="*/ 0 w 62377"/>
              <a:gd name="connsiteY0" fmla="*/ 0 h 1702278"/>
              <a:gd name="connsiteX1" fmla="*/ 62377 w 62377"/>
              <a:gd name="connsiteY1" fmla="*/ 0 h 1702278"/>
              <a:gd name="connsiteX2" fmla="*/ 62377 w 62377"/>
              <a:gd name="connsiteY2" fmla="*/ 1702278 h 1702278"/>
              <a:gd name="connsiteX3" fmla="*/ 0 w 62377"/>
              <a:gd name="connsiteY3" fmla="*/ 1702278 h 1702278"/>
              <a:gd name="connsiteX4" fmla="*/ 0 w 62377"/>
              <a:gd name="connsiteY4" fmla="*/ 0 h 17022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702278">
                <a:moveTo>
                  <a:pt x="0" y="0"/>
                </a:moveTo>
                <a:lnTo>
                  <a:pt x="62377" y="0"/>
                </a:lnTo>
                <a:lnTo>
                  <a:pt x="62377" y="1702278"/>
                </a:lnTo>
                <a:lnTo>
                  <a:pt x="0" y="1702278"/>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2" name="Freeform 31961">
            <a:extLst>
              <a:ext uri="{FF2B5EF4-FFF2-40B4-BE49-F238E27FC236}">
                <a16:creationId xmlns:a16="http://schemas.microsoft.com/office/drawing/2014/main" id="{73485AAE-B01C-339F-928A-2E739E7E02E0}"/>
              </a:ext>
            </a:extLst>
          </p:cNvPr>
          <p:cNvSpPr/>
          <p:nvPr/>
        </p:nvSpPr>
        <p:spPr bwMode="auto">
          <a:xfrm>
            <a:off x="7964558" y="2147944"/>
            <a:ext cx="62377" cy="1845574"/>
          </a:xfrm>
          <a:custGeom>
            <a:avLst/>
            <a:gdLst>
              <a:gd name="connsiteX0" fmla="*/ 0 w 62377"/>
              <a:gd name="connsiteY0" fmla="*/ 0 h 1845574"/>
              <a:gd name="connsiteX1" fmla="*/ 62377 w 62377"/>
              <a:gd name="connsiteY1" fmla="*/ 0 h 1845574"/>
              <a:gd name="connsiteX2" fmla="*/ 62377 w 62377"/>
              <a:gd name="connsiteY2" fmla="*/ 1845574 h 1845574"/>
              <a:gd name="connsiteX3" fmla="*/ 0 w 62377"/>
              <a:gd name="connsiteY3" fmla="*/ 1845574 h 1845574"/>
              <a:gd name="connsiteX4" fmla="*/ 0 w 62377"/>
              <a:gd name="connsiteY4" fmla="*/ 0 h 18455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845574">
                <a:moveTo>
                  <a:pt x="0" y="0"/>
                </a:moveTo>
                <a:lnTo>
                  <a:pt x="62377" y="0"/>
                </a:lnTo>
                <a:lnTo>
                  <a:pt x="62377" y="1845574"/>
                </a:lnTo>
                <a:lnTo>
                  <a:pt x="0" y="1845574"/>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61" name="Freeform 31960">
            <a:extLst>
              <a:ext uri="{FF2B5EF4-FFF2-40B4-BE49-F238E27FC236}">
                <a16:creationId xmlns:a16="http://schemas.microsoft.com/office/drawing/2014/main" id="{346A5567-6328-AE3A-B5FD-6845130277E7}"/>
              </a:ext>
            </a:extLst>
          </p:cNvPr>
          <p:cNvSpPr/>
          <p:nvPr/>
        </p:nvSpPr>
        <p:spPr bwMode="auto">
          <a:xfrm>
            <a:off x="8116657" y="2147944"/>
            <a:ext cx="62377" cy="1863004"/>
          </a:xfrm>
          <a:custGeom>
            <a:avLst/>
            <a:gdLst>
              <a:gd name="connsiteX0" fmla="*/ 0 w 62377"/>
              <a:gd name="connsiteY0" fmla="*/ 0 h 1863004"/>
              <a:gd name="connsiteX1" fmla="*/ 62377 w 62377"/>
              <a:gd name="connsiteY1" fmla="*/ 0 h 1863004"/>
              <a:gd name="connsiteX2" fmla="*/ 62377 w 62377"/>
              <a:gd name="connsiteY2" fmla="*/ 1863004 h 1863004"/>
              <a:gd name="connsiteX3" fmla="*/ 0 w 62377"/>
              <a:gd name="connsiteY3" fmla="*/ 1863004 h 1863004"/>
              <a:gd name="connsiteX4" fmla="*/ 0 w 62377"/>
              <a:gd name="connsiteY4" fmla="*/ 0 h 1863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1863004">
                <a:moveTo>
                  <a:pt x="0" y="0"/>
                </a:moveTo>
                <a:lnTo>
                  <a:pt x="62377" y="0"/>
                </a:lnTo>
                <a:lnTo>
                  <a:pt x="62377" y="1863004"/>
                </a:lnTo>
                <a:lnTo>
                  <a:pt x="0" y="1863004"/>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0" name="Freeform 31989">
            <a:extLst>
              <a:ext uri="{FF2B5EF4-FFF2-40B4-BE49-F238E27FC236}">
                <a16:creationId xmlns:a16="http://schemas.microsoft.com/office/drawing/2014/main" id="{B78A3664-E0EC-EC96-AA3A-628D2DD301E1}"/>
              </a:ext>
            </a:extLst>
          </p:cNvPr>
          <p:cNvSpPr/>
          <p:nvPr/>
        </p:nvSpPr>
        <p:spPr bwMode="auto">
          <a:xfrm>
            <a:off x="5936686" y="2164731"/>
            <a:ext cx="62377" cy="886728"/>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1" name="Freeform 31990">
            <a:extLst>
              <a:ext uri="{FF2B5EF4-FFF2-40B4-BE49-F238E27FC236}">
                <a16:creationId xmlns:a16="http://schemas.microsoft.com/office/drawing/2014/main" id="{D8E594C5-B09A-97E9-C1CC-78E4007ED965}"/>
              </a:ext>
            </a:extLst>
          </p:cNvPr>
          <p:cNvSpPr/>
          <p:nvPr/>
        </p:nvSpPr>
        <p:spPr bwMode="auto">
          <a:xfrm>
            <a:off x="5787194" y="2155256"/>
            <a:ext cx="62377" cy="886677"/>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2" name="Freeform 31991">
            <a:extLst>
              <a:ext uri="{FF2B5EF4-FFF2-40B4-BE49-F238E27FC236}">
                <a16:creationId xmlns:a16="http://schemas.microsoft.com/office/drawing/2014/main" id="{3454105B-FCAB-F47C-A445-31BE7E338680}"/>
              </a:ext>
            </a:extLst>
          </p:cNvPr>
          <p:cNvSpPr/>
          <p:nvPr/>
        </p:nvSpPr>
        <p:spPr bwMode="auto">
          <a:xfrm>
            <a:off x="5712448" y="2147944"/>
            <a:ext cx="62377" cy="868589"/>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3" name="Freeform 31992">
            <a:extLst>
              <a:ext uri="{FF2B5EF4-FFF2-40B4-BE49-F238E27FC236}">
                <a16:creationId xmlns:a16="http://schemas.microsoft.com/office/drawing/2014/main" id="{03633CF8-E7A8-4505-0617-615CE6FFC426}"/>
              </a:ext>
            </a:extLst>
          </p:cNvPr>
          <p:cNvSpPr/>
          <p:nvPr/>
        </p:nvSpPr>
        <p:spPr bwMode="auto">
          <a:xfrm>
            <a:off x="5565850" y="2155257"/>
            <a:ext cx="62377" cy="797090"/>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4" name="Freeform 31993">
            <a:extLst>
              <a:ext uri="{FF2B5EF4-FFF2-40B4-BE49-F238E27FC236}">
                <a16:creationId xmlns:a16="http://schemas.microsoft.com/office/drawing/2014/main" id="{46C4AB0C-775C-EA26-8B73-6EE26BBADD26}"/>
              </a:ext>
            </a:extLst>
          </p:cNvPr>
          <p:cNvSpPr/>
          <p:nvPr/>
        </p:nvSpPr>
        <p:spPr bwMode="auto">
          <a:xfrm>
            <a:off x="5199385" y="2155257"/>
            <a:ext cx="62377" cy="690390"/>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5" name="Freeform 31994">
            <a:extLst>
              <a:ext uri="{FF2B5EF4-FFF2-40B4-BE49-F238E27FC236}">
                <a16:creationId xmlns:a16="http://schemas.microsoft.com/office/drawing/2014/main" id="{220C89DE-F334-C99C-D035-80BEE0E347D6}"/>
              </a:ext>
            </a:extLst>
          </p:cNvPr>
          <p:cNvSpPr/>
          <p:nvPr/>
        </p:nvSpPr>
        <p:spPr bwMode="auto">
          <a:xfrm>
            <a:off x="4979506" y="2162743"/>
            <a:ext cx="62377" cy="679825"/>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6" name="Freeform 31995">
            <a:extLst>
              <a:ext uri="{FF2B5EF4-FFF2-40B4-BE49-F238E27FC236}">
                <a16:creationId xmlns:a16="http://schemas.microsoft.com/office/drawing/2014/main" id="{B603A53B-36D7-011F-DB8C-89AAA200EDBB}"/>
              </a:ext>
            </a:extLst>
          </p:cNvPr>
          <p:cNvSpPr/>
          <p:nvPr/>
        </p:nvSpPr>
        <p:spPr bwMode="auto">
          <a:xfrm>
            <a:off x="4759627" y="2155256"/>
            <a:ext cx="62377" cy="683155"/>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7" name="Freeform 31996">
            <a:extLst>
              <a:ext uri="{FF2B5EF4-FFF2-40B4-BE49-F238E27FC236}">
                <a16:creationId xmlns:a16="http://schemas.microsoft.com/office/drawing/2014/main" id="{0923B6FB-B207-121B-C4E4-4D0807FE8A53}"/>
              </a:ext>
            </a:extLst>
          </p:cNvPr>
          <p:cNvSpPr/>
          <p:nvPr/>
        </p:nvSpPr>
        <p:spPr bwMode="auto">
          <a:xfrm>
            <a:off x="4613041" y="2155256"/>
            <a:ext cx="62377" cy="665925"/>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8" name="Freeform 31997">
            <a:extLst>
              <a:ext uri="{FF2B5EF4-FFF2-40B4-BE49-F238E27FC236}">
                <a16:creationId xmlns:a16="http://schemas.microsoft.com/office/drawing/2014/main" id="{3A4E5B3D-9C23-9C24-A8CB-C738B95F0B8F}"/>
              </a:ext>
            </a:extLst>
          </p:cNvPr>
          <p:cNvSpPr/>
          <p:nvPr/>
        </p:nvSpPr>
        <p:spPr bwMode="auto">
          <a:xfrm>
            <a:off x="4686334" y="2155256"/>
            <a:ext cx="62377" cy="665925"/>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99" name="Freeform 31998">
            <a:extLst>
              <a:ext uri="{FF2B5EF4-FFF2-40B4-BE49-F238E27FC236}">
                <a16:creationId xmlns:a16="http://schemas.microsoft.com/office/drawing/2014/main" id="{4C8D860C-5FB5-28AC-ACE6-AD3E6B193D2C}"/>
              </a:ext>
            </a:extLst>
          </p:cNvPr>
          <p:cNvSpPr/>
          <p:nvPr/>
        </p:nvSpPr>
        <p:spPr bwMode="auto">
          <a:xfrm>
            <a:off x="4099990" y="2155257"/>
            <a:ext cx="62377" cy="576896"/>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0" name="Freeform 31999">
            <a:extLst>
              <a:ext uri="{FF2B5EF4-FFF2-40B4-BE49-F238E27FC236}">
                <a16:creationId xmlns:a16="http://schemas.microsoft.com/office/drawing/2014/main" id="{037C6519-009E-6EE5-AE33-1F95B088D5BB}"/>
              </a:ext>
            </a:extLst>
          </p:cNvPr>
          <p:cNvSpPr/>
          <p:nvPr/>
        </p:nvSpPr>
        <p:spPr bwMode="auto">
          <a:xfrm>
            <a:off x="4173283" y="2155257"/>
            <a:ext cx="62377" cy="599390"/>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1" name="Freeform 32000">
            <a:extLst>
              <a:ext uri="{FF2B5EF4-FFF2-40B4-BE49-F238E27FC236}">
                <a16:creationId xmlns:a16="http://schemas.microsoft.com/office/drawing/2014/main" id="{5DC59B8C-F692-252F-414E-6D2A99216A5E}"/>
              </a:ext>
            </a:extLst>
          </p:cNvPr>
          <p:cNvSpPr/>
          <p:nvPr/>
        </p:nvSpPr>
        <p:spPr bwMode="auto">
          <a:xfrm>
            <a:off x="4246576" y="2155257"/>
            <a:ext cx="62377" cy="603694"/>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2" name="Freeform 32001">
            <a:extLst>
              <a:ext uri="{FF2B5EF4-FFF2-40B4-BE49-F238E27FC236}">
                <a16:creationId xmlns:a16="http://schemas.microsoft.com/office/drawing/2014/main" id="{D2632E1B-65A6-7839-6A91-619C8DDD5C10}"/>
              </a:ext>
            </a:extLst>
          </p:cNvPr>
          <p:cNvSpPr/>
          <p:nvPr/>
        </p:nvSpPr>
        <p:spPr bwMode="auto">
          <a:xfrm>
            <a:off x="3733525" y="2147944"/>
            <a:ext cx="62377" cy="500197"/>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3" name="Freeform 32002">
            <a:extLst>
              <a:ext uri="{FF2B5EF4-FFF2-40B4-BE49-F238E27FC236}">
                <a16:creationId xmlns:a16="http://schemas.microsoft.com/office/drawing/2014/main" id="{4D8EABFA-D069-4B89-4321-40EF822D9C8B}"/>
              </a:ext>
            </a:extLst>
          </p:cNvPr>
          <p:cNvSpPr/>
          <p:nvPr/>
        </p:nvSpPr>
        <p:spPr bwMode="auto">
          <a:xfrm>
            <a:off x="3220474" y="2147945"/>
            <a:ext cx="62377" cy="412860"/>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4" name="Freeform 32003">
            <a:extLst>
              <a:ext uri="{FF2B5EF4-FFF2-40B4-BE49-F238E27FC236}">
                <a16:creationId xmlns:a16="http://schemas.microsoft.com/office/drawing/2014/main" id="{234BF415-BA50-74A9-2FBF-9B438C5A2670}"/>
              </a:ext>
            </a:extLst>
          </p:cNvPr>
          <p:cNvSpPr/>
          <p:nvPr/>
        </p:nvSpPr>
        <p:spPr bwMode="auto">
          <a:xfrm>
            <a:off x="3073888" y="2147945"/>
            <a:ext cx="62377" cy="404844"/>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5" name="Freeform 32004">
            <a:extLst>
              <a:ext uri="{FF2B5EF4-FFF2-40B4-BE49-F238E27FC236}">
                <a16:creationId xmlns:a16="http://schemas.microsoft.com/office/drawing/2014/main" id="{B21AB2B3-6F31-75F1-191A-F04549B7CB0E}"/>
              </a:ext>
            </a:extLst>
          </p:cNvPr>
          <p:cNvSpPr/>
          <p:nvPr/>
        </p:nvSpPr>
        <p:spPr bwMode="auto">
          <a:xfrm>
            <a:off x="2780716" y="2155256"/>
            <a:ext cx="62377" cy="227479"/>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6" name="Freeform 32005">
            <a:extLst>
              <a:ext uri="{FF2B5EF4-FFF2-40B4-BE49-F238E27FC236}">
                <a16:creationId xmlns:a16="http://schemas.microsoft.com/office/drawing/2014/main" id="{0A0AC068-7B9A-5B0E-3282-5DA200B4D1A5}"/>
              </a:ext>
            </a:extLst>
          </p:cNvPr>
          <p:cNvSpPr/>
          <p:nvPr/>
        </p:nvSpPr>
        <p:spPr bwMode="auto">
          <a:xfrm>
            <a:off x="2487544" y="2155256"/>
            <a:ext cx="62377" cy="46619"/>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7" name="Freeform 32006">
            <a:extLst>
              <a:ext uri="{FF2B5EF4-FFF2-40B4-BE49-F238E27FC236}">
                <a16:creationId xmlns:a16="http://schemas.microsoft.com/office/drawing/2014/main" id="{4298316E-1AB8-6C16-FCC6-9891AB274773}"/>
              </a:ext>
            </a:extLst>
          </p:cNvPr>
          <p:cNvSpPr/>
          <p:nvPr/>
        </p:nvSpPr>
        <p:spPr bwMode="auto">
          <a:xfrm>
            <a:off x="2268170" y="2115979"/>
            <a:ext cx="62377" cy="45719"/>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2"/>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8" name="Rectangle 32007">
            <a:extLst>
              <a:ext uri="{FF2B5EF4-FFF2-40B4-BE49-F238E27FC236}">
                <a16:creationId xmlns:a16="http://schemas.microsoft.com/office/drawing/2014/main" id="{2AD8BB74-E899-0E8D-9520-D1AA4A8F386A}"/>
              </a:ext>
            </a:extLst>
          </p:cNvPr>
          <p:cNvSpPr/>
          <p:nvPr/>
        </p:nvSpPr>
        <p:spPr bwMode="auto">
          <a:xfrm>
            <a:off x="2192629" y="1998880"/>
            <a:ext cx="62377" cy="163864"/>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09" name="Rectangle 32008">
            <a:extLst>
              <a:ext uri="{FF2B5EF4-FFF2-40B4-BE49-F238E27FC236}">
                <a16:creationId xmlns:a16="http://schemas.microsoft.com/office/drawing/2014/main" id="{09A8AAE6-A44A-F95F-B222-210811DE69EA}"/>
              </a:ext>
            </a:extLst>
          </p:cNvPr>
          <p:cNvSpPr/>
          <p:nvPr/>
        </p:nvSpPr>
        <p:spPr bwMode="auto">
          <a:xfrm>
            <a:off x="2041551" y="1833563"/>
            <a:ext cx="62377" cy="32169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0" name="Rectangle 32009">
            <a:extLst>
              <a:ext uri="{FF2B5EF4-FFF2-40B4-BE49-F238E27FC236}">
                <a16:creationId xmlns:a16="http://schemas.microsoft.com/office/drawing/2014/main" id="{C644C691-8EF8-A79A-55C7-75C43A7901B2}"/>
              </a:ext>
            </a:extLst>
          </p:cNvPr>
          <p:cNvSpPr/>
          <p:nvPr/>
        </p:nvSpPr>
        <p:spPr bwMode="auto">
          <a:xfrm>
            <a:off x="2117090" y="1891896"/>
            <a:ext cx="62377" cy="26336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2" name="Freeform 32011">
            <a:extLst>
              <a:ext uri="{FF2B5EF4-FFF2-40B4-BE49-F238E27FC236}">
                <a16:creationId xmlns:a16="http://schemas.microsoft.com/office/drawing/2014/main" id="{5870F582-DE0B-CC1B-4DC4-9C227846E7ED}"/>
              </a:ext>
            </a:extLst>
          </p:cNvPr>
          <p:cNvSpPr/>
          <p:nvPr/>
        </p:nvSpPr>
        <p:spPr bwMode="auto">
          <a:xfrm>
            <a:off x="7501812" y="2164731"/>
            <a:ext cx="62377" cy="1652017"/>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3" name="Freeform 32012">
            <a:extLst>
              <a:ext uri="{FF2B5EF4-FFF2-40B4-BE49-F238E27FC236}">
                <a16:creationId xmlns:a16="http://schemas.microsoft.com/office/drawing/2014/main" id="{F294EE62-953E-3281-00FA-32F40E9658C0}"/>
              </a:ext>
            </a:extLst>
          </p:cNvPr>
          <p:cNvSpPr/>
          <p:nvPr/>
        </p:nvSpPr>
        <p:spPr bwMode="auto">
          <a:xfrm>
            <a:off x="6907175" y="2162744"/>
            <a:ext cx="62377" cy="1343553"/>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4" name="Freeform 32013">
            <a:extLst>
              <a:ext uri="{FF2B5EF4-FFF2-40B4-BE49-F238E27FC236}">
                <a16:creationId xmlns:a16="http://schemas.microsoft.com/office/drawing/2014/main" id="{C99D5D0B-456E-D821-B943-B0896B39142C}"/>
              </a:ext>
            </a:extLst>
          </p:cNvPr>
          <p:cNvSpPr/>
          <p:nvPr/>
        </p:nvSpPr>
        <p:spPr bwMode="auto">
          <a:xfrm>
            <a:off x="6608995" y="2147945"/>
            <a:ext cx="62377" cy="1245069"/>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5" name="Freeform 32014">
            <a:extLst>
              <a:ext uri="{FF2B5EF4-FFF2-40B4-BE49-F238E27FC236}">
                <a16:creationId xmlns:a16="http://schemas.microsoft.com/office/drawing/2014/main" id="{57FC650A-CA0E-34CD-E9B5-CD53FE212353}"/>
              </a:ext>
            </a:extLst>
          </p:cNvPr>
          <p:cNvSpPr/>
          <p:nvPr/>
        </p:nvSpPr>
        <p:spPr bwMode="auto">
          <a:xfrm>
            <a:off x="6459905" y="2147945"/>
            <a:ext cx="62377" cy="1135513"/>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6" name="Freeform 32015">
            <a:extLst>
              <a:ext uri="{FF2B5EF4-FFF2-40B4-BE49-F238E27FC236}">
                <a16:creationId xmlns:a16="http://schemas.microsoft.com/office/drawing/2014/main" id="{AEC055CE-7529-9CF0-9859-6AAC12627AD6}"/>
              </a:ext>
            </a:extLst>
          </p:cNvPr>
          <p:cNvSpPr/>
          <p:nvPr/>
        </p:nvSpPr>
        <p:spPr bwMode="auto">
          <a:xfrm>
            <a:off x="6086178" y="2155257"/>
            <a:ext cx="62377" cy="948268"/>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7" name="Freeform 32016">
            <a:extLst>
              <a:ext uri="{FF2B5EF4-FFF2-40B4-BE49-F238E27FC236}">
                <a16:creationId xmlns:a16="http://schemas.microsoft.com/office/drawing/2014/main" id="{188EFE87-6B7E-81CD-4469-F7B65B5D3681}"/>
              </a:ext>
            </a:extLst>
          </p:cNvPr>
          <p:cNvSpPr/>
          <p:nvPr/>
        </p:nvSpPr>
        <p:spPr bwMode="auto">
          <a:xfrm>
            <a:off x="5861940" y="2155257"/>
            <a:ext cx="62377" cy="895647"/>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8" name="Freeform 32017">
            <a:extLst>
              <a:ext uri="{FF2B5EF4-FFF2-40B4-BE49-F238E27FC236}">
                <a16:creationId xmlns:a16="http://schemas.microsoft.com/office/drawing/2014/main" id="{92879A61-FED3-52E7-D76B-780B64F70CA8}"/>
              </a:ext>
            </a:extLst>
          </p:cNvPr>
          <p:cNvSpPr/>
          <p:nvPr/>
        </p:nvSpPr>
        <p:spPr bwMode="auto">
          <a:xfrm>
            <a:off x="5345971" y="2153270"/>
            <a:ext cx="62377" cy="756373"/>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19" name="Freeform 32018">
            <a:extLst>
              <a:ext uri="{FF2B5EF4-FFF2-40B4-BE49-F238E27FC236}">
                <a16:creationId xmlns:a16="http://schemas.microsoft.com/office/drawing/2014/main" id="{10A685F2-AD79-3B04-F129-72CFC01D6F57}"/>
              </a:ext>
            </a:extLst>
          </p:cNvPr>
          <p:cNvSpPr/>
          <p:nvPr/>
        </p:nvSpPr>
        <p:spPr bwMode="auto">
          <a:xfrm>
            <a:off x="4319869" y="2155257"/>
            <a:ext cx="62377" cy="591118"/>
          </a:xfrm>
          <a:custGeom>
            <a:avLst/>
            <a:gdLst>
              <a:gd name="connsiteX0" fmla="*/ 0 w 62377"/>
              <a:gd name="connsiteY0" fmla="*/ 0 h 923262"/>
              <a:gd name="connsiteX1" fmla="*/ 62377 w 62377"/>
              <a:gd name="connsiteY1" fmla="*/ 0 h 923262"/>
              <a:gd name="connsiteX2" fmla="*/ 62377 w 62377"/>
              <a:gd name="connsiteY2" fmla="*/ 923262 h 923262"/>
              <a:gd name="connsiteX3" fmla="*/ 0 w 62377"/>
              <a:gd name="connsiteY3" fmla="*/ 923262 h 923262"/>
              <a:gd name="connsiteX4" fmla="*/ 0 w 62377"/>
              <a:gd name="connsiteY4" fmla="*/ 0 h 92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77" h="923262">
                <a:moveTo>
                  <a:pt x="0" y="0"/>
                </a:moveTo>
                <a:lnTo>
                  <a:pt x="62377" y="0"/>
                </a:lnTo>
                <a:lnTo>
                  <a:pt x="62377" y="923262"/>
                </a:lnTo>
                <a:lnTo>
                  <a:pt x="0" y="923262"/>
                </a:lnTo>
                <a:lnTo>
                  <a:pt x="0" y="0"/>
                </a:lnTo>
                <a:close/>
              </a:path>
            </a:pathLst>
          </a:custGeom>
          <a:solidFill>
            <a:schemeClr val="accent3"/>
          </a:solidFill>
          <a:ln w="0">
            <a:solidFill>
              <a:schemeClr val="bg1"/>
            </a:solidFill>
            <a:miter lim="800000"/>
            <a:headEnd/>
            <a:tailEnd/>
          </a:ln>
        </p:spPr>
        <p:txBody>
          <a:bodyPr wrap="square" rtlCol="0" anchor="b">
            <a:noAutofit/>
          </a:bodyPr>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020" name="Rectangle 32019">
            <a:extLst>
              <a:ext uri="{FF2B5EF4-FFF2-40B4-BE49-F238E27FC236}">
                <a16:creationId xmlns:a16="http://schemas.microsoft.com/office/drawing/2014/main" id="{76E76ECC-BBAC-7643-8F67-AA1D24CA4696}"/>
              </a:ext>
            </a:extLst>
          </p:cNvPr>
          <p:cNvSpPr/>
          <p:nvPr/>
        </p:nvSpPr>
        <p:spPr bwMode="auto">
          <a:xfrm>
            <a:off x="2634130" y="2155258"/>
            <a:ext cx="62377" cy="146814"/>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21" name="Rectangle 32020">
            <a:extLst>
              <a:ext uri="{FF2B5EF4-FFF2-40B4-BE49-F238E27FC236}">
                <a16:creationId xmlns:a16="http://schemas.microsoft.com/office/drawing/2014/main" id="{13AF79D6-3EAB-8AA7-218D-A40D79B2FB70}"/>
              </a:ext>
            </a:extLst>
          </p:cNvPr>
          <p:cNvSpPr/>
          <p:nvPr/>
        </p:nvSpPr>
        <p:spPr bwMode="auto">
          <a:xfrm>
            <a:off x="2707423" y="2147945"/>
            <a:ext cx="62377" cy="1765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22" name="Rectangle 32021">
            <a:extLst>
              <a:ext uri="{FF2B5EF4-FFF2-40B4-BE49-F238E27FC236}">
                <a16:creationId xmlns:a16="http://schemas.microsoft.com/office/drawing/2014/main" id="{8C845666-231E-5033-6A93-3DBA68E24718}"/>
              </a:ext>
            </a:extLst>
          </p:cNvPr>
          <p:cNvSpPr/>
          <p:nvPr/>
        </p:nvSpPr>
        <p:spPr bwMode="auto">
          <a:xfrm>
            <a:off x="3147181" y="2162744"/>
            <a:ext cx="62377" cy="396840"/>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023" name="Rectangle 32022">
            <a:extLst>
              <a:ext uri="{FF2B5EF4-FFF2-40B4-BE49-F238E27FC236}">
                <a16:creationId xmlns:a16="http://schemas.microsoft.com/office/drawing/2014/main" id="{233066DD-525F-3ECE-1B37-9FFD52579905}"/>
              </a:ext>
            </a:extLst>
          </p:cNvPr>
          <p:cNvSpPr/>
          <p:nvPr/>
        </p:nvSpPr>
        <p:spPr bwMode="auto">
          <a:xfrm>
            <a:off x="3293767" y="2162744"/>
            <a:ext cx="62377" cy="45033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19" name="Straight Connector 18">
            <a:extLst>
              <a:ext uri="{FF2B5EF4-FFF2-40B4-BE49-F238E27FC236}">
                <a16:creationId xmlns:a16="http://schemas.microsoft.com/office/drawing/2014/main" id="{252DBC9E-21C6-3148-56BE-0D54068286A0}"/>
              </a:ext>
            </a:extLst>
          </p:cNvPr>
          <p:cNvCxnSpPr>
            <a:cxnSpLocks/>
          </p:cNvCxnSpPr>
          <p:nvPr/>
        </p:nvCxnSpPr>
        <p:spPr bwMode="auto">
          <a:xfrm>
            <a:off x="1827293" y="2159000"/>
            <a:ext cx="9361854"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19CBC6F0-538E-BC26-3A33-54A133477D04}"/>
              </a:ext>
            </a:extLst>
          </p:cNvPr>
          <p:cNvCxnSpPr>
            <a:cxnSpLocks/>
          </p:cNvCxnSpPr>
          <p:nvPr/>
        </p:nvCxnSpPr>
        <p:spPr bwMode="auto">
          <a:xfrm>
            <a:off x="1886436" y="2746375"/>
            <a:ext cx="9302711" cy="0"/>
          </a:xfrm>
          <a:prstGeom prst="line">
            <a:avLst/>
          </a:prstGeom>
          <a:noFill/>
          <a:ln w="28575" cap="flat" cmpd="sng" algn="ctr">
            <a:solidFill>
              <a:schemeClr val="bg1"/>
            </a:solidFill>
            <a:prstDash val="sysDash"/>
            <a:round/>
            <a:headEnd type="none" w="med" len="med"/>
            <a:tailEnd type="none" w="med" len="med"/>
          </a:ln>
          <a:effectLst/>
        </p:spPr>
      </p:cxnSp>
      <p:sp>
        <p:nvSpPr>
          <p:cNvPr id="21" name="TextBox 20">
            <a:extLst>
              <a:ext uri="{FF2B5EF4-FFF2-40B4-BE49-F238E27FC236}">
                <a16:creationId xmlns:a16="http://schemas.microsoft.com/office/drawing/2014/main" id="{94BFD4D6-5E0E-C52B-2AD5-D1CB95A01396}"/>
              </a:ext>
            </a:extLst>
          </p:cNvPr>
          <p:cNvSpPr txBox="1"/>
          <p:nvPr/>
        </p:nvSpPr>
        <p:spPr bwMode="auto">
          <a:xfrm>
            <a:off x="4555158" y="3367771"/>
            <a:ext cx="8784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PD</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NE</a:t>
            </a:r>
          </a:p>
        </p:txBody>
      </p:sp>
      <p:sp>
        <p:nvSpPr>
          <p:cNvPr id="29" name="TextBox 28">
            <a:extLst>
              <a:ext uri="{FF2B5EF4-FFF2-40B4-BE49-F238E27FC236}">
                <a16:creationId xmlns:a16="http://schemas.microsoft.com/office/drawing/2014/main" id="{1A23CB15-6AC4-C7FD-09F0-693F4B826525}"/>
              </a:ext>
            </a:extLst>
          </p:cNvPr>
          <p:cNvSpPr txBox="1"/>
          <p:nvPr/>
        </p:nvSpPr>
        <p:spPr bwMode="auto">
          <a:xfrm>
            <a:off x="2097009" y="3359268"/>
            <a:ext cx="1759226"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HER3-DXd</a:t>
            </a:r>
            <a:br>
              <a:rPr lang="en-US" sz="1400" b="0" dirty="0">
                <a:solidFill>
                  <a:schemeClr val="bg1"/>
                </a:solidFill>
                <a:latin typeface="Calibri" panose="020F0502020204030204" pitchFamily="34" charset="0"/>
              </a:rPr>
            </a:br>
            <a:r>
              <a:rPr lang="en-US" sz="1400" b="0" dirty="0" err="1">
                <a:solidFill>
                  <a:schemeClr val="bg1"/>
                </a:solidFill>
                <a:latin typeface="Calibri" panose="020F0502020204030204" pitchFamily="34" charset="0"/>
              </a:rPr>
              <a:t>HER3-DXd</a:t>
            </a:r>
            <a:r>
              <a:rPr lang="en-US" sz="1400" b="0" dirty="0">
                <a:solidFill>
                  <a:schemeClr val="bg1"/>
                </a:solidFill>
                <a:latin typeface="Calibri" panose="020F0502020204030204" pitchFamily="34" charset="0"/>
              </a:rPr>
              <a:t> + letrozole</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Chemotherapy</a:t>
            </a:r>
            <a:endParaRPr lang="en-US" sz="1400" b="0" dirty="0">
              <a:solidFill>
                <a:schemeClr val="bg1"/>
              </a:solidFill>
              <a:latin typeface="Calibri" panose="020F0502020204030204" pitchFamily="34" charset="0"/>
            </a:endParaRPr>
          </a:p>
        </p:txBody>
      </p:sp>
      <p:sp>
        <p:nvSpPr>
          <p:cNvPr id="30" name="Rectangle 29">
            <a:extLst>
              <a:ext uri="{FF2B5EF4-FFF2-40B4-BE49-F238E27FC236}">
                <a16:creationId xmlns:a16="http://schemas.microsoft.com/office/drawing/2014/main" id="{7E330EA7-CB7C-B59C-4965-38FAD8950215}"/>
              </a:ext>
            </a:extLst>
          </p:cNvPr>
          <p:cNvSpPr/>
          <p:nvPr/>
        </p:nvSpPr>
        <p:spPr bwMode="auto">
          <a:xfrm>
            <a:off x="2079860" y="3467368"/>
            <a:ext cx="82023" cy="8202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 name="Rectangle 30">
            <a:extLst>
              <a:ext uri="{FF2B5EF4-FFF2-40B4-BE49-F238E27FC236}">
                <a16:creationId xmlns:a16="http://schemas.microsoft.com/office/drawing/2014/main" id="{58CF068F-63AF-C0EC-67CE-E115B0F7B772}"/>
              </a:ext>
            </a:extLst>
          </p:cNvPr>
          <p:cNvSpPr/>
          <p:nvPr/>
        </p:nvSpPr>
        <p:spPr bwMode="auto">
          <a:xfrm>
            <a:off x="2079860" y="3687588"/>
            <a:ext cx="82023" cy="82023"/>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2C998EFD-CA7C-D54D-3675-5353C07C02DB}"/>
              </a:ext>
            </a:extLst>
          </p:cNvPr>
          <p:cNvSpPr/>
          <p:nvPr/>
        </p:nvSpPr>
        <p:spPr bwMode="auto">
          <a:xfrm>
            <a:off x="2079860" y="3912920"/>
            <a:ext cx="82023" cy="82023"/>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3" name="TextBox 32">
            <a:extLst>
              <a:ext uri="{FF2B5EF4-FFF2-40B4-BE49-F238E27FC236}">
                <a16:creationId xmlns:a16="http://schemas.microsoft.com/office/drawing/2014/main" id="{9A1BD4B3-7BBB-19B3-A43E-6CBDA01F1509}"/>
              </a:ext>
            </a:extLst>
          </p:cNvPr>
          <p:cNvSpPr txBox="1"/>
          <p:nvPr/>
        </p:nvSpPr>
        <p:spPr bwMode="auto">
          <a:xfrm>
            <a:off x="3864010" y="3356541"/>
            <a:ext cx="878487"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a:solidFill>
                  <a:schemeClr val="bg1"/>
                </a:solidFill>
                <a:latin typeface="Calibri" panose="020F0502020204030204" pitchFamily="34" charset="0"/>
              </a:rPr>
              <a:t>CR</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PR</a:t>
            </a:r>
            <a:br>
              <a:rPr lang="en-US" sz="1400" b="0">
                <a:solidFill>
                  <a:schemeClr val="bg1"/>
                </a:solidFill>
                <a:latin typeface="Calibri" panose="020F0502020204030204" pitchFamily="34" charset="0"/>
              </a:rPr>
            </a:br>
            <a:r>
              <a:rPr lang="en-US" sz="1400" b="0">
                <a:solidFill>
                  <a:schemeClr val="bg1"/>
                </a:solidFill>
                <a:latin typeface="Calibri" panose="020F0502020204030204" pitchFamily="34" charset="0"/>
              </a:rPr>
              <a:t>SD</a:t>
            </a:r>
          </a:p>
        </p:txBody>
      </p:sp>
      <p:sp>
        <p:nvSpPr>
          <p:cNvPr id="34" name="Oval 33">
            <a:extLst>
              <a:ext uri="{FF2B5EF4-FFF2-40B4-BE49-F238E27FC236}">
                <a16:creationId xmlns:a16="http://schemas.microsoft.com/office/drawing/2014/main" id="{2C12E44E-728A-9EE2-F94F-13442CD945B7}"/>
              </a:ext>
            </a:extLst>
          </p:cNvPr>
          <p:cNvSpPr/>
          <p:nvPr/>
        </p:nvSpPr>
        <p:spPr bwMode="auto">
          <a:xfrm>
            <a:off x="4519125" y="3466996"/>
            <a:ext cx="81450" cy="81450"/>
          </a:xfrm>
          <a:prstGeom prst="ellipse">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5" name="Oval 34">
            <a:extLst>
              <a:ext uri="{FF2B5EF4-FFF2-40B4-BE49-F238E27FC236}">
                <a16:creationId xmlns:a16="http://schemas.microsoft.com/office/drawing/2014/main" id="{63E72C2D-3B2C-61A9-41AA-FFBF3EBB6BB1}"/>
              </a:ext>
            </a:extLst>
          </p:cNvPr>
          <p:cNvSpPr/>
          <p:nvPr/>
        </p:nvSpPr>
        <p:spPr bwMode="auto">
          <a:xfrm>
            <a:off x="4519125" y="3683244"/>
            <a:ext cx="81450" cy="81450"/>
          </a:xfrm>
          <a:prstGeom prst="ellipse">
            <a:avLst/>
          </a:prstGeom>
          <a:solidFill>
            <a:schemeClr val="tx2">
              <a:lumMod val="9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862" name="Oval 31861">
            <a:extLst>
              <a:ext uri="{FF2B5EF4-FFF2-40B4-BE49-F238E27FC236}">
                <a16:creationId xmlns:a16="http://schemas.microsoft.com/office/drawing/2014/main" id="{EAA48656-E266-7FDC-3580-93A3A07A1753}"/>
              </a:ext>
            </a:extLst>
          </p:cNvPr>
          <p:cNvSpPr/>
          <p:nvPr/>
        </p:nvSpPr>
        <p:spPr bwMode="auto">
          <a:xfrm>
            <a:off x="3819398" y="3469412"/>
            <a:ext cx="81450" cy="81450"/>
          </a:xfrm>
          <a:prstGeom prst="ellipse">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19" name="Oval 31918">
            <a:extLst>
              <a:ext uri="{FF2B5EF4-FFF2-40B4-BE49-F238E27FC236}">
                <a16:creationId xmlns:a16="http://schemas.microsoft.com/office/drawing/2014/main" id="{C0768CF5-C7E9-88A4-4A10-AFDC8F1FC79A}"/>
              </a:ext>
            </a:extLst>
          </p:cNvPr>
          <p:cNvSpPr/>
          <p:nvPr/>
        </p:nvSpPr>
        <p:spPr bwMode="auto">
          <a:xfrm>
            <a:off x="3819398" y="3685660"/>
            <a:ext cx="81450" cy="81450"/>
          </a:xfrm>
          <a:prstGeom prst="ellipse">
            <a:avLst/>
          </a:prstGeom>
          <a:solidFill>
            <a:schemeClr val="bg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
        <p:nvSpPr>
          <p:cNvPr id="31932" name="Oval 31931">
            <a:extLst>
              <a:ext uri="{FF2B5EF4-FFF2-40B4-BE49-F238E27FC236}">
                <a16:creationId xmlns:a16="http://schemas.microsoft.com/office/drawing/2014/main" id="{D929B624-044F-EDF2-C08A-DA06E57467D4}"/>
              </a:ext>
            </a:extLst>
          </p:cNvPr>
          <p:cNvSpPr/>
          <p:nvPr/>
        </p:nvSpPr>
        <p:spPr bwMode="auto">
          <a:xfrm>
            <a:off x="3815510" y="3899804"/>
            <a:ext cx="81450" cy="81450"/>
          </a:xfrm>
          <a:prstGeom prst="ellipse">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a:solidFill>
                <a:schemeClr val="tx1"/>
              </a:solidFill>
              <a:latin typeface="Calibri" panose="020F0502020204030204" pitchFamily="34" charset="0"/>
            </a:endParaRPr>
          </a:p>
        </p:txBody>
      </p:sp>
    </p:spTree>
    <p:extLst>
      <p:ext uri="{BB962C8B-B14F-4D97-AF65-F5344CB8AC3E}">
        <p14:creationId xmlns:p14="http://schemas.microsoft.com/office/powerpoint/2010/main" val="41302160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ADE2C7-C981-F330-67E7-43940D30C8C9}"/>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DA82E786-FAB2-4AA1-EF52-E1947B697B8D}"/>
              </a:ext>
            </a:extLst>
          </p:cNvPr>
          <p:cNvSpPr>
            <a:spLocks noGrp="1" noChangeArrowheads="1"/>
          </p:cNvSpPr>
          <p:nvPr>
            <p:ph type="title"/>
          </p:nvPr>
        </p:nvSpPr>
        <p:spPr/>
        <p:txBody>
          <a:bodyPr/>
          <a:lstStyle/>
          <a:p>
            <a:r>
              <a:rPr lang="en-US" altLang="en-US" sz="3600"/>
              <a:t>SOLTI VALENTINE</a:t>
            </a:r>
            <a:r>
              <a:rPr lang="en-US"/>
              <a:t>: Change in Ki67 Status</a:t>
            </a:r>
            <a:endParaRPr lang="en-US" altLang="en-US"/>
          </a:p>
        </p:txBody>
      </p:sp>
      <p:sp>
        <p:nvSpPr>
          <p:cNvPr id="17" name="Content Placeholder 16">
            <a:extLst>
              <a:ext uri="{FF2B5EF4-FFF2-40B4-BE49-F238E27FC236}">
                <a16:creationId xmlns:a16="http://schemas.microsoft.com/office/drawing/2014/main" id="{8B44887B-5315-A289-B228-B44BEADDBE74}"/>
              </a:ext>
            </a:extLst>
          </p:cNvPr>
          <p:cNvSpPr>
            <a:spLocks noGrp="1"/>
          </p:cNvSpPr>
          <p:nvPr>
            <p:ph idx="1"/>
          </p:nvPr>
        </p:nvSpPr>
        <p:spPr>
          <a:xfrm>
            <a:off x="604675" y="1513047"/>
            <a:ext cx="10877529" cy="925353"/>
          </a:xfrm>
        </p:spPr>
        <p:txBody>
          <a:bodyPr/>
          <a:lstStyle/>
          <a:p>
            <a:r>
              <a:rPr lang="en-US" sz="2000"/>
              <a:t>The proportion of samples staining positive for Ki67 declined at cycle 2 day 1 (C2D1), with additional reduction observed at surgery</a:t>
            </a:r>
          </a:p>
          <a:p>
            <a:pPr marL="457200" lvl="1" indent="0">
              <a:buNone/>
            </a:pPr>
            <a:endParaRPr lang="en-US"/>
          </a:p>
        </p:txBody>
      </p:sp>
      <p:sp>
        <p:nvSpPr>
          <p:cNvPr id="4" name="Text Box 15">
            <a:extLst>
              <a:ext uri="{FF2B5EF4-FFF2-40B4-BE49-F238E27FC236}">
                <a16:creationId xmlns:a16="http://schemas.microsoft.com/office/drawing/2014/main" id="{48690D17-D352-09D2-1659-6D75506D9043}"/>
              </a:ext>
            </a:extLst>
          </p:cNvPr>
          <p:cNvSpPr txBox="1">
            <a:spLocks noChangeArrowheads="1"/>
          </p:cNvSpPr>
          <p:nvPr/>
        </p:nvSpPr>
        <p:spPr bwMode="auto">
          <a:xfrm>
            <a:off x="43650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a:t>
            </a:r>
            <a:r>
              <a:rPr kumimoji="0" lang="en-US" altLang="en-US" sz="1200" b="0" i="0" u="none" strike="noStrike" kern="1200" cap="none" spc="-10" normalizeH="0" baseline="0" noProof="0" err="1">
                <a:ln>
                  <a:noFill/>
                </a:ln>
                <a:solidFill>
                  <a:srgbClr val="455560"/>
                </a:solidFill>
                <a:effectLst/>
                <a:uLnTx/>
                <a:uFillTx/>
                <a:latin typeface="Calibri" panose="020F0502020204030204" pitchFamily="34" charset="0"/>
                <a:ea typeface="+mn-ea"/>
                <a:cs typeface="Arial" panose="020B0604020202020204" pitchFamily="34" charset="0"/>
              </a:rPr>
              <a:t>LB1</a:t>
            </a: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-06. Reproduced with permission.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9" name="Rectangle 8">
            <a:extLst>
              <a:ext uri="{FF2B5EF4-FFF2-40B4-BE49-F238E27FC236}">
                <a16:creationId xmlns:a16="http://schemas.microsoft.com/office/drawing/2014/main" id="{0C45E661-FB27-C644-88F5-7715D7C73F88}"/>
              </a:ext>
            </a:extLst>
          </p:cNvPr>
          <p:cNvSpPr/>
          <p:nvPr/>
        </p:nvSpPr>
        <p:spPr bwMode="auto">
          <a:xfrm>
            <a:off x="1001385" y="2171365"/>
            <a:ext cx="2583644" cy="635809"/>
          </a:xfrm>
          <a:prstGeom prst="rect">
            <a:avLst/>
          </a:prstGeom>
          <a:solidFill>
            <a:schemeClr val="accent1"/>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HER3-DXd</a:t>
            </a:r>
            <a:br>
              <a:rPr lang="en-US" sz="1800" b="0" dirty="0">
                <a:solidFill>
                  <a:schemeClr val="tx1"/>
                </a:solidFill>
                <a:latin typeface="Calibri" panose="020F0502020204030204" pitchFamily="34" charset="0"/>
              </a:rPr>
            </a:br>
            <a:r>
              <a:rPr lang="en-US" sz="1800" b="0" dirty="0">
                <a:solidFill>
                  <a:schemeClr val="tx1"/>
                </a:solidFill>
                <a:latin typeface="Calibri" panose="020F0502020204030204" pitchFamily="34" charset="0"/>
              </a:rPr>
              <a:t>N = 50</a:t>
            </a:r>
          </a:p>
        </p:txBody>
      </p:sp>
      <p:sp>
        <p:nvSpPr>
          <p:cNvPr id="10" name="Rectangle 9">
            <a:extLst>
              <a:ext uri="{FF2B5EF4-FFF2-40B4-BE49-F238E27FC236}">
                <a16:creationId xmlns:a16="http://schemas.microsoft.com/office/drawing/2014/main" id="{72126963-53A1-9555-0B32-3BC1E6749CD1}"/>
              </a:ext>
            </a:extLst>
          </p:cNvPr>
          <p:cNvSpPr/>
          <p:nvPr/>
        </p:nvSpPr>
        <p:spPr bwMode="auto">
          <a:xfrm>
            <a:off x="4156376" y="2178219"/>
            <a:ext cx="2583644" cy="635809"/>
          </a:xfrm>
          <a:prstGeom prst="rect">
            <a:avLst/>
          </a:prstGeom>
          <a:solidFill>
            <a:schemeClr val="accent2"/>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HER3-DXd + LET</a:t>
            </a:r>
            <a:br>
              <a:rPr lang="en-US" sz="1800" b="0" dirty="0">
                <a:solidFill>
                  <a:schemeClr val="tx1"/>
                </a:solidFill>
                <a:latin typeface="Calibri" panose="020F0502020204030204" pitchFamily="34" charset="0"/>
              </a:rPr>
            </a:br>
            <a:r>
              <a:rPr lang="en-US" sz="1800" b="0" dirty="0">
                <a:solidFill>
                  <a:schemeClr val="tx1"/>
                </a:solidFill>
                <a:latin typeface="Calibri" panose="020F0502020204030204" pitchFamily="34" charset="0"/>
              </a:rPr>
              <a:t>N = 48</a:t>
            </a:r>
          </a:p>
        </p:txBody>
      </p:sp>
      <p:sp>
        <p:nvSpPr>
          <p:cNvPr id="11" name="Rectangle 10">
            <a:extLst>
              <a:ext uri="{FF2B5EF4-FFF2-40B4-BE49-F238E27FC236}">
                <a16:creationId xmlns:a16="http://schemas.microsoft.com/office/drawing/2014/main" id="{5E774522-C9E9-8CF3-4C65-8D1B78C5E760}"/>
              </a:ext>
            </a:extLst>
          </p:cNvPr>
          <p:cNvSpPr/>
          <p:nvPr/>
        </p:nvSpPr>
        <p:spPr bwMode="auto">
          <a:xfrm>
            <a:off x="7385431" y="2171365"/>
            <a:ext cx="2583644" cy="635809"/>
          </a:xfrm>
          <a:prstGeom prst="rect">
            <a:avLst/>
          </a:prstGeom>
          <a:solidFill>
            <a:schemeClr val="accent3"/>
          </a:solidFill>
          <a:ln w="0">
            <a:solidFill>
              <a:schemeClr val="bg1"/>
            </a:solidFill>
            <a:miter lim="800000"/>
            <a:headEnd/>
            <a:tailEnd/>
          </a:ln>
        </p:spPr>
        <p:txBody>
          <a:bodyPr rtlCol="0" anchor="ctr"/>
          <a:lstStyle/>
          <a:p>
            <a:pPr algn="ctr" eaLnBrk="1" hangingPunct="1">
              <a:spcBef>
                <a:spcPct val="35000"/>
              </a:spcBef>
              <a:spcAft>
                <a:spcPct val="25000"/>
              </a:spcAft>
              <a:buClr>
                <a:schemeClr val="folHlink"/>
              </a:buClr>
              <a:buNone/>
            </a:pPr>
            <a:r>
              <a:rPr lang="en-US" sz="1800" b="0" dirty="0">
                <a:solidFill>
                  <a:schemeClr val="tx1"/>
                </a:solidFill>
                <a:latin typeface="Calibri" panose="020F0502020204030204" pitchFamily="34" charset="0"/>
              </a:rPr>
              <a:t>Chemotherapy</a:t>
            </a:r>
            <a:br>
              <a:rPr lang="en-US" sz="1800" b="0" dirty="0">
                <a:solidFill>
                  <a:schemeClr val="tx1"/>
                </a:solidFill>
                <a:latin typeface="Calibri" panose="020F0502020204030204" pitchFamily="34" charset="0"/>
              </a:rPr>
            </a:br>
            <a:r>
              <a:rPr lang="en-US" sz="1800" b="0" dirty="0">
                <a:solidFill>
                  <a:schemeClr val="tx1"/>
                </a:solidFill>
                <a:latin typeface="Calibri" panose="020F0502020204030204" pitchFamily="34" charset="0"/>
              </a:rPr>
              <a:t>N = 24</a:t>
            </a:r>
          </a:p>
        </p:txBody>
      </p:sp>
      <p:sp>
        <p:nvSpPr>
          <p:cNvPr id="12" name="TextBox 11">
            <a:extLst>
              <a:ext uri="{FF2B5EF4-FFF2-40B4-BE49-F238E27FC236}">
                <a16:creationId xmlns:a16="http://schemas.microsoft.com/office/drawing/2014/main" id="{6B875277-307A-0D5D-85F8-B55939E1AE5C}"/>
              </a:ext>
            </a:extLst>
          </p:cNvPr>
          <p:cNvSpPr txBox="1"/>
          <p:nvPr/>
        </p:nvSpPr>
        <p:spPr bwMode="auto">
          <a:xfrm>
            <a:off x="3378705" y="5923000"/>
            <a:ext cx="40436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1" dirty="0">
                <a:solidFill>
                  <a:schemeClr val="bg1"/>
                </a:solidFill>
                <a:latin typeface="Calibri" panose="020F0502020204030204" pitchFamily="34" charset="0"/>
              </a:rPr>
              <a:t>Ki67 change between baseline and C2D1</a:t>
            </a:r>
          </a:p>
        </p:txBody>
      </p:sp>
      <p:sp>
        <p:nvSpPr>
          <p:cNvPr id="13" name="TextBox 12">
            <a:extLst>
              <a:ext uri="{FF2B5EF4-FFF2-40B4-BE49-F238E27FC236}">
                <a16:creationId xmlns:a16="http://schemas.microsoft.com/office/drawing/2014/main" id="{D974F0BE-067F-D8FB-A796-BC54AC755B43}"/>
              </a:ext>
            </a:extLst>
          </p:cNvPr>
          <p:cNvSpPr txBox="1"/>
          <p:nvPr/>
        </p:nvSpPr>
        <p:spPr bwMode="auto">
          <a:xfrm>
            <a:off x="10234734" y="3471602"/>
            <a:ext cx="145713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M</a:t>
            </a:r>
            <a:r>
              <a:rPr lang="en-US" b="0" dirty="0">
                <a:solidFill>
                  <a:schemeClr val="bg1"/>
                </a:solidFill>
                <a:latin typeface="Calibri" panose="020F0502020204030204" pitchFamily="34" charset="0"/>
              </a:rPr>
              <a:t>ean change</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Median</a:t>
            </a:r>
          </a:p>
        </p:txBody>
      </p:sp>
      <p:cxnSp>
        <p:nvCxnSpPr>
          <p:cNvPr id="15" name="Straight Connector 14">
            <a:extLst>
              <a:ext uri="{FF2B5EF4-FFF2-40B4-BE49-F238E27FC236}">
                <a16:creationId xmlns:a16="http://schemas.microsoft.com/office/drawing/2014/main" id="{24620F40-A8B0-DBE1-4443-E56DC1882F17}"/>
              </a:ext>
            </a:extLst>
          </p:cNvPr>
          <p:cNvCxnSpPr>
            <a:cxnSpLocks/>
          </p:cNvCxnSpPr>
          <p:nvPr/>
        </p:nvCxnSpPr>
        <p:spPr bwMode="auto">
          <a:xfrm>
            <a:off x="10047643" y="3991087"/>
            <a:ext cx="236668" cy="0"/>
          </a:xfrm>
          <a:prstGeom prst="line">
            <a:avLst/>
          </a:prstGeom>
          <a:noFill/>
          <a:ln w="28575" cap="flat" cmpd="sng" algn="ctr">
            <a:solidFill>
              <a:schemeClr val="bg1"/>
            </a:solidFill>
            <a:prstDash val="solid"/>
            <a:round/>
            <a:headEnd type="none" w="med" len="med"/>
            <a:tailEnd type="none" w="med" len="med"/>
          </a:ln>
          <a:effectLst/>
        </p:spPr>
      </p:cxnSp>
      <p:sp>
        <p:nvSpPr>
          <p:cNvPr id="18" name="TextBox 17">
            <a:extLst>
              <a:ext uri="{FF2B5EF4-FFF2-40B4-BE49-F238E27FC236}">
                <a16:creationId xmlns:a16="http://schemas.microsoft.com/office/drawing/2014/main" id="{E695359E-624A-7E14-54E2-2A51C7BF1C7B}"/>
              </a:ext>
            </a:extLst>
          </p:cNvPr>
          <p:cNvSpPr txBox="1"/>
          <p:nvPr/>
        </p:nvSpPr>
        <p:spPr bwMode="auto">
          <a:xfrm>
            <a:off x="10005749" y="3509378"/>
            <a:ext cx="31451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b="0" dirty="0" err="1">
                <a:solidFill>
                  <a:schemeClr val="bg1"/>
                </a:solidFill>
                <a:latin typeface="Calibri" panose="020F0502020204030204" pitchFamily="34" charset="0"/>
              </a:rPr>
              <a:t>Δ</a:t>
            </a:r>
            <a:endParaRPr lang="en-US" b="0" dirty="0">
              <a:solidFill>
                <a:schemeClr val="bg1"/>
              </a:solidFill>
              <a:latin typeface="Calibri" panose="020F0502020204030204" pitchFamily="34" charset="0"/>
            </a:endParaRPr>
          </a:p>
        </p:txBody>
      </p:sp>
      <p:sp>
        <p:nvSpPr>
          <p:cNvPr id="22" name="TextBox 21">
            <a:extLst>
              <a:ext uri="{FF2B5EF4-FFF2-40B4-BE49-F238E27FC236}">
                <a16:creationId xmlns:a16="http://schemas.microsoft.com/office/drawing/2014/main" id="{7B2DE03F-DFA1-3383-8AD1-FAC6BDFD1714}"/>
              </a:ext>
            </a:extLst>
          </p:cNvPr>
          <p:cNvSpPr txBox="1"/>
          <p:nvPr/>
        </p:nvSpPr>
        <p:spPr bwMode="auto">
          <a:xfrm>
            <a:off x="1284445" y="5635078"/>
            <a:ext cx="7072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46</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Baseline</a:t>
            </a:r>
          </a:p>
        </p:txBody>
      </p:sp>
      <p:sp>
        <p:nvSpPr>
          <p:cNvPr id="23" name="TextBox 22">
            <a:extLst>
              <a:ext uri="{FF2B5EF4-FFF2-40B4-BE49-F238E27FC236}">
                <a16:creationId xmlns:a16="http://schemas.microsoft.com/office/drawing/2014/main" id="{ED57F63A-F8AE-EFB4-9C2D-D7E037812564}"/>
              </a:ext>
            </a:extLst>
          </p:cNvPr>
          <p:cNvSpPr txBox="1"/>
          <p:nvPr/>
        </p:nvSpPr>
        <p:spPr bwMode="auto">
          <a:xfrm>
            <a:off x="2039613" y="5635077"/>
            <a:ext cx="5886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38</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C2D1</a:t>
            </a:r>
          </a:p>
        </p:txBody>
      </p:sp>
      <p:sp>
        <p:nvSpPr>
          <p:cNvPr id="24" name="TextBox 23">
            <a:extLst>
              <a:ext uri="{FF2B5EF4-FFF2-40B4-BE49-F238E27FC236}">
                <a16:creationId xmlns:a16="http://schemas.microsoft.com/office/drawing/2014/main" id="{57ECC0F2-CFE6-59A7-A097-1F123C7E763D}"/>
              </a:ext>
            </a:extLst>
          </p:cNvPr>
          <p:cNvSpPr txBox="1"/>
          <p:nvPr/>
        </p:nvSpPr>
        <p:spPr bwMode="auto">
          <a:xfrm>
            <a:off x="2694116" y="5635077"/>
            <a:ext cx="6599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34</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Surgery</a:t>
            </a:r>
          </a:p>
        </p:txBody>
      </p:sp>
      <p:sp>
        <p:nvSpPr>
          <p:cNvPr id="25" name="TextBox 24">
            <a:extLst>
              <a:ext uri="{FF2B5EF4-FFF2-40B4-BE49-F238E27FC236}">
                <a16:creationId xmlns:a16="http://schemas.microsoft.com/office/drawing/2014/main" id="{24859117-97B0-DB7D-065D-C9692188EDF6}"/>
              </a:ext>
            </a:extLst>
          </p:cNvPr>
          <p:cNvSpPr txBox="1"/>
          <p:nvPr/>
        </p:nvSpPr>
        <p:spPr bwMode="auto">
          <a:xfrm>
            <a:off x="4461294" y="5635619"/>
            <a:ext cx="7072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41</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Baseline</a:t>
            </a:r>
          </a:p>
        </p:txBody>
      </p:sp>
      <p:sp>
        <p:nvSpPr>
          <p:cNvPr id="26" name="TextBox 25">
            <a:extLst>
              <a:ext uri="{FF2B5EF4-FFF2-40B4-BE49-F238E27FC236}">
                <a16:creationId xmlns:a16="http://schemas.microsoft.com/office/drawing/2014/main" id="{6F8BC320-6CB3-1AA5-B04B-54281C5B32F7}"/>
              </a:ext>
            </a:extLst>
          </p:cNvPr>
          <p:cNvSpPr txBox="1"/>
          <p:nvPr/>
        </p:nvSpPr>
        <p:spPr bwMode="auto">
          <a:xfrm>
            <a:off x="5216462" y="5635618"/>
            <a:ext cx="5886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38</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C2D1</a:t>
            </a:r>
          </a:p>
        </p:txBody>
      </p:sp>
      <p:sp>
        <p:nvSpPr>
          <p:cNvPr id="27" name="TextBox 26">
            <a:extLst>
              <a:ext uri="{FF2B5EF4-FFF2-40B4-BE49-F238E27FC236}">
                <a16:creationId xmlns:a16="http://schemas.microsoft.com/office/drawing/2014/main" id="{EC7E1176-68B6-9EC4-9734-C08BA98F1F1C}"/>
              </a:ext>
            </a:extLst>
          </p:cNvPr>
          <p:cNvSpPr txBox="1"/>
          <p:nvPr/>
        </p:nvSpPr>
        <p:spPr bwMode="auto">
          <a:xfrm>
            <a:off x="5870965" y="5635618"/>
            <a:ext cx="6599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36</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Surgery</a:t>
            </a:r>
          </a:p>
        </p:txBody>
      </p:sp>
      <p:sp>
        <p:nvSpPr>
          <p:cNvPr id="28" name="TextBox 27">
            <a:extLst>
              <a:ext uri="{FF2B5EF4-FFF2-40B4-BE49-F238E27FC236}">
                <a16:creationId xmlns:a16="http://schemas.microsoft.com/office/drawing/2014/main" id="{2EDA8692-4A41-AB44-B227-04E9E8C39EE5}"/>
              </a:ext>
            </a:extLst>
          </p:cNvPr>
          <p:cNvSpPr txBox="1"/>
          <p:nvPr/>
        </p:nvSpPr>
        <p:spPr bwMode="auto">
          <a:xfrm>
            <a:off x="7632556" y="5635078"/>
            <a:ext cx="70724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23</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Baseline</a:t>
            </a:r>
          </a:p>
        </p:txBody>
      </p:sp>
      <p:sp>
        <p:nvSpPr>
          <p:cNvPr id="29" name="TextBox 28">
            <a:extLst>
              <a:ext uri="{FF2B5EF4-FFF2-40B4-BE49-F238E27FC236}">
                <a16:creationId xmlns:a16="http://schemas.microsoft.com/office/drawing/2014/main" id="{4691BAC0-0EF6-642F-342C-5725A49A3CDB}"/>
              </a:ext>
            </a:extLst>
          </p:cNvPr>
          <p:cNvSpPr txBox="1"/>
          <p:nvPr/>
        </p:nvSpPr>
        <p:spPr bwMode="auto">
          <a:xfrm>
            <a:off x="8387724" y="5635077"/>
            <a:ext cx="588624"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18</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C2D1</a:t>
            </a:r>
          </a:p>
        </p:txBody>
      </p:sp>
      <p:sp>
        <p:nvSpPr>
          <p:cNvPr id="30" name="TextBox 29">
            <a:extLst>
              <a:ext uri="{FF2B5EF4-FFF2-40B4-BE49-F238E27FC236}">
                <a16:creationId xmlns:a16="http://schemas.microsoft.com/office/drawing/2014/main" id="{5CE4DDD5-131D-1712-961E-D168B5350E5B}"/>
              </a:ext>
            </a:extLst>
          </p:cNvPr>
          <p:cNvSpPr txBox="1"/>
          <p:nvPr/>
        </p:nvSpPr>
        <p:spPr bwMode="auto">
          <a:xfrm>
            <a:off x="9042227" y="5635077"/>
            <a:ext cx="65998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 12</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Surgery</a:t>
            </a:r>
          </a:p>
        </p:txBody>
      </p:sp>
      <p:grpSp>
        <p:nvGrpSpPr>
          <p:cNvPr id="37" name="Group 36">
            <a:extLst>
              <a:ext uri="{FF2B5EF4-FFF2-40B4-BE49-F238E27FC236}">
                <a16:creationId xmlns:a16="http://schemas.microsoft.com/office/drawing/2014/main" id="{AAA396DC-431D-2D24-E742-086A268E79B6}"/>
              </a:ext>
            </a:extLst>
          </p:cNvPr>
          <p:cNvGrpSpPr/>
          <p:nvPr/>
        </p:nvGrpSpPr>
        <p:grpSpPr>
          <a:xfrm>
            <a:off x="886022" y="2893017"/>
            <a:ext cx="2838737" cy="2787077"/>
            <a:chOff x="886022" y="2893017"/>
            <a:chExt cx="2838737" cy="2787077"/>
          </a:xfrm>
        </p:grpSpPr>
        <p:sp>
          <p:nvSpPr>
            <p:cNvPr id="21" name="Freeform 20">
              <a:extLst>
                <a:ext uri="{FF2B5EF4-FFF2-40B4-BE49-F238E27FC236}">
                  <a16:creationId xmlns:a16="http://schemas.microsoft.com/office/drawing/2014/main" id="{62E02D5E-616B-61D2-26E1-264EF62E8C09}"/>
                </a:ext>
              </a:extLst>
            </p:cNvPr>
            <p:cNvSpPr/>
            <p:nvPr/>
          </p:nvSpPr>
          <p:spPr bwMode="auto">
            <a:xfrm>
              <a:off x="955729" y="2893017"/>
              <a:ext cx="2769030" cy="2787077"/>
            </a:xfrm>
            <a:custGeom>
              <a:avLst/>
              <a:gdLst>
                <a:gd name="connsiteX0" fmla="*/ 0 w 2769030"/>
                <a:gd name="connsiteY0" fmla="*/ 0 h 2779363"/>
                <a:gd name="connsiteX1" fmla="*/ 0 w 2769030"/>
                <a:gd name="connsiteY1" fmla="*/ 2779363 h 2779363"/>
                <a:gd name="connsiteX2" fmla="*/ 2769030 w 2769030"/>
                <a:gd name="connsiteY2" fmla="*/ 2779363 h 2779363"/>
              </a:gdLst>
              <a:ahLst/>
              <a:cxnLst>
                <a:cxn ang="0">
                  <a:pos x="connsiteX0" y="connsiteY0"/>
                </a:cxn>
                <a:cxn ang="0">
                  <a:pos x="connsiteX1" y="connsiteY1"/>
                </a:cxn>
                <a:cxn ang="0">
                  <a:pos x="connsiteX2" y="connsiteY2"/>
                </a:cxn>
              </a:cxnLst>
              <a:rect l="l" t="t" r="r" b="b"/>
              <a:pathLst>
                <a:path w="2769030" h="2779363">
                  <a:moveTo>
                    <a:pt x="0" y="0"/>
                  </a:moveTo>
                  <a:lnTo>
                    <a:pt x="0" y="2779363"/>
                  </a:lnTo>
                  <a:lnTo>
                    <a:pt x="2769030" y="2779363"/>
                  </a:lnTo>
                </a:path>
              </a:pathLst>
            </a:custGeom>
            <a:noFill/>
            <a:ln w="28575">
              <a:solidFill>
                <a:schemeClr val="bg1"/>
              </a:solidFill>
              <a:miter lim="800000"/>
              <a:headEnd/>
              <a:tailEnd/>
            </a:ln>
          </p:spPr>
          <p:txBody>
            <a:bodyPr rtlCol="0" anchor="ctr"/>
            <a:lstStyle/>
            <a:p>
              <a:pPr algn="ctr"/>
              <a:endParaRPr lang="en-US"/>
            </a:p>
          </p:txBody>
        </p:sp>
        <p:cxnSp>
          <p:nvCxnSpPr>
            <p:cNvPr id="32" name="Straight Connector 31">
              <a:extLst>
                <a:ext uri="{FF2B5EF4-FFF2-40B4-BE49-F238E27FC236}">
                  <a16:creationId xmlns:a16="http://schemas.microsoft.com/office/drawing/2014/main" id="{77A7246C-065C-068C-2DB6-E56D1A3D5519}"/>
                </a:ext>
              </a:extLst>
            </p:cNvPr>
            <p:cNvCxnSpPr/>
            <p:nvPr/>
          </p:nvCxnSpPr>
          <p:spPr bwMode="auto">
            <a:xfrm>
              <a:off x="886022" y="2897117"/>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C0FE349F-D558-F3A1-1CC2-504CA16885CD}"/>
                </a:ext>
              </a:extLst>
            </p:cNvPr>
            <p:cNvCxnSpPr/>
            <p:nvPr/>
          </p:nvCxnSpPr>
          <p:spPr bwMode="auto">
            <a:xfrm>
              <a:off x="886022" y="3592655"/>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1B48C606-B3D3-0098-7D6A-5039D9BAB58A}"/>
                </a:ext>
              </a:extLst>
            </p:cNvPr>
            <p:cNvCxnSpPr/>
            <p:nvPr/>
          </p:nvCxnSpPr>
          <p:spPr bwMode="auto">
            <a:xfrm>
              <a:off x="886022" y="4288193"/>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20E3CC2B-B456-8113-0907-7903F577FDE1}"/>
                </a:ext>
              </a:extLst>
            </p:cNvPr>
            <p:cNvCxnSpPr/>
            <p:nvPr/>
          </p:nvCxnSpPr>
          <p:spPr bwMode="auto">
            <a:xfrm>
              <a:off x="886022" y="4983732"/>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D1058CEE-9E0E-C81F-D5A6-261B62E8A74F}"/>
                </a:ext>
              </a:extLst>
            </p:cNvPr>
            <p:cNvCxnSpPr/>
            <p:nvPr/>
          </p:nvCxnSpPr>
          <p:spPr bwMode="auto">
            <a:xfrm>
              <a:off x="886022" y="5679271"/>
              <a:ext cx="697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8" name="Group 37">
            <a:extLst>
              <a:ext uri="{FF2B5EF4-FFF2-40B4-BE49-F238E27FC236}">
                <a16:creationId xmlns:a16="http://schemas.microsoft.com/office/drawing/2014/main" id="{670D15B9-D0B1-192D-8F8C-880F4C37B561}"/>
              </a:ext>
            </a:extLst>
          </p:cNvPr>
          <p:cNvGrpSpPr/>
          <p:nvPr/>
        </p:nvGrpSpPr>
        <p:grpSpPr>
          <a:xfrm>
            <a:off x="4047488" y="2895337"/>
            <a:ext cx="2838737" cy="2787077"/>
            <a:chOff x="886022" y="2893017"/>
            <a:chExt cx="2838737" cy="2787077"/>
          </a:xfrm>
        </p:grpSpPr>
        <p:sp>
          <p:nvSpPr>
            <p:cNvPr id="39" name="Freeform 38">
              <a:extLst>
                <a:ext uri="{FF2B5EF4-FFF2-40B4-BE49-F238E27FC236}">
                  <a16:creationId xmlns:a16="http://schemas.microsoft.com/office/drawing/2014/main" id="{3A64F7AA-0686-F625-1EE1-22A4B21DBDDB}"/>
                </a:ext>
              </a:extLst>
            </p:cNvPr>
            <p:cNvSpPr/>
            <p:nvPr/>
          </p:nvSpPr>
          <p:spPr bwMode="auto">
            <a:xfrm>
              <a:off x="955729" y="2893017"/>
              <a:ext cx="2769030" cy="2787077"/>
            </a:xfrm>
            <a:custGeom>
              <a:avLst/>
              <a:gdLst>
                <a:gd name="connsiteX0" fmla="*/ 0 w 2769030"/>
                <a:gd name="connsiteY0" fmla="*/ 0 h 2779363"/>
                <a:gd name="connsiteX1" fmla="*/ 0 w 2769030"/>
                <a:gd name="connsiteY1" fmla="*/ 2779363 h 2779363"/>
                <a:gd name="connsiteX2" fmla="*/ 2769030 w 2769030"/>
                <a:gd name="connsiteY2" fmla="*/ 2779363 h 2779363"/>
              </a:gdLst>
              <a:ahLst/>
              <a:cxnLst>
                <a:cxn ang="0">
                  <a:pos x="connsiteX0" y="connsiteY0"/>
                </a:cxn>
                <a:cxn ang="0">
                  <a:pos x="connsiteX1" y="connsiteY1"/>
                </a:cxn>
                <a:cxn ang="0">
                  <a:pos x="connsiteX2" y="connsiteY2"/>
                </a:cxn>
              </a:cxnLst>
              <a:rect l="l" t="t" r="r" b="b"/>
              <a:pathLst>
                <a:path w="2769030" h="2779363">
                  <a:moveTo>
                    <a:pt x="0" y="0"/>
                  </a:moveTo>
                  <a:lnTo>
                    <a:pt x="0" y="2779363"/>
                  </a:lnTo>
                  <a:lnTo>
                    <a:pt x="2769030" y="2779363"/>
                  </a:lnTo>
                </a:path>
              </a:pathLst>
            </a:custGeom>
            <a:noFill/>
            <a:ln w="28575">
              <a:solidFill>
                <a:schemeClr val="bg1"/>
              </a:solidFill>
              <a:miter lim="800000"/>
              <a:headEnd/>
              <a:tailEnd/>
            </a:ln>
          </p:spPr>
          <p:txBody>
            <a:bodyPr rtlCol="0" anchor="ctr"/>
            <a:lstStyle/>
            <a:p>
              <a:pPr algn="ctr"/>
              <a:endParaRPr lang="en-US"/>
            </a:p>
          </p:txBody>
        </p:sp>
        <p:cxnSp>
          <p:nvCxnSpPr>
            <p:cNvPr id="40" name="Straight Connector 39">
              <a:extLst>
                <a:ext uri="{FF2B5EF4-FFF2-40B4-BE49-F238E27FC236}">
                  <a16:creationId xmlns:a16="http://schemas.microsoft.com/office/drawing/2014/main" id="{015B2230-EBAB-4032-482C-5DD9F0F3DF7E}"/>
                </a:ext>
              </a:extLst>
            </p:cNvPr>
            <p:cNvCxnSpPr/>
            <p:nvPr/>
          </p:nvCxnSpPr>
          <p:spPr bwMode="auto">
            <a:xfrm>
              <a:off x="886022" y="2897117"/>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491CFFA-7695-F3AE-6BBE-1FE4EB94BBB5}"/>
                </a:ext>
              </a:extLst>
            </p:cNvPr>
            <p:cNvCxnSpPr/>
            <p:nvPr/>
          </p:nvCxnSpPr>
          <p:spPr bwMode="auto">
            <a:xfrm>
              <a:off x="886022" y="3592655"/>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C06A5023-3F9D-84E3-B0CA-B78F00AED802}"/>
                </a:ext>
              </a:extLst>
            </p:cNvPr>
            <p:cNvCxnSpPr/>
            <p:nvPr/>
          </p:nvCxnSpPr>
          <p:spPr bwMode="auto">
            <a:xfrm>
              <a:off x="886022" y="4288193"/>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7F02700-28E7-78C7-EB50-3CCD5994907C}"/>
                </a:ext>
              </a:extLst>
            </p:cNvPr>
            <p:cNvCxnSpPr/>
            <p:nvPr/>
          </p:nvCxnSpPr>
          <p:spPr bwMode="auto">
            <a:xfrm>
              <a:off x="886022" y="4983732"/>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A3CD04FB-FE85-8138-B872-150F064306C4}"/>
                </a:ext>
              </a:extLst>
            </p:cNvPr>
            <p:cNvCxnSpPr/>
            <p:nvPr/>
          </p:nvCxnSpPr>
          <p:spPr bwMode="auto">
            <a:xfrm>
              <a:off x="886022" y="5679271"/>
              <a:ext cx="697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45" name="Group 44">
            <a:extLst>
              <a:ext uri="{FF2B5EF4-FFF2-40B4-BE49-F238E27FC236}">
                <a16:creationId xmlns:a16="http://schemas.microsoft.com/office/drawing/2014/main" id="{F5DA76EC-CD45-C435-4175-7DF317680D3D}"/>
              </a:ext>
            </a:extLst>
          </p:cNvPr>
          <p:cNvGrpSpPr/>
          <p:nvPr/>
        </p:nvGrpSpPr>
        <p:grpSpPr>
          <a:xfrm>
            <a:off x="7245141" y="2894590"/>
            <a:ext cx="2838737" cy="2787077"/>
            <a:chOff x="886022" y="2893017"/>
            <a:chExt cx="2838737" cy="2787077"/>
          </a:xfrm>
        </p:grpSpPr>
        <p:sp>
          <p:nvSpPr>
            <p:cNvPr id="46" name="Freeform 45">
              <a:extLst>
                <a:ext uri="{FF2B5EF4-FFF2-40B4-BE49-F238E27FC236}">
                  <a16:creationId xmlns:a16="http://schemas.microsoft.com/office/drawing/2014/main" id="{6B05B062-1F38-1683-4234-3A868DFDD04F}"/>
                </a:ext>
              </a:extLst>
            </p:cNvPr>
            <p:cNvSpPr/>
            <p:nvPr/>
          </p:nvSpPr>
          <p:spPr bwMode="auto">
            <a:xfrm>
              <a:off x="955729" y="2893017"/>
              <a:ext cx="2769030" cy="2787077"/>
            </a:xfrm>
            <a:custGeom>
              <a:avLst/>
              <a:gdLst>
                <a:gd name="connsiteX0" fmla="*/ 0 w 2769030"/>
                <a:gd name="connsiteY0" fmla="*/ 0 h 2779363"/>
                <a:gd name="connsiteX1" fmla="*/ 0 w 2769030"/>
                <a:gd name="connsiteY1" fmla="*/ 2779363 h 2779363"/>
                <a:gd name="connsiteX2" fmla="*/ 2769030 w 2769030"/>
                <a:gd name="connsiteY2" fmla="*/ 2779363 h 2779363"/>
              </a:gdLst>
              <a:ahLst/>
              <a:cxnLst>
                <a:cxn ang="0">
                  <a:pos x="connsiteX0" y="connsiteY0"/>
                </a:cxn>
                <a:cxn ang="0">
                  <a:pos x="connsiteX1" y="connsiteY1"/>
                </a:cxn>
                <a:cxn ang="0">
                  <a:pos x="connsiteX2" y="connsiteY2"/>
                </a:cxn>
              </a:cxnLst>
              <a:rect l="l" t="t" r="r" b="b"/>
              <a:pathLst>
                <a:path w="2769030" h="2779363">
                  <a:moveTo>
                    <a:pt x="0" y="0"/>
                  </a:moveTo>
                  <a:lnTo>
                    <a:pt x="0" y="2779363"/>
                  </a:lnTo>
                  <a:lnTo>
                    <a:pt x="2769030" y="2779363"/>
                  </a:lnTo>
                </a:path>
              </a:pathLst>
            </a:custGeom>
            <a:noFill/>
            <a:ln w="28575">
              <a:solidFill>
                <a:schemeClr val="bg1"/>
              </a:solidFill>
              <a:miter lim="800000"/>
              <a:headEnd/>
              <a:tailEnd/>
            </a:ln>
          </p:spPr>
          <p:txBody>
            <a:bodyPr rtlCol="0" anchor="ctr"/>
            <a:lstStyle/>
            <a:p>
              <a:pPr algn="ctr"/>
              <a:endParaRPr lang="en-US"/>
            </a:p>
          </p:txBody>
        </p:sp>
        <p:cxnSp>
          <p:nvCxnSpPr>
            <p:cNvPr id="47" name="Straight Connector 46">
              <a:extLst>
                <a:ext uri="{FF2B5EF4-FFF2-40B4-BE49-F238E27FC236}">
                  <a16:creationId xmlns:a16="http://schemas.microsoft.com/office/drawing/2014/main" id="{63025E3D-FB63-FA6F-FC9D-27E5CEF0E5B1}"/>
                </a:ext>
              </a:extLst>
            </p:cNvPr>
            <p:cNvCxnSpPr/>
            <p:nvPr/>
          </p:nvCxnSpPr>
          <p:spPr bwMode="auto">
            <a:xfrm>
              <a:off x="886022" y="2897117"/>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B4CAAE3A-E00D-E7C0-E4DB-EDFF44B77901}"/>
                </a:ext>
              </a:extLst>
            </p:cNvPr>
            <p:cNvCxnSpPr/>
            <p:nvPr/>
          </p:nvCxnSpPr>
          <p:spPr bwMode="auto">
            <a:xfrm>
              <a:off x="886022" y="3592655"/>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206C6D2F-399B-0DC2-45D3-CADB978B135E}"/>
                </a:ext>
              </a:extLst>
            </p:cNvPr>
            <p:cNvCxnSpPr/>
            <p:nvPr/>
          </p:nvCxnSpPr>
          <p:spPr bwMode="auto">
            <a:xfrm>
              <a:off x="886022" y="4288193"/>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7A500D11-ABB1-5B51-A1FC-772CADFBF5D2}"/>
                </a:ext>
              </a:extLst>
            </p:cNvPr>
            <p:cNvCxnSpPr/>
            <p:nvPr/>
          </p:nvCxnSpPr>
          <p:spPr bwMode="auto">
            <a:xfrm>
              <a:off x="886022" y="4983732"/>
              <a:ext cx="69707"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574DA741-7FBD-922F-07E6-1BC4221C82CF}"/>
                </a:ext>
              </a:extLst>
            </p:cNvPr>
            <p:cNvCxnSpPr/>
            <p:nvPr/>
          </p:nvCxnSpPr>
          <p:spPr bwMode="auto">
            <a:xfrm>
              <a:off x="886022" y="5679271"/>
              <a:ext cx="69707" cy="0"/>
            </a:xfrm>
            <a:prstGeom prst="line">
              <a:avLst/>
            </a:prstGeom>
            <a:noFill/>
            <a:ln w="28575" cap="flat" cmpd="sng" algn="ctr">
              <a:solidFill>
                <a:schemeClr val="bg1"/>
              </a:solidFill>
              <a:prstDash val="solid"/>
              <a:round/>
              <a:headEnd type="none" w="med" len="med"/>
              <a:tailEnd type="none" w="med" len="med"/>
            </a:ln>
            <a:effectLst/>
          </p:spPr>
        </p:cxnSp>
      </p:grpSp>
      <p:grpSp>
        <p:nvGrpSpPr>
          <p:cNvPr id="57" name="Group 56">
            <a:extLst>
              <a:ext uri="{FF2B5EF4-FFF2-40B4-BE49-F238E27FC236}">
                <a16:creationId xmlns:a16="http://schemas.microsoft.com/office/drawing/2014/main" id="{72405413-A3E6-DBAC-D651-B21DAF55F564}"/>
              </a:ext>
            </a:extLst>
          </p:cNvPr>
          <p:cNvGrpSpPr/>
          <p:nvPr/>
        </p:nvGrpSpPr>
        <p:grpSpPr>
          <a:xfrm>
            <a:off x="500759" y="2745548"/>
            <a:ext cx="458780" cy="3090719"/>
            <a:chOff x="500759" y="2745548"/>
            <a:chExt cx="458780" cy="3090719"/>
          </a:xfrm>
        </p:grpSpPr>
        <p:sp>
          <p:nvSpPr>
            <p:cNvPr id="52" name="TextBox 51">
              <a:extLst>
                <a:ext uri="{FF2B5EF4-FFF2-40B4-BE49-F238E27FC236}">
                  <a16:creationId xmlns:a16="http://schemas.microsoft.com/office/drawing/2014/main" id="{E7CD6AFD-C15F-4E63-CCBA-A16007174D30}"/>
                </a:ext>
              </a:extLst>
            </p:cNvPr>
            <p:cNvSpPr txBox="1"/>
            <p:nvPr/>
          </p:nvSpPr>
          <p:spPr bwMode="auto">
            <a:xfrm>
              <a:off x="500759" y="2745548"/>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53" name="TextBox 52">
              <a:extLst>
                <a:ext uri="{FF2B5EF4-FFF2-40B4-BE49-F238E27FC236}">
                  <a16:creationId xmlns:a16="http://schemas.microsoft.com/office/drawing/2014/main" id="{BE2C668E-1424-DFF6-4E30-BAD1B1E8D3A2}"/>
                </a:ext>
              </a:extLst>
            </p:cNvPr>
            <p:cNvSpPr txBox="1"/>
            <p:nvPr/>
          </p:nvSpPr>
          <p:spPr bwMode="auto">
            <a:xfrm>
              <a:off x="592131" y="344128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54" name="TextBox 53">
              <a:extLst>
                <a:ext uri="{FF2B5EF4-FFF2-40B4-BE49-F238E27FC236}">
                  <a16:creationId xmlns:a16="http://schemas.microsoft.com/office/drawing/2014/main" id="{11DA7D7E-0C62-778B-13AB-B70052FB263B}"/>
                </a:ext>
              </a:extLst>
            </p:cNvPr>
            <p:cNvSpPr txBox="1"/>
            <p:nvPr/>
          </p:nvSpPr>
          <p:spPr bwMode="auto">
            <a:xfrm>
              <a:off x="592131" y="41370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55" name="TextBox 54">
              <a:extLst>
                <a:ext uri="{FF2B5EF4-FFF2-40B4-BE49-F238E27FC236}">
                  <a16:creationId xmlns:a16="http://schemas.microsoft.com/office/drawing/2014/main" id="{3AA7BBF3-5125-0B19-329E-25809F1FE8DD}"/>
                </a:ext>
              </a:extLst>
            </p:cNvPr>
            <p:cNvSpPr txBox="1"/>
            <p:nvPr/>
          </p:nvSpPr>
          <p:spPr bwMode="auto">
            <a:xfrm>
              <a:off x="592131" y="48327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56" name="TextBox 55">
              <a:extLst>
                <a:ext uri="{FF2B5EF4-FFF2-40B4-BE49-F238E27FC236}">
                  <a16:creationId xmlns:a16="http://schemas.microsoft.com/office/drawing/2014/main" id="{5C94866A-5F00-EA82-DD5A-193F05FF08CB}"/>
                </a:ext>
              </a:extLst>
            </p:cNvPr>
            <p:cNvSpPr txBox="1"/>
            <p:nvPr/>
          </p:nvSpPr>
          <p:spPr bwMode="auto">
            <a:xfrm>
              <a:off x="683502" y="552849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58" name="Group 57">
            <a:extLst>
              <a:ext uri="{FF2B5EF4-FFF2-40B4-BE49-F238E27FC236}">
                <a16:creationId xmlns:a16="http://schemas.microsoft.com/office/drawing/2014/main" id="{23AA747E-7216-19FC-DB33-EC5F501C7E6D}"/>
              </a:ext>
            </a:extLst>
          </p:cNvPr>
          <p:cNvGrpSpPr/>
          <p:nvPr/>
        </p:nvGrpSpPr>
        <p:grpSpPr>
          <a:xfrm>
            <a:off x="3648492" y="2745548"/>
            <a:ext cx="458780" cy="3090719"/>
            <a:chOff x="500759" y="2745548"/>
            <a:chExt cx="458780" cy="3090719"/>
          </a:xfrm>
        </p:grpSpPr>
        <p:sp>
          <p:nvSpPr>
            <p:cNvPr id="59" name="TextBox 58">
              <a:extLst>
                <a:ext uri="{FF2B5EF4-FFF2-40B4-BE49-F238E27FC236}">
                  <a16:creationId xmlns:a16="http://schemas.microsoft.com/office/drawing/2014/main" id="{F18AB214-7A0F-AAE1-BD04-3E252F8EF36A}"/>
                </a:ext>
              </a:extLst>
            </p:cNvPr>
            <p:cNvSpPr txBox="1"/>
            <p:nvPr/>
          </p:nvSpPr>
          <p:spPr bwMode="auto">
            <a:xfrm>
              <a:off x="500759" y="2745548"/>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60" name="TextBox 59">
              <a:extLst>
                <a:ext uri="{FF2B5EF4-FFF2-40B4-BE49-F238E27FC236}">
                  <a16:creationId xmlns:a16="http://schemas.microsoft.com/office/drawing/2014/main" id="{84F338F3-B61A-0EF0-9943-35B0E234FF96}"/>
                </a:ext>
              </a:extLst>
            </p:cNvPr>
            <p:cNvSpPr txBox="1"/>
            <p:nvPr/>
          </p:nvSpPr>
          <p:spPr bwMode="auto">
            <a:xfrm>
              <a:off x="592131" y="344128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61" name="TextBox 60">
              <a:extLst>
                <a:ext uri="{FF2B5EF4-FFF2-40B4-BE49-F238E27FC236}">
                  <a16:creationId xmlns:a16="http://schemas.microsoft.com/office/drawing/2014/main" id="{8C1B90F1-0F1F-B5DF-08F2-DF40DB14CC5D}"/>
                </a:ext>
              </a:extLst>
            </p:cNvPr>
            <p:cNvSpPr txBox="1"/>
            <p:nvPr/>
          </p:nvSpPr>
          <p:spPr bwMode="auto">
            <a:xfrm>
              <a:off x="592131" y="41370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62" name="TextBox 61">
              <a:extLst>
                <a:ext uri="{FF2B5EF4-FFF2-40B4-BE49-F238E27FC236}">
                  <a16:creationId xmlns:a16="http://schemas.microsoft.com/office/drawing/2014/main" id="{7F122684-C44C-8CE0-FF1A-C163D825738C}"/>
                </a:ext>
              </a:extLst>
            </p:cNvPr>
            <p:cNvSpPr txBox="1"/>
            <p:nvPr/>
          </p:nvSpPr>
          <p:spPr bwMode="auto">
            <a:xfrm>
              <a:off x="592131" y="48327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63" name="TextBox 62">
              <a:extLst>
                <a:ext uri="{FF2B5EF4-FFF2-40B4-BE49-F238E27FC236}">
                  <a16:creationId xmlns:a16="http://schemas.microsoft.com/office/drawing/2014/main" id="{0536BDEA-B74C-3D1C-93EC-6AA333232897}"/>
                </a:ext>
              </a:extLst>
            </p:cNvPr>
            <p:cNvSpPr txBox="1"/>
            <p:nvPr/>
          </p:nvSpPr>
          <p:spPr bwMode="auto">
            <a:xfrm>
              <a:off x="683502" y="552849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grpSp>
        <p:nvGrpSpPr>
          <p:cNvPr id="31744" name="Group 31743">
            <a:extLst>
              <a:ext uri="{FF2B5EF4-FFF2-40B4-BE49-F238E27FC236}">
                <a16:creationId xmlns:a16="http://schemas.microsoft.com/office/drawing/2014/main" id="{6C88CFDB-2553-DD85-E5C3-B1FCEC937925}"/>
              </a:ext>
            </a:extLst>
          </p:cNvPr>
          <p:cNvGrpSpPr/>
          <p:nvPr/>
        </p:nvGrpSpPr>
        <p:grpSpPr>
          <a:xfrm>
            <a:off x="6856068" y="2741195"/>
            <a:ext cx="458780" cy="3090719"/>
            <a:chOff x="500759" y="2745548"/>
            <a:chExt cx="458780" cy="3090719"/>
          </a:xfrm>
        </p:grpSpPr>
        <p:sp>
          <p:nvSpPr>
            <p:cNvPr id="31745" name="TextBox 31744">
              <a:extLst>
                <a:ext uri="{FF2B5EF4-FFF2-40B4-BE49-F238E27FC236}">
                  <a16:creationId xmlns:a16="http://schemas.microsoft.com/office/drawing/2014/main" id="{EC8232A3-6132-93C8-127D-E1AF20AB501B}"/>
                </a:ext>
              </a:extLst>
            </p:cNvPr>
            <p:cNvSpPr txBox="1"/>
            <p:nvPr/>
          </p:nvSpPr>
          <p:spPr bwMode="auto">
            <a:xfrm>
              <a:off x="500759" y="2745548"/>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31747" name="TextBox 31746">
              <a:extLst>
                <a:ext uri="{FF2B5EF4-FFF2-40B4-BE49-F238E27FC236}">
                  <a16:creationId xmlns:a16="http://schemas.microsoft.com/office/drawing/2014/main" id="{3EB22DF1-B796-8FD5-6638-C5810EC5C8D4}"/>
                </a:ext>
              </a:extLst>
            </p:cNvPr>
            <p:cNvSpPr txBox="1"/>
            <p:nvPr/>
          </p:nvSpPr>
          <p:spPr bwMode="auto">
            <a:xfrm>
              <a:off x="592131" y="3441284"/>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75</a:t>
              </a:r>
            </a:p>
          </p:txBody>
        </p:sp>
        <p:sp>
          <p:nvSpPr>
            <p:cNvPr id="31748" name="TextBox 31747">
              <a:extLst>
                <a:ext uri="{FF2B5EF4-FFF2-40B4-BE49-F238E27FC236}">
                  <a16:creationId xmlns:a16="http://schemas.microsoft.com/office/drawing/2014/main" id="{61AF93E9-BB34-B615-6A6B-ABF303B4B550}"/>
                </a:ext>
              </a:extLst>
            </p:cNvPr>
            <p:cNvSpPr txBox="1"/>
            <p:nvPr/>
          </p:nvSpPr>
          <p:spPr bwMode="auto">
            <a:xfrm>
              <a:off x="592131" y="4137020"/>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31749" name="TextBox 31748">
              <a:extLst>
                <a:ext uri="{FF2B5EF4-FFF2-40B4-BE49-F238E27FC236}">
                  <a16:creationId xmlns:a16="http://schemas.microsoft.com/office/drawing/2014/main" id="{C880ABA1-39D3-C544-B26D-FC3AC7284286}"/>
                </a:ext>
              </a:extLst>
            </p:cNvPr>
            <p:cNvSpPr txBox="1"/>
            <p:nvPr/>
          </p:nvSpPr>
          <p:spPr bwMode="auto">
            <a:xfrm>
              <a:off x="592131" y="4832756"/>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25</a:t>
              </a:r>
            </a:p>
          </p:txBody>
        </p:sp>
        <p:sp>
          <p:nvSpPr>
            <p:cNvPr id="31750" name="TextBox 31749">
              <a:extLst>
                <a:ext uri="{FF2B5EF4-FFF2-40B4-BE49-F238E27FC236}">
                  <a16:creationId xmlns:a16="http://schemas.microsoft.com/office/drawing/2014/main" id="{B0A5005B-F119-898E-C7B4-283492E8D162}"/>
                </a:ext>
              </a:extLst>
            </p:cNvPr>
            <p:cNvSpPr txBox="1"/>
            <p:nvPr/>
          </p:nvSpPr>
          <p:spPr bwMode="auto">
            <a:xfrm>
              <a:off x="683502" y="5528490"/>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grpSp>
      <p:sp>
        <p:nvSpPr>
          <p:cNvPr id="31753" name="Rectangle 31752">
            <a:extLst>
              <a:ext uri="{FF2B5EF4-FFF2-40B4-BE49-F238E27FC236}">
                <a16:creationId xmlns:a16="http://schemas.microsoft.com/office/drawing/2014/main" id="{77A9E39D-BFAD-48DC-4FC6-16F93215F9AC}"/>
              </a:ext>
            </a:extLst>
          </p:cNvPr>
          <p:cNvSpPr/>
          <p:nvPr/>
        </p:nvSpPr>
        <p:spPr bwMode="auto">
          <a:xfrm>
            <a:off x="9109699" y="5381839"/>
            <a:ext cx="520009" cy="27039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4" name="Rectangle 31753">
            <a:extLst>
              <a:ext uri="{FF2B5EF4-FFF2-40B4-BE49-F238E27FC236}">
                <a16:creationId xmlns:a16="http://schemas.microsoft.com/office/drawing/2014/main" id="{3A664308-6A6E-47AE-CC85-F5039DA229C4}"/>
              </a:ext>
            </a:extLst>
          </p:cNvPr>
          <p:cNvSpPr/>
          <p:nvPr/>
        </p:nvSpPr>
        <p:spPr bwMode="auto">
          <a:xfrm>
            <a:off x="2072961" y="4602844"/>
            <a:ext cx="520009" cy="838451"/>
          </a:xfrm>
          <a:prstGeom prst="rect">
            <a:avLst/>
          </a:prstGeom>
          <a:solidFill>
            <a:schemeClr val="accent1">
              <a:alpha val="74902"/>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5" name="Rectangle 31754">
            <a:extLst>
              <a:ext uri="{FF2B5EF4-FFF2-40B4-BE49-F238E27FC236}">
                <a16:creationId xmlns:a16="http://schemas.microsoft.com/office/drawing/2014/main" id="{D0343685-F2ED-BF5F-7ED0-AE02DF3F9D03}"/>
              </a:ext>
            </a:extLst>
          </p:cNvPr>
          <p:cNvSpPr/>
          <p:nvPr/>
        </p:nvSpPr>
        <p:spPr bwMode="auto">
          <a:xfrm>
            <a:off x="5243274" y="5399595"/>
            <a:ext cx="520009" cy="248543"/>
          </a:xfrm>
          <a:prstGeom prst="rect">
            <a:avLst/>
          </a:prstGeom>
          <a:solidFill>
            <a:schemeClr val="accent2">
              <a:alpha val="74902"/>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6" name="Rectangle 31755">
            <a:extLst>
              <a:ext uri="{FF2B5EF4-FFF2-40B4-BE49-F238E27FC236}">
                <a16:creationId xmlns:a16="http://schemas.microsoft.com/office/drawing/2014/main" id="{3107F3F8-AF52-72B1-FF7E-2EE7B9C56815}"/>
              </a:ext>
            </a:extLst>
          </p:cNvPr>
          <p:cNvSpPr/>
          <p:nvPr/>
        </p:nvSpPr>
        <p:spPr bwMode="auto">
          <a:xfrm>
            <a:off x="8428858" y="4751670"/>
            <a:ext cx="520009" cy="839162"/>
          </a:xfrm>
          <a:prstGeom prst="rect">
            <a:avLst/>
          </a:prstGeom>
          <a:solidFill>
            <a:schemeClr val="accent3">
              <a:alpha val="74902"/>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7" name="Rectangle 31756">
            <a:extLst>
              <a:ext uri="{FF2B5EF4-FFF2-40B4-BE49-F238E27FC236}">
                <a16:creationId xmlns:a16="http://schemas.microsoft.com/office/drawing/2014/main" id="{98AED368-6D61-F176-622A-3118C7A3C92B}"/>
              </a:ext>
            </a:extLst>
          </p:cNvPr>
          <p:cNvSpPr/>
          <p:nvPr/>
        </p:nvSpPr>
        <p:spPr bwMode="auto">
          <a:xfrm>
            <a:off x="1381338" y="4052529"/>
            <a:ext cx="520009" cy="995128"/>
          </a:xfrm>
          <a:prstGeom prst="rect">
            <a:avLst/>
          </a:prstGeom>
          <a:solidFill>
            <a:schemeClr val="accent1">
              <a:alpha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8" name="Rectangle 31757">
            <a:extLst>
              <a:ext uri="{FF2B5EF4-FFF2-40B4-BE49-F238E27FC236}">
                <a16:creationId xmlns:a16="http://schemas.microsoft.com/office/drawing/2014/main" id="{18B88D9E-A11A-EC51-65F4-5D7C80A812BC}"/>
              </a:ext>
            </a:extLst>
          </p:cNvPr>
          <p:cNvSpPr/>
          <p:nvPr/>
        </p:nvSpPr>
        <p:spPr bwMode="auto">
          <a:xfrm>
            <a:off x="4551651" y="4016595"/>
            <a:ext cx="520009" cy="967126"/>
          </a:xfrm>
          <a:prstGeom prst="rect">
            <a:avLst/>
          </a:prstGeom>
          <a:solidFill>
            <a:schemeClr val="accent2">
              <a:alpha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760" name="Straight Connector 31759">
            <a:extLst>
              <a:ext uri="{FF2B5EF4-FFF2-40B4-BE49-F238E27FC236}">
                <a16:creationId xmlns:a16="http://schemas.microsoft.com/office/drawing/2014/main" id="{B62A01EF-64C6-6AFE-F6F8-9E94E041C230}"/>
              </a:ext>
            </a:extLst>
          </p:cNvPr>
          <p:cNvCxnSpPr/>
          <p:nvPr/>
        </p:nvCxnSpPr>
        <p:spPr bwMode="auto">
          <a:xfrm flipV="1">
            <a:off x="1638067" y="3313162"/>
            <a:ext cx="0" cy="739367"/>
          </a:xfrm>
          <a:prstGeom prst="line">
            <a:avLst/>
          </a:prstGeom>
          <a:noFill/>
          <a:ln w="28575" cap="flat" cmpd="sng" algn="ctr">
            <a:solidFill>
              <a:schemeClr val="bg1"/>
            </a:solidFill>
            <a:prstDash val="solid"/>
            <a:round/>
            <a:headEnd type="none" w="med" len="med"/>
            <a:tailEnd type="none" w="med" len="med"/>
          </a:ln>
          <a:effectLst/>
        </p:spPr>
      </p:cxnSp>
      <p:cxnSp>
        <p:nvCxnSpPr>
          <p:cNvPr id="31761" name="Straight Connector 31760">
            <a:extLst>
              <a:ext uri="{FF2B5EF4-FFF2-40B4-BE49-F238E27FC236}">
                <a16:creationId xmlns:a16="http://schemas.microsoft.com/office/drawing/2014/main" id="{07CB9E54-E40B-F89E-5068-130A97F7E496}"/>
              </a:ext>
            </a:extLst>
          </p:cNvPr>
          <p:cNvCxnSpPr>
            <a:cxnSpLocks/>
          </p:cNvCxnSpPr>
          <p:nvPr/>
        </p:nvCxnSpPr>
        <p:spPr bwMode="auto">
          <a:xfrm flipV="1">
            <a:off x="1638067" y="5047657"/>
            <a:ext cx="0" cy="335548"/>
          </a:xfrm>
          <a:prstGeom prst="line">
            <a:avLst/>
          </a:prstGeom>
          <a:noFill/>
          <a:ln w="28575" cap="flat" cmpd="sng" algn="ctr">
            <a:solidFill>
              <a:schemeClr val="bg1"/>
            </a:solidFill>
            <a:prstDash val="solid"/>
            <a:round/>
            <a:headEnd type="none" w="med" len="med"/>
            <a:tailEnd type="none" w="med" len="med"/>
          </a:ln>
          <a:effectLst/>
        </p:spPr>
      </p:cxnSp>
      <p:cxnSp>
        <p:nvCxnSpPr>
          <p:cNvPr id="31765" name="Straight Connector 31764">
            <a:extLst>
              <a:ext uri="{FF2B5EF4-FFF2-40B4-BE49-F238E27FC236}">
                <a16:creationId xmlns:a16="http://schemas.microsoft.com/office/drawing/2014/main" id="{F70E5644-4812-A011-C5D9-85525C6A6742}"/>
              </a:ext>
            </a:extLst>
          </p:cNvPr>
          <p:cNvCxnSpPr>
            <a:cxnSpLocks/>
          </p:cNvCxnSpPr>
          <p:nvPr/>
        </p:nvCxnSpPr>
        <p:spPr bwMode="auto">
          <a:xfrm flipV="1">
            <a:off x="2335827" y="3744708"/>
            <a:ext cx="0" cy="858136"/>
          </a:xfrm>
          <a:prstGeom prst="line">
            <a:avLst/>
          </a:prstGeom>
          <a:noFill/>
          <a:ln w="28575" cap="flat" cmpd="sng" algn="ctr">
            <a:solidFill>
              <a:schemeClr val="bg1"/>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1BA8057E-8765-D027-3939-F10E4DEAA675}"/>
              </a:ext>
            </a:extLst>
          </p:cNvPr>
          <p:cNvCxnSpPr>
            <a:cxnSpLocks/>
          </p:cNvCxnSpPr>
          <p:nvPr/>
        </p:nvCxnSpPr>
        <p:spPr bwMode="auto">
          <a:xfrm flipV="1">
            <a:off x="2335827" y="5441295"/>
            <a:ext cx="0" cy="193782"/>
          </a:xfrm>
          <a:prstGeom prst="line">
            <a:avLst/>
          </a:prstGeom>
          <a:noFill/>
          <a:ln w="28575" cap="flat" cmpd="sng" algn="ctr">
            <a:solidFill>
              <a:schemeClr val="bg1"/>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51037675-D5CF-7339-C544-1B16FD03BD0F}"/>
              </a:ext>
            </a:extLst>
          </p:cNvPr>
          <p:cNvCxnSpPr>
            <a:cxnSpLocks/>
          </p:cNvCxnSpPr>
          <p:nvPr/>
        </p:nvCxnSpPr>
        <p:spPr bwMode="auto">
          <a:xfrm flipV="1">
            <a:off x="3017185" y="4554653"/>
            <a:ext cx="0" cy="637524"/>
          </a:xfrm>
          <a:prstGeom prst="line">
            <a:avLst/>
          </a:prstGeom>
          <a:noFill/>
          <a:ln w="28575" cap="flat" cmpd="sng" algn="ctr">
            <a:solidFill>
              <a:schemeClr val="bg1"/>
            </a:solidFill>
            <a:prstDash val="solid"/>
            <a:round/>
            <a:headEnd type="none" w="med" len="med"/>
            <a:tailEnd type="none" w="med" len="med"/>
          </a:ln>
          <a:effectLst/>
        </p:spPr>
      </p:cxnSp>
      <p:cxnSp>
        <p:nvCxnSpPr>
          <p:cNvPr id="31770" name="Straight Connector 31769">
            <a:extLst>
              <a:ext uri="{FF2B5EF4-FFF2-40B4-BE49-F238E27FC236}">
                <a16:creationId xmlns:a16="http://schemas.microsoft.com/office/drawing/2014/main" id="{32D33693-1E4D-C601-E86E-9A4E3AD0AE56}"/>
              </a:ext>
            </a:extLst>
          </p:cNvPr>
          <p:cNvCxnSpPr>
            <a:cxnSpLocks/>
          </p:cNvCxnSpPr>
          <p:nvPr/>
        </p:nvCxnSpPr>
        <p:spPr bwMode="auto">
          <a:xfrm flipV="1">
            <a:off x="3017185" y="5638117"/>
            <a:ext cx="0" cy="32955"/>
          </a:xfrm>
          <a:prstGeom prst="line">
            <a:avLst/>
          </a:prstGeom>
          <a:noFill/>
          <a:ln w="28575" cap="flat" cmpd="sng" algn="ctr">
            <a:solidFill>
              <a:schemeClr val="bg1"/>
            </a:solidFill>
            <a:prstDash val="solid"/>
            <a:round/>
            <a:headEnd type="none" w="med" len="med"/>
            <a:tailEnd type="none" w="med" len="med"/>
          </a:ln>
          <a:effectLst/>
        </p:spPr>
      </p:cxnSp>
      <p:sp>
        <p:nvSpPr>
          <p:cNvPr id="31751" name="Rectangle 31750">
            <a:extLst>
              <a:ext uri="{FF2B5EF4-FFF2-40B4-BE49-F238E27FC236}">
                <a16:creationId xmlns:a16="http://schemas.microsoft.com/office/drawing/2014/main" id="{D928B881-BFDA-F064-256A-D3F3A3859BEB}"/>
              </a:ext>
            </a:extLst>
          </p:cNvPr>
          <p:cNvSpPr/>
          <p:nvPr/>
        </p:nvSpPr>
        <p:spPr bwMode="auto">
          <a:xfrm>
            <a:off x="2761144" y="5192177"/>
            <a:ext cx="520009" cy="455961"/>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775" name="Straight Connector 31774">
            <a:extLst>
              <a:ext uri="{FF2B5EF4-FFF2-40B4-BE49-F238E27FC236}">
                <a16:creationId xmlns:a16="http://schemas.microsoft.com/office/drawing/2014/main" id="{C7243580-2F0D-0629-3AE6-E737B9D78F7D}"/>
              </a:ext>
            </a:extLst>
          </p:cNvPr>
          <p:cNvCxnSpPr>
            <a:cxnSpLocks/>
          </p:cNvCxnSpPr>
          <p:nvPr/>
        </p:nvCxnSpPr>
        <p:spPr bwMode="auto">
          <a:xfrm>
            <a:off x="1381338" y="4602844"/>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89DCD4FD-F7B8-A982-5C38-1FAEC48CD6F3}"/>
              </a:ext>
            </a:extLst>
          </p:cNvPr>
          <p:cNvCxnSpPr>
            <a:cxnSpLocks/>
          </p:cNvCxnSpPr>
          <p:nvPr/>
        </p:nvCxnSpPr>
        <p:spPr bwMode="auto">
          <a:xfrm>
            <a:off x="2075822" y="4878257"/>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C791075F-7345-DF67-1BE1-5D203317BC8D}"/>
              </a:ext>
            </a:extLst>
          </p:cNvPr>
          <p:cNvCxnSpPr>
            <a:cxnSpLocks/>
          </p:cNvCxnSpPr>
          <p:nvPr/>
        </p:nvCxnSpPr>
        <p:spPr bwMode="auto">
          <a:xfrm>
            <a:off x="2764105" y="5517038"/>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2AEFC0CE-1B67-A6F2-5D9B-C270698700C2}"/>
              </a:ext>
            </a:extLst>
          </p:cNvPr>
          <p:cNvCxnSpPr>
            <a:cxnSpLocks/>
          </p:cNvCxnSpPr>
          <p:nvPr/>
        </p:nvCxnSpPr>
        <p:spPr bwMode="auto">
          <a:xfrm>
            <a:off x="4551650" y="4709933"/>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5DD7A177-AEA2-4CA6-86BE-7366E43C7D99}"/>
              </a:ext>
            </a:extLst>
          </p:cNvPr>
          <p:cNvCxnSpPr>
            <a:cxnSpLocks/>
          </p:cNvCxnSpPr>
          <p:nvPr/>
        </p:nvCxnSpPr>
        <p:spPr bwMode="auto">
          <a:xfrm>
            <a:off x="5241705" y="5566088"/>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15D3826A-9892-1266-411E-28BF3776AAD2}"/>
              </a:ext>
            </a:extLst>
          </p:cNvPr>
          <p:cNvCxnSpPr>
            <a:cxnSpLocks/>
          </p:cNvCxnSpPr>
          <p:nvPr/>
        </p:nvCxnSpPr>
        <p:spPr bwMode="auto">
          <a:xfrm>
            <a:off x="7734373" y="4434706"/>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2C0012A8-3572-5275-935D-26F60617B947}"/>
              </a:ext>
            </a:extLst>
          </p:cNvPr>
          <p:cNvCxnSpPr>
            <a:cxnSpLocks/>
          </p:cNvCxnSpPr>
          <p:nvPr/>
        </p:nvCxnSpPr>
        <p:spPr bwMode="auto">
          <a:xfrm>
            <a:off x="8428857" y="5381839"/>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D8930E9B-2090-C515-E516-8DB0C1FBF1C2}"/>
              </a:ext>
            </a:extLst>
          </p:cNvPr>
          <p:cNvCxnSpPr>
            <a:cxnSpLocks/>
          </p:cNvCxnSpPr>
          <p:nvPr/>
        </p:nvCxnSpPr>
        <p:spPr bwMode="auto">
          <a:xfrm>
            <a:off x="9112216" y="5609180"/>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5D170DC9-4190-1939-77C5-07BD39A59200}"/>
              </a:ext>
            </a:extLst>
          </p:cNvPr>
          <p:cNvCxnSpPr>
            <a:cxnSpLocks/>
          </p:cNvCxnSpPr>
          <p:nvPr/>
        </p:nvCxnSpPr>
        <p:spPr bwMode="auto">
          <a:xfrm flipV="1">
            <a:off x="4819110" y="3046633"/>
            <a:ext cx="0" cy="969962"/>
          </a:xfrm>
          <a:prstGeom prst="line">
            <a:avLst/>
          </a:prstGeom>
          <a:noFill/>
          <a:ln w="28575" cap="flat" cmpd="sng" algn="ctr">
            <a:solidFill>
              <a:schemeClr val="bg1"/>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E1F6706C-B52C-69BD-CF6F-15871E64A9B8}"/>
              </a:ext>
            </a:extLst>
          </p:cNvPr>
          <p:cNvCxnSpPr>
            <a:cxnSpLocks/>
          </p:cNvCxnSpPr>
          <p:nvPr/>
        </p:nvCxnSpPr>
        <p:spPr bwMode="auto">
          <a:xfrm flipV="1">
            <a:off x="4819110" y="4983721"/>
            <a:ext cx="0" cy="554465"/>
          </a:xfrm>
          <a:prstGeom prst="line">
            <a:avLst/>
          </a:prstGeom>
          <a:noFill/>
          <a:ln w="28575" cap="flat" cmpd="sng" algn="ctr">
            <a:solidFill>
              <a:schemeClr val="bg1"/>
            </a:solidFill>
            <a:prstDash val="solid"/>
            <a:round/>
            <a:headEnd type="none" w="med" len="med"/>
            <a:tailEnd type="none" w="med" len="med"/>
          </a:ln>
          <a:effectLst/>
        </p:spPr>
      </p:cxnSp>
      <p:cxnSp>
        <p:nvCxnSpPr>
          <p:cNvPr id="31790" name="Straight Connector 31789">
            <a:extLst>
              <a:ext uri="{FF2B5EF4-FFF2-40B4-BE49-F238E27FC236}">
                <a16:creationId xmlns:a16="http://schemas.microsoft.com/office/drawing/2014/main" id="{2EC9F564-8396-82E9-F3BF-BCBC21D74779}"/>
              </a:ext>
            </a:extLst>
          </p:cNvPr>
          <p:cNvCxnSpPr>
            <a:cxnSpLocks/>
          </p:cNvCxnSpPr>
          <p:nvPr/>
        </p:nvCxnSpPr>
        <p:spPr bwMode="auto">
          <a:xfrm flipV="1">
            <a:off x="5510773" y="5121460"/>
            <a:ext cx="0" cy="278135"/>
          </a:xfrm>
          <a:prstGeom prst="line">
            <a:avLst/>
          </a:prstGeom>
          <a:noFill/>
          <a:ln w="28575" cap="flat" cmpd="sng" algn="ctr">
            <a:solidFill>
              <a:schemeClr val="bg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65ABAAE7-53B9-77E6-4118-558B940EDA04}"/>
              </a:ext>
            </a:extLst>
          </p:cNvPr>
          <p:cNvCxnSpPr>
            <a:cxnSpLocks/>
          </p:cNvCxnSpPr>
          <p:nvPr/>
        </p:nvCxnSpPr>
        <p:spPr bwMode="auto">
          <a:xfrm flipV="1">
            <a:off x="5506612" y="5648214"/>
            <a:ext cx="0" cy="32955"/>
          </a:xfrm>
          <a:prstGeom prst="line">
            <a:avLst/>
          </a:prstGeom>
          <a:noFill/>
          <a:ln w="28575" cap="flat" cmpd="sng" algn="ctr">
            <a:solidFill>
              <a:schemeClr val="bg1"/>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2CC815BD-E709-9687-1440-97D948C16302}"/>
              </a:ext>
            </a:extLst>
          </p:cNvPr>
          <p:cNvCxnSpPr>
            <a:cxnSpLocks/>
          </p:cNvCxnSpPr>
          <p:nvPr/>
        </p:nvCxnSpPr>
        <p:spPr bwMode="auto">
          <a:xfrm flipV="1">
            <a:off x="6202479" y="5457882"/>
            <a:ext cx="0" cy="103429"/>
          </a:xfrm>
          <a:prstGeom prst="line">
            <a:avLst/>
          </a:prstGeom>
          <a:noFill/>
          <a:ln w="28575" cap="flat" cmpd="sng" algn="ctr">
            <a:solidFill>
              <a:schemeClr val="bg1"/>
            </a:solidFill>
            <a:prstDash val="solid"/>
            <a:round/>
            <a:headEnd type="none" w="med" len="med"/>
            <a:tailEnd type="none" w="med" len="med"/>
          </a:ln>
          <a:effectLst/>
        </p:spPr>
      </p:cxnSp>
      <p:sp>
        <p:nvSpPr>
          <p:cNvPr id="31752" name="Rectangle 31751">
            <a:extLst>
              <a:ext uri="{FF2B5EF4-FFF2-40B4-BE49-F238E27FC236}">
                <a16:creationId xmlns:a16="http://schemas.microsoft.com/office/drawing/2014/main" id="{AE54F97E-9A98-F6FE-9699-45BA641EA011}"/>
              </a:ext>
            </a:extLst>
          </p:cNvPr>
          <p:cNvSpPr/>
          <p:nvPr/>
        </p:nvSpPr>
        <p:spPr bwMode="auto">
          <a:xfrm>
            <a:off x="5938437" y="5524136"/>
            <a:ext cx="520009" cy="14562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31782" name="Straight Connector 31781">
            <a:extLst>
              <a:ext uri="{FF2B5EF4-FFF2-40B4-BE49-F238E27FC236}">
                <a16:creationId xmlns:a16="http://schemas.microsoft.com/office/drawing/2014/main" id="{236FC08E-77A9-17EA-50E1-E0EEFF8DE5B0}"/>
              </a:ext>
            </a:extLst>
          </p:cNvPr>
          <p:cNvCxnSpPr>
            <a:cxnSpLocks/>
          </p:cNvCxnSpPr>
          <p:nvPr/>
        </p:nvCxnSpPr>
        <p:spPr bwMode="auto">
          <a:xfrm>
            <a:off x="5940954" y="5622777"/>
            <a:ext cx="520009" cy="0"/>
          </a:xfrm>
          <a:prstGeom prst="line">
            <a:avLst/>
          </a:prstGeom>
          <a:noFill/>
          <a:ln w="28575" cap="flat" cmpd="sng" algn="ctr">
            <a:solidFill>
              <a:schemeClr val="bg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849124FF-E68B-4ADC-A1E6-CEFA85A71479}"/>
              </a:ext>
            </a:extLst>
          </p:cNvPr>
          <p:cNvCxnSpPr>
            <a:cxnSpLocks/>
          </p:cNvCxnSpPr>
          <p:nvPr/>
        </p:nvCxnSpPr>
        <p:spPr bwMode="auto">
          <a:xfrm flipV="1">
            <a:off x="8002577" y="3460778"/>
            <a:ext cx="0" cy="707048"/>
          </a:xfrm>
          <a:prstGeom prst="line">
            <a:avLst/>
          </a:prstGeom>
          <a:noFill/>
          <a:ln w="28575" cap="flat" cmpd="sng" algn="ctr">
            <a:solidFill>
              <a:schemeClr val="bg1"/>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6FB94B57-75DD-198A-5B34-7A3FA54424E8}"/>
              </a:ext>
            </a:extLst>
          </p:cNvPr>
          <p:cNvCxnSpPr>
            <a:cxnSpLocks/>
          </p:cNvCxnSpPr>
          <p:nvPr/>
        </p:nvCxnSpPr>
        <p:spPr bwMode="auto">
          <a:xfrm flipV="1">
            <a:off x="8002577" y="4990955"/>
            <a:ext cx="0" cy="554465"/>
          </a:xfrm>
          <a:prstGeom prst="line">
            <a:avLst/>
          </a:prstGeom>
          <a:noFill/>
          <a:ln w="28575" cap="flat" cmpd="sng" algn="ctr">
            <a:solidFill>
              <a:schemeClr val="bg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C1A48175-D02D-B41B-10CD-BDFE17A7C542}"/>
              </a:ext>
            </a:extLst>
          </p:cNvPr>
          <p:cNvCxnSpPr>
            <a:cxnSpLocks/>
          </p:cNvCxnSpPr>
          <p:nvPr/>
        </p:nvCxnSpPr>
        <p:spPr bwMode="auto">
          <a:xfrm flipV="1">
            <a:off x="8688861" y="3878710"/>
            <a:ext cx="0" cy="867191"/>
          </a:xfrm>
          <a:prstGeom prst="line">
            <a:avLst/>
          </a:prstGeom>
          <a:noFill/>
          <a:ln w="28575" cap="flat" cmpd="sng" algn="ctr">
            <a:solidFill>
              <a:schemeClr val="bg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322E2F81-94CC-2C96-7202-CCD90DFA4704}"/>
              </a:ext>
            </a:extLst>
          </p:cNvPr>
          <p:cNvCxnSpPr>
            <a:cxnSpLocks/>
          </p:cNvCxnSpPr>
          <p:nvPr/>
        </p:nvCxnSpPr>
        <p:spPr bwMode="auto">
          <a:xfrm flipV="1">
            <a:off x="8688861" y="5590832"/>
            <a:ext cx="0" cy="57306"/>
          </a:xfrm>
          <a:prstGeom prst="line">
            <a:avLst/>
          </a:prstGeom>
          <a:noFill/>
          <a:ln w="28575" cap="flat" cmpd="sng" algn="ctr">
            <a:solidFill>
              <a:schemeClr val="bg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C214E39D-DAD0-EF88-FC3E-BBD21DA31974}"/>
              </a:ext>
            </a:extLst>
          </p:cNvPr>
          <p:cNvCxnSpPr>
            <a:cxnSpLocks/>
          </p:cNvCxnSpPr>
          <p:nvPr/>
        </p:nvCxnSpPr>
        <p:spPr bwMode="auto">
          <a:xfrm flipV="1">
            <a:off x="9382003" y="5121460"/>
            <a:ext cx="0" cy="256279"/>
          </a:xfrm>
          <a:prstGeom prst="line">
            <a:avLst/>
          </a:prstGeom>
          <a:noFill/>
          <a:ln w="28575" cap="flat" cmpd="sng" algn="ctr">
            <a:solidFill>
              <a:schemeClr val="bg1"/>
            </a:solidFill>
            <a:prstDash val="solid"/>
            <a:round/>
            <a:headEnd type="none" w="med" len="med"/>
            <a:tailEnd type="none" w="med" len="med"/>
          </a:ln>
          <a:effectLst/>
        </p:spPr>
      </p:cxnSp>
      <p:sp>
        <p:nvSpPr>
          <p:cNvPr id="31804" name="Oval 31803">
            <a:extLst>
              <a:ext uri="{FF2B5EF4-FFF2-40B4-BE49-F238E27FC236}">
                <a16:creationId xmlns:a16="http://schemas.microsoft.com/office/drawing/2014/main" id="{74F34768-E1B9-4830-7832-5FC619501509}"/>
              </a:ext>
            </a:extLst>
          </p:cNvPr>
          <p:cNvSpPr/>
          <p:nvPr/>
        </p:nvSpPr>
        <p:spPr bwMode="auto">
          <a:xfrm>
            <a:off x="9356603" y="4817401"/>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5" name="Oval 31804">
            <a:extLst>
              <a:ext uri="{FF2B5EF4-FFF2-40B4-BE49-F238E27FC236}">
                <a16:creationId xmlns:a16="http://schemas.microsoft.com/office/drawing/2014/main" id="{EDBE2452-FC3B-A583-ED7B-0D12529BB6AB}"/>
              </a:ext>
            </a:extLst>
          </p:cNvPr>
          <p:cNvSpPr/>
          <p:nvPr/>
        </p:nvSpPr>
        <p:spPr bwMode="auto">
          <a:xfrm>
            <a:off x="8663461" y="3017769"/>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6" name="Oval 31805">
            <a:extLst>
              <a:ext uri="{FF2B5EF4-FFF2-40B4-BE49-F238E27FC236}">
                <a16:creationId xmlns:a16="http://schemas.microsoft.com/office/drawing/2014/main" id="{B6E9B052-9F86-82FB-AB17-0E5D2BD541F0}"/>
              </a:ext>
            </a:extLst>
          </p:cNvPr>
          <p:cNvSpPr/>
          <p:nvPr/>
        </p:nvSpPr>
        <p:spPr bwMode="auto">
          <a:xfrm>
            <a:off x="6172304" y="5318739"/>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7" name="Oval 31806">
            <a:extLst>
              <a:ext uri="{FF2B5EF4-FFF2-40B4-BE49-F238E27FC236}">
                <a16:creationId xmlns:a16="http://schemas.microsoft.com/office/drawing/2014/main" id="{55FD09CD-F662-5EE3-51DA-A79BBF18A3EE}"/>
              </a:ext>
            </a:extLst>
          </p:cNvPr>
          <p:cNvSpPr/>
          <p:nvPr/>
        </p:nvSpPr>
        <p:spPr bwMode="auto">
          <a:xfrm>
            <a:off x="6167580" y="3989046"/>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8" name="Oval 31807">
            <a:extLst>
              <a:ext uri="{FF2B5EF4-FFF2-40B4-BE49-F238E27FC236}">
                <a16:creationId xmlns:a16="http://schemas.microsoft.com/office/drawing/2014/main" id="{ED418ABC-067C-31C7-B8E2-25D26B157E98}"/>
              </a:ext>
            </a:extLst>
          </p:cNvPr>
          <p:cNvSpPr/>
          <p:nvPr/>
        </p:nvSpPr>
        <p:spPr bwMode="auto">
          <a:xfrm>
            <a:off x="5481212" y="4819585"/>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09" name="Oval 31808">
            <a:extLst>
              <a:ext uri="{FF2B5EF4-FFF2-40B4-BE49-F238E27FC236}">
                <a16:creationId xmlns:a16="http://schemas.microsoft.com/office/drawing/2014/main" id="{43494861-D021-43F7-644F-8244234BE128}"/>
              </a:ext>
            </a:extLst>
          </p:cNvPr>
          <p:cNvSpPr/>
          <p:nvPr/>
        </p:nvSpPr>
        <p:spPr bwMode="auto">
          <a:xfrm>
            <a:off x="5473404" y="4540947"/>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10" name="Oval 31809">
            <a:extLst>
              <a:ext uri="{FF2B5EF4-FFF2-40B4-BE49-F238E27FC236}">
                <a16:creationId xmlns:a16="http://schemas.microsoft.com/office/drawing/2014/main" id="{3189B04C-ACA7-7C7F-4491-F12DBFE09F19}"/>
              </a:ext>
            </a:extLst>
          </p:cNvPr>
          <p:cNvSpPr/>
          <p:nvPr/>
        </p:nvSpPr>
        <p:spPr bwMode="auto">
          <a:xfrm>
            <a:off x="5473404" y="3141448"/>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11" name="Oval 31810">
            <a:extLst>
              <a:ext uri="{FF2B5EF4-FFF2-40B4-BE49-F238E27FC236}">
                <a16:creationId xmlns:a16="http://schemas.microsoft.com/office/drawing/2014/main" id="{5E29E00A-7C6E-2AFB-FAD9-E4FBD3EAF136}"/>
              </a:ext>
            </a:extLst>
          </p:cNvPr>
          <p:cNvSpPr/>
          <p:nvPr/>
        </p:nvSpPr>
        <p:spPr bwMode="auto">
          <a:xfrm>
            <a:off x="2991785" y="4409306"/>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12" name="Oval 31811">
            <a:extLst>
              <a:ext uri="{FF2B5EF4-FFF2-40B4-BE49-F238E27FC236}">
                <a16:creationId xmlns:a16="http://schemas.microsoft.com/office/drawing/2014/main" id="{0A4B8A26-F1AA-CE8D-7ED6-07B3F4A25759}"/>
              </a:ext>
            </a:extLst>
          </p:cNvPr>
          <p:cNvSpPr/>
          <p:nvPr/>
        </p:nvSpPr>
        <p:spPr bwMode="auto">
          <a:xfrm>
            <a:off x="2991785" y="4263959"/>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13" name="Oval 31812">
            <a:extLst>
              <a:ext uri="{FF2B5EF4-FFF2-40B4-BE49-F238E27FC236}">
                <a16:creationId xmlns:a16="http://schemas.microsoft.com/office/drawing/2014/main" id="{A0425374-5788-0A20-CCD1-990B99708E6B}"/>
              </a:ext>
            </a:extLst>
          </p:cNvPr>
          <p:cNvSpPr/>
          <p:nvPr/>
        </p:nvSpPr>
        <p:spPr bwMode="auto">
          <a:xfrm>
            <a:off x="2991723" y="3986441"/>
            <a:ext cx="50800" cy="50800"/>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15" name="TextBox 31814">
            <a:extLst>
              <a:ext uri="{FF2B5EF4-FFF2-40B4-BE49-F238E27FC236}">
                <a16:creationId xmlns:a16="http://schemas.microsoft.com/office/drawing/2014/main" id="{DE523FAD-5AF5-420E-DEB2-676ABCC1F9A3}"/>
              </a:ext>
            </a:extLst>
          </p:cNvPr>
          <p:cNvSpPr txBox="1"/>
          <p:nvPr/>
        </p:nvSpPr>
        <p:spPr bwMode="auto">
          <a:xfrm>
            <a:off x="8070123" y="3471844"/>
            <a:ext cx="7056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-18.69</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.001</a:t>
            </a:r>
          </a:p>
        </p:txBody>
      </p:sp>
      <p:sp>
        <p:nvSpPr>
          <p:cNvPr id="31816" name="TextBox 31815">
            <a:extLst>
              <a:ext uri="{FF2B5EF4-FFF2-40B4-BE49-F238E27FC236}">
                <a16:creationId xmlns:a16="http://schemas.microsoft.com/office/drawing/2014/main" id="{99F1182B-F9F4-24D7-ADCE-7F085EC4C283}"/>
              </a:ext>
            </a:extLst>
          </p:cNvPr>
          <p:cNvSpPr txBox="1"/>
          <p:nvPr/>
        </p:nvSpPr>
        <p:spPr bwMode="auto">
          <a:xfrm>
            <a:off x="8908828" y="4296731"/>
            <a:ext cx="68640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-6.99</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.281</a:t>
            </a:r>
          </a:p>
        </p:txBody>
      </p:sp>
      <p:sp>
        <p:nvSpPr>
          <p:cNvPr id="31817" name="TextBox 31816">
            <a:extLst>
              <a:ext uri="{FF2B5EF4-FFF2-40B4-BE49-F238E27FC236}">
                <a16:creationId xmlns:a16="http://schemas.microsoft.com/office/drawing/2014/main" id="{6BB0E12D-5530-BBC5-981B-B4579BF62AEE}"/>
              </a:ext>
            </a:extLst>
          </p:cNvPr>
          <p:cNvSpPr txBox="1"/>
          <p:nvPr/>
        </p:nvSpPr>
        <p:spPr bwMode="auto">
          <a:xfrm>
            <a:off x="5766001" y="4860683"/>
            <a:ext cx="76495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-4.61</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0.008</a:t>
            </a:r>
          </a:p>
        </p:txBody>
      </p:sp>
      <p:sp>
        <p:nvSpPr>
          <p:cNvPr id="31818" name="TextBox 31817">
            <a:extLst>
              <a:ext uri="{FF2B5EF4-FFF2-40B4-BE49-F238E27FC236}">
                <a16:creationId xmlns:a16="http://schemas.microsoft.com/office/drawing/2014/main" id="{D9CD0F91-4F4C-97F7-B59D-E626DA3AEB84}"/>
              </a:ext>
            </a:extLst>
          </p:cNvPr>
          <p:cNvSpPr txBox="1"/>
          <p:nvPr/>
        </p:nvSpPr>
        <p:spPr bwMode="auto">
          <a:xfrm>
            <a:off x="5070731" y="3975857"/>
            <a:ext cx="8082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-33.07</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&lt;.00001</a:t>
            </a:r>
          </a:p>
        </p:txBody>
      </p:sp>
      <p:sp>
        <p:nvSpPr>
          <p:cNvPr id="31819" name="TextBox 31818">
            <a:extLst>
              <a:ext uri="{FF2B5EF4-FFF2-40B4-BE49-F238E27FC236}">
                <a16:creationId xmlns:a16="http://schemas.microsoft.com/office/drawing/2014/main" id="{CC5D8803-C63B-1312-C42D-FFA4630AC6E1}"/>
              </a:ext>
            </a:extLst>
          </p:cNvPr>
          <p:cNvSpPr txBox="1"/>
          <p:nvPr/>
        </p:nvSpPr>
        <p:spPr bwMode="auto">
          <a:xfrm>
            <a:off x="2296310" y="4161390"/>
            <a:ext cx="70564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-14.94</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 .001</a:t>
            </a:r>
          </a:p>
        </p:txBody>
      </p:sp>
      <p:sp>
        <p:nvSpPr>
          <p:cNvPr id="31820" name="TextBox 31819">
            <a:extLst>
              <a:ext uri="{FF2B5EF4-FFF2-40B4-BE49-F238E27FC236}">
                <a16:creationId xmlns:a16="http://schemas.microsoft.com/office/drawing/2014/main" id="{BBBD22D4-D257-B190-EAD7-94CB680196DF}"/>
              </a:ext>
            </a:extLst>
          </p:cNvPr>
          <p:cNvSpPr txBox="1"/>
          <p:nvPr/>
        </p:nvSpPr>
        <p:spPr bwMode="auto">
          <a:xfrm>
            <a:off x="1706189" y="3240770"/>
            <a:ext cx="80823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Δ -15.38</a:t>
            </a:r>
            <a:br>
              <a:rPr lang="en-US" sz="1200" b="0" dirty="0">
                <a:solidFill>
                  <a:schemeClr val="bg1"/>
                </a:solidFill>
                <a:latin typeface="Calibri" panose="020F0502020204030204" pitchFamily="34" charset="0"/>
              </a:rPr>
            </a:br>
            <a:r>
              <a:rPr lang="en-US" sz="1200" b="0" i="1" dirty="0">
                <a:solidFill>
                  <a:schemeClr val="bg1"/>
                </a:solidFill>
                <a:latin typeface="Calibri" panose="020F0502020204030204" pitchFamily="34" charset="0"/>
              </a:rPr>
              <a:t>P</a:t>
            </a:r>
            <a:r>
              <a:rPr lang="en-US" sz="1200" b="0" dirty="0">
                <a:solidFill>
                  <a:schemeClr val="bg1"/>
                </a:solidFill>
                <a:latin typeface="Calibri" panose="020F0502020204030204" pitchFamily="34" charset="0"/>
              </a:rPr>
              <a:t> &lt;.00001</a:t>
            </a:r>
          </a:p>
        </p:txBody>
      </p:sp>
    </p:spTree>
    <p:extLst>
      <p:ext uri="{BB962C8B-B14F-4D97-AF65-F5344CB8AC3E}">
        <p14:creationId xmlns:p14="http://schemas.microsoft.com/office/powerpoint/2010/main" val="3406976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5AE3A-A86B-E36F-45CC-FD3426C56269}"/>
              </a:ext>
            </a:extLst>
          </p:cNvPr>
          <p:cNvSpPr>
            <a:spLocks noGrp="1"/>
          </p:cNvSpPr>
          <p:nvPr>
            <p:ph type="title"/>
          </p:nvPr>
        </p:nvSpPr>
        <p:spPr/>
        <p:txBody>
          <a:bodyPr/>
          <a:lstStyle/>
          <a:p>
            <a:r>
              <a:rPr lang="en-US" altLang="en-US" sz="3600"/>
              <a:t>SOLTI VALENTINE</a:t>
            </a:r>
            <a:r>
              <a:rPr lang="en-US"/>
              <a:t>: Change in PAM50 Subtype From </a:t>
            </a:r>
            <a:br>
              <a:rPr lang="en-US"/>
            </a:br>
            <a:r>
              <a:rPr lang="en-US"/>
              <a:t>BL to Surgery</a:t>
            </a:r>
          </a:p>
        </p:txBody>
      </p:sp>
      <p:graphicFrame>
        <p:nvGraphicFramePr>
          <p:cNvPr id="4" name="Content Placeholder 3">
            <a:extLst>
              <a:ext uri="{FF2B5EF4-FFF2-40B4-BE49-F238E27FC236}">
                <a16:creationId xmlns:a16="http://schemas.microsoft.com/office/drawing/2014/main" id="{D33ACCA3-C842-CACC-A145-2F1CF9E29240}"/>
              </a:ext>
            </a:extLst>
          </p:cNvPr>
          <p:cNvGraphicFramePr>
            <a:graphicFrameLocks noGrp="1"/>
          </p:cNvGraphicFramePr>
          <p:nvPr>
            <p:ph idx="1"/>
            <p:extLst>
              <p:ext uri="{D42A27DB-BD31-4B8C-83A1-F6EECF244321}">
                <p14:modId xmlns:p14="http://schemas.microsoft.com/office/powerpoint/2010/main" val="1074227615"/>
              </p:ext>
            </p:extLst>
          </p:nvPr>
        </p:nvGraphicFramePr>
        <p:xfrm>
          <a:off x="609759" y="1552652"/>
          <a:ext cx="10877552" cy="2926080"/>
        </p:xfrm>
        <a:graphic>
          <a:graphicData uri="http://schemas.openxmlformats.org/drawingml/2006/table">
            <a:tbl>
              <a:tblPr firstRow="1" bandRow="1">
                <a:tableStyleId>{F5AB1C69-6EDB-4FF4-983F-18BD219EF322}</a:tableStyleId>
              </a:tblPr>
              <a:tblGrid>
                <a:gridCol w="2629016">
                  <a:extLst>
                    <a:ext uri="{9D8B030D-6E8A-4147-A177-3AD203B41FA5}">
                      <a16:colId xmlns:a16="http://schemas.microsoft.com/office/drawing/2014/main" val="3250239747"/>
                    </a:ext>
                  </a:extLst>
                </a:gridCol>
                <a:gridCol w="1450066">
                  <a:extLst>
                    <a:ext uri="{9D8B030D-6E8A-4147-A177-3AD203B41FA5}">
                      <a16:colId xmlns:a16="http://schemas.microsoft.com/office/drawing/2014/main" val="2801418289"/>
                    </a:ext>
                  </a:extLst>
                </a:gridCol>
                <a:gridCol w="1359694">
                  <a:extLst>
                    <a:ext uri="{9D8B030D-6E8A-4147-A177-3AD203B41FA5}">
                      <a16:colId xmlns:a16="http://schemas.microsoft.com/office/drawing/2014/main" val="3595097803"/>
                    </a:ext>
                  </a:extLst>
                </a:gridCol>
                <a:gridCol w="1359694">
                  <a:extLst>
                    <a:ext uri="{9D8B030D-6E8A-4147-A177-3AD203B41FA5}">
                      <a16:colId xmlns:a16="http://schemas.microsoft.com/office/drawing/2014/main" val="4036359336"/>
                    </a:ext>
                  </a:extLst>
                </a:gridCol>
                <a:gridCol w="1359694">
                  <a:extLst>
                    <a:ext uri="{9D8B030D-6E8A-4147-A177-3AD203B41FA5}">
                      <a16:colId xmlns:a16="http://schemas.microsoft.com/office/drawing/2014/main" val="176418922"/>
                    </a:ext>
                  </a:extLst>
                </a:gridCol>
                <a:gridCol w="1359694">
                  <a:extLst>
                    <a:ext uri="{9D8B030D-6E8A-4147-A177-3AD203B41FA5}">
                      <a16:colId xmlns:a16="http://schemas.microsoft.com/office/drawing/2014/main" val="3106172132"/>
                    </a:ext>
                  </a:extLst>
                </a:gridCol>
                <a:gridCol w="1359694">
                  <a:extLst>
                    <a:ext uri="{9D8B030D-6E8A-4147-A177-3AD203B41FA5}">
                      <a16:colId xmlns:a16="http://schemas.microsoft.com/office/drawing/2014/main" val="508301973"/>
                    </a:ext>
                  </a:extLst>
                </a:gridCol>
              </a:tblGrid>
              <a:tr h="401855">
                <a:tc rowSpan="2">
                  <a:txBody>
                    <a:bodyPr/>
                    <a:lstStyle/>
                    <a:p>
                      <a:r>
                        <a:rPr lang="en-US" sz="1600">
                          <a:latin typeface="+mn-lt"/>
                        </a:rPr>
                        <a:t>Subtype (PAM50), %</a:t>
                      </a:r>
                    </a:p>
                  </a:txBody>
                  <a:tcPr anchor="ct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cap="none" normalizeH="0" baseline="0">
                          <a:ln>
                            <a:noFill/>
                          </a:ln>
                          <a:solidFill>
                            <a:schemeClr val="tx1"/>
                          </a:solidFill>
                          <a:effectLst/>
                          <a:latin typeface="+mn-lt"/>
                        </a:rPr>
                        <a:t>HER3-DXd </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50)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1"/>
                    </a:solidFill>
                  </a:tcPr>
                </a:tc>
                <a:tc hMerge="1">
                  <a:txBody>
                    <a:bodyPr/>
                    <a:lstStyle/>
                    <a:p>
                      <a:endParaRPr lang="en-US"/>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cap="none" normalizeH="0" baseline="0">
                          <a:ln>
                            <a:noFill/>
                          </a:ln>
                          <a:solidFill>
                            <a:schemeClr val="tx1"/>
                          </a:solidFill>
                          <a:effectLst/>
                          <a:latin typeface="+mn-lt"/>
                        </a:rPr>
                        <a:t>HER3-DXd + LET</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48)</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solidFill>
                      <a:schemeClr val="accent2"/>
                    </a:solidFill>
                  </a:tcPr>
                </a:tc>
                <a:tc hMerge="1">
                  <a:txBody>
                    <a:bodyPr/>
                    <a:lstStyle/>
                    <a:p>
                      <a:endParaRPr lang="en-US"/>
                    </a:p>
                  </a:txBody>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cap="none" normalizeH="0" baseline="0">
                          <a:ln>
                            <a:noFill/>
                          </a:ln>
                          <a:solidFill>
                            <a:schemeClr val="tx1"/>
                          </a:solidFill>
                          <a:effectLst/>
                          <a:latin typeface="+mn-lt"/>
                        </a:rPr>
                        <a:t>Chemotherapy</a:t>
                      </a:r>
                      <a:br>
                        <a:rPr kumimoji="0" lang="en-US" sz="1600" b="1" i="0" u="none" strike="noStrike" cap="none" normalizeH="0" baseline="0">
                          <a:ln>
                            <a:noFill/>
                          </a:ln>
                          <a:solidFill>
                            <a:schemeClr val="tx1"/>
                          </a:solidFill>
                          <a:effectLst/>
                          <a:latin typeface="+mn-lt"/>
                        </a:rPr>
                      </a:br>
                      <a:r>
                        <a:rPr kumimoji="0" lang="en-US" sz="1600" b="1" i="0" u="none" strike="noStrike" cap="none" normalizeH="0" baseline="0">
                          <a:ln>
                            <a:noFill/>
                          </a:ln>
                          <a:solidFill>
                            <a:schemeClr val="tx1"/>
                          </a:solidFill>
                          <a:effectLst/>
                          <a:latin typeface="+mn-lt"/>
                        </a:rPr>
                        <a:t>(n = 24)</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tcPr>
                </a:tc>
                <a:tc hMerge="1">
                  <a:txBody>
                    <a:bodyPr/>
                    <a:lstStyle/>
                    <a:p>
                      <a:endParaRPr lang="en-US"/>
                    </a:p>
                  </a:txBody>
                  <a:tcPr/>
                </a:tc>
                <a:extLst>
                  <a:ext uri="{0D108BD9-81ED-4DB2-BD59-A6C34878D82A}">
                    <a16:rowId xmlns:a16="http://schemas.microsoft.com/office/drawing/2014/main" val="873969782"/>
                  </a:ext>
                </a:extLst>
              </a:tr>
              <a:tr h="257328">
                <a:tc vMerge="1">
                  <a:txBody>
                    <a:bodyPr/>
                    <a:lstStyle/>
                    <a:p>
                      <a:endParaRPr lang="en-US"/>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bg2"/>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BL</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Surgery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1"/>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BL</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Surgery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2"/>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BL</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tc>
                  <a:txBody>
                    <a:bodyPr/>
                    <a:lstStyle/>
                    <a:p>
                      <a:pPr algn="ctr"/>
                      <a:r>
                        <a:rPr kumimoji="0" lang="en-US" sz="1600" b="1" i="0" u="none" strike="noStrike" kern="1200" cap="none" normalizeH="0" baseline="0">
                          <a:ln>
                            <a:noFill/>
                          </a:ln>
                          <a:solidFill>
                            <a:schemeClr val="tx1"/>
                          </a:solidFill>
                          <a:effectLst/>
                          <a:latin typeface="+mn-lt"/>
                          <a:ea typeface="+mn-ea"/>
                          <a:cs typeface="+mn-cs"/>
                        </a:rPr>
                        <a:t>Surgery</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2132688573"/>
                  </a:ext>
                </a:extLst>
              </a:tr>
              <a:tr h="257328">
                <a:tc>
                  <a:txBody>
                    <a:bodyPr/>
                    <a:lstStyle/>
                    <a:p>
                      <a:r>
                        <a:rPr lang="en-US" sz="1600">
                          <a:solidFill>
                            <a:schemeClr val="bg1"/>
                          </a:solidFill>
                          <a:latin typeface="+mn-lt"/>
                        </a:rPr>
                        <a:t>Normal-like</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2.0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48.0</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52.1</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4.2</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62.5</a:t>
                      </a: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02779760"/>
                  </a:ext>
                </a:extLst>
              </a:tr>
              <a:tr h="257328">
                <a:tc>
                  <a:txBody>
                    <a:bodyPr/>
                    <a:lstStyle/>
                    <a:p>
                      <a:r>
                        <a:rPr lang="en-US" sz="1600">
                          <a:solidFill>
                            <a:schemeClr val="bg1"/>
                          </a:solidFill>
                          <a:latin typeface="+mn-lt"/>
                        </a:rPr>
                        <a:t>Luminal 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32.0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29.2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39.6</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41.7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16.7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843745583"/>
                  </a:ext>
                </a:extLst>
              </a:tr>
              <a:tr h="257328">
                <a:tc>
                  <a:txBody>
                    <a:bodyPr/>
                    <a:lstStyle/>
                    <a:p>
                      <a:r>
                        <a:rPr lang="en-US" sz="1600">
                          <a:solidFill>
                            <a:schemeClr val="bg1"/>
                          </a:solidFill>
                          <a:latin typeface="+mn-lt"/>
                        </a:rPr>
                        <a:t>Luminal B</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54.0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60.4</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45.8</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020611866"/>
                  </a:ext>
                </a:extLst>
              </a:tr>
              <a:tr h="257328">
                <a:tc>
                  <a:txBody>
                    <a:bodyPr/>
                    <a:lstStyle/>
                    <a:p>
                      <a:r>
                        <a:rPr lang="en-US" sz="1600">
                          <a:solidFill>
                            <a:schemeClr val="bg1"/>
                          </a:solidFill>
                          <a:latin typeface="+mn-lt"/>
                        </a:rPr>
                        <a:t>HER2-Enriched</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2495973334"/>
                  </a:ext>
                </a:extLst>
              </a:tr>
              <a:tr h="257328">
                <a:tc>
                  <a:txBody>
                    <a:bodyPr/>
                    <a:lstStyle/>
                    <a:p>
                      <a:r>
                        <a:rPr lang="en-US" sz="1600">
                          <a:solidFill>
                            <a:schemeClr val="bg1"/>
                          </a:solidFill>
                          <a:latin typeface="+mn-lt"/>
                        </a:rPr>
                        <a:t>Basal-like</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2.0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2.1</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191357828"/>
                  </a:ext>
                </a:extLst>
              </a:tr>
              <a:tr h="257328">
                <a:tc>
                  <a:txBody>
                    <a:bodyPr/>
                    <a:lstStyle/>
                    <a:p>
                      <a:r>
                        <a:rPr lang="en-US" sz="1600">
                          <a:solidFill>
                            <a:schemeClr val="bg1"/>
                          </a:solidFill>
                          <a:latin typeface="+mn-lt"/>
                        </a:rPr>
                        <a:t>NA</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14.0</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4.2</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600">
                          <a:solidFill>
                            <a:schemeClr val="bg1"/>
                          </a:solidFill>
                          <a:latin typeface="+mn-lt"/>
                        </a:rPr>
                        <a:t>16.7</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3455186179"/>
                  </a:ext>
                </a:extLst>
              </a:tr>
            </a:tbl>
          </a:graphicData>
        </a:graphic>
      </p:graphicFrame>
      <p:sp>
        <p:nvSpPr>
          <p:cNvPr id="8" name="TextBox 7">
            <a:extLst>
              <a:ext uri="{FF2B5EF4-FFF2-40B4-BE49-F238E27FC236}">
                <a16:creationId xmlns:a16="http://schemas.microsoft.com/office/drawing/2014/main" id="{726D4692-601D-A46D-1BA1-1EDC5E5E0F2C}"/>
              </a:ext>
            </a:extLst>
          </p:cNvPr>
          <p:cNvSpPr txBox="1"/>
          <p:nvPr/>
        </p:nvSpPr>
        <p:spPr bwMode="auto">
          <a:xfrm>
            <a:off x="504476" y="4668107"/>
            <a:ext cx="10791708" cy="1743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b="0" i="0" u="none" strike="noStrike" kern="0" cap="none" spc="0" normalizeH="0" baseline="0" noProof="0">
                <a:ln>
                  <a:noFill/>
                </a:ln>
                <a:solidFill>
                  <a:srgbClr val="000000"/>
                </a:solidFill>
                <a:effectLst/>
                <a:uLnTx/>
                <a:uFillTx/>
                <a:latin typeface="Calibri" panose="020F0502020204030204" pitchFamily="34" charset="0"/>
              </a:rPr>
              <a:t>Change from BL observed in HER3-DXd vs HER3-DXd + LET treatment arms:</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b="0" i="0" u="none" strike="noStrike" kern="0" cap="none" spc="0" normalizeH="0" baseline="0" noProof="0">
                <a:ln>
                  <a:noFill/>
                </a:ln>
                <a:solidFill>
                  <a:srgbClr val="000000"/>
                </a:solidFill>
                <a:effectLst/>
                <a:uLnTx/>
                <a:uFillTx/>
                <a:latin typeface="Calibri" panose="020F0502020204030204" pitchFamily="34" charset="0"/>
              </a:rPr>
              <a:t>CelTIL significantly changed at C2D1 and surgery</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b="0" i="0" u="none" strike="noStrike" kern="0" cap="none" spc="0" normalizeH="0" baseline="0" noProof="0">
                <a:ln>
                  <a:noFill/>
                </a:ln>
                <a:solidFill>
                  <a:srgbClr val="000000"/>
                </a:solidFill>
                <a:effectLst/>
                <a:uLnTx/>
                <a:uFillTx/>
                <a:latin typeface="Calibri" panose="020F0502020204030204" pitchFamily="34" charset="0"/>
              </a:rPr>
              <a:t>CelTIL change associated with radiologic response at C2D1 </a:t>
            </a:r>
          </a:p>
          <a:p>
            <a:pPr marL="742950" marR="0" lvl="1" indent="-285750" algn="l" defTabSz="914400" rtl="0" eaLnBrk="1" fontAlgn="base" latinLnBrk="0" hangingPunct="1">
              <a:lnSpc>
                <a:spcPct val="90000"/>
              </a:lnSpc>
              <a:spcBef>
                <a:spcPts val="1000"/>
              </a:spcBef>
              <a:spcAft>
                <a:spcPts val="700"/>
              </a:spcAft>
              <a:buClr>
                <a:srgbClr val="000000"/>
              </a:buClr>
              <a:buSzTx/>
              <a:buFont typeface="Arial" panose="020B0604020202020204" pitchFamily="34" charset="0"/>
              <a:buChar char="‒"/>
              <a:tabLst/>
              <a:defRPr/>
            </a:pPr>
            <a:r>
              <a:rPr kumimoji="0" lang="en-US" b="0" i="0" u="none" strike="noStrike" kern="0" cap="none" spc="0" normalizeH="0" baseline="0" noProof="0">
                <a:ln>
                  <a:noFill/>
                </a:ln>
                <a:solidFill>
                  <a:srgbClr val="000000"/>
                </a:solidFill>
                <a:effectLst/>
                <a:uLnTx/>
                <a:uFillTx/>
                <a:latin typeface="Calibri" panose="020F0502020204030204" pitchFamily="34" charset="0"/>
              </a:rPr>
              <a:t>From high/medium to low risk of recurrence seen at surgery, which was also seen in chemotherapy arm</a:t>
            </a:r>
          </a:p>
        </p:txBody>
      </p:sp>
      <p:sp>
        <p:nvSpPr>
          <p:cNvPr id="9" name="Text Box 15">
            <a:extLst>
              <a:ext uri="{FF2B5EF4-FFF2-40B4-BE49-F238E27FC236}">
                <a16:creationId xmlns:a16="http://schemas.microsoft.com/office/drawing/2014/main" id="{FB201C4C-1EB2-9C0D-4C5E-80894A051E0A}"/>
              </a:ext>
            </a:extLst>
          </p:cNvPr>
          <p:cNvSpPr txBox="1">
            <a:spLocks noChangeArrowheads="1"/>
          </p:cNvSpPr>
          <p:nvPr/>
        </p:nvSpPr>
        <p:spPr bwMode="auto">
          <a:xfrm>
            <a:off x="43650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LB1-06.  </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663092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660A9-BBA2-622D-E9D7-F7D454E007B5}"/>
            </a:ext>
          </a:extLst>
        </p:cNvPr>
        <p:cNvGrpSpPr/>
        <p:nvPr/>
      </p:nvGrpSpPr>
      <p:grpSpPr>
        <a:xfrm>
          <a:off x="0" y="0"/>
          <a:ext cx="0" cy="0"/>
          <a:chOff x="0" y="0"/>
          <a:chExt cx="0" cy="0"/>
        </a:xfrm>
      </p:grpSpPr>
      <p:sp>
        <p:nvSpPr>
          <p:cNvPr id="31746" name="Rectangle 2">
            <a:extLst>
              <a:ext uri="{FF2B5EF4-FFF2-40B4-BE49-F238E27FC236}">
                <a16:creationId xmlns:a16="http://schemas.microsoft.com/office/drawing/2014/main" id="{D648DB7A-0672-46FB-1207-F851EE1CCC35}"/>
              </a:ext>
            </a:extLst>
          </p:cNvPr>
          <p:cNvSpPr>
            <a:spLocks noGrp="1" noChangeArrowheads="1"/>
          </p:cNvSpPr>
          <p:nvPr>
            <p:ph type="title"/>
          </p:nvPr>
        </p:nvSpPr>
        <p:spPr/>
        <p:txBody>
          <a:bodyPr/>
          <a:lstStyle/>
          <a:p>
            <a:r>
              <a:rPr lang="en-US" altLang="en-US" sz="3600"/>
              <a:t>SOLTI VALENTINE</a:t>
            </a:r>
            <a:r>
              <a:rPr lang="en-US"/>
              <a:t>: Safety Summary</a:t>
            </a:r>
            <a:endParaRPr lang="en-US" altLang="en-US"/>
          </a:p>
        </p:txBody>
      </p:sp>
      <p:graphicFrame>
        <p:nvGraphicFramePr>
          <p:cNvPr id="6" name="Content Placeholder 5">
            <a:extLst>
              <a:ext uri="{FF2B5EF4-FFF2-40B4-BE49-F238E27FC236}">
                <a16:creationId xmlns:a16="http://schemas.microsoft.com/office/drawing/2014/main" id="{D7F62156-5497-D4DA-E26C-2CCAF279BECC}"/>
              </a:ext>
            </a:extLst>
          </p:cNvPr>
          <p:cNvGraphicFramePr>
            <a:graphicFrameLocks noGrp="1"/>
          </p:cNvGraphicFramePr>
          <p:nvPr>
            <p:ph sz="half" idx="1"/>
            <p:extLst>
              <p:ext uri="{D42A27DB-BD31-4B8C-83A1-F6EECF244321}">
                <p14:modId xmlns:p14="http://schemas.microsoft.com/office/powerpoint/2010/main" val="3836261419"/>
              </p:ext>
            </p:extLst>
          </p:nvPr>
        </p:nvGraphicFramePr>
        <p:xfrm>
          <a:off x="609759" y="1341440"/>
          <a:ext cx="6086216" cy="4912360"/>
        </p:xfrm>
        <a:graphic>
          <a:graphicData uri="http://schemas.openxmlformats.org/drawingml/2006/table">
            <a:tbl>
              <a:tblPr firstRow="1" bandRow="1">
                <a:tableStyleId>{EB344D84-9AFB-497E-A393-DC336BA19D2E}</a:tableStyleId>
              </a:tblPr>
              <a:tblGrid>
                <a:gridCol w="1907620">
                  <a:extLst>
                    <a:ext uri="{9D8B030D-6E8A-4147-A177-3AD203B41FA5}">
                      <a16:colId xmlns:a16="http://schemas.microsoft.com/office/drawing/2014/main" val="991978837"/>
                    </a:ext>
                  </a:extLst>
                </a:gridCol>
                <a:gridCol w="712382">
                  <a:extLst>
                    <a:ext uri="{9D8B030D-6E8A-4147-A177-3AD203B41FA5}">
                      <a16:colId xmlns:a16="http://schemas.microsoft.com/office/drawing/2014/main" val="450661882"/>
                    </a:ext>
                  </a:extLst>
                </a:gridCol>
                <a:gridCol w="637953">
                  <a:extLst>
                    <a:ext uri="{9D8B030D-6E8A-4147-A177-3AD203B41FA5}">
                      <a16:colId xmlns:a16="http://schemas.microsoft.com/office/drawing/2014/main" val="707910979"/>
                    </a:ext>
                  </a:extLst>
                </a:gridCol>
                <a:gridCol w="786810">
                  <a:extLst>
                    <a:ext uri="{9D8B030D-6E8A-4147-A177-3AD203B41FA5}">
                      <a16:colId xmlns:a16="http://schemas.microsoft.com/office/drawing/2014/main" val="4259004969"/>
                    </a:ext>
                  </a:extLst>
                </a:gridCol>
                <a:gridCol w="637953">
                  <a:extLst>
                    <a:ext uri="{9D8B030D-6E8A-4147-A177-3AD203B41FA5}">
                      <a16:colId xmlns:a16="http://schemas.microsoft.com/office/drawing/2014/main" val="2555245820"/>
                    </a:ext>
                  </a:extLst>
                </a:gridCol>
                <a:gridCol w="733647">
                  <a:extLst>
                    <a:ext uri="{9D8B030D-6E8A-4147-A177-3AD203B41FA5}">
                      <a16:colId xmlns:a16="http://schemas.microsoft.com/office/drawing/2014/main" val="2434121133"/>
                    </a:ext>
                  </a:extLst>
                </a:gridCol>
                <a:gridCol w="669851">
                  <a:extLst>
                    <a:ext uri="{9D8B030D-6E8A-4147-A177-3AD203B41FA5}">
                      <a16:colId xmlns:a16="http://schemas.microsoft.com/office/drawing/2014/main" val="2337363994"/>
                    </a:ext>
                  </a:extLst>
                </a:gridCol>
              </a:tblGrid>
              <a:tr h="370840">
                <a:tc rowSpan="2">
                  <a:txBody>
                    <a:bodyPr/>
                    <a:lstStyle/>
                    <a:p>
                      <a:r>
                        <a:rPr lang="en-US" sz="1400" b="1">
                          <a:solidFill>
                            <a:schemeClr val="tx1"/>
                          </a:solidFill>
                        </a:rPr>
                        <a:t>Treatment-Emergent AEs in ≥20% of Patients, %</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bg2"/>
                    </a:solidFill>
                  </a:tcPr>
                </a:tc>
                <a:tc gridSpan="2">
                  <a:txBody>
                    <a:bodyPr/>
                    <a:lstStyle/>
                    <a:p>
                      <a:pPr algn="ctr"/>
                      <a:r>
                        <a:rPr lang="en-US" sz="1400" b="1">
                          <a:solidFill>
                            <a:schemeClr val="tx1"/>
                          </a:solidFill>
                        </a:rPr>
                        <a:t>HER3-DXd </a:t>
                      </a:r>
                      <a:br>
                        <a:rPr lang="en-US" sz="1400" b="1">
                          <a:solidFill>
                            <a:schemeClr val="tx1"/>
                          </a:solidFill>
                        </a:rPr>
                      </a:br>
                      <a:r>
                        <a:rPr lang="en-US" sz="1400" b="1">
                          <a:solidFill>
                            <a:schemeClr val="tx1"/>
                          </a:solidFill>
                        </a:rPr>
                        <a:t>(n = 50)</a:t>
                      </a:r>
                    </a:p>
                  </a:txBody>
                  <a:tcPr anchor="ctr">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1"/>
                    </a:solidFill>
                  </a:tcPr>
                </a:tc>
                <a:tc hMerge="1">
                  <a:txBody>
                    <a:bodyPr/>
                    <a:lstStyle/>
                    <a:p>
                      <a:endParaRPr lang="en-US" sz="1400" b="1">
                        <a:solidFill>
                          <a:schemeClr val="tx1"/>
                        </a:solidFill>
                      </a:endParaRP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a:solidFill>
                            <a:schemeClr val="tx1"/>
                          </a:solidFill>
                        </a:rPr>
                        <a:t>HER3-DXd + LET</a:t>
                      </a:r>
                      <a:br>
                        <a:rPr lang="en-US" sz="1400" b="1">
                          <a:solidFill>
                            <a:schemeClr val="tx1"/>
                          </a:solidFill>
                        </a:rPr>
                      </a:br>
                      <a:r>
                        <a:rPr lang="en-US" sz="1400" b="1">
                          <a:solidFill>
                            <a:schemeClr val="tx1"/>
                          </a:solidFill>
                        </a:rPr>
                        <a:t>(n = 48)</a:t>
                      </a:r>
                    </a:p>
                  </a:txBody>
                  <a:tcPr anchor="ctr">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2"/>
                    </a:solidFill>
                  </a:tcPr>
                </a:tc>
                <a:tc hMerge="1">
                  <a:txBody>
                    <a:bodyPr/>
                    <a:lstStyle/>
                    <a:p>
                      <a:endParaRPr lang="en-US" sz="1400" b="1">
                        <a:solidFill>
                          <a:schemeClr val="tx1"/>
                        </a:solidFill>
                      </a:endParaRP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gridSpan="2">
                  <a:txBody>
                    <a:bodyPr/>
                    <a:lstStyle/>
                    <a:p>
                      <a:pPr algn="ctr"/>
                      <a:r>
                        <a:rPr lang="en-US" sz="1400" b="1">
                          <a:solidFill>
                            <a:schemeClr val="tx1"/>
                          </a:solidFill>
                        </a:rPr>
                        <a:t>Chemotherapy</a:t>
                      </a:r>
                      <a:br>
                        <a:rPr lang="en-US" sz="1400" b="1">
                          <a:solidFill>
                            <a:schemeClr val="tx1"/>
                          </a:solidFill>
                        </a:rPr>
                      </a:br>
                      <a:r>
                        <a:rPr lang="en-US" sz="1400" b="1">
                          <a:solidFill>
                            <a:schemeClr val="tx1"/>
                          </a:solidFill>
                        </a:rPr>
                        <a:t>(n = 24)</a:t>
                      </a:r>
                    </a:p>
                  </a:txBody>
                  <a:tcPr anchor="ctr">
                    <a:lnL>
                      <a:noFill/>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hMerge="1">
                  <a:txBody>
                    <a:bodyPr/>
                    <a:lstStyle/>
                    <a:p>
                      <a:endParaRPr lang="en-US" sz="1400" b="1">
                        <a:solidFill>
                          <a:schemeClr val="tx1"/>
                        </a:solidFill>
                      </a:endParaRP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7686274"/>
                  </a:ext>
                </a:extLst>
              </a:tr>
              <a:tr h="370840">
                <a:tc vMerge="1">
                  <a:txBody>
                    <a:bodyPr/>
                    <a:lstStyle/>
                    <a:p>
                      <a:endParaRPr lang="en-US" b="1">
                        <a:solidFill>
                          <a:schemeClr val="tx1"/>
                        </a:solidFill>
                      </a:endParaRPr>
                    </a:p>
                  </a:txBody>
                  <a:tcP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tc>
                  <a:txBody>
                    <a:bodyPr/>
                    <a:lstStyle/>
                    <a:p>
                      <a:pPr algn="ctr"/>
                      <a:r>
                        <a:rPr lang="en-US" sz="1400" b="1">
                          <a:solidFill>
                            <a:schemeClr val="tx1"/>
                          </a:solidFill>
                        </a:rPr>
                        <a:t>Any Gr</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1"/>
                    </a:solidFill>
                  </a:tcPr>
                </a:tc>
                <a:tc>
                  <a:txBody>
                    <a:bodyPr/>
                    <a:lstStyle/>
                    <a:p>
                      <a:pPr algn="ctr"/>
                      <a:r>
                        <a:rPr lang="en-US" sz="1400" b="1">
                          <a:solidFill>
                            <a:schemeClr val="tx1"/>
                          </a:solidFill>
                        </a:rPr>
                        <a:t>Gr ≥3</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1"/>
                    </a:solidFill>
                  </a:tcPr>
                </a:tc>
                <a:tc>
                  <a:txBody>
                    <a:bodyPr/>
                    <a:lstStyle/>
                    <a:p>
                      <a:pPr algn="ctr"/>
                      <a:r>
                        <a:rPr lang="en-US" sz="1400" b="1">
                          <a:solidFill>
                            <a:schemeClr val="tx1"/>
                          </a:solidFill>
                        </a:rPr>
                        <a:t>Any Gr</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2"/>
                    </a:solidFill>
                  </a:tcPr>
                </a:tc>
                <a:tc>
                  <a:txBody>
                    <a:bodyPr/>
                    <a:lstStyle/>
                    <a:p>
                      <a:pPr algn="ctr"/>
                      <a:r>
                        <a:rPr lang="en-US" sz="1400" b="1">
                          <a:solidFill>
                            <a:schemeClr val="tx1"/>
                          </a:solidFill>
                        </a:rPr>
                        <a:t>Gr ≥3</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2"/>
                    </a:solidFill>
                  </a:tcPr>
                </a:tc>
                <a:tc>
                  <a:txBody>
                    <a:bodyPr/>
                    <a:lstStyle/>
                    <a:p>
                      <a:pPr algn="ctr"/>
                      <a:r>
                        <a:rPr lang="en-US" sz="1400" b="1">
                          <a:solidFill>
                            <a:schemeClr val="tx1"/>
                          </a:solidFill>
                        </a:rPr>
                        <a:t>Any Gr</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tc>
                  <a:txBody>
                    <a:bodyPr/>
                    <a:lstStyle/>
                    <a:p>
                      <a:pPr algn="ctr"/>
                      <a:r>
                        <a:rPr lang="en-US" sz="1400" b="1">
                          <a:solidFill>
                            <a:schemeClr val="tx1"/>
                          </a:solidFill>
                        </a:rPr>
                        <a:t>Gr ≥3</a:t>
                      </a:r>
                    </a:p>
                  </a:txBody>
                  <a:tcPr anchor="ctr">
                    <a:lnL>
                      <a:noFill/>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19371584"/>
                  </a:ext>
                </a:extLst>
              </a:tr>
              <a:tr h="370840">
                <a:tc>
                  <a:txBody>
                    <a:bodyPr/>
                    <a:lstStyle/>
                    <a:p>
                      <a:r>
                        <a:rPr lang="en-US" sz="1400" b="1">
                          <a:solidFill>
                            <a:schemeClr val="bg1"/>
                          </a:solidFill>
                        </a:rPr>
                        <a:t>Nonhematologic</a:t>
                      </a:r>
                    </a:p>
                    <a:p>
                      <a:pPr marL="285750" indent="-165100">
                        <a:buFont typeface="Wingdings" panose="05000000000000000000" pitchFamily="2" charset="2"/>
                        <a:buChar char="§"/>
                      </a:pPr>
                      <a:r>
                        <a:rPr lang="en-US" sz="1400">
                          <a:solidFill>
                            <a:schemeClr val="bg1"/>
                          </a:solidFill>
                        </a:rPr>
                        <a:t>Fatigue</a:t>
                      </a:r>
                    </a:p>
                    <a:p>
                      <a:pPr marL="285750" indent="-165100">
                        <a:buFont typeface="Wingdings" panose="05000000000000000000" pitchFamily="2" charset="2"/>
                        <a:buChar char="§"/>
                      </a:pPr>
                      <a:r>
                        <a:rPr lang="en-US" sz="1400">
                          <a:solidFill>
                            <a:schemeClr val="bg1"/>
                          </a:solidFill>
                        </a:rPr>
                        <a:t>Nausea</a:t>
                      </a:r>
                    </a:p>
                    <a:p>
                      <a:pPr marL="285750" indent="-165100">
                        <a:buFont typeface="Wingdings" panose="05000000000000000000" pitchFamily="2" charset="2"/>
                        <a:buChar char="§"/>
                      </a:pPr>
                      <a:r>
                        <a:rPr lang="en-US" sz="1400">
                          <a:solidFill>
                            <a:schemeClr val="bg1"/>
                          </a:solidFill>
                        </a:rPr>
                        <a:t>Alopecia</a:t>
                      </a:r>
                    </a:p>
                    <a:p>
                      <a:pPr marL="285750" indent="-165100">
                        <a:buFont typeface="Wingdings" panose="05000000000000000000" pitchFamily="2" charset="2"/>
                        <a:buChar char="§"/>
                      </a:pPr>
                      <a:r>
                        <a:rPr lang="en-US" sz="1400">
                          <a:solidFill>
                            <a:schemeClr val="bg1"/>
                          </a:solidFill>
                        </a:rPr>
                        <a:t>Diarrhea</a:t>
                      </a:r>
                    </a:p>
                    <a:p>
                      <a:pPr marL="285750" indent="-165100">
                        <a:buFont typeface="Wingdings" panose="05000000000000000000" pitchFamily="2" charset="2"/>
                        <a:buChar char="§"/>
                      </a:pPr>
                      <a:r>
                        <a:rPr lang="en-US" sz="1400">
                          <a:solidFill>
                            <a:schemeClr val="bg1"/>
                          </a:solidFill>
                        </a:rPr>
                        <a:t>Stomatitis</a:t>
                      </a:r>
                    </a:p>
                    <a:p>
                      <a:pPr marL="285750" indent="-165100">
                        <a:buFont typeface="Wingdings" panose="05000000000000000000" pitchFamily="2" charset="2"/>
                        <a:buChar char="§"/>
                      </a:pPr>
                      <a:r>
                        <a:rPr lang="en-US" sz="1400">
                          <a:solidFill>
                            <a:schemeClr val="bg1"/>
                          </a:solidFill>
                        </a:rPr>
                        <a:t>TAms increased</a:t>
                      </a:r>
                    </a:p>
                    <a:p>
                      <a:pPr marL="285750" indent="-165100">
                        <a:buFont typeface="Wingdings" panose="05000000000000000000" pitchFamily="2" charset="2"/>
                        <a:buChar char="§"/>
                      </a:pPr>
                      <a:r>
                        <a:rPr lang="en-US" sz="1400">
                          <a:solidFill>
                            <a:schemeClr val="bg1"/>
                          </a:solidFill>
                        </a:rPr>
                        <a:t>Neurotoxicity</a:t>
                      </a:r>
                    </a:p>
                    <a:p>
                      <a:pPr marL="285750" indent="-165100">
                        <a:buFont typeface="Wingdings" panose="05000000000000000000" pitchFamily="2" charset="2"/>
                        <a:buChar char="§"/>
                      </a:pPr>
                      <a:r>
                        <a:rPr lang="en-US" sz="1400">
                          <a:solidFill>
                            <a:schemeClr val="bg1"/>
                          </a:solidFill>
                        </a:rPr>
                        <a:t>Abdominal pain</a:t>
                      </a:r>
                    </a:p>
                    <a:p>
                      <a:pPr marL="285750" indent="-165100">
                        <a:buFont typeface="Wingdings" panose="05000000000000000000" pitchFamily="2" charset="2"/>
                        <a:buChar char="§"/>
                      </a:pPr>
                      <a:r>
                        <a:rPr lang="en-US" sz="1400">
                          <a:solidFill>
                            <a:schemeClr val="bg1"/>
                          </a:solidFill>
                        </a:rPr>
                        <a:t>Constipation</a:t>
                      </a:r>
                    </a:p>
                    <a:p>
                      <a:pPr marL="285750" indent="-165100">
                        <a:buFont typeface="Wingdings" panose="05000000000000000000" pitchFamily="2" charset="2"/>
                        <a:buChar char="§"/>
                      </a:pPr>
                      <a:r>
                        <a:rPr lang="en-US" sz="1400">
                          <a:solidFill>
                            <a:schemeClr val="bg1"/>
                          </a:solidFill>
                        </a:rPr>
                        <a:t>Vomiting</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50</a:t>
                      </a:r>
                      <a:br>
                        <a:rPr lang="en-US" sz="1400">
                          <a:solidFill>
                            <a:schemeClr val="bg1"/>
                          </a:solidFill>
                        </a:rPr>
                      </a:br>
                      <a:r>
                        <a:rPr lang="en-US" sz="1400">
                          <a:solidFill>
                            <a:schemeClr val="bg1"/>
                          </a:solidFill>
                        </a:rPr>
                        <a:t>56</a:t>
                      </a:r>
                      <a:br>
                        <a:rPr lang="en-US" sz="1400">
                          <a:solidFill>
                            <a:schemeClr val="bg1"/>
                          </a:solidFill>
                        </a:rPr>
                      </a:br>
                      <a:r>
                        <a:rPr lang="en-US" sz="1400">
                          <a:solidFill>
                            <a:schemeClr val="bg1"/>
                          </a:solidFill>
                        </a:rPr>
                        <a:t>52</a:t>
                      </a:r>
                      <a:br>
                        <a:rPr lang="en-US" sz="1400">
                          <a:solidFill>
                            <a:schemeClr val="bg1"/>
                          </a:solidFill>
                        </a:rPr>
                      </a:br>
                      <a:r>
                        <a:rPr lang="en-US" sz="1400">
                          <a:solidFill>
                            <a:schemeClr val="bg1"/>
                          </a:solidFill>
                        </a:rPr>
                        <a:t>42</a:t>
                      </a:r>
                      <a:br>
                        <a:rPr lang="en-US" sz="1400">
                          <a:solidFill>
                            <a:schemeClr val="bg1"/>
                          </a:solidFill>
                        </a:rPr>
                      </a:br>
                      <a:r>
                        <a:rPr lang="en-US" sz="1400">
                          <a:solidFill>
                            <a:schemeClr val="bg1"/>
                          </a:solidFill>
                        </a:rPr>
                        <a:t>14</a:t>
                      </a:r>
                      <a:br>
                        <a:rPr lang="en-US" sz="1400">
                          <a:solidFill>
                            <a:schemeClr val="bg1"/>
                          </a:solidFill>
                        </a:rPr>
                      </a:br>
                      <a:r>
                        <a:rPr lang="en-US" sz="1400">
                          <a:solidFill>
                            <a:schemeClr val="bg1"/>
                          </a:solidFill>
                        </a:rPr>
                        <a:t>14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16</a:t>
                      </a:r>
                      <a:br>
                        <a:rPr lang="en-US" sz="1400">
                          <a:solidFill>
                            <a:schemeClr val="bg1"/>
                          </a:solidFill>
                        </a:rPr>
                      </a:br>
                      <a:r>
                        <a:rPr lang="en-US" sz="1400">
                          <a:solidFill>
                            <a:schemeClr val="bg1"/>
                          </a:solidFill>
                        </a:rPr>
                        <a:t>20</a:t>
                      </a:r>
                      <a:br>
                        <a:rPr lang="en-US" sz="1400">
                          <a:solidFill>
                            <a:schemeClr val="bg1"/>
                          </a:solidFill>
                        </a:rPr>
                      </a:br>
                      <a:r>
                        <a:rPr lang="en-US" sz="1400">
                          <a:solidFill>
                            <a:schemeClr val="bg1"/>
                          </a:solidFill>
                        </a:rPr>
                        <a:t>22</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69</a:t>
                      </a:r>
                      <a:br>
                        <a:rPr lang="en-US" sz="1400">
                          <a:solidFill>
                            <a:schemeClr val="bg1"/>
                          </a:solidFill>
                        </a:rPr>
                      </a:br>
                      <a:r>
                        <a:rPr lang="en-US" sz="1400">
                          <a:solidFill>
                            <a:schemeClr val="bg1"/>
                          </a:solidFill>
                        </a:rPr>
                        <a:t>73</a:t>
                      </a:r>
                      <a:br>
                        <a:rPr lang="en-US" sz="1400">
                          <a:solidFill>
                            <a:schemeClr val="bg1"/>
                          </a:solidFill>
                        </a:rPr>
                      </a:br>
                      <a:r>
                        <a:rPr lang="en-US" sz="1400">
                          <a:solidFill>
                            <a:schemeClr val="bg1"/>
                          </a:solidFill>
                        </a:rPr>
                        <a:t>69</a:t>
                      </a:r>
                      <a:br>
                        <a:rPr lang="en-US" sz="1400">
                          <a:solidFill>
                            <a:schemeClr val="bg1"/>
                          </a:solidFill>
                        </a:rPr>
                      </a:br>
                      <a:r>
                        <a:rPr lang="en-US" sz="1400">
                          <a:solidFill>
                            <a:schemeClr val="bg1"/>
                          </a:solidFill>
                        </a:rPr>
                        <a:t>54</a:t>
                      </a:r>
                      <a:br>
                        <a:rPr lang="en-US" sz="1400">
                          <a:solidFill>
                            <a:schemeClr val="bg1"/>
                          </a:solidFill>
                        </a:rPr>
                      </a:br>
                      <a:r>
                        <a:rPr lang="en-US" sz="1400">
                          <a:solidFill>
                            <a:schemeClr val="bg1"/>
                          </a:solidFill>
                        </a:rPr>
                        <a:t>18</a:t>
                      </a:r>
                      <a:br>
                        <a:rPr lang="en-US" sz="1400">
                          <a:solidFill>
                            <a:schemeClr val="bg1"/>
                          </a:solidFill>
                        </a:rPr>
                      </a:br>
                      <a:r>
                        <a:rPr lang="en-US" sz="1400">
                          <a:solidFill>
                            <a:schemeClr val="bg1"/>
                          </a:solidFill>
                        </a:rPr>
                        <a:t>38</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29</a:t>
                      </a:r>
                      <a:br>
                        <a:rPr lang="en-US" sz="1400">
                          <a:solidFill>
                            <a:schemeClr val="bg1"/>
                          </a:solidFill>
                        </a:rPr>
                      </a:br>
                      <a:r>
                        <a:rPr lang="en-US" sz="1400">
                          <a:solidFill>
                            <a:schemeClr val="bg1"/>
                          </a:solidFill>
                        </a:rPr>
                        <a:t>29</a:t>
                      </a:r>
                      <a:br>
                        <a:rPr lang="en-US" sz="1400">
                          <a:solidFill>
                            <a:schemeClr val="bg1"/>
                          </a:solidFill>
                        </a:rPr>
                      </a:br>
                      <a:r>
                        <a:rPr lang="en-US" sz="1400">
                          <a:solidFill>
                            <a:schemeClr val="bg1"/>
                          </a:solidFill>
                        </a:rPr>
                        <a:t>22</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2</a:t>
                      </a:r>
                      <a:br>
                        <a:rPr lang="en-US" sz="1400">
                          <a:solidFill>
                            <a:schemeClr val="bg1"/>
                          </a:solidFill>
                        </a:rPr>
                      </a:br>
                      <a:r>
                        <a:rPr lang="en-US" sz="1400">
                          <a:solidFill>
                            <a:schemeClr val="bg1"/>
                          </a:solidFill>
                        </a:rPr>
                        <a:t>2</a:t>
                      </a: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79</a:t>
                      </a:r>
                      <a:br>
                        <a:rPr lang="en-US" sz="1400">
                          <a:solidFill>
                            <a:schemeClr val="bg1"/>
                          </a:solidFill>
                        </a:rPr>
                      </a:br>
                      <a:r>
                        <a:rPr lang="en-US" sz="1400">
                          <a:solidFill>
                            <a:schemeClr val="bg1"/>
                          </a:solidFill>
                        </a:rPr>
                        <a:t>58</a:t>
                      </a:r>
                      <a:br>
                        <a:rPr lang="en-US" sz="1400">
                          <a:solidFill>
                            <a:schemeClr val="bg1"/>
                          </a:solidFill>
                        </a:rPr>
                      </a:br>
                      <a:r>
                        <a:rPr lang="en-US" sz="1400">
                          <a:solidFill>
                            <a:schemeClr val="bg1"/>
                          </a:solidFill>
                        </a:rPr>
                        <a:t>46</a:t>
                      </a: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42</a:t>
                      </a:r>
                      <a:br>
                        <a:rPr lang="en-US" sz="1400">
                          <a:solidFill>
                            <a:schemeClr val="bg1"/>
                          </a:solidFill>
                        </a:rPr>
                      </a:br>
                      <a:r>
                        <a:rPr lang="en-US" sz="1400">
                          <a:solidFill>
                            <a:schemeClr val="bg1"/>
                          </a:solidFill>
                        </a:rPr>
                        <a:t>21</a:t>
                      </a:r>
                      <a:br>
                        <a:rPr lang="en-US" sz="1400">
                          <a:solidFill>
                            <a:schemeClr val="bg1"/>
                          </a:solidFill>
                        </a:rPr>
                      </a:br>
                      <a:r>
                        <a:rPr lang="en-US" sz="1400">
                          <a:solidFill>
                            <a:schemeClr val="bg1"/>
                          </a:solidFill>
                        </a:rPr>
                        <a:t>33</a:t>
                      </a: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8</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51981497"/>
                  </a:ext>
                </a:extLst>
              </a:tr>
              <a:tr h="370840">
                <a:tc>
                  <a:txBody>
                    <a:bodyPr/>
                    <a:lstStyle/>
                    <a:p>
                      <a:r>
                        <a:rPr lang="en-US" sz="1400" b="1">
                          <a:solidFill>
                            <a:schemeClr val="bg1"/>
                          </a:solidFill>
                        </a:rPr>
                        <a:t>Hematologic</a:t>
                      </a:r>
                    </a:p>
                    <a:p>
                      <a:pPr marL="285750" indent="-225425">
                        <a:buFont typeface="Wingdings" panose="05000000000000000000" pitchFamily="2" charset="2"/>
                        <a:buChar char="§"/>
                      </a:pPr>
                      <a:r>
                        <a:rPr lang="en-US" sz="1400">
                          <a:solidFill>
                            <a:schemeClr val="bg1"/>
                          </a:solidFill>
                        </a:rPr>
                        <a:t>Neutropenia</a:t>
                      </a:r>
                    </a:p>
                    <a:p>
                      <a:pPr marL="285750" indent="-225425">
                        <a:buFont typeface="Wingdings" panose="05000000000000000000" pitchFamily="2" charset="2"/>
                        <a:buChar char="§"/>
                      </a:pPr>
                      <a:r>
                        <a:rPr lang="en-US" sz="1400">
                          <a:solidFill>
                            <a:schemeClr val="bg1"/>
                          </a:solidFill>
                        </a:rPr>
                        <a:t>Anemia</a:t>
                      </a:r>
                    </a:p>
                    <a:p>
                      <a:pPr marL="285750" indent="-225425">
                        <a:buFont typeface="Wingdings" panose="05000000000000000000" pitchFamily="2" charset="2"/>
                        <a:buChar char="§"/>
                      </a:pPr>
                      <a:r>
                        <a:rPr lang="en-US" sz="1400">
                          <a:solidFill>
                            <a:schemeClr val="bg1"/>
                          </a:solidFill>
                        </a:rPr>
                        <a:t>Lymphopenia</a:t>
                      </a:r>
                    </a:p>
                    <a:p>
                      <a:pPr marL="285750" indent="-225425">
                        <a:buFont typeface="Wingdings" panose="05000000000000000000" pitchFamily="2" charset="2"/>
                        <a:buChar char="§"/>
                      </a:pPr>
                      <a:r>
                        <a:rPr lang="en-US" sz="1400">
                          <a:solidFill>
                            <a:schemeClr val="bg1"/>
                          </a:solidFill>
                        </a:rPr>
                        <a:t>Thrombocytopenia</a:t>
                      </a:r>
                    </a:p>
                    <a:p>
                      <a:pPr marL="285750" indent="-225425">
                        <a:buFont typeface="Wingdings" panose="05000000000000000000" pitchFamily="2" charset="2"/>
                        <a:buChar char="§"/>
                      </a:pPr>
                      <a:r>
                        <a:rPr lang="en-US" sz="1400">
                          <a:solidFill>
                            <a:schemeClr val="bg1"/>
                          </a:solidFill>
                        </a:rPr>
                        <a:t>Leukopenia</a:t>
                      </a:r>
                    </a:p>
                    <a:p>
                      <a:pPr marL="285750" indent="-225425">
                        <a:buFont typeface="Wingdings" panose="05000000000000000000" pitchFamily="2" charset="2"/>
                        <a:buChar char="§"/>
                      </a:pPr>
                      <a:r>
                        <a:rPr lang="en-US" sz="1400">
                          <a:solidFill>
                            <a:schemeClr val="bg1"/>
                          </a:solidFill>
                        </a:rPr>
                        <a:t>Febrile neutropenia</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28</a:t>
                      </a:r>
                      <a:br>
                        <a:rPr lang="en-US" sz="1400">
                          <a:solidFill>
                            <a:schemeClr val="bg1"/>
                          </a:solidFill>
                        </a:rPr>
                      </a:br>
                      <a:r>
                        <a:rPr lang="en-US" sz="1400">
                          <a:solidFill>
                            <a:schemeClr val="bg1"/>
                          </a:solidFill>
                        </a:rPr>
                        <a:t>12</a:t>
                      </a:r>
                      <a:br>
                        <a:rPr lang="en-US" sz="1400">
                          <a:solidFill>
                            <a:schemeClr val="bg1"/>
                          </a:solidFill>
                        </a:rPr>
                      </a:br>
                      <a:r>
                        <a:rPr lang="en-US" sz="1400">
                          <a:solidFill>
                            <a:schemeClr val="bg1"/>
                          </a:solidFill>
                        </a:rPr>
                        <a:t>2</a:t>
                      </a:r>
                      <a:br>
                        <a:rPr lang="en-US" sz="1400">
                          <a:solidFill>
                            <a:schemeClr val="bg1"/>
                          </a:solidFill>
                        </a:rPr>
                      </a:br>
                      <a:r>
                        <a:rPr lang="en-US" sz="1400">
                          <a:solidFill>
                            <a:schemeClr val="bg1"/>
                          </a:solidFill>
                        </a:rPr>
                        <a:t>2</a:t>
                      </a: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18</a:t>
                      </a:r>
                      <a:br>
                        <a:rPr lang="en-US" sz="1400">
                          <a:solidFill>
                            <a:schemeClr val="bg1"/>
                          </a:solidFill>
                        </a:rPr>
                      </a:br>
                      <a:r>
                        <a:rPr lang="en-US" sz="1400">
                          <a:solidFill>
                            <a:schemeClr val="bg1"/>
                          </a:solidFill>
                        </a:rPr>
                        <a:t>14</a:t>
                      </a: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42</a:t>
                      </a:r>
                      <a:br>
                        <a:rPr lang="en-US" sz="1400">
                          <a:solidFill>
                            <a:schemeClr val="bg1"/>
                          </a:solidFill>
                        </a:rPr>
                      </a:br>
                      <a:r>
                        <a:rPr lang="en-US" sz="1400">
                          <a:solidFill>
                            <a:schemeClr val="bg1"/>
                          </a:solidFill>
                        </a:rPr>
                        <a:t>33</a:t>
                      </a: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13</a:t>
                      </a:r>
                      <a:br>
                        <a:rPr lang="en-US" sz="1400">
                          <a:solidFill>
                            <a:schemeClr val="bg1"/>
                          </a:solidFill>
                        </a:rPr>
                      </a:br>
                      <a:r>
                        <a:rPr lang="en-US" sz="1400">
                          <a:solidFill>
                            <a:schemeClr val="bg1"/>
                          </a:solidFill>
                        </a:rPr>
                        <a:t>8</a:t>
                      </a:r>
                      <a:br>
                        <a:rPr lang="en-US" sz="1400">
                          <a:solidFill>
                            <a:schemeClr val="bg1"/>
                          </a:solidFill>
                        </a:rPr>
                      </a:br>
                      <a:r>
                        <a:rPr lang="en-US" sz="1400">
                          <a:solidFill>
                            <a:schemeClr val="bg1"/>
                          </a:solidFill>
                        </a:rPr>
                        <a:t>4</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br>
                        <a:rPr lang="en-US" sz="1400">
                          <a:solidFill>
                            <a:schemeClr val="bg1"/>
                          </a:solidFill>
                        </a:rPr>
                      </a:br>
                      <a:r>
                        <a:rPr lang="en-US" sz="1400">
                          <a:solidFill>
                            <a:schemeClr val="bg1"/>
                          </a:solidFill>
                        </a:rPr>
                        <a:t>33</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4</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0</a:t>
                      </a:r>
                      <a:br>
                        <a:rPr lang="en-US" sz="1400">
                          <a:solidFill>
                            <a:schemeClr val="bg1"/>
                          </a:solidFill>
                        </a:rPr>
                      </a:br>
                      <a:r>
                        <a:rPr lang="en-US" sz="1400">
                          <a:solidFill>
                            <a:schemeClr val="bg1"/>
                          </a:solidFill>
                        </a:rPr>
                        <a:t>4</a:t>
                      </a:r>
                    </a:p>
                  </a:txBody>
                  <a:tcP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63447520"/>
                  </a:ext>
                </a:extLst>
              </a:tr>
            </a:tbl>
          </a:graphicData>
        </a:graphic>
      </p:graphicFrame>
      <p:sp>
        <p:nvSpPr>
          <p:cNvPr id="3" name="Content Placeholder 2">
            <a:extLst>
              <a:ext uri="{FF2B5EF4-FFF2-40B4-BE49-F238E27FC236}">
                <a16:creationId xmlns:a16="http://schemas.microsoft.com/office/drawing/2014/main" id="{A8734C39-D45D-BD99-4103-42B4DD937BC3}"/>
              </a:ext>
            </a:extLst>
          </p:cNvPr>
          <p:cNvSpPr>
            <a:spLocks noGrp="1"/>
          </p:cNvSpPr>
          <p:nvPr>
            <p:ph sz="half" idx="2"/>
          </p:nvPr>
        </p:nvSpPr>
        <p:spPr>
          <a:xfrm>
            <a:off x="6896542" y="4506467"/>
            <a:ext cx="4685699" cy="1958764"/>
          </a:xfrm>
        </p:spPr>
        <p:txBody>
          <a:bodyPr/>
          <a:lstStyle/>
          <a:p>
            <a:r>
              <a:rPr lang="en-US" sz="1800"/>
              <a:t>Fewer grade ≥3 AEs in HER3-DXd study arms</a:t>
            </a:r>
          </a:p>
          <a:p>
            <a:r>
              <a:rPr lang="en-US" sz="1800"/>
              <a:t>No reported ILD cases or treatment-related deaths</a:t>
            </a:r>
          </a:p>
          <a:p>
            <a:pPr lvl="1"/>
            <a:r>
              <a:rPr lang="en-US" sz="1600"/>
              <a:t>1 nontreatment-related death in HER3-DXd arm (cerebrovascular accident)</a:t>
            </a:r>
          </a:p>
        </p:txBody>
      </p:sp>
      <p:sp>
        <p:nvSpPr>
          <p:cNvPr id="4" name="Text Box 15">
            <a:extLst>
              <a:ext uri="{FF2B5EF4-FFF2-40B4-BE49-F238E27FC236}">
                <a16:creationId xmlns:a16="http://schemas.microsoft.com/office/drawing/2014/main" id="{198B9E0E-FB69-2475-E8BC-86D771862F1F}"/>
              </a:ext>
            </a:extLst>
          </p:cNvPr>
          <p:cNvSpPr txBox="1">
            <a:spLocks noChangeArrowheads="1"/>
          </p:cNvSpPr>
          <p:nvPr/>
        </p:nvSpPr>
        <p:spPr bwMode="auto">
          <a:xfrm>
            <a:off x="43650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LB1-06. Reproduced with permission.</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10" name="Content Placeholder 5">
            <a:extLst>
              <a:ext uri="{FF2B5EF4-FFF2-40B4-BE49-F238E27FC236}">
                <a16:creationId xmlns:a16="http://schemas.microsoft.com/office/drawing/2014/main" id="{75566DE8-5C99-FB72-1244-9DE5D0A68574}"/>
              </a:ext>
            </a:extLst>
          </p:cNvPr>
          <p:cNvGraphicFramePr>
            <a:graphicFrameLocks/>
          </p:cNvGraphicFramePr>
          <p:nvPr>
            <p:extLst>
              <p:ext uri="{D42A27DB-BD31-4B8C-83A1-F6EECF244321}">
                <p14:modId xmlns:p14="http://schemas.microsoft.com/office/powerpoint/2010/main" val="3715991664"/>
              </p:ext>
            </p:extLst>
          </p:nvPr>
        </p:nvGraphicFramePr>
        <p:xfrm>
          <a:off x="6896541" y="1341440"/>
          <a:ext cx="5015446" cy="3027680"/>
        </p:xfrm>
        <a:graphic>
          <a:graphicData uri="http://schemas.openxmlformats.org/drawingml/2006/table">
            <a:tbl>
              <a:tblPr firstRow="1" bandRow="1">
                <a:tableStyleId>{EB344D84-9AFB-497E-A393-DC336BA19D2E}</a:tableStyleId>
              </a:tblPr>
              <a:tblGrid>
                <a:gridCol w="1566836">
                  <a:extLst>
                    <a:ext uri="{9D8B030D-6E8A-4147-A177-3AD203B41FA5}">
                      <a16:colId xmlns:a16="http://schemas.microsoft.com/office/drawing/2014/main" val="991978837"/>
                    </a:ext>
                  </a:extLst>
                </a:gridCol>
                <a:gridCol w="1031358">
                  <a:extLst>
                    <a:ext uri="{9D8B030D-6E8A-4147-A177-3AD203B41FA5}">
                      <a16:colId xmlns:a16="http://schemas.microsoft.com/office/drawing/2014/main" val="450661882"/>
                    </a:ext>
                  </a:extLst>
                </a:gridCol>
                <a:gridCol w="1105786">
                  <a:extLst>
                    <a:ext uri="{9D8B030D-6E8A-4147-A177-3AD203B41FA5}">
                      <a16:colId xmlns:a16="http://schemas.microsoft.com/office/drawing/2014/main" val="4259004969"/>
                    </a:ext>
                  </a:extLst>
                </a:gridCol>
                <a:gridCol w="1311466">
                  <a:extLst>
                    <a:ext uri="{9D8B030D-6E8A-4147-A177-3AD203B41FA5}">
                      <a16:colId xmlns:a16="http://schemas.microsoft.com/office/drawing/2014/main" val="2434121133"/>
                    </a:ext>
                  </a:extLst>
                </a:gridCol>
              </a:tblGrid>
              <a:tr h="370840">
                <a:tc>
                  <a:txBody>
                    <a:bodyPr/>
                    <a:lstStyle/>
                    <a:p>
                      <a:r>
                        <a:rPr lang="en-US" sz="1400" b="1">
                          <a:solidFill>
                            <a:schemeClr val="tx1"/>
                          </a:solidFill>
                        </a:rPr>
                        <a:t>Treatment-</a:t>
                      </a:r>
                      <a:br>
                        <a:rPr lang="en-US" sz="1400" b="1">
                          <a:solidFill>
                            <a:schemeClr val="tx1"/>
                          </a:solidFill>
                        </a:rPr>
                      </a:br>
                      <a:r>
                        <a:rPr lang="en-US" sz="1400" b="1">
                          <a:solidFill>
                            <a:schemeClr val="tx1"/>
                          </a:solidFill>
                        </a:rPr>
                        <a:t>Related AE, n (%)</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bg2"/>
                    </a:solidFill>
                  </a:tcPr>
                </a:tc>
                <a:tc>
                  <a:txBody>
                    <a:bodyPr/>
                    <a:lstStyle/>
                    <a:p>
                      <a:pPr algn="ctr"/>
                      <a:r>
                        <a:rPr lang="en-US" sz="1400" b="1">
                          <a:solidFill>
                            <a:schemeClr val="tx1"/>
                          </a:solidFill>
                        </a:rPr>
                        <a:t>HER3-DXd </a:t>
                      </a:r>
                      <a:br>
                        <a:rPr lang="en-US" sz="1400" b="1">
                          <a:solidFill>
                            <a:schemeClr val="tx1"/>
                          </a:solidFill>
                        </a:rPr>
                      </a:br>
                      <a:r>
                        <a:rPr lang="en-US" sz="1400" b="1">
                          <a:solidFill>
                            <a:schemeClr val="tx1"/>
                          </a:solidFill>
                        </a:rPr>
                        <a:t>(n = 50)</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1"/>
                    </a:solidFill>
                  </a:tcPr>
                </a:tc>
                <a:tc>
                  <a:txBody>
                    <a:bodyPr/>
                    <a:lstStyle/>
                    <a:p>
                      <a:pPr algn="ctr"/>
                      <a:r>
                        <a:rPr lang="en-US" sz="1400" b="1">
                          <a:solidFill>
                            <a:schemeClr val="tx1"/>
                          </a:solidFill>
                        </a:rPr>
                        <a:t>HER3-DXd </a:t>
                      </a:r>
                      <a:br>
                        <a:rPr lang="en-US" sz="1400" b="1">
                          <a:solidFill>
                            <a:schemeClr val="tx1"/>
                          </a:solidFill>
                        </a:rPr>
                      </a:br>
                      <a:r>
                        <a:rPr lang="en-US" sz="1400" b="1">
                          <a:solidFill>
                            <a:schemeClr val="tx1"/>
                          </a:solidFill>
                        </a:rPr>
                        <a:t>+ LET</a:t>
                      </a:r>
                      <a:br>
                        <a:rPr lang="en-US" sz="1400" b="1">
                          <a:solidFill>
                            <a:schemeClr val="tx1"/>
                          </a:solidFill>
                        </a:rPr>
                      </a:br>
                      <a:r>
                        <a:rPr lang="en-US" sz="1400" b="1">
                          <a:solidFill>
                            <a:schemeClr val="tx1"/>
                          </a:solidFill>
                        </a:rPr>
                        <a:t>(n = 48)</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2"/>
                    </a:solidFill>
                  </a:tcPr>
                </a:tc>
                <a:tc>
                  <a:txBody>
                    <a:bodyPr/>
                    <a:lstStyle/>
                    <a:p>
                      <a:pPr algn="ctr"/>
                      <a:r>
                        <a:rPr lang="en-US" sz="1400" b="1">
                          <a:solidFill>
                            <a:schemeClr val="tx1"/>
                          </a:solidFill>
                        </a:rPr>
                        <a:t>Chemotherapy</a:t>
                      </a:r>
                      <a:br>
                        <a:rPr lang="en-US" sz="1400" b="1">
                          <a:solidFill>
                            <a:schemeClr val="tx1"/>
                          </a:solidFill>
                        </a:rPr>
                      </a:br>
                      <a:r>
                        <a:rPr lang="en-US" sz="1400" b="1">
                          <a:solidFill>
                            <a:schemeClr val="tx1"/>
                          </a:solidFill>
                        </a:rPr>
                        <a:t>(n = 24)</a:t>
                      </a:r>
                    </a:p>
                  </a:txBody>
                  <a:tcPr anchor="ctr">
                    <a:lnL>
                      <a:noFill/>
                    </a:lnL>
                    <a:lnR>
                      <a:noFill/>
                    </a:lnR>
                    <a:lnT w="25400" cmpd="sng">
                      <a:noFill/>
                    </a:lnT>
                    <a:lnB w="25400" cmpd="sng">
                      <a:noFill/>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107686274"/>
                  </a:ext>
                </a:extLst>
              </a:tr>
              <a:tr h="370840">
                <a:tc>
                  <a:txBody>
                    <a:bodyPr/>
                    <a:lstStyle/>
                    <a:p>
                      <a:r>
                        <a:rPr lang="en-US" sz="1400">
                          <a:solidFill>
                            <a:schemeClr val="bg1"/>
                          </a:solidFill>
                        </a:rPr>
                        <a:t>Any</a:t>
                      </a: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48 (96.0)</a:t>
                      </a: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47 (97.9)</a:t>
                      </a: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23 (95.8)</a:t>
                      </a:r>
                    </a:p>
                  </a:txBody>
                  <a:tcPr anchor="ctr">
                    <a:lnL>
                      <a:noFill/>
                    </a:lnL>
                    <a:lnR>
                      <a:noFill/>
                    </a:lnR>
                    <a:lnT w="25400" cmpd="sng">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2751981497"/>
                  </a:ext>
                </a:extLst>
              </a:tr>
              <a:tr h="370840">
                <a:tc>
                  <a:txBody>
                    <a:bodyPr/>
                    <a:lstStyle/>
                    <a:p>
                      <a:r>
                        <a:rPr lang="en-US" sz="1400">
                          <a:solidFill>
                            <a:schemeClr val="bg1"/>
                          </a:solidFill>
                        </a:rPr>
                        <a:t>Grade ≥3</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7 (14.0)</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7 (14.6)</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11 (45.8)</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663447520"/>
                  </a:ext>
                </a:extLst>
              </a:tr>
              <a:tr h="370840">
                <a:tc>
                  <a:txBody>
                    <a:bodyPr/>
                    <a:lstStyle/>
                    <a:p>
                      <a:r>
                        <a:rPr lang="en-US" sz="1400">
                          <a:solidFill>
                            <a:schemeClr val="bg1"/>
                          </a:solidFill>
                        </a:rPr>
                        <a:t>Led to treatment reduction</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3 (6.0)</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4 (8.3)</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9 (37.5)</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471725520"/>
                  </a:ext>
                </a:extLst>
              </a:tr>
              <a:tr h="370840">
                <a:tc>
                  <a:txBody>
                    <a:bodyPr/>
                    <a:lstStyle/>
                    <a:p>
                      <a:r>
                        <a:rPr lang="en-US" sz="1400">
                          <a:solidFill>
                            <a:schemeClr val="bg1"/>
                          </a:solidFill>
                        </a:rPr>
                        <a:t>Led to treatment interruption</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6 (12.0)</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2 (4.2)</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tc>
                  <a:txBody>
                    <a:bodyPr/>
                    <a:lstStyle/>
                    <a:p>
                      <a:pPr algn="ctr"/>
                      <a:r>
                        <a:rPr lang="en-US" sz="1400">
                          <a:solidFill>
                            <a:schemeClr val="bg1"/>
                          </a:solidFill>
                        </a:rPr>
                        <a:t>12 (50.0)</a:t>
                      </a:r>
                    </a:p>
                  </a:txBody>
                  <a:tcPr anchor="ctr">
                    <a:lnL>
                      <a:noFill/>
                    </a:lnL>
                    <a:lnR>
                      <a:noFill/>
                    </a:lnR>
                    <a:lnT>
                      <a:noFill/>
                    </a:lnT>
                    <a:lnB>
                      <a:noFill/>
                    </a:lnB>
                    <a:lnTlToBr w="12700" cmpd="sng">
                      <a:noFill/>
                      <a:prstDash val="solid"/>
                    </a:lnTlToBr>
                    <a:lnBlToTr w="12700" cmpd="sng">
                      <a:noFill/>
                      <a:prstDash val="solid"/>
                    </a:lnBlToTr>
                    <a:solidFill>
                      <a:schemeClr val="tx1">
                        <a:lumMod val="95000"/>
                      </a:schemeClr>
                    </a:solidFill>
                  </a:tcPr>
                </a:tc>
                <a:extLst>
                  <a:ext uri="{0D108BD9-81ED-4DB2-BD59-A6C34878D82A}">
                    <a16:rowId xmlns:a16="http://schemas.microsoft.com/office/drawing/2014/main" val="1680361927"/>
                  </a:ext>
                </a:extLst>
              </a:tr>
              <a:tr h="370840">
                <a:tc>
                  <a:txBody>
                    <a:bodyPr/>
                    <a:lstStyle/>
                    <a:p>
                      <a:r>
                        <a:rPr lang="en-US" sz="1400">
                          <a:solidFill>
                            <a:schemeClr val="bg1"/>
                          </a:solidFill>
                        </a:rPr>
                        <a:t>Led to treatment discontinuation</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0</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2 (4.2)</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tc>
                  <a:txBody>
                    <a:bodyPr/>
                    <a:lstStyle/>
                    <a:p>
                      <a:pPr algn="ctr"/>
                      <a:r>
                        <a:rPr lang="en-US" sz="1400">
                          <a:solidFill>
                            <a:schemeClr val="bg1"/>
                          </a:solidFill>
                        </a:rPr>
                        <a:t>2 (8.3)</a:t>
                      </a:r>
                    </a:p>
                  </a:txBody>
                  <a:tcPr anchor="ctr">
                    <a:lnL>
                      <a:noFill/>
                    </a:lnL>
                    <a:lnR>
                      <a:noFill/>
                    </a:lnR>
                    <a:lnT>
                      <a:noFill/>
                    </a:lnT>
                    <a:lnB>
                      <a:noFill/>
                    </a:lnB>
                    <a:lnTlToBr w="12700" cmpd="sng">
                      <a:noFill/>
                      <a:prstDash val="solid"/>
                    </a:lnTlToBr>
                    <a:lnBlToTr w="12700" cmpd="sng">
                      <a:noFill/>
                      <a:prstDash val="solid"/>
                    </a:lnBlToTr>
                    <a:solidFill>
                      <a:schemeClr val="tx2"/>
                    </a:solidFill>
                  </a:tcPr>
                </a:tc>
                <a:extLst>
                  <a:ext uri="{0D108BD9-81ED-4DB2-BD59-A6C34878D82A}">
                    <a16:rowId xmlns:a16="http://schemas.microsoft.com/office/drawing/2014/main" val="1781956416"/>
                  </a:ext>
                </a:extLst>
              </a:tr>
            </a:tbl>
          </a:graphicData>
        </a:graphic>
      </p:graphicFrame>
    </p:spTree>
    <p:extLst>
      <p:ext uri="{BB962C8B-B14F-4D97-AF65-F5344CB8AC3E}">
        <p14:creationId xmlns:p14="http://schemas.microsoft.com/office/powerpoint/2010/main" val="2451492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altLang="en-US" sz="3600"/>
              <a:t>SOLTI VALENTINE</a:t>
            </a:r>
            <a:r>
              <a:rPr lang="en-US"/>
              <a:t>: Investigators’ Conclusions</a:t>
            </a:r>
            <a:endParaRPr lang="en-US" altLang="en-US"/>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554434" y="1524466"/>
            <a:ext cx="11220054" cy="4650686"/>
          </a:xfrm>
        </p:spPr>
        <p:txBody>
          <a:bodyPr/>
          <a:lstStyle/>
          <a:p>
            <a:r>
              <a:rPr lang="en-US" altLang="en-US" sz="2400"/>
              <a:t>Phase II SOLTI VALENTINE trial showed that HER3-DXd ± LET and multiagent chemotherapy resulted in similar pCR rates and ORR estimates in treatment-naive, high-risk HR+/HER2- EBC</a:t>
            </a:r>
          </a:p>
          <a:p>
            <a:pPr lvl="1"/>
            <a:r>
              <a:rPr lang="en-US" altLang="en-US" sz="2200"/>
              <a:t>pCR rates: HER3-DXd, 4%; HER3-DXd + LET, 2.1%; CT, 4.2%</a:t>
            </a:r>
          </a:p>
          <a:p>
            <a:pPr lvl="1"/>
            <a:r>
              <a:rPr lang="en-US" altLang="en-US" sz="2200"/>
              <a:t>ORR: HER3-DXd, 70.0%; HER3-DXd + LET, 81.3%; CT, 70.8%</a:t>
            </a:r>
          </a:p>
          <a:p>
            <a:r>
              <a:rPr lang="en-US" altLang="en-US" sz="2400"/>
              <a:t>Antitumor activity seen with HER3-DXd via decrease in Ki67 score, switch in </a:t>
            </a:r>
            <a:br>
              <a:rPr lang="en-US" altLang="en-US" sz="2400"/>
            </a:br>
            <a:r>
              <a:rPr lang="en-US" altLang="en-US" sz="2400"/>
              <a:t>PAM50 subtype, and decreased risk of recurrence and CelTIL score increase  </a:t>
            </a:r>
          </a:p>
          <a:p>
            <a:r>
              <a:rPr lang="en-US" altLang="en-US" sz="2400"/>
              <a:t>Fewer grade ≥3 treatment-related AE, dose reductions, dose interruptions, and treatment discontinuations with HER3-DXd than with chemotherapy</a:t>
            </a:r>
          </a:p>
          <a:p>
            <a:r>
              <a:rPr lang="en-US" altLang="en-US" sz="2400"/>
              <a:t>Investigators concluded that HER3-DXd is effective in treating patients with EBC and may be valuable when treating patients with high-risk HR+/HER2- breast cancer</a:t>
            </a:r>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6501" y="6377040"/>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Oliveira. SABCS 2024. Abstr LB1-06.</a:t>
            </a:r>
            <a:endParaRPr kumimoji="0" lang="en-US" altLang="en-US" sz="12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a:t>Go Online for More CCO </a:t>
            </a:r>
            <a:br>
              <a:rPr lang="en-US" altLang="en-US" sz="4000"/>
            </a:br>
            <a:r>
              <a:rPr lang="en-US" altLang="en-US" sz="4000"/>
              <a:t>Coverage of SABCS 2024!</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eaLnBrk="1" hangingPunct="1">
              <a:buClr>
                <a:schemeClr val="accent6"/>
              </a:buClr>
              <a:defRPr/>
            </a:pPr>
            <a:r>
              <a:rPr lang="en-US" sz="2200">
                <a:solidFill>
                  <a:srgbClr val="E1471D"/>
                </a:solidFill>
              </a:rPr>
              <a:t>Capsule Summaries </a:t>
            </a:r>
            <a:r>
              <a:rPr lang="en-US" sz="2200" b="0"/>
              <a:t>of all the key data</a:t>
            </a:r>
          </a:p>
          <a:p>
            <a:pPr>
              <a:buClr>
                <a:schemeClr val="tx2">
                  <a:lumMod val="20000"/>
                  <a:lumOff val="80000"/>
                </a:schemeClr>
              </a:buClr>
              <a:defRPr/>
            </a:pPr>
            <a:r>
              <a:rPr lang="en-US" sz="2200">
                <a:solidFill>
                  <a:srgbClr val="E1471D"/>
                </a:solidFill>
              </a:rPr>
              <a:t>Additional CME-certified analysis </a:t>
            </a:r>
            <a:r>
              <a:rPr lang="en-US" sz="2200" b="0"/>
              <a:t>with expert faculty commentary on key studies from the conference</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a:xfrm>
            <a:off x="514351" y="4856674"/>
            <a:ext cx="11283950" cy="1155939"/>
          </a:xfrm>
        </p:spPr>
        <p:txBody>
          <a:bodyPr/>
          <a:lstStyle/>
          <a:p>
            <a:pPr marL="0" indent="0">
              <a:buNone/>
            </a:pPr>
            <a:r>
              <a:rPr lang="en-US" sz="2400" b="1">
                <a:solidFill>
                  <a:srgbClr val="00823B"/>
                </a:solidFill>
                <a:hlinkClick r:id="rId3"/>
              </a:rPr>
              <a:t>clinicaloptions.com</a:t>
            </a:r>
            <a:endParaRPr lang="en-US" sz="2400" b="1" u="sng">
              <a:solidFill>
                <a:srgbClr val="E1471D"/>
              </a:solidFill>
            </a:endParaRP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Tree>
    <p:extLst>
      <p:ext uri="{BB962C8B-B14F-4D97-AF65-F5344CB8AC3E}">
        <p14:creationId xmlns:p14="http://schemas.microsoft.com/office/powerpoint/2010/main" val="730772919"/>
      </p:ext>
    </p:extLst>
  </p:cSld>
  <p:clrMapOvr>
    <a:masterClrMapping/>
  </p:clrMapOvr>
</p:sld>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9c7c570-01a5-4783-a5d8-c1ec17b8ed46">
      <Terms xmlns="http://schemas.microsoft.com/office/infopath/2007/PartnerControls"/>
    </lcf76f155ced4ddcb4097134ff3c332f>
    <TaxCatchAll xmlns="22fd6914-46d4-4c7e-bbad-46e82841b69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45D8847D6590B48843E1E6296B9D018" ma:contentTypeVersion="11" ma:contentTypeDescription="Create a new document." ma:contentTypeScope="" ma:versionID="2a3ce9dfb8ab2d6442b786af14e904ff">
  <xsd:schema xmlns:xsd="http://www.w3.org/2001/XMLSchema" xmlns:xs="http://www.w3.org/2001/XMLSchema" xmlns:p="http://schemas.microsoft.com/office/2006/metadata/properties" xmlns:ns2="09c7c570-01a5-4783-a5d8-c1ec17b8ed46" xmlns:ns3="22fd6914-46d4-4c7e-bbad-46e82841b69d" targetNamespace="http://schemas.microsoft.com/office/2006/metadata/properties" ma:root="true" ma:fieldsID="d110c222868013396d4b120a915405a8" ns2:_="" ns3:_="">
    <xsd:import namespace="09c7c570-01a5-4783-a5d8-c1ec17b8ed46"/>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c7c570-01a5-4783-a5d8-c1ec17b8ed4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837D2B8-0809-492E-A3DB-4ED1172ECCB0}">
  <ds:schemaRefs>
    <ds:schemaRef ds:uri="http://purl.org/dc/terms/"/>
    <ds:schemaRef ds:uri="09c7c570-01a5-4783-a5d8-c1ec17b8ed46"/>
    <ds:schemaRef ds:uri="http://schemas.microsoft.com/office/infopath/2007/PartnerControls"/>
    <ds:schemaRef ds:uri="http://purl.org/dc/dcmitype/"/>
    <ds:schemaRef ds:uri="http://schemas.microsoft.com/office/2006/documentManagement/types"/>
    <ds:schemaRef ds:uri="http://schemas.openxmlformats.org/package/2006/metadata/core-properties"/>
    <ds:schemaRef ds:uri="http://purl.org/dc/elements/1.1/"/>
    <ds:schemaRef ds:uri="22fd6914-46d4-4c7e-bbad-46e82841b69d"/>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CD18F1BB-AA6B-4CF5-9519-D73FC0EA857F}">
  <ds:schemaRefs>
    <ds:schemaRef ds:uri="http://schemas.microsoft.com/sharepoint/v3/contenttype/forms"/>
  </ds:schemaRefs>
</ds:datastoreItem>
</file>

<file path=customXml/itemProps3.xml><?xml version="1.0" encoding="utf-8"?>
<ds:datastoreItem xmlns:ds="http://schemas.openxmlformats.org/officeDocument/2006/customXml" ds:itemID="{5F72C606-D6B1-4A7D-B1C0-E4B35936ADB3}">
  <ds:schemaRefs>
    <ds:schemaRef ds:uri="09c7c570-01a5-4783-a5d8-c1ec17b8ed46"/>
    <ds:schemaRef ds:uri="22fd6914-46d4-4c7e-bbad-46e82841b69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87</TotalTime>
  <Words>2484</Words>
  <Application>Microsoft Office PowerPoint</Application>
  <PresentationFormat>Widescreen</PresentationFormat>
  <Paragraphs>343</Paragraphs>
  <Slides>11</Slides>
  <Notes>11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Aptos</vt:lpstr>
      <vt:lpstr>Arial</vt:lpstr>
      <vt:lpstr>Calibri</vt:lpstr>
      <vt:lpstr>Roboto</vt:lpstr>
      <vt:lpstr>Times</vt:lpstr>
      <vt:lpstr>Wingdings</vt:lpstr>
      <vt:lpstr>2022_CCO_Template</vt:lpstr>
      <vt:lpstr>Phase II SOLTI VALENTINE: Neoadjuvant  HER3-DXd ± Letrozole for High-Risk HR+/HER2- EBC</vt:lpstr>
      <vt:lpstr>About These Slides</vt:lpstr>
      <vt:lpstr>SOLTI VALENTINE: Background</vt:lpstr>
      <vt:lpstr>SOLTI VALENTINE: Study Design</vt:lpstr>
      <vt:lpstr>SOLTI VALENTINE: Baseline Characteristics</vt:lpstr>
      <vt:lpstr>SOLTI VALENTINE: pCR at Surgery (Primary Endpoint) and ORR</vt:lpstr>
      <vt:lpstr>SOLTI VALENTINE: Change in Ki67 Status</vt:lpstr>
      <vt:lpstr>SOLTI VALENTINE: Change in PAM50 Subtype From  BL to Surgery</vt:lpstr>
      <vt:lpstr>SOLTI VALENTINE: Safety Summary</vt:lpstr>
      <vt:lpstr>SOLTI VALENTINE: Investigators’ Conclusions</vt:lpstr>
      <vt:lpstr>Go Online for More CCO  Coverage of SABCS 2024!</vt:lpstr>
    </vt:vector>
  </TitlesOfParts>
  <Manager/>
  <Company>Preferred Company</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 SOLTI VALENTINE: Neoadjuvant  HER3-DXd ± Letrozole for High-Risk HR+/HER2- EBC</dc:title>
  <dc:subject/>
  <dc:creator>Preferred Author</dc:creator>
  <cp:keywords/>
  <dc:description/>
  <cp:lastModifiedBy>Valerie Wenzel</cp:lastModifiedBy>
  <cp:revision>2</cp:revision>
  <dcterms:created xsi:type="dcterms:W3CDTF">2024-12-06T00:52:27Z</dcterms:created>
  <dcterms:modified xsi:type="dcterms:W3CDTF">2024-12-16T21:37:19Z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0x010100645D8847D6590B48843E1E6296B9D018</vt:lpwstr>
  </property>
  <property fmtid="{D5CDD505-2E9C-101B-9397-08002B2CF9AE}" pid="3" name="MediaServiceImageTags">
    <vt:lpwstr/>
  </property>
</Properties>
</file>