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32"/>
  </p:notesMasterIdLst>
  <p:handoutMasterIdLst>
    <p:handoutMasterId r:id="rId33"/>
  </p:handoutMasterIdLst>
  <p:sldIdLst>
    <p:sldId id="322" r:id="rId6"/>
    <p:sldId id="308" r:id="rId7"/>
    <p:sldId id="2147470264" r:id="rId8"/>
    <p:sldId id="2147481791" r:id="rId9"/>
    <p:sldId id="2147481792" r:id="rId10"/>
    <p:sldId id="547" r:id="rId11"/>
    <p:sldId id="2147481793" r:id="rId12"/>
    <p:sldId id="2147473678" r:id="rId13"/>
    <p:sldId id="2147481794" r:id="rId14"/>
    <p:sldId id="2147481795" r:id="rId15"/>
    <p:sldId id="2147475245" r:id="rId16"/>
    <p:sldId id="2147481796" r:id="rId17"/>
    <p:sldId id="2147470266" r:id="rId18"/>
    <p:sldId id="2147481797" r:id="rId19"/>
    <p:sldId id="2147475252" r:id="rId20"/>
    <p:sldId id="266" r:id="rId21"/>
    <p:sldId id="2147481798" r:id="rId22"/>
    <p:sldId id="2147481799" r:id="rId23"/>
    <p:sldId id="2147481800" r:id="rId24"/>
    <p:sldId id="2147481801" r:id="rId25"/>
    <p:sldId id="2147481802" r:id="rId26"/>
    <p:sldId id="2147481803" r:id="rId27"/>
    <p:sldId id="2147475249" r:id="rId28"/>
    <p:sldId id="2147481804" r:id="rId29"/>
    <p:sldId id="2147481805" r:id="rId30"/>
    <p:sldId id="318" r:id="rId31"/>
  </p:sldIdLst>
  <p:sldSz cx="12192000" cy="6858000"/>
  <p:notesSz cx="7315200" cy="9601200"/>
  <p:custDataLst>
    <p:tags r:id="rId3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Christy Seals" initials="CS" lastIdx="1" clrIdx="16">
    <p:extLst>
      <p:ext uri="{19B8F6BF-5375-455C-9EA6-DF929625EA0E}">
        <p15:presenceInfo xmlns:p15="http://schemas.microsoft.com/office/powerpoint/2012/main" userId="S::cseals@clinicaloptions.com::0852e532-1f9e-4bbf-9b56-be19a9543a31" providerId="AD"/>
      </p:ext>
    </p:extLst>
  </p:cmAuthor>
  <p:cmAuthor id="18" name="Jerfiz Constanzo" initials="JC" lastIdx="21" clrIdx="17">
    <p:extLst>
      <p:ext uri="{19B8F6BF-5375-455C-9EA6-DF929625EA0E}">
        <p15:presenceInfo xmlns:p15="http://schemas.microsoft.com/office/powerpoint/2012/main" userId="S::jconstanzo@clinicaloptions.com::7388c342-66f0-4154-bcdf-657d8197f1ae" providerId="AD"/>
      </p:ext>
    </p:extLst>
  </p:cmAuthor>
  <p:cmAuthor id="19" name="Dussadee Royal" initials="DR" lastIdx="1" clrIdx="18">
    <p:extLst>
      <p:ext uri="{19B8F6BF-5375-455C-9EA6-DF929625EA0E}">
        <p15:presenceInfo xmlns:p15="http://schemas.microsoft.com/office/powerpoint/2012/main" userId="S::droyal@clinicaloptions.com::51beead8-6fa0-4b98-aeba-37044af35e17" providerId="AD"/>
      </p:ext>
    </p:extLst>
  </p:cmAuthor>
  <p:cmAuthor id="20" name="Timothy Quill" initials="TQ" lastIdx="15" clrIdx="19">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F2B0E7-04C7-4A5F-B222-113BDBDC5D51}" v="14" dt="2024-05-07T13:21:22.32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guide pos="312"/>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532081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480335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CNS, central nervous system.</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916445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2L, second-line; EC, endometrial cancer; FISH, fluorescence in situ hybridization; IHC, immunohistochemistry.</a:t>
            </a: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246756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dMMR, mismatch repair deficient; EC, endometrial cancer; ER/PgR, estrogen receptor/progesterone receptor; IO, immuno-oncogenic therapy; MSI, microsatellite instability; TMB, tumor mutational burden; tx, therapy; WT, wild-type.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168389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HRD, </a:t>
            </a:r>
            <a:r>
              <a:rPr lang="en-US" b="0" i="1">
                <a:solidFill>
                  <a:srgbClr val="410007"/>
                </a:solidFill>
                <a:effectLst/>
                <a:latin typeface="Google Sans"/>
              </a:rPr>
              <a:t>homologous recombination deficiency; </a:t>
            </a:r>
            <a:r>
              <a:rPr lang="en-US" i="1"/>
              <a:t>IHC, immunohistochemistry; MMR, mismatch repair; MSI, microsatellite instability; NCCN, National Comprehensive Cancer Network; TMB, tumor mutational burden.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296791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ASCO, American Society of Clinical Oncology/ College of American Pathologist; IHC, immunohistochemistry; ISH, in situ hybridization.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2921685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IHC, immunohistochemistry; ISH, in situ hybridization</a:t>
            </a:r>
            <a:r>
              <a:rPr lang="en-US"/>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3304126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a:solidFill>
                  <a:schemeClr val="bg1"/>
                </a:solidFill>
              </a:rPr>
              <a:t>Dx, diagnosis; GI, gastrointestinal; GU, genitourinary; Gyn, gynecologic; IHC, immunohistochemistry; FISH, fluorescence in-situ hybridization; NGS, next generation sequencing.</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743122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CT, chemotherapy; SoC, standard of care; USC, uterine serous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468402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IHC, immunohistochemistry; ORR, objective response rate;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3390781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Adv, advanced; CC, cervical cancer; T-DM1, </a:t>
            </a:r>
            <a:r>
              <a:rPr lang="en-US" b="0" i="0">
                <a:solidFill>
                  <a:srgbClr val="001D35"/>
                </a:solidFill>
                <a:effectLst/>
                <a:latin typeface="Google Sans"/>
              </a:rPr>
              <a:t>trastuzumab emtansine</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3680851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1907784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a:t>ADC, antibody-drug conjugate; AA, amino acid; Cys, Cysteine; IgG, immunoglobulin; mAb, monoclonal antibody.</a:t>
            </a:r>
          </a:p>
        </p:txBody>
      </p:sp>
      <p:sp>
        <p:nvSpPr>
          <p:cNvPr id="4" name="TextBox 3">
            <a:extLst>
              <a:ext uri="{FF2B5EF4-FFF2-40B4-BE49-F238E27FC236}">
                <a16:creationId xmlns:a16="http://schemas.microsoft.com/office/drawing/2014/main" id="{580D21FA-5AE2-4A5D-8134-9389E7BAC7F1}"/>
              </a:ext>
            </a:extLst>
          </p:cNvPr>
          <p:cNvSpPr txBox="1"/>
          <p:nvPr/>
        </p:nvSpPr>
        <p:spPr>
          <a:xfrm>
            <a:off x="-29185" y="4290947"/>
            <a:ext cx="1144028" cy="1446550"/>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Figure: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1/Nakada/2019/p178/Figure8/col1/para1/</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all/p183/col2/para2/</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L1-8;</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Calibri"/>
                <a:ea typeface="+mn-ea"/>
                <a:cs typeface="+mn-cs"/>
              </a:rPr>
              <a:t>2/Ogitani/ClinCanRes/2016/p5098/col2/para1/ln1-2/</a:t>
            </a:r>
            <a:br>
              <a:rPr kumimoji="0" lang="en-US" sz="800" b="0" i="0" u="none" strike="noStrike" kern="1200" cap="none" spc="0" normalizeH="0" baseline="0" noProof="0">
                <a:ln>
                  <a:noFill/>
                </a:ln>
                <a:effectLst/>
                <a:uLnTx/>
                <a:uFillTx/>
                <a:latin typeface="Calibri"/>
                <a:ea typeface="+mn-ea"/>
                <a:cs typeface="+mn-cs"/>
              </a:rPr>
            </a:br>
            <a:r>
              <a:rPr kumimoji="0" lang="en-US" sz="800" b="0" i="0" u="none" strike="noStrike" kern="1200" cap="none" spc="0" normalizeH="0" baseline="0" noProof="0">
                <a:ln>
                  <a:noFill/>
                </a:ln>
                <a:effectLst/>
                <a:uLnTx/>
                <a:uFillTx/>
                <a:latin typeface="Calibri"/>
                <a:ea typeface="+mn-ea"/>
                <a:cs typeface="+mn-cs"/>
              </a:rPr>
              <a:t>p5100/Figure1A</a:t>
            </a:r>
          </a:p>
          <a:p>
            <a:pPr>
              <a:defRPr/>
            </a:pPr>
            <a:r>
              <a:rPr lang="en-US" sz="800"/>
              <a:t>3/Trail/2018/</a:t>
            </a:r>
            <a:br>
              <a:rPr lang="en-US" sz="800"/>
            </a:br>
            <a:r>
              <a:rPr lang="en-US" sz="800"/>
              <a:t>p127/fig 1</a:t>
            </a:r>
          </a:p>
        </p:txBody>
      </p:sp>
      <p:sp>
        <p:nvSpPr>
          <p:cNvPr id="5" name="TextBox 4">
            <a:extLst>
              <a:ext uri="{FF2B5EF4-FFF2-40B4-BE49-F238E27FC236}">
                <a16:creationId xmlns:a16="http://schemas.microsoft.com/office/drawing/2014/main" id="{704F607A-F432-460E-9D12-0474A294AE65}"/>
              </a:ext>
            </a:extLst>
          </p:cNvPr>
          <p:cNvSpPr txBox="1"/>
          <p:nvPr/>
        </p:nvSpPr>
        <p:spPr>
          <a:xfrm>
            <a:off x="2564209" y="0"/>
            <a:ext cx="4288434"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All boxes: </a:t>
            </a:r>
            <a:r>
              <a:rPr kumimoji="0" lang="en-US" sz="800" b="0" i="0" u="none" strike="noStrike" kern="1200" cap="none" spc="0" normalizeH="0" baseline="0" noProof="0">
                <a:ln>
                  <a:noFill/>
                </a:ln>
                <a:solidFill>
                  <a:prstClr val="black"/>
                </a:solidFill>
                <a:effectLst/>
                <a:uLnTx/>
                <a:uFillTx/>
                <a:latin typeface="Calibri"/>
                <a:ea typeface="+mn-ea"/>
                <a:cs typeface="+mn-cs"/>
              </a:rPr>
              <a:t>1/Nakada/2019/p178/Figure 8/ </a:t>
            </a:r>
            <a:endParaRPr kumimoji="0" lang="en-US" sz="800" b="1"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1: </a:t>
            </a:r>
            <a:r>
              <a:rPr lang="en-US" sz="800">
                <a:solidFill>
                  <a:prstClr val="black"/>
                </a:solidFill>
                <a:latin typeface="Calibri"/>
              </a:rPr>
              <a:t>2</a:t>
            </a:r>
            <a:r>
              <a:rPr kumimoji="0" lang="en-US" sz="800" b="0" i="0" u="none" strike="noStrike" kern="1200" cap="none" spc="0" normalizeH="0" baseline="0" noProof="0">
                <a:ln>
                  <a:noFill/>
                </a:ln>
                <a:solidFill>
                  <a:prstClr val="black"/>
                </a:solidFill>
                <a:effectLst/>
                <a:uLnTx/>
                <a:uFillTx/>
                <a:latin typeface="Calibri"/>
                <a:ea typeface="+mn-ea"/>
                <a:cs typeface="+mn-cs"/>
              </a:rPr>
              <a:t>/Ogitani/ClinCanRes/2016/p5098/col1/para2/ln4;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2: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2/Ogitani/ClinCanRes/2016/p5100/col1/para1/all; Figure 1C;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3: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2/Ogitani/ClinCanRes/2016/p5100/Figure 1 B;</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4: </a:t>
            </a:r>
            <a:r>
              <a:rPr kumimoji="0" lang="en-US" sz="800" i="0" u="none" strike="noStrike" kern="1200" cap="none" spc="0" normalizeH="0" baseline="0" noProof="0">
                <a:ln>
                  <a:noFill/>
                </a:ln>
                <a:solidFill>
                  <a:prstClr val="black"/>
                </a:solidFill>
                <a:effectLst/>
                <a:uLnTx/>
                <a:uFillTx/>
                <a:latin typeface="Calibri"/>
                <a:ea typeface="+mn-ea"/>
                <a:cs typeface="+mn-cs"/>
              </a:rPr>
              <a:t>1</a:t>
            </a:r>
            <a:r>
              <a:rPr kumimoji="0" lang="en-US" sz="800" b="0" i="0" u="none" strike="noStrike" kern="1200" cap="none" spc="0" normalizeH="0" baseline="0" noProof="0">
                <a:ln>
                  <a:noFill/>
                </a:ln>
                <a:solidFill>
                  <a:prstClr val="black"/>
                </a:solidFill>
                <a:effectLst/>
                <a:uLnTx/>
                <a:uFillTx/>
                <a:latin typeface="Calibri"/>
                <a:ea typeface="+mn-ea"/>
                <a:cs typeface="+mn-cs"/>
              </a:rPr>
              <a:t>/Nakada/2019/p180/col2/para1/ln1-3; 3/Ogitani/ClinCanRes/2016/p5105/Figure 5 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5: </a:t>
            </a:r>
            <a:r>
              <a:rPr kumimoji="0" lang="en-US" sz="800" b="0" i="0" u="none" strike="noStrike" kern="1200" cap="none" spc="0" normalizeH="0" baseline="0" noProof="0">
                <a:ln>
                  <a:noFill/>
                </a:ln>
                <a:solidFill>
                  <a:prstClr val="black"/>
                </a:solidFill>
                <a:effectLst/>
                <a:uLnTx/>
                <a:uFillTx/>
                <a:latin typeface="Calibri"/>
                <a:ea typeface="+mn-ea"/>
                <a:cs typeface="+mn-cs"/>
              </a:rPr>
              <a:t>2/Ogitani/ClinCanRes/2016/p5100/col2/para2/ln4-8; p5101/Figure 2 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6: </a:t>
            </a:r>
            <a:r>
              <a:rPr kumimoji="0" lang="en-US" sz="800" i="0" u="none" strike="noStrike" kern="1200" cap="none" spc="0" normalizeH="0" baseline="0" noProof="0">
                <a:ln>
                  <a:noFill/>
                </a:ln>
                <a:solidFill>
                  <a:prstClr val="black"/>
                </a:solidFill>
                <a:effectLst/>
                <a:uLnTx/>
                <a:uFillTx/>
                <a:latin typeface="Calibri"/>
                <a:ea typeface="+mn-ea"/>
                <a:cs typeface="+mn-cs"/>
              </a:rPr>
              <a:t>2</a:t>
            </a:r>
            <a:r>
              <a:rPr kumimoji="0" lang="en-US" sz="800" b="0" i="0" u="none" strike="noStrike" kern="1200" cap="none" spc="0" normalizeH="0" baseline="0" noProof="0">
                <a:ln>
                  <a:noFill/>
                </a:ln>
                <a:solidFill>
                  <a:prstClr val="black"/>
                </a:solidFill>
                <a:effectLst/>
                <a:uLnTx/>
                <a:uFillTx/>
                <a:latin typeface="Calibri"/>
                <a:ea typeface="+mn-ea"/>
                <a:cs typeface="+mn-cs"/>
              </a:rPr>
              <a:t>/Ogitani/ClinCanRes/2016/p5098/col1/para2/ln3-4;</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black"/>
                </a:solidFill>
                <a:effectLst/>
                <a:uLnTx/>
                <a:uFillTx/>
                <a:latin typeface="Calibri"/>
                <a:ea typeface="+mn-ea"/>
                <a:cs typeface="+mn-cs"/>
              </a:rPr>
              <a:t>box 7: </a:t>
            </a:r>
            <a:r>
              <a:rPr kumimoji="0" lang="en-US" sz="800" b="0" i="0" u="none" strike="noStrike" kern="1200" cap="none" spc="0" normalizeH="0" baseline="0" noProof="0">
                <a:ln>
                  <a:noFill/>
                </a:ln>
                <a:effectLst/>
                <a:uLnTx/>
                <a:uFillTx/>
                <a:latin typeface="Calibri"/>
                <a:ea typeface="+mn-ea"/>
                <a:cs typeface="+mn-cs"/>
              </a:rPr>
              <a:t>4/</a:t>
            </a:r>
            <a:r>
              <a:rPr kumimoji="0" lang="en-US" sz="800" b="0" i="0" u="none" strike="noStrike" kern="1200" cap="none" spc="0" normalizeH="0" baseline="0" noProof="0">
                <a:ln>
                  <a:noFill/>
                </a:ln>
                <a:solidFill>
                  <a:prstClr val="black"/>
                </a:solidFill>
                <a:effectLst/>
                <a:uLnTx/>
                <a:uFillTx/>
                <a:latin typeface="Calibri"/>
                <a:ea typeface="+mn-ea"/>
                <a:cs typeface="+mn-cs"/>
              </a:rPr>
              <a:t>Ogitani/CaSci/2016/p1044/col1/para1/ln28-32;</a:t>
            </a:r>
          </a:p>
        </p:txBody>
      </p:sp>
      <p:sp>
        <p:nvSpPr>
          <p:cNvPr id="6" name="TextBox 5">
            <a:extLst>
              <a:ext uri="{FF2B5EF4-FFF2-40B4-BE49-F238E27FC236}">
                <a16:creationId xmlns:a16="http://schemas.microsoft.com/office/drawing/2014/main" id="{76137D86-F7B5-4826-A6FC-BBA649FB260A}"/>
              </a:ext>
            </a:extLst>
          </p:cNvPr>
          <p:cNvSpPr txBox="1"/>
          <p:nvPr/>
        </p:nvSpPr>
        <p:spPr>
          <a:xfrm>
            <a:off x="30729" y="3935"/>
            <a:ext cx="854083" cy="1077218"/>
          </a:xfrm>
          <a:prstGeom prst="rect">
            <a:avLst/>
          </a:prstGeom>
          <a:solidFill>
            <a:schemeClr val="bg1"/>
          </a:solid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Calibri"/>
                <a:ea typeface="+mn-ea"/>
                <a:cs typeface="+mn-cs"/>
              </a:rPr>
              <a:t>3 components:</a:t>
            </a:r>
          </a:p>
          <a:p>
            <a:pPr>
              <a:defRPr/>
            </a:pPr>
            <a:r>
              <a:rPr lang="en-US" sz="800"/>
              <a:t>1/Nakada/2019/p178/Figure 8/ col1/para1/all;</a:t>
            </a:r>
          </a:p>
          <a:p>
            <a:pPr>
              <a:defRPr/>
            </a:pPr>
            <a:r>
              <a:rPr lang="en-US" sz="800"/>
              <a:t>2/Ogitani/ClinCanRes/2016/p5098/col1/para2/ln2-4</a:t>
            </a:r>
          </a:p>
        </p:txBody>
      </p:sp>
    </p:spTree>
    <p:extLst>
      <p:ext uri="{BB962C8B-B14F-4D97-AF65-F5344CB8AC3E}">
        <p14:creationId xmlns:p14="http://schemas.microsoft.com/office/powerpoint/2010/main" val="37647168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DCR, disease control rate; DoR, duration of response; EC, endometrial cancer; ECOG, Eastern Cooperative Oncology Group; ORR, overall response rate; OS, overall survival; PFS, progression-free survival; PS, performance status; RECIST, Response Evaluation Criteria in Solid Tumors; T-DXd, trastuzumab deruxtecan; tx, treatment.</a:t>
            </a:r>
            <a:r>
              <a:rPr lang="en-US"/>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a:p>
        </p:txBody>
      </p:sp>
    </p:spTree>
    <p:extLst>
      <p:ext uri="{BB962C8B-B14F-4D97-AF65-F5344CB8AC3E}">
        <p14:creationId xmlns:p14="http://schemas.microsoft.com/office/powerpoint/2010/main" val="147353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CC, cervical cancer; CR, complete response; EC, endometrial cancer; ILD, interstitial lung disease; NE, not evaluable; NR, </a:t>
            </a:r>
            <a:r>
              <a:rPr kumimoji="0" lang="en-US" sz="1200" b="0" i="1" u="none" strike="noStrike" cap="none" normalizeH="0" baseline="0">
                <a:ln>
                  <a:noFill/>
                </a:ln>
                <a:solidFill>
                  <a:schemeClr val="bg2">
                    <a:lumMod val="10000"/>
                  </a:schemeClr>
                </a:solidFill>
                <a:effectLst/>
                <a:latin typeface="Calibri" panose="020F0502020204030204" pitchFamily="34" charset="0"/>
              </a:rPr>
              <a:t>Not reached; </a:t>
            </a:r>
            <a:r>
              <a:rPr lang="en-US" i="1"/>
              <a:t>OC, ovarian cancer; ORR, overall response rate; PD, progressive disease; PR, partial response; SD, stable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3595982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BC, breast cancer; CRC, colorectal cancer; EC, endometrial cancer; ECOG PS, Eastern Cooperative Oncology Group Performance Status; GEJ, gastroesophageal junction; IHC, immunohistochemistry; ISH, in situ hybridization; mAb, monoclonal antibody; MTD, maximum tolerated dose; NGS, next-generation sequencing; NSCLC, non-small cell lung cancer; RECIST, response evaluation criteria in solid tumors; RP2D, recommended phase 2 dose; SMC, safety monitoring committee; UC, uterine carcinosarcoma; USC, uterine serous carcinoma.</a:t>
            </a:r>
          </a:p>
          <a:p>
            <a:r>
              <a:rPr lang="en-US" i="1"/>
              <a:t> </a:t>
            </a:r>
            <a:endParaRPr lang="en-US" altLang="zh-CN">
              <a:latin typeface="Arial" panose="020B0604020202020204" pitchFamily="34" charset="0"/>
              <a:cs typeface="Arial" panose="020B0604020202020204" pitchFamily="34" charset="0"/>
            </a:endParaRP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a:p>
        </p:txBody>
      </p:sp>
    </p:spTree>
    <p:extLst>
      <p:ext uri="{BB962C8B-B14F-4D97-AF65-F5344CB8AC3E}">
        <p14:creationId xmlns:p14="http://schemas.microsoft.com/office/powerpoint/2010/main" val="4177339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BL, baseline; DCR, disease control rate; IHC, immunohistochemistry; ILD, interstitial lung disease; ISH, in situ hybridization; LVEF, left ventricular ejection fraction; mAb, monoclonal antibody; PD, progressive disease; PR, partial response; SD, stable disease; TEAEs, treatment-emergent adverse events. </a:t>
            </a:r>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1011452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1L, first line; 2L, second line; carbo, carboplatin; CC, cervical cancer; IHC, immunohistochemistry; NCCN, National Comprehensive Cancer Network; OC, ovarian cancer; pac, paclitaxel; T-DXd, </a:t>
            </a:r>
            <a:r>
              <a:rPr lang="en-US" b="0" i="1">
                <a:solidFill>
                  <a:srgbClr val="4D5156"/>
                </a:solidFill>
                <a:effectLst/>
                <a:latin typeface="Roboto" panose="02000000000000000000" pitchFamily="2" charset="0"/>
              </a:rPr>
              <a:t>trastuzumab deruxtecan; </a:t>
            </a:r>
            <a:r>
              <a:rPr lang="en-US" i="1"/>
              <a:t>USC, uterine serous ovarian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a:p>
        </p:txBody>
      </p:sp>
    </p:spTree>
    <p:extLst>
      <p:ext uri="{BB962C8B-B14F-4D97-AF65-F5344CB8AC3E}">
        <p14:creationId xmlns:p14="http://schemas.microsoft.com/office/powerpoint/2010/main" val="1868571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3643374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a:t>CINV, chemotherapy-induced nausea and vomiting; DDI, drug–drug interaction; ILD, interstitial lung disease; LVEF, left ventricular ejection fraction; PD, progressive disease; T-DXd, trastuzumab deruxtecan.</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a:p>
        </p:txBody>
      </p:sp>
    </p:spTree>
    <p:extLst>
      <p:ext uri="{BB962C8B-B14F-4D97-AF65-F5344CB8AC3E}">
        <p14:creationId xmlns:p14="http://schemas.microsoft.com/office/powerpoint/2010/main" val="7213164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a:solidFill>
                  <a:schemeClr val="tx1"/>
                </a:solidFill>
                <a:effectLst/>
                <a:latin typeface="Arial" panose="020B0604020202020204" pitchFamily="34" charset="0"/>
                <a:ea typeface="+mn-ea"/>
                <a:cs typeface="Arial" panose="020B0604020202020204" pitchFamily="34" charset="0"/>
              </a:rPr>
              <a:t>ADC, antibody–drug conjugate; BAL, bronchoalveolar lavage; CBC, complete blood count; CT, chemotherapy; ILD, interstitial lung disease; PFT, pulmonary function test; PK, pharmacokinetics; T-DM1, trastuzumab emtansine; T-DXd, trastuzumab deruxtecan.</a:t>
            </a:r>
          </a:p>
        </p:txBody>
      </p:sp>
    </p:spTree>
    <p:extLst>
      <p:ext uri="{BB962C8B-B14F-4D97-AF65-F5344CB8AC3E}">
        <p14:creationId xmlns:p14="http://schemas.microsoft.com/office/powerpoint/2010/main" val="2356181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26</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3.0/"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hyperlink" Target="https://www.clinicaloptions.com/EndometrialThinkTa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10646664" cy="2057400"/>
          </a:xfrm>
        </p:spPr>
        <p:txBody>
          <a:bodyPr>
            <a:normAutofit/>
          </a:bodyPr>
          <a:lstStyle/>
          <a:p>
            <a:r>
              <a:rPr lang="en-US" altLang="en-US"/>
              <a:t>Emerging HER2-Targeted Antibody–Drug Conjugates in Gynecologic Cancers  </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398439" y="637336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a:solidFill>
                  <a:schemeClr val="bg1"/>
                </a:solidFill>
                <a:latin typeface="Calibri" panose="020F0502020204030204" pitchFamily="34" charset="0"/>
              </a:rPr>
              <a:t>Supported by educational grants from AstraZeneca and Daiichi Sankyo,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838" y="1512888"/>
            <a:ext cx="10877550" cy="4651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sz="2400" b="1" kern="0">
                <a:solidFill>
                  <a:schemeClr val="accent3"/>
                </a:solidFill>
                <a:cs typeface="Calibri" panose="020F0502020204030204" pitchFamily="34" charset="0"/>
              </a:rPr>
              <a:t>Kathleen N. Moore, MD, MS</a:t>
            </a:r>
          </a:p>
          <a:p>
            <a:pPr marL="0" marR="0" indent="0">
              <a:spcBef>
                <a:spcPts val="0"/>
              </a:spcBef>
              <a:spcAft>
                <a:spcPts val="0"/>
              </a:spcAft>
              <a:buNone/>
            </a:pPr>
            <a:r>
              <a:rPr lang="en-US" sz="2200" b="0">
                <a:effectLst/>
                <a:ea typeface="Times New Roman" panose="02020603050405020304" pitchFamily="18" charset="0"/>
                <a:cs typeface="Calibri" panose="020F0502020204030204" pitchFamily="34" charset="0"/>
              </a:rPr>
              <a:t>Virginia Kerley Cade Chair in Developmental Therapeutics</a:t>
            </a:r>
          </a:p>
          <a:p>
            <a:pPr marL="0" marR="0" indent="0">
              <a:spcBef>
                <a:spcPts val="0"/>
              </a:spcBef>
              <a:spcAft>
                <a:spcPts val="0"/>
              </a:spcAft>
              <a:buNone/>
            </a:pPr>
            <a:r>
              <a:rPr lang="en-US" sz="2200" b="0">
                <a:effectLst/>
                <a:ea typeface="Times New Roman" panose="02020603050405020304" pitchFamily="18" charset="0"/>
                <a:cs typeface="Calibri" panose="020F0502020204030204" pitchFamily="34" charset="0"/>
              </a:rPr>
              <a:t>Deputy Director</a:t>
            </a:r>
          </a:p>
          <a:p>
            <a:pPr marL="0" marR="0" indent="0">
              <a:spcBef>
                <a:spcPts val="0"/>
              </a:spcBef>
              <a:spcAft>
                <a:spcPts val="0"/>
              </a:spcAft>
              <a:buNone/>
            </a:pPr>
            <a:r>
              <a:rPr lang="en-US" sz="2200" b="0">
                <a:effectLst/>
                <a:ea typeface="Times New Roman" panose="02020603050405020304" pitchFamily="18" charset="0"/>
                <a:cs typeface="Calibri" panose="020F0502020204030204" pitchFamily="34" charset="0"/>
              </a:rPr>
              <a:t>Associate Director Clinical Research</a:t>
            </a:r>
          </a:p>
          <a:p>
            <a:pPr marL="0" marR="0" indent="0">
              <a:spcBef>
                <a:spcPts val="0"/>
              </a:spcBef>
              <a:spcAft>
                <a:spcPts val="0"/>
              </a:spcAft>
              <a:buNone/>
            </a:pPr>
            <a:r>
              <a:rPr lang="en-US" sz="2200" b="0">
                <a:effectLst/>
                <a:ea typeface="Times New Roman" panose="02020603050405020304" pitchFamily="18" charset="0"/>
                <a:cs typeface="Calibri" panose="020F0502020204030204" pitchFamily="34" charset="0"/>
              </a:rPr>
              <a:t>Stephenson Cancer Center at OU Health</a:t>
            </a:r>
          </a:p>
          <a:p>
            <a:pPr marL="0" marR="0" indent="0">
              <a:spcBef>
                <a:spcPts val="0"/>
              </a:spcBef>
              <a:spcAft>
                <a:spcPts val="0"/>
              </a:spcAft>
              <a:buNone/>
            </a:pPr>
            <a:r>
              <a:rPr lang="en-US" sz="2200" b="0">
                <a:effectLst/>
                <a:ea typeface="Times New Roman" panose="02020603050405020304" pitchFamily="18" charset="0"/>
                <a:cs typeface="Calibri" panose="020F0502020204030204" pitchFamily="34" charset="0"/>
              </a:rPr>
              <a:t>Oklahoma City, Oklahoma</a:t>
            </a:r>
          </a:p>
          <a:p>
            <a:pPr marL="0" marR="0" indent="0">
              <a:spcBef>
                <a:spcPts val="0"/>
              </a:spcBef>
              <a:spcAft>
                <a:spcPts val="0"/>
              </a:spcAft>
              <a:buNone/>
            </a:pPr>
            <a:endParaRPr lang="en-US" sz="240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200" b="1" kern="0">
                <a:solidFill>
                  <a:schemeClr val="accent3"/>
                </a:solidFill>
                <a:cs typeface="Calibri" panose="020F0502020204030204" pitchFamily="34" charset="0"/>
              </a:rPr>
              <a:t>Kathleen N. Moore, MD, MS: </a:t>
            </a:r>
            <a:r>
              <a:rPr lang="en-US" sz="2200" b="0" i="1">
                <a:solidFill>
                  <a:srgbClr val="181818"/>
                </a:solidFill>
                <a:effectLst/>
                <a:cs typeface="Calibri" panose="020F0502020204030204" pitchFamily="34" charset="0"/>
              </a:rPr>
              <a:t>consultant/advisor/speaker: </a:t>
            </a:r>
            <a:r>
              <a:rPr lang="en-US" sz="2200" b="0">
                <a:solidFill>
                  <a:srgbClr val="181818"/>
                </a:solidFill>
                <a:effectLst/>
                <a:cs typeface="Calibri" panose="020F0502020204030204" pitchFamily="34" charset="0"/>
              </a:rPr>
              <a:t>Aadi, AstraZeneca, Blueprint, Caris, Duality, Eisai, Genentech/Roche, GlaxoSmithKline, ImmunoGen, Janssen, Lilly, Merck, Mersana, Novartis, Regeneron, Verastem, Zentalis.</a:t>
            </a:r>
            <a:endParaRPr lang="en-US" altLang="en-US" sz="2000" b="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1AA2-990B-7FCD-ED18-B117EB392022}"/>
              </a:ext>
            </a:extLst>
          </p:cNvPr>
          <p:cNvSpPr>
            <a:spLocks noGrp="1"/>
          </p:cNvSpPr>
          <p:nvPr>
            <p:ph type="title"/>
          </p:nvPr>
        </p:nvSpPr>
        <p:spPr/>
        <p:txBody>
          <a:bodyPr/>
          <a:lstStyle/>
          <a:p>
            <a:r>
              <a:rPr lang="en-US"/>
              <a:t>Tumor Agnostic Prevalence of HER2 Alterations (Mutations and Amplifications)</a:t>
            </a:r>
          </a:p>
        </p:txBody>
      </p:sp>
      <p:sp>
        <p:nvSpPr>
          <p:cNvPr id="7" name="Rectangle 6">
            <a:extLst>
              <a:ext uri="{FF2B5EF4-FFF2-40B4-BE49-F238E27FC236}">
                <a16:creationId xmlns:a16="http://schemas.microsoft.com/office/drawing/2014/main" id="{00B55571-BD24-2873-1A87-AC27E9AABDCE}"/>
              </a:ext>
            </a:extLst>
          </p:cNvPr>
          <p:cNvSpPr/>
          <p:nvPr/>
        </p:nvSpPr>
        <p:spPr bwMode="auto">
          <a:xfrm>
            <a:off x="1258491" y="1438382"/>
            <a:ext cx="364826" cy="390418"/>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E74FA518-38CA-4635-7361-551400B8E2A6}"/>
              </a:ext>
            </a:extLst>
          </p:cNvPr>
          <p:cNvSpPr txBox="1"/>
          <p:nvPr/>
        </p:nvSpPr>
        <p:spPr bwMode="auto">
          <a:xfrm>
            <a:off x="395618" y="6374657"/>
            <a:ext cx="26289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Raghav. Clin Cancer Res. 2023;29:3251.</a:t>
            </a:r>
          </a:p>
        </p:txBody>
      </p:sp>
      <p:sp>
        <p:nvSpPr>
          <p:cNvPr id="3" name="Rectangle 2">
            <a:extLst>
              <a:ext uri="{FF2B5EF4-FFF2-40B4-BE49-F238E27FC236}">
                <a16:creationId xmlns:a16="http://schemas.microsoft.com/office/drawing/2014/main" id="{386E987B-2A3D-5C63-3001-C8CC9196E0F2}"/>
              </a:ext>
            </a:extLst>
          </p:cNvPr>
          <p:cNvSpPr/>
          <p:nvPr/>
        </p:nvSpPr>
        <p:spPr bwMode="auto">
          <a:xfrm>
            <a:off x="609758" y="1464731"/>
            <a:ext cx="453497" cy="37394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9" name="Group 18">
            <a:extLst>
              <a:ext uri="{FF2B5EF4-FFF2-40B4-BE49-F238E27FC236}">
                <a16:creationId xmlns:a16="http://schemas.microsoft.com/office/drawing/2014/main" id="{67583119-0FC5-CA49-DC10-41863F2B9C6B}"/>
              </a:ext>
            </a:extLst>
          </p:cNvPr>
          <p:cNvGrpSpPr/>
          <p:nvPr/>
        </p:nvGrpSpPr>
        <p:grpSpPr>
          <a:xfrm>
            <a:off x="1436441" y="2061524"/>
            <a:ext cx="91440" cy="1466850"/>
            <a:chOff x="1547566" y="2061524"/>
            <a:chExt cx="91440" cy="1466850"/>
          </a:xfrm>
        </p:grpSpPr>
        <p:cxnSp>
          <p:nvCxnSpPr>
            <p:cNvPr id="16" name="Straight Connector 15">
              <a:extLst>
                <a:ext uri="{FF2B5EF4-FFF2-40B4-BE49-F238E27FC236}">
                  <a16:creationId xmlns:a16="http://schemas.microsoft.com/office/drawing/2014/main" id="{04BC468B-87BF-4320-E86E-755AEB3588FA}"/>
                </a:ext>
              </a:extLst>
            </p:cNvPr>
            <p:cNvCxnSpPr>
              <a:cxnSpLocks/>
            </p:cNvCxnSpPr>
            <p:nvPr/>
          </p:nvCxnSpPr>
          <p:spPr bwMode="auto">
            <a:xfrm>
              <a:off x="1547566" y="206152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DEA0672-856F-05A5-BFFA-EAA327924957}"/>
                </a:ext>
              </a:extLst>
            </p:cNvPr>
            <p:cNvCxnSpPr>
              <a:cxnSpLocks/>
            </p:cNvCxnSpPr>
            <p:nvPr/>
          </p:nvCxnSpPr>
          <p:spPr bwMode="auto">
            <a:xfrm>
              <a:off x="1547566" y="27949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0F684BA-37B7-25EA-DF83-32772C51D18F}"/>
                </a:ext>
              </a:extLst>
            </p:cNvPr>
            <p:cNvCxnSpPr>
              <a:cxnSpLocks/>
            </p:cNvCxnSpPr>
            <p:nvPr/>
          </p:nvCxnSpPr>
          <p:spPr bwMode="auto">
            <a:xfrm>
              <a:off x="1547566" y="352837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64071180-6C38-B7E3-F86A-C0D775C8E88F}"/>
              </a:ext>
            </a:extLst>
          </p:cNvPr>
          <p:cNvGrpSpPr/>
          <p:nvPr/>
        </p:nvGrpSpPr>
        <p:grpSpPr>
          <a:xfrm>
            <a:off x="670621" y="1698967"/>
            <a:ext cx="821706" cy="2188677"/>
            <a:chOff x="670621" y="1698967"/>
            <a:chExt cx="821706" cy="2188677"/>
          </a:xfrm>
        </p:grpSpPr>
        <p:grpSp>
          <p:nvGrpSpPr>
            <p:cNvPr id="23" name="Group 22">
              <a:extLst>
                <a:ext uri="{FF2B5EF4-FFF2-40B4-BE49-F238E27FC236}">
                  <a16:creationId xmlns:a16="http://schemas.microsoft.com/office/drawing/2014/main" id="{273EDFA6-8B63-1110-ACFF-CC28136E0142}"/>
                </a:ext>
              </a:extLst>
            </p:cNvPr>
            <p:cNvGrpSpPr/>
            <p:nvPr/>
          </p:nvGrpSpPr>
          <p:grpSpPr>
            <a:xfrm>
              <a:off x="996678" y="1905016"/>
              <a:ext cx="495649" cy="1776581"/>
              <a:chOff x="996678" y="1905016"/>
              <a:chExt cx="495649" cy="1776581"/>
            </a:xfrm>
          </p:grpSpPr>
          <p:sp>
            <p:nvSpPr>
              <p:cNvPr id="20" name="TextBox 19">
                <a:extLst>
                  <a:ext uri="{FF2B5EF4-FFF2-40B4-BE49-F238E27FC236}">
                    <a16:creationId xmlns:a16="http://schemas.microsoft.com/office/drawing/2014/main" id="{35CA4031-C530-2892-5696-08BAF327D957}"/>
                  </a:ext>
                </a:extLst>
              </p:cNvPr>
              <p:cNvSpPr txBox="1"/>
              <p:nvPr/>
            </p:nvSpPr>
            <p:spPr bwMode="auto">
              <a:xfrm>
                <a:off x="996678" y="1905016"/>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15%</a:t>
                </a:r>
              </a:p>
            </p:txBody>
          </p:sp>
          <p:sp>
            <p:nvSpPr>
              <p:cNvPr id="21" name="TextBox 20">
                <a:extLst>
                  <a:ext uri="{FF2B5EF4-FFF2-40B4-BE49-F238E27FC236}">
                    <a16:creationId xmlns:a16="http://schemas.microsoft.com/office/drawing/2014/main" id="{BDF8FAAF-F89B-98F9-004C-C90DBE71BDD7}"/>
                  </a:ext>
                </a:extLst>
              </p:cNvPr>
              <p:cNvSpPr txBox="1"/>
              <p:nvPr/>
            </p:nvSpPr>
            <p:spPr bwMode="auto">
              <a:xfrm>
                <a:off x="996678" y="2639418"/>
                <a:ext cx="495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B9812CBB-B008-BEC5-D203-1D561E474551}"/>
                  </a:ext>
                </a:extLst>
              </p:cNvPr>
              <p:cNvSpPr txBox="1"/>
              <p:nvPr/>
            </p:nvSpPr>
            <p:spPr bwMode="auto">
              <a:xfrm>
                <a:off x="1088049" y="3373820"/>
                <a:ext cx="4042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a:solidFill>
                      <a:schemeClr val="bg1"/>
                    </a:solidFill>
                    <a:latin typeface="Calibri" panose="020F0502020204030204" pitchFamily="34" charset="0"/>
                  </a:rPr>
                  <a:t>5%</a:t>
                </a:r>
              </a:p>
            </p:txBody>
          </p:sp>
        </p:grpSp>
        <p:sp>
          <p:nvSpPr>
            <p:cNvPr id="24" name="TextBox 23">
              <a:extLst>
                <a:ext uri="{FF2B5EF4-FFF2-40B4-BE49-F238E27FC236}">
                  <a16:creationId xmlns:a16="http://schemas.microsoft.com/office/drawing/2014/main" id="{66CCEBD0-4556-3742-D642-C7AAA5E3A680}"/>
                </a:ext>
              </a:extLst>
            </p:cNvPr>
            <p:cNvSpPr txBox="1"/>
            <p:nvPr/>
          </p:nvSpPr>
          <p:spPr bwMode="auto">
            <a:xfrm rot="16200000">
              <a:off x="-239052" y="2608640"/>
              <a:ext cx="2188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Alteration Frequency</a:t>
              </a:r>
            </a:p>
          </p:txBody>
        </p:sp>
      </p:grpSp>
      <p:grpSp>
        <p:nvGrpSpPr>
          <p:cNvPr id="234" name="Group 233">
            <a:extLst>
              <a:ext uri="{FF2B5EF4-FFF2-40B4-BE49-F238E27FC236}">
                <a16:creationId xmlns:a16="http://schemas.microsoft.com/office/drawing/2014/main" id="{7872FCFE-22D7-5AFF-57AA-520F40EC332A}"/>
              </a:ext>
            </a:extLst>
          </p:cNvPr>
          <p:cNvGrpSpPr/>
          <p:nvPr/>
        </p:nvGrpSpPr>
        <p:grpSpPr>
          <a:xfrm>
            <a:off x="1623792" y="1711238"/>
            <a:ext cx="9537052" cy="2555471"/>
            <a:chOff x="1623792" y="1711238"/>
            <a:chExt cx="9537052" cy="2555471"/>
          </a:xfrm>
        </p:grpSpPr>
        <p:sp>
          <p:nvSpPr>
            <p:cNvPr id="26" name="Rectangle 25">
              <a:extLst>
                <a:ext uri="{FF2B5EF4-FFF2-40B4-BE49-F238E27FC236}">
                  <a16:creationId xmlns:a16="http://schemas.microsoft.com/office/drawing/2014/main" id="{E6F0A339-FAF7-60D3-C703-BD958FAE6A5A}"/>
                </a:ext>
              </a:extLst>
            </p:cNvPr>
            <p:cNvSpPr/>
            <p:nvPr/>
          </p:nvSpPr>
          <p:spPr bwMode="auto">
            <a:xfrm>
              <a:off x="1623792" y="4056360"/>
              <a:ext cx="252283" cy="203667"/>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A68A723E-4640-6198-C37A-4324B80C2205}"/>
                </a:ext>
              </a:extLst>
            </p:cNvPr>
            <p:cNvSpPr/>
            <p:nvPr/>
          </p:nvSpPr>
          <p:spPr bwMode="auto">
            <a:xfrm>
              <a:off x="1623792" y="3455137"/>
              <a:ext cx="252283" cy="60122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949F9156-EDC7-B10E-B806-9AEDCA1BD815}"/>
                </a:ext>
              </a:extLst>
            </p:cNvPr>
            <p:cNvSpPr/>
            <p:nvPr/>
          </p:nvSpPr>
          <p:spPr bwMode="auto">
            <a:xfrm>
              <a:off x="1623792" y="1740343"/>
              <a:ext cx="252283" cy="17147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3637F2D-5838-EC79-D57C-ACA304CC6677}"/>
                </a:ext>
              </a:extLst>
            </p:cNvPr>
            <p:cNvSpPr/>
            <p:nvPr/>
          </p:nvSpPr>
          <p:spPr bwMode="auto">
            <a:xfrm>
              <a:off x="1905149" y="4126627"/>
              <a:ext cx="252283" cy="1334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BFE5A16F-052B-073E-770F-596B2021CE89}"/>
                </a:ext>
              </a:extLst>
            </p:cNvPr>
            <p:cNvSpPr/>
            <p:nvPr/>
          </p:nvSpPr>
          <p:spPr bwMode="auto">
            <a:xfrm>
              <a:off x="1905149" y="2375378"/>
              <a:ext cx="252283" cy="175124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22C756C8-C200-8A15-930B-5EC5A56DCFB1}"/>
                </a:ext>
              </a:extLst>
            </p:cNvPr>
            <p:cNvSpPr/>
            <p:nvPr/>
          </p:nvSpPr>
          <p:spPr bwMode="auto">
            <a:xfrm>
              <a:off x="1905149" y="1838673"/>
              <a:ext cx="252283" cy="53670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F9836C52-E9B6-59CB-600A-7C8AD4F51150}"/>
                </a:ext>
              </a:extLst>
            </p:cNvPr>
            <p:cNvSpPr/>
            <p:nvPr/>
          </p:nvSpPr>
          <p:spPr bwMode="auto">
            <a:xfrm>
              <a:off x="2186506" y="3996765"/>
              <a:ext cx="252283" cy="25676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8D3765ED-DE82-1B3C-4086-B963EB32EBD8}"/>
                </a:ext>
              </a:extLst>
            </p:cNvPr>
            <p:cNvSpPr/>
            <p:nvPr/>
          </p:nvSpPr>
          <p:spPr bwMode="auto">
            <a:xfrm>
              <a:off x="2186506" y="3788617"/>
              <a:ext cx="252283" cy="2115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2CBA11C8-7196-3C2A-A705-F5BD73AFE7BD}"/>
                </a:ext>
              </a:extLst>
            </p:cNvPr>
            <p:cNvSpPr/>
            <p:nvPr/>
          </p:nvSpPr>
          <p:spPr bwMode="auto">
            <a:xfrm>
              <a:off x="2186506" y="1999450"/>
              <a:ext cx="252283" cy="17891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B8BBF0D-F671-5770-451A-56D236010AF8}"/>
                </a:ext>
              </a:extLst>
            </p:cNvPr>
            <p:cNvSpPr/>
            <p:nvPr/>
          </p:nvSpPr>
          <p:spPr bwMode="auto">
            <a:xfrm>
              <a:off x="2467863" y="4161495"/>
              <a:ext cx="252283" cy="8860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7EABD3A3-170E-1D31-E07E-0DDCA6B811D2}"/>
                </a:ext>
              </a:extLst>
            </p:cNvPr>
            <p:cNvSpPr/>
            <p:nvPr/>
          </p:nvSpPr>
          <p:spPr bwMode="auto">
            <a:xfrm>
              <a:off x="2467863" y="2517177"/>
              <a:ext cx="252283" cy="164431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D306EDA3-7C5C-845A-A0C6-A0F81009B26F}"/>
                </a:ext>
              </a:extLst>
            </p:cNvPr>
            <p:cNvSpPr/>
            <p:nvPr/>
          </p:nvSpPr>
          <p:spPr bwMode="auto">
            <a:xfrm>
              <a:off x="2467863" y="2051210"/>
              <a:ext cx="252283" cy="4659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DB4646D7-C652-15C3-B1A6-B294DED83BA1}"/>
                </a:ext>
              </a:extLst>
            </p:cNvPr>
            <p:cNvSpPr/>
            <p:nvPr/>
          </p:nvSpPr>
          <p:spPr bwMode="auto">
            <a:xfrm>
              <a:off x="2749220" y="3802369"/>
              <a:ext cx="252283" cy="45765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CB66E1C3-B13F-E54E-2128-B3EFAEB1180B}"/>
                </a:ext>
              </a:extLst>
            </p:cNvPr>
            <p:cNvSpPr/>
            <p:nvPr/>
          </p:nvSpPr>
          <p:spPr bwMode="auto">
            <a:xfrm>
              <a:off x="2749220" y="2517177"/>
              <a:ext cx="252283" cy="12851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F0D25B4F-C9F5-8A6A-2242-42D00EB92889}"/>
                </a:ext>
              </a:extLst>
            </p:cNvPr>
            <p:cNvSpPr/>
            <p:nvPr/>
          </p:nvSpPr>
          <p:spPr bwMode="auto">
            <a:xfrm>
              <a:off x="3030577" y="4223371"/>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BDB2A57-D152-9F9F-3FF2-D5B5D918EAB9}"/>
                </a:ext>
              </a:extLst>
            </p:cNvPr>
            <p:cNvSpPr/>
            <p:nvPr/>
          </p:nvSpPr>
          <p:spPr bwMode="auto">
            <a:xfrm>
              <a:off x="3030577" y="3630486"/>
              <a:ext cx="252283" cy="5928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C278EB72-D34A-3ECC-E7DD-CCD99058B94F}"/>
                </a:ext>
              </a:extLst>
            </p:cNvPr>
            <p:cNvSpPr/>
            <p:nvPr/>
          </p:nvSpPr>
          <p:spPr bwMode="auto">
            <a:xfrm>
              <a:off x="3030577" y="2763826"/>
              <a:ext cx="252283" cy="8666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C740DA8-FBC9-50B1-1107-BD79EEA08D0A}"/>
                </a:ext>
              </a:extLst>
            </p:cNvPr>
            <p:cNvSpPr/>
            <p:nvPr/>
          </p:nvSpPr>
          <p:spPr bwMode="auto">
            <a:xfrm>
              <a:off x="3311934" y="4126625"/>
              <a:ext cx="252283" cy="12347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B3107D2E-66C4-15AC-DB04-436BAA418F55}"/>
                </a:ext>
              </a:extLst>
            </p:cNvPr>
            <p:cNvSpPr/>
            <p:nvPr/>
          </p:nvSpPr>
          <p:spPr bwMode="auto">
            <a:xfrm>
              <a:off x="3311934" y="3908164"/>
              <a:ext cx="252283" cy="21846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283B826-E9C5-4046-75BD-24CAF1F0E3B7}"/>
                </a:ext>
              </a:extLst>
            </p:cNvPr>
            <p:cNvSpPr/>
            <p:nvPr/>
          </p:nvSpPr>
          <p:spPr bwMode="auto">
            <a:xfrm>
              <a:off x="3311934" y="2777578"/>
              <a:ext cx="252283" cy="11305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0906FB4-27DD-C32B-F5B7-7D59517D50A2}"/>
                </a:ext>
              </a:extLst>
            </p:cNvPr>
            <p:cNvSpPr/>
            <p:nvPr/>
          </p:nvSpPr>
          <p:spPr bwMode="auto">
            <a:xfrm>
              <a:off x="3593291" y="4157570"/>
              <a:ext cx="252283" cy="9556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B22F6A2-C280-A5ED-4357-4892EC03B578}"/>
                </a:ext>
              </a:extLst>
            </p:cNvPr>
            <p:cNvSpPr/>
            <p:nvPr/>
          </p:nvSpPr>
          <p:spPr bwMode="auto">
            <a:xfrm>
              <a:off x="3593291" y="3293602"/>
              <a:ext cx="252283" cy="86396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EFACFA83-3466-3094-071A-C0062668D884}"/>
                </a:ext>
              </a:extLst>
            </p:cNvPr>
            <p:cNvSpPr/>
            <p:nvPr/>
          </p:nvSpPr>
          <p:spPr bwMode="auto">
            <a:xfrm>
              <a:off x="3593291" y="2943784"/>
              <a:ext cx="252283" cy="3498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88B6EDC7-2685-3515-E1AF-00EEA35E031E}"/>
                </a:ext>
              </a:extLst>
            </p:cNvPr>
            <p:cNvSpPr/>
            <p:nvPr/>
          </p:nvSpPr>
          <p:spPr bwMode="auto">
            <a:xfrm>
              <a:off x="3874648" y="4230250"/>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F0DD9E4-868A-DD2B-C669-4396141DDF1C}"/>
                </a:ext>
              </a:extLst>
            </p:cNvPr>
            <p:cNvSpPr/>
            <p:nvPr/>
          </p:nvSpPr>
          <p:spPr bwMode="auto">
            <a:xfrm>
              <a:off x="3874648" y="3945976"/>
              <a:ext cx="252283" cy="2842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D560086D-1834-0417-2A2D-5D259B107CBD}"/>
                </a:ext>
              </a:extLst>
            </p:cNvPr>
            <p:cNvSpPr/>
            <p:nvPr/>
          </p:nvSpPr>
          <p:spPr bwMode="auto">
            <a:xfrm>
              <a:off x="3874648" y="3279849"/>
              <a:ext cx="252283" cy="666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31F1B80-A03C-5AF0-5B0C-146508CF957E}"/>
                </a:ext>
              </a:extLst>
            </p:cNvPr>
            <p:cNvSpPr/>
            <p:nvPr/>
          </p:nvSpPr>
          <p:spPr bwMode="auto">
            <a:xfrm>
              <a:off x="4156005" y="4219934"/>
              <a:ext cx="252283" cy="45719"/>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E369C7F-490A-36A5-8B6D-42F5C7ECFDD3}"/>
                </a:ext>
              </a:extLst>
            </p:cNvPr>
            <p:cNvSpPr/>
            <p:nvPr/>
          </p:nvSpPr>
          <p:spPr bwMode="auto">
            <a:xfrm>
              <a:off x="4156005" y="4091985"/>
              <a:ext cx="252283" cy="13138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67D2DC5D-EE00-33A9-5A66-89BD1DDAA627}"/>
                </a:ext>
              </a:extLst>
            </p:cNvPr>
            <p:cNvSpPr/>
            <p:nvPr/>
          </p:nvSpPr>
          <p:spPr bwMode="auto">
            <a:xfrm>
              <a:off x="4156005" y="3399780"/>
              <a:ext cx="252283" cy="69220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BEBA31B3-36E1-B67C-0AB9-02CB00FC19CB}"/>
                </a:ext>
              </a:extLst>
            </p:cNvPr>
            <p:cNvSpPr/>
            <p:nvPr/>
          </p:nvSpPr>
          <p:spPr bwMode="auto">
            <a:xfrm>
              <a:off x="4437362" y="4216495"/>
              <a:ext cx="252283" cy="4915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C062734-FB2E-6E71-E628-FA8EF8F619F9}"/>
                </a:ext>
              </a:extLst>
            </p:cNvPr>
            <p:cNvSpPr/>
            <p:nvPr/>
          </p:nvSpPr>
          <p:spPr bwMode="auto">
            <a:xfrm>
              <a:off x="4437362" y="3921915"/>
              <a:ext cx="252283" cy="29458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0A085711-08D8-EEEB-D55B-AACEDB1CED08}"/>
                </a:ext>
              </a:extLst>
            </p:cNvPr>
            <p:cNvSpPr/>
            <p:nvPr/>
          </p:nvSpPr>
          <p:spPr bwMode="auto">
            <a:xfrm>
              <a:off x="4437362" y="3410564"/>
              <a:ext cx="252283" cy="5243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5332AA1E-C4C2-4186-B5D6-8394B205D83F}"/>
                </a:ext>
              </a:extLst>
            </p:cNvPr>
            <p:cNvSpPr/>
            <p:nvPr/>
          </p:nvSpPr>
          <p:spPr bwMode="auto">
            <a:xfrm>
              <a:off x="4718719" y="4195871"/>
              <a:ext cx="252283" cy="5486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365C7ECD-20E0-3FA7-6FED-AF84C4755726}"/>
                </a:ext>
              </a:extLst>
            </p:cNvPr>
            <p:cNvSpPr/>
            <p:nvPr/>
          </p:nvSpPr>
          <p:spPr bwMode="auto">
            <a:xfrm>
              <a:off x="4718719" y="3897851"/>
              <a:ext cx="252283" cy="29802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3FE8ECF-01A9-818E-BD14-72FF984300FA}"/>
                </a:ext>
              </a:extLst>
            </p:cNvPr>
            <p:cNvSpPr/>
            <p:nvPr/>
          </p:nvSpPr>
          <p:spPr bwMode="auto">
            <a:xfrm>
              <a:off x="4718719" y="3554472"/>
              <a:ext cx="252283" cy="353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F29DD696-CAAF-BD8E-0AD7-C1F69D3F386F}"/>
                </a:ext>
              </a:extLst>
            </p:cNvPr>
            <p:cNvSpPr/>
            <p:nvPr/>
          </p:nvSpPr>
          <p:spPr bwMode="auto">
            <a:xfrm>
              <a:off x="5000076" y="4226814"/>
              <a:ext cx="252283" cy="2743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A05C10A8-DF80-86E0-B3EB-038431E7A93F}"/>
                </a:ext>
              </a:extLst>
            </p:cNvPr>
            <p:cNvSpPr/>
            <p:nvPr/>
          </p:nvSpPr>
          <p:spPr bwMode="auto">
            <a:xfrm>
              <a:off x="5000076" y="4091985"/>
              <a:ext cx="252283" cy="13826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1936C439-567C-B261-88FF-54992C040D60}"/>
                </a:ext>
              </a:extLst>
            </p:cNvPr>
            <p:cNvSpPr/>
            <p:nvPr/>
          </p:nvSpPr>
          <p:spPr bwMode="auto">
            <a:xfrm>
              <a:off x="5000076" y="3580633"/>
              <a:ext cx="252283" cy="5232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9E7C47C0-5F48-5D61-25AA-D37541A32FE3}"/>
                </a:ext>
              </a:extLst>
            </p:cNvPr>
            <p:cNvSpPr/>
            <p:nvPr/>
          </p:nvSpPr>
          <p:spPr bwMode="auto">
            <a:xfrm>
              <a:off x="5281433" y="4206095"/>
              <a:ext cx="252283" cy="51586"/>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B5DD8CC-2543-B1CF-784B-00954C0002F5}"/>
                </a:ext>
              </a:extLst>
            </p:cNvPr>
            <p:cNvSpPr/>
            <p:nvPr/>
          </p:nvSpPr>
          <p:spPr bwMode="auto">
            <a:xfrm>
              <a:off x="5281433" y="3580633"/>
              <a:ext cx="252283" cy="63105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39603B6C-7368-A9A3-8602-41ED002C339D}"/>
                </a:ext>
              </a:extLst>
            </p:cNvPr>
            <p:cNvSpPr/>
            <p:nvPr/>
          </p:nvSpPr>
          <p:spPr bwMode="auto">
            <a:xfrm>
              <a:off x="5562790" y="4220990"/>
              <a:ext cx="252283" cy="45719"/>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EE60ADF8-B018-E8EE-89E8-B712F1EC1323}"/>
                </a:ext>
              </a:extLst>
            </p:cNvPr>
            <p:cNvSpPr/>
            <p:nvPr/>
          </p:nvSpPr>
          <p:spPr bwMode="auto">
            <a:xfrm>
              <a:off x="5562790" y="3593448"/>
              <a:ext cx="252283" cy="6299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21205C56-34C3-816E-CB7A-0E997AE7A62B}"/>
                </a:ext>
              </a:extLst>
            </p:cNvPr>
            <p:cNvSpPr/>
            <p:nvPr/>
          </p:nvSpPr>
          <p:spPr bwMode="auto">
            <a:xfrm>
              <a:off x="5844147" y="3894413"/>
              <a:ext cx="252283" cy="36326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DAC6C50-EAA5-0DC3-BA48-2805BE9D8674}"/>
                </a:ext>
              </a:extLst>
            </p:cNvPr>
            <p:cNvSpPr/>
            <p:nvPr/>
          </p:nvSpPr>
          <p:spPr bwMode="auto">
            <a:xfrm>
              <a:off x="5844147" y="3616734"/>
              <a:ext cx="252283" cy="2776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CB7F2A6C-033E-96F9-D1A5-6493B7E22DB2}"/>
                </a:ext>
              </a:extLst>
            </p:cNvPr>
            <p:cNvSpPr/>
            <p:nvPr/>
          </p:nvSpPr>
          <p:spPr bwMode="auto">
            <a:xfrm>
              <a:off x="6125504" y="3792827"/>
              <a:ext cx="252283" cy="4614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99FB6AAC-3F38-1CC6-6C1A-3E47AEA43A93}"/>
                </a:ext>
              </a:extLst>
            </p:cNvPr>
            <p:cNvSpPr/>
            <p:nvPr/>
          </p:nvSpPr>
          <p:spPr bwMode="auto">
            <a:xfrm>
              <a:off x="6406861" y="3987229"/>
              <a:ext cx="252283" cy="2704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6C55CCB2-2945-8FD6-6283-0EDC020AF515}"/>
                </a:ext>
              </a:extLst>
            </p:cNvPr>
            <p:cNvSpPr/>
            <p:nvPr/>
          </p:nvSpPr>
          <p:spPr bwMode="auto">
            <a:xfrm>
              <a:off x="6406861" y="3834607"/>
              <a:ext cx="252283" cy="1526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190971F3-B25A-F7F6-92E0-9543B19581B9}"/>
                </a:ext>
              </a:extLst>
            </p:cNvPr>
            <p:cNvSpPr/>
            <p:nvPr/>
          </p:nvSpPr>
          <p:spPr bwMode="auto">
            <a:xfrm>
              <a:off x="6688218" y="4239393"/>
              <a:ext cx="252283" cy="1828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09CA4250-6215-915E-CEB3-BB6801E0132A}"/>
                </a:ext>
              </a:extLst>
            </p:cNvPr>
            <p:cNvSpPr/>
            <p:nvPr/>
          </p:nvSpPr>
          <p:spPr bwMode="auto">
            <a:xfrm>
              <a:off x="6688218" y="3842103"/>
              <a:ext cx="252283" cy="39695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0940BC63-9B24-C847-C106-F3D459FD63EA}"/>
                </a:ext>
              </a:extLst>
            </p:cNvPr>
            <p:cNvSpPr/>
            <p:nvPr/>
          </p:nvSpPr>
          <p:spPr bwMode="auto">
            <a:xfrm>
              <a:off x="6969575" y="3851627"/>
              <a:ext cx="252283" cy="4060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DEABD9A-6367-0720-25D0-CA1563CFA922}"/>
                </a:ext>
              </a:extLst>
            </p:cNvPr>
            <p:cNvSpPr/>
            <p:nvPr/>
          </p:nvSpPr>
          <p:spPr bwMode="auto">
            <a:xfrm>
              <a:off x="7250932" y="4203440"/>
              <a:ext cx="252283" cy="6221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A9A503A7-E26D-1B44-8863-627E5046CB74}"/>
                </a:ext>
              </a:extLst>
            </p:cNvPr>
            <p:cNvSpPr/>
            <p:nvPr/>
          </p:nvSpPr>
          <p:spPr bwMode="auto">
            <a:xfrm>
              <a:off x="7250932" y="3889728"/>
              <a:ext cx="252283" cy="3137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F240FC70-F199-DD39-6E9F-8808C6F19A1A}"/>
                </a:ext>
              </a:extLst>
            </p:cNvPr>
            <p:cNvSpPr/>
            <p:nvPr/>
          </p:nvSpPr>
          <p:spPr bwMode="auto">
            <a:xfrm>
              <a:off x="7532289" y="4127240"/>
              <a:ext cx="252283" cy="130440"/>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FFA0FA30-BE5F-69C9-8EBC-BC61C90ED0BF}"/>
                </a:ext>
              </a:extLst>
            </p:cNvPr>
            <p:cNvSpPr/>
            <p:nvPr/>
          </p:nvSpPr>
          <p:spPr bwMode="auto">
            <a:xfrm>
              <a:off x="7532289" y="3902427"/>
              <a:ext cx="252283" cy="2241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E69D98B3-1536-9CE8-3DE3-9553F0BC9316}"/>
                </a:ext>
              </a:extLst>
            </p:cNvPr>
            <p:cNvSpPr/>
            <p:nvPr/>
          </p:nvSpPr>
          <p:spPr bwMode="auto">
            <a:xfrm>
              <a:off x="7813646" y="4136764"/>
              <a:ext cx="252283" cy="12091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E10F39AC-BF9F-1CA9-5DD7-37FA79C273C1}"/>
                </a:ext>
              </a:extLst>
            </p:cNvPr>
            <p:cNvSpPr/>
            <p:nvPr/>
          </p:nvSpPr>
          <p:spPr bwMode="auto">
            <a:xfrm>
              <a:off x="7813646" y="3934177"/>
              <a:ext cx="252283" cy="2022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AC06F812-AF34-76DC-8E6C-0FF4ED01BADF}"/>
                </a:ext>
              </a:extLst>
            </p:cNvPr>
            <p:cNvSpPr/>
            <p:nvPr/>
          </p:nvSpPr>
          <p:spPr bwMode="auto">
            <a:xfrm>
              <a:off x="8095003" y="3934177"/>
              <a:ext cx="252283" cy="331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7150F6DD-D0BF-C7ED-C817-C09EBDB313F5}"/>
                </a:ext>
              </a:extLst>
            </p:cNvPr>
            <p:cNvSpPr/>
            <p:nvPr/>
          </p:nvSpPr>
          <p:spPr bwMode="auto">
            <a:xfrm>
              <a:off x="8376360" y="3981803"/>
              <a:ext cx="252283" cy="2838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D31307DB-8424-C2BD-459F-5741BBF3BF35}"/>
                </a:ext>
              </a:extLst>
            </p:cNvPr>
            <p:cNvSpPr/>
            <p:nvPr/>
          </p:nvSpPr>
          <p:spPr bwMode="auto">
            <a:xfrm>
              <a:off x="8657717" y="3988152"/>
              <a:ext cx="252283" cy="27749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225BC9AD-DA5C-965F-29ED-B83770D5D67C}"/>
                </a:ext>
              </a:extLst>
            </p:cNvPr>
            <p:cNvSpPr/>
            <p:nvPr/>
          </p:nvSpPr>
          <p:spPr bwMode="auto">
            <a:xfrm>
              <a:off x="8939074" y="4076753"/>
              <a:ext cx="252283" cy="183273"/>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8A265DDB-3754-3CA8-E94E-2FE554E17181}"/>
                </a:ext>
              </a:extLst>
            </p:cNvPr>
            <p:cNvSpPr/>
            <p:nvPr/>
          </p:nvSpPr>
          <p:spPr bwMode="auto">
            <a:xfrm>
              <a:off x="8939074" y="3991328"/>
              <a:ext cx="252283" cy="886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B387BFB4-E20E-651C-6153-D92367B8697C}"/>
                </a:ext>
              </a:extLst>
            </p:cNvPr>
            <p:cNvSpPr/>
            <p:nvPr/>
          </p:nvSpPr>
          <p:spPr bwMode="auto">
            <a:xfrm>
              <a:off x="9220431" y="4016727"/>
              <a:ext cx="252283" cy="2409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00139A74-C92D-4A55-AA73-D3DE4EECADDA}"/>
                </a:ext>
              </a:extLst>
            </p:cNvPr>
            <p:cNvSpPr/>
            <p:nvPr/>
          </p:nvSpPr>
          <p:spPr bwMode="auto">
            <a:xfrm>
              <a:off x="9501788" y="4029427"/>
              <a:ext cx="252283" cy="2362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A3C1B592-69E0-3B7F-D007-AA21884EE836}"/>
                </a:ext>
              </a:extLst>
            </p:cNvPr>
            <p:cNvSpPr/>
            <p:nvPr/>
          </p:nvSpPr>
          <p:spPr bwMode="auto">
            <a:xfrm>
              <a:off x="9783145" y="4038952"/>
              <a:ext cx="252283" cy="2266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A72E2056-7F4C-9020-47B5-DD94286AD6D9}"/>
                </a:ext>
              </a:extLst>
            </p:cNvPr>
            <p:cNvSpPr/>
            <p:nvPr/>
          </p:nvSpPr>
          <p:spPr bwMode="auto">
            <a:xfrm>
              <a:off x="10064502" y="4048478"/>
              <a:ext cx="252283" cy="2171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99AEDE44-7B78-B0D8-E588-014B62F7765B}"/>
                </a:ext>
              </a:extLst>
            </p:cNvPr>
            <p:cNvSpPr/>
            <p:nvPr/>
          </p:nvSpPr>
          <p:spPr bwMode="auto">
            <a:xfrm>
              <a:off x="10345859" y="4054827"/>
              <a:ext cx="252283" cy="2108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A6B7C61D-1B22-5857-39CF-8F45699891E4}"/>
                </a:ext>
              </a:extLst>
            </p:cNvPr>
            <p:cNvSpPr/>
            <p:nvPr/>
          </p:nvSpPr>
          <p:spPr bwMode="auto">
            <a:xfrm>
              <a:off x="10627216" y="4070703"/>
              <a:ext cx="252283" cy="1869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215B1C57-66B0-9F45-35C9-60EB8CE93EBE}"/>
                </a:ext>
              </a:extLst>
            </p:cNvPr>
            <p:cNvSpPr/>
            <p:nvPr/>
          </p:nvSpPr>
          <p:spPr bwMode="auto">
            <a:xfrm>
              <a:off x="10908561" y="4077053"/>
              <a:ext cx="252283" cy="18062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99" name="Group 198">
              <a:extLst>
                <a:ext uri="{FF2B5EF4-FFF2-40B4-BE49-F238E27FC236}">
                  <a16:creationId xmlns:a16="http://schemas.microsoft.com/office/drawing/2014/main" id="{22F3B611-2608-795C-780E-1B3531D3067B}"/>
                </a:ext>
              </a:extLst>
            </p:cNvPr>
            <p:cNvGrpSpPr/>
            <p:nvPr/>
          </p:nvGrpSpPr>
          <p:grpSpPr>
            <a:xfrm>
              <a:off x="5656582" y="1711238"/>
              <a:ext cx="5218229" cy="369332"/>
              <a:chOff x="5656582" y="2147845"/>
              <a:chExt cx="5218229" cy="369332"/>
            </a:xfrm>
          </p:grpSpPr>
          <p:sp>
            <p:nvSpPr>
              <p:cNvPr id="9" name="TextBox 8">
                <a:extLst>
                  <a:ext uri="{FF2B5EF4-FFF2-40B4-BE49-F238E27FC236}">
                    <a16:creationId xmlns:a16="http://schemas.microsoft.com/office/drawing/2014/main" id="{9D345C4F-76B2-A66F-2BD5-9B0243A8805C}"/>
                  </a:ext>
                </a:extLst>
              </p:cNvPr>
              <p:cNvSpPr txBox="1"/>
              <p:nvPr/>
            </p:nvSpPr>
            <p:spPr bwMode="auto">
              <a:xfrm>
                <a:off x="5809129" y="2147845"/>
                <a:ext cx="10597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Mutation</a:t>
                </a:r>
              </a:p>
            </p:txBody>
          </p:sp>
          <p:sp>
            <p:nvSpPr>
              <p:cNvPr id="13" name="TextBox 12">
                <a:extLst>
                  <a:ext uri="{FF2B5EF4-FFF2-40B4-BE49-F238E27FC236}">
                    <a16:creationId xmlns:a16="http://schemas.microsoft.com/office/drawing/2014/main" id="{52810D4C-A2EA-8078-3471-098C2E59B73F}"/>
                  </a:ext>
                </a:extLst>
              </p:cNvPr>
              <p:cNvSpPr txBox="1"/>
              <p:nvPr/>
            </p:nvSpPr>
            <p:spPr bwMode="auto">
              <a:xfrm>
                <a:off x="7152643" y="2147845"/>
                <a:ext cx="1430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Amplification</a:t>
                </a:r>
              </a:p>
            </p:txBody>
          </p:sp>
          <p:sp>
            <p:nvSpPr>
              <p:cNvPr id="14" name="TextBox 13">
                <a:extLst>
                  <a:ext uri="{FF2B5EF4-FFF2-40B4-BE49-F238E27FC236}">
                    <a16:creationId xmlns:a16="http://schemas.microsoft.com/office/drawing/2014/main" id="{27422178-CC61-F8BD-824F-6663EE024638}"/>
                  </a:ext>
                </a:extLst>
              </p:cNvPr>
              <p:cNvSpPr txBox="1"/>
              <p:nvPr/>
            </p:nvSpPr>
            <p:spPr bwMode="auto">
              <a:xfrm>
                <a:off x="8844832" y="2147845"/>
                <a:ext cx="2029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Multiple alterations</a:t>
                </a:r>
              </a:p>
            </p:txBody>
          </p:sp>
          <p:sp>
            <p:nvSpPr>
              <p:cNvPr id="196" name="Rectangle 195">
                <a:extLst>
                  <a:ext uri="{FF2B5EF4-FFF2-40B4-BE49-F238E27FC236}">
                    <a16:creationId xmlns:a16="http://schemas.microsoft.com/office/drawing/2014/main" id="{B4623EAB-65B7-D834-569B-9EE5B2625511}"/>
                  </a:ext>
                </a:extLst>
              </p:cNvPr>
              <p:cNvSpPr/>
              <p:nvPr/>
            </p:nvSpPr>
            <p:spPr bwMode="auto">
              <a:xfrm>
                <a:off x="8704208" y="2258962"/>
                <a:ext cx="160124" cy="147098"/>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1622E287-BDDE-663E-A847-E31E1BFF1099}"/>
                  </a:ext>
                </a:extLst>
              </p:cNvPr>
              <p:cNvSpPr/>
              <p:nvPr/>
            </p:nvSpPr>
            <p:spPr bwMode="auto">
              <a:xfrm>
                <a:off x="6988709" y="2258962"/>
                <a:ext cx="160124" cy="147098"/>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1CEBBA09-B8D1-68E9-CC46-44FB4F31E70B}"/>
                  </a:ext>
                </a:extLst>
              </p:cNvPr>
              <p:cNvSpPr/>
              <p:nvPr/>
            </p:nvSpPr>
            <p:spPr bwMode="auto">
              <a:xfrm>
                <a:off x="5656582" y="2258962"/>
                <a:ext cx="160124" cy="1470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sp>
        <p:nvSpPr>
          <p:cNvPr id="5" name="Freeform 4">
            <a:extLst>
              <a:ext uri="{FF2B5EF4-FFF2-40B4-BE49-F238E27FC236}">
                <a16:creationId xmlns:a16="http://schemas.microsoft.com/office/drawing/2014/main" id="{F69D2ABF-8253-F169-8491-BEAC5C18216F}"/>
              </a:ext>
            </a:extLst>
          </p:cNvPr>
          <p:cNvSpPr/>
          <p:nvPr/>
        </p:nvSpPr>
        <p:spPr bwMode="auto">
          <a:xfrm>
            <a:off x="1516828" y="1824392"/>
            <a:ext cx="9897036" cy="2441986"/>
          </a:xfrm>
          <a:custGeom>
            <a:avLst/>
            <a:gdLst>
              <a:gd name="connsiteX0" fmla="*/ 0 w 9897036"/>
              <a:gd name="connsiteY0" fmla="*/ 0 h 2441986"/>
              <a:gd name="connsiteX1" fmla="*/ 0 w 9897036"/>
              <a:gd name="connsiteY1" fmla="*/ 2441986 h 2441986"/>
              <a:gd name="connsiteX2" fmla="*/ 9897036 w 9897036"/>
              <a:gd name="connsiteY2" fmla="*/ 2441986 h 2441986"/>
            </a:gdLst>
            <a:ahLst/>
            <a:cxnLst>
              <a:cxn ang="0">
                <a:pos x="connsiteX0" y="connsiteY0"/>
              </a:cxn>
              <a:cxn ang="0">
                <a:pos x="connsiteX1" y="connsiteY1"/>
              </a:cxn>
              <a:cxn ang="0">
                <a:pos x="connsiteX2" y="connsiteY2"/>
              </a:cxn>
            </a:cxnLst>
            <a:rect l="l" t="t" r="r" b="b"/>
            <a:pathLst>
              <a:path w="9897036" h="2441986">
                <a:moveTo>
                  <a:pt x="0" y="0"/>
                </a:moveTo>
                <a:lnTo>
                  <a:pt x="0" y="2441986"/>
                </a:lnTo>
                <a:lnTo>
                  <a:pt x="9897036" y="2441986"/>
                </a:lnTo>
              </a:path>
            </a:pathLst>
          </a:custGeom>
          <a:noFill/>
          <a:ln w="28575">
            <a:solidFill>
              <a:schemeClr val="bg1"/>
            </a:solidFill>
            <a:miter lim="800000"/>
            <a:headEnd/>
            <a:tailEnd/>
          </a:ln>
        </p:spPr>
        <p:txBody>
          <a:bodyPr rtlCol="0" anchor="ctr"/>
          <a:lstStyle/>
          <a:p>
            <a:pPr algn="ctr"/>
            <a:endParaRPr lang="en-US"/>
          </a:p>
        </p:txBody>
      </p:sp>
      <p:sp>
        <p:nvSpPr>
          <p:cNvPr id="11" name="Rectangle 10">
            <a:extLst>
              <a:ext uri="{FF2B5EF4-FFF2-40B4-BE49-F238E27FC236}">
                <a16:creationId xmlns:a16="http://schemas.microsoft.com/office/drawing/2014/main" id="{DE8CBA4C-2F90-A97E-A95C-F65A5151EF18}"/>
              </a:ext>
            </a:extLst>
          </p:cNvPr>
          <p:cNvSpPr/>
          <p:nvPr/>
        </p:nvSpPr>
        <p:spPr bwMode="auto">
          <a:xfrm>
            <a:off x="2705103" y="2375377"/>
            <a:ext cx="333235" cy="2304572"/>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235" name="Group 234">
            <a:extLst>
              <a:ext uri="{FF2B5EF4-FFF2-40B4-BE49-F238E27FC236}">
                <a16:creationId xmlns:a16="http://schemas.microsoft.com/office/drawing/2014/main" id="{C9196B10-9A02-5C7A-50B6-4D11BCFEEC48}"/>
              </a:ext>
            </a:extLst>
          </p:cNvPr>
          <p:cNvGrpSpPr/>
          <p:nvPr/>
        </p:nvGrpSpPr>
        <p:grpSpPr>
          <a:xfrm>
            <a:off x="291528" y="4206095"/>
            <a:ext cx="10880391" cy="1027063"/>
            <a:chOff x="291528" y="4206095"/>
            <a:chExt cx="10880391" cy="1027063"/>
          </a:xfrm>
        </p:grpSpPr>
        <p:sp>
          <p:nvSpPr>
            <p:cNvPr id="25" name="TextBox 24">
              <a:extLst>
                <a:ext uri="{FF2B5EF4-FFF2-40B4-BE49-F238E27FC236}">
                  <a16:creationId xmlns:a16="http://schemas.microsoft.com/office/drawing/2014/main" id="{717792F5-BAC5-A7EF-ADFE-4697661D999A}"/>
                </a:ext>
              </a:extLst>
            </p:cNvPr>
            <p:cNvSpPr txBox="1"/>
            <p:nvPr/>
          </p:nvSpPr>
          <p:spPr bwMode="auto">
            <a:xfrm>
              <a:off x="161271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31" name="TextBox 30">
              <a:extLst>
                <a:ext uri="{FF2B5EF4-FFF2-40B4-BE49-F238E27FC236}">
                  <a16:creationId xmlns:a16="http://schemas.microsoft.com/office/drawing/2014/main" id="{0E0E3071-DE88-ABC0-CF00-0F4FDB120E03}"/>
                </a:ext>
              </a:extLst>
            </p:cNvPr>
            <p:cNvSpPr txBox="1"/>
            <p:nvPr/>
          </p:nvSpPr>
          <p:spPr bwMode="auto">
            <a:xfrm>
              <a:off x="189407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36" name="TextBox 35">
              <a:extLst>
                <a:ext uri="{FF2B5EF4-FFF2-40B4-BE49-F238E27FC236}">
                  <a16:creationId xmlns:a16="http://schemas.microsoft.com/office/drawing/2014/main" id="{93B82B6B-3ADD-01AA-4642-FDDDEDFCB1BA}"/>
                </a:ext>
              </a:extLst>
            </p:cNvPr>
            <p:cNvSpPr txBox="1"/>
            <p:nvPr/>
          </p:nvSpPr>
          <p:spPr bwMode="auto">
            <a:xfrm>
              <a:off x="217543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41" name="TextBox 40">
              <a:extLst>
                <a:ext uri="{FF2B5EF4-FFF2-40B4-BE49-F238E27FC236}">
                  <a16:creationId xmlns:a16="http://schemas.microsoft.com/office/drawing/2014/main" id="{34DF2E94-EA8A-E919-9CF7-4ADCFE2BA1F6}"/>
                </a:ext>
              </a:extLst>
            </p:cNvPr>
            <p:cNvSpPr txBox="1"/>
            <p:nvPr/>
          </p:nvSpPr>
          <p:spPr bwMode="auto">
            <a:xfrm>
              <a:off x="245678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46" name="TextBox 45">
              <a:extLst>
                <a:ext uri="{FF2B5EF4-FFF2-40B4-BE49-F238E27FC236}">
                  <a16:creationId xmlns:a16="http://schemas.microsoft.com/office/drawing/2014/main" id="{F9970911-13DB-0258-8BCA-BA70CCF60B17}"/>
                </a:ext>
              </a:extLst>
            </p:cNvPr>
            <p:cNvSpPr txBox="1"/>
            <p:nvPr/>
          </p:nvSpPr>
          <p:spPr bwMode="auto">
            <a:xfrm>
              <a:off x="273814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51" name="TextBox 50">
              <a:extLst>
                <a:ext uri="{FF2B5EF4-FFF2-40B4-BE49-F238E27FC236}">
                  <a16:creationId xmlns:a16="http://schemas.microsoft.com/office/drawing/2014/main" id="{EA1288A4-D600-9B4B-8274-54B4F4D2BA26}"/>
                </a:ext>
              </a:extLst>
            </p:cNvPr>
            <p:cNvSpPr txBox="1"/>
            <p:nvPr/>
          </p:nvSpPr>
          <p:spPr bwMode="auto">
            <a:xfrm>
              <a:off x="301950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56" name="TextBox 55">
              <a:extLst>
                <a:ext uri="{FF2B5EF4-FFF2-40B4-BE49-F238E27FC236}">
                  <a16:creationId xmlns:a16="http://schemas.microsoft.com/office/drawing/2014/main" id="{4A348E86-78D0-63A1-8433-D4479926345D}"/>
                </a:ext>
              </a:extLst>
            </p:cNvPr>
            <p:cNvSpPr txBox="1"/>
            <p:nvPr/>
          </p:nvSpPr>
          <p:spPr bwMode="auto">
            <a:xfrm>
              <a:off x="330085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61" name="TextBox 60">
              <a:extLst>
                <a:ext uri="{FF2B5EF4-FFF2-40B4-BE49-F238E27FC236}">
                  <a16:creationId xmlns:a16="http://schemas.microsoft.com/office/drawing/2014/main" id="{4F4CDF87-6C1A-49EF-AB94-C150692889C6}"/>
                </a:ext>
              </a:extLst>
            </p:cNvPr>
            <p:cNvSpPr txBox="1"/>
            <p:nvPr/>
          </p:nvSpPr>
          <p:spPr bwMode="auto">
            <a:xfrm>
              <a:off x="358221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66" name="TextBox 65">
              <a:extLst>
                <a:ext uri="{FF2B5EF4-FFF2-40B4-BE49-F238E27FC236}">
                  <a16:creationId xmlns:a16="http://schemas.microsoft.com/office/drawing/2014/main" id="{8E63A325-6631-4053-DDB3-A13AF43CE836}"/>
                </a:ext>
              </a:extLst>
            </p:cNvPr>
            <p:cNvSpPr txBox="1"/>
            <p:nvPr/>
          </p:nvSpPr>
          <p:spPr bwMode="auto">
            <a:xfrm>
              <a:off x="386357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71" name="TextBox 70">
              <a:extLst>
                <a:ext uri="{FF2B5EF4-FFF2-40B4-BE49-F238E27FC236}">
                  <a16:creationId xmlns:a16="http://schemas.microsoft.com/office/drawing/2014/main" id="{029C5C03-78A9-85FC-01F1-56DC668DF032}"/>
                </a:ext>
              </a:extLst>
            </p:cNvPr>
            <p:cNvSpPr txBox="1"/>
            <p:nvPr/>
          </p:nvSpPr>
          <p:spPr bwMode="auto">
            <a:xfrm>
              <a:off x="414492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76" name="TextBox 75">
              <a:extLst>
                <a:ext uri="{FF2B5EF4-FFF2-40B4-BE49-F238E27FC236}">
                  <a16:creationId xmlns:a16="http://schemas.microsoft.com/office/drawing/2014/main" id="{B978F97D-04CB-A6FC-070E-530D634E3276}"/>
                </a:ext>
              </a:extLst>
            </p:cNvPr>
            <p:cNvSpPr txBox="1"/>
            <p:nvPr/>
          </p:nvSpPr>
          <p:spPr bwMode="auto">
            <a:xfrm>
              <a:off x="442628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81" name="TextBox 80">
              <a:extLst>
                <a:ext uri="{FF2B5EF4-FFF2-40B4-BE49-F238E27FC236}">
                  <a16:creationId xmlns:a16="http://schemas.microsoft.com/office/drawing/2014/main" id="{C5BE1792-399A-9E0E-0EDA-94B5F914887C}"/>
                </a:ext>
              </a:extLst>
            </p:cNvPr>
            <p:cNvSpPr txBox="1"/>
            <p:nvPr/>
          </p:nvSpPr>
          <p:spPr bwMode="auto">
            <a:xfrm>
              <a:off x="470764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86" name="TextBox 85">
              <a:extLst>
                <a:ext uri="{FF2B5EF4-FFF2-40B4-BE49-F238E27FC236}">
                  <a16:creationId xmlns:a16="http://schemas.microsoft.com/office/drawing/2014/main" id="{4A598E67-9AC2-D061-CE12-7F6A5B9EF2AB}"/>
                </a:ext>
              </a:extLst>
            </p:cNvPr>
            <p:cNvSpPr txBox="1"/>
            <p:nvPr/>
          </p:nvSpPr>
          <p:spPr bwMode="auto">
            <a:xfrm>
              <a:off x="498900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91" name="TextBox 90">
              <a:extLst>
                <a:ext uri="{FF2B5EF4-FFF2-40B4-BE49-F238E27FC236}">
                  <a16:creationId xmlns:a16="http://schemas.microsoft.com/office/drawing/2014/main" id="{426EE5D2-034B-CA57-920D-E453BB12623A}"/>
                </a:ext>
              </a:extLst>
            </p:cNvPr>
            <p:cNvSpPr txBox="1"/>
            <p:nvPr/>
          </p:nvSpPr>
          <p:spPr bwMode="auto">
            <a:xfrm>
              <a:off x="527035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96" name="TextBox 95">
              <a:extLst>
                <a:ext uri="{FF2B5EF4-FFF2-40B4-BE49-F238E27FC236}">
                  <a16:creationId xmlns:a16="http://schemas.microsoft.com/office/drawing/2014/main" id="{28030783-7813-0669-E5B3-7F9EF5FC0CA9}"/>
                </a:ext>
              </a:extLst>
            </p:cNvPr>
            <p:cNvSpPr txBox="1"/>
            <p:nvPr/>
          </p:nvSpPr>
          <p:spPr bwMode="auto">
            <a:xfrm>
              <a:off x="555171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01" name="TextBox 100">
              <a:extLst>
                <a:ext uri="{FF2B5EF4-FFF2-40B4-BE49-F238E27FC236}">
                  <a16:creationId xmlns:a16="http://schemas.microsoft.com/office/drawing/2014/main" id="{E69C7295-063F-07BE-D5D8-19A2105C4373}"/>
                </a:ext>
              </a:extLst>
            </p:cNvPr>
            <p:cNvSpPr txBox="1"/>
            <p:nvPr/>
          </p:nvSpPr>
          <p:spPr bwMode="auto">
            <a:xfrm>
              <a:off x="583307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06" name="TextBox 105">
              <a:extLst>
                <a:ext uri="{FF2B5EF4-FFF2-40B4-BE49-F238E27FC236}">
                  <a16:creationId xmlns:a16="http://schemas.microsoft.com/office/drawing/2014/main" id="{49CB37D3-55EA-5647-B7E3-BDD8F342C86B}"/>
                </a:ext>
              </a:extLst>
            </p:cNvPr>
            <p:cNvSpPr txBox="1"/>
            <p:nvPr/>
          </p:nvSpPr>
          <p:spPr bwMode="auto">
            <a:xfrm>
              <a:off x="611442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11" name="TextBox 110">
              <a:extLst>
                <a:ext uri="{FF2B5EF4-FFF2-40B4-BE49-F238E27FC236}">
                  <a16:creationId xmlns:a16="http://schemas.microsoft.com/office/drawing/2014/main" id="{ED08E346-7D1B-6613-132C-9162C90418D5}"/>
                </a:ext>
              </a:extLst>
            </p:cNvPr>
            <p:cNvSpPr txBox="1"/>
            <p:nvPr/>
          </p:nvSpPr>
          <p:spPr bwMode="auto">
            <a:xfrm>
              <a:off x="639578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16" name="TextBox 115">
              <a:extLst>
                <a:ext uri="{FF2B5EF4-FFF2-40B4-BE49-F238E27FC236}">
                  <a16:creationId xmlns:a16="http://schemas.microsoft.com/office/drawing/2014/main" id="{4DC94991-946E-9541-5151-BD49875BB94F}"/>
                </a:ext>
              </a:extLst>
            </p:cNvPr>
            <p:cNvSpPr txBox="1"/>
            <p:nvPr/>
          </p:nvSpPr>
          <p:spPr bwMode="auto">
            <a:xfrm>
              <a:off x="667714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21" name="TextBox 120">
              <a:extLst>
                <a:ext uri="{FF2B5EF4-FFF2-40B4-BE49-F238E27FC236}">
                  <a16:creationId xmlns:a16="http://schemas.microsoft.com/office/drawing/2014/main" id="{7D9A445B-C6DD-490D-9607-FC7CFDD5BBC6}"/>
                </a:ext>
              </a:extLst>
            </p:cNvPr>
            <p:cNvSpPr txBox="1"/>
            <p:nvPr/>
          </p:nvSpPr>
          <p:spPr bwMode="auto">
            <a:xfrm>
              <a:off x="695849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26" name="TextBox 125">
              <a:extLst>
                <a:ext uri="{FF2B5EF4-FFF2-40B4-BE49-F238E27FC236}">
                  <a16:creationId xmlns:a16="http://schemas.microsoft.com/office/drawing/2014/main" id="{2B75E0CD-15A4-8880-4BFB-0C0B4E820DB7}"/>
                </a:ext>
              </a:extLst>
            </p:cNvPr>
            <p:cNvSpPr txBox="1"/>
            <p:nvPr/>
          </p:nvSpPr>
          <p:spPr bwMode="auto">
            <a:xfrm>
              <a:off x="723985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31" name="TextBox 130">
              <a:extLst>
                <a:ext uri="{FF2B5EF4-FFF2-40B4-BE49-F238E27FC236}">
                  <a16:creationId xmlns:a16="http://schemas.microsoft.com/office/drawing/2014/main" id="{F334D634-6527-0B8D-E479-658D1483C745}"/>
                </a:ext>
              </a:extLst>
            </p:cNvPr>
            <p:cNvSpPr txBox="1"/>
            <p:nvPr/>
          </p:nvSpPr>
          <p:spPr bwMode="auto">
            <a:xfrm>
              <a:off x="752121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36" name="TextBox 135">
              <a:extLst>
                <a:ext uri="{FF2B5EF4-FFF2-40B4-BE49-F238E27FC236}">
                  <a16:creationId xmlns:a16="http://schemas.microsoft.com/office/drawing/2014/main" id="{06388538-F588-B89D-C1C4-0BBF934F93BA}"/>
                </a:ext>
              </a:extLst>
            </p:cNvPr>
            <p:cNvSpPr txBox="1"/>
            <p:nvPr/>
          </p:nvSpPr>
          <p:spPr bwMode="auto">
            <a:xfrm>
              <a:off x="780257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41" name="TextBox 140">
              <a:extLst>
                <a:ext uri="{FF2B5EF4-FFF2-40B4-BE49-F238E27FC236}">
                  <a16:creationId xmlns:a16="http://schemas.microsoft.com/office/drawing/2014/main" id="{90B0ED52-81E7-458B-EC3F-4B413C503D15}"/>
                </a:ext>
              </a:extLst>
            </p:cNvPr>
            <p:cNvSpPr txBox="1"/>
            <p:nvPr/>
          </p:nvSpPr>
          <p:spPr bwMode="auto">
            <a:xfrm>
              <a:off x="8083927"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C53968D2-D47D-8C42-EF32-346FE382A855}"/>
                </a:ext>
              </a:extLst>
            </p:cNvPr>
            <p:cNvSpPr txBox="1"/>
            <p:nvPr/>
          </p:nvSpPr>
          <p:spPr bwMode="auto">
            <a:xfrm>
              <a:off x="8365284"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51" name="TextBox 150">
              <a:extLst>
                <a:ext uri="{FF2B5EF4-FFF2-40B4-BE49-F238E27FC236}">
                  <a16:creationId xmlns:a16="http://schemas.microsoft.com/office/drawing/2014/main" id="{0F6D97FF-CE5C-7179-38C8-B3081F86B05B}"/>
                </a:ext>
              </a:extLst>
            </p:cNvPr>
            <p:cNvSpPr txBox="1"/>
            <p:nvPr/>
          </p:nvSpPr>
          <p:spPr bwMode="auto">
            <a:xfrm>
              <a:off x="8646641"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56" name="TextBox 155">
              <a:extLst>
                <a:ext uri="{FF2B5EF4-FFF2-40B4-BE49-F238E27FC236}">
                  <a16:creationId xmlns:a16="http://schemas.microsoft.com/office/drawing/2014/main" id="{7CAB5258-51DD-26CA-B2CF-888F68D8AA31}"/>
                </a:ext>
              </a:extLst>
            </p:cNvPr>
            <p:cNvSpPr txBox="1"/>
            <p:nvPr/>
          </p:nvSpPr>
          <p:spPr bwMode="auto">
            <a:xfrm>
              <a:off x="8927998"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61" name="TextBox 160">
              <a:extLst>
                <a:ext uri="{FF2B5EF4-FFF2-40B4-BE49-F238E27FC236}">
                  <a16:creationId xmlns:a16="http://schemas.microsoft.com/office/drawing/2014/main" id="{954E17F5-8652-41E6-7445-3A3D73342F4E}"/>
                </a:ext>
              </a:extLst>
            </p:cNvPr>
            <p:cNvSpPr txBox="1"/>
            <p:nvPr/>
          </p:nvSpPr>
          <p:spPr bwMode="auto">
            <a:xfrm>
              <a:off x="920935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66" name="TextBox 165">
              <a:extLst>
                <a:ext uri="{FF2B5EF4-FFF2-40B4-BE49-F238E27FC236}">
                  <a16:creationId xmlns:a16="http://schemas.microsoft.com/office/drawing/2014/main" id="{5F05540A-FD03-71C8-79BA-7CD824FA614E}"/>
                </a:ext>
              </a:extLst>
            </p:cNvPr>
            <p:cNvSpPr txBox="1"/>
            <p:nvPr/>
          </p:nvSpPr>
          <p:spPr bwMode="auto">
            <a:xfrm>
              <a:off x="9490712"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71" name="TextBox 170">
              <a:extLst>
                <a:ext uri="{FF2B5EF4-FFF2-40B4-BE49-F238E27FC236}">
                  <a16:creationId xmlns:a16="http://schemas.microsoft.com/office/drawing/2014/main" id="{FB0AF472-7052-E1BF-00EB-6C297A70A6DA}"/>
                </a:ext>
              </a:extLst>
            </p:cNvPr>
            <p:cNvSpPr txBox="1"/>
            <p:nvPr/>
          </p:nvSpPr>
          <p:spPr bwMode="auto">
            <a:xfrm>
              <a:off x="9772069"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76" name="TextBox 175">
              <a:extLst>
                <a:ext uri="{FF2B5EF4-FFF2-40B4-BE49-F238E27FC236}">
                  <a16:creationId xmlns:a16="http://schemas.microsoft.com/office/drawing/2014/main" id="{07AA52AD-4FE7-C483-F8B9-84E1B2DCC97B}"/>
                </a:ext>
              </a:extLst>
            </p:cNvPr>
            <p:cNvSpPr txBox="1"/>
            <p:nvPr/>
          </p:nvSpPr>
          <p:spPr bwMode="auto">
            <a:xfrm>
              <a:off x="10053426"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81" name="TextBox 180">
              <a:extLst>
                <a:ext uri="{FF2B5EF4-FFF2-40B4-BE49-F238E27FC236}">
                  <a16:creationId xmlns:a16="http://schemas.microsoft.com/office/drawing/2014/main" id="{7E6ADF78-CE03-4464-FCC9-EE5827CB6DEB}"/>
                </a:ext>
              </a:extLst>
            </p:cNvPr>
            <p:cNvSpPr txBox="1"/>
            <p:nvPr/>
          </p:nvSpPr>
          <p:spPr bwMode="auto">
            <a:xfrm>
              <a:off x="10334783"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86" name="TextBox 185">
              <a:extLst>
                <a:ext uri="{FF2B5EF4-FFF2-40B4-BE49-F238E27FC236}">
                  <a16:creationId xmlns:a16="http://schemas.microsoft.com/office/drawing/2014/main" id="{092DFB14-7F12-79B8-C905-4834061CCF31}"/>
                </a:ext>
              </a:extLst>
            </p:cNvPr>
            <p:cNvSpPr txBox="1"/>
            <p:nvPr/>
          </p:nvSpPr>
          <p:spPr bwMode="auto">
            <a:xfrm>
              <a:off x="10616140"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91" name="TextBox 190">
              <a:extLst>
                <a:ext uri="{FF2B5EF4-FFF2-40B4-BE49-F238E27FC236}">
                  <a16:creationId xmlns:a16="http://schemas.microsoft.com/office/drawing/2014/main" id="{A308AA73-36DC-C385-C3A5-2FBE0E223945}"/>
                </a:ext>
              </a:extLst>
            </p:cNvPr>
            <p:cNvSpPr txBox="1"/>
            <p:nvPr/>
          </p:nvSpPr>
          <p:spPr bwMode="auto">
            <a:xfrm>
              <a:off x="10897485" y="4211691"/>
              <a:ext cx="2744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a:t>
              </a:r>
            </a:p>
          </p:txBody>
        </p:sp>
        <p:sp>
          <p:nvSpPr>
            <p:cNvPr id="195" name="TextBox 194">
              <a:extLst>
                <a:ext uri="{FF2B5EF4-FFF2-40B4-BE49-F238E27FC236}">
                  <a16:creationId xmlns:a16="http://schemas.microsoft.com/office/drawing/2014/main" id="{1568E92F-9A87-5FAD-632B-1B329DAACC84}"/>
                </a:ext>
              </a:extLst>
            </p:cNvPr>
            <p:cNvSpPr txBox="1"/>
            <p:nvPr/>
          </p:nvSpPr>
          <p:spPr bwMode="auto">
            <a:xfrm>
              <a:off x="291528" y="4206095"/>
              <a:ext cx="12566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a:solidFill>
                    <a:schemeClr val="bg1"/>
                  </a:solidFill>
                  <a:latin typeface="Calibri" panose="020F0502020204030204" pitchFamily="34" charset="0"/>
                </a:rPr>
                <a:t>Mutation data</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CAN data</a:t>
              </a:r>
            </a:p>
          </p:txBody>
        </p:sp>
        <p:sp>
          <p:nvSpPr>
            <p:cNvPr id="224" name="TextBox 223">
              <a:extLst>
                <a:ext uri="{FF2B5EF4-FFF2-40B4-BE49-F238E27FC236}">
                  <a16:creationId xmlns:a16="http://schemas.microsoft.com/office/drawing/2014/main" id="{8EB5756F-5300-D157-033C-F678ABB08BEA}"/>
                </a:ext>
              </a:extLst>
            </p:cNvPr>
            <p:cNvSpPr txBox="1"/>
            <p:nvPr/>
          </p:nvSpPr>
          <p:spPr bwMode="auto">
            <a:xfrm rot="18374124">
              <a:off x="8032623" y="4778706"/>
              <a:ext cx="6319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Glioma</a:t>
              </a:r>
            </a:p>
          </p:txBody>
        </p:sp>
      </p:grpSp>
      <p:grpSp>
        <p:nvGrpSpPr>
          <p:cNvPr id="236" name="Group 235">
            <a:extLst>
              <a:ext uri="{FF2B5EF4-FFF2-40B4-BE49-F238E27FC236}">
                <a16:creationId xmlns:a16="http://schemas.microsoft.com/office/drawing/2014/main" id="{D60E04B8-08BD-39C9-BF02-6418B9F973E0}"/>
              </a:ext>
            </a:extLst>
          </p:cNvPr>
          <p:cNvGrpSpPr/>
          <p:nvPr/>
        </p:nvGrpSpPr>
        <p:grpSpPr>
          <a:xfrm>
            <a:off x="1318004" y="4446891"/>
            <a:ext cx="9582650" cy="2228174"/>
            <a:chOff x="1318004" y="4446891"/>
            <a:chExt cx="9582650" cy="2228174"/>
          </a:xfrm>
        </p:grpSpPr>
        <p:sp>
          <p:nvSpPr>
            <p:cNvPr id="200" name="TextBox 199">
              <a:extLst>
                <a:ext uri="{FF2B5EF4-FFF2-40B4-BE49-F238E27FC236}">
                  <a16:creationId xmlns:a16="http://schemas.microsoft.com/office/drawing/2014/main" id="{19B4B396-ECB0-9E43-97E2-6F4C4B764426}"/>
                </a:ext>
              </a:extLst>
            </p:cNvPr>
            <p:cNvSpPr txBox="1"/>
            <p:nvPr/>
          </p:nvSpPr>
          <p:spPr bwMode="auto">
            <a:xfrm rot="18374124">
              <a:off x="889682" y="4981057"/>
              <a:ext cx="1133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Bladder Cancer</a:t>
              </a:r>
            </a:p>
          </p:txBody>
        </p:sp>
        <p:sp>
          <p:nvSpPr>
            <p:cNvPr id="201" name="TextBox 200">
              <a:extLst>
                <a:ext uri="{FF2B5EF4-FFF2-40B4-BE49-F238E27FC236}">
                  <a16:creationId xmlns:a16="http://schemas.microsoft.com/office/drawing/2014/main" id="{88EEE4CC-35D6-CF55-D4F3-348B72056938}"/>
                </a:ext>
              </a:extLst>
            </p:cNvPr>
            <p:cNvSpPr txBox="1"/>
            <p:nvPr/>
          </p:nvSpPr>
          <p:spPr bwMode="auto">
            <a:xfrm rot="18374124">
              <a:off x="749660" y="5194708"/>
              <a:ext cx="1663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Esophagogastric Cancer</a:t>
              </a:r>
            </a:p>
          </p:txBody>
        </p:sp>
        <p:sp>
          <p:nvSpPr>
            <p:cNvPr id="202" name="TextBox 201">
              <a:extLst>
                <a:ext uri="{FF2B5EF4-FFF2-40B4-BE49-F238E27FC236}">
                  <a16:creationId xmlns:a16="http://schemas.microsoft.com/office/drawing/2014/main" id="{E2D8025C-D5A4-29D6-53A9-B9020E5B23F6}"/>
                </a:ext>
              </a:extLst>
            </p:cNvPr>
            <p:cNvSpPr txBox="1"/>
            <p:nvPr/>
          </p:nvSpPr>
          <p:spPr bwMode="auto">
            <a:xfrm rot="18374124">
              <a:off x="1229013" y="5092770"/>
              <a:ext cx="14106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Small Bowel Cancer</a:t>
              </a:r>
            </a:p>
          </p:txBody>
        </p:sp>
        <p:sp>
          <p:nvSpPr>
            <p:cNvPr id="203" name="TextBox 202">
              <a:extLst>
                <a:ext uri="{FF2B5EF4-FFF2-40B4-BE49-F238E27FC236}">
                  <a16:creationId xmlns:a16="http://schemas.microsoft.com/office/drawing/2014/main" id="{2AAA1D48-4679-9893-E59B-C04E31034C2C}"/>
                </a:ext>
              </a:extLst>
            </p:cNvPr>
            <p:cNvSpPr txBox="1"/>
            <p:nvPr/>
          </p:nvSpPr>
          <p:spPr bwMode="auto">
            <a:xfrm rot="18374124">
              <a:off x="1802386" y="4945914"/>
              <a:ext cx="10465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Breast Cancer</a:t>
              </a:r>
            </a:p>
          </p:txBody>
        </p:sp>
        <p:sp>
          <p:nvSpPr>
            <p:cNvPr id="204" name="TextBox 203">
              <a:extLst>
                <a:ext uri="{FF2B5EF4-FFF2-40B4-BE49-F238E27FC236}">
                  <a16:creationId xmlns:a16="http://schemas.microsoft.com/office/drawing/2014/main" id="{C4707A82-25A5-29B8-E5CA-68B8CA86A7C5}"/>
                </a:ext>
              </a:extLst>
            </p:cNvPr>
            <p:cNvSpPr txBox="1"/>
            <p:nvPr/>
          </p:nvSpPr>
          <p:spPr bwMode="auto">
            <a:xfrm rot="18374124">
              <a:off x="2005638" y="4984341"/>
              <a:ext cx="11417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Cervical Cancer</a:t>
              </a:r>
            </a:p>
          </p:txBody>
        </p:sp>
        <p:sp>
          <p:nvSpPr>
            <p:cNvPr id="205" name="TextBox 204">
              <a:extLst>
                <a:ext uri="{FF2B5EF4-FFF2-40B4-BE49-F238E27FC236}">
                  <a16:creationId xmlns:a16="http://schemas.microsoft.com/office/drawing/2014/main" id="{8DD50918-DADA-D68F-1047-305D356F1171}"/>
                </a:ext>
              </a:extLst>
            </p:cNvPr>
            <p:cNvSpPr txBox="1"/>
            <p:nvPr/>
          </p:nvSpPr>
          <p:spPr bwMode="auto">
            <a:xfrm rot="18374124">
              <a:off x="2072998" y="5095149"/>
              <a:ext cx="14165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Endometrial Cancer</a:t>
              </a:r>
            </a:p>
          </p:txBody>
        </p:sp>
        <p:sp>
          <p:nvSpPr>
            <p:cNvPr id="206" name="TextBox 205">
              <a:extLst>
                <a:ext uri="{FF2B5EF4-FFF2-40B4-BE49-F238E27FC236}">
                  <a16:creationId xmlns:a16="http://schemas.microsoft.com/office/drawing/2014/main" id="{55403462-6EFB-BEB0-DB5A-49E5D37E91CF}"/>
                </a:ext>
              </a:extLst>
            </p:cNvPr>
            <p:cNvSpPr txBox="1"/>
            <p:nvPr/>
          </p:nvSpPr>
          <p:spPr bwMode="auto">
            <a:xfrm rot="18374124">
              <a:off x="2452087" y="5044722"/>
              <a:ext cx="12915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Ampullary Cancer</a:t>
              </a:r>
            </a:p>
          </p:txBody>
        </p:sp>
        <p:sp>
          <p:nvSpPr>
            <p:cNvPr id="207" name="TextBox 206">
              <a:extLst>
                <a:ext uri="{FF2B5EF4-FFF2-40B4-BE49-F238E27FC236}">
                  <a16:creationId xmlns:a16="http://schemas.microsoft.com/office/drawing/2014/main" id="{D60642E9-E13B-BC41-F9EB-A69202198A57}"/>
                </a:ext>
              </a:extLst>
            </p:cNvPr>
            <p:cNvSpPr txBox="1"/>
            <p:nvPr/>
          </p:nvSpPr>
          <p:spPr bwMode="auto">
            <a:xfrm rot="18374124">
              <a:off x="2539171" y="5141437"/>
              <a:ext cx="15313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Salivary Gland Cancer</a:t>
              </a:r>
            </a:p>
          </p:txBody>
        </p:sp>
        <p:sp>
          <p:nvSpPr>
            <p:cNvPr id="208" name="TextBox 207">
              <a:extLst>
                <a:ext uri="{FF2B5EF4-FFF2-40B4-BE49-F238E27FC236}">
                  <a16:creationId xmlns:a16="http://schemas.microsoft.com/office/drawing/2014/main" id="{2D45C164-7680-AA60-4472-F93E644E0B3E}"/>
                </a:ext>
              </a:extLst>
            </p:cNvPr>
            <p:cNvSpPr txBox="1"/>
            <p:nvPr/>
          </p:nvSpPr>
          <p:spPr bwMode="auto">
            <a:xfrm rot="18374124">
              <a:off x="3018463" y="5041542"/>
              <a:ext cx="12836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Colorectal Cancer</a:t>
              </a:r>
            </a:p>
          </p:txBody>
        </p:sp>
        <p:sp>
          <p:nvSpPr>
            <p:cNvPr id="209" name="TextBox 208">
              <a:extLst>
                <a:ext uri="{FF2B5EF4-FFF2-40B4-BE49-F238E27FC236}">
                  <a16:creationId xmlns:a16="http://schemas.microsoft.com/office/drawing/2014/main" id="{C9B13D84-951A-25F9-6252-E41170FDF37A}"/>
                </a:ext>
              </a:extLst>
            </p:cNvPr>
            <p:cNvSpPr txBox="1"/>
            <p:nvPr/>
          </p:nvSpPr>
          <p:spPr bwMode="auto">
            <a:xfrm rot="18374124">
              <a:off x="2767080" y="5311256"/>
              <a:ext cx="1952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Skin Cancer, Nonmelanoma</a:t>
              </a:r>
            </a:p>
          </p:txBody>
        </p:sp>
        <p:sp>
          <p:nvSpPr>
            <p:cNvPr id="210" name="TextBox 209">
              <a:extLst>
                <a:ext uri="{FF2B5EF4-FFF2-40B4-BE49-F238E27FC236}">
                  <a16:creationId xmlns:a16="http://schemas.microsoft.com/office/drawing/2014/main" id="{4E75A56F-A083-281D-EEAF-E988082FAB6E}"/>
                </a:ext>
              </a:extLst>
            </p:cNvPr>
            <p:cNvSpPr txBox="1"/>
            <p:nvPr/>
          </p:nvSpPr>
          <p:spPr bwMode="auto">
            <a:xfrm rot="18374124">
              <a:off x="3062725" y="5306317"/>
              <a:ext cx="19401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Cancer of Unknown Primary</a:t>
              </a:r>
            </a:p>
          </p:txBody>
        </p:sp>
        <p:sp>
          <p:nvSpPr>
            <p:cNvPr id="211" name="TextBox 210">
              <a:extLst>
                <a:ext uri="{FF2B5EF4-FFF2-40B4-BE49-F238E27FC236}">
                  <a16:creationId xmlns:a16="http://schemas.microsoft.com/office/drawing/2014/main" id="{019E75CD-7BB2-8D48-70AD-38594FCCE50F}"/>
                </a:ext>
              </a:extLst>
            </p:cNvPr>
            <p:cNvSpPr txBox="1"/>
            <p:nvPr/>
          </p:nvSpPr>
          <p:spPr bwMode="auto">
            <a:xfrm rot="18374124">
              <a:off x="3697952" y="5125016"/>
              <a:ext cx="14906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Hepatobiliary Cancer</a:t>
              </a:r>
            </a:p>
          </p:txBody>
        </p:sp>
        <p:sp>
          <p:nvSpPr>
            <p:cNvPr id="212" name="TextBox 211">
              <a:extLst>
                <a:ext uri="{FF2B5EF4-FFF2-40B4-BE49-F238E27FC236}">
                  <a16:creationId xmlns:a16="http://schemas.microsoft.com/office/drawing/2014/main" id="{F4687062-B9B2-6AB3-7DBF-4555DEED29B6}"/>
                </a:ext>
              </a:extLst>
            </p:cNvPr>
            <p:cNvSpPr txBox="1"/>
            <p:nvPr/>
          </p:nvSpPr>
          <p:spPr bwMode="auto">
            <a:xfrm rot="18374124">
              <a:off x="3657831" y="5283612"/>
              <a:ext cx="19046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Non-Small-Cell Lung Cancer</a:t>
              </a:r>
            </a:p>
          </p:txBody>
        </p:sp>
        <p:sp>
          <p:nvSpPr>
            <p:cNvPr id="213" name="TextBox 212">
              <a:extLst>
                <a:ext uri="{FF2B5EF4-FFF2-40B4-BE49-F238E27FC236}">
                  <a16:creationId xmlns:a16="http://schemas.microsoft.com/office/drawing/2014/main" id="{7B743F5F-011E-96B9-D64E-7774802E1B93}"/>
                </a:ext>
              </a:extLst>
            </p:cNvPr>
            <p:cNvSpPr txBox="1"/>
            <p:nvPr/>
          </p:nvSpPr>
          <p:spPr bwMode="auto">
            <a:xfrm rot="18374124">
              <a:off x="4706050" y="4898953"/>
              <a:ext cx="9300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Anal Cancer</a:t>
              </a:r>
            </a:p>
          </p:txBody>
        </p:sp>
        <p:sp>
          <p:nvSpPr>
            <p:cNvPr id="214" name="TextBox 213">
              <a:extLst>
                <a:ext uri="{FF2B5EF4-FFF2-40B4-BE49-F238E27FC236}">
                  <a16:creationId xmlns:a16="http://schemas.microsoft.com/office/drawing/2014/main" id="{8B6A5DD2-F1C1-7A13-2DB6-C123C9E1476E}"/>
                </a:ext>
              </a:extLst>
            </p:cNvPr>
            <p:cNvSpPr txBox="1"/>
            <p:nvPr/>
          </p:nvSpPr>
          <p:spPr bwMode="auto">
            <a:xfrm rot="18374124">
              <a:off x="5039977" y="4871154"/>
              <a:ext cx="861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Melanoma</a:t>
              </a:r>
            </a:p>
          </p:txBody>
        </p:sp>
        <p:sp>
          <p:nvSpPr>
            <p:cNvPr id="215" name="TextBox 214">
              <a:extLst>
                <a:ext uri="{FF2B5EF4-FFF2-40B4-BE49-F238E27FC236}">
                  <a16:creationId xmlns:a16="http://schemas.microsoft.com/office/drawing/2014/main" id="{D42B89B9-8011-1EE3-D909-C6C477F65B0E}"/>
                </a:ext>
              </a:extLst>
            </p:cNvPr>
            <p:cNvSpPr txBox="1"/>
            <p:nvPr/>
          </p:nvSpPr>
          <p:spPr bwMode="auto">
            <a:xfrm rot="18374124">
              <a:off x="5096708" y="4982091"/>
              <a:ext cx="1136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Ovarian Cancer</a:t>
              </a:r>
            </a:p>
          </p:txBody>
        </p:sp>
        <p:sp>
          <p:nvSpPr>
            <p:cNvPr id="216" name="TextBox 215">
              <a:extLst>
                <a:ext uri="{FF2B5EF4-FFF2-40B4-BE49-F238E27FC236}">
                  <a16:creationId xmlns:a16="http://schemas.microsoft.com/office/drawing/2014/main" id="{6C257BD0-7A16-5150-AED8-4F094802E7A1}"/>
                </a:ext>
              </a:extLst>
            </p:cNvPr>
            <p:cNvSpPr txBox="1"/>
            <p:nvPr/>
          </p:nvSpPr>
          <p:spPr bwMode="auto">
            <a:xfrm rot="18374124">
              <a:off x="4513771" y="5422478"/>
              <a:ext cx="2228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Gastrointestinal Neuroendocrine</a:t>
              </a:r>
            </a:p>
          </p:txBody>
        </p:sp>
        <p:sp>
          <p:nvSpPr>
            <p:cNvPr id="217" name="TextBox 216">
              <a:extLst>
                <a:ext uri="{FF2B5EF4-FFF2-40B4-BE49-F238E27FC236}">
                  <a16:creationId xmlns:a16="http://schemas.microsoft.com/office/drawing/2014/main" id="{0488AB97-DD3F-1B2E-85A3-B89E69216B60}"/>
                </a:ext>
              </a:extLst>
            </p:cNvPr>
            <p:cNvSpPr txBox="1"/>
            <p:nvPr/>
          </p:nvSpPr>
          <p:spPr bwMode="auto">
            <a:xfrm rot="18374124">
              <a:off x="5693483" y="4967248"/>
              <a:ext cx="10994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Vaginal Cancer</a:t>
              </a:r>
            </a:p>
          </p:txBody>
        </p:sp>
        <p:sp>
          <p:nvSpPr>
            <p:cNvPr id="218" name="TextBox 217">
              <a:extLst>
                <a:ext uri="{FF2B5EF4-FFF2-40B4-BE49-F238E27FC236}">
                  <a16:creationId xmlns:a16="http://schemas.microsoft.com/office/drawing/2014/main" id="{8742A0FA-8963-048B-2602-74365990CF93}"/>
                </a:ext>
              </a:extLst>
            </p:cNvPr>
            <p:cNvSpPr txBox="1"/>
            <p:nvPr/>
          </p:nvSpPr>
          <p:spPr bwMode="auto">
            <a:xfrm rot="18374124">
              <a:off x="5591886" y="5163366"/>
              <a:ext cx="15856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Small-Cell Lung Cancer</a:t>
              </a:r>
            </a:p>
          </p:txBody>
        </p:sp>
        <p:sp>
          <p:nvSpPr>
            <p:cNvPr id="219" name="TextBox 218">
              <a:extLst>
                <a:ext uri="{FF2B5EF4-FFF2-40B4-BE49-F238E27FC236}">
                  <a16:creationId xmlns:a16="http://schemas.microsoft.com/office/drawing/2014/main" id="{E14D76F6-F9BE-DBF7-5260-64A7EA08A7E0}"/>
                </a:ext>
              </a:extLst>
            </p:cNvPr>
            <p:cNvSpPr txBox="1"/>
            <p:nvPr/>
          </p:nvSpPr>
          <p:spPr bwMode="auto">
            <a:xfrm rot="18374124">
              <a:off x="5969598" y="5114957"/>
              <a:ext cx="1465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Nerve Sheath Tumor</a:t>
              </a:r>
            </a:p>
          </p:txBody>
        </p:sp>
        <p:sp>
          <p:nvSpPr>
            <p:cNvPr id="220" name="TextBox 219">
              <a:extLst>
                <a:ext uri="{FF2B5EF4-FFF2-40B4-BE49-F238E27FC236}">
                  <a16:creationId xmlns:a16="http://schemas.microsoft.com/office/drawing/2014/main" id="{994C4361-62B5-3AE2-CE6E-2429F78D45D3}"/>
                </a:ext>
              </a:extLst>
            </p:cNvPr>
            <p:cNvSpPr txBox="1"/>
            <p:nvPr/>
          </p:nvSpPr>
          <p:spPr bwMode="auto">
            <a:xfrm rot="18374124">
              <a:off x="6276138" y="5098717"/>
              <a:ext cx="14253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Appendiceal Cancer</a:t>
              </a:r>
            </a:p>
          </p:txBody>
        </p:sp>
        <p:sp>
          <p:nvSpPr>
            <p:cNvPr id="221" name="TextBox 220">
              <a:extLst>
                <a:ext uri="{FF2B5EF4-FFF2-40B4-BE49-F238E27FC236}">
                  <a16:creationId xmlns:a16="http://schemas.microsoft.com/office/drawing/2014/main" id="{0DA949C3-491E-BC4F-657E-C843471D7CA1}"/>
                </a:ext>
              </a:extLst>
            </p:cNvPr>
            <p:cNvSpPr txBox="1"/>
            <p:nvPr/>
          </p:nvSpPr>
          <p:spPr bwMode="auto">
            <a:xfrm rot="18374124">
              <a:off x="6429247" y="5167245"/>
              <a:ext cx="1595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Head and Neck Cancer</a:t>
              </a:r>
            </a:p>
          </p:txBody>
        </p:sp>
        <p:sp>
          <p:nvSpPr>
            <p:cNvPr id="222" name="TextBox 221">
              <a:extLst>
                <a:ext uri="{FF2B5EF4-FFF2-40B4-BE49-F238E27FC236}">
                  <a16:creationId xmlns:a16="http://schemas.microsoft.com/office/drawing/2014/main" id="{7630F488-C3B5-CC9E-C8D6-B61B1E824EA2}"/>
                </a:ext>
              </a:extLst>
            </p:cNvPr>
            <p:cNvSpPr txBox="1"/>
            <p:nvPr/>
          </p:nvSpPr>
          <p:spPr bwMode="auto">
            <a:xfrm rot="18374124">
              <a:off x="6951949" y="5048136"/>
              <a:ext cx="12999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Pancreatic Cancer</a:t>
              </a:r>
            </a:p>
          </p:txBody>
        </p:sp>
        <p:sp>
          <p:nvSpPr>
            <p:cNvPr id="223" name="TextBox 222">
              <a:extLst>
                <a:ext uri="{FF2B5EF4-FFF2-40B4-BE49-F238E27FC236}">
                  <a16:creationId xmlns:a16="http://schemas.microsoft.com/office/drawing/2014/main" id="{8E92F345-6C09-B1EF-AB0A-330A4027774E}"/>
                </a:ext>
              </a:extLst>
            </p:cNvPr>
            <p:cNvSpPr txBox="1"/>
            <p:nvPr/>
          </p:nvSpPr>
          <p:spPr bwMode="auto">
            <a:xfrm rot="18374124">
              <a:off x="6706134" y="5318419"/>
              <a:ext cx="19701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Mature T and NK Neoplasms</a:t>
              </a:r>
            </a:p>
          </p:txBody>
        </p:sp>
        <p:sp>
          <p:nvSpPr>
            <p:cNvPr id="225" name="TextBox 224">
              <a:extLst>
                <a:ext uri="{FF2B5EF4-FFF2-40B4-BE49-F238E27FC236}">
                  <a16:creationId xmlns:a16="http://schemas.microsoft.com/office/drawing/2014/main" id="{1F77D7EC-11BF-935B-C51C-C5A70D3E21B0}"/>
                </a:ext>
              </a:extLst>
            </p:cNvPr>
            <p:cNvSpPr txBox="1"/>
            <p:nvPr/>
          </p:nvSpPr>
          <p:spPr bwMode="auto">
            <a:xfrm rot="18374124">
              <a:off x="8196133" y="4838778"/>
              <a:ext cx="78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Leukemia</a:t>
              </a:r>
            </a:p>
          </p:txBody>
        </p:sp>
        <p:sp>
          <p:nvSpPr>
            <p:cNvPr id="226" name="TextBox 225">
              <a:extLst>
                <a:ext uri="{FF2B5EF4-FFF2-40B4-BE49-F238E27FC236}">
                  <a16:creationId xmlns:a16="http://schemas.microsoft.com/office/drawing/2014/main" id="{3F285E1F-EDE9-6FCD-D77C-515E4F2A8ADB}"/>
                </a:ext>
              </a:extLst>
            </p:cNvPr>
            <p:cNvSpPr txBox="1"/>
            <p:nvPr/>
          </p:nvSpPr>
          <p:spPr bwMode="auto">
            <a:xfrm rot="18374124">
              <a:off x="7621751" y="5273889"/>
              <a:ext cx="18597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Peripheral Nervous System</a:t>
              </a:r>
            </a:p>
          </p:txBody>
        </p:sp>
        <p:sp>
          <p:nvSpPr>
            <p:cNvPr id="227" name="TextBox 226">
              <a:extLst>
                <a:ext uri="{FF2B5EF4-FFF2-40B4-BE49-F238E27FC236}">
                  <a16:creationId xmlns:a16="http://schemas.microsoft.com/office/drawing/2014/main" id="{D8A9E601-BB61-0FB7-8B52-4A30CA6C4B20}"/>
                </a:ext>
              </a:extLst>
            </p:cNvPr>
            <p:cNvSpPr txBox="1"/>
            <p:nvPr/>
          </p:nvSpPr>
          <p:spPr bwMode="auto">
            <a:xfrm rot="18374124">
              <a:off x="8606611" y="4914494"/>
              <a:ext cx="96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Sellar Tumor</a:t>
              </a:r>
            </a:p>
          </p:txBody>
        </p:sp>
        <p:sp>
          <p:nvSpPr>
            <p:cNvPr id="228" name="TextBox 227">
              <a:extLst>
                <a:ext uri="{FF2B5EF4-FFF2-40B4-BE49-F238E27FC236}">
                  <a16:creationId xmlns:a16="http://schemas.microsoft.com/office/drawing/2014/main" id="{EFFB8E8E-D66F-6E76-D9B2-786EF9185269}"/>
                </a:ext>
              </a:extLst>
            </p:cNvPr>
            <p:cNvSpPr txBox="1"/>
            <p:nvPr/>
          </p:nvSpPr>
          <p:spPr bwMode="auto">
            <a:xfrm rot="18374124">
              <a:off x="8225923" y="5250538"/>
              <a:ext cx="18018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Mature B-Cell Neoplasms</a:t>
              </a:r>
            </a:p>
          </p:txBody>
        </p:sp>
        <p:sp>
          <p:nvSpPr>
            <p:cNvPr id="229" name="TextBox 228">
              <a:extLst>
                <a:ext uri="{FF2B5EF4-FFF2-40B4-BE49-F238E27FC236}">
                  <a16:creationId xmlns:a16="http://schemas.microsoft.com/office/drawing/2014/main" id="{C8636C0E-960F-3172-5C57-E77E92B3FA18}"/>
                </a:ext>
              </a:extLst>
            </p:cNvPr>
            <p:cNvSpPr txBox="1"/>
            <p:nvPr/>
          </p:nvSpPr>
          <p:spPr bwMode="auto">
            <a:xfrm rot="18374124">
              <a:off x="9167479" y="4914132"/>
              <a:ext cx="967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Histiocytosis</a:t>
              </a:r>
            </a:p>
          </p:txBody>
        </p:sp>
        <p:sp>
          <p:nvSpPr>
            <p:cNvPr id="230" name="TextBox 229">
              <a:extLst>
                <a:ext uri="{FF2B5EF4-FFF2-40B4-BE49-F238E27FC236}">
                  <a16:creationId xmlns:a16="http://schemas.microsoft.com/office/drawing/2014/main" id="{36ACCEA6-D7C0-D887-68BF-A414C43FB5B3}"/>
                </a:ext>
              </a:extLst>
            </p:cNvPr>
            <p:cNvSpPr txBox="1"/>
            <p:nvPr/>
          </p:nvSpPr>
          <p:spPr bwMode="auto">
            <a:xfrm rot="18374124">
              <a:off x="9515389" y="4887962"/>
              <a:ext cx="902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CNS Cancer</a:t>
              </a:r>
            </a:p>
          </p:txBody>
        </p:sp>
        <p:sp>
          <p:nvSpPr>
            <p:cNvPr id="231" name="TextBox 230">
              <a:extLst>
                <a:ext uri="{FF2B5EF4-FFF2-40B4-BE49-F238E27FC236}">
                  <a16:creationId xmlns:a16="http://schemas.microsoft.com/office/drawing/2014/main" id="{16EB0680-C0AA-8ABD-BF93-356AE8377F21}"/>
                </a:ext>
              </a:extLst>
            </p:cNvPr>
            <p:cNvSpPr txBox="1"/>
            <p:nvPr/>
          </p:nvSpPr>
          <p:spPr bwMode="auto">
            <a:xfrm rot="18374124">
              <a:off x="9363645" y="5101820"/>
              <a:ext cx="14330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Soft Tissue Sarcoma</a:t>
              </a:r>
            </a:p>
          </p:txBody>
        </p:sp>
        <p:sp>
          <p:nvSpPr>
            <p:cNvPr id="232" name="TextBox 231">
              <a:extLst>
                <a:ext uri="{FF2B5EF4-FFF2-40B4-BE49-F238E27FC236}">
                  <a16:creationId xmlns:a16="http://schemas.microsoft.com/office/drawing/2014/main" id="{3C4EFF68-1534-397F-75D9-00FB09687AF7}"/>
                </a:ext>
              </a:extLst>
            </p:cNvPr>
            <p:cNvSpPr txBox="1"/>
            <p:nvPr/>
          </p:nvSpPr>
          <p:spPr bwMode="auto">
            <a:xfrm rot="18374124">
              <a:off x="9594296" y="5127758"/>
              <a:ext cx="14973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Renal Cell Carcinoma</a:t>
              </a:r>
            </a:p>
          </p:txBody>
        </p:sp>
        <p:sp>
          <p:nvSpPr>
            <p:cNvPr id="233" name="TextBox 232">
              <a:extLst>
                <a:ext uri="{FF2B5EF4-FFF2-40B4-BE49-F238E27FC236}">
                  <a16:creationId xmlns:a16="http://schemas.microsoft.com/office/drawing/2014/main" id="{17BF15DA-113F-7126-E3A5-6E415D765106}"/>
                </a:ext>
              </a:extLst>
            </p:cNvPr>
            <p:cNvSpPr txBox="1"/>
            <p:nvPr/>
          </p:nvSpPr>
          <p:spPr bwMode="auto">
            <a:xfrm rot="18374124">
              <a:off x="10227201" y="4955352"/>
              <a:ext cx="10699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Thymic Tumor</a:t>
              </a:r>
            </a:p>
          </p:txBody>
        </p:sp>
      </p:grpSp>
      <p:sp>
        <p:nvSpPr>
          <p:cNvPr id="4" name="Rectangle 3">
            <a:extLst>
              <a:ext uri="{FF2B5EF4-FFF2-40B4-BE49-F238E27FC236}">
                <a16:creationId xmlns:a16="http://schemas.microsoft.com/office/drawing/2014/main" id="{81806489-3291-A548-AC62-6812E024D56E}"/>
              </a:ext>
            </a:extLst>
          </p:cNvPr>
          <p:cNvSpPr/>
          <p:nvPr/>
        </p:nvSpPr>
        <p:spPr bwMode="auto">
          <a:xfrm>
            <a:off x="3001437" y="2639418"/>
            <a:ext cx="353237" cy="2040528"/>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51659727-F90D-0BE4-F0BF-322BEAA3B9E4}"/>
              </a:ext>
            </a:extLst>
          </p:cNvPr>
          <p:cNvSpPr/>
          <p:nvPr/>
        </p:nvSpPr>
        <p:spPr bwMode="auto">
          <a:xfrm>
            <a:off x="5795446" y="3410564"/>
            <a:ext cx="373992" cy="1269376"/>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D40CE764-3CBE-6F72-85CB-345141D16B99}"/>
              </a:ext>
            </a:extLst>
          </p:cNvPr>
          <p:cNvSpPr/>
          <p:nvPr/>
        </p:nvSpPr>
        <p:spPr bwMode="auto">
          <a:xfrm>
            <a:off x="6388300" y="3591048"/>
            <a:ext cx="317394" cy="1105908"/>
          </a:xfrm>
          <a:prstGeom prst="rect">
            <a:avLst/>
          </a:prstGeom>
          <a:noFill/>
          <a:ln w="28575">
            <a:solidFill>
              <a:srgbClr val="FDB338"/>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404823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C9142C-1C20-4BF8-9F9D-D444AE3EF527}"/>
              </a:ext>
            </a:extLst>
          </p:cNvPr>
          <p:cNvSpPr>
            <a:spLocks noGrp="1"/>
          </p:cNvSpPr>
          <p:nvPr>
            <p:ph type="title"/>
          </p:nvPr>
        </p:nvSpPr>
        <p:spPr/>
        <p:txBody>
          <a:bodyPr/>
          <a:lstStyle/>
          <a:p>
            <a:r>
              <a:rPr kumimoji="0" lang="en-US" sz="3600" b="1" i="0" u="none" strike="noStrike" kern="0" cap="none" spc="0" normalizeH="0" baseline="0" noProof="0">
                <a:ln>
                  <a:noFill/>
                </a:ln>
                <a:solidFill>
                  <a:srgbClr val="455560"/>
                </a:solidFill>
                <a:effectLst/>
                <a:uLnTx/>
                <a:uFillTx/>
                <a:latin typeface="Calibri" panose="020F0502020204030204" pitchFamily="34" charset="0"/>
                <a:ea typeface="+mj-ea"/>
                <a:cs typeface="+mj-cs"/>
              </a:rPr>
              <a:t>Implications of </a:t>
            </a:r>
            <a:r>
              <a:rPr lang="en-US"/>
              <a:t>HER2/neu Testing in Serous/Carcinosarcoma EC</a:t>
            </a:r>
          </a:p>
        </p:txBody>
      </p:sp>
      <p:sp>
        <p:nvSpPr>
          <p:cNvPr id="4" name="Content Placeholder 3">
            <a:extLst>
              <a:ext uri="{FF2B5EF4-FFF2-40B4-BE49-F238E27FC236}">
                <a16:creationId xmlns:a16="http://schemas.microsoft.com/office/drawing/2014/main" id="{C3E9CD96-8EA4-445C-9C45-ACEE45904872}"/>
              </a:ext>
            </a:extLst>
          </p:cNvPr>
          <p:cNvSpPr>
            <a:spLocks noGrp="1"/>
          </p:cNvSpPr>
          <p:nvPr>
            <p:ph sz="half" idx="4294967295"/>
          </p:nvPr>
        </p:nvSpPr>
        <p:spPr>
          <a:xfrm>
            <a:off x="605772" y="1496023"/>
            <a:ext cx="5310188" cy="4679950"/>
          </a:xfrm>
        </p:spPr>
        <p:txBody>
          <a:bodyPr/>
          <a:lstStyle/>
          <a:p>
            <a:r>
              <a:rPr lang="en-US" sz="2400"/>
              <a:t>HER2 overexpression and/or gene amplification seen in 25%-30% of serous EC cases</a:t>
            </a:r>
            <a:r>
              <a:rPr lang="en-US" sz="2400" baseline="30000"/>
              <a:t>1,2</a:t>
            </a:r>
          </a:p>
          <a:p>
            <a:pPr lvl="1"/>
            <a:r>
              <a:rPr lang="en-US" sz="2200"/>
              <a:t>HER2+ status in serous EC associated with response to trastuzumab </a:t>
            </a:r>
          </a:p>
          <a:p>
            <a:pPr lvl="1"/>
            <a:r>
              <a:rPr lang="en-US" sz="2200"/>
              <a:t>Carboplatin, paclitaxel, and trastuzumab recommended for     stage III/IV or recurrent HER2+ EC</a:t>
            </a:r>
            <a:r>
              <a:rPr lang="en-US" sz="2200" baseline="30000"/>
              <a:t>3</a:t>
            </a:r>
            <a:r>
              <a:rPr lang="en-US" sz="2200"/>
              <a:t> </a:t>
            </a:r>
          </a:p>
          <a:p>
            <a:pPr lvl="1"/>
            <a:r>
              <a:rPr lang="en-US" sz="2200"/>
              <a:t>Trastuzumab deruxtecan now recommended for 2L+ treatment of EC that is HER2+ (IHC 3+/2+)</a:t>
            </a:r>
            <a:r>
              <a:rPr lang="en-US" sz="2200" baseline="30000"/>
              <a:t>3</a:t>
            </a:r>
            <a:endParaRPr lang="en-US" sz="2200"/>
          </a:p>
        </p:txBody>
      </p:sp>
      <p:sp>
        <p:nvSpPr>
          <p:cNvPr id="2" name="Content Placeholder 1">
            <a:extLst>
              <a:ext uri="{FF2B5EF4-FFF2-40B4-BE49-F238E27FC236}">
                <a16:creationId xmlns:a16="http://schemas.microsoft.com/office/drawing/2014/main" id="{8B2FDB4D-FB6C-4AB0-9A22-7A0C35C20A89}"/>
              </a:ext>
            </a:extLst>
          </p:cNvPr>
          <p:cNvSpPr>
            <a:spLocks noGrp="1"/>
          </p:cNvSpPr>
          <p:nvPr>
            <p:ph sz="half" idx="4294967295"/>
          </p:nvPr>
        </p:nvSpPr>
        <p:spPr>
          <a:xfrm>
            <a:off x="6319986" y="1505314"/>
            <a:ext cx="5229225" cy="4679950"/>
          </a:xfrm>
        </p:spPr>
        <p:txBody>
          <a:bodyPr/>
          <a:lstStyle/>
          <a:p>
            <a:pPr marL="0" indent="0" algn="ctr">
              <a:buNone/>
            </a:pPr>
            <a:r>
              <a:rPr lang="en-US" sz="2400" b="1"/>
              <a:t>Testing for HER2*</a:t>
            </a:r>
            <a:r>
              <a:rPr lang="en-US" sz="2400" b="1" baseline="30000"/>
              <a:t>1,2</a:t>
            </a:r>
          </a:p>
          <a:p>
            <a:r>
              <a:rPr lang="en-US" sz="2400"/>
              <a:t>Can be associated with significant intratumor heterogeneity </a:t>
            </a:r>
          </a:p>
          <a:p>
            <a:pPr lvl="1"/>
            <a:r>
              <a:rPr lang="en-US" sz="2200"/>
              <a:t>2 degrees of difference in staining intensity observed in &gt;50% of cells</a:t>
            </a:r>
          </a:p>
          <a:p>
            <a:endParaRPr lang="en-US" sz="2200" i="1" baseline="30000"/>
          </a:p>
          <a:p>
            <a:endParaRPr lang="en-US" sz="2200" i="1" baseline="30000"/>
          </a:p>
          <a:p>
            <a:endParaRPr lang="en-US" i="1" baseline="30000"/>
          </a:p>
        </p:txBody>
      </p:sp>
      <p:graphicFrame>
        <p:nvGraphicFramePr>
          <p:cNvPr id="13" name="Content Placeholder 5">
            <a:extLst>
              <a:ext uri="{FF2B5EF4-FFF2-40B4-BE49-F238E27FC236}">
                <a16:creationId xmlns:a16="http://schemas.microsoft.com/office/drawing/2014/main" id="{ED3F3415-503D-4262-8D0F-CA3772DC3407}"/>
              </a:ext>
            </a:extLst>
          </p:cNvPr>
          <p:cNvGraphicFramePr>
            <a:graphicFrameLocks/>
          </p:cNvGraphicFramePr>
          <p:nvPr/>
        </p:nvGraphicFramePr>
        <p:xfrm>
          <a:off x="6262021" y="3685811"/>
          <a:ext cx="5376672" cy="2103150"/>
        </p:xfrm>
        <a:graphic>
          <a:graphicData uri="http://schemas.openxmlformats.org/drawingml/2006/table">
            <a:tbl>
              <a:tblPr firstRow="1" bandRow="1">
                <a:effectLst/>
                <a:tableStyleId>{5940675A-B579-460E-94D1-54222C63F5DA}</a:tableStyleId>
              </a:tblPr>
              <a:tblGrid>
                <a:gridCol w="2381059">
                  <a:extLst>
                    <a:ext uri="{9D8B030D-6E8A-4147-A177-3AD203B41FA5}">
                      <a16:colId xmlns:a16="http://schemas.microsoft.com/office/drawing/2014/main" val="20000"/>
                    </a:ext>
                  </a:extLst>
                </a:gridCol>
                <a:gridCol w="2995613">
                  <a:extLst>
                    <a:ext uri="{9D8B030D-6E8A-4147-A177-3AD203B41FA5}">
                      <a16:colId xmlns:a16="http://schemas.microsoft.com/office/drawing/2014/main" val="3163761977"/>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Calibri" panose="020F0502020204030204" pitchFamily="34" charset="0"/>
                          <a:ea typeface="ＭＳ Ｐゴシック" charset="-128"/>
                          <a:cs typeface="Calibri" panose="020F0502020204030204" pitchFamily="34" charset="0"/>
                        </a:rPr>
                        <a:t>Parameter/Cutoff</a:t>
                      </a:r>
                      <a:r>
                        <a:rPr kumimoji="0" lang="en-US" altLang="en-US" sz="2000" b="1" i="0" u="none" strike="noStrike" cap="none" normalizeH="0" baseline="30000">
                          <a:ln>
                            <a:noFill/>
                          </a:ln>
                          <a:solidFill>
                            <a:schemeClr val="tx1"/>
                          </a:solidFill>
                          <a:effectLst/>
                          <a:latin typeface="Calibri" panose="020F0502020204030204" pitchFamily="34" charset="0"/>
                          <a:ea typeface="ＭＳ Ｐゴシック" charset="-128"/>
                          <a:cs typeface="Calibri" panose="020F0502020204030204" pitchFamily="34" charset="0"/>
                        </a:rPr>
                        <a:t>1,2</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tx1"/>
                          </a:solidFill>
                          <a:effectLst/>
                          <a:latin typeface="Calibri" panose="020F0502020204030204" pitchFamily="34" charset="0"/>
                          <a:ea typeface="ＭＳ Ｐゴシック" charset="-128"/>
                          <a:cs typeface="Calibri" panose="020F0502020204030204" pitchFamily="34" charset="0"/>
                        </a:rPr>
                        <a:t>Endometrial Serous Carcinoma</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HER2 IHC 3+</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(protein level)</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&gt;30%, strong complete or basolateral/lateral</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HER2 </a:t>
                      </a:r>
                      <a:r>
                        <a:rPr kumimoji="0" lang="en-US" altLang="en-US" sz="2000" b="0" i="0"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FISH</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(gene amplification)</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a:ln>
                            <a:noFill/>
                          </a:ln>
                          <a:solidFill>
                            <a:schemeClr val="bg1"/>
                          </a:solidFill>
                          <a:effectLst/>
                          <a:latin typeface="Calibri" panose="020F0502020204030204" pitchFamily="34" charset="0"/>
                          <a:ea typeface="ＭＳ Ｐゴシック" charset="-128"/>
                          <a:cs typeface="Calibri" panose="020F0502020204030204" pitchFamily="34" charset="0"/>
                        </a:rPr>
                        <a:t>HER2/CEP17 ratio ≥2.0</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7" name="Text Box 15">
            <a:extLst>
              <a:ext uri="{FF2B5EF4-FFF2-40B4-BE49-F238E27FC236}">
                <a16:creationId xmlns:a16="http://schemas.microsoft.com/office/drawing/2014/main" id="{F23680AC-C863-20D2-A535-B7B0422C77FA}"/>
              </a:ext>
            </a:extLst>
          </p:cNvPr>
          <p:cNvSpPr txBox="1">
            <a:spLocks noChangeArrowheads="1"/>
          </p:cNvSpPr>
          <p:nvPr/>
        </p:nvSpPr>
        <p:spPr bwMode="auto">
          <a:xfrm>
            <a:off x="397761" y="6192732"/>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1. Buza. Arch Pathol Lab Med. 2020;145:687. 2. Fader. Clin Cancer Res. 2020;26:3928.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3. NCCN. Clinical practice guidelines in oncology: uterine neoplasms. v.2.2024. nccn.org.</a:t>
            </a:r>
          </a:p>
        </p:txBody>
      </p:sp>
      <p:sp>
        <p:nvSpPr>
          <p:cNvPr id="5" name="TextBox 4">
            <a:extLst>
              <a:ext uri="{FF2B5EF4-FFF2-40B4-BE49-F238E27FC236}">
                <a16:creationId xmlns:a16="http://schemas.microsoft.com/office/drawing/2014/main" id="{0EB22624-0D47-E8AC-CB13-C06F8ED8BF78}"/>
              </a:ext>
            </a:extLst>
          </p:cNvPr>
          <p:cNvSpPr txBox="1"/>
          <p:nvPr/>
        </p:nvSpPr>
        <p:spPr bwMode="auto">
          <a:xfrm>
            <a:off x="775612" y="5940038"/>
            <a:ext cx="49679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*Consider HER2 testing for</a:t>
            </a:r>
            <a:r>
              <a:rPr lang="en-US" sz="1200" b="0" i="1">
                <a:solidFill>
                  <a:schemeClr val="bg1"/>
                </a:solidFill>
                <a:latin typeface="Calibri" panose="020F0502020204030204" pitchFamily="34" charset="0"/>
              </a:rPr>
              <a:t> p53 </a:t>
            </a:r>
            <a:r>
              <a:rPr lang="en-US" sz="1200" b="0">
                <a:solidFill>
                  <a:schemeClr val="bg1"/>
                </a:solidFill>
                <a:latin typeface="Calibri" panose="020F0502020204030204" pitchFamily="34" charset="0"/>
              </a:rPr>
              <a:t>abnormal carcinomas regardless of histology.</a:t>
            </a:r>
          </a:p>
        </p:txBody>
      </p:sp>
    </p:spTree>
    <p:extLst>
      <p:ext uri="{BB962C8B-B14F-4D97-AF65-F5344CB8AC3E}">
        <p14:creationId xmlns:p14="http://schemas.microsoft.com/office/powerpoint/2010/main" val="39022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5A4-A2FF-02C1-F1F2-F69FBD1C8FE1}"/>
              </a:ext>
            </a:extLst>
          </p:cNvPr>
          <p:cNvSpPr>
            <a:spLocks noGrp="1"/>
          </p:cNvSpPr>
          <p:nvPr>
            <p:ph type="title"/>
          </p:nvPr>
        </p:nvSpPr>
        <p:spPr/>
        <p:txBody>
          <a:bodyPr/>
          <a:lstStyle/>
          <a:p>
            <a:r>
              <a:rPr lang="en-US"/>
              <a:t>Clinical Implications of Key Biomarkers in EC</a:t>
            </a:r>
            <a:br>
              <a:rPr lang="en-US"/>
            </a:br>
            <a:endParaRPr lang="en-US"/>
          </a:p>
        </p:txBody>
      </p:sp>
      <p:sp>
        <p:nvSpPr>
          <p:cNvPr id="4" name="Text Box 15">
            <a:extLst>
              <a:ext uri="{FF2B5EF4-FFF2-40B4-BE49-F238E27FC236}">
                <a16:creationId xmlns:a16="http://schemas.microsoft.com/office/drawing/2014/main" id="{70B3A0D9-072C-4ACC-229B-99C1BAF51EAC}"/>
              </a:ext>
            </a:extLst>
          </p:cNvPr>
          <p:cNvSpPr txBox="1">
            <a:spLocks noChangeArrowheads="1"/>
          </p:cNvSpPr>
          <p:nvPr/>
        </p:nvSpPr>
        <p:spPr bwMode="auto">
          <a:xfrm>
            <a:off x="401028" y="6179087"/>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i="0">
                <a:solidFill>
                  <a:srgbClr val="455560"/>
                </a:solidFill>
                <a:effectLst/>
                <a:latin typeface="BlinkMacSystemFont"/>
              </a:rPr>
              <a:t>Walsh. Gynecol Oncol. 2023;168:48. Pembrolizumab PI. </a:t>
            </a:r>
          </a:p>
          <a:p>
            <a:pPr eaLnBrk="1" hangingPunct="1">
              <a:defRPr/>
            </a:pPr>
            <a:r>
              <a:rPr lang="en-US" altLang="en-US" sz="1200" b="0" spc="-10">
                <a:solidFill>
                  <a:schemeClr val="bg2"/>
                </a:solidFill>
                <a:latin typeface="Calibri" panose="020F0502020204030204" pitchFamily="34" charset="0"/>
                <a:cs typeface="+mn-cs"/>
              </a:rPr>
              <a:t>NCCN. Clinical practice guidelines in oncology: uterine neoplasms. v.2.2024. nccn.org. </a:t>
            </a:r>
          </a:p>
        </p:txBody>
      </p:sp>
      <p:graphicFrame>
        <p:nvGraphicFramePr>
          <p:cNvPr id="5" name="Group 32">
            <a:extLst>
              <a:ext uri="{FF2B5EF4-FFF2-40B4-BE49-F238E27FC236}">
                <a16:creationId xmlns:a16="http://schemas.microsoft.com/office/drawing/2014/main" id="{CC9C9854-465D-105D-C3FD-B9DF5D434BF7}"/>
              </a:ext>
            </a:extLst>
          </p:cNvPr>
          <p:cNvGraphicFramePr>
            <a:graphicFrameLocks noGrp="1"/>
          </p:cNvGraphicFramePr>
          <p:nvPr>
            <p:extLst>
              <p:ext uri="{D42A27DB-BD31-4B8C-83A1-F6EECF244321}">
                <p14:modId xmlns:p14="http://schemas.microsoft.com/office/powerpoint/2010/main" val="3962066266"/>
              </p:ext>
            </p:extLst>
          </p:nvPr>
        </p:nvGraphicFramePr>
        <p:xfrm>
          <a:off x="727076" y="1037069"/>
          <a:ext cx="10779124" cy="4937984"/>
        </p:xfrm>
        <a:graphic>
          <a:graphicData uri="http://schemas.openxmlformats.org/drawingml/2006/table">
            <a:tbl>
              <a:tblPr/>
              <a:tblGrid>
                <a:gridCol w="1784411">
                  <a:extLst>
                    <a:ext uri="{9D8B030D-6E8A-4147-A177-3AD203B41FA5}">
                      <a16:colId xmlns:a16="http://schemas.microsoft.com/office/drawing/2014/main" val="20000"/>
                    </a:ext>
                  </a:extLst>
                </a:gridCol>
                <a:gridCol w="3134637">
                  <a:extLst>
                    <a:ext uri="{9D8B030D-6E8A-4147-A177-3AD203B41FA5}">
                      <a16:colId xmlns:a16="http://schemas.microsoft.com/office/drawing/2014/main" val="20001"/>
                    </a:ext>
                  </a:extLst>
                </a:gridCol>
                <a:gridCol w="634926">
                  <a:extLst>
                    <a:ext uri="{9D8B030D-6E8A-4147-A177-3AD203B41FA5}">
                      <a16:colId xmlns:a16="http://schemas.microsoft.com/office/drawing/2014/main" val="1234846546"/>
                    </a:ext>
                  </a:extLst>
                </a:gridCol>
                <a:gridCol w="2125874">
                  <a:extLst>
                    <a:ext uri="{9D8B030D-6E8A-4147-A177-3AD203B41FA5}">
                      <a16:colId xmlns:a16="http://schemas.microsoft.com/office/drawing/2014/main" val="615413794"/>
                    </a:ext>
                  </a:extLst>
                </a:gridCol>
                <a:gridCol w="1549638">
                  <a:extLst>
                    <a:ext uri="{9D8B030D-6E8A-4147-A177-3AD203B41FA5}">
                      <a16:colId xmlns:a16="http://schemas.microsoft.com/office/drawing/2014/main" val="20002"/>
                    </a:ext>
                  </a:extLst>
                </a:gridCol>
                <a:gridCol w="1549638">
                  <a:extLst>
                    <a:ext uri="{9D8B030D-6E8A-4147-A177-3AD203B41FA5}">
                      <a16:colId xmlns:a16="http://schemas.microsoft.com/office/drawing/2014/main" val="211527954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Biomarker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FDA-Approved EC Biomarker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Predictive of Response to 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Prognostic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Exploratory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dMMR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MSI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PD-1/PD-L1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TMB 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p53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Selinexor (WT)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HER2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Trastuzumab, T-DXd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195872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ER/PgR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Hormone tx</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560331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NTRK </a:t>
                      </a:r>
                      <a:r>
                        <a:rPr kumimoji="0" lang="en-US" sz="1600" b="0" i="0" u="none" strike="noStrike" cap="none" normalizeH="0" baseline="0">
                          <a:ln>
                            <a:noFill/>
                          </a:ln>
                          <a:solidFill>
                            <a:schemeClr val="bg2">
                              <a:lumMod val="10000"/>
                            </a:schemeClr>
                          </a:solidFill>
                          <a:effectLst/>
                          <a:latin typeface="Calibri" panose="020F0502020204030204" pitchFamily="34" charset="0"/>
                        </a:rPr>
                        <a:t>fusion</a:t>
                      </a:r>
                      <a:endParaRPr kumimoji="0" lang="en-US" sz="1600" b="0" i="1"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Larotrectinib, entrectinib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7566252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L1CAM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3490118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CTNNB1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0937188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POLE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7636475"/>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PD-L1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58500687"/>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1" u="none" strike="noStrike" cap="none" normalizeH="0" baseline="0">
                          <a:ln>
                            <a:noFill/>
                          </a:ln>
                          <a:solidFill>
                            <a:schemeClr val="bg2">
                              <a:lumMod val="10000"/>
                            </a:schemeClr>
                          </a:solidFill>
                          <a:effectLst/>
                          <a:latin typeface="Calibri" panose="020F0502020204030204" pitchFamily="34" charset="0"/>
                        </a:rPr>
                        <a:t>ARID1A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6490218"/>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PI3K/AKT/mTOR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sym typeface="Wingdings" panose="05000000000000000000" pitchFamily="2" charset="2"/>
                        </a:rPr>
                        <a:t></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05013715"/>
                  </a:ext>
                </a:extLst>
              </a:tr>
            </a:tbl>
          </a:graphicData>
        </a:graphic>
      </p:graphicFrame>
      <p:sp>
        <p:nvSpPr>
          <p:cNvPr id="6" name="Text Box 30">
            <a:extLst>
              <a:ext uri="{FF2B5EF4-FFF2-40B4-BE49-F238E27FC236}">
                <a16:creationId xmlns:a16="http://schemas.microsoft.com/office/drawing/2014/main" id="{C65585F0-B964-FC40-00C0-4C865E287A82}"/>
              </a:ext>
            </a:extLst>
          </p:cNvPr>
          <p:cNvSpPr txBox="1">
            <a:spLocks noChangeArrowheads="1"/>
          </p:cNvSpPr>
          <p:nvPr/>
        </p:nvSpPr>
        <p:spPr bwMode="auto">
          <a:xfrm>
            <a:off x="660171" y="596423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*Tumor agnostic.</a:t>
            </a:r>
            <a:endParaRPr lang="en-US" altLang="en-US" sz="1400">
              <a:solidFill>
                <a:schemeClr val="bg1"/>
              </a:solidFill>
              <a:latin typeface="Calibri" panose="020F0502020204030204" pitchFamily="34" charset="0"/>
            </a:endParaRPr>
          </a:p>
        </p:txBody>
      </p:sp>
      <p:sp>
        <p:nvSpPr>
          <p:cNvPr id="8" name="Right Brace 7">
            <a:extLst>
              <a:ext uri="{FF2B5EF4-FFF2-40B4-BE49-F238E27FC236}">
                <a16:creationId xmlns:a16="http://schemas.microsoft.com/office/drawing/2014/main" id="{9C4C6595-845D-F81C-C002-9616A4900C85}"/>
              </a:ext>
            </a:extLst>
          </p:cNvPr>
          <p:cNvSpPr/>
          <p:nvPr/>
        </p:nvSpPr>
        <p:spPr bwMode="auto">
          <a:xfrm>
            <a:off x="6170030" y="1434979"/>
            <a:ext cx="149225" cy="853544"/>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3" name="Rectangle 2">
            <a:extLst>
              <a:ext uri="{FF2B5EF4-FFF2-40B4-BE49-F238E27FC236}">
                <a16:creationId xmlns:a16="http://schemas.microsoft.com/office/drawing/2014/main" id="{A1A8070B-FCD1-331D-210B-CB15AD8B2FC7}"/>
              </a:ext>
            </a:extLst>
          </p:cNvPr>
          <p:cNvSpPr/>
          <p:nvPr/>
        </p:nvSpPr>
        <p:spPr bwMode="auto">
          <a:xfrm>
            <a:off x="727077" y="2684585"/>
            <a:ext cx="10779124" cy="39115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Tree>
    <p:extLst>
      <p:ext uri="{BB962C8B-B14F-4D97-AF65-F5344CB8AC3E}">
        <p14:creationId xmlns:p14="http://schemas.microsoft.com/office/powerpoint/2010/main" val="691106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9921-B09F-D629-9F3E-A5378C9282DC}"/>
              </a:ext>
            </a:extLst>
          </p:cNvPr>
          <p:cNvSpPr>
            <a:spLocks noGrp="1"/>
          </p:cNvSpPr>
          <p:nvPr>
            <p:ph type="title"/>
          </p:nvPr>
        </p:nvSpPr>
        <p:spPr/>
        <p:txBody>
          <a:bodyPr/>
          <a:lstStyle/>
          <a:p>
            <a:r>
              <a:rPr lang="en-US"/>
              <a:t>Molecular Testing in Ovarian and/or Cervical Cancers</a:t>
            </a:r>
          </a:p>
        </p:txBody>
      </p:sp>
      <p:sp>
        <p:nvSpPr>
          <p:cNvPr id="6" name="Content Placeholder 5">
            <a:extLst>
              <a:ext uri="{FF2B5EF4-FFF2-40B4-BE49-F238E27FC236}">
                <a16:creationId xmlns:a16="http://schemas.microsoft.com/office/drawing/2014/main" id="{DD1BD7AA-74B9-B7C4-AB21-85ECDFA6ACE1}"/>
              </a:ext>
            </a:extLst>
          </p:cNvPr>
          <p:cNvSpPr>
            <a:spLocks noGrp="1"/>
          </p:cNvSpPr>
          <p:nvPr>
            <p:ph sz="half" idx="1"/>
          </p:nvPr>
        </p:nvSpPr>
        <p:spPr/>
        <p:txBody>
          <a:bodyPr/>
          <a:lstStyle/>
          <a:p>
            <a:r>
              <a:rPr lang="en-US" sz="2400"/>
              <a:t>In ovarian cancer, the NCCN guidelines recommend molecular testing to identify patients who could potentially benefit from targeted therapies</a:t>
            </a:r>
          </a:p>
          <a:p>
            <a:pPr>
              <a:spcBef>
                <a:spcPts val="600"/>
              </a:spcBef>
              <a:spcAft>
                <a:spcPts val="0"/>
              </a:spcAft>
            </a:pPr>
            <a:r>
              <a:rPr lang="en-US" sz="2400"/>
              <a:t>Actionable biomarkers include</a:t>
            </a:r>
          </a:p>
          <a:p>
            <a:pPr lvl="1">
              <a:spcBef>
                <a:spcPts val="600"/>
              </a:spcBef>
              <a:spcAft>
                <a:spcPts val="0"/>
              </a:spcAft>
            </a:pPr>
            <a:r>
              <a:rPr lang="en-US" sz="2200"/>
              <a:t>HER2 status (by IHC)</a:t>
            </a:r>
          </a:p>
          <a:p>
            <a:pPr lvl="1">
              <a:spcBef>
                <a:spcPts val="600"/>
              </a:spcBef>
              <a:spcAft>
                <a:spcPts val="0"/>
              </a:spcAft>
            </a:pPr>
            <a:r>
              <a:rPr lang="en-US" sz="2200" i="1"/>
              <a:t>BRCA1/2</a:t>
            </a:r>
            <a:r>
              <a:rPr lang="en-US" sz="2200"/>
              <a:t> and/or HRD</a:t>
            </a:r>
          </a:p>
          <a:p>
            <a:pPr lvl="1">
              <a:spcBef>
                <a:spcPts val="600"/>
              </a:spcBef>
              <a:spcAft>
                <a:spcPts val="0"/>
              </a:spcAft>
            </a:pPr>
            <a:r>
              <a:rPr lang="en-US" sz="2200"/>
              <a:t>MSI/MMR and TMB</a:t>
            </a:r>
          </a:p>
          <a:p>
            <a:pPr lvl="1">
              <a:spcBef>
                <a:spcPts val="600"/>
              </a:spcBef>
              <a:spcAft>
                <a:spcPts val="0"/>
              </a:spcAft>
            </a:pPr>
            <a:r>
              <a:rPr lang="en-US" sz="2200" i="1"/>
              <a:t>BRAF</a:t>
            </a:r>
            <a:r>
              <a:rPr lang="en-US" sz="2200"/>
              <a:t> status</a:t>
            </a:r>
          </a:p>
          <a:p>
            <a:pPr lvl="1">
              <a:spcBef>
                <a:spcPts val="600"/>
              </a:spcBef>
              <a:spcAft>
                <a:spcPts val="0"/>
              </a:spcAft>
            </a:pPr>
            <a:r>
              <a:rPr lang="en-US" sz="2200"/>
              <a:t>FR</a:t>
            </a:r>
            <a:r>
              <a:rPr lang="el-GR" sz="2200"/>
              <a:t>α</a:t>
            </a:r>
            <a:r>
              <a:rPr lang="en-US" sz="2200"/>
              <a:t> (</a:t>
            </a:r>
            <a:r>
              <a:rPr lang="en-US" sz="2200" i="1"/>
              <a:t>FOLR1</a:t>
            </a:r>
            <a:r>
              <a:rPr lang="en-US" sz="2200"/>
              <a:t>) status by IHC</a:t>
            </a:r>
          </a:p>
          <a:p>
            <a:pPr lvl="1">
              <a:spcBef>
                <a:spcPts val="600"/>
              </a:spcBef>
              <a:spcAft>
                <a:spcPts val="0"/>
              </a:spcAft>
            </a:pPr>
            <a:r>
              <a:rPr lang="en-US" sz="2200" i="1"/>
              <a:t>RET</a:t>
            </a:r>
            <a:r>
              <a:rPr lang="en-US" sz="2200"/>
              <a:t> or </a:t>
            </a:r>
            <a:r>
              <a:rPr lang="en-US" sz="2200" i="1"/>
              <a:t>NTRK</a:t>
            </a:r>
            <a:r>
              <a:rPr lang="en-US" sz="2200"/>
              <a:t> fusions </a:t>
            </a:r>
          </a:p>
        </p:txBody>
      </p:sp>
      <p:sp>
        <p:nvSpPr>
          <p:cNvPr id="7" name="Content Placeholder 6">
            <a:extLst>
              <a:ext uri="{FF2B5EF4-FFF2-40B4-BE49-F238E27FC236}">
                <a16:creationId xmlns:a16="http://schemas.microsoft.com/office/drawing/2014/main" id="{C66BDBEF-197C-DCCD-5956-88D2EAAF6F22}"/>
              </a:ext>
            </a:extLst>
          </p:cNvPr>
          <p:cNvSpPr>
            <a:spLocks noGrp="1"/>
          </p:cNvSpPr>
          <p:nvPr>
            <p:ph sz="half" idx="2"/>
          </p:nvPr>
        </p:nvSpPr>
        <p:spPr>
          <a:xfrm>
            <a:off x="6252634" y="1510730"/>
            <a:ext cx="5484254" cy="4679462"/>
          </a:xfrm>
        </p:spPr>
        <p:txBody>
          <a:bodyPr/>
          <a:lstStyle/>
          <a:p>
            <a:r>
              <a:rPr lang="en-US" sz="2400">
                <a:solidFill>
                  <a:srgbClr val="FF0000"/>
                </a:solidFill>
              </a:rPr>
              <a:t>In advanced, recurrent, or metastatic cervical cancer, the NCCN guidelines recommend HER2 testing by IHC     (reflex testing to FISH for equivocal IHC)</a:t>
            </a:r>
          </a:p>
          <a:p>
            <a:pPr marL="342900" lvl="1" indent="-342900">
              <a:spcBef>
                <a:spcPts val="600"/>
              </a:spcBef>
              <a:spcAft>
                <a:spcPts val="0"/>
              </a:spcAft>
              <a:buFont typeface="Wingdings" panose="05000000000000000000" pitchFamily="2" charset="2"/>
              <a:buChar char="§"/>
            </a:pPr>
            <a:r>
              <a:rPr lang="en-US" sz="2400">
                <a:ea typeface="+mn-ea"/>
                <a:cs typeface="+mn-cs"/>
              </a:rPr>
              <a:t>HER2 expression detected in 77% of cases</a:t>
            </a:r>
          </a:p>
          <a:p>
            <a:pPr lvl="1"/>
            <a:r>
              <a:rPr lang="en-US" sz="2200"/>
              <a:t>Strong HER2 expression observed in 35% of cases correlated with gene amplification</a:t>
            </a:r>
          </a:p>
          <a:p>
            <a:endParaRPr lang="en-US"/>
          </a:p>
        </p:txBody>
      </p:sp>
      <p:sp>
        <p:nvSpPr>
          <p:cNvPr id="8" name="Text Box 15">
            <a:extLst>
              <a:ext uri="{FF2B5EF4-FFF2-40B4-BE49-F238E27FC236}">
                <a16:creationId xmlns:a16="http://schemas.microsoft.com/office/drawing/2014/main" id="{0EAF0F58-CCD7-F3F3-A4FE-0655F4EE32C8}"/>
              </a:ext>
            </a:extLst>
          </p:cNvPr>
          <p:cNvSpPr txBox="1">
            <a:spLocks noChangeArrowheads="1"/>
          </p:cNvSpPr>
          <p:nvPr/>
        </p:nvSpPr>
        <p:spPr bwMode="auto">
          <a:xfrm>
            <a:off x="412751" y="638016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NCCN. Clinical practice guidelines in oncology: ovarian cancer. v.1.2024. nccn.org. Kihana. Cancer. 1994;73;148.</a:t>
            </a:r>
          </a:p>
        </p:txBody>
      </p:sp>
    </p:spTree>
    <p:extLst>
      <p:ext uri="{BB962C8B-B14F-4D97-AF65-F5344CB8AC3E}">
        <p14:creationId xmlns:p14="http://schemas.microsoft.com/office/powerpoint/2010/main" val="2884944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42BE36-B127-19E4-4B79-93BD570CE33A}"/>
              </a:ext>
            </a:extLst>
          </p:cNvPr>
          <p:cNvSpPr>
            <a:spLocks noGrp="1"/>
          </p:cNvSpPr>
          <p:nvPr>
            <p:ph type="title"/>
          </p:nvPr>
        </p:nvSpPr>
        <p:spPr/>
        <p:txBody>
          <a:bodyPr/>
          <a:lstStyle/>
          <a:p>
            <a:r>
              <a:rPr lang="en-US"/>
              <a:t>ASCO/CAP Guidelines for HER2 Classification: IHC</a:t>
            </a:r>
          </a:p>
        </p:txBody>
      </p:sp>
      <p:sp>
        <p:nvSpPr>
          <p:cNvPr id="7" name="Text Box 11">
            <a:extLst>
              <a:ext uri="{FF2B5EF4-FFF2-40B4-BE49-F238E27FC236}">
                <a16:creationId xmlns:a16="http://schemas.microsoft.com/office/drawing/2014/main" id="{0035055E-6819-7091-B240-4F8CFD549540}"/>
              </a:ext>
            </a:extLst>
          </p:cNvPr>
          <p:cNvSpPr txBox="1">
            <a:spLocks noChangeArrowheads="1"/>
          </p:cNvSpPr>
          <p:nvPr/>
        </p:nvSpPr>
        <p:spPr bwMode="auto">
          <a:xfrm>
            <a:off x="414340" y="6172784"/>
            <a:ext cx="8968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a:solidFill>
                  <a:schemeClr val="bg2"/>
                </a:solidFill>
                <a:latin typeface="Calibri" panose="020F0502020204030204" pitchFamily="34" charset="0"/>
              </a:rPr>
              <a:t>Wolf. JCO. 2018;36:2105. Kamangar. Cancer Care. 2022.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Image from Nitta. Diagn Pathol 2012;7:60.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Licensed under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hlinkClick r:id="rId3"/>
              </a:rPr>
              <a:t>Creative Commons Attribution 3.0 Unported License (CC BY 3.0)</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t>
            </a:r>
            <a:endParaRPr lang="en-US" altLang="en-US" sz="1200" b="0">
              <a:solidFill>
                <a:schemeClr val="bg2"/>
              </a:solidFill>
              <a:latin typeface="Calibri" panose="020F0502020204030204" pitchFamily="34" charset="0"/>
            </a:endParaRPr>
          </a:p>
        </p:txBody>
      </p:sp>
      <p:graphicFrame>
        <p:nvGraphicFramePr>
          <p:cNvPr id="10" name="Table 10">
            <a:extLst>
              <a:ext uri="{FF2B5EF4-FFF2-40B4-BE49-F238E27FC236}">
                <a16:creationId xmlns:a16="http://schemas.microsoft.com/office/drawing/2014/main" id="{66556EC7-F9E3-BB25-4763-9C27D1636569}"/>
              </a:ext>
            </a:extLst>
          </p:cNvPr>
          <p:cNvGraphicFramePr>
            <a:graphicFrameLocks noGrp="1"/>
          </p:cNvGraphicFramePr>
          <p:nvPr>
            <p:extLst>
              <p:ext uri="{D42A27DB-BD31-4B8C-83A1-F6EECF244321}">
                <p14:modId xmlns:p14="http://schemas.microsoft.com/office/powerpoint/2010/main" val="4091639242"/>
              </p:ext>
            </p:extLst>
          </p:nvPr>
        </p:nvGraphicFramePr>
        <p:xfrm>
          <a:off x="430612" y="1143001"/>
          <a:ext cx="11401425" cy="5043885"/>
        </p:xfrm>
        <a:graphic>
          <a:graphicData uri="http://schemas.openxmlformats.org/drawingml/2006/table">
            <a:tbl>
              <a:tblPr firstRow="1" bandRow="1">
                <a:tableStyleId>{93296810-A885-4BE3-A3E7-6D5BEEA58F35}</a:tableStyleId>
              </a:tblPr>
              <a:tblGrid>
                <a:gridCol w="3800475">
                  <a:extLst>
                    <a:ext uri="{9D8B030D-6E8A-4147-A177-3AD203B41FA5}">
                      <a16:colId xmlns:a16="http://schemas.microsoft.com/office/drawing/2014/main" val="4193958663"/>
                    </a:ext>
                  </a:extLst>
                </a:gridCol>
                <a:gridCol w="3800475">
                  <a:extLst>
                    <a:ext uri="{9D8B030D-6E8A-4147-A177-3AD203B41FA5}">
                      <a16:colId xmlns:a16="http://schemas.microsoft.com/office/drawing/2014/main" val="3022849730"/>
                    </a:ext>
                  </a:extLst>
                </a:gridCol>
                <a:gridCol w="3800475">
                  <a:extLst>
                    <a:ext uri="{9D8B030D-6E8A-4147-A177-3AD203B41FA5}">
                      <a16:colId xmlns:a16="http://schemas.microsoft.com/office/drawing/2014/main" val="21261011"/>
                    </a:ext>
                  </a:extLst>
                </a:gridCol>
              </a:tblGrid>
              <a:tr h="372401">
                <a:tc>
                  <a:txBody>
                    <a:bodyPr/>
                    <a:lstStyle/>
                    <a:p>
                      <a:r>
                        <a:rPr lang="en-US"/>
                        <a:t>Immunohistochemistry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r>
                        <a:rPr lang="en-US"/>
                        <a:t>Interpretation</a:t>
                      </a: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a:t>Recommendation</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9226329"/>
                  </a:ext>
                </a:extLst>
              </a:tr>
              <a:tr h="1383205">
                <a:tc>
                  <a:txBody>
                    <a:bodyPr/>
                    <a:lstStyle/>
                    <a:p>
                      <a:r>
                        <a:rPr lang="en-US" sz="1600" b="1">
                          <a:solidFill>
                            <a:schemeClr val="bg1"/>
                          </a:solidFill>
                        </a:rPr>
                        <a:t>HER2 positive</a:t>
                      </a:r>
                    </a:p>
                    <a:p>
                      <a:endParaRPr lang="en-US" sz="1600" b="1">
                        <a:solidFill>
                          <a:schemeClr val="bg1"/>
                        </a:solidFill>
                      </a:endParaRPr>
                    </a:p>
                    <a:p>
                      <a:endParaRPr lang="en-US" sz="1600" b="1">
                        <a:solidFill>
                          <a:schemeClr val="bg1"/>
                        </a:solidFill>
                      </a:endParaRPr>
                    </a:p>
                  </a:txBody>
                  <a:tcPr anchor="b">
                    <a:lnL w="12700" cmpd="sng">
                      <a:noFill/>
                    </a:lnL>
                    <a:lnR w="12700" cmpd="sng">
                      <a:noFill/>
                    </a:lnR>
                    <a:lnT w="381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a:solidFill>
                            <a:schemeClr val="bg1"/>
                          </a:solidFill>
                        </a:rPr>
                        <a:t>IHC 3+ = circumferential membrane staining that is complete, intense and in &gt;10% of tumor cells</a:t>
                      </a: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600">
                          <a:solidFill>
                            <a:schemeClr val="bg1"/>
                          </a:solidFill>
                        </a:rPr>
                        <a:t>Should recommend HER2-targeted therapy if there is no apparent histopathologic discordance and if clinically appropriate</a:t>
                      </a:r>
                    </a:p>
                  </a:txBody>
                  <a:tcPr anchor="ct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33886867"/>
                  </a:ext>
                </a:extLst>
              </a:tr>
              <a:tr h="1126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rPr>
                        <a:t>HER2 equivocal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r>
                        <a:rPr lang="en-US" sz="1600">
                          <a:solidFill>
                            <a:schemeClr val="bg1"/>
                          </a:solidFill>
                        </a:rPr>
                        <a:t>IHC 2+ weak to moderate complete membrane staining observed in &gt;10% of tumor cells</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600" b="1">
                          <a:solidFill>
                            <a:schemeClr val="bg1"/>
                          </a:solidFill>
                        </a:rPr>
                        <a:t>Order a reflex test using ISH or order a new test (new specimen if available, using IHC or ISH)</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8805455"/>
                  </a:ext>
                </a:extLst>
              </a:tr>
              <a:tr h="21612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rPr>
                        <a:t>HER2 negative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endParaRPr>
                    </a:p>
                    <a:p>
                      <a:endParaRPr lang="en-US" sz="1600">
                        <a:solidFill>
                          <a:schemeClr val="bg1"/>
                        </a:solidFil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285750" indent="-285750">
                        <a:buFont typeface="Wingdings" panose="05000000000000000000" pitchFamily="2" charset="2"/>
                        <a:buChar char="§"/>
                      </a:pPr>
                      <a:r>
                        <a:rPr lang="en-US" sz="1600">
                          <a:solidFill>
                            <a:schemeClr val="bg1"/>
                          </a:solidFill>
                        </a:rPr>
                        <a:t>IHC 1+ = incomplete membrane staining that is faint/barely perceptible and in    &gt;10% of tumor cells</a:t>
                      </a:r>
                    </a:p>
                    <a:p>
                      <a:pPr marL="0" indent="0">
                        <a:buFont typeface="Wingdings" panose="05000000000000000000" pitchFamily="2" charset="2"/>
                        <a:buNone/>
                      </a:pPr>
                      <a:endParaRPr lang="en-US" sz="1600">
                        <a:solidFill>
                          <a:schemeClr val="bg1"/>
                        </a:solidFill>
                      </a:endParaRPr>
                    </a:p>
                    <a:p>
                      <a:pPr marL="285750" indent="-285750">
                        <a:buFont typeface="Wingdings" panose="05000000000000000000" pitchFamily="2" charset="2"/>
                        <a:buChar char="§"/>
                      </a:pPr>
                      <a:r>
                        <a:rPr lang="en-US" sz="1600">
                          <a:solidFill>
                            <a:schemeClr val="bg1"/>
                          </a:solidFill>
                        </a:rPr>
                        <a:t>IHC 0 = no staining is observed or membrane staining that is incomplete and is faint/barely perceptible and in      ≤10% of tumor cells </a:t>
                      </a:r>
                    </a:p>
                  </a:txBody>
                  <a:tcPr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a:solidFill>
                            <a:schemeClr val="bg1"/>
                          </a:solidFill>
                        </a:rPr>
                        <a:t>Do not recommend HER2-targeted therapy if the HER2 test result is negative and if there is no apparent histopathologic discordance</a:t>
                      </a:r>
                    </a:p>
                  </a:txBody>
                  <a:tcPr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5221443"/>
                  </a:ext>
                </a:extLst>
              </a:tr>
            </a:tbl>
          </a:graphicData>
        </a:graphic>
      </p:graphicFrame>
      <p:pic>
        <p:nvPicPr>
          <p:cNvPr id="14" name="Picture 13">
            <a:extLst>
              <a:ext uri="{FF2B5EF4-FFF2-40B4-BE49-F238E27FC236}">
                <a16:creationId xmlns:a16="http://schemas.microsoft.com/office/drawing/2014/main" id="{8285BBB0-4D2C-4684-5A49-5BDA9F655308}"/>
              </a:ext>
            </a:extLst>
          </p:cNvPr>
          <p:cNvPicPr>
            <a:picLocks noChangeAspect="1"/>
          </p:cNvPicPr>
          <p:nvPr/>
        </p:nvPicPr>
        <p:blipFill rotWithShape="1">
          <a:blip r:embed="rId4"/>
          <a:srcRect b="74441"/>
          <a:stretch/>
        </p:blipFill>
        <p:spPr>
          <a:xfrm>
            <a:off x="2130592" y="1537516"/>
            <a:ext cx="1500420" cy="1272592"/>
          </a:xfrm>
          <a:prstGeom prst="rect">
            <a:avLst/>
          </a:prstGeom>
        </p:spPr>
      </p:pic>
      <p:pic>
        <p:nvPicPr>
          <p:cNvPr id="15" name="Picture 14">
            <a:extLst>
              <a:ext uri="{FF2B5EF4-FFF2-40B4-BE49-F238E27FC236}">
                <a16:creationId xmlns:a16="http://schemas.microsoft.com/office/drawing/2014/main" id="{8E013E53-0165-7DA4-09CF-F25C69FF30D0}"/>
              </a:ext>
            </a:extLst>
          </p:cNvPr>
          <p:cNvPicPr>
            <a:picLocks noChangeAspect="1"/>
          </p:cNvPicPr>
          <p:nvPr/>
        </p:nvPicPr>
        <p:blipFill rotWithShape="1">
          <a:blip r:embed="rId4"/>
          <a:srcRect t="25587" b="54242"/>
          <a:stretch/>
        </p:blipFill>
        <p:spPr>
          <a:xfrm>
            <a:off x="2130592" y="2966479"/>
            <a:ext cx="1500420" cy="1003356"/>
          </a:xfrm>
          <a:prstGeom prst="rect">
            <a:avLst/>
          </a:prstGeom>
        </p:spPr>
      </p:pic>
      <p:pic>
        <p:nvPicPr>
          <p:cNvPr id="16" name="Picture 15">
            <a:extLst>
              <a:ext uri="{FF2B5EF4-FFF2-40B4-BE49-F238E27FC236}">
                <a16:creationId xmlns:a16="http://schemas.microsoft.com/office/drawing/2014/main" id="{2CF0683D-A518-4FBA-1947-1FF2429BAD96}"/>
              </a:ext>
            </a:extLst>
          </p:cNvPr>
          <p:cNvPicPr>
            <a:picLocks noChangeAspect="1"/>
          </p:cNvPicPr>
          <p:nvPr/>
        </p:nvPicPr>
        <p:blipFill rotWithShape="1">
          <a:blip r:embed="rId4"/>
          <a:srcRect l="13193" t="55859" b="10143"/>
          <a:stretch/>
        </p:blipFill>
        <p:spPr>
          <a:xfrm>
            <a:off x="2130592" y="4110157"/>
            <a:ext cx="1500420" cy="2121333"/>
          </a:xfrm>
          <a:prstGeom prst="rect">
            <a:avLst/>
          </a:prstGeom>
        </p:spPr>
      </p:pic>
    </p:spTree>
    <p:extLst>
      <p:ext uri="{BB962C8B-B14F-4D97-AF65-F5344CB8AC3E}">
        <p14:creationId xmlns:p14="http://schemas.microsoft.com/office/powerpoint/2010/main" val="120259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DA6F3B6E-9BA4-2B64-0ADD-F77B6794DB7D}"/>
              </a:ext>
            </a:extLst>
          </p:cNvPr>
          <p:cNvSpPr/>
          <p:nvPr/>
        </p:nvSpPr>
        <p:spPr bwMode="auto">
          <a:xfrm>
            <a:off x="3804322" y="2214399"/>
            <a:ext cx="3369851" cy="3677572"/>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C90DC6D0-9A42-106C-1297-E440BA2C2E78}"/>
              </a:ext>
            </a:extLst>
          </p:cNvPr>
          <p:cNvSpPr/>
          <p:nvPr/>
        </p:nvSpPr>
        <p:spPr bwMode="auto">
          <a:xfrm>
            <a:off x="3790369" y="5132656"/>
            <a:ext cx="3383804" cy="738656"/>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 name="Title 2">
            <a:extLst>
              <a:ext uri="{FF2B5EF4-FFF2-40B4-BE49-F238E27FC236}">
                <a16:creationId xmlns:a16="http://schemas.microsoft.com/office/drawing/2014/main" id="{2DCF2483-DE8D-1EC2-E311-E022B01A48F4}"/>
              </a:ext>
            </a:extLst>
          </p:cNvPr>
          <p:cNvSpPr>
            <a:spLocks noGrp="1"/>
          </p:cNvSpPr>
          <p:nvPr>
            <p:ph type="title"/>
          </p:nvPr>
        </p:nvSpPr>
        <p:spPr/>
        <p:txBody>
          <a:bodyPr/>
          <a:lstStyle/>
          <a:p>
            <a:r>
              <a:rPr lang="en-US"/>
              <a:t>ASCO/CAP Guidelines for HER2 Classification: ISH </a:t>
            </a:r>
          </a:p>
        </p:txBody>
      </p:sp>
      <p:sp>
        <p:nvSpPr>
          <p:cNvPr id="6" name="Content Placeholder 5">
            <a:extLst>
              <a:ext uri="{FF2B5EF4-FFF2-40B4-BE49-F238E27FC236}">
                <a16:creationId xmlns:a16="http://schemas.microsoft.com/office/drawing/2014/main" id="{4151B574-D68F-7F7D-FFD5-2987C5CBA369}"/>
              </a:ext>
            </a:extLst>
          </p:cNvPr>
          <p:cNvSpPr txBox="1">
            <a:spLocks noGrp="1"/>
          </p:cNvSpPr>
          <p:nvPr>
            <p:ph sz="half" idx="4294967295"/>
          </p:nvPr>
        </p:nvSpPr>
        <p:spPr>
          <a:xfrm>
            <a:off x="8469055" y="1341440"/>
            <a:ext cx="3586162" cy="369887"/>
          </a:xfrm>
          <a:prstGeom prst="rect">
            <a:avLst/>
          </a:prstGeom>
          <a:noFill/>
        </p:spPr>
        <p:txBody>
          <a:bodyPr wrap="none" rtlCol="0">
            <a:spAutoFit/>
          </a:bodyPr>
          <a:lstStyle/>
          <a:p>
            <a:pPr marL="0" indent="0" algn="ctr">
              <a:buNone/>
            </a:pPr>
            <a:r>
              <a:rPr lang="en-US" sz="2000" b="1">
                <a:solidFill>
                  <a:schemeClr val="bg1"/>
                </a:solidFill>
              </a:rPr>
              <a:t>Dual Probe in Situ Hybridization</a:t>
            </a:r>
          </a:p>
        </p:txBody>
      </p:sp>
      <p:sp>
        <p:nvSpPr>
          <p:cNvPr id="5" name="Text Box 11">
            <a:extLst>
              <a:ext uri="{FF2B5EF4-FFF2-40B4-BE49-F238E27FC236}">
                <a16:creationId xmlns:a16="http://schemas.microsoft.com/office/drawing/2014/main" id="{357D067E-F1F0-3EEB-33E0-E396552BBBF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a:solidFill>
                  <a:schemeClr val="bg2"/>
                </a:solidFill>
                <a:latin typeface="Calibri" panose="020F0502020204030204" pitchFamily="34" charset="0"/>
              </a:rPr>
              <a:t>Wolf. JCO. 2018;36:2105.</a:t>
            </a:r>
            <a:r>
              <a:rPr lang="fr-FR" altLang="en-US" sz="1200" b="0">
                <a:solidFill>
                  <a:schemeClr val="bg2"/>
                </a:solidFill>
                <a:latin typeface="Calibri" panose="020F0502020204030204" pitchFamily="34" charset="0"/>
              </a:rPr>
              <a:t> Ran. Onco Targets Ther. 2020;13:4385.</a:t>
            </a:r>
            <a:endParaRPr lang="en-US" altLang="en-US" sz="1200" b="0">
              <a:solidFill>
                <a:schemeClr val="bg2"/>
              </a:solidFill>
              <a:latin typeface="Calibri" panose="020F0502020204030204" pitchFamily="34" charset="0"/>
            </a:endParaRPr>
          </a:p>
        </p:txBody>
      </p:sp>
      <p:sp>
        <p:nvSpPr>
          <p:cNvPr id="44" name="TextBox 43">
            <a:extLst>
              <a:ext uri="{FF2B5EF4-FFF2-40B4-BE49-F238E27FC236}">
                <a16:creationId xmlns:a16="http://schemas.microsoft.com/office/drawing/2014/main" id="{F137BD01-C2C7-B95D-4F08-5A9F879DC964}"/>
              </a:ext>
            </a:extLst>
          </p:cNvPr>
          <p:cNvSpPr txBox="1"/>
          <p:nvPr/>
        </p:nvSpPr>
        <p:spPr bwMode="auto">
          <a:xfrm>
            <a:off x="3745060" y="5148575"/>
            <a:ext cx="1236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HER2 </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negative with </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comment</a:t>
            </a:r>
          </a:p>
        </p:txBody>
      </p:sp>
      <p:sp>
        <p:nvSpPr>
          <p:cNvPr id="46" name="TextBox 45">
            <a:extLst>
              <a:ext uri="{FF2B5EF4-FFF2-40B4-BE49-F238E27FC236}">
                <a16:creationId xmlns:a16="http://schemas.microsoft.com/office/drawing/2014/main" id="{354F214B-78AA-9AC2-285F-27E416DD7D73}"/>
              </a:ext>
            </a:extLst>
          </p:cNvPr>
          <p:cNvSpPr txBox="1"/>
          <p:nvPr/>
        </p:nvSpPr>
        <p:spPr bwMode="auto">
          <a:xfrm>
            <a:off x="5996848" y="5148575"/>
            <a:ext cx="1236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HER2 </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negative with </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comment</a:t>
            </a:r>
          </a:p>
        </p:txBody>
      </p:sp>
      <p:sp>
        <p:nvSpPr>
          <p:cNvPr id="47" name="Rectangle 46">
            <a:extLst>
              <a:ext uri="{FF2B5EF4-FFF2-40B4-BE49-F238E27FC236}">
                <a16:creationId xmlns:a16="http://schemas.microsoft.com/office/drawing/2014/main" id="{48485E9E-C8E4-9BF9-320D-E15B6B4BB70B}"/>
              </a:ext>
            </a:extLst>
          </p:cNvPr>
          <p:cNvSpPr/>
          <p:nvPr/>
        </p:nvSpPr>
        <p:spPr bwMode="auto">
          <a:xfrm>
            <a:off x="719138" y="1965567"/>
            <a:ext cx="7578552" cy="1375037"/>
          </a:xfrm>
          <a:prstGeom prst="rect">
            <a:avLst/>
          </a:prstGeom>
          <a:solidFill>
            <a:schemeClr val="tx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48EDB96E-2401-7CAC-6D1B-715A412D0932}"/>
              </a:ext>
            </a:extLst>
          </p:cNvPr>
          <p:cNvSpPr/>
          <p:nvPr/>
        </p:nvSpPr>
        <p:spPr bwMode="auto">
          <a:xfrm>
            <a:off x="719138" y="2443786"/>
            <a:ext cx="7578552" cy="447025"/>
          </a:xfrm>
          <a:prstGeom prst="rect">
            <a:avLst/>
          </a:prstGeom>
          <a:solidFill>
            <a:schemeClr val="tx1">
              <a:lumMod val="95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7" name="Rectangle 26">
            <a:extLst>
              <a:ext uri="{FF2B5EF4-FFF2-40B4-BE49-F238E27FC236}">
                <a16:creationId xmlns:a16="http://schemas.microsoft.com/office/drawing/2014/main" id="{8C5EE18C-5307-BC9B-8A99-6EBF4B9EAC79}"/>
              </a:ext>
            </a:extLst>
          </p:cNvPr>
          <p:cNvSpPr/>
          <p:nvPr/>
        </p:nvSpPr>
        <p:spPr bwMode="auto">
          <a:xfrm>
            <a:off x="719138" y="1609548"/>
            <a:ext cx="7585888" cy="369332"/>
          </a:xfrm>
          <a:prstGeom prst="rect">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 name="TextBox 1">
            <a:extLst>
              <a:ext uri="{FF2B5EF4-FFF2-40B4-BE49-F238E27FC236}">
                <a16:creationId xmlns:a16="http://schemas.microsoft.com/office/drawing/2014/main" id="{22C87580-E903-8940-4601-601F2971C2ED}"/>
              </a:ext>
            </a:extLst>
          </p:cNvPr>
          <p:cNvSpPr txBox="1"/>
          <p:nvPr/>
        </p:nvSpPr>
        <p:spPr bwMode="auto">
          <a:xfrm>
            <a:off x="2847995" y="1609548"/>
            <a:ext cx="9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latin typeface="Calibri" panose="020F0502020204030204" pitchFamily="34" charset="0"/>
              </a:rPr>
              <a:t>Group 1</a:t>
            </a:r>
          </a:p>
        </p:txBody>
      </p:sp>
      <p:sp>
        <p:nvSpPr>
          <p:cNvPr id="4" name="TextBox 3">
            <a:extLst>
              <a:ext uri="{FF2B5EF4-FFF2-40B4-BE49-F238E27FC236}">
                <a16:creationId xmlns:a16="http://schemas.microsoft.com/office/drawing/2014/main" id="{75CE9903-35D9-B00D-2622-790F30ECDCE9}"/>
              </a:ext>
            </a:extLst>
          </p:cNvPr>
          <p:cNvSpPr txBox="1"/>
          <p:nvPr/>
        </p:nvSpPr>
        <p:spPr bwMode="auto">
          <a:xfrm>
            <a:off x="3841192" y="1609548"/>
            <a:ext cx="9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latin typeface="Calibri" panose="020F0502020204030204" pitchFamily="34" charset="0"/>
              </a:rPr>
              <a:t>Group 2</a:t>
            </a:r>
          </a:p>
        </p:txBody>
      </p:sp>
      <p:sp>
        <p:nvSpPr>
          <p:cNvPr id="8" name="TextBox 7">
            <a:extLst>
              <a:ext uri="{FF2B5EF4-FFF2-40B4-BE49-F238E27FC236}">
                <a16:creationId xmlns:a16="http://schemas.microsoft.com/office/drawing/2014/main" id="{D24C9350-B45B-4481-4C27-D37F09FB7C9A}"/>
              </a:ext>
            </a:extLst>
          </p:cNvPr>
          <p:cNvSpPr txBox="1"/>
          <p:nvPr/>
        </p:nvSpPr>
        <p:spPr bwMode="auto">
          <a:xfrm>
            <a:off x="4936918" y="1609548"/>
            <a:ext cx="9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latin typeface="Calibri" panose="020F0502020204030204" pitchFamily="34" charset="0"/>
              </a:rPr>
              <a:t>Group 3</a:t>
            </a:r>
          </a:p>
        </p:txBody>
      </p:sp>
      <p:sp>
        <p:nvSpPr>
          <p:cNvPr id="9" name="TextBox 8">
            <a:extLst>
              <a:ext uri="{FF2B5EF4-FFF2-40B4-BE49-F238E27FC236}">
                <a16:creationId xmlns:a16="http://schemas.microsoft.com/office/drawing/2014/main" id="{88F5B49C-ADF8-0F11-F6DA-CFFFF2813D54}"/>
              </a:ext>
            </a:extLst>
          </p:cNvPr>
          <p:cNvSpPr txBox="1"/>
          <p:nvPr/>
        </p:nvSpPr>
        <p:spPr bwMode="auto">
          <a:xfrm>
            <a:off x="6110635" y="1609548"/>
            <a:ext cx="9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latin typeface="Calibri" panose="020F0502020204030204" pitchFamily="34" charset="0"/>
              </a:rPr>
              <a:t>Group 4</a:t>
            </a:r>
          </a:p>
        </p:txBody>
      </p:sp>
      <p:sp>
        <p:nvSpPr>
          <p:cNvPr id="10" name="TextBox 9">
            <a:extLst>
              <a:ext uri="{FF2B5EF4-FFF2-40B4-BE49-F238E27FC236}">
                <a16:creationId xmlns:a16="http://schemas.microsoft.com/office/drawing/2014/main" id="{A09BBCE0-7781-2B33-E13C-61A9CB44F9AA}"/>
              </a:ext>
            </a:extLst>
          </p:cNvPr>
          <p:cNvSpPr txBox="1"/>
          <p:nvPr/>
        </p:nvSpPr>
        <p:spPr bwMode="auto">
          <a:xfrm>
            <a:off x="7274106" y="1609548"/>
            <a:ext cx="9423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latin typeface="Calibri" panose="020F0502020204030204" pitchFamily="34" charset="0"/>
              </a:rPr>
              <a:t>Group 5</a:t>
            </a:r>
          </a:p>
        </p:txBody>
      </p:sp>
      <p:sp>
        <p:nvSpPr>
          <p:cNvPr id="11" name="TextBox 10">
            <a:extLst>
              <a:ext uri="{FF2B5EF4-FFF2-40B4-BE49-F238E27FC236}">
                <a16:creationId xmlns:a16="http://schemas.microsoft.com/office/drawing/2014/main" id="{9B526938-FC04-A0DA-F3D8-D2A6FD85E16D}"/>
              </a:ext>
            </a:extLst>
          </p:cNvPr>
          <p:cNvSpPr txBox="1"/>
          <p:nvPr/>
        </p:nvSpPr>
        <p:spPr bwMode="auto">
          <a:xfrm>
            <a:off x="7256866" y="1993995"/>
            <a:ext cx="11464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Negative</a:t>
            </a:r>
          </a:p>
        </p:txBody>
      </p:sp>
      <p:sp>
        <p:nvSpPr>
          <p:cNvPr id="12" name="TextBox 11">
            <a:extLst>
              <a:ext uri="{FF2B5EF4-FFF2-40B4-BE49-F238E27FC236}">
                <a16:creationId xmlns:a16="http://schemas.microsoft.com/office/drawing/2014/main" id="{7095739B-0BA6-D4E7-94AF-9E63694B0855}"/>
              </a:ext>
            </a:extLst>
          </p:cNvPr>
          <p:cNvSpPr txBox="1"/>
          <p:nvPr/>
        </p:nvSpPr>
        <p:spPr bwMode="auto">
          <a:xfrm>
            <a:off x="7192899" y="2486277"/>
            <a:ext cx="1075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&lt;2.0 and </a:t>
            </a:r>
          </a:p>
        </p:txBody>
      </p:sp>
      <p:sp>
        <p:nvSpPr>
          <p:cNvPr id="13" name="TextBox 12">
            <a:extLst>
              <a:ext uri="{FF2B5EF4-FFF2-40B4-BE49-F238E27FC236}">
                <a16:creationId xmlns:a16="http://schemas.microsoft.com/office/drawing/2014/main" id="{D52932AD-A3F4-065E-020C-F67344A6E041}"/>
              </a:ext>
            </a:extLst>
          </p:cNvPr>
          <p:cNvSpPr txBox="1"/>
          <p:nvPr/>
        </p:nvSpPr>
        <p:spPr bwMode="auto">
          <a:xfrm>
            <a:off x="4871452" y="2017254"/>
            <a:ext cx="1073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Equivocal</a:t>
            </a:r>
          </a:p>
        </p:txBody>
      </p:sp>
      <p:sp>
        <p:nvSpPr>
          <p:cNvPr id="14" name="TextBox 13">
            <a:extLst>
              <a:ext uri="{FF2B5EF4-FFF2-40B4-BE49-F238E27FC236}">
                <a16:creationId xmlns:a16="http://schemas.microsoft.com/office/drawing/2014/main" id="{A9476C44-EA67-0CEE-15F9-4C60D2F9F0AE}"/>
              </a:ext>
            </a:extLst>
          </p:cNvPr>
          <p:cNvSpPr txBox="1"/>
          <p:nvPr/>
        </p:nvSpPr>
        <p:spPr bwMode="auto">
          <a:xfrm>
            <a:off x="6082327" y="2486277"/>
            <a:ext cx="998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&lt;2.0 and</a:t>
            </a:r>
          </a:p>
        </p:txBody>
      </p:sp>
      <p:sp>
        <p:nvSpPr>
          <p:cNvPr id="15" name="TextBox 14">
            <a:extLst>
              <a:ext uri="{FF2B5EF4-FFF2-40B4-BE49-F238E27FC236}">
                <a16:creationId xmlns:a16="http://schemas.microsoft.com/office/drawing/2014/main" id="{24970B0B-0FC5-B1F9-2CCE-DFAE6182F041}"/>
              </a:ext>
            </a:extLst>
          </p:cNvPr>
          <p:cNvSpPr txBox="1"/>
          <p:nvPr/>
        </p:nvSpPr>
        <p:spPr bwMode="auto">
          <a:xfrm>
            <a:off x="7449378" y="2933926"/>
            <a:ext cx="59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&lt;4.0</a:t>
            </a:r>
          </a:p>
        </p:txBody>
      </p:sp>
      <p:sp>
        <p:nvSpPr>
          <p:cNvPr id="16" name="TextBox 15">
            <a:extLst>
              <a:ext uri="{FF2B5EF4-FFF2-40B4-BE49-F238E27FC236}">
                <a16:creationId xmlns:a16="http://schemas.microsoft.com/office/drawing/2014/main" id="{EC8E3618-DB4B-E241-D6CB-763BF65D43C9}"/>
              </a:ext>
            </a:extLst>
          </p:cNvPr>
          <p:cNvSpPr txBox="1"/>
          <p:nvPr/>
        </p:nvSpPr>
        <p:spPr bwMode="auto">
          <a:xfrm>
            <a:off x="4908610" y="2486277"/>
            <a:ext cx="998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&lt;2.0 and</a:t>
            </a:r>
          </a:p>
        </p:txBody>
      </p:sp>
      <p:sp>
        <p:nvSpPr>
          <p:cNvPr id="17" name="TextBox 16">
            <a:extLst>
              <a:ext uri="{FF2B5EF4-FFF2-40B4-BE49-F238E27FC236}">
                <a16:creationId xmlns:a16="http://schemas.microsoft.com/office/drawing/2014/main" id="{E8287FF6-2E85-816F-B611-B615C7072491}"/>
              </a:ext>
            </a:extLst>
          </p:cNvPr>
          <p:cNvSpPr txBox="1"/>
          <p:nvPr/>
        </p:nvSpPr>
        <p:spPr bwMode="auto">
          <a:xfrm>
            <a:off x="3812884" y="2486277"/>
            <a:ext cx="998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 and</a:t>
            </a:r>
          </a:p>
        </p:txBody>
      </p:sp>
      <p:sp>
        <p:nvSpPr>
          <p:cNvPr id="18" name="TextBox 17">
            <a:extLst>
              <a:ext uri="{FF2B5EF4-FFF2-40B4-BE49-F238E27FC236}">
                <a16:creationId xmlns:a16="http://schemas.microsoft.com/office/drawing/2014/main" id="{D32492D0-DD93-6047-A838-9A37F81AA956}"/>
              </a:ext>
            </a:extLst>
          </p:cNvPr>
          <p:cNvSpPr txBox="1"/>
          <p:nvPr/>
        </p:nvSpPr>
        <p:spPr bwMode="auto">
          <a:xfrm>
            <a:off x="2819687" y="2486277"/>
            <a:ext cx="998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 and</a:t>
            </a:r>
          </a:p>
        </p:txBody>
      </p:sp>
      <p:sp>
        <p:nvSpPr>
          <p:cNvPr id="19" name="TextBox 18">
            <a:extLst>
              <a:ext uri="{FF2B5EF4-FFF2-40B4-BE49-F238E27FC236}">
                <a16:creationId xmlns:a16="http://schemas.microsoft.com/office/drawing/2014/main" id="{26DC30A5-927F-9882-D396-2177B4F3035B}"/>
              </a:ext>
            </a:extLst>
          </p:cNvPr>
          <p:cNvSpPr txBox="1"/>
          <p:nvPr/>
        </p:nvSpPr>
        <p:spPr bwMode="auto">
          <a:xfrm>
            <a:off x="806327" y="2486277"/>
            <a:ext cx="1939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Initial HER2/CEP17</a:t>
            </a:r>
          </a:p>
        </p:txBody>
      </p:sp>
      <p:sp>
        <p:nvSpPr>
          <p:cNvPr id="20" name="TextBox 19">
            <a:extLst>
              <a:ext uri="{FF2B5EF4-FFF2-40B4-BE49-F238E27FC236}">
                <a16:creationId xmlns:a16="http://schemas.microsoft.com/office/drawing/2014/main" id="{9B8099AA-E3A6-C255-8AF2-9B53CFB48EC1}"/>
              </a:ext>
            </a:extLst>
          </p:cNvPr>
          <p:cNvSpPr txBox="1"/>
          <p:nvPr/>
        </p:nvSpPr>
        <p:spPr bwMode="auto">
          <a:xfrm>
            <a:off x="720503" y="2933926"/>
            <a:ext cx="2111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Initial HER2 copy no.</a:t>
            </a:r>
          </a:p>
        </p:txBody>
      </p:sp>
      <p:sp>
        <p:nvSpPr>
          <p:cNvPr id="21" name="TextBox 20">
            <a:extLst>
              <a:ext uri="{FF2B5EF4-FFF2-40B4-BE49-F238E27FC236}">
                <a16:creationId xmlns:a16="http://schemas.microsoft.com/office/drawing/2014/main" id="{8598DBE5-6166-4E02-275C-40899D318A8B}"/>
              </a:ext>
            </a:extLst>
          </p:cNvPr>
          <p:cNvSpPr txBox="1"/>
          <p:nvPr/>
        </p:nvSpPr>
        <p:spPr bwMode="auto">
          <a:xfrm>
            <a:off x="1398227" y="2017254"/>
            <a:ext cx="68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HER2</a:t>
            </a:r>
          </a:p>
        </p:txBody>
      </p:sp>
      <p:sp>
        <p:nvSpPr>
          <p:cNvPr id="22" name="TextBox 21">
            <a:extLst>
              <a:ext uri="{FF2B5EF4-FFF2-40B4-BE49-F238E27FC236}">
                <a16:creationId xmlns:a16="http://schemas.microsoft.com/office/drawing/2014/main" id="{7B8A5831-4BA6-4054-A7D5-6CCB5B23BCA0}"/>
              </a:ext>
            </a:extLst>
          </p:cNvPr>
          <p:cNvSpPr txBox="1"/>
          <p:nvPr/>
        </p:nvSpPr>
        <p:spPr bwMode="auto">
          <a:xfrm>
            <a:off x="2805733" y="1989946"/>
            <a:ext cx="9103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Positive</a:t>
            </a:r>
          </a:p>
        </p:txBody>
      </p:sp>
      <p:sp>
        <p:nvSpPr>
          <p:cNvPr id="23" name="TextBox 22">
            <a:extLst>
              <a:ext uri="{FF2B5EF4-FFF2-40B4-BE49-F238E27FC236}">
                <a16:creationId xmlns:a16="http://schemas.microsoft.com/office/drawing/2014/main" id="{E4CDDF13-FE13-8BD6-885D-801FFDFEC0E9}"/>
              </a:ext>
            </a:extLst>
          </p:cNvPr>
          <p:cNvSpPr txBox="1"/>
          <p:nvPr/>
        </p:nvSpPr>
        <p:spPr bwMode="auto">
          <a:xfrm>
            <a:off x="5112190" y="2933926"/>
            <a:ext cx="59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24" name="TextBox 23">
            <a:extLst>
              <a:ext uri="{FF2B5EF4-FFF2-40B4-BE49-F238E27FC236}">
                <a16:creationId xmlns:a16="http://schemas.microsoft.com/office/drawing/2014/main" id="{620E72E7-ABB8-F18C-ABA8-BD496F4BE369}"/>
              </a:ext>
            </a:extLst>
          </p:cNvPr>
          <p:cNvSpPr txBox="1"/>
          <p:nvPr/>
        </p:nvSpPr>
        <p:spPr bwMode="auto">
          <a:xfrm>
            <a:off x="4016464" y="2933926"/>
            <a:ext cx="59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&lt;4.0</a:t>
            </a:r>
          </a:p>
        </p:txBody>
      </p:sp>
      <p:sp>
        <p:nvSpPr>
          <p:cNvPr id="25" name="TextBox 24">
            <a:extLst>
              <a:ext uri="{FF2B5EF4-FFF2-40B4-BE49-F238E27FC236}">
                <a16:creationId xmlns:a16="http://schemas.microsoft.com/office/drawing/2014/main" id="{F4CCE4EA-1D22-5818-4F8C-281ED1ECD37D}"/>
              </a:ext>
            </a:extLst>
          </p:cNvPr>
          <p:cNvSpPr txBox="1"/>
          <p:nvPr/>
        </p:nvSpPr>
        <p:spPr bwMode="auto">
          <a:xfrm>
            <a:off x="3023267" y="2933926"/>
            <a:ext cx="5918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C8DA5FA7-0174-0EDD-BDC2-024C681C0576}"/>
              </a:ext>
            </a:extLst>
          </p:cNvPr>
          <p:cNvSpPr txBox="1"/>
          <p:nvPr/>
        </p:nvSpPr>
        <p:spPr bwMode="auto">
          <a:xfrm>
            <a:off x="6024618" y="2933926"/>
            <a:ext cx="11144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≥4.0; &lt;6.0</a:t>
            </a:r>
          </a:p>
        </p:txBody>
      </p:sp>
      <p:cxnSp>
        <p:nvCxnSpPr>
          <p:cNvPr id="29" name="Straight Connector 28">
            <a:extLst>
              <a:ext uri="{FF2B5EF4-FFF2-40B4-BE49-F238E27FC236}">
                <a16:creationId xmlns:a16="http://schemas.microsoft.com/office/drawing/2014/main" id="{8F591472-2A24-BFB4-EA28-D9E4F132DD53}"/>
              </a:ext>
            </a:extLst>
          </p:cNvPr>
          <p:cNvCxnSpPr>
            <a:cxnSpLocks/>
          </p:cNvCxnSpPr>
          <p:nvPr/>
        </p:nvCxnSpPr>
        <p:spPr bwMode="auto">
          <a:xfrm>
            <a:off x="2819686" y="1517226"/>
            <a:ext cx="0" cy="1828800"/>
          </a:xfrm>
          <a:prstGeom prst="line">
            <a:avLst/>
          </a:prstGeom>
          <a:noFill/>
          <a:ln w="28575" cap="flat" cmpd="sng" algn="ctr">
            <a:solidFill>
              <a:schemeClr val="tx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7C685DE-32A3-6B3C-0781-BF8927F90A79}"/>
              </a:ext>
            </a:extLst>
          </p:cNvPr>
          <p:cNvCxnSpPr>
            <a:cxnSpLocks/>
          </p:cNvCxnSpPr>
          <p:nvPr/>
        </p:nvCxnSpPr>
        <p:spPr bwMode="auto">
          <a:xfrm>
            <a:off x="3804322" y="1517226"/>
            <a:ext cx="0" cy="1828800"/>
          </a:xfrm>
          <a:prstGeom prst="line">
            <a:avLst/>
          </a:prstGeom>
          <a:noFill/>
          <a:ln w="28575" cap="flat" cmpd="sng" algn="ctr">
            <a:solidFill>
              <a:schemeClr val="tx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57FCB17-FF91-AB93-57F8-336C177CAD11}"/>
              </a:ext>
            </a:extLst>
          </p:cNvPr>
          <p:cNvCxnSpPr>
            <a:cxnSpLocks/>
          </p:cNvCxnSpPr>
          <p:nvPr/>
        </p:nvCxnSpPr>
        <p:spPr bwMode="auto">
          <a:xfrm>
            <a:off x="5980675" y="2431626"/>
            <a:ext cx="0" cy="914400"/>
          </a:xfrm>
          <a:prstGeom prst="line">
            <a:avLst/>
          </a:prstGeom>
          <a:noFill/>
          <a:ln w="28575" cap="flat" cmpd="sng" algn="ctr">
            <a:solidFill>
              <a:schemeClr val="tx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7B60DED-6A1B-0F77-B50C-EBDD4E1624FB}"/>
              </a:ext>
            </a:extLst>
          </p:cNvPr>
          <p:cNvCxnSpPr>
            <a:cxnSpLocks/>
          </p:cNvCxnSpPr>
          <p:nvPr/>
        </p:nvCxnSpPr>
        <p:spPr bwMode="auto">
          <a:xfrm>
            <a:off x="7174173" y="1517226"/>
            <a:ext cx="0" cy="1828800"/>
          </a:xfrm>
          <a:prstGeom prst="line">
            <a:avLst/>
          </a:prstGeom>
          <a:noFill/>
          <a:ln w="28575" cap="flat" cmpd="sng" algn="ctr">
            <a:solidFill>
              <a:schemeClr val="tx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78C36DA-24F2-0E0A-CF1D-19D7CC554EF5}"/>
              </a:ext>
            </a:extLst>
          </p:cNvPr>
          <p:cNvCxnSpPr>
            <a:cxnSpLocks/>
          </p:cNvCxnSpPr>
          <p:nvPr/>
        </p:nvCxnSpPr>
        <p:spPr bwMode="auto">
          <a:xfrm>
            <a:off x="676589" y="2434846"/>
            <a:ext cx="7670907" cy="0"/>
          </a:xfrm>
          <a:prstGeom prst="line">
            <a:avLst/>
          </a:prstGeom>
          <a:noFill/>
          <a:ln w="2857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C079DBF-125B-009F-1260-7020BF34B6E4}"/>
              </a:ext>
            </a:extLst>
          </p:cNvPr>
          <p:cNvCxnSpPr>
            <a:cxnSpLocks/>
          </p:cNvCxnSpPr>
          <p:nvPr/>
        </p:nvCxnSpPr>
        <p:spPr bwMode="auto">
          <a:xfrm>
            <a:off x="676589" y="2890812"/>
            <a:ext cx="7670907" cy="0"/>
          </a:xfrm>
          <a:prstGeom prst="line">
            <a:avLst/>
          </a:prstGeom>
          <a:noFill/>
          <a:ln w="28575" cap="flat" cmpd="sng" algn="ctr">
            <a:solidFill>
              <a:schemeClr val="tx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26F1C10-CC7E-2248-43C0-41B183D23EC3}"/>
              </a:ext>
            </a:extLst>
          </p:cNvPr>
          <p:cNvCxnSpPr>
            <a:cxnSpLocks/>
          </p:cNvCxnSpPr>
          <p:nvPr/>
        </p:nvCxnSpPr>
        <p:spPr bwMode="auto">
          <a:xfrm>
            <a:off x="676589" y="3346779"/>
            <a:ext cx="7670907" cy="0"/>
          </a:xfrm>
          <a:prstGeom prst="line">
            <a:avLst/>
          </a:prstGeom>
          <a:noFill/>
          <a:ln w="28575" cap="flat" cmpd="sng" algn="ctr">
            <a:solidFill>
              <a:schemeClr val="tx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B90F3AD-AD24-AAC2-1BE9-1842522B0FF1}"/>
              </a:ext>
            </a:extLst>
          </p:cNvPr>
          <p:cNvCxnSpPr>
            <a:cxnSpLocks/>
          </p:cNvCxnSpPr>
          <p:nvPr/>
        </p:nvCxnSpPr>
        <p:spPr bwMode="auto">
          <a:xfrm>
            <a:off x="676589" y="1978880"/>
            <a:ext cx="7670907" cy="0"/>
          </a:xfrm>
          <a:prstGeom prst="line">
            <a:avLst/>
          </a:prstGeom>
          <a:noFill/>
          <a:ln w="28575" cap="flat" cmpd="sng" algn="ctr">
            <a:solidFill>
              <a:schemeClr val="tx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C7422D73-461E-8391-6F5D-AA5255F2AE9D}"/>
              </a:ext>
            </a:extLst>
          </p:cNvPr>
          <p:cNvSpPr txBox="1"/>
          <p:nvPr/>
        </p:nvSpPr>
        <p:spPr bwMode="auto">
          <a:xfrm>
            <a:off x="3791123" y="3479357"/>
            <a:ext cx="3316645"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66688" indent="-166688" algn="l">
              <a:lnSpc>
                <a:spcPct val="100000"/>
              </a:lnSpc>
              <a:spcBef>
                <a:spcPct val="50000"/>
              </a:spcBef>
              <a:spcAft>
                <a:spcPct val="0"/>
              </a:spcAft>
              <a:buClrTx/>
              <a:buFont typeface="Wingdings" panose="05000000000000000000" pitchFamily="2" charset="2"/>
              <a:buChar char="§"/>
            </a:pPr>
            <a:r>
              <a:rPr lang="en-US" sz="1400" b="0">
                <a:solidFill>
                  <a:schemeClr val="bg1"/>
                </a:solidFill>
                <a:latin typeface="Calibri" panose="020F0502020204030204" pitchFamily="34" charset="0"/>
              </a:rPr>
              <a:t>If not already tested by IHC, perform </a:t>
            </a:r>
            <a:br>
              <a:rPr lang="en-US" sz="1400" b="0">
                <a:solidFill>
                  <a:schemeClr val="bg1"/>
                </a:solidFill>
                <a:latin typeface="Calibri" panose="020F0502020204030204" pitchFamily="34" charset="0"/>
              </a:rPr>
            </a:br>
            <a:r>
              <a:rPr lang="en-US" sz="1400" b="0">
                <a:solidFill>
                  <a:schemeClr val="bg1"/>
                </a:solidFill>
                <a:latin typeface="Calibri" panose="020F0502020204030204" pitchFamily="34" charset="0"/>
              </a:rPr>
              <a:t>reflex IHC on same specimen</a:t>
            </a:r>
          </a:p>
          <a:p>
            <a:pPr marL="166688" indent="-166688" algn="l">
              <a:lnSpc>
                <a:spcPct val="100000"/>
              </a:lnSpc>
              <a:spcBef>
                <a:spcPct val="50000"/>
              </a:spcBef>
              <a:spcAft>
                <a:spcPct val="0"/>
              </a:spcAft>
              <a:buClrTx/>
              <a:buFont typeface="Wingdings" panose="05000000000000000000" pitchFamily="2" charset="2"/>
              <a:buChar char="§"/>
            </a:pPr>
            <a:r>
              <a:rPr lang="en-US" sz="1400" b="0">
                <a:solidFill>
                  <a:schemeClr val="bg1"/>
                </a:solidFill>
                <a:latin typeface="Calibri" panose="020F0502020204030204" pitchFamily="34" charset="0"/>
              </a:rPr>
              <a:t>If IHC 2+, or IHC already performed, second reviewer recounts ISH. If recount results are the same as initial results, then HER2 status is confirmed</a:t>
            </a:r>
            <a:endParaRPr lang="en-US" sz="1400" b="0" baseline="30000">
              <a:solidFill>
                <a:schemeClr val="bg1"/>
              </a:solidFill>
              <a:latin typeface="Calibri" panose="020F0502020204030204" pitchFamily="34" charset="0"/>
            </a:endParaRPr>
          </a:p>
        </p:txBody>
      </p:sp>
      <p:cxnSp>
        <p:nvCxnSpPr>
          <p:cNvPr id="40" name="Straight Connector 39">
            <a:extLst>
              <a:ext uri="{FF2B5EF4-FFF2-40B4-BE49-F238E27FC236}">
                <a16:creationId xmlns:a16="http://schemas.microsoft.com/office/drawing/2014/main" id="{FB82C31D-E8A2-B18B-5C5A-136A6AAF138F}"/>
              </a:ext>
            </a:extLst>
          </p:cNvPr>
          <p:cNvCxnSpPr>
            <a:cxnSpLocks/>
          </p:cNvCxnSpPr>
          <p:nvPr/>
        </p:nvCxnSpPr>
        <p:spPr bwMode="auto">
          <a:xfrm>
            <a:off x="3743675" y="5132656"/>
            <a:ext cx="3474720" cy="0"/>
          </a:xfrm>
          <a:prstGeom prst="line">
            <a:avLst/>
          </a:prstGeom>
          <a:noFill/>
          <a:ln w="28575" cap="flat" cmpd="sng" algn="ctr">
            <a:solidFill>
              <a:schemeClr val="tx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77A6A36-C734-0C28-F289-D9203287E371}"/>
              </a:ext>
            </a:extLst>
          </p:cNvPr>
          <p:cNvCxnSpPr>
            <a:cxnSpLocks/>
          </p:cNvCxnSpPr>
          <p:nvPr/>
        </p:nvCxnSpPr>
        <p:spPr bwMode="auto">
          <a:xfrm>
            <a:off x="4866155" y="5132656"/>
            <a:ext cx="0" cy="822960"/>
          </a:xfrm>
          <a:prstGeom prst="line">
            <a:avLst/>
          </a:prstGeom>
          <a:noFill/>
          <a:ln w="28575" cap="flat" cmpd="sng" algn="ctr">
            <a:solidFill>
              <a:schemeClr val="tx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6130A46-F5C8-3C03-6CF8-8EDF7A0CD75B}"/>
              </a:ext>
            </a:extLst>
          </p:cNvPr>
          <p:cNvCxnSpPr>
            <a:cxnSpLocks/>
          </p:cNvCxnSpPr>
          <p:nvPr/>
        </p:nvCxnSpPr>
        <p:spPr bwMode="auto">
          <a:xfrm>
            <a:off x="6025030" y="5132656"/>
            <a:ext cx="0" cy="822960"/>
          </a:xfrm>
          <a:prstGeom prst="line">
            <a:avLst/>
          </a:prstGeom>
          <a:noFill/>
          <a:ln w="28575" cap="flat" cmpd="sng" algn="ctr">
            <a:solidFill>
              <a:schemeClr val="tx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EED80990-6A2E-AEB4-D68E-451892CFD6BF}"/>
              </a:ext>
            </a:extLst>
          </p:cNvPr>
          <p:cNvSpPr txBox="1"/>
          <p:nvPr/>
        </p:nvSpPr>
        <p:spPr bwMode="auto">
          <a:xfrm>
            <a:off x="5070964" y="5280383"/>
            <a:ext cx="7745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HER2 </a:t>
            </a:r>
            <a:br>
              <a:rPr lang="en-US" sz="1400">
                <a:solidFill>
                  <a:schemeClr val="bg1"/>
                </a:solidFill>
                <a:latin typeface="Calibri" panose="020F0502020204030204" pitchFamily="34" charset="0"/>
              </a:rPr>
            </a:br>
            <a:r>
              <a:rPr lang="en-US" sz="1400">
                <a:solidFill>
                  <a:schemeClr val="bg1"/>
                </a:solidFill>
                <a:latin typeface="Calibri" panose="020F0502020204030204" pitchFamily="34" charset="0"/>
              </a:rPr>
              <a:t>positive</a:t>
            </a:r>
          </a:p>
        </p:txBody>
      </p:sp>
      <p:pic>
        <p:nvPicPr>
          <p:cNvPr id="41" name="Picture 2">
            <a:extLst>
              <a:ext uri="{FF2B5EF4-FFF2-40B4-BE49-F238E27FC236}">
                <a16:creationId xmlns:a16="http://schemas.microsoft.com/office/drawing/2014/main" id="{016AAC42-5F91-F52D-02D2-1DF966C0A5A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4" r="48212"/>
          <a:stretch/>
        </p:blipFill>
        <p:spPr bwMode="auto">
          <a:xfrm>
            <a:off x="8951284" y="1606928"/>
            <a:ext cx="2212467"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 name="Straight Connector 50">
            <a:extLst>
              <a:ext uri="{FF2B5EF4-FFF2-40B4-BE49-F238E27FC236}">
                <a16:creationId xmlns:a16="http://schemas.microsoft.com/office/drawing/2014/main" id="{7DA9F3DF-A759-A8F8-785C-5F7CBF63AE8C}"/>
              </a:ext>
            </a:extLst>
          </p:cNvPr>
          <p:cNvCxnSpPr>
            <a:cxnSpLocks/>
          </p:cNvCxnSpPr>
          <p:nvPr/>
        </p:nvCxnSpPr>
        <p:spPr bwMode="auto">
          <a:xfrm>
            <a:off x="4858111" y="2450985"/>
            <a:ext cx="13341" cy="889619"/>
          </a:xfrm>
          <a:prstGeom prst="line">
            <a:avLst/>
          </a:prstGeom>
          <a:noFill/>
          <a:ln w="28575" cap="flat" cmpd="sng" algn="ctr">
            <a:solidFill>
              <a:schemeClr val="tx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90A8AAD-0E62-492E-5FFA-62352B0F5497}"/>
              </a:ext>
            </a:extLst>
          </p:cNvPr>
          <p:cNvCxnSpPr>
            <a:cxnSpLocks/>
          </p:cNvCxnSpPr>
          <p:nvPr/>
        </p:nvCxnSpPr>
        <p:spPr bwMode="auto">
          <a:xfrm>
            <a:off x="4836356" y="1613732"/>
            <a:ext cx="3030" cy="374087"/>
          </a:xfrm>
          <a:prstGeom prst="line">
            <a:avLst/>
          </a:prstGeom>
          <a:noFill/>
          <a:ln w="28575" cap="flat" cmpd="sng" algn="ctr">
            <a:solidFill>
              <a:schemeClr val="tx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46F0C5C-A8BE-40F3-1B46-EDA4D7FB2645}"/>
              </a:ext>
            </a:extLst>
          </p:cNvPr>
          <p:cNvCxnSpPr>
            <a:cxnSpLocks/>
          </p:cNvCxnSpPr>
          <p:nvPr/>
        </p:nvCxnSpPr>
        <p:spPr bwMode="auto">
          <a:xfrm>
            <a:off x="5970204" y="1612329"/>
            <a:ext cx="3030" cy="374087"/>
          </a:xfrm>
          <a:prstGeom prst="line">
            <a:avLst/>
          </a:prstGeom>
          <a:noFill/>
          <a:ln w="2857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1778248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E6A44-6940-BAE0-D6D7-4CB634B31B33}"/>
              </a:ext>
            </a:extLst>
          </p:cNvPr>
          <p:cNvSpPr>
            <a:spLocks noGrp="1"/>
          </p:cNvSpPr>
          <p:nvPr>
            <p:ph type="title"/>
          </p:nvPr>
        </p:nvSpPr>
        <p:spPr>
          <a:xfrm>
            <a:off x="609760" y="238127"/>
            <a:ext cx="10540476" cy="1103313"/>
          </a:xfrm>
        </p:spPr>
        <p:txBody>
          <a:bodyPr>
            <a:noAutofit/>
          </a:bodyPr>
          <a:lstStyle/>
          <a:p>
            <a:r>
              <a:rPr lang="en-US"/>
              <a:t>Guideline and Expert Recommendations for Type and Frequency of HER2 Testing in Gynecologic Cancers</a:t>
            </a:r>
          </a:p>
        </p:txBody>
      </p:sp>
      <p:graphicFrame>
        <p:nvGraphicFramePr>
          <p:cNvPr id="4" name="Table 4">
            <a:extLst>
              <a:ext uri="{FF2B5EF4-FFF2-40B4-BE49-F238E27FC236}">
                <a16:creationId xmlns:a16="http://schemas.microsoft.com/office/drawing/2014/main" id="{593E75D9-55D0-3B52-5F0A-8C302205FC9A}"/>
              </a:ext>
            </a:extLst>
          </p:cNvPr>
          <p:cNvGraphicFramePr>
            <a:graphicFrameLocks noGrp="1"/>
          </p:cNvGraphicFramePr>
          <p:nvPr>
            <p:ph idx="4294967295"/>
            <p:extLst>
              <p:ext uri="{D42A27DB-BD31-4B8C-83A1-F6EECF244321}">
                <p14:modId xmlns:p14="http://schemas.microsoft.com/office/powerpoint/2010/main" val="1827157448"/>
              </p:ext>
            </p:extLst>
          </p:nvPr>
        </p:nvGraphicFramePr>
        <p:xfrm>
          <a:off x="495981" y="1599680"/>
          <a:ext cx="11276919" cy="3749040"/>
        </p:xfrm>
        <a:graphic>
          <a:graphicData uri="http://schemas.openxmlformats.org/drawingml/2006/table">
            <a:tbl>
              <a:tblPr firstRow="1" bandRow="1">
                <a:tableStyleId>{5C22544A-7EE6-4342-B048-85BDC9FD1C3A}</a:tableStyleId>
              </a:tblPr>
              <a:tblGrid>
                <a:gridCol w="3096778">
                  <a:extLst>
                    <a:ext uri="{9D8B030D-6E8A-4147-A177-3AD203B41FA5}">
                      <a16:colId xmlns:a16="http://schemas.microsoft.com/office/drawing/2014/main" val="333134599"/>
                    </a:ext>
                  </a:extLst>
                </a:gridCol>
                <a:gridCol w="2603053">
                  <a:extLst>
                    <a:ext uri="{9D8B030D-6E8A-4147-A177-3AD203B41FA5}">
                      <a16:colId xmlns:a16="http://schemas.microsoft.com/office/drawing/2014/main" val="299086058"/>
                    </a:ext>
                  </a:extLst>
                </a:gridCol>
                <a:gridCol w="1883029">
                  <a:extLst>
                    <a:ext uri="{9D8B030D-6E8A-4147-A177-3AD203B41FA5}">
                      <a16:colId xmlns:a16="http://schemas.microsoft.com/office/drawing/2014/main" val="2918158726"/>
                    </a:ext>
                  </a:extLst>
                </a:gridCol>
                <a:gridCol w="3694059">
                  <a:extLst>
                    <a:ext uri="{9D8B030D-6E8A-4147-A177-3AD203B41FA5}">
                      <a16:colId xmlns:a16="http://schemas.microsoft.com/office/drawing/2014/main" val="2833726766"/>
                    </a:ext>
                  </a:extLst>
                </a:gridCol>
              </a:tblGrid>
              <a:tr h="0">
                <a:tc rowSpan="2">
                  <a:txBody>
                    <a:bodyPr/>
                    <a:lstStyle/>
                    <a:p>
                      <a:r>
                        <a:rPr lang="en-US" sz="1800" b="1">
                          <a:solidFill>
                            <a:schemeClr val="tx1"/>
                          </a:solidFill>
                          <a:latin typeface="+mn-lt"/>
                        </a:rPr>
                        <a:t>Tumor Type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800" b="1">
                          <a:solidFill>
                            <a:schemeClr val="tx1"/>
                          </a:solidFill>
                          <a:latin typeface="+mn-lt"/>
                        </a:rPr>
                        <a:t>HER2 Testing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a:solidFill>
                            <a:schemeClr val="tx1"/>
                          </a:solidFill>
                          <a:latin typeface="+mn-lt"/>
                        </a:rPr>
                        <a:t>HER2 Testing Frequency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878146302"/>
                  </a:ext>
                </a:extLst>
              </a:tr>
              <a:tr h="0">
                <a:tc vMerge="1">
                  <a:txBody>
                    <a:bodyPr/>
                    <a:lstStyle/>
                    <a:p>
                      <a:endParaRPr lang="en-US"/>
                    </a:p>
                  </a:txBody>
                  <a:tcPr/>
                </a:tc>
                <a:tc>
                  <a:txBody>
                    <a:bodyPr/>
                    <a:lstStyle/>
                    <a:p>
                      <a:pPr algn="ctr"/>
                      <a:r>
                        <a:rPr lang="en-US" sz="1800" b="1">
                          <a:solidFill>
                            <a:schemeClr val="tx1"/>
                          </a:solidFill>
                          <a:latin typeface="+mn-lt"/>
                        </a:rPr>
                        <a:t>Test Type</a:t>
                      </a:r>
                    </a:p>
                  </a:txBody>
                  <a:tcPr anchor="ct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en-US" sz="1800" b="1">
                          <a:solidFill>
                            <a:schemeClr val="tx1"/>
                          </a:solidFill>
                          <a:latin typeface="+mn-lt"/>
                        </a:rPr>
                        <a:t>Recommendation</a:t>
                      </a:r>
                    </a:p>
                  </a:txBody>
                  <a:tcPr anchor="ctr">
                    <a:lnL w="12700" cmpd="sng">
                      <a:noFill/>
                    </a:lnL>
                    <a:lnR w="38100" cmpd="sng">
                      <a:noFill/>
                    </a:lnR>
                    <a:lnT w="38100" cmpd="sng">
                      <a:noFill/>
                    </a:lnT>
                    <a:lnB w="12700" cmpd="sng">
                      <a:noFill/>
                    </a:lnB>
                    <a:lnTlToBr w="12700" cmpd="sng">
                      <a:noFill/>
                      <a:prstDash val="solid"/>
                    </a:lnTlToBr>
                    <a:lnBlToTr w="12700" cmpd="sng">
                      <a:noFill/>
                      <a:prstDash val="solid"/>
                    </a:lnBlToTr>
                    <a:solidFill>
                      <a:schemeClr val="accent3">
                        <a:lumMod val="60000"/>
                        <a:lumOff val="40000"/>
                      </a:schemeClr>
                    </a:solidFill>
                  </a:tcPr>
                </a:tc>
                <a:tc vMerge="1">
                  <a:txBody>
                    <a:bodyPr/>
                    <a:lstStyle/>
                    <a:p>
                      <a:endParaRPr lang="en-US"/>
                    </a:p>
                  </a:txBody>
                  <a:tcPr/>
                </a:tc>
                <a:extLst>
                  <a:ext uri="{0D108BD9-81ED-4DB2-BD59-A6C34878D82A}">
                    <a16:rowId xmlns:a16="http://schemas.microsoft.com/office/drawing/2014/main" val="196279229"/>
                  </a:ext>
                </a:extLst>
              </a:tr>
              <a:tr h="2689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bg1"/>
                          </a:solidFill>
                          <a:latin typeface="+mn-lt"/>
                          <a:ea typeface="+mn-ea"/>
                          <a:cs typeface="+mn-cs"/>
                        </a:rPr>
                        <a:t>Serous/carcinosarcomas endometrial cancer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Histology/IHC + reflex*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FISH (+ amplification)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sym typeface="Wingdings" panose="05000000000000000000" pitchFamily="2" charset="2"/>
                        </a:rPr>
                        <a:t></a:t>
                      </a: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mn-lt"/>
                          <a:sym typeface="Wingdings" panose="05000000000000000000" pitchFamily="2" charset="2"/>
                        </a:rPr>
                        <a:t></a:t>
                      </a:r>
                      <a:endParaRPr kumimoji="0" lang="en-US" sz="1800" b="0" i="0" u="none" strike="noStrike" cap="none" normalizeH="0" baseline="0">
                        <a:ln>
                          <a:noFill/>
                        </a:ln>
                        <a:solidFill>
                          <a:schemeClr val="bg2">
                            <a:lumMod val="10000"/>
                          </a:schemeClr>
                        </a:solidFill>
                        <a:effectLst/>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a:solidFill>
                            <a:schemeClr val="bg1"/>
                          </a:solidFill>
                          <a:latin typeface="+mn-lt"/>
                          <a:ea typeface="+mn-ea"/>
                          <a:cs typeface="+mn-cs"/>
                          <a:sym typeface="Wingdings" panose="05000000000000000000" pitchFamily="2" charset="2"/>
                        </a:rPr>
                        <a:t>- </a:t>
                      </a:r>
                      <a:endParaRPr lang="en-US" sz="1800" kern="120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a:solidFill>
                            <a:schemeClr val="bg1"/>
                          </a:solidFill>
                          <a:latin typeface="+mn-lt"/>
                        </a:rPr>
                        <a:t>Recommended for all serous and carcinosarcoma tumors and </a:t>
                      </a:r>
                      <a:br>
                        <a:rPr lang="en-US" sz="1800">
                          <a:solidFill>
                            <a:schemeClr val="bg1"/>
                          </a:solidFill>
                          <a:latin typeface="+mn-lt"/>
                        </a:rPr>
                      </a:br>
                      <a:r>
                        <a:rPr lang="en-US" sz="1800" i="1">
                          <a:solidFill>
                            <a:schemeClr val="bg1"/>
                          </a:solidFill>
                          <a:latin typeface="+mn-lt"/>
                        </a:rPr>
                        <a:t>P53 </a:t>
                      </a:r>
                      <a:r>
                        <a:rPr lang="en-US" sz="1800" i="0">
                          <a:solidFill>
                            <a:schemeClr val="bg1"/>
                          </a:solidFill>
                          <a:latin typeface="+mn-lt"/>
                        </a:rPr>
                        <a:t>abnormal carcinomas </a:t>
                      </a:r>
                      <a:br>
                        <a:rPr lang="en-US" sz="1800" i="0">
                          <a:solidFill>
                            <a:schemeClr val="bg1"/>
                          </a:solidFill>
                          <a:latin typeface="+mn-lt"/>
                        </a:rPr>
                      </a:br>
                      <a:r>
                        <a:rPr lang="en-US" sz="1800" i="0">
                          <a:solidFill>
                            <a:schemeClr val="bg1"/>
                          </a:solidFill>
                          <a:latin typeface="+mn-lt"/>
                        </a:rPr>
                        <a:t>regardless of histology</a:t>
                      </a:r>
                      <a:endParaRPr lang="en-US" sz="180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68557259"/>
                  </a:ext>
                </a:extLst>
              </a:tr>
              <a:tr h="206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bg1"/>
                          </a:solidFill>
                          <a:latin typeface="+mn-lt"/>
                          <a:ea typeface="+mn-ea"/>
                          <a:cs typeface="+mn-cs"/>
                        </a:rPr>
                        <a:t>Ovarian cancer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Histology/IHC + reflex*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FISH (+ amplification)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a:ln>
                          <a:noFill/>
                        </a:ln>
                        <a:solidFill>
                          <a:srgbClr val="455560">
                            <a:lumMod val="10000"/>
                          </a:srgbClr>
                        </a:solidFill>
                        <a:effectLst/>
                        <a:uLnTx/>
                        <a:uFillTx/>
                        <a:latin typeface="+mn-lt"/>
                        <a:ea typeface="+mn-ea"/>
                        <a:cs typeface="+mn-cs"/>
                      </a:endParaRP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a:ln>
                          <a:noFill/>
                        </a:ln>
                        <a:solidFill>
                          <a:srgbClr val="455560">
                            <a:lumMod val="10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Consider HER2 testing in</a:t>
                      </a:r>
                      <a:br>
                        <a:rPr lang="en-US" sz="1800">
                          <a:solidFill>
                            <a:schemeClr val="bg1"/>
                          </a:solidFill>
                          <a:latin typeface="+mn-lt"/>
                        </a:rPr>
                      </a:br>
                      <a:r>
                        <a:rPr lang="en-US" sz="1800">
                          <a:solidFill>
                            <a:schemeClr val="bg1"/>
                          </a:solidFill>
                          <a:latin typeface="+mn-lt"/>
                        </a:rPr>
                        <a:t>treatment-resistant/recurrent disease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25538428"/>
                  </a:ext>
                </a:extLst>
              </a:tr>
              <a:tr h="2068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bg1"/>
                          </a:solidFill>
                          <a:latin typeface="+mn-lt"/>
                          <a:ea typeface="+mn-ea"/>
                          <a:cs typeface="+mn-cs"/>
                        </a:rPr>
                        <a:t>Cervical cancer</a:t>
                      </a:r>
                    </a:p>
                    <a:p>
                      <a:endParaRPr lang="en-US" sz="1800" kern="120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Histology/IHC + reflex*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FISH (+ amplification)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chemeClr val="bg1"/>
                          </a:solidFill>
                          <a:effectLst/>
                          <a:uLnTx/>
                          <a:uFillTx/>
                          <a:latin typeface="+mn-lt"/>
                          <a:ea typeface="+mn-ea"/>
                          <a:cs typeface="+mn-cs"/>
                        </a:rPr>
                        <a:t>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a:ln>
                          <a:noFill/>
                        </a:ln>
                        <a:solidFill>
                          <a:srgbClr val="455560">
                            <a:lumMod val="10000"/>
                          </a:srgbClr>
                        </a:solidFill>
                        <a:effectLst/>
                        <a:uLnTx/>
                        <a:uFillTx/>
                        <a:latin typeface="+mn-lt"/>
                        <a:ea typeface="+mn-ea"/>
                        <a:cs typeface="+mn-cs"/>
                      </a:endParaRP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mn-lt"/>
                          <a:ea typeface="+mn-ea"/>
                          <a:cs typeface="+mn-cs"/>
                          <a:sym typeface="Wingdings" panose="05000000000000000000" pitchFamily="2" charset="2"/>
                        </a:rPr>
                        <a:t></a:t>
                      </a:r>
                      <a:endParaRPr kumimoji="0" lang="en-US" sz="1800" b="0" i="0" u="none" strike="noStrike" kern="1200" cap="none" spc="0" normalizeH="0" baseline="0" noProof="0">
                        <a:ln>
                          <a:noFill/>
                        </a:ln>
                        <a:solidFill>
                          <a:srgbClr val="455560">
                            <a:lumMod val="10000"/>
                          </a:srgb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mn-lt"/>
                          <a:ea typeface="+mn-ea"/>
                          <a:cs typeface="+mn-cs"/>
                          <a:sym typeface="Wingdings" panose="05000000000000000000" pitchFamily="2" charset="2"/>
                        </a:rPr>
                        <a:t>- </a:t>
                      </a:r>
                      <a:endParaRPr kumimoji="0" lang="en-US" sz="1800" b="0" i="0" u="none" strike="noStrike" kern="1200" cap="none" spc="0" normalizeH="0" baseline="0" noProof="0">
                        <a:ln>
                          <a:noFill/>
                        </a:ln>
                        <a:solidFill>
                          <a:srgbClr val="000000"/>
                        </a:solidFill>
                        <a:effectLst/>
                        <a:uLnTx/>
                        <a:uFillTx/>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latin typeface="+mn-lt"/>
                        </a:rPr>
                        <a:t>Recommended for advanced, metastatic, or recurrent cervical carcinoma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8116267"/>
                  </a:ext>
                </a:extLst>
              </a:tr>
            </a:tbl>
          </a:graphicData>
        </a:graphic>
      </p:graphicFrame>
      <p:sp>
        <p:nvSpPr>
          <p:cNvPr id="5" name="TextBox 4">
            <a:extLst>
              <a:ext uri="{FF2B5EF4-FFF2-40B4-BE49-F238E27FC236}">
                <a16:creationId xmlns:a16="http://schemas.microsoft.com/office/drawing/2014/main" id="{237FF911-DFC0-A354-E051-D0CFC735472C}"/>
              </a:ext>
            </a:extLst>
          </p:cNvPr>
          <p:cNvSpPr txBox="1"/>
          <p:nvPr/>
        </p:nvSpPr>
        <p:spPr>
          <a:xfrm>
            <a:off x="432979" y="5363213"/>
            <a:ext cx="10821462" cy="276999"/>
          </a:xfrm>
          <a:prstGeom prst="rect">
            <a:avLst/>
          </a:prstGeom>
          <a:noFill/>
        </p:spPr>
        <p:txBody>
          <a:bodyPr wrap="square" rtlCol="0">
            <a:spAutoFit/>
          </a:bodyPr>
          <a:lstStyle/>
          <a:p>
            <a:r>
              <a:rPr lang="en-US" sz="1200" b="0">
                <a:solidFill>
                  <a:schemeClr val="bg1"/>
                </a:solidFill>
                <a:latin typeface="+mn-lt"/>
              </a:rPr>
              <a:t>*Reflex to FISH. </a:t>
            </a:r>
          </a:p>
        </p:txBody>
      </p:sp>
      <p:sp>
        <p:nvSpPr>
          <p:cNvPr id="3" name="Text Box 15">
            <a:extLst>
              <a:ext uri="{FF2B5EF4-FFF2-40B4-BE49-F238E27FC236}">
                <a16:creationId xmlns:a16="http://schemas.microsoft.com/office/drawing/2014/main" id="{70BF13A3-E198-6394-B25A-99EECD5E69B0}"/>
              </a:ext>
            </a:extLst>
          </p:cNvPr>
          <p:cNvSpPr txBox="1">
            <a:spLocks noChangeArrowheads="1"/>
          </p:cNvSpPr>
          <p:nvPr/>
        </p:nvSpPr>
        <p:spPr bwMode="auto">
          <a:xfrm>
            <a:off x="399111" y="6008711"/>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NCCN. Clinical practice guidelines in oncology: uterine neoplasms. v.2.2024. nccn.org. </a:t>
            </a:r>
          </a:p>
          <a:p>
            <a:pPr eaLnBrk="1" hangingPunct="1">
              <a:defRPr/>
            </a:pPr>
            <a:r>
              <a:rPr lang="en-US" altLang="en-US" sz="1200" b="0" spc="-10">
                <a:solidFill>
                  <a:schemeClr val="bg2"/>
                </a:solidFill>
                <a:latin typeface="Calibri" panose="020F0502020204030204" pitchFamily="34" charset="0"/>
                <a:cs typeface="+mn-cs"/>
              </a:rPr>
              <a:t>NCCN. Clinical practice guidelines in oncology: ovarian cancer. v.1.2024. nccn.org. </a:t>
            </a:r>
          </a:p>
          <a:p>
            <a:pPr eaLnBrk="1" hangingPunct="1">
              <a:defRPr/>
            </a:pPr>
            <a:r>
              <a:rPr lang="en-US" altLang="en-US" sz="1200" b="0" spc="-10">
                <a:solidFill>
                  <a:schemeClr val="bg2"/>
                </a:solidFill>
                <a:latin typeface="Calibri" panose="020F0502020204030204" pitchFamily="34" charset="0"/>
                <a:cs typeface="+mn-cs"/>
              </a:rPr>
              <a:t>NCCN. Clinical practice guidelines in oncology: cervical cancer. v.1.2024. nccn.org. </a:t>
            </a:r>
          </a:p>
        </p:txBody>
      </p:sp>
    </p:spTree>
    <p:extLst>
      <p:ext uri="{BB962C8B-B14F-4D97-AF65-F5344CB8AC3E}">
        <p14:creationId xmlns:p14="http://schemas.microsoft.com/office/powerpoint/2010/main" val="1646071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538EDE-A37A-23FA-91CE-81F1D2F1C852}"/>
              </a:ext>
            </a:extLst>
          </p:cNvPr>
          <p:cNvSpPr>
            <a:spLocks noGrp="1"/>
          </p:cNvSpPr>
          <p:nvPr>
            <p:ph type="title"/>
          </p:nvPr>
        </p:nvSpPr>
        <p:spPr/>
        <p:txBody>
          <a:bodyPr/>
          <a:lstStyle/>
          <a:p>
            <a:r>
              <a:rPr lang="en-US"/>
              <a:t>Clinical Data for Anti-HER2 Therapy in</a:t>
            </a:r>
            <a:br>
              <a:rPr lang="en-US"/>
            </a:br>
            <a:r>
              <a:rPr lang="en-US"/>
              <a:t>Gynecologic Cancers</a:t>
            </a:r>
          </a:p>
        </p:txBody>
      </p:sp>
    </p:spTree>
    <p:extLst>
      <p:ext uri="{BB962C8B-B14F-4D97-AF65-F5344CB8AC3E}">
        <p14:creationId xmlns:p14="http://schemas.microsoft.com/office/powerpoint/2010/main" val="4187808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BEFAB-8D4E-F7B1-DD28-EE4E3BFE2FDD}"/>
              </a:ext>
            </a:extLst>
          </p:cNvPr>
          <p:cNvSpPr>
            <a:spLocks noGrp="1"/>
          </p:cNvSpPr>
          <p:nvPr>
            <p:ph type="title"/>
          </p:nvPr>
        </p:nvSpPr>
        <p:spPr/>
        <p:txBody>
          <a:bodyPr/>
          <a:lstStyle/>
          <a:p>
            <a:r>
              <a:rPr lang="en-US"/>
              <a:t>Phase II of Carboplatin + Paclitaxel + Trastuzumab vs CT Treatment for Stage III/IV or Recurrent HER2+ USC </a:t>
            </a:r>
          </a:p>
        </p:txBody>
      </p:sp>
      <p:sp>
        <p:nvSpPr>
          <p:cNvPr id="5" name="Text Box 15">
            <a:extLst>
              <a:ext uri="{FF2B5EF4-FFF2-40B4-BE49-F238E27FC236}">
                <a16:creationId xmlns:a16="http://schemas.microsoft.com/office/drawing/2014/main" id="{F6EF5E33-18B8-CE8B-9918-50FE7A439480}"/>
              </a:ext>
            </a:extLst>
          </p:cNvPr>
          <p:cNvSpPr txBox="1">
            <a:spLocks noChangeArrowheads="1"/>
          </p:cNvSpPr>
          <p:nvPr/>
        </p:nvSpPr>
        <p:spPr bwMode="auto">
          <a:xfrm>
            <a:off x="401028" y="619081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kern="1200">
                <a:solidFill>
                  <a:srgbClr val="455560"/>
                </a:solidFill>
                <a:latin typeface="Calibri" panose="020F0502020204030204" pitchFamily="34" charset="0"/>
                <a:cs typeface="Calibri" panose="020F0502020204030204" pitchFamily="34" charset="0"/>
              </a:rPr>
              <a:t>Fader. </a:t>
            </a:r>
            <a:r>
              <a:rPr lang="en-US" sz="1200" b="0">
                <a:solidFill>
                  <a:srgbClr val="455560"/>
                </a:solidFill>
                <a:latin typeface="Calibri" panose="020F0502020204030204" pitchFamily="34" charset="0"/>
                <a:cs typeface="Calibri" panose="020F0502020204030204" pitchFamily="34" charset="0"/>
              </a:rPr>
              <a:t>Clin Cancer Res. 2020;26:3928.</a:t>
            </a:r>
            <a:endParaRPr lang="en-US" sz="1200" b="0" kern="1200">
              <a:solidFill>
                <a:srgbClr val="455560"/>
              </a:solidFill>
              <a:latin typeface="Calibri" panose="020F0502020204030204" pitchFamily="34" charset="0"/>
              <a:cs typeface="Calibri" panose="020F0502020204030204" pitchFamily="34" charset="0"/>
            </a:endParaRPr>
          </a:p>
          <a:p>
            <a:pPr eaLnBrk="1" hangingPunct="1">
              <a:defRPr/>
            </a:pPr>
            <a:r>
              <a:rPr lang="en-US" sz="1200" b="0" kern="1200">
                <a:solidFill>
                  <a:srgbClr val="455560"/>
                </a:solidFill>
                <a:latin typeface="Calibri" panose="020F0502020204030204" pitchFamily="34" charset="0"/>
                <a:cs typeface="Calibri" panose="020F0502020204030204" pitchFamily="34" charset="0"/>
              </a:rPr>
              <a:t>NCCN. </a:t>
            </a:r>
            <a:r>
              <a:rPr lang="en-US" sz="1200" b="0">
                <a:solidFill>
                  <a:srgbClr val="455560"/>
                </a:solidFill>
                <a:latin typeface="Calibri" panose="020F0502020204030204" pitchFamily="34" charset="0"/>
                <a:cs typeface="Calibri" panose="020F0502020204030204" pitchFamily="34" charset="0"/>
              </a:rPr>
              <a:t>Clinical practice guidelines in oncology: </a:t>
            </a:r>
            <a:r>
              <a:rPr lang="en-US" sz="1200" b="0" kern="1200">
                <a:solidFill>
                  <a:srgbClr val="455560"/>
                </a:solidFill>
                <a:latin typeface="Calibri" panose="020F0502020204030204" pitchFamily="34" charset="0"/>
                <a:cs typeface="Calibri" panose="020F0502020204030204" pitchFamily="34" charset="0"/>
              </a:rPr>
              <a:t>uterine n</a:t>
            </a:r>
            <a:r>
              <a:rPr lang="en-US" sz="1200" b="0">
                <a:solidFill>
                  <a:srgbClr val="455560"/>
                </a:solidFill>
                <a:latin typeface="Calibri" panose="020F0502020204030204" pitchFamily="34" charset="0"/>
                <a:cs typeface="Calibri" panose="020F0502020204030204" pitchFamily="34" charset="0"/>
              </a:rPr>
              <a:t>eoplasms</a:t>
            </a:r>
            <a:r>
              <a:rPr lang="en-US" sz="1200" b="0" kern="1200">
                <a:solidFill>
                  <a:srgbClr val="455560"/>
                </a:solidFill>
                <a:latin typeface="Calibri" panose="020F0502020204030204" pitchFamily="34" charset="0"/>
                <a:cs typeface="Calibri" panose="020F0502020204030204" pitchFamily="34" charset="0"/>
              </a:rPr>
              <a:t>. v.2.2022. nccn.org.</a:t>
            </a:r>
            <a:endParaRPr lang="en-US" altLang="en-US" sz="1200" b="0" spc="-10">
              <a:solidFill>
                <a:schemeClr val="bg2"/>
              </a:solidFill>
              <a:latin typeface="Calibri" panose="020F0502020204030204" pitchFamily="34" charset="0"/>
              <a:cs typeface="+mn-cs"/>
            </a:endParaRPr>
          </a:p>
        </p:txBody>
      </p:sp>
      <p:sp>
        <p:nvSpPr>
          <p:cNvPr id="201" name="Freeform: Shape 200">
            <a:extLst>
              <a:ext uri="{FF2B5EF4-FFF2-40B4-BE49-F238E27FC236}">
                <a16:creationId xmlns:a16="http://schemas.microsoft.com/office/drawing/2014/main" id="{0ABC6DAC-F4BA-1EBF-ED5D-7F6D653A193C}"/>
              </a:ext>
            </a:extLst>
          </p:cNvPr>
          <p:cNvSpPr/>
          <p:nvPr/>
        </p:nvSpPr>
        <p:spPr bwMode="auto">
          <a:xfrm>
            <a:off x="4788470" y="2325906"/>
            <a:ext cx="2261741" cy="1045028"/>
          </a:xfrm>
          <a:custGeom>
            <a:avLst/>
            <a:gdLst>
              <a:gd name="connsiteX0" fmla="*/ 0 w 2261741"/>
              <a:gd name="connsiteY0" fmla="*/ 0 h 1045028"/>
              <a:gd name="connsiteX1" fmla="*/ 276186 w 2261741"/>
              <a:gd name="connsiteY1" fmla="*/ 0 h 1045028"/>
              <a:gd name="connsiteX2" fmla="*/ 276186 w 2261741"/>
              <a:gd name="connsiteY2" fmla="*/ 89574 h 1045028"/>
              <a:gd name="connsiteX3" fmla="*/ 343367 w 2261741"/>
              <a:gd name="connsiteY3" fmla="*/ 89574 h 1045028"/>
              <a:gd name="connsiteX4" fmla="*/ 343367 w 2261741"/>
              <a:gd name="connsiteY4" fmla="*/ 343366 h 1045028"/>
              <a:gd name="connsiteX5" fmla="*/ 380689 w 2261741"/>
              <a:gd name="connsiteY5" fmla="*/ 343366 h 1045028"/>
              <a:gd name="connsiteX6" fmla="*/ 380689 w 2261741"/>
              <a:gd name="connsiteY6" fmla="*/ 436672 h 1045028"/>
              <a:gd name="connsiteX7" fmla="*/ 403083 w 2261741"/>
              <a:gd name="connsiteY7" fmla="*/ 436672 h 1045028"/>
              <a:gd name="connsiteX8" fmla="*/ 403083 w 2261741"/>
              <a:gd name="connsiteY8" fmla="*/ 608356 h 1045028"/>
              <a:gd name="connsiteX9" fmla="*/ 414279 w 2261741"/>
              <a:gd name="connsiteY9" fmla="*/ 608356 h 1045028"/>
              <a:gd name="connsiteX10" fmla="*/ 414279 w 2261741"/>
              <a:gd name="connsiteY10" fmla="*/ 705394 h 1045028"/>
              <a:gd name="connsiteX11" fmla="*/ 447870 w 2261741"/>
              <a:gd name="connsiteY11" fmla="*/ 705394 h 1045028"/>
              <a:gd name="connsiteX12" fmla="*/ 447870 w 2261741"/>
              <a:gd name="connsiteY12" fmla="*/ 783771 h 1045028"/>
              <a:gd name="connsiteX13" fmla="*/ 488924 w 2261741"/>
              <a:gd name="connsiteY13" fmla="*/ 783771 h 1045028"/>
              <a:gd name="connsiteX14" fmla="*/ 488924 w 2261741"/>
              <a:gd name="connsiteY14" fmla="*/ 880810 h 1045028"/>
              <a:gd name="connsiteX15" fmla="*/ 582230 w 2261741"/>
              <a:gd name="connsiteY15" fmla="*/ 880810 h 1045028"/>
              <a:gd name="connsiteX16" fmla="*/ 582230 w 2261741"/>
              <a:gd name="connsiteY16" fmla="*/ 959187 h 1045028"/>
              <a:gd name="connsiteX17" fmla="*/ 582230 w 2261741"/>
              <a:gd name="connsiteY17" fmla="*/ 1045028 h 1045028"/>
              <a:gd name="connsiteX18" fmla="*/ 2261741 w 2261741"/>
              <a:gd name="connsiteY18" fmla="*/ 1045028 h 1045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1741" h="1045028">
                <a:moveTo>
                  <a:pt x="0" y="0"/>
                </a:moveTo>
                <a:lnTo>
                  <a:pt x="276186" y="0"/>
                </a:lnTo>
                <a:lnTo>
                  <a:pt x="276186" y="89574"/>
                </a:lnTo>
                <a:lnTo>
                  <a:pt x="343367" y="89574"/>
                </a:lnTo>
                <a:lnTo>
                  <a:pt x="343367" y="343366"/>
                </a:lnTo>
                <a:lnTo>
                  <a:pt x="380689" y="343366"/>
                </a:lnTo>
                <a:lnTo>
                  <a:pt x="380689" y="436672"/>
                </a:lnTo>
                <a:lnTo>
                  <a:pt x="403083" y="436672"/>
                </a:lnTo>
                <a:lnTo>
                  <a:pt x="403083" y="608356"/>
                </a:lnTo>
                <a:lnTo>
                  <a:pt x="414279" y="608356"/>
                </a:lnTo>
                <a:lnTo>
                  <a:pt x="414279" y="705394"/>
                </a:lnTo>
                <a:lnTo>
                  <a:pt x="447870" y="705394"/>
                </a:lnTo>
                <a:lnTo>
                  <a:pt x="447870" y="783771"/>
                </a:lnTo>
                <a:lnTo>
                  <a:pt x="488924" y="783771"/>
                </a:lnTo>
                <a:lnTo>
                  <a:pt x="488924" y="880810"/>
                </a:lnTo>
                <a:lnTo>
                  <a:pt x="582230" y="880810"/>
                </a:lnTo>
                <a:lnTo>
                  <a:pt x="582230" y="959187"/>
                </a:lnTo>
                <a:lnTo>
                  <a:pt x="582230" y="1045028"/>
                </a:lnTo>
                <a:lnTo>
                  <a:pt x="2261741" y="1045028"/>
                </a:lnTo>
              </a:path>
            </a:pathLst>
          </a:custGeom>
          <a:noFill/>
          <a:ln w="28575">
            <a:solidFill>
              <a:srgbClr val="015873"/>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2" name="Freeform: Shape 201">
            <a:extLst>
              <a:ext uri="{FF2B5EF4-FFF2-40B4-BE49-F238E27FC236}">
                <a16:creationId xmlns:a16="http://schemas.microsoft.com/office/drawing/2014/main" id="{A9EF29C4-4F7E-A2E5-6983-6B8A1BDF9B0F}"/>
              </a:ext>
            </a:extLst>
          </p:cNvPr>
          <p:cNvSpPr/>
          <p:nvPr/>
        </p:nvSpPr>
        <p:spPr bwMode="auto">
          <a:xfrm>
            <a:off x="4810864" y="2322173"/>
            <a:ext cx="2918615" cy="1369734"/>
          </a:xfrm>
          <a:custGeom>
            <a:avLst/>
            <a:gdLst>
              <a:gd name="connsiteX0" fmla="*/ 0 w 2918615"/>
              <a:gd name="connsiteY0" fmla="*/ 0 h 1369734"/>
              <a:gd name="connsiteX1" fmla="*/ 0 w 2918615"/>
              <a:gd name="connsiteY1" fmla="*/ 104503 h 1369734"/>
              <a:gd name="connsiteX2" fmla="*/ 100770 w 2918615"/>
              <a:gd name="connsiteY2" fmla="*/ 104503 h 1369734"/>
              <a:gd name="connsiteX3" fmla="*/ 100770 w 2918615"/>
              <a:gd name="connsiteY3" fmla="*/ 190345 h 1369734"/>
              <a:gd name="connsiteX4" fmla="*/ 123164 w 2918615"/>
              <a:gd name="connsiteY4" fmla="*/ 190345 h 1369734"/>
              <a:gd name="connsiteX5" fmla="*/ 123164 w 2918615"/>
              <a:gd name="connsiteY5" fmla="*/ 365760 h 1369734"/>
              <a:gd name="connsiteX6" fmla="*/ 216470 w 2918615"/>
              <a:gd name="connsiteY6" fmla="*/ 365760 h 1369734"/>
              <a:gd name="connsiteX7" fmla="*/ 216470 w 2918615"/>
              <a:gd name="connsiteY7" fmla="*/ 466531 h 1369734"/>
              <a:gd name="connsiteX8" fmla="*/ 216470 w 2918615"/>
              <a:gd name="connsiteY8" fmla="*/ 552373 h 1369734"/>
              <a:gd name="connsiteX9" fmla="*/ 250060 w 2918615"/>
              <a:gd name="connsiteY9" fmla="*/ 552373 h 1369734"/>
              <a:gd name="connsiteX10" fmla="*/ 250060 w 2918615"/>
              <a:gd name="connsiteY10" fmla="*/ 641947 h 1369734"/>
              <a:gd name="connsiteX11" fmla="*/ 268721 w 2918615"/>
              <a:gd name="connsiteY11" fmla="*/ 641947 h 1369734"/>
              <a:gd name="connsiteX12" fmla="*/ 268721 w 2918615"/>
              <a:gd name="connsiteY12" fmla="*/ 828559 h 1369734"/>
              <a:gd name="connsiteX13" fmla="*/ 287383 w 2918615"/>
              <a:gd name="connsiteY13" fmla="*/ 828559 h 1369734"/>
              <a:gd name="connsiteX14" fmla="*/ 287383 w 2918615"/>
              <a:gd name="connsiteY14" fmla="*/ 918133 h 1369734"/>
              <a:gd name="connsiteX15" fmla="*/ 302312 w 2918615"/>
              <a:gd name="connsiteY15" fmla="*/ 918133 h 1369734"/>
              <a:gd name="connsiteX16" fmla="*/ 302312 w 2918615"/>
              <a:gd name="connsiteY16" fmla="*/ 1007707 h 1369734"/>
              <a:gd name="connsiteX17" fmla="*/ 335902 w 2918615"/>
              <a:gd name="connsiteY17" fmla="*/ 1007707 h 1369734"/>
              <a:gd name="connsiteX18" fmla="*/ 335902 w 2918615"/>
              <a:gd name="connsiteY18" fmla="*/ 1112209 h 1369734"/>
              <a:gd name="connsiteX19" fmla="*/ 347098 w 2918615"/>
              <a:gd name="connsiteY19" fmla="*/ 1112209 h 1369734"/>
              <a:gd name="connsiteX20" fmla="*/ 347098 w 2918615"/>
              <a:gd name="connsiteY20" fmla="*/ 1183122 h 1369734"/>
              <a:gd name="connsiteX21" fmla="*/ 369492 w 2918615"/>
              <a:gd name="connsiteY21" fmla="*/ 1183122 h 1369734"/>
              <a:gd name="connsiteX22" fmla="*/ 369492 w 2918615"/>
              <a:gd name="connsiteY22" fmla="*/ 1280160 h 1369734"/>
              <a:gd name="connsiteX23" fmla="*/ 436672 w 2918615"/>
              <a:gd name="connsiteY23" fmla="*/ 1280160 h 1369734"/>
              <a:gd name="connsiteX24" fmla="*/ 436672 w 2918615"/>
              <a:gd name="connsiteY24" fmla="*/ 1369734 h 1369734"/>
              <a:gd name="connsiteX25" fmla="*/ 2918615 w 2918615"/>
              <a:gd name="connsiteY25" fmla="*/ 1369734 h 1369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918615" h="1369734">
                <a:moveTo>
                  <a:pt x="0" y="0"/>
                </a:moveTo>
                <a:lnTo>
                  <a:pt x="0" y="104503"/>
                </a:lnTo>
                <a:lnTo>
                  <a:pt x="100770" y="104503"/>
                </a:lnTo>
                <a:lnTo>
                  <a:pt x="100770" y="190345"/>
                </a:lnTo>
                <a:lnTo>
                  <a:pt x="123164" y="190345"/>
                </a:lnTo>
                <a:lnTo>
                  <a:pt x="123164" y="365760"/>
                </a:lnTo>
                <a:lnTo>
                  <a:pt x="216470" y="365760"/>
                </a:lnTo>
                <a:lnTo>
                  <a:pt x="216470" y="466531"/>
                </a:lnTo>
                <a:lnTo>
                  <a:pt x="216470" y="552373"/>
                </a:lnTo>
                <a:lnTo>
                  <a:pt x="250060" y="552373"/>
                </a:lnTo>
                <a:lnTo>
                  <a:pt x="250060" y="641947"/>
                </a:lnTo>
                <a:lnTo>
                  <a:pt x="268721" y="641947"/>
                </a:lnTo>
                <a:lnTo>
                  <a:pt x="268721" y="828559"/>
                </a:lnTo>
                <a:lnTo>
                  <a:pt x="287383" y="828559"/>
                </a:lnTo>
                <a:lnTo>
                  <a:pt x="287383" y="918133"/>
                </a:lnTo>
                <a:lnTo>
                  <a:pt x="302312" y="918133"/>
                </a:lnTo>
                <a:lnTo>
                  <a:pt x="302312" y="1007707"/>
                </a:lnTo>
                <a:lnTo>
                  <a:pt x="335902" y="1007707"/>
                </a:lnTo>
                <a:lnTo>
                  <a:pt x="335902" y="1112209"/>
                </a:lnTo>
                <a:lnTo>
                  <a:pt x="347098" y="1112209"/>
                </a:lnTo>
                <a:lnTo>
                  <a:pt x="347098" y="1183122"/>
                </a:lnTo>
                <a:lnTo>
                  <a:pt x="369492" y="1183122"/>
                </a:lnTo>
                <a:lnTo>
                  <a:pt x="369492" y="1280160"/>
                </a:lnTo>
                <a:lnTo>
                  <a:pt x="436672" y="1280160"/>
                </a:lnTo>
                <a:lnTo>
                  <a:pt x="436672" y="1369734"/>
                </a:lnTo>
                <a:lnTo>
                  <a:pt x="2918615" y="1369734"/>
                </a:lnTo>
              </a:path>
            </a:pathLst>
          </a:custGeom>
          <a:noFill/>
          <a:ln w="28575">
            <a:solidFill>
              <a:srgbClr val="E1471D"/>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3" name="Freeform: Shape 202">
            <a:extLst>
              <a:ext uri="{FF2B5EF4-FFF2-40B4-BE49-F238E27FC236}">
                <a16:creationId xmlns:a16="http://schemas.microsoft.com/office/drawing/2014/main" id="{D060EF79-5699-FF1E-0B09-0B09D699BB90}"/>
              </a:ext>
            </a:extLst>
          </p:cNvPr>
          <p:cNvSpPr/>
          <p:nvPr/>
        </p:nvSpPr>
        <p:spPr bwMode="auto">
          <a:xfrm>
            <a:off x="910492" y="2335731"/>
            <a:ext cx="2258646" cy="1266092"/>
          </a:xfrm>
          <a:custGeom>
            <a:avLst/>
            <a:gdLst>
              <a:gd name="connsiteX0" fmla="*/ 0 w 2258646"/>
              <a:gd name="connsiteY0" fmla="*/ 0 h 1266092"/>
              <a:gd name="connsiteX1" fmla="*/ 113323 w 2258646"/>
              <a:gd name="connsiteY1" fmla="*/ 0 h 1266092"/>
              <a:gd name="connsiteX2" fmla="*/ 113323 w 2258646"/>
              <a:gd name="connsiteY2" fmla="*/ 54707 h 1266092"/>
              <a:gd name="connsiteX3" fmla="*/ 187570 w 2258646"/>
              <a:gd name="connsiteY3" fmla="*/ 54707 h 1266092"/>
              <a:gd name="connsiteX4" fmla="*/ 187570 w 2258646"/>
              <a:gd name="connsiteY4" fmla="*/ 121138 h 1266092"/>
              <a:gd name="connsiteX5" fmla="*/ 285262 w 2258646"/>
              <a:gd name="connsiteY5" fmla="*/ 121138 h 1266092"/>
              <a:gd name="connsiteX6" fmla="*/ 285262 w 2258646"/>
              <a:gd name="connsiteY6" fmla="*/ 160215 h 1266092"/>
              <a:gd name="connsiteX7" fmla="*/ 285262 w 2258646"/>
              <a:gd name="connsiteY7" fmla="*/ 183661 h 1266092"/>
              <a:gd name="connsiteX8" fmla="*/ 316523 w 2258646"/>
              <a:gd name="connsiteY8" fmla="*/ 183661 h 1266092"/>
              <a:gd name="connsiteX9" fmla="*/ 316523 w 2258646"/>
              <a:gd name="connsiteY9" fmla="*/ 246184 h 1266092"/>
              <a:gd name="connsiteX10" fmla="*/ 324339 w 2258646"/>
              <a:gd name="connsiteY10" fmla="*/ 246184 h 1266092"/>
              <a:gd name="connsiteX11" fmla="*/ 324339 w 2258646"/>
              <a:gd name="connsiteY11" fmla="*/ 355600 h 1266092"/>
              <a:gd name="connsiteX12" fmla="*/ 359508 w 2258646"/>
              <a:gd name="connsiteY12" fmla="*/ 355600 h 1266092"/>
              <a:gd name="connsiteX13" fmla="*/ 359508 w 2258646"/>
              <a:gd name="connsiteY13" fmla="*/ 605692 h 1266092"/>
              <a:gd name="connsiteX14" fmla="*/ 394677 w 2258646"/>
              <a:gd name="connsiteY14" fmla="*/ 605692 h 1266092"/>
              <a:gd name="connsiteX15" fmla="*/ 394677 w 2258646"/>
              <a:gd name="connsiteY15" fmla="*/ 656492 h 1266092"/>
              <a:gd name="connsiteX16" fmla="*/ 410308 w 2258646"/>
              <a:gd name="connsiteY16" fmla="*/ 656492 h 1266092"/>
              <a:gd name="connsiteX17" fmla="*/ 410308 w 2258646"/>
              <a:gd name="connsiteY17" fmla="*/ 844061 h 1266092"/>
              <a:gd name="connsiteX18" fmla="*/ 429846 w 2258646"/>
              <a:gd name="connsiteY18" fmla="*/ 844061 h 1266092"/>
              <a:gd name="connsiteX19" fmla="*/ 429846 w 2258646"/>
              <a:gd name="connsiteY19" fmla="*/ 910492 h 1266092"/>
              <a:gd name="connsiteX20" fmla="*/ 453293 w 2258646"/>
              <a:gd name="connsiteY20" fmla="*/ 910492 h 1266092"/>
              <a:gd name="connsiteX21" fmla="*/ 453293 w 2258646"/>
              <a:gd name="connsiteY21" fmla="*/ 1031631 h 1266092"/>
              <a:gd name="connsiteX22" fmla="*/ 500185 w 2258646"/>
              <a:gd name="connsiteY22" fmla="*/ 1031631 h 1266092"/>
              <a:gd name="connsiteX23" fmla="*/ 500185 w 2258646"/>
              <a:gd name="connsiteY23" fmla="*/ 1094154 h 1266092"/>
              <a:gd name="connsiteX24" fmla="*/ 597877 w 2258646"/>
              <a:gd name="connsiteY24" fmla="*/ 1094154 h 1266092"/>
              <a:gd name="connsiteX25" fmla="*/ 597877 w 2258646"/>
              <a:gd name="connsiteY25" fmla="*/ 1137138 h 1266092"/>
              <a:gd name="connsiteX26" fmla="*/ 597877 w 2258646"/>
              <a:gd name="connsiteY26" fmla="*/ 1144954 h 1266092"/>
              <a:gd name="connsiteX27" fmla="*/ 597877 w 2258646"/>
              <a:gd name="connsiteY27" fmla="*/ 1211384 h 1266092"/>
              <a:gd name="connsiteX28" fmla="*/ 609600 w 2258646"/>
              <a:gd name="connsiteY28" fmla="*/ 1211384 h 1266092"/>
              <a:gd name="connsiteX29" fmla="*/ 609600 w 2258646"/>
              <a:gd name="connsiteY29" fmla="*/ 1266092 h 1266092"/>
              <a:gd name="connsiteX30" fmla="*/ 2258646 w 2258646"/>
              <a:gd name="connsiteY30" fmla="*/ 1266092 h 126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258646" h="1266092">
                <a:moveTo>
                  <a:pt x="0" y="0"/>
                </a:moveTo>
                <a:lnTo>
                  <a:pt x="113323" y="0"/>
                </a:lnTo>
                <a:lnTo>
                  <a:pt x="113323" y="54707"/>
                </a:lnTo>
                <a:lnTo>
                  <a:pt x="187570" y="54707"/>
                </a:lnTo>
                <a:lnTo>
                  <a:pt x="187570" y="121138"/>
                </a:lnTo>
                <a:lnTo>
                  <a:pt x="285262" y="121138"/>
                </a:lnTo>
                <a:lnTo>
                  <a:pt x="285262" y="160215"/>
                </a:lnTo>
                <a:lnTo>
                  <a:pt x="285262" y="183661"/>
                </a:lnTo>
                <a:lnTo>
                  <a:pt x="316523" y="183661"/>
                </a:lnTo>
                <a:lnTo>
                  <a:pt x="316523" y="246184"/>
                </a:lnTo>
                <a:lnTo>
                  <a:pt x="324339" y="246184"/>
                </a:lnTo>
                <a:lnTo>
                  <a:pt x="324339" y="355600"/>
                </a:lnTo>
                <a:lnTo>
                  <a:pt x="359508" y="355600"/>
                </a:lnTo>
                <a:lnTo>
                  <a:pt x="359508" y="605692"/>
                </a:lnTo>
                <a:lnTo>
                  <a:pt x="394677" y="605692"/>
                </a:lnTo>
                <a:lnTo>
                  <a:pt x="394677" y="656492"/>
                </a:lnTo>
                <a:lnTo>
                  <a:pt x="410308" y="656492"/>
                </a:lnTo>
                <a:lnTo>
                  <a:pt x="410308" y="844061"/>
                </a:lnTo>
                <a:lnTo>
                  <a:pt x="429846" y="844061"/>
                </a:lnTo>
                <a:lnTo>
                  <a:pt x="429846" y="910492"/>
                </a:lnTo>
                <a:lnTo>
                  <a:pt x="453293" y="910492"/>
                </a:lnTo>
                <a:lnTo>
                  <a:pt x="453293" y="1031631"/>
                </a:lnTo>
                <a:lnTo>
                  <a:pt x="500185" y="1031631"/>
                </a:lnTo>
                <a:lnTo>
                  <a:pt x="500185" y="1094154"/>
                </a:lnTo>
                <a:lnTo>
                  <a:pt x="597877" y="1094154"/>
                </a:lnTo>
                <a:lnTo>
                  <a:pt x="597877" y="1137138"/>
                </a:lnTo>
                <a:lnTo>
                  <a:pt x="597877" y="1144954"/>
                </a:lnTo>
                <a:lnTo>
                  <a:pt x="597877" y="1211384"/>
                </a:lnTo>
                <a:lnTo>
                  <a:pt x="609600" y="1211384"/>
                </a:lnTo>
                <a:lnTo>
                  <a:pt x="609600" y="1266092"/>
                </a:lnTo>
                <a:lnTo>
                  <a:pt x="2258646" y="1266092"/>
                </a:lnTo>
              </a:path>
            </a:pathLst>
          </a:custGeom>
          <a:noFill/>
          <a:ln w="28575">
            <a:solidFill>
              <a:srgbClr val="015873"/>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4" name="Freeform: Shape 203">
            <a:extLst>
              <a:ext uri="{FF2B5EF4-FFF2-40B4-BE49-F238E27FC236}">
                <a16:creationId xmlns:a16="http://schemas.microsoft.com/office/drawing/2014/main" id="{629F4D58-A14D-4CFA-E433-C4F350605EEB}"/>
              </a:ext>
            </a:extLst>
          </p:cNvPr>
          <p:cNvSpPr/>
          <p:nvPr/>
        </p:nvSpPr>
        <p:spPr bwMode="auto">
          <a:xfrm>
            <a:off x="902677" y="2331823"/>
            <a:ext cx="2962031" cy="1492739"/>
          </a:xfrm>
          <a:custGeom>
            <a:avLst/>
            <a:gdLst>
              <a:gd name="connsiteX0" fmla="*/ 0 w 2962031"/>
              <a:gd name="connsiteY0" fmla="*/ 0 h 1492739"/>
              <a:gd name="connsiteX1" fmla="*/ 50800 w 2962031"/>
              <a:gd name="connsiteY1" fmla="*/ 0 h 1492739"/>
              <a:gd name="connsiteX2" fmla="*/ 50800 w 2962031"/>
              <a:gd name="connsiteY2" fmla="*/ 62523 h 1492739"/>
              <a:gd name="connsiteX3" fmla="*/ 148492 w 2962031"/>
              <a:gd name="connsiteY3" fmla="*/ 62523 h 1492739"/>
              <a:gd name="connsiteX4" fmla="*/ 148492 w 2962031"/>
              <a:gd name="connsiteY4" fmla="*/ 128954 h 1492739"/>
              <a:gd name="connsiteX5" fmla="*/ 168031 w 2962031"/>
              <a:gd name="connsiteY5" fmla="*/ 128954 h 1492739"/>
              <a:gd name="connsiteX6" fmla="*/ 168031 w 2962031"/>
              <a:gd name="connsiteY6" fmla="*/ 390769 h 1492739"/>
              <a:gd name="connsiteX7" fmla="*/ 195385 w 2962031"/>
              <a:gd name="connsiteY7" fmla="*/ 390769 h 1492739"/>
              <a:gd name="connsiteX8" fmla="*/ 195385 w 2962031"/>
              <a:gd name="connsiteY8" fmla="*/ 453292 h 1492739"/>
              <a:gd name="connsiteX9" fmla="*/ 254000 w 2962031"/>
              <a:gd name="connsiteY9" fmla="*/ 453292 h 1492739"/>
              <a:gd name="connsiteX10" fmla="*/ 254000 w 2962031"/>
              <a:gd name="connsiteY10" fmla="*/ 652585 h 1492739"/>
              <a:gd name="connsiteX11" fmla="*/ 273538 w 2962031"/>
              <a:gd name="connsiteY11" fmla="*/ 652585 h 1492739"/>
              <a:gd name="connsiteX12" fmla="*/ 273538 w 2962031"/>
              <a:gd name="connsiteY12" fmla="*/ 844062 h 1492739"/>
              <a:gd name="connsiteX13" fmla="*/ 289169 w 2962031"/>
              <a:gd name="connsiteY13" fmla="*/ 844062 h 1492739"/>
              <a:gd name="connsiteX14" fmla="*/ 289169 w 2962031"/>
              <a:gd name="connsiteY14" fmla="*/ 976923 h 1492739"/>
              <a:gd name="connsiteX15" fmla="*/ 320431 w 2962031"/>
              <a:gd name="connsiteY15" fmla="*/ 976923 h 1492739"/>
              <a:gd name="connsiteX16" fmla="*/ 320431 w 2962031"/>
              <a:gd name="connsiteY16" fmla="*/ 1168400 h 1492739"/>
              <a:gd name="connsiteX17" fmla="*/ 347785 w 2962031"/>
              <a:gd name="connsiteY17" fmla="*/ 1168400 h 1492739"/>
              <a:gd name="connsiteX18" fmla="*/ 347785 w 2962031"/>
              <a:gd name="connsiteY18" fmla="*/ 1238739 h 1492739"/>
              <a:gd name="connsiteX19" fmla="*/ 379046 w 2962031"/>
              <a:gd name="connsiteY19" fmla="*/ 1238739 h 1492739"/>
              <a:gd name="connsiteX20" fmla="*/ 379046 w 2962031"/>
              <a:gd name="connsiteY20" fmla="*/ 1305169 h 1492739"/>
              <a:gd name="connsiteX21" fmla="*/ 394677 w 2962031"/>
              <a:gd name="connsiteY21" fmla="*/ 1305169 h 1492739"/>
              <a:gd name="connsiteX22" fmla="*/ 394677 w 2962031"/>
              <a:gd name="connsiteY22" fmla="*/ 1363785 h 1492739"/>
              <a:gd name="connsiteX23" fmla="*/ 394677 w 2962031"/>
              <a:gd name="connsiteY23" fmla="*/ 1363785 h 1492739"/>
              <a:gd name="connsiteX24" fmla="*/ 418123 w 2962031"/>
              <a:gd name="connsiteY24" fmla="*/ 1363785 h 1492739"/>
              <a:gd name="connsiteX25" fmla="*/ 418123 w 2962031"/>
              <a:gd name="connsiteY25" fmla="*/ 1434123 h 1492739"/>
              <a:gd name="connsiteX26" fmla="*/ 468923 w 2962031"/>
              <a:gd name="connsiteY26" fmla="*/ 1434123 h 1492739"/>
              <a:gd name="connsiteX27" fmla="*/ 468923 w 2962031"/>
              <a:gd name="connsiteY27" fmla="*/ 1492739 h 1492739"/>
              <a:gd name="connsiteX28" fmla="*/ 2962031 w 2962031"/>
              <a:gd name="connsiteY28" fmla="*/ 1492739 h 1492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62031" h="1492739">
                <a:moveTo>
                  <a:pt x="0" y="0"/>
                </a:moveTo>
                <a:lnTo>
                  <a:pt x="50800" y="0"/>
                </a:lnTo>
                <a:lnTo>
                  <a:pt x="50800" y="62523"/>
                </a:lnTo>
                <a:lnTo>
                  <a:pt x="148492" y="62523"/>
                </a:lnTo>
                <a:lnTo>
                  <a:pt x="148492" y="128954"/>
                </a:lnTo>
                <a:lnTo>
                  <a:pt x="168031" y="128954"/>
                </a:lnTo>
                <a:lnTo>
                  <a:pt x="168031" y="390769"/>
                </a:lnTo>
                <a:lnTo>
                  <a:pt x="195385" y="390769"/>
                </a:lnTo>
                <a:lnTo>
                  <a:pt x="195385" y="453292"/>
                </a:lnTo>
                <a:lnTo>
                  <a:pt x="254000" y="453292"/>
                </a:lnTo>
                <a:lnTo>
                  <a:pt x="254000" y="652585"/>
                </a:lnTo>
                <a:lnTo>
                  <a:pt x="273538" y="652585"/>
                </a:lnTo>
                <a:lnTo>
                  <a:pt x="273538" y="844062"/>
                </a:lnTo>
                <a:lnTo>
                  <a:pt x="289169" y="844062"/>
                </a:lnTo>
                <a:lnTo>
                  <a:pt x="289169" y="976923"/>
                </a:lnTo>
                <a:lnTo>
                  <a:pt x="320431" y="976923"/>
                </a:lnTo>
                <a:lnTo>
                  <a:pt x="320431" y="1168400"/>
                </a:lnTo>
                <a:lnTo>
                  <a:pt x="347785" y="1168400"/>
                </a:lnTo>
                <a:lnTo>
                  <a:pt x="347785" y="1238739"/>
                </a:lnTo>
                <a:lnTo>
                  <a:pt x="379046" y="1238739"/>
                </a:lnTo>
                <a:lnTo>
                  <a:pt x="379046" y="1305169"/>
                </a:lnTo>
                <a:lnTo>
                  <a:pt x="394677" y="1305169"/>
                </a:lnTo>
                <a:lnTo>
                  <a:pt x="394677" y="1363785"/>
                </a:lnTo>
                <a:lnTo>
                  <a:pt x="394677" y="1363785"/>
                </a:lnTo>
                <a:lnTo>
                  <a:pt x="418123" y="1363785"/>
                </a:lnTo>
                <a:lnTo>
                  <a:pt x="418123" y="1434123"/>
                </a:lnTo>
                <a:lnTo>
                  <a:pt x="468923" y="1434123"/>
                </a:lnTo>
                <a:lnTo>
                  <a:pt x="468923" y="1492739"/>
                </a:lnTo>
                <a:lnTo>
                  <a:pt x="2962031" y="1492739"/>
                </a:lnTo>
              </a:path>
            </a:pathLst>
          </a:custGeom>
          <a:noFill/>
          <a:ln w="28575">
            <a:solidFill>
              <a:srgbClr val="E1471D"/>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205" name="TextBox 204">
            <a:extLst>
              <a:ext uri="{FF2B5EF4-FFF2-40B4-BE49-F238E27FC236}">
                <a16:creationId xmlns:a16="http://schemas.microsoft.com/office/drawing/2014/main" id="{9A7F43C5-383A-C328-8070-011CDEB67CFF}"/>
              </a:ext>
            </a:extLst>
          </p:cNvPr>
          <p:cNvSpPr txBox="1"/>
          <p:nvPr/>
        </p:nvSpPr>
        <p:spPr bwMode="auto">
          <a:xfrm>
            <a:off x="1253282" y="1533876"/>
            <a:ext cx="1958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a:solidFill>
                  <a:srgbClr val="000000"/>
                </a:solidFill>
                <a:latin typeface="Calibri" panose="020F0502020204030204" pitchFamily="34" charset="0"/>
              </a:rPr>
              <a:t>Overall Population</a:t>
            </a:r>
          </a:p>
        </p:txBody>
      </p:sp>
      <p:sp>
        <p:nvSpPr>
          <p:cNvPr id="206" name="TextBox 205">
            <a:extLst>
              <a:ext uri="{FF2B5EF4-FFF2-40B4-BE49-F238E27FC236}">
                <a16:creationId xmlns:a16="http://schemas.microsoft.com/office/drawing/2014/main" id="{A5BCAA07-4238-7906-F62B-FF6D792232C3}"/>
              </a:ext>
            </a:extLst>
          </p:cNvPr>
          <p:cNvSpPr txBox="1"/>
          <p:nvPr/>
        </p:nvSpPr>
        <p:spPr bwMode="auto">
          <a:xfrm>
            <a:off x="4349348" y="1533876"/>
            <a:ext cx="37312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a:solidFill>
                  <a:srgbClr val="000000"/>
                </a:solidFill>
                <a:latin typeface="Calibri" panose="020F0502020204030204" pitchFamily="34" charset="0"/>
              </a:rPr>
              <a:t>Stage III or IV Undergoing </a:t>
            </a:r>
            <a:br>
              <a:rPr lang="en-US">
                <a:solidFill>
                  <a:srgbClr val="000000"/>
                </a:solidFill>
                <a:latin typeface="Calibri" panose="020F0502020204030204" pitchFamily="34" charset="0"/>
              </a:rPr>
            </a:br>
            <a:r>
              <a:rPr lang="en-US">
                <a:solidFill>
                  <a:srgbClr val="000000"/>
                </a:solidFill>
                <a:latin typeface="Calibri" panose="020F0502020204030204" pitchFamily="34" charset="0"/>
              </a:rPr>
              <a:t>Primary Treatment</a:t>
            </a:r>
          </a:p>
        </p:txBody>
      </p:sp>
      <p:sp>
        <p:nvSpPr>
          <p:cNvPr id="207" name="TextBox 206">
            <a:extLst>
              <a:ext uri="{FF2B5EF4-FFF2-40B4-BE49-F238E27FC236}">
                <a16:creationId xmlns:a16="http://schemas.microsoft.com/office/drawing/2014/main" id="{E3C038AF-6FDE-BB7B-EED2-DF4B41A41234}"/>
              </a:ext>
            </a:extLst>
          </p:cNvPr>
          <p:cNvSpPr txBox="1"/>
          <p:nvPr/>
        </p:nvSpPr>
        <p:spPr bwMode="auto">
          <a:xfrm>
            <a:off x="8069501" y="1533876"/>
            <a:ext cx="373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a:solidFill>
                  <a:srgbClr val="000000"/>
                </a:solidFill>
                <a:latin typeface="Calibri" panose="020F0502020204030204" pitchFamily="34" charset="0"/>
              </a:rPr>
              <a:t>Patients With Recurrent Disease</a:t>
            </a:r>
          </a:p>
        </p:txBody>
      </p:sp>
      <p:sp>
        <p:nvSpPr>
          <p:cNvPr id="208" name="TextBox 207">
            <a:extLst>
              <a:ext uri="{FF2B5EF4-FFF2-40B4-BE49-F238E27FC236}">
                <a16:creationId xmlns:a16="http://schemas.microsoft.com/office/drawing/2014/main" id="{80A3FA32-6860-3E69-EF34-6ED814CA16F4}"/>
              </a:ext>
            </a:extLst>
          </p:cNvPr>
          <p:cNvSpPr txBox="1"/>
          <p:nvPr/>
        </p:nvSpPr>
        <p:spPr bwMode="auto">
          <a:xfrm>
            <a:off x="2645823" y="2180771"/>
            <a:ext cx="1403851"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lgn="ctr">
              <a:spcBef>
                <a:spcPts val="0"/>
              </a:spcBef>
            </a:pPr>
            <a:r>
              <a:rPr lang="en-US" sz="1400">
                <a:solidFill>
                  <a:srgbClr val="000000"/>
                </a:solidFill>
                <a:latin typeface="Calibri" panose="020F0502020204030204" pitchFamily="34" charset="0"/>
                <a:cs typeface="Calibri" panose="020F0502020204030204" pitchFamily="34" charset="0"/>
              </a:rPr>
              <a:t>Median PFS, Mo (90% CI)</a:t>
            </a:r>
          </a:p>
          <a:p>
            <a:pPr algn="ctr">
              <a:spcBef>
                <a:spcPts val="0"/>
              </a:spcBef>
            </a:pPr>
            <a:r>
              <a:rPr lang="en-US" sz="1400" b="0">
                <a:solidFill>
                  <a:srgbClr val="000000"/>
                </a:solidFill>
                <a:latin typeface="Calibri" panose="020F0502020204030204" pitchFamily="34" charset="0"/>
              </a:rPr>
              <a:t>12.9</a:t>
            </a:r>
          </a:p>
          <a:p>
            <a:pPr algn="ctr">
              <a:spcBef>
                <a:spcPts val="0"/>
              </a:spcBef>
            </a:pPr>
            <a:r>
              <a:rPr lang="en-US" sz="1400" b="0">
                <a:solidFill>
                  <a:srgbClr val="000000"/>
                </a:solidFill>
                <a:latin typeface="Calibri" panose="020F0502020204030204" pitchFamily="34" charset="0"/>
              </a:rPr>
              <a:t>8.0</a:t>
            </a:r>
            <a:endParaRPr lang="en-US" sz="1400" b="0">
              <a:solidFill>
                <a:srgbClr val="000000"/>
              </a:solidFill>
              <a:latin typeface="Calibri" panose="020F0502020204030204" pitchFamily="34" charset="0"/>
              <a:cs typeface="Calibri" panose="020F0502020204030204" pitchFamily="34" charset="0"/>
            </a:endParaRPr>
          </a:p>
        </p:txBody>
      </p:sp>
      <p:sp>
        <p:nvSpPr>
          <p:cNvPr id="209" name="TextBox 208">
            <a:extLst>
              <a:ext uri="{FF2B5EF4-FFF2-40B4-BE49-F238E27FC236}">
                <a16:creationId xmlns:a16="http://schemas.microsoft.com/office/drawing/2014/main" id="{D05D86D2-0B87-51A3-9CC9-E00498C9DBCD}"/>
              </a:ext>
            </a:extLst>
          </p:cNvPr>
          <p:cNvSpPr txBox="1"/>
          <p:nvPr/>
        </p:nvSpPr>
        <p:spPr bwMode="auto">
          <a:xfrm>
            <a:off x="898214" y="3870185"/>
            <a:ext cx="31101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it-IT" sz="1400" b="0">
                <a:solidFill>
                  <a:srgbClr val="000000"/>
                </a:solidFill>
                <a:latin typeface="Calibri" panose="020F0502020204030204" pitchFamily="34" charset="0"/>
              </a:rPr>
              <a:t>HR: 0.46 (90% CI: 0.28-0.76; </a:t>
            </a:r>
            <a:r>
              <a:rPr lang="it-IT" sz="1400" b="0" i="1">
                <a:solidFill>
                  <a:srgbClr val="000000"/>
                </a:solidFill>
                <a:latin typeface="Calibri" panose="020F0502020204030204" pitchFamily="34" charset="0"/>
              </a:rPr>
              <a:t>P</a:t>
            </a:r>
            <a:r>
              <a:rPr lang="it-IT" sz="1400" b="0">
                <a:solidFill>
                  <a:srgbClr val="000000"/>
                </a:solidFill>
                <a:latin typeface="Calibri" panose="020F0502020204030204" pitchFamily="34" charset="0"/>
              </a:rPr>
              <a:t> = .0050*)</a:t>
            </a:r>
            <a:endParaRPr lang="en-US" sz="1400" b="0">
              <a:solidFill>
                <a:srgbClr val="000000"/>
              </a:solidFill>
              <a:latin typeface="Calibri" panose="020F0502020204030204" pitchFamily="34" charset="0"/>
            </a:endParaRPr>
          </a:p>
        </p:txBody>
      </p:sp>
      <p:sp>
        <p:nvSpPr>
          <p:cNvPr id="210" name="TextBox 209">
            <a:extLst>
              <a:ext uri="{FF2B5EF4-FFF2-40B4-BE49-F238E27FC236}">
                <a16:creationId xmlns:a16="http://schemas.microsoft.com/office/drawing/2014/main" id="{5535F8F0-746D-9C00-A99A-997BC23BB82D}"/>
              </a:ext>
            </a:extLst>
          </p:cNvPr>
          <p:cNvSpPr txBox="1"/>
          <p:nvPr/>
        </p:nvSpPr>
        <p:spPr bwMode="auto">
          <a:xfrm>
            <a:off x="2434060" y="2618855"/>
            <a:ext cx="70631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spcBef>
                <a:spcPts val="0"/>
              </a:spcBef>
            </a:pPr>
            <a:r>
              <a:rPr lang="en-US" sz="1400" b="0">
                <a:solidFill>
                  <a:srgbClr val="000000"/>
                </a:solidFill>
                <a:latin typeface="Calibri" panose="020F0502020204030204" pitchFamily="34" charset="0"/>
              </a:rPr>
              <a:t>CP + T</a:t>
            </a:r>
          </a:p>
          <a:p>
            <a:pPr>
              <a:spcBef>
                <a:spcPts val="0"/>
              </a:spcBef>
            </a:pPr>
            <a:r>
              <a:rPr lang="en-US" sz="1400" b="0">
                <a:solidFill>
                  <a:srgbClr val="000000"/>
                </a:solidFill>
                <a:latin typeface="Calibri" panose="020F0502020204030204" pitchFamily="34" charset="0"/>
              </a:rPr>
              <a:t>CP</a:t>
            </a:r>
          </a:p>
        </p:txBody>
      </p:sp>
      <p:sp>
        <p:nvSpPr>
          <p:cNvPr id="211" name="TextBox 210">
            <a:extLst>
              <a:ext uri="{FF2B5EF4-FFF2-40B4-BE49-F238E27FC236}">
                <a16:creationId xmlns:a16="http://schemas.microsoft.com/office/drawing/2014/main" id="{5148323E-9A24-BDA2-B766-B8BDCA36476A}"/>
              </a:ext>
            </a:extLst>
          </p:cNvPr>
          <p:cNvSpPr txBox="1"/>
          <p:nvPr/>
        </p:nvSpPr>
        <p:spPr bwMode="auto">
          <a:xfrm>
            <a:off x="6455815" y="2075566"/>
            <a:ext cx="144768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lgn="ctr">
              <a:spcBef>
                <a:spcPts val="0"/>
              </a:spcBef>
            </a:pPr>
            <a:r>
              <a:rPr lang="en-US" sz="1400">
                <a:solidFill>
                  <a:srgbClr val="000000"/>
                </a:solidFill>
                <a:latin typeface="Calibri" panose="020F0502020204030204" pitchFamily="34" charset="0"/>
                <a:cs typeface="Calibri" panose="020F0502020204030204" pitchFamily="34" charset="0"/>
              </a:rPr>
              <a:t>Median PFS, Mo (90% CI)</a:t>
            </a:r>
          </a:p>
          <a:p>
            <a:pPr algn="ctr">
              <a:spcBef>
                <a:spcPts val="0"/>
              </a:spcBef>
            </a:pPr>
            <a:r>
              <a:rPr lang="en-US" sz="1400" b="0">
                <a:solidFill>
                  <a:srgbClr val="000000"/>
                </a:solidFill>
                <a:latin typeface="Calibri" panose="020F0502020204030204" pitchFamily="34" charset="0"/>
              </a:rPr>
              <a:t>17.7</a:t>
            </a:r>
          </a:p>
          <a:p>
            <a:pPr algn="ctr">
              <a:spcBef>
                <a:spcPts val="0"/>
              </a:spcBef>
            </a:pPr>
            <a:r>
              <a:rPr lang="en-US" sz="1400" b="0">
                <a:solidFill>
                  <a:srgbClr val="000000"/>
                </a:solidFill>
                <a:latin typeface="Calibri" panose="020F0502020204030204" pitchFamily="34" charset="0"/>
              </a:rPr>
              <a:t>9.3</a:t>
            </a:r>
          </a:p>
        </p:txBody>
      </p:sp>
      <p:sp>
        <p:nvSpPr>
          <p:cNvPr id="212" name="TextBox 211">
            <a:extLst>
              <a:ext uri="{FF2B5EF4-FFF2-40B4-BE49-F238E27FC236}">
                <a16:creationId xmlns:a16="http://schemas.microsoft.com/office/drawing/2014/main" id="{7EFFE536-5697-DD86-471A-6890A855EB5A}"/>
              </a:ext>
            </a:extLst>
          </p:cNvPr>
          <p:cNvSpPr txBox="1"/>
          <p:nvPr/>
        </p:nvSpPr>
        <p:spPr bwMode="auto">
          <a:xfrm>
            <a:off x="6314755" y="2501018"/>
            <a:ext cx="729028"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spcBef>
                <a:spcPts val="0"/>
              </a:spcBef>
            </a:pPr>
            <a:r>
              <a:rPr lang="en-US" sz="1400" b="0">
                <a:solidFill>
                  <a:srgbClr val="000000"/>
                </a:solidFill>
                <a:latin typeface="Calibri" panose="020F0502020204030204" pitchFamily="34" charset="0"/>
              </a:rPr>
              <a:t>CP + T</a:t>
            </a:r>
          </a:p>
          <a:p>
            <a:pPr>
              <a:spcBef>
                <a:spcPts val="0"/>
              </a:spcBef>
            </a:pPr>
            <a:r>
              <a:rPr lang="en-US" sz="1400" b="0">
                <a:solidFill>
                  <a:srgbClr val="000000"/>
                </a:solidFill>
                <a:latin typeface="Calibri" panose="020F0502020204030204" pitchFamily="34" charset="0"/>
              </a:rPr>
              <a:t>CP</a:t>
            </a:r>
            <a:endParaRPr lang="en-US" sz="1400" b="0">
              <a:solidFill>
                <a:srgbClr val="000000"/>
              </a:solidFill>
              <a:latin typeface="Calibri" panose="020F0502020204030204" pitchFamily="34" charset="0"/>
              <a:cs typeface="Calibri" panose="020F0502020204030204" pitchFamily="34" charset="0"/>
            </a:endParaRPr>
          </a:p>
        </p:txBody>
      </p:sp>
      <p:sp>
        <p:nvSpPr>
          <p:cNvPr id="213" name="TextBox 212">
            <a:extLst>
              <a:ext uri="{FF2B5EF4-FFF2-40B4-BE49-F238E27FC236}">
                <a16:creationId xmlns:a16="http://schemas.microsoft.com/office/drawing/2014/main" id="{E65BC4AF-DA20-5879-37CB-57E773C95CAE}"/>
              </a:ext>
            </a:extLst>
          </p:cNvPr>
          <p:cNvSpPr txBox="1"/>
          <p:nvPr/>
        </p:nvSpPr>
        <p:spPr bwMode="auto">
          <a:xfrm>
            <a:off x="4767521" y="3848943"/>
            <a:ext cx="2983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it-IT" sz="1400" b="0">
                <a:solidFill>
                  <a:srgbClr val="000000"/>
                </a:solidFill>
                <a:latin typeface="Calibri" panose="020F0502020204030204" pitchFamily="34" charset="0"/>
              </a:rPr>
              <a:t>HR: 0.44 (90% CI: 0.23-0.83; </a:t>
            </a:r>
            <a:r>
              <a:rPr lang="it-IT" sz="1400" b="0" i="1">
                <a:solidFill>
                  <a:srgbClr val="000000"/>
                </a:solidFill>
                <a:latin typeface="Calibri" panose="020F0502020204030204" pitchFamily="34" charset="0"/>
              </a:rPr>
              <a:t>P</a:t>
            </a:r>
            <a:r>
              <a:rPr lang="it-IT" sz="1400" b="0">
                <a:solidFill>
                  <a:srgbClr val="000000"/>
                </a:solidFill>
                <a:latin typeface="Calibri" panose="020F0502020204030204" pitchFamily="34" charset="0"/>
              </a:rPr>
              <a:t> = .015*)</a:t>
            </a:r>
            <a:endParaRPr lang="en-US" sz="1400" b="0">
              <a:solidFill>
                <a:srgbClr val="000000"/>
              </a:solidFill>
              <a:latin typeface="Calibri" panose="020F0502020204030204" pitchFamily="34" charset="0"/>
            </a:endParaRPr>
          </a:p>
        </p:txBody>
      </p:sp>
      <p:sp>
        <p:nvSpPr>
          <p:cNvPr id="214" name="TextBox 213">
            <a:extLst>
              <a:ext uri="{FF2B5EF4-FFF2-40B4-BE49-F238E27FC236}">
                <a16:creationId xmlns:a16="http://schemas.microsoft.com/office/drawing/2014/main" id="{C0E04534-AC95-8F8F-BF32-B591EE1F2F02}"/>
              </a:ext>
            </a:extLst>
          </p:cNvPr>
          <p:cNvSpPr txBox="1"/>
          <p:nvPr/>
        </p:nvSpPr>
        <p:spPr bwMode="auto">
          <a:xfrm>
            <a:off x="10399169" y="2443405"/>
            <a:ext cx="1496399"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lgn="ctr">
              <a:spcBef>
                <a:spcPts val="0"/>
              </a:spcBef>
            </a:pPr>
            <a:r>
              <a:rPr lang="en-US" sz="1400">
                <a:solidFill>
                  <a:srgbClr val="000000"/>
                </a:solidFill>
                <a:latin typeface="Calibri" panose="020F0502020204030204" pitchFamily="34" charset="0"/>
                <a:cs typeface="Calibri" panose="020F0502020204030204" pitchFamily="34" charset="0"/>
              </a:rPr>
              <a:t>Median PFS, Mo (90% CI)</a:t>
            </a:r>
          </a:p>
          <a:p>
            <a:pPr algn="ctr">
              <a:spcBef>
                <a:spcPts val="0"/>
              </a:spcBef>
            </a:pPr>
            <a:r>
              <a:rPr lang="en-US" sz="1400" b="0">
                <a:solidFill>
                  <a:srgbClr val="000000"/>
                </a:solidFill>
                <a:latin typeface="Calibri" panose="020F0502020204030204" pitchFamily="34" charset="0"/>
              </a:rPr>
              <a:t>9.2</a:t>
            </a:r>
          </a:p>
          <a:p>
            <a:pPr algn="ctr">
              <a:spcBef>
                <a:spcPts val="0"/>
              </a:spcBef>
            </a:pPr>
            <a:r>
              <a:rPr lang="en-US" sz="1400" b="0">
                <a:solidFill>
                  <a:srgbClr val="000000"/>
                </a:solidFill>
                <a:latin typeface="Calibri" panose="020F0502020204030204" pitchFamily="34" charset="0"/>
              </a:rPr>
              <a:t>7.0 </a:t>
            </a:r>
          </a:p>
        </p:txBody>
      </p:sp>
      <p:sp>
        <p:nvSpPr>
          <p:cNvPr id="215" name="TextBox 214">
            <a:extLst>
              <a:ext uri="{FF2B5EF4-FFF2-40B4-BE49-F238E27FC236}">
                <a16:creationId xmlns:a16="http://schemas.microsoft.com/office/drawing/2014/main" id="{D7002731-C3DD-460C-AE03-146853148426}"/>
              </a:ext>
            </a:extLst>
          </p:cNvPr>
          <p:cNvSpPr txBox="1"/>
          <p:nvPr/>
        </p:nvSpPr>
        <p:spPr bwMode="auto">
          <a:xfrm>
            <a:off x="10204187" y="2876292"/>
            <a:ext cx="74202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spcBef>
                <a:spcPts val="0"/>
              </a:spcBef>
            </a:pPr>
            <a:r>
              <a:rPr lang="en-US" sz="1400" b="0">
                <a:solidFill>
                  <a:srgbClr val="000000"/>
                </a:solidFill>
                <a:latin typeface="Calibri" panose="020F0502020204030204" pitchFamily="34" charset="0"/>
              </a:rPr>
              <a:t>CP + T</a:t>
            </a:r>
          </a:p>
          <a:p>
            <a:pPr>
              <a:spcBef>
                <a:spcPts val="0"/>
              </a:spcBef>
            </a:pPr>
            <a:r>
              <a:rPr lang="en-US" sz="1400" b="0">
                <a:solidFill>
                  <a:srgbClr val="000000"/>
                </a:solidFill>
                <a:latin typeface="Calibri" panose="020F0502020204030204" pitchFamily="34" charset="0"/>
              </a:rPr>
              <a:t>CP</a:t>
            </a:r>
            <a:endParaRPr lang="en-US" sz="1400" b="0">
              <a:solidFill>
                <a:srgbClr val="000000"/>
              </a:solidFill>
              <a:latin typeface="Calibri" panose="020F0502020204030204" pitchFamily="34" charset="0"/>
              <a:cs typeface="Calibri" panose="020F0502020204030204" pitchFamily="34" charset="0"/>
            </a:endParaRPr>
          </a:p>
        </p:txBody>
      </p:sp>
      <p:sp>
        <p:nvSpPr>
          <p:cNvPr id="216" name="TextBox 215">
            <a:extLst>
              <a:ext uri="{FF2B5EF4-FFF2-40B4-BE49-F238E27FC236}">
                <a16:creationId xmlns:a16="http://schemas.microsoft.com/office/drawing/2014/main" id="{E3334C80-D6E1-1184-501A-F7A9EA0C19AA}"/>
              </a:ext>
            </a:extLst>
          </p:cNvPr>
          <p:cNvSpPr txBox="1"/>
          <p:nvPr/>
        </p:nvSpPr>
        <p:spPr bwMode="auto">
          <a:xfrm>
            <a:off x="8374401" y="1943785"/>
            <a:ext cx="3348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it-IT" sz="1400" b="0">
                <a:solidFill>
                  <a:srgbClr val="000000"/>
                </a:solidFill>
                <a:latin typeface="Calibri" panose="020F0502020204030204" pitchFamily="34" charset="0"/>
              </a:rPr>
              <a:t>HR: 0.125 (90% CI: 0.033-0.483; </a:t>
            </a:r>
            <a:r>
              <a:rPr lang="it-IT" sz="1400" b="0" i="1">
                <a:solidFill>
                  <a:srgbClr val="000000"/>
                </a:solidFill>
                <a:latin typeface="Calibri" panose="020F0502020204030204" pitchFamily="34" charset="0"/>
              </a:rPr>
              <a:t>P</a:t>
            </a:r>
            <a:r>
              <a:rPr lang="it-IT" sz="1400" b="0">
                <a:solidFill>
                  <a:srgbClr val="000000"/>
                </a:solidFill>
                <a:latin typeface="Calibri" panose="020F0502020204030204" pitchFamily="34" charset="0"/>
              </a:rPr>
              <a:t> = .0035*)</a:t>
            </a:r>
            <a:endParaRPr lang="en-US" sz="1400" b="0">
              <a:solidFill>
                <a:srgbClr val="000000"/>
              </a:solidFill>
              <a:latin typeface="Calibri" panose="020F0502020204030204" pitchFamily="34" charset="0"/>
            </a:endParaRPr>
          </a:p>
        </p:txBody>
      </p:sp>
      <p:sp>
        <p:nvSpPr>
          <p:cNvPr id="217" name="TextBox 216">
            <a:extLst>
              <a:ext uri="{FF2B5EF4-FFF2-40B4-BE49-F238E27FC236}">
                <a16:creationId xmlns:a16="http://schemas.microsoft.com/office/drawing/2014/main" id="{6F176010-568D-7950-1620-97A2E39CEAD8}"/>
              </a:ext>
            </a:extLst>
          </p:cNvPr>
          <p:cNvSpPr txBox="1"/>
          <p:nvPr/>
        </p:nvSpPr>
        <p:spPr bwMode="auto">
          <a:xfrm>
            <a:off x="8069501" y="5093976"/>
            <a:ext cx="14211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a:solidFill>
                  <a:srgbClr val="000000"/>
                </a:solidFill>
                <a:latin typeface="Calibri" panose="020F0502020204030204" pitchFamily="34" charset="0"/>
              </a:rPr>
              <a:t>*1-sided </a:t>
            </a:r>
            <a:r>
              <a:rPr lang="en-US" sz="1400" b="0" i="1">
                <a:solidFill>
                  <a:srgbClr val="000000"/>
                </a:solidFill>
                <a:latin typeface="Calibri" panose="020F0502020204030204" pitchFamily="34" charset="0"/>
              </a:rPr>
              <a:t>P</a:t>
            </a:r>
            <a:r>
              <a:rPr lang="en-US" sz="1400" b="0">
                <a:solidFill>
                  <a:srgbClr val="000000"/>
                </a:solidFill>
                <a:latin typeface="Calibri" panose="020F0502020204030204" pitchFamily="34" charset="0"/>
              </a:rPr>
              <a:t> value.</a:t>
            </a:r>
          </a:p>
        </p:txBody>
      </p:sp>
      <p:sp>
        <p:nvSpPr>
          <p:cNvPr id="218" name="Freeform: Shape 217">
            <a:extLst>
              <a:ext uri="{FF2B5EF4-FFF2-40B4-BE49-F238E27FC236}">
                <a16:creationId xmlns:a16="http://schemas.microsoft.com/office/drawing/2014/main" id="{119B2D3D-7857-D87E-4F39-E97BA49C9542}"/>
              </a:ext>
            </a:extLst>
          </p:cNvPr>
          <p:cNvSpPr/>
          <p:nvPr/>
        </p:nvSpPr>
        <p:spPr bwMode="auto">
          <a:xfrm>
            <a:off x="920336" y="2332053"/>
            <a:ext cx="3021573" cy="1821116"/>
          </a:xfrm>
          <a:custGeom>
            <a:avLst/>
            <a:gdLst>
              <a:gd name="connsiteX0" fmla="*/ 0 w 3027509"/>
              <a:gd name="connsiteY0" fmla="*/ 0 h 1821116"/>
              <a:gd name="connsiteX1" fmla="*/ 0 w 3027509"/>
              <a:gd name="connsiteY1" fmla="*/ 1821116 h 1821116"/>
              <a:gd name="connsiteX2" fmla="*/ 3027509 w 3027509"/>
              <a:gd name="connsiteY2" fmla="*/ 1821116 h 1821116"/>
            </a:gdLst>
            <a:ahLst/>
            <a:cxnLst>
              <a:cxn ang="0">
                <a:pos x="connsiteX0" y="connsiteY0"/>
              </a:cxn>
              <a:cxn ang="0">
                <a:pos x="connsiteX1" y="connsiteY1"/>
              </a:cxn>
              <a:cxn ang="0">
                <a:pos x="connsiteX2" y="connsiteY2"/>
              </a:cxn>
            </a:cxnLst>
            <a:rect l="l" t="t" r="r" b="b"/>
            <a:pathLst>
              <a:path w="3027509" h="1821116">
                <a:moveTo>
                  <a:pt x="0" y="0"/>
                </a:moveTo>
                <a:lnTo>
                  <a:pt x="0" y="1821116"/>
                </a:lnTo>
                <a:lnTo>
                  <a:pt x="3027509" y="1821116"/>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nvGrpSpPr>
          <p:cNvPr id="219" name="Group 218">
            <a:extLst>
              <a:ext uri="{FF2B5EF4-FFF2-40B4-BE49-F238E27FC236}">
                <a16:creationId xmlns:a16="http://schemas.microsoft.com/office/drawing/2014/main" id="{2CD4BD3E-9E1C-253F-973A-0ACC2E246C0D}"/>
              </a:ext>
            </a:extLst>
          </p:cNvPr>
          <p:cNvGrpSpPr/>
          <p:nvPr/>
        </p:nvGrpSpPr>
        <p:grpSpPr>
          <a:xfrm>
            <a:off x="854620" y="2332044"/>
            <a:ext cx="65715" cy="1821116"/>
            <a:chOff x="2658793" y="1927274"/>
            <a:chExt cx="112542" cy="2834640"/>
          </a:xfrm>
        </p:grpSpPr>
        <p:cxnSp>
          <p:nvCxnSpPr>
            <p:cNvPr id="220" name="Straight Connector 219">
              <a:extLst>
                <a:ext uri="{FF2B5EF4-FFF2-40B4-BE49-F238E27FC236}">
                  <a16:creationId xmlns:a16="http://schemas.microsoft.com/office/drawing/2014/main" id="{207F1E15-099E-E769-7179-2D2BEC698535}"/>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798B1F7A-7F53-C51C-1970-9392E0E4C414}"/>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93752EC-DEF6-6CBD-37B4-0637F6A01275}"/>
                </a:ext>
              </a:extLst>
            </p:cNvPr>
            <p:cNvCxnSpPr>
              <a:cxnSpLocks/>
            </p:cNvCxnSpPr>
            <p:nvPr/>
          </p:nvCxnSpPr>
          <p:spPr bwMode="auto">
            <a:xfrm>
              <a:off x="2658793" y="3061130"/>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A945D21F-F83B-EC37-406A-7A0855AF6D37}"/>
                </a:ext>
              </a:extLst>
            </p:cNvPr>
            <p:cNvCxnSpPr>
              <a:cxnSpLocks/>
            </p:cNvCxnSpPr>
            <p:nvPr/>
          </p:nvCxnSpPr>
          <p:spPr bwMode="auto">
            <a:xfrm>
              <a:off x="2658793" y="3628058"/>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F204DE9-E95F-E231-FAAB-1A38AEF1D6DD}"/>
                </a:ext>
              </a:extLst>
            </p:cNvPr>
            <p:cNvCxnSpPr>
              <a:cxnSpLocks/>
            </p:cNvCxnSpPr>
            <p:nvPr/>
          </p:nvCxnSpPr>
          <p:spPr bwMode="auto">
            <a:xfrm>
              <a:off x="2658793" y="4194986"/>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7BE5B22-9CF1-5BC4-8BFB-7A2B005CE291}"/>
                </a:ext>
              </a:extLst>
            </p:cNvPr>
            <p:cNvCxnSpPr>
              <a:cxnSpLocks/>
            </p:cNvCxnSpPr>
            <p:nvPr/>
          </p:nvCxnSpPr>
          <p:spPr bwMode="auto">
            <a:xfrm>
              <a:off x="2658793" y="4761914"/>
              <a:ext cx="112542"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99FD1058-19EF-0C71-6FF0-2928E803CC3D}"/>
              </a:ext>
            </a:extLst>
          </p:cNvPr>
          <p:cNvGrpSpPr/>
          <p:nvPr/>
        </p:nvGrpSpPr>
        <p:grpSpPr>
          <a:xfrm>
            <a:off x="920335" y="4152786"/>
            <a:ext cx="2699033" cy="64116"/>
            <a:chOff x="920335" y="4779086"/>
            <a:chExt cx="2699033" cy="64116"/>
          </a:xfrm>
        </p:grpSpPr>
        <p:grpSp>
          <p:nvGrpSpPr>
            <p:cNvPr id="227" name="Group 226">
              <a:extLst>
                <a:ext uri="{FF2B5EF4-FFF2-40B4-BE49-F238E27FC236}">
                  <a16:creationId xmlns:a16="http://schemas.microsoft.com/office/drawing/2014/main" id="{8EB44807-3079-8462-59D9-C2FCBF4A3015}"/>
                </a:ext>
              </a:extLst>
            </p:cNvPr>
            <p:cNvGrpSpPr/>
            <p:nvPr/>
          </p:nvGrpSpPr>
          <p:grpSpPr>
            <a:xfrm rot="5400000">
              <a:off x="1857453" y="3843903"/>
              <a:ext cx="62181" cy="1936418"/>
              <a:chOff x="2658793" y="1927274"/>
              <a:chExt cx="112542" cy="2834640"/>
            </a:xfrm>
          </p:grpSpPr>
          <p:cxnSp>
            <p:nvCxnSpPr>
              <p:cNvPr id="231" name="Straight Connector 230">
                <a:extLst>
                  <a:ext uri="{FF2B5EF4-FFF2-40B4-BE49-F238E27FC236}">
                    <a16:creationId xmlns:a16="http://schemas.microsoft.com/office/drawing/2014/main" id="{04CE0305-5AF5-F01C-F2D8-A5E128BE191B}"/>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F270BCB-B030-FDFE-BD57-C5DFEB9878D2}"/>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D7C2A46-15FD-8C60-8B4C-C28AE68084A4}"/>
                  </a:ext>
                </a:extLst>
              </p:cNvPr>
              <p:cNvCxnSpPr>
                <a:cxnSpLocks/>
              </p:cNvCxnSpPr>
              <p:nvPr/>
            </p:nvCxnSpPr>
            <p:spPr bwMode="auto">
              <a:xfrm>
                <a:off x="2658793" y="3061130"/>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75A5BFE-57C0-12E9-5594-FE996B8D0AE1}"/>
                  </a:ext>
                </a:extLst>
              </p:cNvPr>
              <p:cNvCxnSpPr>
                <a:cxnSpLocks/>
              </p:cNvCxnSpPr>
              <p:nvPr/>
            </p:nvCxnSpPr>
            <p:spPr bwMode="auto">
              <a:xfrm>
                <a:off x="2658793" y="3628058"/>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4EE427F-3125-D277-FE4A-A508719AE94D}"/>
                  </a:ext>
                </a:extLst>
              </p:cNvPr>
              <p:cNvCxnSpPr>
                <a:cxnSpLocks/>
              </p:cNvCxnSpPr>
              <p:nvPr/>
            </p:nvCxnSpPr>
            <p:spPr bwMode="auto">
              <a:xfrm>
                <a:off x="2658793" y="4194986"/>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745CC40D-D9F7-30BF-FFBB-9E176E2B9BAE}"/>
                  </a:ext>
                </a:extLst>
              </p:cNvPr>
              <p:cNvCxnSpPr>
                <a:cxnSpLocks/>
              </p:cNvCxnSpPr>
              <p:nvPr/>
            </p:nvCxnSpPr>
            <p:spPr bwMode="auto">
              <a:xfrm>
                <a:off x="2658793" y="4761914"/>
                <a:ext cx="112542"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CEB543C3-E0A3-7AEC-C6D9-865D0B987A72}"/>
                </a:ext>
              </a:extLst>
            </p:cNvPr>
            <p:cNvGrpSpPr/>
            <p:nvPr/>
          </p:nvGrpSpPr>
          <p:grpSpPr>
            <a:xfrm rot="5400000">
              <a:off x="3394635" y="4616535"/>
              <a:ext cx="62181" cy="387284"/>
              <a:chOff x="2658793" y="1927274"/>
              <a:chExt cx="112542" cy="566928"/>
            </a:xfrm>
          </p:grpSpPr>
          <p:cxnSp>
            <p:nvCxnSpPr>
              <p:cNvPr id="229" name="Straight Connector 228">
                <a:extLst>
                  <a:ext uri="{FF2B5EF4-FFF2-40B4-BE49-F238E27FC236}">
                    <a16:creationId xmlns:a16="http://schemas.microsoft.com/office/drawing/2014/main" id="{4B212EA2-15BE-A11C-9678-BA202B4AD2D0}"/>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C9FADB6-A0FA-FB4C-2A0F-9FB65FDF6244}"/>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grpSp>
      </p:grpSp>
      <p:sp>
        <p:nvSpPr>
          <p:cNvPr id="237" name="TextBox 236">
            <a:extLst>
              <a:ext uri="{FF2B5EF4-FFF2-40B4-BE49-F238E27FC236}">
                <a16:creationId xmlns:a16="http://schemas.microsoft.com/office/drawing/2014/main" id="{FD8143D9-1947-2CB1-E276-E8AE5BA182FF}"/>
              </a:ext>
            </a:extLst>
          </p:cNvPr>
          <p:cNvSpPr txBox="1"/>
          <p:nvPr/>
        </p:nvSpPr>
        <p:spPr>
          <a:xfrm>
            <a:off x="416226" y="2180686"/>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1.0</a:t>
            </a:r>
          </a:p>
        </p:txBody>
      </p:sp>
      <p:sp>
        <p:nvSpPr>
          <p:cNvPr id="238" name="TextBox 237">
            <a:extLst>
              <a:ext uri="{FF2B5EF4-FFF2-40B4-BE49-F238E27FC236}">
                <a16:creationId xmlns:a16="http://schemas.microsoft.com/office/drawing/2014/main" id="{D6F88F0B-F174-180F-EA0A-E7ED40F81202}"/>
              </a:ext>
            </a:extLst>
          </p:cNvPr>
          <p:cNvSpPr txBox="1"/>
          <p:nvPr/>
        </p:nvSpPr>
        <p:spPr>
          <a:xfrm>
            <a:off x="425024" y="2538292"/>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0.8</a:t>
            </a:r>
          </a:p>
        </p:txBody>
      </p:sp>
      <p:sp>
        <p:nvSpPr>
          <p:cNvPr id="239" name="TextBox 238">
            <a:extLst>
              <a:ext uri="{FF2B5EF4-FFF2-40B4-BE49-F238E27FC236}">
                <a16:creationId xmlns:a16="http://schemas.microsoft.com/office/drawing/2014/main" id="{92330CDA-608F-AF60-F953-FF45B7555700}"/>
              </a:ext>
            </a:extLst>
          </p:cNvPr>
          <p:cNvSpPr txBox="1"/>
          <p:nvPr/>
        </p:nvSpPr>
        <p:spPr>
          <a:xfrm>
            <a:off x="428730" y="2906549"/>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0.6</a:t>
            </a:r>
          </a:p>
        </p:txBody>
      </p:sp>
      <p:sp>
        <p:nvSpPr>
          <p:cNvPr id="240" name="TextBox 239">
            <a:extLst>
              <a:ext uri="{FF2B5EF4-FFF2-40B4-BE49-F238E27FC236}">
                <a16:creationId xmlns:a16="http://schemas.microsoft.com/office/drawing/2014/main" id="{942D4B95-9BBF-B160-769C-70F3B010824A}"/>
              </a:ext>
            </a:extLst>
          </p:cNvPr>
          <p:cNvSpPr txBox="1"/>
          <p:nvPr/>
        </p:nvSpPr>
        <p:spPr>
          <a:xfrm>
            <a:off x="437528" y="3264155"/>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0.4</a:t>
            </a:r>
          </a:p>
        </p:txBody>
      </p:sp>
      <p:sp>
        <p:nvSpPr>
          <p:cNvPr id="241" name="TextBox 240">
            <a:extLst>
              <a:ext uri="{FF2B5EF4-FFF2-40B4-BE49-F238E27FC236}">
                <a16:creationId xmlns:a16="http://schemas.microsoft.com/office/drawing/2014/main" id="{1F92B906-7AAA-9A1F-FBAE-AD20AA09B1EC}"/>
              </a:ext>
            </a:extLst>
          </p:cNvPr>
          <p:cNvSpPr txBox="1"/>
          <p:nvPr/>
        </p:nvSpPr>
        <p:spPr>
          <a:xfrm>
            <a:off x="434374" y="3629713"/>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0.2</a:t>
            </a:r>
          </a:p>
        </p:txBody>
      </p:sp>
      <p:sp>
        <p:nvSpPr>
          <p:cNvPr id="242" name="TextBox 241">
            <a:extLst>
              <a:ext uri="{FF2B5EF4-FFF2-40B4-BE49-F238E27FC236}">
                <a16:creationId xmlns:a16="http://schemas.microsoft.com/office/drawing/2014/main" id="{AC44537C-EF32-9D31-B93E-E150E72251D4}"/>
              </a:ext>
            </a:extLst>
          </p:cNvPr>
          <p:cNvSpPr txBox="1"/>
          <p:nvPr/>
        </p:nvSpPr>
        <p:spPr>
          <a:xfrm>
            <a:off x="443172" y="3987319"/>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243" name="TextBox 242">
            <a:extLst>
              <a:ext uri="{FF2B5EF4-FFF2-40B4-BE49-F238E27FC236}">
                <a16:creationId xmlns:a16="http://schemas.microsoft.com/office/drawing/2014/main" id="{762A0AB0-C9A3-EA1A-8F16-23BF25E75251}"/>
              </a:ext>
            </a:extLst>
          </p:cNvPr>
          <p:cNvSpPr txBox="1"/>
          <p:nvPr/>
        </p:nvSpPr>
        <p:spPr bwMode="auto">
          <a:xfrm rot="16200000">
            <a:off x="-331242" y="3092573"/>
            <a:ext cx="14945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a:solidFill>
                  <a:srgbClr val="000000"/>
                </a:solidFill>
                <a:latin typeface="Calibri" panose="020F0502020204030204" pitchFamily="34" charset="0"/>
              </a:rPr>
              <a:t>Probability of PFS</a:t>
            </a:r>
          </a:p>
        </p:txBody>
      </p:sp>
      <p:sp>
        <p:nvSpPr>
          <p:cNvPr id="244" name="TextBox 243">
            <a:extLst>
              <a:ext uri="{FF2B5EF4-FFF2-40B4-BE49-F238E27FC236}">
                <a16:creationId xmlns:a16="http://schemas.microsoft.com/office/drawing/2014/main" id="{2B7CC3AF-D3BA-346E-4BF3-D94E13AEBB98}"/>
              </a:ext>
            </a:extLst>
          </p:cNvPr>
          <p:cNvSpPr txBox="1"/>
          <p:nvPr/>
        </p:nvSpPr>
        <p:spPr>
          <a:xfrm>
            <a:off x="726563" y="416667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245" name="TextBox 244">
            <a:extLst>
              <a:ext uri="{FF2B5EF4-FFF2-40B4-BE49-F238E27FC236}">
                <a16:creationId xmlns:a16="http://schemas.microsoft.com/office/drawing/2014/main" id="{A5D3F4BD-40C5-1EA4-D503-3464A8680378}"/>
              </a:ext>
            </a:extLst>
          </p:cNvPr>
          <p:cNvSpPr txBox="1"/>
          <p:nvPr/>
        </p:nvSpPr>
        <p:spPr>
          <a:xfrm>
            <a:off x="1110869" y="417002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12</a:t>
            </a:r>
          </a:p>
        </p:txBody>
      </p:sp>
      <p:sp>
        <p:nvSpPr>
          <p:cNvPr id="246" name="TextBox 245">
            <a:extLst>
              <a:ext uri="{FF2B5EF4-FFF2-40B4-BE49-F238E27FC236}">
                <a16:creationId xmlns:a16="http://schemas.microsoft.com/office/drawing/2014/main" id="{56923301-EF8C-8340-ECAD-C7AD340643F5}"/>
              </a:ext>
            </a:extLst>
          </p:cNvPr>
          <p:cNvSpPr txBox="1"/>
          <p:nvPr/>
        </p:nvSpPr>
        <p:spPr>
          <a:xfrm>
            <a:off x="1504421" y="417114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24</a:t>
            </a:r>
          </a:p>
        </p:txBody>
      </p:sp>
      <p:sp>
        <p:nvSpPr>
          <p:cNvPr id="247" name="TextBox 246">
            <a:extLst>
              <a:ext uri="{FF2B5EF4-FFF2-40B4-BE49-F238E27FC236}">
                <a16:creationId xmlns:a16="http://schemas.microsoft.com/office/drawing/2014/main" id="{A6923514-25F5-AA58-3A31-1E55EE182918}"/>
              </a:ext>
            </a:extLst>
          </p:cNvPr>
          <p:cNvSpPr txBox="1"/>
          <p:nvPr/>
        </p:nvSpPr>
        <p:spPr>
          <a:xfrm>
            <a:off x="1888727" y="417449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36</a:t>
            </a:r>
          </a:p>
        </p:txBody>
      </p:sp>
      <p:sp>
        <p:nvSpPr>
          <p:cNvPr id="248" name="TextBox 247">
            <a:extLst>
              <a:ext uri="{FF2B5EF4-FFF2-40B4-BE49-F238E27FC236}">
                <a16:creationId xmlns:a16="http://schemas.microsoft.com/office/drawing/2014/main" id="{F006931F-B02C-8F55-42F5-B7EC251A6D84}"/>
              </a:ext>
            </a:extLst>
          </p:cNvPr>
          <p:cNvSpPr txBox="1"/>
          <p:nvPr/>
        </p:nvSpPr>
        <p:spPr>
          <a:xfrm>
            <a:off x="2278607" y="4170268"/>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48</a:t>
            </a:r>
          </a:p>
        </p:txBody>
      </p:sp>
      <p:sp>
        <p:nvSpPr>
          <p:cNvPr id="249" name="TextBox 248">
            <a:extLst>
              <a:ext uri="{FF2B5EF4-FFF2-40B4-BE49-F238E27FC236}">
                <a16:creationId xmlns:a16="http://schemas.microsoft.com/office/drawing/2014/main" id="{8C1F1BE3-09BB-821E-82E1-6FE8ACBB39B4}"/>
              </a:ext>
            </a:extLst>
          </p:cNvPr>
          <p:cNvSpPr txBox="1"/>
          <p:nvPr/>
        </p:nvSpPr>
        <p:spPr>
          <a:xfrm>
            <a:off x="2662913" y="4173618"/>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60</a:t>
            </a:r>
          </a:p>
        </p:txBody>
      </p:sp>
      <p:sp>
        <p:nvSpPr>
          <p:cNvPr id="250" name="TextBox 249">
            <a:extLst>
              <a:ext uri="{FF2B5EF4-FFF2-40B4-BE49-F238E27FC236}">
                <a16:creationId xmlns:a16="http://schemas.microsoft.com/office/drawing/2014/main" id="{F7D9A230-CBE3-E922-754E-36A89C35FD03}"/>
              </a:ext>
            </a:extLst>
          </p:cNvPr>
          <p:cNvSpPr txBox="1"/>
          <p:nvPr/>
        </p:nvSpPr>
        <p:spPr>
          <a:xfrm>
            <a:off x="3056465" y="4174736"/>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72</a:t>
            </a:r>
          </a:p>
        </p:txBody>
      </p:sp>
      <p:sp>
        <p:nvSpPr>
          <p:cNvPr id="251" name="TextBox 250">
            <a:extLst>
              <a:ext uri="{FF2B5EF4-FFF2-40B4-BE49-F238E27FC236}">
                <a16:creationId xmlns:a16="http://schemas.microsoft.com/office/drawing/2014/main" id="{42064F4B-0796-399E-AFD2-5B3832F1FBAC}"/>
              </a:ext>
            </a:extLst>
          </p:cNvPr>
          <p:cNvSpPr txBox="1"/>
          <p:nvPr/>
        </p:nvSpPr>
        <p:spPr>
          <a:xfrm>
            <a:off x="3440771" y="4178086"/>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84</a:t>
            </a:r>
          </a:p>
        </p:txBody>
      </p:sp>
      <p:grpSp>
        <p:nvGrpSpPr>
          <p:cNvPr id="252" name="Group 251">
            <a:extLst>
              <a:ext uri="{FF2B5EF4-FFF2-40B4-BE49-F238E27FC236}">
                <a16:creationId xmlns:a16="http://schemas.microsoft.com/office/drawing/2014/main" id="{55AB3589-7C23-749E-930C-A9F7055D526E}"/>
              </a:ext>
            </a:extLst>
          </p:cNvPr>
          <p:cNvGrpSpPr/>
          <p:nvPr/>
        </p:nvGrpSpPr>
        <p:grpSpPr>
          <a:xfrm>
            <a:off x="2237672" y="2789583"/>
            <a:ext cx="228749" cy="210785"/>
            <a:chOff x="2237672" y="3415883"/>
            <a:chExt cx="228749" cy="210785"/>
          </a:xfrm>
        </p:grpSpPr>
        <p:cxnSp>
          <p:nvCxnSpPr>
            <p:cNvPr id="253" name="Straight Connector 252">
              <a:extLst>
                <a:ext uri="{FF2B5EF4-FFF2-40B4-BE49-F238E27FC236}">
                  <a16:creationId xmlns:a16="http://schemas.microsoft.com/office/drawing/2014/main" id="{1799A158-7865-1045-34E5-4189A3BDBE13}"/>
                </a:ext>
              </a:extLst>
            </p:cNvPr>
            <p:cNvCxnSpPr/>
            <p:nvPr/>
          </p:nvCxnSpPr>
          <p:spPr bwMode="auto">
            <a:xfrm>
              <a:off x="2237672" y="3415883"/>
              <a:ext cx="227078" cy="0"/>
            </a:xfrm>
            <a:prstGeom prst="line">
              <a:avLst/>
            </a:prstGeom>
            <a:noFill/>
            <a:ln w="28575" cap="flat" cmpd="sng" algn="ctr">
              <a:solidFill>
                <a:srgbClr val="01587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CCAD583F-3CAE-B65F-C3BC-7702DE6C0A6D}"/>
                </a:ext>
              </a:extLst>
            </p:cNvPr>
            <p:cNvCxnSpPr/>
            <p:nvPr/>
          </p:nvCxnSpPr>
          <p:spPr bwMode="auto">
            <a:xfrm>
              <a:off x="2239343" y="3626668"/>
              <a:ext cx="227078" cy="0"/>
            </a:xfrm>
            <a:prstGeom prst="line">
              <a:avLst/>
            </a:prstGeom>
            <a:noFill/>
            <a:ln w="28575" cap="flat" cmpd="sng" algn="ctr">
              <a:solidFill>
                <a:srgbClr val="E1471D"/>
              </a:solidFill>
              <a:prstDash val="solid"/>
              <a:round/>
              <a:headEnd type="none" w="med" len="med"/>
              <a:tailEnd type="none" w="med" len="med"/>
            </a:ln>
            <a:effectLst/>
          </p:spPr>
        </p:cxnSp>
      </p:grpSp>
      <p:sp>
        <p:nvSpPr>
          <p:cNvPr id="255" name="TextBox 254">
            <a:extLst>
              <a:ext uri="{FF2B5EF4-FFF2-40B4-BE49-F238E27FC236}">
                <a16:creationId xmlns:a16="http://schemas.microsoft.com/office/drawing/2014/main" id="{76F37629-5076-CF21-7847-F9FCD32103E5}"/>
              </a:ext>
            </a:extLst>
          </p:cNvPr>
          <p:cNvSpPr txBox="1"/>
          <p:nvPr/>
        </p:nvSpPr>
        <p:spPr bwMode="auto">
          <a:xfrm>
            <a:off x="1098436" y="4414225"/>
            <a:ext cx="24004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a:solidFill>
                  <a:srgbClr val="000000"/>
                </a:solidFill>
                <a:latin typeface="Calibri" panose="020F0502020204030204" pitchFamily="34" charset="0"/>
              </a:rPr>
              <a:t>Mo Since On-Treatment Date</a:t>
            </a:r>
          </a:p>
        </p:txBody>
      </p:sp>
      <p:sp>
        <p:nvSpPr>
          <p:cNvPr id="256" name="TextBox 255">
            <a:extLst>
              <a:ext uri="{FF2B5EF4-FFF2-40B4-BE49-F238E27FC236}">
                <a16:creationId xmlns:a16="http://schemas.microsoft.com/office/drawing/2014/main" id="{A21283A8-EDB5-C0E6-CC1D-98A4E178A7CE}"/>
              </a:ext>
            </a:extLst>
          </p:cNvPr>
          <p:cNvSpPr txBox="1"/>
          <p:nvPr/>
        </p:nvSpPr>
        <p:spPr>
          <a:xfrm>
            <a:off x="726563" y="4629294"/>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28</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30</a:t>
            </a:r>
          </a:p>
        </p:txBody>
      </p:sp>
      <p:sp>
        <p:nvSpPr>
          <p:cNvPr id="257" name="TextBox 256">
            <a:extLst>
              <a:ext uri="{FF2B5EF4-FFF2-40B4-BE49-F238E27FC236}">
                <a16:creationId xmlns:a16="http://schemas.microsoft.com/office/drawing/2014/main" id="{81ECD7D3-8695-BF7A-2524-CC2ED24F6793}"/>
              </a:ext>
            </a:extLst>
          </p:cNvPr>
          <p:cNvSpPr txBox="1"/>
          <p:nvPr/>
        </p:nvSpPr>
        <p:spPr>
          <a:xfrm>
            <a:off x="1110869" y="4632644"/>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6</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19</a:t>
            </a:r>
          </a:p>
        </p:txBody>
      </p:sp>
      <p:sp>
        <p:nvSpPr>
          <p:cNvPr id="258" name="TextBox 257">
            <a:extLst>
              <a:ext uri="{FF2B5EF4-FFF2-40B4-BE49-F238E27FC236}">
                <a16:creationId xmlns:a16="http://schemas.microsoft.com/office/drawing/2014/main" id="{707FED82-BDE1-9D37-038D-99D4760EE21B}"/>
              </a:ext>
            </a:extLst>
          </p:cNvPr>
          <p:cNvSpPr txBox="1"/>
          <p:nvPr/>
        </p:nvSpPr>
        <p:spPr>
          <a:xfrm>
            <a:off x="1504421" y="4633762"/>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9</a:t>
            </a:r>
          </a:p>
        </p:txBody>
      </p:sp>
      <p:sp>
        <p:nvSpPr>
          <p:cNvPr id="259" name="TextBox 258">
            <a:extLst>
              <a:ext uri="{FF2B5EF4-FFF2-40B4-BE49-F238E27FC236}">
                <a16:creationId xmlns:a16="http://schemas.microsoft.com/office/drawing/2014/main" id="{60CD148E-481E-D802-7DCF-B2E4869A2A4A}"/>
              </a:ext>
            </a:extLst>
          </p:cNvPr>
          <p:cNvSpPr txBox="1"/>
          <p:nvPr/>
        </p:nvSpPr>
        <p:spPr>
          <a:xfrm>
            <a:off x="1888727" y="4637112"/>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7</a:t>
            </a:r>
          </a:p>
        </p:txBody>
      </p:sp>
      <p:sp>
        <p:nvSpPr>
          <p:cNvPr id="260" name="TextBox 259">
            <a:extLst>
              <a:ext uri="{FF2B5EF4-FFF2-40B4-BE49-F238E27FC236}">
                <a16:creationId xmlns:a16="http://schemas.microsoft.com/office/drawing/2014/main" id="{65842BB3-7F04-CEE2-D20C-02311713FC9C}"/>
              </a:ext>
            </a:extLst>
          </p:cNvPr>
          <p:cNvSpPr txBox="1"/>
          <p:nvPr/>
        </p:nvSpPr>
        <p:spPr>
          <a:xfrm>
            <a:off x="2278607" y="4632888"/>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p:txBody>
      </p:sp>
      <p:sp>
        <p:nvSpPr>
          <p:cNvPr id="261" name="TextBox 260">
            <a:extLst>
              <a:ext uri="{FF2B5EF4-FFF2-40B4-BE49-F238E27FC236}">
                <a16:creationId xmlns:a16="http://schemas.microsoft.com/office/drawing/2014/main" id="{3699394B-316F-52C2-9D4B-8029FCED96F4}"/>
              </a:ext>
            </a:extLst>
          </p:cNvPr>
          <p:cNvSpPr txBox="1"/>
          <p:nvPr/>
        </p:nvSpPr>
        <p:spPr>
          <a:xfrm>
            <a:off x="2662913" y="4636238"/>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a:t>
            </a:r>
          </a:p>
        </p:txBody>
      </p:sp>
      <p:sp>
        <p:nvSpPr>
          <p:cNvPr id="262" name="TextBox 261">
            <a:extLst>
              <a:ext uri="{FF2B5EF4-FFF2-40B4-BE49-F238E27FC236}">
                <a16:creationId xmlns:a16="http://schemas.microsoft.com/office/drawing/2014/main" id="{A429305A-5E77-697C-880E-ED56CC8D9186}"/>
              </a:ext>
            </a:extLst>
          </p:cNvPr>
          <p:cNvSpPr txBox="1"/>
          <p:nvPr/>
        </p:nvSpPr>
        <p:spPr>
          <a:xfrm>
            <a:off x="3056465" y="4637356"/>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4</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263" name="TextBox 262">
            <a:extLst>
              <a:ext uri="{FF2B5EF4-FFF2-40B4-BE49-F238E27FC236}">
                <a16:creationId xmlns:a16="http://schemas.microsoft.com/office/drawing/2014/main" id="{B5B8BE61-966C-13F3-BBA8-DC7A16584A69}"/>
              </a:ext>
            </a:extLst>
          </p:cNvPr>
          <p:cNvSpPr txBox="1"/>
          <p:nvPr/>
        </p:nvSpPr>
        <p:spPr>
          <a:xfrm>
            <a:off x="3440771" y="4640706"/>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a:t>
            </a:r>
          </a:p>
        </p:txBody>
      </p:sp>
      <p:sp>
        <p:nvSpPr>
          <p:cNvPr id="264" name="TextBox 263">
            <a:extLst>
              <a:ext uri="{FF2B5EF4-FFF2-40B4-BE49-F238E27FC236}">
                <a16:creationId xmlns:a16="http://schemas.microsoft.com/office/drawing/2014/main" id="{C31E3600-F6B2-7341-6931-F21A3D78C906}"/>
              </a:ext>
            </a:extLst>
          </p:cNvPr>
          <p:cNvSpPr txBox="1"/>
          <p:nvPr/>
        </p:nvSpPr>
        <p:spPr>
          <a:xfrm>
            <a:off x="320578" y="4632644"/>
            <a:ext cx="523087" cy="523220"/>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No</a:t>
            </a:r>
          </a:p>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Yes</a:t>
            </a:r>
          </a:p>
        </p:txBody>
      </p:sp>
      <p:grpSp>
        <p:nvGrpSpPr>
          <p:cNvPr id="265" name="Group 264">
            <a:extLst>
              <a:ext uri="{FF2B5EF4-FFF2-40B4-BE49-F238E27FC236}">
                <a16:creationId xmlns:a16="http://schemas.microsoft.com/office/drawing/2014/main" id="{22B83FF8-5CB8-AA6F-11B3-01DCE8AE9960}"/>
              </a:ext>
            </a:extLst>
          </p:cNvPr>
          <p:cNvGrpSpPr/>
          <p:nvPr/>
        </p:nvGrpSpPr>
        <p:grpSpPr>
          <a:xfrm>
            <a:off x="2852844" y="3790842"/>
            <a:ext cx="1004276" cy="71527"/>
            <a:chOff x="2852844" y="4417142"/>
            <a:chExt cx="1004276" cy="71527"/>
          </a:xfrm>
        </p:grpSpPr>
        <p:cxnSp>
          <p:nvCxnSpPr>
            <p:cNvPr id="266" name="Straight Connector 265">
              <a:extLst>
                <a:ext uri="{FF2B5EF4-FFF2-40B4-BE49-F238E27FC236}">
                  <a16:creationId xmlns:a16="http://schemas.microsoft.com/office/drawing/2014/main" id="{4D1ED692-B7C9-D23F-7FDF-77C265620715}"/>
                </a:ext>
              </a:extLst>
            </p:cNvPr>
            <p:cNvCxnSpPr/>
            <p:nvPr/>
          </p:nvCxnSpPr>
          <p:spPr bwMode="auto">
            <a:xfrm>
              <a:off x="2852844" y="4417142"/>
              <a:ext cx="0" cy="71527"/>
            </a:xfrm>
            <a:prstGeom prst="line">
              <a:avLst/>
            </a:prstGeom>
            <a:noFill/>
            <a:ln w="28575" cap="flat" cmpd="sng" algn="ctr">
              <a:solidFill>
                <a:srgbClr val="E1471D"/>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37E1F3E6-827B-B01E-F4EF-41717C94B663}"/>
                </a:ext>
              </a:extLst>
            </p:cNvPr>
            <p:cNvCxnSpPr/>
            <p:nvPr/>
          </p:nvCxnSpPr>
          <p:spPr bwMode="auto">
            <a:xfrm>
              <a:off x="3372568" y="4417142"/>
              <a:ext cx="0" cy="71527"/>
            </a:xfrm>
            <a:prstGeom prst="line">
              <a:avLst/>
            </a:prstGeom>
            <a:noFill/>
            <a:ln w="28575" cap="flat" cmpd="sng" algn="ctr">
              <a:solidFill>
                <a:srgbClr val="E1471D"/>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F21052A-3C1D-94F4-7E21-717FDCCE4BF5}"/>
                </a:ext>
              </a:extLst>
            </p:cNvPr>
            <p:cNvCxnSpPr/>
            <p:nvPr/>
          </p:nvCxnSpPr>
          <p:spPr bwMode="auto">
            <a:xfrm>
              <a:off x="3432955" y="4417142"/>
              <a:ext cx="0" cy="71527"/>
            </a:xfrm>
            <a:prstGeom prst="line">
              <a:avLst/>
            </a:prstGeom>
            <a:noFill/>
            <a:ln w="28575" cap="flat" cmpd="sng" algn="ctr">
              <a:solidFill>
                <a:srgbClr val="E1471D"/>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F8FBE79-50CC-1BBA-71A4-245BD2544488}"/>
                </a:ext>
              </a:extLst>
            </p:cNvPr>
            <p:cNvCxnSpPr/>
            <p:nvPr/>
          </p:nvCxnSpPr>
          <p:spPr bwMode="auto">
            <a:xfrm>
              <a:off x="3857120" y="4417142"/>
              <a:ext cx="0" cy="71527"/>
            </a:xfrm>
            <a:prstGeom prst="line">
              <a:avLst/>
            </a:prstGeom>
            <a:noFill/>
            <a:ln w="28575" cap="flat" cmpd="sng" algn="ctr">
              <a:solidFill>
                <a:srgbClr val="E1471D"/>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F49975A8-86C6-A546-D5AC-09F49232AEF0}"/>
              </a:ext>
            </a:extLst>
          </p:cNvPr>
          <p:cNvGrpSpPr/>
          <p:nvPr/>
        </p:nvGrpSpPr>
        <p:grpSpPr>
          <a:xfrm>
            <a:off x="2008781" y="3569988"/>
            <a:ext cx="1168173" cy="75435"/>
            <a:chOff x="2008781" y="4196288"/>
            <a:chExt cx="1168173" cy="75435"/>
          </a:xfrm>
        </p:grpSpPr>
        <p:cxnSp>
          <p:nvCxnSpPr>
            <p:cNvPr id="271" name="Straight Connector 270">
              <a:extLst>
                <a:ext uri="{FF2B5EF4-FFF2-40B4-BE49-F238E27FC236}">
                  <a16:creationId xmlns:a16="http://schemas.microsoft.com/office/drawing/2014/main" id="{F17E1403-500A-A190-C7AF-0F5145E37B00}"/>
                </a:ext>
              </a:extLst>
            </p:cNvPr>
            <p:cNvCxnSpPr/>
            <p:nvPr/>
          </p:nvCxnSpPr>
          <p:spPr bwMode="auto">
            <a:xfrm>
              <a:off x="2008781" y="4198232"/>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DE49870-8D24-0016-8D94-CDDA3C0D6302}"/>
                </a:ext>
              </a:extLst>
            </p:cNvPr>
            <p:cNvCxnSpPr/>
            <p:nvPr/>
          </p:nvCxnSpPr>
          <p:spPr bwMode="auto">
            <a:xfrm>
              <a:off x="2035907" y="4198232"/>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D4D7DB0D-4F56-3069-AFF5-E36ABA92D0E6}"/>
                </a:ext>
              </a:extLst>
            </p:cNvPr>
            <p:cNvCxnSpPr/>
            <p:nvPr/>
          </p:nvCxnSpPr>
          <p:spPr bwMode="auto">
            <a:xfrm>
              <a:off x="2243304" y="4200196"/>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9ECE5ECB-32F7-5AEF-722F-B819876761AB}"/>
                </a:ext>
              </a:extLst>
            </p:cNvPr>
            <p:cNvCxnSpPr/>
            <p:nvPr/>
          </p:nvCxnSpPr>
          <p:spPr bwMode="auto">
            <a:xfrm>
              <a:off x="2340908" y="4199413"/>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D073E22-DEF5-6D7C-B767-BEF154F0FE0C}"/>
                </a:ext>
              </a:extLst>
            </p:cNvPr>
            <p:cNvCxnSpPr/>
            <p:nvPr/>
          </p:nvCxnSpPr>
          <p:spPr bwMode="auto">
            <a:xfrm>
              <a:off x="2546856" y="4197448"/>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DF165804-0ED5-C1F9-FB07-7427CC7DDCCD}"/>
                </a:ext>
              </a:extLst>
            </p:cNvPr>
            <p:cNvCxnSpPr/>
            <p:nvPr/>
          </p:nvCxnSpPr>
          <p:spPr bwMode="auto">
            <a:xfrm>
              <a:off x="2601563" y="4196288"/>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C2E577E6-9A00-1A60-5985-4B9F3220EBC0}"/>
                </a:ext>
              </a:extLst>
            </p:cNvPr>
            <p:cNvCxnSpPr/>
            <p:nvPr/>
          </p:nvCxnSpPr>
          <p:spPr bwMode="auto">
            <a:xfrm>
              <a:off x="2722702" y="4197448"/>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A6CA4C82-C229-BFDB-11CC-28866DF5BB32}"/>
                </a:ext>
              </a:extLst>
            </p:cNvPr>
            <p:cNvCxnSpPr/>
            <p:nvPr/>
          </p:nvCxnSpPr>
          <p:spPr bwMode="auto">
            <a:xfrm>
              <a:off x="2964979" y="4197448"/>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AAD508D0-9115-B013-2544-F0D02E060547}"/>
                </a:ext>
              </a:extLst>
            </p:cNvPr>
            <p:cNvCxnSpPr/>
            <p:nvPr/>
          </p:nvCxnSpPr>
          <p:spPr bwMode="auto">
            <a:xfrm>
              <a:off x="3176954" y="4200195"/>
              <a:ext cx="0" cy="71527"/>
            </a:xfrm>
            <a:prstGeom prst="line">
              <a:avLst/>
            </a:prstGeom>
            <a:noFill/>
            <a:ln w="28575" cap="flat" cmpd="sng" algn="ctr">
              <a:solidFill>
                <a:srgbClr val="015873"/>
              </a:solidFill>
              <a:prstDash val="solid"/>
              <a:round/>
              <a:headEnd type="none" w="med" len="med"/>
              <a:tailEnd type="none" w="med" len="med"/>
            </a:ln>
            <a:effectLst/>
          </p:spPr>
        </p:cxnSp>
      </p:grpSp>
      <p:sp>
        <p:nvSpPr>
          <p:cNvPr id="280" name="Freeform: Shape 279">
            <a:extLst>
              <a:ext uri="{FF2B5EF4-FFF2-40B4-BE49-F238E27FC236}">
                <a16:creationId xmlns:a16="http://schemas.microsoft.com/office/drawing/2014/main" id="{BAC4A4F9-9AB1-99F9-3DEE-4FF298EF6685}"/>
              </a:ext>
            </a:extLst>
          </p:cNvPr>
          <p:cNvSpPr/>
          <p:nvPr/>
        </p:nvSpPr>
        <p:spPr bwMode="auto">
          <a:xfrm>
            <a:off x="4788521" y="2328459"/>
            <a:ext cx="3021573" cy="1821116"/>
          </a:xfrm>
          <a:custGeom>
            <a:avLst/>
            <a:gdLst>
              <a:gd name="connsiteX0" fmla="*/ 0 w 3027509"/>
              <a:gd name="connsiteY0" fmla="*/ 0 h 1821116"/>
              <a:gd name="connsiteX1" fmla="*/ 0 w 3027509"/>
              <a:gd name="connsiteY1" fmla="*/ 1821116 h 1821116"/>
              <a:gd name="connsiteX2" fmla="*/ 3027509 w 3027509"/>
              <a:gd name="connsiteY2" fmla="*/ 1821116 h 1821116"/>
            </a:gdLst>
            <a:ahLst/>
            <a:cxnLst>
              <a:cxn ang="0">
                <a:pos x="connsiteX0" y="connsiteY0"/>
              </a:cxn>
              <a:cxn ang="0">
                <a:pos x="connsiteX1" y="connsiteY1"/>
              </a:cxn>
              <a:cxn ang="0">
                <a:pos x="connsiteX2" y="connsiteY2"/>
              </a:cxn>
            </a:cxnLst>
            <a:rect l="l" t="t" r="r" b="b"/>
            <a:pathLst>
              <a:path w="3027509" h="1821116">
                <a:moveTo>
                  <a:pt x="0" y="0"/>
                </a:moveTo>
                <a:lnTo>
                  <a:pt x="0" y="1821116"/>
                </a:lnTo>
                <a:lnTo>
                  <a:pt x="3027509" y="1821116"/>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nvGrpSpPr>
          <p:cNvPr id="281" name="Group 280">
            <a:extLst>
              <a:ext uri="{FF2B5EF4-FFF2-40B4-BE49-F238E27FC236}">
                <a16:creationId xmlns:a16="http://schemas.microsoft.com/office/drawing/2014/main" id="{BB7B1D4D-A0EA-A86C-8F58-9E9C69E0A0ED}"/>
              </a:ext>
            </a:extLst>
          </p:cNvPr>
          <p:cNvGrpSpPr/>
          <p:nvPr/>
        </p:nvGrpSpPr>
        <p:grpSpPr>
          <a:xfrm>
            <a:off x="4722805" y="2328450"/>
            <a:ext cx="65715" cy="1821116"/>
            <a:chOff x="2658793" y="1927274"/>
            <a:chExt cx="112542" cy="2834640"/>
          </a:xfrm>
        </p:grpSpPr>
        <p:cxnSp>
          <p:nvCxnSpPr>
            <p:cNvPr id="282" name="Straight Connector 281">
              <a:extLst>
                <a:ext uri="{FF2B5EF4-FFF2-40B4-BE49-F238E27FC236}">
                  <a16:creationId xmlns:a16="http://schemas.microsoft.com/office/drawing/2014/main" id="{6DC30587-BDB9-6491-9EA5-B9B90318D060}"/>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97F3735-5FE9-F6F4-2ECD-8C10AA726175}"/>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8E5FA83-3223-F607-3CBC-8C135CB685E3}"/>
                </a:ext>
              </a:extLst>
            </p:cNvPr>
            <p:cNvCxnSpPr>
              <a:cxnSpLocks/>
            </p:cNvCxnSpPr>
            <p:nvPr/>
          </p:nvCxnSpPr>
          <p:spPr bwMode="auto">
            <a:xfrm>
              <a:off x="2658793" y="3061130"/>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ABDB1C79-1142-B5F7-AEDB-CC6E58D5FE0E}"/>
                </a:ext>
              </a:extLst>
            </p:cNvPr>
            <p:cNvCxnSpPr>
              <a:cxnSpLocks/>
            </p:cNvCxnSpPr>
            <p:nvPr/>
          </p:nvCxnSpPr>
          <p:spPr bwMode="auto">
            <a:xfrm>
              <a:off x="2658793" y="3628058"/>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BBA13BB-F043-4616-6ABA-FC272991E600}"/>
                </a:ext>
              </a:extLst>
            </p:cNvPr>
            <p:cNvCxnSpPr>
              <a:cxnSpLocks/>
            </p:cNvCxnSpPr>
            <p:nvPr/>
          </p:nvCxnSpPr>
          <p:spPr bwMode="auto">
            <a:xfrm>
              <a:off x="2658793" y="4194986"/>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5F95D6C2-14C7-D8C3-2465-317308BBD85C}"/>
                </a:ext>
              </a:extLst>
            </p:cNvPr>
            <p:cNvCxnSpPr>
              <a:cxnSpLocks/>
            </p:cNvCxnSpPr>
            <p:nvPr/>
          </p:nvCxnSpPr>
          <p:spPr bwMode="auto">
            <a:xfrm>
              <a:off x="2658793" y="4761914"/>
              <a:ext cx="112542"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1EB4A06A-BC99-6797-F265-5D4BC8B7AC70}"/>
              </a:ext>
            </a:extLst>
          </p:cNvPr>
          <p:cNvGrpSpPr/>
          <p:nvPr/>
        </p:nvGrpSpPr>
        <p:grpSpPr>
          <a:xfrm>
            <a:off x="4788520" y="4149192"/>
            <a:ext cx="2699033" cy="64116"/>
            <a:chOff x="920335" y="4779086"/>
            <a:chExt cx="2699033" cy="64116"/>
          </a:xfrm>
        </p:grpSpPr>
        <p:grpSp>
          <p:nvGrpSpPr>
            <p:cNvPr id="289" name="Group 288">
              <a:extLst>
                <a:ext uri="{FF2B5EF4-FFF2-40B4-BE49-F238E27FC236}">
                  <a16:creationId xmlns:a16="http://schemas.microsoft.com/office/drawing/2014/main" id="{64159E68-376A-EDB4-A831-8B49BCDE8991}"/>
                </a:ext>
              </a:extLst>
            </p:cNvPr>
            <p:cNvGrpSpPr/>
            <p:nvPr/>
          </p:nvGrpSpPr>
          <p:grpSpPr>
            <a:xfrm rot="5400000">
              <a:off x="1857453" y="3843903"/>
              <a:ext cx="62181" cy="1936418"/>
              <a:chOff x="2658793" y="1927274"/>
              <a:chExt cx="112542" cy="2834640"/>
            </a:xfrm>
          </p:grpSpPr>
          <p:cxnSp>
            <p:nvCxnSpPr>
              <p:cNvPr id="293" name="Straight Connector 292">
                <a:extLst>
                  <a:ext uri="{FF2B5EF4-FFF2-40B4-BE49-F238E27FC236}">
                    <a16:creationId xmlns:a16="http://schemas.microsoft.com/office/drawing/2014/main" id="{3BEE2451-5D9D-28B5-0326-9A5DF0566B83}"/>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C7205CE-5B28-F8C8-EBF5-7F2D172FFDEB}"/>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ED8A38EC-4C4A-1B4A-1EA2-FB439227BCF2}"/>
                  </a:ext>
                </a:extLst>
              </p:cNvPr>
              <p:cNvCxnSpPr>
                <a:cxnSpLocks/>
              </p:cNvCxnSpPr>
              <p:nvPr/>
            </p:nvCxnSpPr>
            <p:spPr bwMode="auto">
              <a:xfrm>
                <a:off x="2658793" y="3061130"/>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D747D6B9-5773-BDA5-6DE6-97B30EAB3088}"/>
                  </a:ext>
                </a:extLst>
              </p:cNvPr>
              <p:cNvCxnSpPr>
                <a:cxnSpLocks/>
              </p:cNvCxnSpPr>
              <p:nvPr/>
            </p:nvCxnSpPr>
            <p:spPr bwMode="auto">
              <a:xfrm>
                <a:off x="2658793" y="3628058"/>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1C41BCE-0A93-6D92-CE6D-DF22A0EE3220}"/>
                  </a:ext>
                </a:extLst>
              </p:cNvPr>
              <p:cNvCxnSpPr>
                <a:cxnSpLocks/>
              </p:cNvCxnSpPr>
              <p:nvPr/>
            </p:nvCxnSpPr>
            <p:spPr bwMode="auto">
              <a:xfrm>
                <a:off x="2658793" y="4194986"/>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DF35CFD6-AD2D-0DAB-32CF-D7516455C46E}"/>
                  </a:ext>
                </a:extLst>
              </p:cNvPr>
              <p:cNvCxnSpPr>
                <a:cxnSpLocks/>
              </p:cNvCxnSpPr>
              <p:nvPr/>
            </p:nvCxnSpPr>
            <p:spPr bwMode="auto">
              <a:xfrm>
                <a:off x="2658793" y="4761914"/>
                <a:ext cx="112542" cy="0"/>
              </a:xfrm>
              <a:prstGeom prst="line">
                <a:avLst/>
              </a:prstGeom>
              <a:noFill/>
              <a:ln w="28575" cap="flat" cmpd="sng" algn="ctr">
                <a:solidFill>
                  <a:srgbClr val="000000"/>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3329C6B4-368F-087E-7AB4-A70AC6678902}"/>
                </a:ext>
              </a:extLst>
            </p:cNvPr>
            <p:cNvGrpSpPr/>
            <p:nvPr/>
          </p:nvGrpSpPr>
          <p:grpSpPr>
            <a:xfrm rot="5400000">
              <a:off x="3394635" y="4616535"/>
              <a:ext cx="62181" cy="387284"/>
              <a:chOff x="2658793" y="1927274"/>
              <a:chExt cx="112542" cy="566928"/>
            </a:xfrm>
          </p:grpSpPr>
          <p:cxnSp>
            <p:nvCxnSpPr>
              <p:cNvPr id="291" name="Straight Connector 290">
                <a:extLst>
                  <a:ext uri="{FF2B5EF4-FFF2-40B4-BE49-F238E27FC236}">
                    <a16:creationId xmlns:a16="http://schemas.microsoft.com/office/drawing/2014/main" id="{F99ED8D9-BDE9-4931-2000-646E094F62D2}"/>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68F7D96B-C4D4-D314-820E-25BA33CDC26B}"/>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grpSp>
      </p:grpSp>
      <p:sp>
        <p:nvSpPr>
          <p:cNvPr id="299" name="TextBox 298">
            <a:extLst>
              <a:ext uri="{FF2B5EF4-FFF2-40B4-BE49-F238E27FC236}">
                <a16:creationId xmlns:a16="http://schemas.microsoft.com/office/drawing/2014/main" id="{C40CC2ED-0BAB-EFF6-021E-D7024D9B4FB5}"/>
              </a:ext>
            </a:extLst>
          </p:cNvPr>
          <p:cNvSpPr txBox="1"/>
          <p:nvPr/>
        </p:nvSpPr>
        <p:spPr>
          <a:xfrm>
            <a:off x="4284411" y="2177092"/>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1.0</a:t>
            </a:r>
          </a:p>
        </p:txBody>
      </p:sp>
      <p:sp>
        <p:nvSpPr>
          <p:cNvPr id="300" name="TextBox 299">
            <a:extLst>
              <a:ext uri="{FF2B5EF4-FFF2-40B4-BE49-F238E27FC236}">
                <a16:creationId xmlns:a16="http://schemas.microsoft.com/office/drawing/2014/main" id="{B88356C9-0FD1-BE73-46AB-B10DBD20AB8C}"/>
              </a:ext>
            </a:extLst>
          </p:cNvPr>
          <p:cNvSpPr txBox="1"/>
          <p:nvPr/>
        </p:nvSpPr>
        <p:spPr>
          <a:xfrm>
            <a:off x="4293209" y="2534698"/>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0.8</a:t>
            </a:r>
          </a:p>
        </p:txBody>
      </p:sp>
      <p:sp>
        <p:nvSpPr>
          <p:cNvPr id="301" name="TextBox 300">
            <a:extLst>
              <a:ext uri="{FF2B5EF4-FFF2-40B4-BE49-F238E27FC236}">
                <a16:creationId xmlns:a16="http://schemas.microsoft.com/office/drawing/2014/main" id="{4408AE96-B7C3-4893-3782-BB8BF2C127C5}"/>
              </a:ext>
            </a:extLst>
          </p:cNvPr>
          <p:cNvSpPr txBox="1"/>
          <p:nvPr/>
        </p:nvSpPr>
        <p:spPr>
          <a:xfrm>
            <a:off x="4296915" y="2902955"/>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0.6</a:t>
            </a:r>
          </a:p>
        </p:txBody>
      </p:sp>
      <p:sp>
        <p:nvSpPr>
          <p:cNvPr id="302" name="TextBox 301">
            <a:extLst>
              <a:ext uri="{FF2B5EF4-FFF2-40B4-BE49-F238E27FC236}">
                <a16:creationId xmlns:a16="http://schemas.microsoft.com/office/drawing/2014/main" id="{EE1319C4-B920-B8B1-213A-802E54BF6CBB}"/>
              </a:ext>
            </a:extLst>
          </p:cNvPr>
          <p:cNvSpPr txBox="1"/>
          <p:nvPr/>
        </p:nvSpPr>
        <p:spPr>
          <a:xfrm>
            <a:off x="4305713" y="3260561"/>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0.4</a:t>
            </a:r>
          </a:p>
        </p:txBody>
      </p:sp>
      <p:sp>
        <p:nvSpPr>
          <p:cNvPr id="303" name="TextBox 302">
            <a:extLst>
              <a:ext uri="{FF2B5EF4-FFF2-40B4-BE49-F238E27FC236}">
                <a16:creationId xmlns:a16="http://schemas.microsoft.com/office/drawing/2014/main" id="{C80EEB94-46D1-73CE-B35F-726BD1073BF6}"/>
              </a:ext>
            </a:extLst>
          </p:cNvPr>
          <p:cNvSpPr txBox="1"/>
          <p:nvPr/>
        </p:nvSpPr>
        <p:spPr>
          <a:xfrm>
            <a:off x="4302559" y="3626119"/>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0.2</a:t>
            </a:r>
          </a:p>
        </p:txBody>
      </p:sp>
      <p:sp>
        <p:nvSpPr>
          <p:cNvPr id="304" name="TextBox 303">
            <a:extLst>
              <a:ext uri="{FF2B5EF4-FFF2-40B4-BE49-F238E27FC236}">
                <a16:creationId xmlns:a16="http://schemas.microsoft.com/office/drawing/2014/main" id="{A44BA840-2CC0-84D6-B661-50C343D9EBAF}"/>
              </a:ext>
            </a:extLst>
          </p:cNvPr>
          <p:cNvSpPr txBox="1"/>
          <p:nvPr/>
        </p:nvSpPr>
        <p:spPr>
          <a:xfrm>
            <a:off x="4311357" y="3983725"/>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305" name="TextBox 304">
            <a:extLst>
              <a:ext uri="{FF2B5EF4-FFF2-40B4-BE49-F238E27FC236}">
                <a16:creationId xmlns:a16="http://schemas.microsoft.com/office/drawing/2014/main" id="{F7F383EC-1479-5D57-8495-94DACC3C4965}"/>
              </a:ext>
            </a:extLst>
          </p:cNvPr>
          <p:cNvSpPr txBox="1"/>
          <p:nvPr/>
        </p:nvSpPr>
        <p:spPr>
          <a:xfrm>
            <a:off x="4594748" y="4163080"/>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306" name="TextBox 305">
            <a:extLst>
              <a:ext uri="{FF2B5EF4-FFF2-40B4-BE49-F238E27FC236}">
                <a16:creationId xmlns:a16="http://schemas.microsoft.com/office/drawing/2014/main" id="{51C37F82-1962-EF7C-D5ED-6FA44926965A}"/>
              </a:ext>
            </a:extLst>
          </p:cNvPr>
          <p:cNvSpPr txBox="1"/>
          <p:nvPr/>
        </p:nvSpPr>
        <p:spPr>
          <a:xfrm>
            <a:off x="4979054" y="4166430"/>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12</a:t>
            </a:r>
          </a:p>
        </p:txBody>
      </p:sp>
      <p:sp>
        <p:nvSpPr>
          <p:cNvPr id="307" name="TextBox 306">
            <a:extLst>
              <a:ext uri="{FF2B5EF4-FFF2-40B4-BE49-F238E27FC236}">
                <a16:creationId xmlns:a16="http://schemas.microsoft.com/office/drawing/2014/main" id="{0FEE0E86-FB49-7FD9-0E76-B557264B9834}"/>
              </a:ext>
            </a:extLst>
          </p:cNvPr>
          <p:cNvSpPr txBox="1"/>
          <p:nvPr/>
        </p:nvSpPr>
        <p:spPr>
          <a:xfrm>
            <a:off x="5372606" y="4167548"/>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24</a:t>
            </a:r>
          </a:p>
        </p:txBody>
      </p:sp>
      <p:sp>
        <p:nvSpPr>
          <p:cNvPr id="308" name="TextBox 307">
            <a:extLst>
              <a:ext uri="{FF2B5EF4-FFF2-40B4-BE49-F238E27FC236}">
                <a16:creationId xmlns:a16="http://schemas.microsoft.com/office/drawing/2014/main" id="{E8079C12-4493-6FE7-41FD-C747002305A6}"/>
              </a:ext>
            </a:extLst>
          </p:cNvPr>
          <p:cNvSpPr txBox="1"/>
          <p:nvPr/>
        </p:nvSpPr>
        <p:spPr>
          <a:xfrm>
            <a:off x="5756912" y="4170898"/>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36</a:t>
            </a:r>
          </a:p>
        </p:txBody>
      </p:sp>
      <p:sp>
        <p:nvSpPr>
          <p:cNvPr id="309" name="TextBox 308">
            <a:extLst>
              <a:ext uri="{FF2B5EF4-FFF2-40B4-BE49-F238E27FC236}">
                <a16:creationId xmlns:a16="http://schemas.microsoft.com/office/drawing/2014/main" id="{1FE9AD07-0ECD-1F7E-C327-BF03B7228B63}"/>
              </a:ext>
            </a:extLst>
          </p:cNvPr>
          <p:cNvSpPr txBox="1"/>
          <p:nvPr/>
        </p:nvSpPr>
        <p:spPr>
          <a:xfrm>
            <a:off x="6146792" y="416667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48</a:t>
            </a:r>
          </a:p>
        </p:txBody>
      </p:sp>
      <p:sp>
        <p:nvSpPr>
          <p:cNvPr id="310" name="TextBox 309">
            <a:extLst>
              <a:ext uri="{FF2B5EF4-FFF2-40B4-BE49-F238E27FC236}">
                <a16:creationId xmlns:a16="http://schemas.microsoft.com/office/drawing/2014/main" id="{FB751F6D-8FA8-7705-4CEC-F3FCA40D2C41}"/>
              </a:ext>
            </a:extLst>
          </p:cNvPr>
          <p:cNvSpPr txBox="1"/>
          <p:nvPr/>
        </p:nvSpPr>
        <p:spPr>
          <a:xfrm>
            <a:off x="6531098" y="417002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60</a:t>
            </a:r>
          </a:p>
        </p:txBody>
      </p:sp>
      <p:sp>
        <p:nvSpPr>
          <p:cNvPr id="311" name="TextBox 310">
            <a:extLst>
              <a:ext uri="{FF2B5EF4-FFF2-40B4-BE49-F238E27FC236}">
                <a16:creationId xmlns:a16="http://schemas.microsoft.com/office/drawing/2014/main" id="{64C7DC54-5890-41B9-9E84-520F6475267B}"/>
              </a:ext>
            </a:extLst>
          </p:cNvPr>
          <p:cNvSpPr txBox="1"/>
          <p:nvPr/>
        </p:nvSpPr>
        <p:spPr>
          <a:xfrm>
            <a:off x="6924650" y="417114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72</a:t>
            </a:r>
          </a:p>
        </p:txBody>
      </p:sp>
      <p:sp>
        <p:nvSpPr>
          <p:cNvPr id="312" name="TextBox 311">
            <a:extLst>
              <a:ext uri="{FF2B5EF4-FFF2-40B4-BE49-F238E27FC236}">
                <a16:creationId xmlns:a16="http://schemas.microsoft.com/office/drawing/2014/main" id="{02D91308-D188-1A9E-E308-DEC6806969C9}"/>
              </a:ext>
            </a:extLst>
          </p:cNvPr>
          <p:cNvSpPr txBox="1"/>
          <p:nvPr/>
        </p:nvSpPr>
        <p:spPr>
          <a:xfrm>
            <a:off x="7308956" y="417449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84</a:t>
            </a:r>
          </a:p>
        </p:txBody>
      </p:sp>
      <p:sp>
        <p:nvSpPr>
          <p:cNvPr id="313" name="TextBox 312">
            <a:extLst>
              <a:ext uri="{FF2B5EF4-FFF2-40B4-BE49-F238E27FC236}">
                <a16:creationId xmlns:a16="http://schemas.microsoft.com/office/drawing/2014/main" id="{F5C94DD8-EEA8-458A-FA92-A21889A9CC12}"/>
              </a:ext>
            </a:extLst>
          </p:cNvPr>
          <p:cNvSpPr txBox="1"/>
          <p:nvPr/>
        </p:nvSpPr>
        <p:spPr bwMode="auto">
          <a:xfrm>
            <a:off x="4966621" y="4410631"/>
            <a:ext cx="2344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a:solidFill>
                  <a:srgbClr val="000000"/>
                </a:solidFill>
                <a:latin typeface="Calibri" panose="020F0502020204030204" pitchFamily="34" charset="0"/>
              </a:rPr>
              <a:t>Mo Since On-Treatment Date</a:t>
            </a:r>
          </a:p>
        </p:txBody>
      </p:sp>
      <p:sp>
        <p:nvSpPr>
          <p:cNvPr id="314" name="TextBox 313">
            <a:extLst>
              <a:ext uri="{FF2B5EF4-FFF2-40B4-BE49-F238E27FC236}">
                <a16:creationId xmlns:a16="http://schemas.microsoft.com/office/drawing/2014/main" id="{5F3B8281-190C-3A80-7047-9B76042A1191}"/>
              </a:ext>
            </a:extLst>
          </p:cNvPr>
          <p:cNvSpPr txBox="1"/>
          <p:nvPr/>
        </p:nvSpPr>
        <p:spPr>
          <a:xfrm>
            <a:off x="4594748" y="4625700"/>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20</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21</a:t>
            </a:r>
          </a:p>
        </p:txBody>
      </p:sp>
      <p:sp>
        <p:nvSpPr>
          <p:cNvPr id="315" name="TextBox 314">
            <a:extLst>
              <a:ext uri="{FF2B5EF4-FFF2-40B4-BE49-F238E27FC236}">
                <a16:creationId xmlns:a16="http://schemas.microsoft.com/office/drawing/2014/main" id="{924316EE-23AD-B7FC-CD4F-53E7451A4196}"/>
              </a:ext>
            </a:extLst>
          </p:cNvPr>
          <p:cNvSpPr txBox="1"/>
          <p:nvPr/>
        </p:nvSpPr>
        <p:spPr>
          <a:xfrm>
            <a:off x="4979054" y="4629050"/>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6</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16</a:t>
            </a:r>
          </a:p>
        </p:txBody>
      </p:sp>
      <p:sp>
        <p:nvSpPr>
          <p:cNvPr id="316" name="TextBox 315">
            <a:extLst>
              <a:ext uri="{FF2B5EF4-FFF2-40B4-BE49-F238E27FC236}">
                <a16:creationId xmlns:a16="http://schemas.microsoft.com/office/drawing/2014/main" id="{F2BC4913-3B9B-3126-568C-6C64F77DCEAD}"/>
              </a:ext>
            </a:extLst>
          </p:cNvPr>
          <p:cNvSpPr txBox="1"/>
          <p:nvPr/>
        </p:nvSpPr>
        <p:spPr>
          <a:xfrm>
            <a:off x="5372606" y="4630168"/>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9</a:t>
            </a:r>
          </a:p>
        </p:txBody>
      </p:sp>
      <p:sp>
        <p:nvSpPr>
          <p:cNvPr id="317" name="TextBox 316">
            <a:extLst>
              <a:ext uri="{FF2B5EF4-FFF2-40B4-BE49-F238E27FC236}">
                <a16:creationId xmlns:a16="http://schemas.microsoft.com/office/drawing/2014/main" id="{89C710B2-F7BB-8402-74CE-9E69433EC540}"/>
              </a:ext>
            </a:extLst>
          </p:cNvPr>
          <p:cNvSpPr txBox="1"/>
          <p:nvPr/>
        </p:nvSpPr>
        <p:spPr>
          <a:xfrm>
            <a:off x="5756912" y="4633518"/>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7</a:t>
            </a:r>
          </a:p>
        </p:txBody>
      </p:sp>
      <p:sp>
        <p:nvSpPr>
          <p:cNvPr id="318" name="TextBox 317">
            <a:extLst>
              <a:ext uri="{FF2B5EF4-FFF2-40B4-BE49-F238E27FC236}">
                <a16:creationId xmlns:a16="http://schemas.microsoft.com/office/drawing/2014/main" id="{8B97C118-F5CD-3637-CDB2-42D2E067DEE0}"/>
              </a:ext>
            </a:extLst>
          </p:cNvPr>
          <p:cNvSpPr txBox="1"/>
          <p:nvPr/>
        </p:nvSpPr>
        <p:spPr>
          <a:xfrm>
            <a:off x="6146792" y="4629294"/>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p:txBody>
      </p:sp>
      <p:sp>
        <p:nvSpPr>
          <p:cNvPr id="319" name="TextBox 318">
            <a:extLst>
              <a:ext uri="{FF2B5EF4-FFF2-40B4-BE49-F238E27FC236}">
                <a16:creationId xmlns:a16="http://schemas.microsoft.com/office/drawing/2014/main" id="{1E7E2D53-103D-D881-2447-10391A957C68}"/>
              </a:ext>
            </a:extLst>
          </p:cNvPr>
          <p:cNvSpPr txBox="1"/>
          <p:nvPr/>
        </p:nvSpPr>
        <p:spPr>
          <a:xfrm>
            <a:off x="6531098" y="4632644"/>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a:t>
            </a:r>
          </a:p>
        </p:txBody>
      </p:sp>
      <p:sp>
        <p:nvSpPr>
          <p:cNvPr id="320" name="TextBox 319">
            <a:extLst>
              <a:ext uri="{FF2B5EF4-FFF2-40B4-BE49-F238E27FC236}">
                <a16:creationId xmlns:a16="http://schemas.microsoft.com/office/drawing/2014/main" id="{009F2BBF-19A4-C224-3AE0-08269F787467}"/>
              </a:ext>
            </a:extLst>
          </p:cNvPr>
          <p:cNvSpPr txBox="1"/>
          <p:nvPr/>
        </p:nvSpPr>
        <p:spPr>
          <a:xfrm>
            <a:off x="6924650" y="4633762"/>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4</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321" name="TextBox 320">
            <a:extLst>
              <a:ext uri="{FF2B5EF4-FFF2-40B4-BE49-F238E27FC236}">
                <a16:creationId xmlns:a16="http://schemas.microsoft.com/office/drawing/2014/main" id="{174D29BA-E8C9-5AC0-CFED-6E86B2F711BE}"/>
              </a:ext>
            </a:extLst>
          </p:cNvPr>
          <p:cNvSpPr txBox="1"/>
          <p:nvPr/>
        </p:nvSpPr>
        <p:spPr>
          <a:xfrm>
            <a:off x="7308956" y="463711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a:t>
            </a:r>
          </a:p>
        </p:txBody>
      </p:sp>
      <p:sp>
        <p:nvSpPr>
          <p:cNvPr id="322" name="TextBox 321">
            <a:extLst>
              <a:ext uri="{FF2B5EF4-FFF2-40B4-BE49-F238E27FC236}">
                <a16:creationId xmlns:a16="http://schemas.microsoft.com/office/drawing/2014/main" id="{51FD9AE0-3E42-197F-E159-6F6103D9F3BB}"/>
              </a:ext>
            </a:extLst>
          </p:cNvPr>
          <p:cNvSpPr txBox="1"/>
          <p:nvPr/>
        </p:nvSpPr>
        <p:spPr>
          <a:xfrm>
            <a:off x="4188763" y="4629050"/>
            <a:ext cx="523087" cy="523220"/>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No</a:t>
            </a:r>
          </a:p>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Yes</a:t>
            </a:r>
          </a:p>
        </p:txBody>
      </p:sp>
      <p:grpSp>
        <p:nvGrpSpPr>
          <p:cNvPr id="323" name="Group 322">
            <a:extLst>
              <a:ext uri="{FF2B5EF4-FFF2-40B4-BE49-F238E27FC236}">
                <a16:creationId xmlns:a16="http://schemas.microsoft.com/office/drawing/2014/main" id="{2F86E925-A458-E17E-3607-4D872225D7BA}"/>
              </a:ext>
            </a:extLst>
          </p:cNvPr>
          <p:cNvGrpSpPr/>
          <p:nvPr/>
        </p:nvGrpSpPr>
        <p:grpSpPr>
          <a:xfrm>
            <a:off x="6720461" y="3656143"/>
            <a:ext cx="1004276" cy="71527"/>
            <a:chOff x="6720461" y="4282443"/>
            <a:chExt cx="1004276" cy="71527"/>
          </a:xfrm>
        </p:grpSpPr>
        <p:cxnSp>
          <p:nvCxnSpPr>
            <p:cNvPr id="324" name="Straight Connector 323">
              <a:extLst>
                <a:ext uri="{FF2B5EF4-FFF2-40B4-BE49-F238E27FC236}">
                  <a16:creationId xmlns:a16="http://schemas.microsoft.com/office/drawing/2014/main" id="{C2B4A6C6-24FC-1C51-45B5-270F7D2164D1}"/>
                </a:ext>
              </a:extLst>
            </p:cNvPr>
            <p:cNvCxnSpPr/>
            <p:nvPr/>
          </p:nvCxnSpPr>
          <p:spPr bwMode="auto">
            <a:xfrm>
              <a:off x="6720461" y="4282443"/>
              <a:ext cx="0" cy="71527"/>
            </a:xfrm>
            <a:prstGeom prst="line">
              <a:avLst/>
            </a:prstGeom>
            <a:noFill/>
            <a:ln w="28575" cap="flat" cmpd="sng" algn="ctr">
              <a:solidFill>
                <a:srgbClr val="E1471D"/>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F94AC90-E52E-A7E7-A28D-71F19B94C882}"/>
                </a:ext>
              </a:extLst>
            </p:cNvPr>
            <p:cNvCxnSpPr/>
            <p:nvPr/>
          </p:nvCxnSpPr>
          <p:spPr bwMode="auto">
            <a:xfrm>
              <a:off x="7240185" y="4282443"/>
              <a:ext cx="0" cy="71527"/>
            </a:xfrm>
            <a:prstGeom prst="line">
              <a:avLst/>
            </a:prstGeom>
            <a:noFill/>
            <a:ln w="28575" cap="flat" cmpd="sng" algn="ctr">
              <a:solidFill>
                <a:srgbClr val="E1471D"/>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43CBFDF-9D03-6BB5-5547-EA0424429452}"/>
                </a:ext>
              </a:extLst>
            </p:cNvPr>
            <p:cNvCxnSpPr/>
            <p:nvPr/>
          </p:nvCxnSpPr>
          <p:spPr bwMode="auto">
            <a:xfrm>
              <a:off x="7300572" y="4282443"/>
              <a:ext cx="0" cy="71527"/>
            </a:xfrm>
            <a:prstGeom prst="line">
              <a:avLst/>
            </a:prstGeom>
            <a:noFill/>
            <a:ln w="28575" cap="flat" cmpd="sng" algn="ctr">
              <a:solidFill>
                <a:srgbClr val="E1471D"/>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3E9C3636-32D9-CB1C-9451-FD1D6F10BA2F}"/>
                </a:ext>
              </a:extLst>
            </p:cNvPr>
            <p:cNvCxnSpPr/>
            <p:nvPr/>
          </p:nvCxnSpPr>
          <p:spPr bwMode="auto">
            <a:xfrm>
              <a:off x="7724737" y="4282443"/>
              <a:ext cx="0" cy="71527"/>
            </a:xfrm>
            <a:prstGeom prst="line">
              <a:avLst/>
            </a:prstGeom>
            <a:noFill/>
            <a:ln w="28575" cap="flat" cmpd="sng" algn="ctr">
              <a:solidFill>
                <a:srgbClr val="E1471D"/>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39158F4D-08CC-E1DC-6324-B70A35C9E960}"/>
              </a:ext>
            </a:extLst>
          </p:cNvPr>
          <p:cNvGrpSpPr/>
          <p:nvPr/>
        </p:nvGrpSpPr>
        <p:grpSpPr>
          <a:xfrm>
            <a:off x="5876966" y="3329474"/>
            <a:ext cx="1167206" cy="78991"/>
            <a:chOff x="5876966" y="3955774"/>
            <a:chExt cx="1167206" cy="78991"/>
          </a:xfrm>
        </p:grpSpPr>
        <p:cxnSp>
          <p:nvCxnSpPr>
            <p:cNvPr id="329" name="Straight Connector 328">
              <a:extLst>
                <a:ext uri="{FF2B5EF4-FFF2-40B4-BE49-F238E27FC236}">
                  <a16:creationId xmlns:a16="http://schemas.microsoft.com/office/drawing/2014/main" id="{0512B377-D876-CBD7-14ED-041790206C13}"/>
                </a:ext>
              </a:extLst>
            </p:cNvPr>
            <p:cNvCxnSpPr/>
            <p:nvPr/>
          </p:nvCxnSpPr>
          <p:spPr bwMode="auto">
            <a:xfrm>
              <a:off x="5886843" y="3955774"/>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211E759C-5356-7992-147F-6688D9F66DBD}"/>
                </a:ext>
              </a:extLst>
            </p:cNvPr>
            <p:cNvCxnSpPr/>
            <p:nvPr/>
          </p:nvCxnSpPr>
          <p:spPr bwMode="auto">
            <a:xfrm>
              <a:off x="5876966" y="3955774"/>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04E125A1-BB5A-5E1D-D80D-BF5C4DE53496}"/>
                </a:ext>
              </a:extLst>
            </p:cNvPr>
            <p:cNvCxnSpPr/>
            <p:nvPr/>
          </p:nvCxnSpPr>
          <p:spPr bwMode="auto">
            <a:xfrm>
              <a:off x="6110522" y="3963238"/>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C6D17660-DB17-2666-0800-393D4AE1E033}"/>
                </a:ext>
              </a:extLst>
            </p:cNvPr>
            <p:cNvCxnSpPr/>
            <p:nvPr/>
          </p:nvCxnSpPr>
          <p:spPr bwMode="auto">
            <a:xfrm>
              <a:off x="6208126" y="3962455"/>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74D45532-D721-98F3-2A95-820655248F66}"/>
                </a:ext>
              </a:extLst>
            </p:cNvPr>
            <p:cNvCxnSpPr/>
            <p:nvPr/>
          </p:nvCxnSpPr>
          <p:spPr bwMode="auto">
            <a:xfrm>
              <a:off x="6414074" y="3960490"/>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D0365617-A1B3-30D4-8C6D-D1E29FF0B3EC}"/>
                </a:ext>
              </a:extLst>
            </p:cNvPr>
            <p:cNvCxnSpPr/>
            <p:nvPr/>
          </p:nvCxnSpPr>
          <p:spPr bwMode="auto">
            <a:xfrm>
              <a:off x="6468781" y="3959330"/>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3E0B0F90-3CF0-6ED5-8F90-20ACE8CB2C65}"/>
                </a:ext>
              </a:extLst>
            </p:cNvPr>
            <p:cNvCxnSpPr/>
            <p:nvPr/>
          </p:nvCxnSpPr>
          <p:spPr bwMode="auto">
            <a:xfrm>
              <a:off x="6589920" y="3960490"/>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AAB0C0B-C0D8-46CF-5F15-BA0DC216F5BF}"/>
                </a:ext>
              </a:extLst>
            </p:cNvPr>
            <p:cNvCxnSpPr/>
            <p:nvPr/>
          </p:nvCxnSpPr>
          <p:spPr bwMode="auto">
            <a:xfrm>
              <a:off x="6832197" y="3960490"/>
              <a:ext cx="0" cy="71527"/>
            </a:xfrm>
            <a:prstGeom prst="line">
              <a:avLst/>
            </a:prstGeom>
            <a:noFill/>
            <a:ln w="28575" cap="flat" cmpd="sng" algn="ctr">
              <a:solidFill>
                <a:srgbClr val="01587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74CBBD6F-F01C-834D-D9F1-F7887758F1BB}"/>
                </a:ext>
              </a:extLst>
            </p:cNvPr>
            <p:cNvCxnSpPr/>
            <p:nvPr/>
          </p:nvCxnSpPr>
          <p:spPr bwMode="auto">
            <a:xfrm>
              <a:off x="7044172" y="3963237"/>
              <a:ext cx="0" cy="71527"/>
            </a:xfrm>
            <a:prstGeom prst="line">
              <a:avLst/>
            </a:prstGeom>
            <a:noFill/>
            <a:ln w="28575" cap="flat" cmpd="sng" algn="ctr">
              <a:solidFill>
                <a:srgbClr val="015873"/>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6B9DB831-181F-CC20-D39F-296C2E39E8C7}"/>
              </a:ext>
            </a:extLst>
          </p:cNvPr>
          <p:cNvGrpSpPr/>
          <p:nvPr/>
        </p:nvGrpSpPr>
        <p:grpSpPr>
          <a:xfrm>
            <a:off x="6096000" y="2661832"/>
            <a:ext cx="228749" cy="210785"/>
            <a:chOff x="2237672" y="3415883"/>
            <a:chExt cx="228749" cy="210785"/>
          </a:xfrm>
        </p:grpSpPr>
        <p:cxnSp>
          <p:nvCxnSpPr>
            <p:cNvPr id="339" name="Straight Connector 338">
              <a:extLst>
                <a:ext uri="{FF2B5EF4-FFF2-40B4-BE49-F238E27FC236}">
                  <a16:creationId xmlns:a16="http://schemas.microsoft.com/office/drawing/2014/main" id="{B496F710-BA9F-5320-76C3-81C9D367B938}"/>
                </a:ext>
              </a:extLst>
            </p:cNvPr>
            <p:cNvCxnSpPr/>
            <p:nvPr/>
          </p:nvCxnSpPr>
          <p:spPr bwMode="auto">
            <a:xfrm>
              <a:off x="2237672" y="3415883"/>
              <a:ext cx="227078" cy="0"/>
            </a:xfrm>
            <a:prstGeom prst="line">
              <a:avLst/>
            </a:prstGeom>
            <a:noFill/>
            <a:ln w="28575" cap="flat" cmpd="sng" algn="ctr">
              <a:solidFill>
                <a:srgbClr val="01587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10523419-BBCB-B290-5604-78ED099F5756}"/>
                </a:ext>
              </a:extLst>
            </p:cNvPr>
            <p:cNvCxnSpPr/>
            <p:nvPr/>
          </p:nvCxnSpPr>
          <p:spPr bwMode="auto">
            <a:xfrm>
              <a:off x="2239343" y="3626668"/>
              <a:ext cx="227078"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BB060A36-564C-19CC-B711-1BFB1A146258}"/>
              </a:ext>
            </a:extLst>
          </p:cNvPr>
          <p:cNvGrpSpPr/>
          <p:nvPr/>
        </p:nvGrpSpPr>
        <p:grpSpPr>
          <a:xfrm>
            <a:off x="9996263" y="3047201"/>
            <a:ext cx="228749" cy="210785"/>
            <a:chOff x="2237672" y="3415883"/>
            <a:chExt cx="228749" cy="210785"/>
          </a:xfrm>
        </p:grpSpPr>
        <p:cxnSp>
          <p:nvCxnSpPr>
            <p:cNvPr id="342" name="Straight Connector 341">
              <a:extLst>
                <a:ext uri="{FF2B5EF4-FFF2-40B4-BE49-F238E27FC236}">
                  <a16:creationId xmlns:a16="http://schemas.microsoft.com/office/drawing/2014/main" id="{6791CD42-B0E8-CADB-8D04-73A033D0A8F8}"/>
                </a:ext>
              </a:extLst>
            </p:cNvPr>
            <p:cNvCxnSpPr/>
            <p:nvPr/>
          </p:nvCxnSpPr>
          <p:spPr bwMode="auto">
            <a:xfrm>
              <a:off x="2237672" y="3415883"/>
              <a:ext cx="227078" cy="0"/>
            </a:xfrm>
            <a:prstGeom prst="line">
              <a:avLst/>
            </a:prstGeom>
            <a:noFill/>
            <a:ln w="28575" cap="flat" cmpd="sng" algn="ctr">
              <a:solidFill>
                <a:srgbClr val="01587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CD158100-6680-70C0-B049-50B167A181F1}"/>
                </a:ext>
              </a:extLst>
            </p:cNvPr>
            <p:cNvCxnSpPr/>
            <p:nvPr/>
          </p:nvCxnSpPr>
          <p:spPr bwMode="auto">
            <a:xfrm>
              <a:off x="2239343" y="3626668"/>
              <a:ext cx="227078" cy="0"/>
            </a:xfrm>
            <a:prstGeom prst="line">
              <a:avLst/>
            </a:prstGeom>
            <a:noFill/>
            <a:ln w="28575" cap="flat" cmpd="sng" algn="ctr">
              <a:solidFill>
                <a:srgbClr val="E1471D"/>
              </a:solidFill>
              <a:prstDash val="solid"/>
              <a:round/>
              <a:headEnd type="none" w="med" len="med"/>
              <a:tailEnd type="none" w="med" len="med"/>
            </a:ln>
            <a:effectLst/>
          </p:spPr>
        </p:cxnSp>
      </p:grpSp>
      <p:sp>
        <p:nvSpPr>
          <p:cNvPr id="344" name="Freeform: Shape 343">
            <a:extLst>
              <a:ext uri="{FF2B5EF4-FFF2-40B4-BE49-F238E27FC236}">
                <a16:creationId xmlns:a16="http://schemas.microsoft.com/office/drawing/2014/main" id="{1336D513-2C04-6E42-0C8E-9AADC21011C6}"/>
              </a:ext>
            </a:extLst>
          </p:cNvPr>
          <p:cNvSpPr/>
          <p:nvPr/>
        </p:nvSpPr>
        <p:spPr bwMode="auto">
          <a:xfrm>
            <a:off x="8467808" y="2326011"/>
            <a:ext cx="3181389" cy="1821116"/>
          </a:xfrm>
          <a:custGeom>
            <a:avLst/>
            <a:gdLst>
              <a:gd name="connsiteX0" fmla="*/ 0 w 3027509"/>
              <a:gd name="connsiteY0" fmla="*/ 0 h 1821116"/>
              <a:gd name="connsiteX1" fmla="*/ 0 w 3027509"/>
              <a:gd name="connsiteY1" fmla="*/ 1821116 h 1821116"/>
              <a:gd name="connsiteX2" fmla="*/ 3027509 w 3027509"/>
              <a:gd name="connsiteY2" fmla="*/ 1821116 h 1821116"/>
            </a:gdLst>
            <a:ahLst/>
            <a:cxnLst>
              <a:cxn ang="0">
                <a:pos x="connsiteX0" y="connsiteY0"/>
              </a:cxn>
              <a:cxn ang="0">
                <a:pos x="connsiteX1" y="connsiteY1"/>
              </a:cxn>
              <a:cxn ang="0">
                <a:pos x="connsiteX2" y="connsiteY2"/>
              </a:cxn>
            </a:cxnLst>
            <a:rect l="l" t="t" r="r" b="b"/>
            <a:pathLst>
              <a:path w="3027509" h="1821116">
                <a:moveTo>
                  <a:pt x="0" y="0"/>
                </a:moveTo>
                <a:lnTo>
                  <a:pt x="0" y="1821116"/>
                </a:lnTo>
                <a:lnTo>
                  <a:pt x="3027509" y="1821116"/>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grpSp>
        <p:nvGrpSpPr>
          <p:cNvPr id="345" name="Group 344">
            <a:extLst>
              <a:ext uri="{FF2B5EF4-FFF2-40B4-BE49-F238E27FC236}">
                <a16:creationId xmlns:a16="http://schemas.microsoft.com/office/drawing/2014/main" id="{28B8817A-D5A9-5A1B-7364-82FCCB2392EC}"/>
              </a:ext>
            </a:extLst>
          </p:cNvPr>
          <p:cNvGrpSpPr/>
          <p:nvPr/>
        </p:nvGrpSpPr>
        <p:grpSpPr>
          <a:xfrm>
            <a:off x="8402092" y="2326002"/>
            <a:ext cx="65715" cy="1821116"/>
            <a:chOff x="2658793" y="1927274"/>
            <a:chExt cx="112542" cy="2834640"/>
          </a:xfrm>
        </p:grpSpPr>
        <p:cxnSp>
          <p:nvCxnSpPr>
            <p:cNvPr id="346" name="Straight Connector 345">
              <a:extLst>
                <a:ext uri="{FF2B5EF4-FFF2-40B4-BE49-F238E27FC236}">
                  <a16:creationId xmlns:a16="http://schemas.microsoft.com/office/drawing/2014/main" id="{46451AAC-50CA-E616-A945-22E718CF320A}"/>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E1C52F66-4230-0AA5-8E55-917B2B234C16}"/>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02844C1A-5807-B3BC-7A6A-9359F74BD235}"/>
                </a:ext>
              </a:extLst>
            </p:cNvPr>
            <p:cNvCxnSpPr>
              <a:cxnSpLocks/>
            </p:cNvCxnSpPr>
            <p:nvPr/>
          </p:nvCxnSpPr>
          <p:spPr bwMode="auto">
            <a:xfrm>
              <a:off x="2658793" y="3061130"/>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89A5393-6C3F-F74E-B716-C97231CEF917}"/>
                </a:ext>
              </a:extLst>
            </p:cNvPr>
            <p:cNvCxnSpPr>
              <a:cxnSpLocks/>
            </p:cNvCxnSpPr>
            <p:nvPr/>
          </p:nvCxnSpPr>
          <p:spPr bwMode="auto">
            <a:xfrm>
              <a:off x="2658793" y="3628058"/>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DEE3D2B-C45F-75BA-1E01-72FCF62864D3}"/>
                </a:ext>
              </a:extLst>
            </p:cNvPr>
            <p:cNvCxnSpPr>
              <a:cxnSpLocks/>
            </p:cNvCxnSpPr>
            <p:nvPr/>
          </p:nvCxnSpPr>
          <p:spPr bwMode="auto">
            <a:xfrm>
              <a:off x="2658793" y="4194986"/>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357F196E-CCB4-A908-E85F-9823FF71D48A}"/>
                </a:ext>
              </a:extLst>
            </p:cNvPr>
            <p:cNvCxnSpPr>
              <a:cxnSpLocks/>
            </p:cNvCxnSpPr>
            <p:nvPr/>
          </p:nvCxnSpPr>
          <p:spPr bwMode="auto">
            <a:xfrm>
              <a:off x="2658793" y="4761914"/>
              <a:ext cx="112542" cy="0"/>
            </a:xfrm>
            <a:prstGeom prst="line">
              <a:avLst/>
            </a:prstGeom>
            <a:noFill/>
            <a:ln w="28575" cap="flat" cmpd="sng" algn="ctr">
              <a:solidFill>
                <a:srgbClr val="000000"/>
              </a:solidFill>
              <a:prstDash val="solid"/>
              <a:round/>
              <a:headEnd type="none" w="med" len="med"/>
              <a:tailEnd type="none" w="med" len="med"/>
            </a:ln>
            <a:effectLst/>
          </p:spPr>
        </p:cxnSp>
      </p:grpSp>
      <p:sp>
        <p:nvSpPr>
          <p:cNvPr id="352" name="TextBox 351">
            <a:extLst>
              <a:ext uri="{FF2B5EF4-FFF2-40B4-BE49-F238E27FC236}">
                <a16:creationId xmlns:a16="http://schemas.microsoft.com/office/drawing/2014/main" id="{FD8D900A-8857-92D2-64EA-EF19C211F9AD}"/>
              </a:ext>
            </a:extLst>
          </p:cNvPr>
          <p:cNvSpPr txBox="1"/>
          <p:nvPr/>
        </p:nvSpPr>
        <p:spPr>
          <a:xfrm>
            <a:off x="7963698" y="2174644"/>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1.0</a:t>
            </a:r>
          </a:p>
        </p:txBody>
      </p:sp>
      <p:sp>
        <p:nvSpPr>
          <p:cNvPr id="353" name="TextBox 352">
            <a:extLst>
              <a:ext uri="{FF2B5EF4-FFF2-40B4-BE49-F238E27FC236}">
                <a16:creationId xmlns:a16="http://schemas.microsoft.com/office/drawing/2014/main" id="{A5665817-1186-1A7B-3C1B-BD4B767C0B0C}"/>
              </a:ext>
            </a:extLst>
          </p:cNvPr>
          <p:cNvSpPr txBox="1"/>
          <p:nvPr/>
        </p:nvSpPr>
        <p:spPr>
          <a:xfrm>
            <a:off x="7972496" y="2532250"/>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0.8</a:t>
            </a:r>
          </a:p>
        </p:txBody>
      </p:sp>
      <p:sp>
        <p:nvSpPr>
          <p:cNvPr id="354" name="TextBox 353">
            <a:extLst>
              <a:ext uri="{FF2B5EF4-FFF2-40B4-BE49-F238E27FC236}">
                <a16:creationId xmlns:a16="http://schemas.microsoft.com/office/drawing/2014/main" id="{0D976AE5-170D-4235-95D2-B10D2DC4AD54}"/>
              </a:ext>
            </a:extLst>
          </p:cNvPr>
          <p:cNvSpPr txBox="1"/>
          <p:nvPr/>
        </p:nvSpPr>
        <p:spPr>
          <a:xfrm>
            <a:off x="7976202" y="2900507"/>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0.6</a:t>
            </a:r>
          </a:p>
        </p:txBody>
      </p:sp>
      <p:sp>
        <p:nvSpPr>
          <p:cNvPr id="355" name="TextBox 354">
            <a:extLst>
              <a:ext uri="{FF2B5EF4-FFF2-40B4-BE49-F238E27FC236}">
                <a16:creationId xmlns:a16="http://schemas.microsoft.com/office/drawing/2014/main" id="{237D69F8-7785-33DE-F2E4-B38699C89AB6}"/>
              </a:ext>
            </a:extLst>
          </p:cNvPr>
          <p:cNvSpPr txBox="1"/>
          <p:nvPr/>
        </p:nvSpPr>
        <p:spPr>
          <a:xfrm>
            <a:off x="7985000" y="3258113"/>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0.4</a:t>
            </a:r>
          </a:p>
        </p:txBody>
      </p:sp>
      <p:sp>
        <p:nvSpPr>
          <p:cNvPr id="356" name="TextBox 355">
            <a:extLst>
              <a:ext uri="{FF2B5EF4-FFF2-40B4-BE49-F238E27FC236}">
                <a16:creationId xmlns:a16="http://schemas.microsoft.com/office/drawing/2014/main" id="{55B354CE-713F-8877-B963-A44ABFCC69F8}"/>
              </a:ext>
            </a:extLst>
          </p:cNvPr>
          <p:cNvSpPr txBox="1"/>
          <p:nvPr/>
        </p:nvSpPr>
        <p:spPr>
          <a:xfrm>
            <a:off x="7981846" y="3623671"/>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0.2</a:t>
            </a:r>
          </a:p>
        </p:txBody>
      </p:sp>
      <p:sp>
        <p:nvSpPr>
          <p:cNvPr id="357" name="TextBox 356">
            <a:extLst>
              <a:ext uri="{FF2B5EF4-FFF2-40B4-BE49-F238E27FC236}">
                <a16:creationId xmlns:a16="http://schemas.microsoft.com/office/drawing/2014/main" id="{16B9BF9F-71A5-7009-0A92-2E9420C1205D}"/>
              </a:ext>
            </a:extLst>
          </p:cNvPr>
          <p:cNvSpPr txBox="1"/>
          <p:nvPr/>
        </p:nvSpPr>
        <p:spPr>
          <a:xfrm>
            <a:off x="7990644" y="3981277"/>
            <a:ext cx="478739" cy="307777"/>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358" name="TextBox 357">
            <a:extLst>
              <a:ext uri="{FF2B5EF4-FFF2-40B4-BE49-F238E27FC236}">
                <a16:creationId xmlns:a16="http://schemas.microsoft.com/office/drawing/2014/main" id="{91644040-C4A7-2574-3808-1C213DC6DA58}"/>
              </a:ext>
            </a:extLst>
          </p:cNvPr>
          <p:cNvSpPr txBox="1"/>
          <p:nvPr/>
        </p:nvSpPr>
        <p:spPr>
          <a:xfrm>
            <a:off x="8274035" y="416063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359" name="TextBox 358">
            <a:extLst>
              <a:ext uri="{FF2B5EF4-FFF2-40B4-BE49-F238E27FC236}">
                <a16:creationId xmlns:a16="http://schemas.microsoft.com/office/drawing/2014/main" id="{538FD41F-FD8F-7834-60A0-1CD8BFCD1542}"/>
              </a:ext>
            </a:extLst>
          </p:cNvPr>
          <p:cNvSpPr txBox="1"/>
          <p:nvPr/>
        </p:nvSpPr>
        <p:spPr>
          <a:xfrm>
            <a:off x="8658341" y="4163982"/>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3</a:t>
            </a:r>
          </a:p>
        </p:txBody>
      </p:sp>
      <p:sp>
        <p:nvSpPr>
          <p:cNvPr id="360" name="TextBox 359">
            <a:extLst>
              <a:ext uri="{FF2B5EF4-FFF2-40B4-BE49-F238E27FC236}">
                <a16:creationId xmlns:a16="http://schemas.microsoft.com/office/drawing/2014/main" id="{CD49885A-0EFD-5F2C-9C6D-2920A5D01BE7}"/>
              </a:ext>
            </a:extLst>
          </p:cNvPr>
          <p:cNvSpPr txBox="1"/>
          <p:nvPr/>
        </p:nvSpPr>
        <p:spPr>
          <a:xfrm>
            <a:off x="9051893" y="4165100"/>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6</a:t>
            </a:r>
          </a:p>
        </p:txBody>
      </p:sp>
      <p:sp>
        <p:nvSpPr>
          <p:cNvPr id="361" name="TextBox 360">
            <a:extLst>
              <a:ext uri="{FF2B5EF4-FFF2-40B4-BE49-F238E27FC236}">
                <a16:creationId xmlns:a16="http://schemas.microsoft.com/office/drawing/2014/main" id="{69F90F5D-ECF4-0FAA-3CA4-2BEA5D04EA51}"/>
              </a:ext>
            </a:extLst>
          </p:cNvPr>
          <p:cNvSpPr txBox="1"/>
          <p:nvPr/>
        </p:nvSpPr>
        <p:spPr>
          <a:xfrm>
            <a:off x="9436199" y="4168450"/>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9</a:t>
            </a:r>
          </a:p>
        </p:txBody>
      </p:sp>
      <p:sp>
        <p:nvSpPr>
          <p:cNvPr id="362" name="TextBox 361">
            <a:extLst>
              <a:ext uri="{FF2B5EF4-FFF2-40B4-BE49-F238E27FC236}">
                <a16:creationId xmlns:a16="http://schemas.microsoft.com/office/drawing/2014/main" id="{C6F09D8F-0C97-FE7D-CB46-B46A86334D3A}"/>
              </a:ext>
            </a:extLst>
          </p:cNvPr>
          <p:cNvSpPr txBox="1"/>
          <p:nvPr/>
        </p:nvSpPr>
        <p:spPr>
          <a:xfrm>
            <a:off x="9826079" y="4164226"/>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12</a:t>
            </a:r>
          </a:p>
        </p:txBody>
      </p:sp>
      <p:sp>
        <p:nvSpPr>
          <p:cNvPr id="363" name="TextBox 362">
            <a:extLst>
              <a:ext uri="{FF2B5EF4-FFF2-40B4-BE49-F238E27FC236}">
                <a16:creationId xmlns:a16="http://schemas.microsoft.com/office/drawing/2014/main" id="{C81B124D-1A6D-56FE-A099-D9F702452EB6}"/>
              </a:ext>
            </a:extLst>
          </p:cNvPr>
          <p:cNvSpPr txBox="1"/>
          <p:nvPr/>
        </p:nvSpPr>
        <p:spPr>
          <a:xfrm>
            <a:off x="10210385" y="4167576"/>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15</a:t>
            </a:r>
          </a:p>
        </p:txBody>
      </p:sp>
      <p:sp>
        <p:nvSpPr>
          <p:cNvPr id="364" name="TextBox 363">
            <a:extLst>
              <a:ext uri="{FF2B5EF4-FFF2-40B4-BE49-F238E27FC236}">
                <a16:creationId xmlns:a16="http://schemas.microsoft.com/office/drawing/2014/main" id="{3FFAEA85-29A0-B5DB-18F8-9D81E301549F}"/>
              </a:ext>
            </a:extLst>
          </p:cNvPr>
          <p:cNvSpPr txBox="1"/>
          <p:nvPr/>
        </p:nvSpPr>
        <p:spPr>
          <a:xfrm>
            <a:off x="10603937" y="416869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18</a:t>
            </a:r>
          </a:p>
        </p:txBody>
      </p:sp>
      <p:sp>
        <p:nvSpPr>
          <p:cNvPr id="365" name="TextBox 364">
            <a:extLst>
              <a:ext uri="{FF2B5EF4-FFF2-40B4-BE49-F238E27FC236}">
                <a16:creationId xmlns:a16="http://schemas.microsoft.com/office/drawing/2014/main" id="{AB3850BE-4C81-2E26-AAB2-C753B3243D63}"/>
              </a:ext>
            </a:extLst>
          </p:cNvPr>
          <p:cNvSpPr txBox="1"/>
          <p:nvPr/>
        </p:nvSpPr>
        <p:spPr>
          <a:xfrm>
            <a:off x="10988243" y="417204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21</a:t>
            </a:r>
          </a:p>
        </p:txBody>
      </p:sp>
      <p:sp>
        <p:nvSpPr>
          <p:cNvPr id="366" name="TextBox 365">
            <a:extLst>
              <a:ext uri="{FF2B5EF4-FFF2-40B4-BE49-F238E27FC236}">
                <a16:creationId xmlns:a16="http://schemas.microsoft.com/office/drawing/2014/main" id="{7A23F1D6-688E-3AE8-A3F4-41B6C7ED7656}"/>
              </a:ext>
            </a:extLst>
          </p:cNvPr>
          <p:cNvSpPr txBox="1"/>
          <p:nvPr/>
        </p:nvSpPr>
        <p:spPr bwMode="auto">
          <a:xfrm>
            <a:off x="8848326" y="4408183"/>
            <a:ext cx="24004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a:solidFill>
                  <a:srgbClr val="000000"/>
                </a:solidFill>
                <a:latin typeface="Calibri" panose="020F0502020204030204" pitchFamily="34" charset="0"/>
              </a:rPr>
              <a:t>Mo Since On-Treatment Date</a:t>
            </a:r>
          </a:p>
        </p:txBody>
      </p:sp>
      <p:sp>
        <p:nvSpPr>
          <p:cNvPr id="367" name="TextBox 366">
            <a:extLst>
              <a:ext uri="{FF2B5EF4-FFF2-40B4-BE49-F238E27FC236}">
                <a16:creationId xmlns:a16="http://schemas.microsoft.com/office/drawing/2014/main" id="{D6E4C79F-D684-D046-12FE-682C2208EE6B}"/>
              </a:ext>
            </a:extLst>
          </p:cNvPr>
          <p:cNvSpPr txBox="1"/>
          <p:nvPr/>
        </p:nvSpPr>
        <p:spPr>
          <a:xfrm>
            <a:off x="8274035" y="4623252"/>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8</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9</a:t>
            </a:r>
          </a:p>
        </p:txBody>
      </p:sp>
      <p:sp>
        <p:nvSpPr>
          <p:cNvPr id="368" name="TextBox 367">
            <a:extLst>
              <a:ext uri="{FF2B5EF4-FFF2-40B4-BE49-F238E27FC236}">
                <a16:creationId xmlns:a16="http://schemas.microsoft.com/office/drawing/2014/main" id="{4F574C50-52F9-9D93-5F91-38409D638BD5}"/>
              </a:ext>
            </a:extLst>
          </p:cNvPr>
          <p:cNvSpPr txBox="1"/>
          <p:nvPr/>
        </p:nvSpPr>
        <p:spPr>
          <a:xfrm>
            <a:off x="8658341" y="4626602"/>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8</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8</a:t>
            </a:r>
          </a:p>
        </p:txBody>
      </p:sp>
      <p:sp>
        <p:nvSpPr>
          <p:cNvPr id="369" name="TextBox 368">
            <a:extLst>
              <a:ext uri="{FF2B5EF4-FFF2-40B4-BE49-F238E27FC236}">
                <a16:creationId xmlns:a16="http://schemas.microsoft.com/office/drawing/2014/main" id="{BBBDE2B0-D730-A65B-9EC4-A5672C1C2015}"/>
              </a:ext>
            </a:extLst>
          </p:cNvPr>
          <p:cNvSpPr txBox="1"/>
          <p:nvPr/>
        </p:nvSpPr>
        <p:spPr>
          <a:xfrm>
            <a:off x="9051893" y="4627720"/>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5</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7</a:t>
            </a:r>
          </a:p>
        </p:txBody>
      </p:sp>
      <p:sp>
        <p:nvSpPr>
          <p:cNvPr id="370" name="TextBox 369">
            <a:extLst>
              <a:ext uri="{FF2B5EF4-FFF2-40B4-BE49-F238E27FC236}">
                <a16:creationId xmlns:a16="http://schemas.microsoft.com/office/drawing/2014/main" id="{AE6EE078-70D3-4E56-1FD8-845F841B9C89}"/>
              </a:ext>
            </a:extLst>
          </p:cNvPr>
          <p:cNvSpPr txBox="1"/>
          <p:nvPr/>
        </p:nvSpPr>
        <p:spPr>
          <a:xfrm>
            <a:off x="9436199" y="4631070"/>
            <a:ext cx="389880" cy="523220"/>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6</a:t>
            </a:r>
          </a:p>
        </p:txBody>
      </p:sp>
      <p:sp>
        <p:nvSpPr>
          <p:cNvPr id="371" name="TextBox 370">
            <a:extLst>
              <a:ext uri="{FF2B5EF4-FFF2-40B4-BE49-F238E27FC236}">
                <a16:creationId xmlns:a16="http://schemas.microsoft.com/office/drawing/2014/main" id="{B3BC6730-3434-7989-B502-A22C78AF3FC8}"/>
              </a:ext>
            </a:extLst>
          </p:cNvPr>
          <p:cNvSpPr txBox="1"/>
          <p:nvPr/>
        </p:nvSpPr>
        <p:spPr>
          <a:xfrm>
            <a:off x="9826079" y="4626846"/>
            <a:ext cx="389880" cy="523220"/>
          </a:xfrm>
          <a:prstGeom prst="rect">
            <a:avLst/>
          </a:prstGeom>
          <a:noFill/>
        </p:spPr>
        <p:txBody>
          <a:bodyPr wrap="square" rtlCol="0">
            <a:spAutoFit/>
          </a:bodyPr>
          <a:lstStyle/>
          <a:p>
            <a:pPr algn="ctr" eaLnBrk="1" fontAlgn="auto" hangingPunct="1">
              <a:spcBef>
                <a:spcPts val="0"/>
              </a:spcBef>
              <a:spcAft>
                <a:spcPts val="0"/>
              </a:spcAft>
              <a:defRPr/>
            </a:pPr>
            <a:endParaRPr lang="en-US" sz="1400" b="0" kern="0">
              <a:solidFill>
                <a:srgbClr val="000000"/>
              </a:solidFill>
              <a:latin typeface="Calibri" panose="020F0502020204030204" pitchFamily="34" charset="0"/>
              <a:cs typeface="Calibri" panose="020F0502020204030204" pitchFamily="34" charset="0"/>
            </a:endParaRP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3</a:t>
            </a:r>
          </a:p>
        </p:txBody>
      </p:sp>
      <p:sp>
        <p:nvSpPr>
          <p:cNvPr id="372" name="TextBox 371">
            <a:extLst>
              <a:ext uri="{FF2B5EF4-FFF2-40B4-BE49-F238E27FC236}">
                <a16:creationId xmlns:a16="http://schemas.microsoft.com/office/drawing/2014/main" id="{EC42EB55-78AF-2888-6AA9-F4DE93713AA2}"/>
              </a:ext>
            </a:extLst>
          </p:cNvPr>
          <p:cNvSpPr txBox="1"/>
          <p:nvPr/>
        </p:nvSpPr>
        <p:spPr>
          <a:xfrm>
            <a:off x="10210385" y="4630196"/>
            <a:ext cx="389880" cy="523220"/>
          </a:xfrm>
          <a:prstGeom prst="rect">
            <a:avLst/>
          </a:prstGeom>
          <a:noFill/>
        </p:spPr>
        <p:txBody>
          <a:bodyPr wrap="square" rtlCol="0">
            <a:spAutoFit/>
          </a:bodyPr>
          <a:lstStyle/>
          <a:p>
            <a:pPr algn="ctr" eaLnBrk="1" fontAlgn="auto" hangingPunct="1">
              <a:spcBef>
                <a:spcPts val="0"/>
              </a:spcBef>
              <a:spcAft>
                <a:spcPts val="0"/>
              </a:spcAft>
              <a:defRPr/>
            </a:pPr>
            <a:endParaRPr lang="en-US" sz="1400" b="0" kern="0">
              <a:solidFill>
                <a:srgbClr val="000000"/>
              </a:solidFill>
              <a:latin typeface="Calibri" panose="020F0502020204030204" pitchFamily="34" charset="0"/>
              <a:cs typeface="Calibri" panose="020F0502020204030204" pitchFamily="34" charset="0"/>
            </a:endParaRP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a:t>
            </a:r>
          </a:p>
        </p:txBody>
      </p:sp>
      <p:sp>
        <p:nvSpPr>
          <p:cNvPr id="373" name="TextBox 372">
            <a:extLst>
              <a:ext uri="{FF2B5EF4-FFF2-40B4-BE49-F238E27FC236}">
                <a16:creationId xmlns:a16="http://schemas.microsoft.com/office/drawing/2014/main" id="{F814C6B0-C710-2BA5-7E5A-8F4F7FB609E5}"/>
              </a:ext>
            </a:extLst>
          </p:cNvPr>
          <p:cNvSpPr txBox="1"/>
          <p:nvPr/>
        </p:nvSpPr>
        <p:spPr>
          <a:xfrm>
            <a:off x="10603937" y="4631314"/>
            <a:ext cx="389880" cy="523220"/>
          </a:xfrm>
          <a:prstGeom prst="rect">
            <a:avLst/>
          </a:prstGeom>
          <a:noFill/>
        </p:spPr>
        <p:txBody>
          <a:bodyPr wrap="square" rtlCol="0">
            <a:spAutoFit/>
          </a:bodyPr>
          <a:lstStyle/>
          <a:p>
            <a:pPr algn="ctr" eaLnBrk="1" fontAlgn="auto" hangingPunct="1">
              <a:spcBef>
                <a:spcPts val="0"/>
              </a:spcBef>
              <a:spcAft>
                <a:spcPts val="0"/>
              </a:spcAft>
              <a:defRPr/>
            </a:pPr>
            <a:endParaRPr lang="en-US" sz="1400" b="0" kern="0">
              <a:solidFill>
                <a:srgbClr val="000000"/>
              </a:solidFill>
              <a:latin typeface="Calibri" panose="020F0502020204030204" pitchFamily="34" charset="0"/>
              <a:cs typeface="Calibri" panose="020F0502020204030204" pitchFamily="34" charset="0"/>
            </a:endParaRP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1</a:t>
            </a:r>
          </a:p>
        </p:txBody>
      </p:sp>
      <p:sp>
        <p:nvSpPr>
          <p:cNvPr id="374" name="TextBox 373">
            <a:extLst>
              <a:ext uri="{FF2B5EF4-FFF2-40B4-BE49-F238E27FC236}">
                <a16:creationId xmlns:a16="http://schemas.microsoft.com/office/drawing/2014/main" id="{432CE289-6238-B353-D3FB-537749280167}"/>
              </a:ext>
            </a:extLst>
          </p:cNvPr>
          <p:cNvSpPr txBox="1"/>
          <p:nvPr/>
        </p:nvSpPr>
        <p:spPr>
          <a:xfrm>
            <a:off x="10988243" y="4634664"/>
            <a:ext cx="389880" cy="523220"/>
          </a:xfrm>
          <a:prstGeom prst="rect">
            <a:avLst/>
          </a:prstGeom>
          <a:noFill/>
        </p:spPr>
        <p:txBody>
          <a:bodyPr wrap="square" rtlCol="0">
            <a:spAutoFit/>
          </a:bodyPr>
          <a:lstStyle/>
          <a:p>
            <a:pPr algn="ctr" eaLnBrk="1" fontAlgn="auto" hangingPunct="1">
              <a:spcBef>
                <a:spcPts val="0"/>
              </a:spcBef>
              <a:spcAft>
                <a:spcPts val="0"/>
              </a:spcAft>
              <a:defRPr/>
            </a:pPr>
            <a:endParaRPr lang="en-US" sz="1400" b="0" kern="0">
              <a:solidFill>
                <a:srgbClr val="000000"/>
              </a:solidFill>
              <a:latin typeface="Calibri" panose="020F0502020204030204" pitchFamily="34" charset="0"/>
              <a:cs typeface="Calibri" panose="020F0502020204030204" pitchFamily="34" charset="0"/>
            </a:endParaRPr>
          </a:p>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0</a:t>
            </a:r>
          </a:p>
        </p:txBody>
      </p:sp>
      <p:sp>
        <p:nvSpPr>
          <p:cNvPr id="375" name="TextBox 374">
            <a:extLst>
              <a:ext uri="{FF2B5EF4-FFF2-40B4-BE49-F238E27FC236}">
                <a16:creationId xmlns:a16="http://schemas.microsoft.com/office/drawing/2014/main" id="{C962F5DE-DDE6-909F-33A2-677F268E6F38}"/>
              </a:ext>
            </a:extLst>
          </p:cNvPr>
          <p:cNvSpPr txBox="1"/>
          <p:nvPr/>
        </p:nvSpPr>
        <p:spPr>
          <a:xfrm>
            <a:off x="7868050" y="4626602"/>
            <a:ext cx="523087" cy="523220"/>
          </a:xfrm>
          <a:prstGeom prst="rect">
            <a:avLst/>
          </a:prstGeom>
          <a:noFill/>
        </p:spPr>
        <p:txBody>
          <a:bodyPr wrap="square" rtlCol="0">
            <a:spAutoFit/>
          </a:bodyPr>
          <a:lstStyle/>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No</a:t>
            </a:r>
          </a:p>
          <a:p>
            <a:pPr algn="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Yes</a:t>
            </a:r>
          </a:p>
        </p:txBody>
      </p:sp>
      <p:grpSp>
        <p:nvGrpSpPr>
          <p:cNvPr id="376" name="Group 375">
            <a:extLst>
              <a:ext uri="{FF2B5EF4-FFF2-40B4-BE49-F238E27FC236}">
                <a16:creationId xmlns:a16="http://schemas.microsoft.com/office/drawing/2014/main" id="{A0E7121F-6A50-CFEB-CCEA-C507EA8FCD15}"/>
              </a:ext>
            </a:extLst>
          </p:cNvPr>
          <p:cNvGrpSpPr/>
          <p:nvPr/>
        </p:nvGrpSpPr>
        <p:grpSpPr>
          <a:xfrm>
            <a:off x="8467807" y="4146744"/>
            <a:ext cx="2699033" cy="64116"/>
            <a:chOff x="920335" y="4779086"/>
            <a:chExt cx="2699033" cy="64116"/>
          </a:xfrm>
        </p:grpSpPr>
        <p:grpSp>
          <p:nvGrpSpPr>
            <p:cNvPr id="377" name="Group 376">
              <a:extLst>
                <a:ext uri="{FF2B5EF4-FFF2-40B4-BE49-F238E27FC236}">
                  <a16:creationId xmlns:a16="http://schemas.microsoft.com/office/drawing/2014/main" id="{DE2AA22F-BBE1-577E-133B-A969C040594F}"/>
                </a:ext>
              </a:extLst>
            </p:cNvPr>
            <p:cNvGrpSpPr/>
            <p:nvPr/>
          </p:nvGrpSpPr>
          <p:grpSpPr>
            <a:xfrm rot="5400000">
              <a:off x="1857453" y="3843903"/>
              <a:ext cx="62181" cy="1936418"/>
              <a:chOff x="2658793" y="1927274"/>
              <a:chExt cx="112542" cy="2834640"/>
            </a:xfrm>
          </p:grpSpPr>
          <p:cxnSp>
            <p:nvCxnSpPr>
              <p:cNvPr id="381" name="Straight Connector 380">
                <a:extLst>
                  <a:ext uri="{FF2B5EF4-FFF2-40B4-BE49-F238E27FC236}">
                    <a16:creationId xmlns:a16="http://schemas.microsoft.com/office/drawing/2014/main" id="{70108298-4960-E754-99FA-D6BAA04705F4}"/>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8E1187C-B016-4BA4-A2AC-BDB0DBB91B00}"/>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5E8B40B-A6C7-25F6-1F85-9600B94C5BC6}"/>
                  </a:ext>
                </a:extLst>
              </p:cNvPr>
              <p:cNvCxnSpPr>
                <a:cxnSpLocks/>
              </p:cNvCxnSpPr>
              <p:nvPr/>
            </p:nvCxnSpPr>
            <p:spPr bwMode="auto">
              <a:xfrm>
                <a:off x="2658793" y="3061130"/>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B54D9B5B-D710-0A06-E827-BDEB01701ACC}"/>
                  </a:ext>
                </a:extLst>
              </p:cNvPr>
              <p:cNvCxnSpPr>
                <a:cxnSpLocks/>
              </p:cNvCxnSpPr>
              <p:nvPr/>
            </p:nvCxnSpPr>
            <p:spPr bwMode="auto">
              <a:xfrm>
                <a:off x="2658793" y="3628058"/>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F2B62C02-69F6-46AD-C944-879BA8EF3D1F}"/>
                  </a:ext>
                </a:extLst>
              </p:cNvPr>
              <p:cNvCxnSpPr>
                <a:cxnSpLocks/>
              </p:cNvCxnSpPr>
              <p:nvPr/>
            </p:nvCxnSpPr>
            <p:spPr bwMode="auto">
              <a:xfrm>
                <a:off x="2658793" y="4194986"/>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BBD1863A-3685-A898-372D-415C44E96F58}"/>
                  </a:ext>
                </a:extLst>
              </p:cNvPr>
              <p:cNvCxnSpPr>
                <a:cxnSpLocks/>
              </p:cNvCxnSpPr>
              <p:nvPr/>
            </p:nvCxnSpPr>
            <p:spPr bwMode="auto">
              <a:xfrm>
                <a:off x="2658793" y="4761914"/>
                <a:ext cx="112542" cy="0"/>
              </a:xfrm>
              <a:prstGeom prst="line">
                <a:avLst/>
              </a:prstGeom>
              <a:noFill/>
              <a:ln w="28575" cap="flat" cmpd="sng" algn="ctr">
                <a:solidFill>
                  <a:srgbClr val="000000"/>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1F42DDE7-8762-634B-3C7A-D69BDDD41400}"/>
                </a:ext>
              </a:extLst>
            </p:cNvPr>
            <p:cNvGrpSpPr/>
            <p:nvPr/>
          </p:nvGrpSpPr>
          <p:grpSpPr>
            <a:xfrm rot="5400000">
              <a:off x="3394635" y="4616535"/>
              <a:ext cx="62181" cy="387284"/>
              <a:chOff x="2658793" y="1927274"/>
              <a:chExt cx="112542" cy="566928"/>
            </a:xfrm>
          </p:grpSpPr>
          <p:cxnSp>
            <p:nvCxnSpPr>
              <p:cNvPr id="379" name="Straight Connector 378">
                <a:extLst>
                  <a:ext uri="{FF2B5EF4-FFF2-40B4-BE49-F238E27FC236}">
                    <a16:creationId xmlns:a16="http://schemas.microsoft.com/office/drawing/2014/main" id="{C4FC461E-3462-B191-8B9D-D3397E23E779}"/>
                  </a:ext>
                </a:extLst>
              </p:cNvPr>
              <p:cNvCxnSpPr>
                <a:cxnSpLocks/>
              </p:cNvCxnSpPr>
              <p:nvPr/>
            </p:nvCxnSpPr>
            <p:spPr bwMode="auto">
              <a:xfrm>
                <a:off x="2658793" y="1927274"/>
                <a:ext cx="112542" cy="0"/>
              </a:xfrm>
              <a:prstGeom prst="line">
                <a:avLst/>
              </a:prstGeom>
              <a:noFill/>
              <a:ln w="28575" cap="flat" cmpd="sng" algn="ctr">
                <a:solidFill>
                  <a:srgbClr val="000000"/>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37A7BEF5-A92A-5AC4-D632-46BEB39705D9}"/>
                  </a:ext>
                </a:extLst>
              </p:cNvPr>
              <p:cNvCxnSpPr>
                <a:cxnSpLocks/>
              </p:cNvCxnSpPr>
              <p:nvPr/>
            </p:nvCxnSpPr>
            <p:spPr bwMode="auto">
              <a:xfrm>
                <a:off x="2658793" y="2494202"/>
                <a:ext cx="112542" cy="0"/>
              </a:xfrm>
              <a:prstGeom prst="line">
                <a:avLst/>
              </a:prstGeom>
              <a:noFill/>
              <a:ln w="28575" cap="flat" cmpd="sng" algn="ctr">
                <a:solidFill>
                  <a:srgbClr val="000000"/>
                </a:solidFill>
                <a:prstDash val="solid"/>
                <a:round/>
                <a:headEnd type="none" w="med" len="med"/>
                <a:tailEnd type="none" w="med" len="med"/>
              </a:ln>
              <a:effectLst/>
            </p:spPr>
          </p:cxnSp>
        </p:grpSp>
      </p:grpSp>
      <p:cxnSp>
        <p:nvCxnSpPr>
          <p:cNvPr id="387" name="Straight Connector 386">
            <a:extLst>
              <a:ext uri="{FF2B5EF4-FFF2-40B4-BE49-F238E27FC236}">
                <a16:creationId xmlns:a16="http://schemas.microsoft.com/office/drawing/2014/main" id="{31B2FB7E-DEB0-86F5-8DE7-7686644A46F8}"/>
              </a:ext>
            </a:extLst>
          </p:cNvPr>
          <p:cNvCxnSpPr>
            <a:cxnSpLocks/>
          </p:cNvCxnSpPr>
          <p:nvPr/>
        </p:nvCxnSpPr>
        <p:spPr bwMode="auto">
          <a:xfrm rot="5400000">
            <a:off x="11516188" y="4180139"/>
            <a:ext cx="62181" cy="0"/>
          </a:xfrm>
          <a:prstGeom prst="line">
            <a:avLst/>
          </a:prstGeom>
          <a:noFill/>
          <a:ln w="28575" cap="flat" cmpd="sng" algn="ctr">
            <a:solidFill>
              <a:srgbClr val="000000"/>
            </a:solidFill>
            <a:prstDash val="solid"/>
            <a:round/>
            <a:headEnd type="none" w="med" len="med"/>
            <a:tailEnd type="none" w="med" len="med"/>
          </a:ln>
          <a:effectLst/>
        </p:spPr>
      </p:cxnSp>
      <p:sp>
        <p:nvSpPr>
          <p:cNvPr id="388" name="TextBox 387">
            <a:extLst>
              <a:ext uri="{FF2B5EF4-FFF2-40B4-BE49-F238E27FC236}">
                <a16:creationId xmlns:a16="http://schemas.microsoft.com/office/drawing/2014/main" id="{73DF1718-60D6-A8AF-52E1-35993FEF63CD}"/>
              </a:ext>
            </a:extLst>
          </p:cNvPr>
          <p:cNvSpPr txBox="1"/>
          <p:nvPr/>
        </p:nvSpPr>
        <p:spPr>
          <a:xfrm>
            <a:off x="11361399" y="4170024"/>
            <a:ext cx="389880" cy="307777"/>
          </a:xfrm>
          <a:prstGeom prst="rect">
            <a:avLst/>
          </a:prstGeom>
          <a:noFill/>
        </p:spPr>
        <p:txBody>
          <a:bodyPr wrap="square" rtlCol="0">
            <a:spAutoFit/>
          </a:bodyPr>
          <a:lstStyle/>
          <a:p>
            <a:pPr algn="ctr" eaLnBrk="1" fontAlgn="auto" hangingPunct="1">
              <a:spcBef>
                <a:spcPts val="0"/>
              </a:spcBef>
              <a:spcAft>
                <a:spcPts val="0"/>
              </a:spcAft>
              <a:defRPr/>
            </a:pPr>
            <a:r>
              <a:rPr lang="en-US" sz="1400" b="0" kern="0">
                <a:solidFill>
                  <a:srgbClr val="000000"/>
                </a:solidFill>
                <a:latin typeface="Calibri" panose="020F0502020204030204" pitchFamily="34" charset="0"/>
                <a:cs typeface="Calibri" panose="020F0502020204030204" pitchFamily="34" charset="0"/>
              </a:rPr>
              <a:t>24</a:t>
            </a:r>
          </a:p>
        </p:txBody>
      </p:sp>
      <p:sp>
        <p:nvSpPr>
          <p:cNvPr id="389" name="Freeform: Shape 388">
            <a:extLst>
              <a:ext uri="{FF2B5EF4-FFF2-40B4-BE49-F238E27FC236}">
                <a16:creationId xmlns:a16="http://schemas.microsoft.com/office/drawing/2014/main" id="{6752CA60-54D3-0BD9-F1BD-1598506047DA}"/>
              </a:ext>
            </a:extLst>
          </p:cNvPr>
          <p:cNvSpPr/>
          <p:nvPr/>
        </p:nvSpPr>
        <p:spPr bwMode="auto">
          <a:xfrm>
            <a:off x="8473757" y="2319523"/>
            <a:ext cx="2322368" cy="1818409"/>
          </a:xfrm>
          <a:custGeom>
            <a:avLst/>
            <a:gdLst>
              <a:gd name="connsiteX0" fmla="*/ 0 w 2322368"/>
              <a:gd name="connsiteY0" fmla="*/ 0 h 1818409"/>
              <a:gd name="connsiteX1" fmla="*/ 374072 w 2322368"/>
              <a:gd name="connsiteY1" fmla="*/ 0 h 1818409"/>
              <a:gd name="connsiteX2" fmla="*/ 374072 w 2322368"/>
              <a:gd name="connsiteY2" fmla="*/ 197427 h 1818409"/>
              <a:gd name="connsiteX3" fmla="*/ 649431 w 2322368"/>
              <a:gd name="connsiteY3" fmla="*/ 197427 h 1818409"/>
              <a:gd name="connsiteX4" fmla="*/ 649431 w 2322368"/>
              <a:gd name="connsiteY4" fmla="*/ 415636 h 1818409"/>
              <a:gd name="connsiteX5" fmla="*/ 1153391 w 2322368"/>
              <a:gd name="connsiteY5" fmla="*/ 415636 h 1818409"/>
              <a:gd name="connsiteX6" fmla="*/ 1153391 w 2322368"/>
              <a:gd name="connsiteY6" fmla="*/ 613063 h 1818409"/>
              <a:gd name="connsiteX7" fmla="*/ 1174172 w 2322368"/>
              <a:gd name="connsiteY7" fmla="*/ 613063 h 1818409"/>
              <a:gd name="connsiteX8" fmla="*/ 1174172 w 2322368"/>
              <a:gd name="connsiteY8" fmla="*/ 810491 h 1818409"/>
              <a:gd name="connsiteX9" fmla="*/ 1194954 w 2322368"/>
              <a:gd name="connsiteY9" fmla="*/ 810491 h 1818409"/>
              <a:gd name="connsiteX10" fmla="*/ 1194954 w 2322368"/>
              <a:gd name="connsiteY10" fmla="*/ 1018309 h 1818409"/>
              <a:gd name="connsiteX11" fmla="*/ 1319645 w 2322368"/>
              <a:gd name="connsiteY11" fmla="*/ 1018309 h 1818409"/>
              <a:gd name="connsiteX12" fmla="*/ 1319645 w 2322368"/>
              <a:gd name="connsiteY12" fmla="*/ 1215736 h 1818409"/>
              <a:gd name="connsiteX13" fmla="*/ 1563831 w 2322368"/>
              <a:gd name="connsiteY13" fmla="*/ 1215736 h 1818409"/>
              <a:gd name="connsiteX14" fmla="*/ 1563831 w 2322368"/>
              <a:gd name="connsiteY14" fmla="*/ 1428750 h 1818409"/>
              <a:gd name="connsiteX15" fmla="*/ 1709304 w 2322368"/>
              <a:gd name="connsiteY15" fmla="*/ 1428750 h 1818409"/>
              <a:gd name="connsiteX16" fmla="*/ 1709304 w 2322368"/>
              <a:gd name="connsiteY16" fmla="*/ 1620982 h 1818409"/>
              <a:gd name="connsiteX17" fmla="*/ 2322368 w 2322368"/>
              <a:gd name="connsiteY17" fmla="*/ 1620982 h 1818409"/>
              <a:gd name="connsiteX18" fmla="*/ 2322368 w 2322368"/>
              <a:gd name="connsiteY18" fmla="*/ 1818409 h 181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22368" h="1818409">
                <a:moveTo>
                  <a:pt x="0" y="0"/>
                </a:moveTo>
                <a:lnTo>
                  <a:pt x="374072" y="0"/>
                </a:lnTo>
                <a:lnTo>
                  <a:pt x="374072" y="197427"/>
                </a:lnTo>
                <a:lnTo>
                  <a:pt x="649431" y="197427"/>
                </a:lnTo>
                <a:lnTo>
                  <a:pt x="649431" y="415636"/>
                </a:lnTo>
                <a:lnTo>
                  <a:pt x="1153391" y="415636"/>
                </a:lnTo>
                <a:lnTo>
                  <a:pt x="1153391" y="613063"/>
                </a:lnTo>
                <a:lnTo>
                  <a:pt x="1174172" y="613063"/>
                </a:lnTo>
                <a:lnTo>
                  <a:pt x="1174172" y="810491"/>
                </a:lnTo>
                <a:lnTo>
                  <a:pt x="1194954" y="810491"/>
                </a:lnTo>
                <a:lnTo>
                  <a:pt x="1194954" y="1018309"/>
                </a:lnTo>
                <a:lnTo>
                  <a:pt x="1319645" y="1018309"/>
                </a:lnTo>
                <a:lnTo>
                  <a:pt x="1319645" y="1215736"/>
                </a:lnTo>
                <a:lnTo>
                  <a:pt x="1563831" y="1215736"/>
                </a:lnTo>
                <a:lnTo>
                  <a:pt x="1563831" y="1428750"/>
                </a:lnTo>
                <a:lnTo>
                  <a:pt x="1709304" y="1428750"/>
                </a:lnTo>
                <a:lnTo>
                  <a:pt x="1709304" y="1620982"/>
                </a:lnTo>
                <a:lnTo>
                  <a:pt x="2322368" y="1620982"/>
                </a:lnTo>
                <a:lnTo>
                  <a:pt x="2322368" y="1818409"/>
                </a:lnTo>
              </a:path>
            </a:pathLst>
          </a:custGeom>
          <a:noFill/>
          <a:ln w="28575">
            <a:solidFill>
              <a:srgbClr val="015873"/>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90" name="Freeform: Shape 389">
            <a:extLst>
              <a:ext uri="{FF2B5EF4-FFF2-40B4-BE49-F238E27FC236}">
                <a16:creationId xmlns:a16="http://schemas.microsoft.com/office/drawing/2014/main" id="{3DA62E1B-0F1D-3FBB-A1F4-BB8EAA00AC7F}"/>
              </a:ext>
            </a:extLst>
          </p:cNvPr>
          <p:cNvSpPr/>
          <p:nvPr/>
        </p:nvSpPr>
        <p:spPr bwMode="auto">
          <a:xfrm>
            <a:off x="8463366" y="2319523"/>
            <a:ext cx="1054677" cy="1833995"/>
          </a:xfrm>
          <a:custGeom>
            <a:avLst/>
            <a:gdLst>
              <a:gd name="connsiteX0" fmla="*/ 0 w 1054677"/>
              <a:gd name="connsiteY0" fmla="*/ 0 h 1833995"/>
              <a:gd name="connsiteX1" fmla="*/ 561109 w 1054677"/>
              <a:gd name="connsiteY1" fmla="*/ 0 h 1833995"/>
              <a:gd name="connsiteX2" fmla="*/ 561109 w 1054677"/>
              <a:gd name="connsiteY2" fmla="*/ 223404 h 1833995"/>
              <a:gd name="connsiteX3" fmla="*/ 581891 w 1054677"/>
              <a:gd name="connsiteY3" fmla="*/ 223404 h 1833995"/>
              <a:gd name="connsiteX4" fmla="*/ 581891 w 1054677"/>
              <a:gd name="connsiteY4" fmla="*/ 446809 h 1833995"/>
              <a:gd name="connsiteX5" fmla="*/ 639041 w 1054677"/>
              <a:gd name="connsiteY5" fmla="*/ 446809 h 1833995"/>
              <a:gd name="connsiteX6" fmla="*/ 639041 w 1054677"/>
              <a:gd name="connsiteY6" fmla="*/ 685800 h 1833995"/>
              <a:gd name="connsiteX7" fmla="*/ 904009 w 1054677"/>
              <a:gd name="connsiteY7" fmla="*/ 685800 h 1833995"/>
              <a:gd name="connsiteX8" fmla="*/ 904009 w 1054677"/>
              <a:gd name="connsiteY8" fmla="*/ 924791 h 1833995"/>
              <a:gd name="connsiteX9" fmla="*/ 929986 w 1054677"/>
              <a:gd name="connsiteY9" fmla="*/ 924791 h 1833995"/>
              <a:gd name="connsiteX10" fmla="*/ 929986 w 1054677"/>
              <a:gd name="connsiteY10" fmla="*/ 1137804 h 1833995"/>
              <a:gd name="connsiteX11" fmla="*/ 966354 w 1054677"/>
              <a:gd name="connsiteY11" fmla="*/ 1137804 h 1833995"/>
              <a:gd name="connsiteX12" fmla="*/ 966354 w 1054677"/>
              <a:gd name="connsiteY12" fmla="*/ 1361209 h 1833995"/>
              <a:gd name="connsiteX13" fmla="*/ 976745 w 1054677"/>
              <a:gd name="connsiteY13" fmla="*/ 1371600 h 1833995"/>
              <a:gd name="connsiteX14" fmla="*/ 976745 w 1054677"/>
              <a:gd name="connsiteY14" fmla="*/ 1584613 h 1833995"/>
              <a:gd name="connsiteX15" fmla="*/ 976745 w 1054677"/>
              <a:gd name="connsiteY15" fmla="*/ 1595004 h 1833995"/>
              <a:gd name="connsiteX16" fmla="*/ 1054677 w 1054677"/>
              <a:gd name="connsiteY16" fmla="*/ 1595004 h 1833995"/>
              <a:gd name="connsiteX17" fmla="*/ 1054677 w 1054677"/>
              <a:gd name="connsiteY17" fmla="*/ 1833995 h 1833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54677" h="1833995">
                <a:moveTo>
                  <a:pt x="0" y="0"/>
                </a:moveTo>
                <a:lnTo>
                  <a:pt x="561109" y="0"/>
                </a:lnTo>
                <a:lnTo>
                  <a:pt x="561109" y="223404"/>
                </a:lnTo>
                <a:lnTo>
                  <a:pt x="581891" y="223404"/>
                </a:lnTo>
                <a:lnTo>
                  <a:pt x="581891" y="446809"/>
                </a:lnTo>
                <a:lnTo>
                  <a:pt x="639041" y="446809"/>
                </a:lnTo>
                <a:lnTo>
                  <a:pt x="639041" y="685800"/>
                </a:lnTo>
                <a:lnTo>
                  <a:pt x="904009" y="685800"/>
                </a:lnTo>
                <a:lnTo>
                  <a:pt x="904009" y="924791"/>
                </a:lnTo>
                <a:lnTo>
                  <a:pt x="929986" y="924791"/>
                </a:lnTo>
                <a:lnTo>
                  <a:pt x="929986" y="1137804"/>
                </a:lnTo>
                <a:lnTo>
                  <a:pt x="966354" y="1137804"/>
                </a:lnTo>
                <a:lnTo>
                  <a:pt x="966354" y="1361209"/>
                </a:lnTo>
                <a:lnTo>
                  <a:pt x="976745" y="1371600"/>
                </a:lnTo>
                <a:lnTo>
                  <a:pt x="976745" y="1584613"/>
                </a:lnTo>
                <a:lnTo>
                  <a:pt x="976745" y="1595004"/>
                </a:lnTo>
                <a:lnTo>
                  <a:pt x="1054677" y="1595004"/>
                </a:lnTo>
                <a:lnTo>
                  <a:pt x="1054677" y="1833995"/>
                </a:lnTo>
              </a:path>
            </a:pathLst>
          </a:custGeom>
          <a:noFill/>
          <a:ln w="28575">
            <a:solidFill>
              <a:srgbClr val="E1471D"/>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91" name="TextBox 390">
            <a:extLst>
              <a:ext uri="{FF2B5EF4-FFF2-40B4-BE49-F238E27FC236}">
                <a16:creationId xmlns:a16="http://schemas.microsoft.com/office/drawing/2014/main" id="{48626FC2-3061-5972-D16D-A5B39BB44F65}"/>
              </a:ext>
            </a:extLst>
          </p:cNvPr>
          <p:cNvSpPr txBox="1"/>
          <p:nvPr/>
        </p:nvSpPr>
        <p:spPr bwMode="auto">
          <a:xfrm>
            <a:off x="-32582" y="4474101"/>
            <a:ext cx="1002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a:solidFill>
                  <a:srgbClr val="000000"/>
                </a:solidFill>
                <a:latin typeface="Calibri" panose="020F0502020204030204" pitchFamily="34" charset="0"/>
              </a:rPr>
              <a:t>Trastuzumab</a:t>
            </a:r>
          </a:p>
        </p:txBody>
      </p:sp>
      <p:sp>
        <p:nvSpPr>
          <p:cNvPr id="392" name="TextBox 391">
            <a:extLst>
              <a:ext uri="{FF2B5EF4-FFF2-40B4-BE49-F238E27FC236}">
                <a16:creationId xmlns:a16="http://schemas.microsoft.com/office/drawing/2014/main" id="{46862AB4-1D66-4556-4148-ECEB8D72F737}"/>
              </a:ext>
            </a:extLst>
          </p:cNvPr>
          <p:cNvSpPr txBox="1"/>
          <p:nvPr/>
        </p:nvSpPr>
        <p:spPr bwMode="auto">
          <a:xfrm>
            <a:off x="3874431" y="4453271"/>
            <a:ext cx="1002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a:solidFill>
                  <a:srgbClr val="000000"/>
                </a:solidFill>
                <a:latin typeface="Calibri" panose="020F0502020204030204" pitchFamily="34" charset="0"/>
              </a:rPr>
              <a:t>Trastuzumab</a:t>
            </a:r>
          </a:p>
        </p:txBody>
      </p:sp>
      <p:sp>
        <p:nvSpPr>
          <p:cNvPr id="393" name="TextBox 392">
            <a:extLst>
              <a:ext uri="{FF2B5EF4-FFF2-40B4-BE49-F238E27FC236}">
                <a16:creationId xmlns:a16="http://schemas.microsoft.com/office/drawing/2014/main" id="{88F6068C-BA04-A017-664F-25AC8B7CC3D4}"/>
              </a:ext>
            </a:extLst>
          </p:cNvPr>
          <p:cNvSpPr txBox="1"/>
          <p:nvPr/>
        </p:nvSpPr>
        <p:spPr bwMode="auto">
          <a:xfrm>
            <a:off x="7606286" y="4422853"/>
            <a:ext cx="10028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a:solidFill>
                  <a:srgbClr val="000000"/>
                </a:solidFill>
                <a:latin typeface="Calibri" panose="020F0502020204030204" pitchFamily="34" charset="0"/>
              </a:rPr>
              <a:t>Trastuzumab</a:t>
            </a:r>
          </a:p>
        </p:txBody>
      </p:sp>
      <p:sp>
        <p:nvSpPr>
          <p:cNvPr id="2" name="Content Placeholder 2">
            <a:extLst>
              <a:ext uri="{FF2B5EF4-FFF2-40B4-BE49-F238E27FC236}">
                <a16:creationId xmlns:a16="http://schemas.microsoft.com/office/drawing/2014/main" id="{FE5177B3-C37B-BFD8-2078-9F60E89565A3}"/>
              </a:ext>
            </a:extLst>
          </p:cNvPr>
          <p:cNvSpPr txBox="1">
            <a:spLocks/>
          </p:cNvSpPr>
          <p:nvPr/>
        </p:nvSpPr>
        <p:spPr bwMode="auto">
          <a:xfrm>
            <a:off x="611706" y="5342815"/>
            <a:ext cx="10877529"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a:cs typeface="Calibri" panose="020F0502020204030204" pitchFamily="34" charset="0"/>
              </a:rPr>
              <a:t>Updated survival analysis at median-follow-up of 25.9 mo</a:t>
            </a:r>
          </a:p>
          <a:p>
            <a:pPr lvl="1"/>
            <a:r>
              <a:rPr lang="en-US" sz="1800" b="0" kern="0">
                <a:cs typeface="Calibri" panose="020F0502020204030204" pitchFamily="34" charset="0"/>
              </a:rPr>
              <a:t>Median OS: 29.6 vs 24.4 mo</a:t>
            </a:r>
          </a:p>
        </p:txBody>
      </p:sp>
    </p:spTree>
    <p:extLst>
      <p:ext uri="{BB962C8B-B14F-4D97-AF65-F5344CB8AC3E}">
        <p14:creationId xmlns:p14="http://schemas.microsoft.com/office/powerpoint/2010/main" val="577333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4AF8C-359E-27B1-E465-EFFEE00EBEDA}"/>
              </a:ext>
            </a:extLst>
          </p:cNvPr>
          <p:cNvSpPr>
            <a:spLocks noGrp="1"/>
          </p:cNvSpPr>
          <p:nvPr>
            <p:ph type="title"/>
          </p:nvPr>
        </p:nvSpPr>
        <p:spPr/>
        <p:txBody>
          <a:bodyPr/>
          <a:lstStyle/>
          <a:p>
            <a:r>
              <a:rPr lang="en-US"/>
              <a:t>Phase II GOG Trial of Trastuzumab in Recurrent, Refractory Ovarian Cancer With HER2 Overexpression</a:t>
            </a:r>
          </a:p>
        </p:txBody>
      </p:sp>
      <p:sp>
        <p:nvSpPr>
          <p:cNvPr id="3" name="Content Placeholder 2">
            <a:extLst>
              <a:ext uri="{FF2B5EF4-FFF2-40B4-BE49-F238E27FC236}">
                <a16:creationId xmlns:a16="http://schemas.microsoft.com/office/drawing/2014/main" id="{535D29B4-6B8D-8AE4-C8B2-F74A4B832CF9}"/>
              </a:ext>
            </a:extLst>
          </p:cNvPr>
          <p:cNvSpPr>
            <a:spLocks noGrp="1"/>
          </p:cNvSpPr>
          <p:nvPr>
            <p:ph idx="1"/>
          </p:nvPr>
        </p:nvSpPr>
        <p:spPr>
          <a:xfrm>
            <a:off x="604675" y="1513047"/>
            <a:ext cx="4058765" cy="4784883"/>
          </a:xfrm>
        </p:spPr>
        <p:txBody>
          <a:bodyPr/>
          <a:lstStyle/>
          <a:p>
            <a:pPr marL="0" indent="0">
              <a:spcBef>
                <a:spcPts val="600"/>
              </a:spcBef>
              <a:buNone/>
            </a:pPr>
            <a:r>
              <a:rPr lang="en-US" sz="1600" b="1">
                <a:solidFill>
                  <a:schemeClr val="accent1"/>
                </a:solidFill>
              </a:rPr>
              <a:t>Patient population:</a:t>
            </a:r>
          </a:p>
          <a:p>
            <a:pPr>
              <a:spcBef>
                <a:spcPts val="600"/>
              </a:spcBef>
            </a:pPr>
            <a:r>
              <a:rPr lang="en-US" sz="1600"/>
              <a:t>Patients (n = 95) with persistent/recurrent epithelial ovarian or primary peritoneal carcinoma with HER2 overexpression    (IHC 3+ or 2+) documented by IHC  </a:t>
            </a:r>
          </a:p>
          <a:p>
            <a:pPr>
              <a:spcBef>
                <a:spcPts val="600"/>
              </a:spcBef>
            </a:pPr>
            <a:r>
              <a:rPr lang="en-US" sz="1600"/>
              <a:t>Trastuzumab: initiated at 4 mg/kg IV then 2 mg/kg/wk (n = 45)</a:t>
            </a:r>
          </a:p>
          <a:p>
            <a:pPr lvl="1">
              <a:spcBef>
                <a:spcPts val="600"/>
              </a:spcBef>
            </a:pPr>
            <a:r>
              <a:rPr lang="en-US" sz="1400"/>
              <a:t>Treatment given indefinitely if no toxicity</a:t>
            </a:r>
          </a:p>
          <a:p>
            <a:pPr lvl="1">
              <a:spcBef>
                <a:spcPts val="600"/>
              </a:spcBef>
            </a:pPr>
            <a:r>
              <a:rPr lang="en-US" sz="1400"/>
              <a:t>If stable disease or response at 8 wks, offered a higher dose of 4 mg/kg at progression</a:t>
            </a:r>
          </a:p>
          <a:p>
            <a:pPr marL="0" indent="0">
              <a:spcAft>
                <a:spcPts val="0"/>
              </a:spcAft>
              <a:buNone/>
            </a:pPr>
            <a:r>
              <a:rPr lang="en-US" sz="1600" b="1">
                <a:solidFill>
                  <a:schemeClr val="accent1"/>
                </a:solidFill>
              </a:rPr>
              <a:t>Results:</a:t>
            </a:r>
          </a:p>
          <a:p>
            <a:pPr>
              <a:spcAft>
                <a:spcPts val="0"/>
              </a:spcAft>
            </a:pPr>
            <a:r>
              <a:rPr lang="en-US" sz="1600"/>
              <a:t>ORR: 7.3%</a:t>
            </a:r>
          </a:p>
          <a:p>
            <a:pPr lvl="1">
              <a:spcAft>
                <a:spcPts val="0"/>
              </a:spcAft>
            </a:pPr>
            <a:r>
              <a:rPr lang="en-US" sz="1400"/>
              <a:t>1 CR and 2 PRs </a:t>
            </a:r>
          </a:p>
        </p:txBody>
      </p:sp>
      <p:sp>
        <p:nvSpPr>
          <p:cNvPr id="4" name="Text Box 15">
            <a:extLst>
              <a:ext uri="{FF2B5EF4-FFF2-40B4-BE49-F238E27FC236}">
                <a16:creationId xmlns:a16="http://schemas.microsoft.com/office/drawing/2014/main" id="{E88C6820-1174-76EE-F9AA-CE7DCAFAF153}"/>
              </a:ext>
            </a:extLst>
          </p:cNvPr>
          <p:cNvSpPr txBox="1">
            <a:spLocks noChangeArrowheads="1"/>
          </p:cNvSpPr>
          <p:nvPr/>
        </p:nvSpPr>
        <p:spPr bwMode="auto">
          <a:xfrm>
            <a:off x="401028" y="63637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rgbClr val="455560"/>
                </a:solidFill>
                <a:latin typeface="Calibri" panose="020F0502020204030204" pitchFamily="34" charset="0"/>
                <a:cs typeface="Calibri" panose="020F0502020204030204" pitchFamily="34" charset="0"/>
              </a:rPr>
              <a:t>Bookman. JCO. 2003;21:283.</a:t>
            </a:r>
            <a:endParaRPr lang="en-US" altLang="en-US" sz="1200" b="0" spc="-10">
              <a:solidFill>
                <a:schemeClr val="bg2"/>
              </a:solidFill>
              <a:latin typeface="Calibri" panose="020F0502020204030204" pitchFamily="34" charset="0"/>
              <a:cs typeface="+mn-cs"/>
            </a:endParaRPr>
          </a:p>
        </p:txBody>
      </p:sp>
      <p:pic>
        <p:nvPicPr>
          <p:cNvPr id="1026" name="Picture 2" descr="Evaluation of Monoclonal Humanized Anti-HER2 Antibody, Trastuzumab, in  Patients With Recurrent or Refractory Ovarian or Primary Peritoneal  Carcinoma With Overexpression of HER2: A Phase II Trial of the Gynecologic  Oncology Group |">
            <a:extLst>
              <a:ext uri="{FF2B5EF4-FFF2-40B4-BE49-F238E27FC236}">
                <a16:creationId xmlns:a16="http://schemas.microsoft.com/office/drawing/2014/main" id="{973BA953-BEC4-FBFD-1F9C-8BEE2459CF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04" t="13312" b="7899"/>
          <a:stretch/>
        </p:blipFill>
        <p:spPr bwMode="auto">
          <a:xfrm>
            <a:off x="5746282" y="1819170"/>
            <a:ext cx="5841043" cy="317358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262D3337-12FE-4261-6682-E263397FE292}"/>
              </a:ext>
            </a:extLst>
          </p:cNvPr>
          <p:cNvSpPr txBox="1">
            <a:spLocks/>
          </p:cNvSpPr>
          <p:nvPr/>
        </p:nvSpPr>
        <p:spPr bwMode="auto">
          <a:xfrm>
            <a:off x="3241530" y="4927837"/>
            <a:ext cx="2032628"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Aft>
                <a:spcPts val="0"/>
              </a:spcAft>
              <a:buFont typeface="Wingdings" panose="05000000000000000000" pitchFamily="2" charset="2"/>
              <a:buNone/>
            </a:pPr>
            <a:r>
              <a:rPr lang="en-US" sz="1600" b="1" kern="0">
                <a:solidFill>
                  <a:schemeClr val="accent1"/>
                </a:solidFill>
              </a:rPr>
              <a:t>Safety:</a:t>
            </a:r>
          </a:p>
          <a:p>
            <a:pPr>
              <a:spcAft>
                <a:spcPts val="0"/>
              </a:spcAft>
            </a:pPr>
            <a:r>
              <a:rPr lang="en-US" sz="1600" b="0" kern="0"/>
              <a:t>There were only mild expected toxicities and no treatment-related deaths</a:t>
            </a:r>
          </a:p>
        </p:txBody>
      </p:sp>
      <p:sp>
        <p:nvSpPr>
          <p:cNvPr id="6" name="TextBox 5">
            <a:extLst>
              <a:ext uri="{FF2B5EF4-FFF2-40B4-BE49-F238E27FC236}">
                <a16:creationId xmlns:a16="http://schemas.microsoft.com/office/drawing/2014/main" id="{66AE0C38-ECBD-97C9-7C89-403BCAB00556}"/>
              </a:ext>
            </a:extLst>
          </p:cNvPr>
          <p:cNvSpPr txBox="1"/>
          <p:nvPr/>
        </p:nvSpPr>
        <p:spPr bwMode="auto">
          <a:xfrm rot="16200000">
            <a:off x="4628219" y="3182137"/>
            <a:ext cx="18667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Probability of PFS</a:t>
            </a:r>
          </a:p>
        </p:txBody>
      </p:sp>
      <p:sp>
        <p:nvSpPr>
          <p:cNvPr id="7" name="TextBox 6">
            <a:extLst>
              <a:ext uri="{FF2B5EF4-FFF2-40B4-BE49-F238E27FC236}">
                <a16:creationId xmlns:a16="http://schemas.microsoft.com/office/drawing/2014/main" id="{48373F3F-FD3C-8E52-022F-66BFBEF1B7EA}"/>
              </a:ext>
            </a:extLst>
          </p:cNvPr>
          <p:cNvSpPr txBox="1"/>
          <p:nvPr/>
        </p:nvSpPr>
        <p:spPr bwMode="auto">
          <a:xfrm>
            <a:off x="7917504" y="1499473"/>
            <a:ext cx="24244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PFS With Trastuzumab  </a:t>
            </a:r>
          </a:p>
        </p:txBody>
      </p:sp>
      <p:sp>
        <p:nvSpPr>
          <p:cNvPr id="8" name="TextBox 7">
            <a:extLst>
              <a:ext uri="{FF2B5EF4-FFF2-40B4-BE49-F238E27FC236}">
                <a16:creationId xmlns:a16="http://schemas.microsoft.com/office/drawing/2014/main" id="{93C857C9-DDEA-1F10-2CA4-5663A5100B2C}"/>
              </a:ext>
            </a:extLst>
          </p:cNvPr>
          <p:cNvSpPr txBox="1"/>
          <p:nvPr/>
        </p:nvSpPr>
        <p:spPr bwMode="auto">
          <a:xfrm>
            <a:off x="8117920" y="5087716"/>
            <a:ext cx="14077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Mo on Study</a:t>
            </a:r>
          </a:p>
        </p:txBody>
      </p:sp>
    </p:spTree>
    <p:extLst>
      <p:ext uri="{BB962C8B-B14F-4D97-AF65-F5344CB8AC3E}">
        <p14:creationId xmlns:p14="http://schemas.microsoft.com/office/powerpoint/2010/main" val="1841870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4AF8C-359E-27B1-E465-EFFEE00EBEDA}"/>
              </a:ext>
            </a:extLst>
          </p:cNvPr>
          <p:cNvSpPr>
            <a:spLocks noGrp="1"/>
          </p:cNvSpPr>
          <p:nvPr>
            <p:ph type="title"/>
          </p:nvPr>
        </p:nvSpPr>
        <p:spPr/>
        <p:txBody>
          <a:bodyPr/>
          <a:lstStyle/>
          <a:p>
            <a:r>
              <a:rPr lang="en-US"/>
              <a:t>A Case Report for Trastuzumab/Pertuzumab in Adv CC</a:t>
            </a:r>
          </a:p>
        </p:txBody>
      </p:sp>
      <p:sp>
        <p:nvSpPr>
          <p:cNvPr id="3" name="Content Placeholder 2">
            <a:extLst>
              <a:ext uri="{FF2B5EF4-FFF2-40B4-BE49-F238E27FC236}">
                <a16:creationId xmlns:a16="http://schemas.microsoft.com/office/drawing/2014/main" id="{535D29B4-6B8D-8AE4-C8B2-F74A4B832CF9}"/>
              </a:ext>
            </a:extLst>
          </p:cNvPr>
          <p:cNvSpPr>
            <a:spLocks noGrp="1"/>
          </p:cNvSpPr>
          <p:nvPr>
            <p:ph idx="1"/>
          </p:nvPr>
        </p:nvSpPr>
        <p:spPr>
          <a:xfrm>
            <a:off x="604675" y="1513047"/>
            <a:ext cx="3996354" cy="4650686"/>
          </a:xfrm>
        </p:spPr>
        <p:txBody>
          <a:bodyPr/>
          <a:lstStyle/>
          <a:p>
            <a:r>
              <a:rPr lang="en-US" sz="1600" b="1"/>
              <a:t>Patient case: </a:t>
            </a:r>
            <a:r>
              <a:rPr lang="en-US" sz="1600"/>
              <a:t>46-years-old female with recurrent cervical cancer</a:t>
            </a:r>
            <a:r>
              <a:rPr lang="en-US" sz="1600" b="1"/>
              <a:t> (Panel A-D)</a:t>
            </a:r>
          </a:p>
          <a:p>
            <a:r>
              <a:rPr lang="en-US" sz="1600"/>
              <a:t>Initially treated with </a:t>
            </a:r>
            <a:r>
              <a:rPr lang="en-US" sz="1600" b="1"/>
              <a:t>7 cycles of topotecan, paclitaxel, and bevacizumab</a:t>
            </a:r>
          </a:p>
          <a:p>
            <a:r>
              <a:rPr lang="en-US" sz="1600"/>
              <a:t>Lung mets developed unresponsive to topotecan, paclitaxel, and bevacizumab and later confirmed to be ERBB2/</a:t>
            </a:r>
            <a:r>
              <a:rPr lang="en-US" sz="1600" b="1"/>
              <a:t>HER2+ (Panel B)</a:t>
            </a:r>
          </a:p>
          <a:p>
            <a:r>
              <a:rPr lang="en-US" sz="1600"/>
              <a:t>Treatment with topotecan, paclitaxel, </a:t>
            </a:r>
            <a:br>
              <a:rPr lang="en-US" sz="1600"/>
            </a:br>
            <a:r>
              <a:rPr lang="en-US" sz="1600"/>
              <a:t>and bevacizumab ceased and the patient began a </a:t>
            </a:r>
            <a:r>
              <a:rPr lang="en-US" sz="1600" b="1"/>
              <a:t>clinical trial with trastuzumab-pertuzumab (Panel C)</a:t>
            </a:r>
          </a:p>
          <a:p>
            <a:r>
              <a:rPr lang="en-US" sz="1600" b="1"/>
              <a:t>Continued tx outside trial on 7/8/2015 on T-DM1 (Panel D)</a:t>
            </a:r>
          </a:p>
        </p:txBody>
      </p:sp>
      <p:sp>
        <p:nvSpPr>
          <p:cNvPr id="4" name="Text Box 15">
            <a:extLst>
              <a:ext uri="{FF2B5EF4-FFF2-40B4-BE49-F238E27FC236}">
                <a16:creationId xmlns:a16="http://schemas.microsoft.com/office/drawing/2014/main" id="{944273E6-DFA9-3EA0-2CB8-33077F54B521}"/>
              </a:ext>
            </a:extLst>
          </p:cNvPr>
          <p:cNvSpPr txBox="1">
            <a:spLocks noChangeArrowheads="1"/>
          </p:cNvSpPr>
          <p:nvPr/>
        </p:nvSpPr>
        <p:spPr bwMode="auto">
          <a:xfrm>
            <a:off x="401028" y="63637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kern="1200">
                <a:solidFill>
                  <a:srgbClr val="455560"/>
                </a:solidFill>
                <a:latin typeface="Calibri" panose="020F0502020204030204" pitchFamily="34" charset="0"/>
                <a:cs typeface="Calibri" panose="020F0502020204030204" pitchFamily="34" charset="0"/>
              </a:rPr>
              <a:t>Fortman. Gynecol Oncol Rep. 2019;31:100520.</a:t>
            </a:r>
            <a:endParaRPr lang="en-US" altLang="en-US" sz="1200" b="0" spc="-10">
              <a:solidFill>
                <a:schemeClr val="bg2"/>
              </a:solidFill>
              <a:latin typeface="Calibri" panose="020F0502020204030204" pitchFamily="34" charset="0"/>
              <a:cs typeface="+mn-cs"/>
            </a:endParaRPr>
          </a:p>
        </p:txBody>
      </p:sp>
      <p:pic>
        <p:nvPicPr>
          <p:cNvPr id="2050" name="Picture 2">
            <a:extLst>
              <a:ext uri="{FF2B5EF4-FFF2-40B4-BE49-F238E27FC236}">
                <a16:creationId xmlns:a16="http://schemas.microsoft.com/office/drawing/2014/main" id="{1709B08C-A4E4-9A63-A559-395B22DCB5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2642" y="1341440"/>
            <a:ext cx="6696075" cy="4650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360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968461-973E-93FE-CDCD-1A5A5DE292E7}"/>
              </a:ext>
            </a:extLst>
          </p:cNvPr>
          <p:cNvSpPr>
            <a:spLocks noGrp="1"/>
          </p:cNvSpPr>
          <p:nvPr>
            <p:ph type="title"/>
          </p:nvPr>
        </p:nvSpPr>
        <p:spPr/>
        <p:txBody>
          <a:bodyPr/>
          <a:lstStyle/>
          <a:p>
            <a:r>
              <a:rPr lang="en-US"/>
              <a:t>Novel Anti-HER2 ADCs in Gynecologic Cancers</a:t>
            </a:r>
          </a:p>
        </p:txBody>
      </p:sp>
    </p:spTree>
    <p:extLst>
      <p:ext uri="{BB962C8B-B14F-4D97-AF65-F5344CB8AC3E}">
        <p14:creationId xmlns:p14="http://schemas.microsoft.com/office/powerpoint/2010/main" val="1058054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76674BB-E37D-403C-89E5-3DA421712E87}"/>
              </a:ext>
            </a:extLst>
          </p:cNvPr>
          <p:cNvSpPr/>
          <p:nvPr/>
        </p:nvSpPr>
        <p:spPr bwMode="auto">
          <a:xfrm>
            <a:off x="6140333" y="4206159"/>
            <a:ext cx="1703199" cy="1637927"/>
          </a:xfrm>
          <a:prstGeom prst="rect">
            <a:avLst/>
          </a:prstGeom>
          <a:solidFill>
            <a:schemeClr val="tx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Title 4">
            <a:extLst>
              <a:ext uri="{FF2B5EF4-FFF2-40B4-BE49-F238E27FC236}">
                <a16:creationId xmlns:a16="http://schemas.microsoft.com/office/drawing/2014/main" id="{07A743E7-5123-40F7-9322-A0D1B8BF040E}"/>
              </a:ext>
            </a:extLst>
          </p:cNvPr>
          <p:cNvSpPr>
            <a:spLocks noGrp="1"/>
          </p:cNvSpPr>
          <p:nvPr>
            <p:ph type="title"/>
          </p:nvPr>
        </p:nvSpPr>
        <p:spPr/>
        <p:txBody>
          <a:bodyPr/>
          <a:lstStyle/>
          <a:p>
            <a:r>
              <a:rPr lang="en-US"/>
              <a:t>HER2-Targeted ADC: Trastuzumab deruxtecan</a:t>
            </a:r>
          </a:p>
        </p:txBody>
      </p:sp>
      <p:sp>
        <p:nvSpPr>
          <p:cNvPr id="2" name="Content Placeholder 1">
            <a:extLst>
              <a:ext uri="{FF2B5EF4-FFF2-40B4-BE49-F238E27FC236}">
                <a16:creationId xmlns:a16="http://schemas.microsoft.com/office/drawing/2014/main" id="{AB5F99E9-1B13-4E8A-956E-72ADE492FEE1}"/>
              </a:ext>
            </a:extLst>
          </p:cNvPr>
          <p:cNvSpPr>
            <a:spLocks noGrp="1"/>
          </p:cNvSpPr>
          <p:nvPr>
            <p:ph idx="4294967295"/>
          </p:nvPr>
        </p:nvSpPr>
        <p:spPr>
          <a:xfrm>
            <a:off x="8300159" y="1512888"/>
            <a:ext cx="3470275" cy="4651375"/>
          </a:xfrm>
        </p:spPr>
        <p:txBody>
          <a:bodyPr/>
          <a:lstStyle/>
          <a:p>
            <a:r>
              <a:rPr lang="en-US" sz="2400"/>
              <a:t>High drug:antibody ratio: ~8</a:t>
            </a:r>
          </a:p>
          <a:p>
            <a:r>
              <a:rPr lang="en-US" sz="2400"/>
              <a:t>Stable linker-payload</a:t>
            </a:r>
          </a:p>
          <a:p>
            <a:r>
              <a:rPr lang="en-US" sz="2400"/>
              <a:t>Tumor-selectable cleavable linker</a:t>
            </a:r>
          </a:p>
          <a:p>
            <a:r>
              <a:rPr lang="en-US" sz="2400"/>
              <a:t>High potency, membrane-permeable payload with short systemic half-life</a:t>
            </a:r>
          </a:p>
          <a:p>
            <a:r>
              <a:rPr lang="en-US" sz="2400"/>
              <a:t>Bystander killing effect</a:t>
            </a:r>
          </a:p>
          <a:p>
            <a:endParaRPr lang="en-US" sz="2400"/>
          </a:p>
        </p:txBody>
      </p:sp>
      <p:sp>
        <p:nvSpPr>
          <p:cNvPr id="38" name="Text Box 11">
            <a:extLst>
              <a:ext uri="{FF2B5EF4-FFF2-40B4-BE49-F238E27FC236}">
                <a16:creationId xmlns:a16="http://schemas.microsoft.com/office/drawing/2014/main" id="{815E605B-F2F7-4F39-BECB-CBD4AA1D7FD8}"/>
              </a:ext>
            </a:extLst>
          </p:cNvPr>
          <p:cNvSpPr txBox="1">
            <a:spLocks noChangeArrowheads="1"/>
          </p:cNvSpPr>
          <p:nvPr/>
        </p:nvSpPr>
        <p:spPr bwMode="auto">
          <a:xfrm>
            <a:off x="412491" y="63588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defTabSz="914400" eaLnBrk="0" fontAlgn="base" hangingPunct="0">
              <a:lnSpc>
                <a:spcPct val="100000"/>
              </a:lnSpc>
              <a:spcBef>
                <a:spcPct val="0"/>
              </a:spcBef>
              <a:spcAft>
                <a:spcPct val="0"/>
              </a:spcAft>
              <a:buClrTx/>
              <a:buNone/>
              <a:defRPr/>
            </a:pPr>
            <a:r>
              <a:rPr lang="en-US" altLang="en-US" sz="1200" b="0">
                <a:solidFill>
                  <a:srgbClr val="455560"/>
                </a:solidFill>
                <a:latin typeface="Calibri" panose="020F0502020204030204" pitchFamily="34" charset="0"/>
                <a:cs typeface="Arial" panose="020B0604020202020204" pitchFamily="34" charset="0"/>
              </a:rPr>
              <a:t>Nakada. Chem Pharm Bull (Tokyo). 2019;67:173. Trail. Pharmacol Ther. 2018;181:126. Ogitani. Cancer Sci. 2016;107:1039.</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DF20CF03-97A1-487B-ACAC-2E47E119C197}"/>
              </a:ext>
            </a:extLst>
          </p:cNvPr>
          <p:cNvSpPr/>
          <p:nvPr/>
        </p:nvSpPr>
        <p:spPr>
          <a:xfrm>
            <a:off x="226873" y="1355241"/>
            <a:ext cx="3394987" cy="92333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Humanized anti-HER2 IgG1 mAb with same AA sequence as trastuzumab</a:t>
            </a:r>
            <a:endParaRPr kumimoji="0" lang="en-US" sz="1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F34CC985-5744-4033-A5D9-1F96AD415C04}"/>
              </a:ext>
            </a:extLst>
          </p:cNvPr>
          <p:cNvSpPr/>
          <p:nvPr/>
        </p:nvSpPr>
        <p:spPr>
          <a:xfrm>
            <a:off x="3790167" y="2481344"/>
            <a:ext cx="3711272"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Tetrapeptide-based cleavable linker</a:t>
            </a:r>
            <a:endParaRPr kumimoji="0" lang="en-US" sz="1800"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04D3A2E9-2BEB-4A3A-984F-FDC1400A81C6}"/>
              </a:ext>
            </a:extLst>
          </p:cNvPr>
          <p:cNvSpPr/>
          <p:nvPr/>
        </p:nvSpPr>
        <p:spPr>
          <a:xfrm>
            <a:off x="2863680" y="4473950"/>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795409A6-E95D-454B-978D-CF06F0372068}"/>
              </a:ext>
            </a:extLst>
          </p:cNvPr>
          <p:cNvSpPr/>
          <p:nvPr/>
        </p:nvSpPr>
        <p:spPr>
          <a:xfrm>
            <a:off x="2863680" y="4783500"/>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5B8BB1E1-E777-4443-952A-E8511ED09A66}"/>
              </a:ext>
            </a:extLst>
          </p:cNvPr>
          <p:cNvSpPr/>
          <p:nvPr/>
        </p:nvSpPr>
        <p:spPr>
          <a:xfrm>
            <a:off x="2083650" y="5528851"/>
            <a:ext cx="4044698" cy="563231"/>
          </a:xfrm>
          <a:prstGeom prst="rect">
            <a:avLst/>
          </a:prstGeom>
        </p:spPr>
        <p:txBody>
          <a:bodyPr wrap="none">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Topoisomerase I inhibitor (DXd) payload</a:t>
            </a:r>
          </a:p>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600" b="0" i="0" u="none" strike="noStrike" kern="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sym typeface="Arial"/>
              </a:rPr>
              <a:t>(exatecan derivative)</a:t>
            </a:r>
            <a:endParaRPr kumimoji="0" lang="en-US" sz="16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45" name="Group 44">
            <a:extLst>
              <a:ext uri="{FF2B5EF4-FFF2-40B4-BE49-F238E27FC236}">
                <a16:creationId xmlns:a16="http://schemas.microsoft.com/office/drawing/2014/main" id="{D38D406D-8920-43D6-906F-0FC455F695F7}"/>
              </a:ext>
            </a:extLst>
          </p:cNvPr>
          <p:cNvGrpSpPr/>
          <p:nvPr/>
        </p:nvGrpSpPr>
        <p:grpSpPr>
          <a:xfrm>
            <a:off x="6762725" y="3913134"/>
            <a:ext cx="458415" cy="458415"/>
            <a:chOff x="7043490" y="3582626"/>
            <a:chExt cx="684271" cy="684271"/>
          </a:xfrm>
        </p:grpSpPr>
        <p:sp>
          <p:nvSpPr>
            <p:cNvPr id="46" name="Oval 45">
              <a:extLst>
                <a:ext uri="{FF2B5EF4-FFF2-40B4-BE49-F238E27FC236}">
                  <a16:creationId xmlns:a16="http://schemas.microsoft.com/office/drawing/2014/main" id="{88222EB1-E3DE-4BDC-9CA6-EE4C090762A0}"/>
                </a:ext>
              </a:extLst>
            </p:cNvPr>
            <p:cNvSpPr/>
            <p:nvPr/>
          </p:nvSpPr>
          <p:spPr bwMode="auto">
            <a:xfrm>
              <a:off x="7043490" y="3582626"/>
              <a:ext cx="684271" cy="684271"/>
            </a:xfrm>
            <a:prstGeom prst="ellipse">
              <a:avLst/>
            </a:prstGeom>
            <a:solidFill>
              <a:schemeClr val="tx1"/>
            </a:solid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7" name="Group 46">
              <a:extLst>
                <a:ext uri="{FF2B5EF4-FFF2-40B4-BE49-F238E27FC236}">
                  <a16:creationId xmlns:a16="http://schemas.microsoft.com/office/drawing/2014/main" id="{7C9A3FA8-EA99-4FAD-94B0-F118D8DDA1BC}"/>
                </a:ext>
              </a:extLst>
            </p:cNvPr>
            <p:cNvGrpSpPr/>
            <p:nvPr/>
          </p:nvGrpSpPr>
          <p:grpSpPr>
            <a:xfrm>
              <a:off x="7160438" y="3727072"/>
              <a:ext cx="450375" cy="446179"/>
              <a:chOff x="8348866" y="3710732"/>
              <a:chExt cx="450375" cy="446179"/>
            </a:xfrm>
          </p:grpSpPr>
          <p:sp>
            <p:nvSpPr>
              <p:cNvPr id="48" name="Chevron 225">
                <a:extLst>
                  <a:ext uri="{FF2B5EF4-FFF2-40B4-BE49-F238E27FC236}">
                    <a16:creationId xmlns:a16="http://schemas.microsoft.com/office/drawing/2014/main" id="{0E4C47B6-5432-4E67-8297-EA454DBCD3A1}"/>
                  </a:ext>
                </a:extLst>
              </p:cNvPr>
              <p:cNvSpPr/>
              <p:nvPr/>
            </p:nvSpPr>
            <p:spPr bwMode="auto">
              <a:xfrm rot="5400000">
                <a:off x="8464204" y="3649471"/>
                <a:ext cx="219698" cy="342220"/>
              </a:xfrm>
              <a:prstGeom prst="chevron">
                <a:avLst/>
              </a:prstGeom>
              <a:solidFill>
                <a:schemeClr val="accent2"/>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Chevron 226">
                <a:extLst>
                  <a:ext uri="{FF2B5EF4-FFF2-40B4-BE49-F238E27FC236}">
                    <a16:creationId xmlns:a16="http://schemas.microsoft.com/office/drawing/2014/main" id="{0D4BD06C-D59A-493F-A24C-44FB7296544A}"/>
                  </a:ext>
                </a:extLst>
              </p:cNvPr>
              <p:cNvSpPr/>
              <p:nvPr/>
            </p:nvSpPr>
            <p:spPr bwMode="auto">
              <a:xfrm rot="5400000">
                <a:off x="8427902" y="3785572"/>
                <a:ext cx="292303" cy="450375"/>
              </a:xfrm>
              <a:prstGeom prst="chevron">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57" name="Hexagon 56">
            <a:extLst>
              <a:ext uri="{FF2B5EF4-FFF2-40B4-BE49-F238E27FC236}">
                <a16:creationId xmlns:a16="http://schemas.microsoft.com/office/drawing/2014/main" id="{9FE40294-F1AB-4086-B2DF-81911BFA1F83}"/>
              </a:ext>
            </a:extLst>
          </p:cNvPr>
          <p:cNvSpPr/>
          <p:nvPr/>
        </p:nvSpPr>
        <p:spPr bwMode="auto">
          <a:xfrm rot="8987312">
            <a:off x="6543999" y="4736643"/>
            <a:ext cx="302680" cy="258595"/>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8" name="Group 57">
            <a:extLst>
              <a:ext uri="{FF2B5EF4-FFF2-40B4-BE49-F238E27FC236}">
                <a16:creationId xmlns:a16="http://schemas.microsoft.com/office/drawing/2014/main" id="{E2FC3E11-A028-4D1F-B52D-38C162F7B4BB}"/>
              </a:ext>
            </a:extLst>
          </p:cNvPr>
          <p:cNvGrpSpPr/>
          <p:nvPr/>
        </p:nvGrpSpPr>
        <p:grpSpPr>
          <a:xfrm rot="18297713" flipV="1">
            <a:off x="6838935" y="4731733"/>
            <a:ext cx="92075" cy="66624"/>
            <a:chOff x="250471" y="5019519"/>
            <a:chExt cx="92075" cy="66624"/>
          </a:xfrm>
        </p:grpSpPr>
        <p:sp>
          <p:nvSpPr>
            <p:cNvPr id="104" name="Freeform 262">
              <a:extLst>
                <a:ext uri="{FF2B5EF4-FFF2-40B4-BE49-F238E27FC236}">
                  <a16:creationId xmlns:a16="http://schemas.microsoft.com/office/drawing/2014/main" id="{EE580279-5417-4403-AD68-3A66D9D55C8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Freeform 263">
              <a:extLst>
                <a:ext uri="{FF2B5EF4-FFF2-40B4-BE49-F238E27FC236}">
                  <a16:creationId xmlns:a16="http://schemas.microsoft.com/office/drawing/2014/main" id="{67499E68-F9FF-4909-B317-882C0D7EAAE2}"/>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Freeform 264">
              <a:extLst>
                <a:ext uri="{FF2B5EF4-FFF2-40B4-BE49-F238E27FC236}">
                  <a16:creationId xmlns:a16="http://schemas.microsoft.com/office/drawing/2014/main" id="{0F82784E-0C5C-4B0A-8627-EB1CCEC9809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Freeform 265">
              <a:extLst>
                <a:ext uri="{FF2B5EF4-FFF2-40B4-BE49-F238E27FC236}">
                  <a16:creationId xmlns:a16="http://schemas.microsoft.com/office/drawing/2014/main" id="{87D6D975-AA6E-4E5D-8ACC-3F7C8F72BACC}"/>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Freeform 266">
              <a:extLst>
                <a:ext uri="{FF2B5EF4-FFF2-40B4-BE49-F238E27FC236}">
                  <a16:creationId xmlns:a16="http://schemas.microsoft.com/office/drawing/2014/main" id="{9B0E969F-8578-4987-AA9B-2AC4445585D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 name="Freeform 267">
              <a:extLst>
                <a:ext uri="{FF2B5EF4-FFF2-40B4-BE49-F238E27FC236}">
                  <a16:creationId xmlns:a16="http://schemas.microsoft.com/office/drawing/2014/main" id="{B878B6B1-37A5-42E0-992D-1DDB8964AA9B}"/>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FAB3D793-DC37-4743-B916-B6FDB59947B9}"/>
              </a:ext>
            </a:extLst>
          </p:cNvPr>
          <p:cNvGrpSpPr/>
          <p:nvPr/>
        </p:nvGrpSpPr>
        <p:grpSpPr>
          <a:xfrm rot="8357068" flipV="1">
            <a:off x="7290037" y="5516098"/>
            <a:ext cx="92075" cy="66624"/>
            <a:chOff x="250471" y="5019519"/>
            <a:chExt cx="92075" cy="66624"/>
          </a:xfrm>
        </p:grpSpPr>
        <p:sp>
          <p:nvSpPr>
            <p:cNvPr id="98" name="Freeform 269">
              <a:extLst>
                <a:ext uri="{FF2B5EF4-FFF2-40B4-BE49-F238E27FC236}">
                  <a16:creationId xmlns:a16="http://schemas.microsoft.com/office/drawing/2014/main" id="{E14E3C37-8F70-4457-9D4D-35AD3CB93806}"/>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Freeform 270">
              <a:extLst>
                <a:ext uri="{FF2B5EF4-FFF2-40B4-BE49-F238E27FC236}">
                  <a16:creationId xmlns:a16="http://schemas.microsoft.com/office/drawing/2014/main" id="{3C67EB42-83E4-443D-B594-378FDF482990}"/>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Freeform 271">
              <a:extLst>
                <a:ext uri="{FF2B5EF4-FFF2-40B4-BE49-F238E27FC236}">
                  <a16:creationId xmlns:a16="http://schemas.microsoft.com/office/drawing/2014/main" id="{925BDD8E-701E-4FC9-B8DA-6E913B6F4D6B}"/>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Freeform 272">
              <a:extLst>
                <a:ext uri="{FF2B5EF4-FFF2-40B4-BE49-F238E27FC236}">
                  <a16:creationId xmlns:a16="http://schemas.microsoft.com/office/drawing/2014/main" id="{4727030E-04DA-423C-951C-CB921FF769CF}"/>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273">
              <a:extLst>
                <a:ext uri="{FF2B5EF4-FFF2-40B4-BE49-F238E27FC236}">
                  <a16:creationId xmlns:a16="http://schemas.microsoft.com/office/drawing/2014/main" id="{86673011-886C-4034-8F72-38E03583E040}"/>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Freeform 274">
              <a:extLst>
                <a:ext uri="{FF2B5EF4-FFF2-40B4-BE49-F238E27FC236}">
                  <a16:creationId xmlns:a16="http://schemas.microsoft.com/office/drawing/2014/main" id="{B84F819A-A780-4DD9-8469-4D2506AABF91}"/>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0" name="Group 59">
            <a:extLst>
              <a:ext uri="{FF2B5EF4-FFF2-40B4-BE49-F238E27FC236}">
                <a16:creationId xmlns:a16="http://schemas.microsoft.com/office/drawing/2014/main" id="{93BD7755-4453-43C8-9BD5-C55D5ACF2D82}"/>
              </a:ext>
            </a:extLst>
          </p:cNvPr>
          <p:cNvGrpSpPr/>
          <p:nvPr/>
        </p:nvGrpSpPr>
        <p:grpSpPr>
          <a:xfrm rot="626279">
            <a:off x="6957443" y="4479043"/>
            <a:ext cx="106691" cy="100149"/>
            <a:chOff x="3452933" y="2144335"/>
            <a:chExt cx="74449" cy="65326"/>
          </a:xfrm>
        </p:grpSpPr>
        <p:sp>
          <p:nvSpPr>
            <p:cNvPr id="96" name="Freeform 276">
              <a:extLst>
                <a:ext uri="{FF2B5EF4-FFF2-40B4-BE49-F238E27FC236}">
                  <a16:creationId xmlns:a16="http://schemas.microsoft.com/office/drawing/2014/main" id="{69DC370B-139D-4C68-8220-1F93F9AE36EE}"/>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Freeform 277">
              <a:extLst>
                <a:ext uri="{FF2B5EF4-FFF2-40B4-BE49-F238E27FC236}">
                  <a16:creationId xmlns:a16="http://schemas.microsoft.com/office/drawing/2014/main" id="{17BE3725-7CB5-4292-ADAC-53318ABCFB7D}"/>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id="{E2C1E632-D330-42B5-8688-FF94B359FCC4}"/>
              </a:ext>
            </a:extLst>
          </p:cNvPr>
          <p:cNvGrpSpPr/>
          <p:nvPr/>
        </p:nvGrpSpPr>
        <p:grpSpPr>
          <a:xfrm rot="21047580">
            <a:off x="7366232" y="5034695"/>
            <a:ext cx="106691" cy="100149"/>
            <a:chOff x="3452933" y="2144335"/>
            <a:chExt cx="74449" cy="65326"/>
          </a:xfrm>
        </p:grpSpPr>
        <p:sp>
          <p:nvSpPr>
            <p:cNvPr id="94" name="Freeform 279">
              <a:extLst>
                <a:ext uri="{FF2B5EF4-FFF2-40B4-BE49-F238E27FC236}">
                  <a16:creationId xmlns:a16="http://schemas.microsoft.com/office/drawing/2014/main" id="{50B11DB1-8695-4A89-A577-361132F7486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Freeform 280">
              <a:extLst>
                <a:ext uri="{FF2B5EF4-FFF2-40B4-BE49-F238E27FC236}">
                  <a16:creationId xmlns:a16="http://schemas.microsoft.com/office/drawing/2014/main" id="{13E36302-7A5D-4E27-915A-DD483A7C20C3}"/>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62" name="Group 61">
            <a:extLst>
              <a:ext uri="{FF2B5EF4-FFF2-40B4-BE49-F238E27FC236}">
                <a16:creationId xmlns:a16="http://schemas.microsoft.com/office/drawing/2014/main" id="{2FB4C81B-9FC2-49B9-BA61-D59CB0F23AA9}"/>
              </a:ext>
            </a:extLst>
          </p:cNvPr>
          <p:cNvGrpSpPr/>
          <p:nvPr/>
        </p:nvGrpSpPr>
        <p:grpSpPr>
          <a:xfrm rot="17172966">
            <a:off x="7536502" y="5521868"/>
            <a:ext cx="106691" cy="100149"/>
            <a:chOff x="3452933" y="2144335"/>
            <a:chExt cx="74449" cy="65326"/>
          </a:xfrm>
        </p:grpSpPr>
        <p:sp>
          <p:nvSpPr>
            <p:cNvPr id="92" name="Freeform 282">
              <a:extLst>
                <a:ext uri="{FF2B5EF4-FFF2-40B4-BE49-F238E27FC236}">
                  <a16:creationId xmlns:a16="http://schemas.microsoft.com/office/drawing/2014/main" id="{FCEB9DF7-7E04-4829-BEDC-7B5AC512B2E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Freeform 283">
              <a:extLst>
                <a:ext uri="{FF2B5EF4-FFF2-40B4-BE49-F238E27FC236}">
                  <a16:creationId xmlns:a16="http://schemas.microsoft.com/office/drawing/2014/main" id="{B0F1F6E8-C76D-4F9F-BE8A-A5FDBCD1F995}"/>
                </a:ext>
              </a:extLst>
            </p:cNvPr>
            <p:cNvSpPr/>
            <p:nvPr/>
          </p:nvSpPr>
          <p:spPr bwMode="auto">
            <a:xfrm>
              <a:off x="3470232" y="2162036"/>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63" name="Rectangle 62">
            <a:extLst>
              <a:ext uri="{FF2B5EF4-FFF2-40B4-BE49-F238E27FC236}">
                <a16:creationId xmlns:a16="http://schemas.microsoft.com/office/drawing/2014/main" id="{94ADB60D-641D-4CBA-AA05-AA445D8FB8FD}"/>
              </a:ext>
            </a:extLst>
          </p:cNvPr>
          <p:cNvSpPr/>
          <p:nvPr/>
        </p:nvSpPr>
        <p:spPr>
          <a:xfrm>
            <a:off x="6558620" y="447258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HO</a:t>
            </a:r>
          </a:p>
        </p:txBody>
      </p:sp>
      <p:sp>
        <p:nvSpPr>
          <p:cNvPr id="64" name="Rectangle 63">
            <a:extLst>
              <a:ext uri="{FF2B5EF4-FFF2-40B4-BE49-F238E27FC236}">
                <a16:creationId xmlns:a16="http://schemas.microsoft.com/office/drawing/2014/main" id="{242346DE-6799-49C3-87E0-45A1BC1E4FDD}"/>
              </a:ext>
            </a:extLst>
          </p:cNvPr>
          <p:cNvSpPr/>
          <p:nvPr/>
        </p:nvSpPr>
        <p:spPr>
          <a:xfrm>
            <a:off x="7067407" y="439227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5" name="Rectangle 64">
            <a:extLst>
              <a:ext uri="{FF2B5EF4-FFF2-40B4-BE49-F238E27FC236}">
                <a16:creationId xmlns:a16="http://schemas.microsoft.com/office/drawing/2014/main" id="{BA8EE85D-BAF0-4FDF-BADC-595C4788704C}"/>
              </a:ext>
            </a:extLst>
          </p:cNvPr>
          <p:cNvSpPr/>
          <p:nvPr/>
        </p:nvSpPr>
        <p:spPr>
          <a:xfrm>
            <a:off x="6245283" y="5168174"/>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
            </a:r>
          </a:p>
        </p:txBody>
      </p:sp>
      <p:sp>
        <p:nvSpPr>
          <p:cNvPr id="66" name="Rectangle 65">
            <a:extLst>
              <a:ext uri="{FF2B5EF4-FFF2-40B4-BE49-F238E27FC236}">
                <a16:creationId xmlns:a16="http://schemas.microsoft.com/office/drawing/2014/main" id="{5201B476-77B4-4D51-A076-FAFE09F07310}"/>
              </a:ext>
            </a:extLst>
          </p:cNvPr>
          <p:cNvSpPr/>
          <p:nvPr/>
        </p:nvSpPr>
        <p:spPr>
          <a:xfrm>
            <a:off x="6933692" y="4621029"/>
            <a:ext cx="16511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NH</a:t>
            </a:r>
          </a:p>
        </p:txBody>
      </p:sp>
      <p:sp>
        <p:nvSpPr>
          <p:cNvPr id="67" name="Rectangle 66">
            <a:extLst>
              <a:ext uri="{FF2B5EF4-FFF2-40B4-BE49-F238E27FC236}">
                <a16:creationId xmlns:a16="http://schemas.microsoft.com/office/drawing/2014/main" id="{AC03552C-972E-4F84-9E0C-3615ADB11DDB}"/>
              </a:ext>
            </a:extLst>
          </p:cNvPr>
          <p:cNvSpPr/>
          <p:nvPr/>
        </p:nvSpPr>
        <p:spPr>
          <a:xfrm>
            <a:off x="7446861" y="489735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8" name="Rectangle 67">
            <a:extLst>
              <a:ext uri="{FF2B5EF4-FFF2-40B4-BE49-F238E27FC236}">
                <a16:creationId xmlns:a16="http://schemas.microsoft.com/office/drawing/2014/main" id="{D9BD769F-0D8C-45B7-BE31-49DF3F406514}"/>
              </a:ext>
            </a:extLst>
          </p:cNvPr>
          <p:cNvSpPr/>
          <p:nvPr/>
        </p:nvSpPr>
        <p:spPr>
          <a:xfrm>
            <a:off x="7613932" y="532206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9" name="Rectangle 68">
            <a:extLst>
              <a:ext uri="{FF2B5EF4-FFF2-40B4-BE49-F238E27FC236}">
                <a16:creationId xmlns:a16="http://schemas.microsoft.com/office/drawing/2014/main" id="{79ECA9B7-2EAB-4746-BE3C-AD390457BCFA}"/>
              </a:ext>
            </a:extLst>
          </p:cNvPr>
          <p:cNvSpPr/>
          <p:nvPr/>
        </p:nvSpPr>
        <p:spPr>
          <a:xfrm>
            <a:off x="7598420" y="561887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0" name="Rectangle 69">
            <a:extLst>
              <a:ext uri="{FF2B5EF4-FFF2-40B4-BE49-F238E27FC236}">
                <a16:creationId xmlns:a16="http://schemas.microsoft.com/office/drawing/2014/main" id="{3E8377DA-2023-4D5B-99B4-E481F0789E89}"/>
              </a:ext>
            </a:extLst>
          </p:cNvPr>
          <p:cNvSpPr/>
          <p:nvPr/>
        </p:nvSpPr>
        <p:spPr>
          <a:xfrm>
            <a:off x="6794360" y="51531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71" name="Rectangle 70">
            <a:extLst>
              <a:ext uri="{FF2B5EF4-FFF2-40B4-BE49-F238E27FC236}">
                <a16:creationId xmlns:a16="http://schemas.microsoft.com/office/drawing/2014/main" id="{61948AB1-FA56-42C6-AEEF-31091C6E5D2B}"/>
              </a:ext>
            </a:extLst>
          </p:cNvPr>
          <p:cNvSpPr/>
          <p:nvPr/>
        </p:nvSpPr>
        <p:spPr>
          <a:xfrm>
            <a:off x="7172183" y="5007826"/>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72" name="Rectangle 71">
            <a:extLst>
              <a:ext uri="{FF2B5EF4-FFF2-40B4-BE49-F238E27FC236}">
                <a16:creationId xmlns:a16="http://schemas.microsoft.com/office/drawing/2014/main" id="{A4BD6585-0CC9-4878-A313-A3110358EBAA}"/>
              </a:ext>
            </a:extLst>
          </p:cNvPr>
          <p:cNvSpPr/>
          <p:nvPr/>
        </p:nvSpPr>
        <p:spPr>
          <a:xfrm>
            <a:off x="7377959" y="5594361"/>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OH</a:t>
            </a:r>
          </a:p>
        </p:txBody>
      </p:sp>
      <p:sp>
        <p:nvSpPr>
          <p:cNvPr id="73" name="Freeform 296">
            <a:extLst>
              <a:ext uri="{FF2B5EF4-FFF2-40B4-BE49-F238E27FC236}">
                <a16:creationId xmlns:a16="http://schemas.microsoft.com/office/drawing/2014/main" id="{B3C7F379-8442-4EAE-8544-2DF666D40FED}"/>
              </a:ext>
            </a:extLst>
          </p:cNvPr>
          <p:cNvSpPr/>
          <p:nvPr/>
        </p:nvSpPr>
        <p:spPr bwMode="auto">
          <a:xfrm rot="21190281">
            <a:off x="7167793" y="5501032"/>
            <a:ext cx="127000" cy="85725"/>
          </a:xfrm>
          <a:custGeom>
            <a:avLst/>
            <a:gdLst>
              <a:gd name="connsiteX0" fmla="*/ 127000 w 127000"/>
              <a:gd name="connsiteY0" fmla="*/ 85725 h 85725"/>
              <a:gd name="connsiteX1" fmla="*/ 0 w 127000"/>
              <a:gd name="connsiteY1" fmla="*/ 0 h 85725"/>
            </a:gdLst>
            <a:ahLst/>
            <a:cxnLst>
              <a:cxn ang="0">
                <a:pos x="connsiteX0" y="connsiteY0"/>
              </a:cxn>
              <a:cxn ang="0">
                <a:pos x="connsiteX1" y="connsiteY1"/>
              </a:cxn>
            </a:cxnLst>
            <a:rect l="l" t="t" r="r" b="b"/>
            <a:pathLst>
              <a:path w="127000" h="85725">
                <a:moveTo>
                  <a:pt x="127000" y="857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Freeform 297">
            <a:extLst>
              <a:ext uri="{FF2B5EF4-FFF2-40B4-BE49-F238E27FC236}">
                <a16:creationId xmlns:a16="http://schemas.microsoft.com/office/drawing/2014/main" id="{D310EFD8-B34C-4C3A-BB14-92A25BA9652E}"/>
              </a:ext>
            </a:extLst>
          </p:cNvPr>
          <p:cNvSpPr/>
          <p:nvPr/>
        </p:nvSpPr>
        <p:spPr bwMode="auto">
          <a:xfrm>
            <a:off x="6424623" y="4935347"/>
            <a:ext cx="273050" cy="314325"/>
          </a:xfrm>
          <a:custGeom>
            <a:avLst/>
            <a:gdLst>
              <a:gd name="connsiteX0" fmla="*/ 136525 w 273050"/>
              <a:gd name="connsiteY0" fmla="*/ 0 h 314325"/>
              <a:gd name="connsiteX1" fmla="*/ 3175 w 273050"/>
              <a:gd name="connsiteY1" fmla="*/ 79375 h 314325"/>
              <a:gd name="connsiteX2" fmla="*/ 0 w 273050"/>
              <a:gd name="connsiteY2" fmla="*/ 238125 h 314325"/>
              <a:gd name="connsiteX3" fmla="*/ 133350 w 273050"/>
              <a:gd name="connsiteY3" fmla="*/ 314325 h 314325"/>
              <a:gd name="connsiteX4" fmla="*/ 273050 w 273050"/>
              <a:gd name="connsiteY4" fmla="*/ 238125 h 314325"/>
              <a:gd name="connsiteX5" fmla="*/ 263525 w 273050"/>
              <a:gd name="connsiteY5" fmla="*/ 8255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050" h="314325">
                <a:moveTo>
                  <a:pt x="136525" y="0"/>
                </a:moveTo>
                <a:lnTo>
                  <a:pt x="3175" y="79375"/>
                </a:lnTo>
                <a:cubicBezTo>
                  <a:pt x="2117" y="132292"/>
                  <a:pt x="1058" y="185208"/>
                  <a:pt x="0" y="238125"/>
                </a:cubicBezTo>
                <a:lnTo>
                  <a:pt x="133350" y="314325"/>
                </a:lnTo>
                <a:lnTo>
                  <a:pt x="273050" y="238125"/>
                </a:lnTo>
                <a:lnTo>
                  <a:pt x="263525" y="825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Freeform 298">
            <a:extLst>
              <a:ext uri="{FF2B5EF4-FFF2-40B4-BE49-F238E27FC236}">
                <a16:creationId xmlns:a16="http://schemas.microsoft.com/office/drawing/2014/main" id="{777BA768-73EE-4FEA-A784-4AC0134739E2}"/>
              </a:ext>
            </a:extLst>
          </p:cNvPr>
          <p:cNvSpPr/>
          <p:nvPr/>
        </p:nvSpPr>
        <p:spPr bwMode="auto">
          <a:xfrm>
            <a:off x="6846898" y="4935347"/>
            <a:ext cx="130175" cy="292100"/>
          </a:xfrm>
          <a:custGeom>
            <a:avLst/>
            <a:gdLst>
              <a:gd name="connsiteX0" fmla="*/ 0 w 130175"/>
              <a:gd name="connsiteY0" fmla="*/ 0 h 292100"/>
              <a:gd name="connsiteX1" fmla="*/ 130175 w 130175"/>
              <a:gd name="connsiteY1" fmla="*/ 76200 h 292100"/>
              <a:gd name="connsiteX2" fmla="*/ 130175 w 130175"/>
              <a:gd name="connsiteY2" fmla="*/ 234950 h 292100"/>
              <a:gd name="connsiteX3" fmla="*/ 47625 w 130175"/>
              <a:gd name="connsiteY3" fmla="*/ 292100 h 292100"/>
            </a:gdLst>
            <a:ahLst/>
            <a:cxnLst>
              <a:cxn ang="0">
                <a:pos x="connsiteX0" y="connsiteY0"/>
              </a:cxn>
              <a:cxn ang="0">
                <a:pos x="connsiteX1" y="connsiteY1"/>
              </a:cxn>
              <a:cxn ang="0">
                <a:pos x="connsiteX2" y="connsiteY2"/>
              </a:cxn>
              <a:cxn ang="0">
                <a:pos x="connsiteX3" y="connsiteY3"/>
              </a:cxn>
            </a:cxnLst>
            <a:rect l="l" t="t" r="r" b="b"/>
            <a:pathLst>
              <a:path w="130175" h="292100">
                <a:moveTo>
                  <a:pt x="0" y="0"/>
                </a:moveTo>
                <a:lnTo>
                  <a:pt x="130175" y="76200"/>
                </a:lnTo>
                <a:lnTo>
                  <a:pt x="130175" y="234950"/>
                </a:lnTo>
                <a:lnTo>
                  <a:pt x="47625"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Freeform 299">
            <a:extLst>
              <a:ext uri="{FF2B5EF4-FFF2-40B4-BE49-F238E27FC236}">
                <a16:creationId xmlns:a16="http://schemas.microsoft.com/office/drawing/2014/main" id="{25B688EA-168E-45BB-837B-B2211E9E68EC}"/>
              </a:ext>
            </a:extLst>
          </p:cNvPr>
          <p:cNvSpPr/>
          <p:nvPr/>
        </p:nvSpPr>
        <p:spPr bwMode="auto">
          <a:xfrm>
            <a:off x="6691323" y="5170297"/>
            <a:ext cx="79375" cy="47625"/>
          </a:xfrm>
          <a:custGeom>
            <a:avLst/>
            <a:gdLst>
              <a:gd name="connsiteX0" fmla="*/ 0 w 79375"/>
              <a:gd name="connsiteY0" fmla="*/ 0 h 47625"/>
              <a:gd name="connsiteX1" fmla="*/ 79375 w 79375"/>
              <a:gd name="connsiteY1" fmla="*/ 47625 h 47625"/>
            </a:gdLst>
            <a:ahLst/>
            <a:cxnLst>
              <a:cxn ang="0">
                <a:pos x="connsiteX0" y="connsiteY0"/>
              </a:cxn>
              <a:cxn ang="0">
                <a:pos x="connsiteX1" y="connsiteY1"/>
              </a:cxn>
            </a:cxnLst>
            <a:rect l="l" t="t" r="r" b="b"/>
            <a:pathLst>
              <a:path w="79375" h="47625">
                <a:moveTo>
                  <a:pt x="0" y="0"/>
                </a:moveTo>
                <a:lnTo>
                  <a:pt x="793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Freeform 300">
            <a:extLst>
              <a:ext uri="{FF2B5EF4-FFF2-40B4-BE49-F238E27FC236}">
                <a16:creationId xmlns:a16="http://schemas.microsoft.com/office/drawing/2014/main" id="{AF524D2E-261A-47B9-BB8B-E64170FB88E5}"/>
              </a:ext>
            </a:extLst>
          </p:cNvPr>
          <p:cNvSpPr/>
          <p:nvPr/>
        </p:nvSpPr>
        <p:spPr bwMode="auto">
          <a:xfrm>
            <a:off x="6456373" y="497979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Freeform 301">
            <a:extLst>
              <a:ext uri="{FF2B5EF4-FFF2-40B4-BE49-F238E27FC236}">
                <a16:creationId xmlns:a16="http://schemas.microsoft.com/office/drawing/2014/main" id="{C5AE16F5-0BC1-4299-B940-750C03694789}"/>
              </a:ext>
            </a:extLst>
          </p:cNvPr>
          <p:cNvSpPr/>
          <p:nvPr/>
        </p:nvSpPr>
        <p:spPr bwMode="auto">
          <a:xfrm rot="3584211">
            <a:off x="6462641" y="5153966"/>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Freeform 302">
            <a:extLst>
              <a:ext uri="{FF2B5EF4-FFF2-40B4-BE49-F238E27FC236}">
                <a16:creationId xmlns:a16="http://schemas.microsoft.com/office/drawing/2014/main" id="{BF03E8B3-2B9E-4797-B3CD-2561D8E4E918}"/>
              </a:ext>
            </a:extLst>
          </p:cNvPr>
          <p:cNvSpPr/>
          <p:nvPr/>
        </p:nvSpPr>
        <p:spPr bwMode="auto">
          <a:xfrm rot="3814402">
            <a:off x="6271360" y="4921534"/>
            <a:ext cx="167993" cy="96111"/>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Freeform 303">
            <a:extLst>
              <a:ext uri="{FF2B5EF4-FFF2-40B4-BE49-F238E27FC236}">
                <a16:creationId xmlns:a16="http://schemas.microsoft.com/office/drawing/2014/main" id="{39AA426B-082D-48E7-B8F0-3EF87BDBE7B8}"/>
              </a:ext>
            </a:extLst>
          </p:cNvPr>
          <p:cNvSpPr/>
          <p:nvPr/>
        </p:nvSpPr>
        <p:spPr bwMode="auto">
          <a:xfrm rot="20913658">
            <a:off x="6328379" y="517153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Freeform 304">
            <a:extLst>
              <a:ext uri="{FF2B5EF4-FFF2-40B4-BE49-F238E27FC236}">
                <a16:creationId xmlns:a16="http://schemas.microsoft.com/office/drawing/2014/main" id="{1E7E4808-12A5-4B77-91C8-7E7FFB68FB0C}"/>
              </a:ext>
            </a:extLst>
          </p:cNvPr>
          <p:cNvSpPr/>
          <p:nvPr/>
        </p:nvSpPr>
        <p:spPr bwMode="auto">
          <a:xfrm>
            <a:off x="6732866" y="497979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Freeform 305">
            <a:extLst>
              <a:ext uri="{FF2B5EF4-FFF2-40B4-BE49-F238E27FC236}">
                <a16:creationId xmlns:a16="http://schemas.microsoft.com/office/drawing/2014/main" id="{E9E01084-C7B7-4B2F-BB4C-79970EDAD5AE}"/>
              </a:ext>
            </a:extLst>
          </p:cNvPr>
          <p:cNvSpPr/>
          <p:nvPr/>
        </p:nvSpPr>
        <p:spPr bwMode="auto">
          <a:xfrm rot="16646854">
            <a:off x="7134236" y="5254613"/>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Freeform 306">
            <a:extLst>
              <a:ext uri="{FF2B5EF4-FFF2-40B4-BE49-F238E27FC236}">
                <a16:creationId xmlns:a16="http://schemas.microsoft.com/office/drawing/2014/main" id="{54185647-B1EA-4231-813B-F70A6402A5F4}"/>
              </a:ext>
            </a:extLst>
          </p:cNvPr>
          <p:cNvSpPr/>
          <p:nvPr/>
        </p:nvSpPr>
        <p:spPr bwMode="auto">
          <a:xfrm rot="9357027">
            <a:off x="7318299" y="5267067"/>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Freeform 307">
            <a:extLst>
              <a:ext uri="{FF2B5EF4-FFF2-40B4-BE49-F238E27FC236}">
                <a16:creationId xmlns:a16="http://schemas.microsoft.com/office/drawing/2014/main" id="{47C7BAB7-7DBF-42C7-9348-9EE4559AE240}"/>
              </a:ext>
            </a:extLst>
          </p:cNvPr>
          <p:cNvSpPr/>
          <p:nvPr/>
        </p:nvSpPr>
        <p:spPr bwMode="auto">
          <a:xfrm rot="7060042">
            <a:off x="6891335" y="5063511"/>
            <a:ext cx="104775" cy="57150"/>
          </a:xfrm>
          <a:custGeom>
            <a:avLst/>
            <a:gdLst>
              <a:gd name="connsiteX0" fmla="*/ 0 w 104775"/>
              <a:gd name="connsiteY0" fmla="*/ 57150 h 57150"/>
              <a:gd name="connsiteX1" fmla="*/ 104775 w 104775"/>
              <a:gd name="connsiteY1" fmla="*/ 0 h 57150"/>
            </a:gdLst>
            <a:ahLst/>
            <a:cxnLst>
              <a:cxn ang="0">
                <a:pos x="connsiteX0" y="connsiteY0"/>
              </a:cxn>
              <a:cxn ang="0">
                <a:pos x="connsiteX1" y="connsiteY1"/>
              </a:cxn>
            </a:cxnLst>
            <a:rect l="l" t="t" r="r" b="b"/>
            <a:pathLst>
              <a:path w="104775" h="57150">
                <a:moveTo>
                  <a:pt x="0" y="57150"/>
                </a:moveTo>
                <a:lnTo>
                  <a:pt x="1047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Freeform 308">
            <a:extLst>
              <a:ext uri="{FF2B5EF4-FFF2-40B4-BE49-F238E27FC236}">
                <a16:creationId xmlns:a16="http://schemas.microsoft.com/office/drawing/2014/main" id="{454FF078-F431-4ADE-BE31-2A9A21A347C3}"/>
              </a:ext>
            </a:extLst>
          </p:cNvPr>
          <p:cNvSpPr/>
          <p:nvPr/>
        </p:nvSpPr>
        <p:spPr bwMode="auto">
          <a:xfrm>
            <a:off x="6731010" y="5155364"/>
            <a:ext cx="44450" cy="28575"/>
          </a:xfrm>
          <a:custGeom>
            <a:avLst/>
            <a:gdLst>
              <a:gd name="connsiteX0" fmla="*/ 44450 w 44450"/>
              <a:gd name="connsiteY0" fmla="*/ 28575 h 28575"/>
              <a:gd name="connsiteX1" fmla="*/ 0 w 44450"/>
              <a:gd name="connsiteY1" fmla="*/ 0 h 28575"/>
            </a:gdLst>
            <a:ahLst/>
            <a:cxnLst>
              <a:cxn ang="0">
                <a:pos x="connsiteX0" y="connsiteY0"/>
              </a:cxn>
              <a:cxn ang="0">
                <a:pos x="connsiteX1" y="connsiteY1"/>
              </a:cxn>
            </a:cxnLst>
            <a:rect l="l" t="t" r="r" b="b"/>
            <a:pathLst>
              <a:path w="44450" h="28575">
                <a:moveTo>
                  <a:pt x="44450" y="2857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6" name="Freeform 309">
            <a:extLst>
              <a:ext uri="{FF2B5EF4-FFF2-40B4-BE49-F238E27FC236}">
                <a16:creationId xmlns:a16="http://schemas.microsoft.com/office/drawing/2014/main" id="{71A5EAE7-AB3F-4964-BF4A-EC4CDB62FAED}"/>
              </a:ext>
            </a:extLst>
          </p:cNvPr>
          <p:cNvSpPr/>
          <p:nvPr/>
        </p:nvSpPr>
        <p:spPr bwMode="auto">
          <a:xfrm>
            <a:off x="6969472" y="4978219"/>
            <a:ext cx="193675" cy="73025"/>
          </a:xfrm>
          <a:custGeom>
            <a:avLst/>
            <a:gdLst>
              <a:gd name="connsiteX0" fmla="*/ 0 w 193675"/>
              <a:gd name="connsiteY0" fmla="*/ 41275 h 73025"/>
              <a:gd name="connsiteX1" fmla="*/ 152400 w 193675"/>
              <a:gd name="connsiteY1" fmla="*/ 0 h 73025"/>
              <a:gd name="connsiteX2" fmla="*/ 193675 w 193675"/>
              <a:gd name="connsiteY2" fmla="*/ 73025 h 73025"/>
            </a:gdLst>
            <a:ahLst/>
            <a:cxnLst>
              <a:cxn ang="0">
                <a:pos x="connsiteX0" y="connsiteY0"/>
              </a:cxn>
              <a:cxn ang="0">
                <a:pos x="connsiteX1" y="connsiteY1"/>
              </a:cxn>
              <a:cxn ang="0">
                <a:pos x="connsiteX2" y="connsiteY2"/>
              </a:cxn>
            </a:cxnLst>
            <a:rect l="l" t="t" r="r" b="b"/>
            <a:pathLst>
              <a:path w="193675" h="73025">
                <a:moveTo>
                  <a:pt x="0" y="41275"/>
                </a:moveTo>
                <a:lnTo>
                  <a:pt x="152400" y="0"/>
                </a:lnTo>
                <a:lnTo>
                  <a:pt x="193675" y="730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Freeform 310">
            <a:extLst>
              <a:ext uri="{FF2B5EF4-FFF2-40B4-BE49-F238E27FC236}">
                <a16:creationId xmlns:a16="http://schemas.microsoft.com/office/drawing/2014/main" id="{11762BDF-EA36-4305-ABED-88D577D480D9}"/>
              </a:ext>
            </a:extLst>
          </p:cNvPr>
          <p:cNvSpPr/>
          <p:nvPr/>
        </p:nvSpPr>
        <p:spPr bwMode="auto">
          <a:xfrm>
            <a:off x="6973898" y="5157597"/>
            <a:ext cx="203200" cy="63500"/>
          </a:xfrm>
          <a:custGeom>
            <a:avLst/>
            <a:gdLst>
              <a:gd name="connsiteX0" fmla="*/ 0 w 203200"/>
              <a:gd name="connsiteY0" fmla="*/ 9525 h 63500"/>
              <a:gd name="connsiteX1" fmla="*/ 149225 w 203200"/>
              <a:gd name="connsiteY1" fmla="*/ 63500 h 63500"/>
              <a:gd name="connsiteX2" fmla="*/ 203200 w 203200"/>
              <a:gd name="connsiteY2" fmla="*/ 0 h 63500"/>
            </a:gdLst>
            <a:ahLst/>
            <a:cxnLst>
              <a:cxn ang="0">
                <a:pos x="connsiteX0" y="connsiteY0"/>
              </a:cxn>
              <a:cxn ang="0">
                <a:pos x="connsiteX1" y="connsiteY1"/>
              </a:cxn>
              <a:cxn ang="0">
                <a:pos x="connsiteX2" y="connsiteY2"/>
              </a:cxn>
            </a:cxnLst>
            <a:rect l="l" t="t" r="r" b="b"/>
            <a:pathLst>
              <a:path w="203200" h="63500">
                <a:moveTo>
                  <a:pt x="0" y="9525"/>
                </a:moveTo>
                <a:lnTo>
                  <a:pt x="149225" y="63500"/>
                </a:lnTo>
                <a:lnTo>
                  <a:pt x="2032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8" name="Freeform 311">
            <a:extLst>
              <a:ext uri="{FF2B5EF4-FFF2-40B4-BE49-F238E27FC236}">
                <a16:creationId xmlns:a16="http://schemas.microsoft.com/office/drawing/2014/main" id="{0BEECEC1-BE72-4504-A8BC-6163459D71FC}"/>
              </a:ext>
            </a:extLst>
          </p:cNvPr>
          <p:cNvSpPr/>
          <p:nvPr/>
        </p:nvSpPr>
        <p:spPr bwMode="auto">
          <a:xfrm>
            <a:off x="7119948" y="5106797"/>
            <a:ext cx="330200" cy="273050"/>
          </a:xfrm>
          <a:custGeom>
            <a:avLst/>
            <a:gdLst>
              <a:gd name="connsiteX0" fmla="*/ 0 w 330200"/>
              <a:gd name="connsiteY0" fmla="*/ 111125 h 273050"/>
              <a:gd name="connsiteX1" fmla="*/ 60325 w 330200"/>
              <a:gd name="connsiteY1" fmla="*/ 260350 h 273050"/>
              <a:gd name="connsiteX2" fmla="*/ 228600 w 330200"/>
              <a:gd name="connsiteY2" fmla="*/ 273050 h 273050"/>
              <a:gd name="connsiteX3" fmla="*/ 330200 w 330200"/>
              <a:gd name="connsiteY3" fmla="*/ 142875 h 273050"/>
              <a:gd name="connsiteX4" fmla="*/ 273050 w 330200"/>
              <a:gd name="connsiteY4" fmla="*/ 12700 h 273050"/>
              <a:gd name="connsiteX5" fmla="*/ 152400 w 330200"/>
              <a:gd name="connsiteY5" fmla="*/ 0 h 27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200" h="273050">
                <a:moveTo>
                  <a:pt x="0" y="111125"/>
                </a:moveTo>
                <a:lnTo>
                  <a:pt x="60325" y="260350"/>
                </a:lnTo>
                <a:lnTo>
                  <a:pt x="228600" y="273050"/>
                </a:lnTo>
                <a:lnTo>
                  <a:pt x="330200" y="142875"/>
                </a:lnTo>
                <a:lnTo>
                  <a:pt x="273050" y="12700"/>
                </a:lnTo>
                <a:lnTo>
                  <a:pt x="15240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9" name="Freeform 312">
            <a:extLst>
              <a:ext uri="{FF2B5EF4-FFF2-40B4-BE49-F238E27FC236}">
                <a16:creationId xmlns:a16="http://schemas.microsoft.com/office/drawing/2014/main" id="{2F2D998F-97A0-462D-A8BF-C0A9CC075BF0}"/>
              </a:ext>
            </a:extLst>
          </p:cNvPr>
          <p:cNvSpPr/>
          <p:nvPr/>
        </p:nvSpPr>
        <p:spPr bwMode="auto">
          <a:xfrm>
            <a:off x="7453323" y="5243322"/>
            <a:ext cx="187325" cy="85725"/>
          </a:xfrm>
          <a:custGeom>
            <a:avLst/>
            <a:gdLst>
              <a:gd name="connsiteX0" fmla="*/ 0 w 187325"/>
              <a:gd name="connsiteY0" fmla="*/ 0 h 85725"/>
              <a:gd name="connsiteX1" fmla="*/ 146050 w 187325"/>
              <a:gd name="connsiteY1" fmla="*/ 15875 h 85725"/>
              <a:gd name="connsiteX2" fmla="*/ 187325 w 187325"/>
              <a:gd name="connsiteY2" fmla="*/ 85725 h 85725"/>
            </a:gdLst>
            <a:ahLst/>
            <a:cxnLst>
              <a:cxn ang="0">
                <a:pos x="connsiteX0" y="connsiteY0"/>
              </a:cxn>
              <a:cxn ang="0">
                <a:pos x="connsiteX1" y="connsiteY1"/>
              </a:cxn>
              <a:cxn ang="0">
                <a:pos x="connsiteX2" y="connsiteY2"/>
              </a:cxn>
            </a:cxnLst>
            <a:rect l="l" t="t" r="r" b="b"/>
            <a:pathLst>
              <a:path w="187325" h="85725">
                <a:moveTo>
                  <a:pt x="0" y="0"/>
                </a:moveTo>
                <a:lnTo>
                  <a:pt x="146050" y="15875"/>
                </a:lnTo>
                <a:lnTo>
                  <a:pt x="187325" y="857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0" name="Freeform 313">
            <a:extLst>
              <a:ext uri="{FF2B5EF4-FFF2-40B4-BE49-F238E27FC236}">
                <a16:creationId xmlns:a16="http://schemas.microsoft.com/office/drawing/2014/main" id="{EE3439AD-9D52-49A6-8104-F3B023015947}"/>
              </a:ext>
            </a:extLst>
          </p:cNvPr>
          <p:cNvSpPr/>
          <p:nvPr/>
        </p:nvSpPr>
        <p:spPr bwMode="auto">
          <a:xfrm>
            <a:off x="7345373" y="5376672"/>
            <a:ext cx="285750" cy="158750"/>
          </a:xfrm>
          <a:custGeom>
            <a:avLst/>
            <a:gdLst>
              <a:gd name="connsiteX0" fmla="*/ 0 w 285750"/>
              <a:gd name="connsiteY0" fmla="*/ 0 h 158750"/>
              <a:gd name="connsiteX1" fmla="*/ 60325 w 285750"/>
              <a:gd name="connsiteY1" fmla="*/ 149225 h 158750"/>
              <a:gd name="connsiteX2" fmla="*/ 225425 w 285750"/>
              <a:gd name="connsiteY2" fmla="*/ 158750 h 158750"/>
              <a:gd name="connsiteX3" fmla="*/ 285750 w 285750"/>
              <a:gd name="connsiteY3" fmla="*/ 88900 h 158750"/>
            </a:gdLst>
            <a:ahLst/>
            <a:cxnLst>
              <a:cxn ang="0">
                <a:pos x="connsiteX0" y="connsiteY0"/>
              </a:cxn>
              <a:cxn ang="0">
                <a:pos x="connsiteX1" y="connsiteY1"/>
              </a:cxn>
              <a:cxn ang="0">
                <a:pos x="connsiteX2" y="connsiteY2"/>
              </a:cxn>
              <a:cxn ang="0">
                <a:pos x="connsiteX3" y="connsiteY3"/>
              </a:cxn>
            </a:cxnLst>
            <a:rect l="l" t="t" r="r" b="b"/>
            <a:pathLst>
              <a:path w="285750" h="158750">
                <a:moveTo>
                  <a:pt x="0" y="0"/>
                </a:moveTo>
                <a:lnTo>
                  <a:pt x="60325" y="149225"/>
                </a:lnTo>
                <a:lnTo>
                  <a:pt x="225425" y="158750"/>
                </a:lnTo>
                <a:lnTo>
                  <a:pt x="285750" y="889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Freeform 314">
            <a:extLst>
              <a:ext uri="{FF2B5EF4-FFF2-40B4-BE49-F238E27FC236}">
                <a16:creationId xmlns:a16="http://schemas.microsoft.com/office/drawing/2014/main" id="{AC5CAD12-409D-47AA-AC6B-66B76FCC5EE4}"/>
              </a:ext>
            </a:extLst>
          </p:cNvPr>
          <p:cNvSpPr/>
          <p:nvPr/>
        </p:nvSpPr>
        <p:spPr bwMode="auto">
          <a:xfrm>
            <a:off x="6754823" y="4478147"/>
            <a:ext cx="219075" cy="152400"/>
          </a:xfrm>
          <a:custGeom>
            <a:avLst/>
            <a:gdLst>
              <a:gd name="connsiteX0" fmla="*/ 0 w 219075"/>
              <a:gd name="connsiteY0" fmla="*/ 47625 h 152400"/>
              <a:gd name="connsiteX1" fmla="*/ 76200 w 219075"/>
              <a:gd name="connsiteY1" fmla="*/ 0 h 152400"/>
              <a:gd name="connsiteX2" fmla="*/ 219075 w 219075"/>
              <a:gd name="connsiteY2" fmla="*/ 76200 h 152400"/>
              <a:gd name="connsiteX3" fmla="*/ 215900 w 219075"/>
              <a:gd name="connsiteY3" fmla="*/ 152400 h 152400"/>
            </a:gdLst>
            <a:ahLst/>
            <a:cxnLst>
              <a:cxn ang="0">
                <a:pos x="connsiteX0" y="connsiteY0"/>
              </a:cxn>
              <a:cxn ang="0">
                <a:pos x="connsiteX1" y="connsiteY1"/>
              </a:cxn>
              <a:cxn ang="0">
                <a:pos x="connsiteX2" y="connsiteY2"/>
              </a:cxn>
              <a:cxn ang="0">
                <a:pos x="connsiteX3" y="connsiteY3"/>
              </a:cxn>
            </a:cxnLst>
            <a:rect l="l" t="t" r="r" b="b"/>
            <a:pathLst>
              <a:path w="219075" h="152400">
                <a:moveTo>
                  <a:pt x="0" y="47625"/>
                </a:moveTo>
                <a:lnTo>
                  <a:pt x="76200" y="0"/>
                </a:lnTo>
                <a:lnTo>
                  <a:pt x="219075" y="76200"/>
                </a:lnTo>
                <a:lnTo>
                  <a:pt x="215900" y="1524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0" name="Group 109">
            <a:extLst>
              <a:ext uri="{FF2B5EF4-FFF2-40B4-BE49-F238E27FC236}">
                <a16:creationId xmlns:a16="http://schemas.microsoft.com/office/drawing/2014/main" id="{D9296241-1B8E-448F-A8C2-EB3DEB5CACA2}"/>
              </a:ext>
            </a:extLst>
          </p:cNvPr>
          <p:cNvGrpSpPr/>
          <p:nvPr/>
        </p:nvGrpSpPr>
        <p:grpSpPr>
          <a:xfrm>
            <a:off x="3882333" y="2390016"/>
            <a:ext cx="4219921" cy="1704085"/>
            <a:chOff x="5441686" y="2105915"/>
            <a:chExt cx="4219921" cy="1704085"/>
          </a:xfrm>
        </p:grpSpPr>
        <p:sp>
          <p:nvSpPr>
            <p:cNvPr id="111" name="Rectangle 110">
              <a:extLst>
                <a:ext uri="{FF2B5EF4-FFF2-40B4-BE49-F238E27FC236}">
                  <a16:creationId xmlns:a16="http://schemas.microsoft.com/office/drawing/2014/main" id="{3E7EF2B0-6EB4-4BA6-BC40-367FD46B589E}"/>
                </a:ext>
              </a:extLst>
            </p:cNvPr>
            <p:cNvSpPr/>
            <p:nvPr/>
          </p:nvSpPr>
          <p:spPr>
            <a:xfrm>
              <a:off x="9422235" y="231825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OH</a:t>
              </a:r>
            </a:p>
          </p:txBody>
        </p:sp>
        <p:grpSp>
          <p:nvGrpSpPr>
            <p:cNvPr id="112" name="Group 111">
              <a:extLst>
                <a:ext uri="{FF2B5EF4-FFF2-40B4-BE49-F238E27FC236}">
                  <a16:creationId xmlns:a16="http://schemas.microsoft.com/office/drawing/2014/main" id="{472321AE-6D9D-435A-B212-9E7616AD54CE}"/>
                </a:ext>
              </a:extLst>
            </p:cNvPr>
            <p:cNvGrpSpPr/>
            <p:nvPr/>
          </p:nvGrpSpPr>
          <p:grpSpPr>
            <a:xfrm>
              <a:off x="8814070" y="3133394"/>
              <a:ext cx="84960" cy="252468"/>
              <a:chOff x="9652371" y="397080"/>
              <a:chExt cx="84960" cy="252468"/>
            </a:xfrm>
          </p:grpSpPr>
          <p:sp>
            <p:nvSpPr>
              <p:cNvPr id="228" name="Rectangle 227">
                <a:extLst>
                  <a:ext uri="{FF2B5EF4-FFF2-40B4-BE49-F238E27FC236}">
                    <a16:creationId xmlns:a16="http://schemas.microsoft.com/office/drawing/2014/main" id="{19A93720-B267-4687-A979-12F916F36F48}"/>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29" name="Rectangle 228">
                <a:extLst>
                  <a:ext uri="{FF2B5EF4-FFF2-40B4-BE49-F238E27FC236}">
                    <a16:creationId xmlns:a16="http://schemas.microsoft.com/office/drawing/2014/main" id="{46318DAE-2C81-46D6-9815-D8FA5D9CA0A0}"/>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13" name="Group 112">
              <a:extLst>
                <a:ext uri="{FF2B5EF4-FFF2-40B4-BE49-F238E27FC236}">
                  <a16:creationId xmlns:a16="http://schemas.microsoft.com/office/drawing/2014/main" id="{0DC2C232-36A2-4F03-807A-EB30877B574E}"/>
                </a:ext>
              </a:extLst>
            </p:cNvPr>
            <p:cNvGrpSpPr/>
            <p:nvPr/>
          </p:nvGrpSpPr>
          <p:grpSpPr>
            <a:xfrm rot="1909287">
              <a:off x="9238449" y="3320334"/>
              <a:ext cx="258595" cy="302680"/>
              <a:chOff x="2648324" y="2698784"/>
              <a:chExt cx="228600" cy="265176"/>
            </a:xfrm>
          </p:grpSpPr>
          <p:sp>
            <p:nvSpPr>
              <p:cNvPr id="223" name="Hexagon 222">
                <a:extLst>
                  <a:ext uri="{FF2B5EF4-FFF2-40B4-BE49-F238E27FC236}">
                    <a16:creationId xmlns:a16="http://schemas.microsoft.com/office/drawing/2014/main" id="{73D780C2-D81D-40BF-8C55-B05A60F2A018}"/>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24" name="Group 223">
                <a:extLst>
                  <a:ext uri="{FF2B5EF4-FFF2-40B4-BE49-F238E27FC236}">
                    <a16:creationId xmlns:a16="http://schemas.microsoft.com/office/drawing/2014/main" id="{A1D9E3E3-CCCE-4C40-810C-3E28BF725EAF}"/>
                  </a:ext>
                </a:extLst>
              </p:cNvPr>
              <p:cNvGrpSpPr/>
              <p:nvPr/>
            </p:nvGrpSpPr>
            <p:grpSpPr>
              <a:xfrm rot="1553765">
                <a:off x="2678150" y="2757357"/>
                <a:ext cx="178589" cy="154874"/>
                <a:chOff x="2679700" y="2073477"/>
                <a:chExt cx="178589" cy="154874"/>
              </a:xfrm>
            </p:grpSpPr>
            <p:sp>
              <p:nvSpPr>
                <p:cNvPr id="225" name="Freeform 118">
                  <a:extLst>
                    <a:ext uri="{FF2B5EF4-FFF2-40B4-BE49-F238E27FC236}">
                      <a16:creationId xmlns:a16="http://schemas.microsoft.com/office/drawing/2014/main" id="{72C92955-699F-4CF8-A692-6EDEF3CC3E21}"/>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119">
                  <a:extLst>
                    <a:ext uri="{FF2B5EF4-FFF2-40B4-BE49-F238E27FC236}">
                      <a16:creationId xmlns:a16="http://schemas.microsoft.com/office/drawing/2014/main" id="{30A0EFCF-7BAD-4493-85C2-78351F716013}"/>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7" name="Freeform 120">
                  <a:extLst>
                    <a:ext uri="{FF2B5EF4-FFF2-40B4-BE49-F238E27FC236}">
                      <a16:creationId xmlns:a16="http://schemas.microsoft.com/office/drawing/2014/main" id="{A00BD97C-F19D-4C41-8E5B-535491D03967}"/>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4" name="Group 113">
              <a:extLst>
                <a:ext uri="{FF2B5EF4-FFF2-40B4-BE49-F238E27FC236}">
                  <a16:creationId xmlns:a16="http://schemas.microsoft.com/office/drawing/2014/main" id="{96AEBF8E-91F0-4074-9F2D-570761D8AA4B}"/>
                </a:ext>
              </a:extLst>
            </p:cNvPr>
            <p:cNvGrpSpPr/>
            <p:nvPr/>
          </p:nvGrpSpPr>
          <p:grpSpPr>
            <a:xfrm rot="11537111" flipV="1">
              <a:off x="8903147" y="3325422"/>
              <a:ext cx="92075" cy="66624"/>
              <a:chOff x="250471" y="5019519"/>
              <a:chExt cx="92075" cy="66624"/>
            </a:xfrm>
          </p:grpSpPr>
          <p:sp>
            <p:nvSpPr>
              <p:cNvPr id="217" name="Freeform 108">
                <a:extLst>
                  <a:ext uri="{FF2B5EF4-FFF2-40B4-BE49-F238E27FC236}">
                    <a16:creationId xmlns:a16="http://schemas.microsoft.com/office/drawing/2014/main" id="{7E62C3E1-2E94-4E65-B2D8-F5292E766D8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Freeform 109">
                <a:extLst>
                  <a:ext uri="{FF2B5EF4-FFF2-40B4-BE49-F238E27FC236}">
                    <a16:creationId xmlns:a16="http://schemas.microsoft.com/office/drawing/2014/main" id="{96DC3A25-3C43-47D6-A39A-8D8A27023207}"/>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Freeform 110">
                <a:extLst>
                  <a:ext uri="{FF2B5EF4-FFF2-40B4-BE49-F238E27FC236}">
                    <a16:creationId xmlns:a16="http://schemas.microsoft.com/office/drawing/2014/main" id="{7461AFA3-B8AE-478D-9D68-DA4EBE21FB05}"/>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Freeform 111">
                <a:extLst>
                  <a:ext uri="{FF2B5EF4-FFF2-40B4-BE49-F238E27FC236}">
                    <a16:creationId xmlns:a16="http://schemas.microsoft.com/office/drawing/2014/main" id="{EDDB4596-FF57-42F1-B6B6-29FE8BA5770B}"/>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Freeform 112">
                <a:extLst>
                  <a:ext uri="{FF2B5EF4-FFF2-40B4-BE49-F238E27FC236}">
                    <a16:creationId xmlns:a16="http://schemas.microsoft.com/office/drawing/2014/main" id="{847C336D-9C1B-41B9-A3ED-AE4EE3F68B03}"/>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Freeform 113">
                <a:extLst>
                  <a:ext uri="{FF2B5EF4-FFF2-40B4-BE49-F238E27FC236}">
                    <a16:creationId xmlns:a16="http://schemas.microsoft.com/office/drawing/2014/main" id="{16EFF627-E8B9-44A5-9705-2EB1822DB29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15" name="Rectangle 114">
              <a:extLst>
                <a:ext uri="{FF2B5EF4-FFF2-40B4-BE49-F238E27FC236}">
                  <a16:creationId xmlns:a16="http://schemas.microsoft.com/office/drawing/2014/main" id="{21BFB1A2-1257-4782-B525-8A8C6A232852}"/>
                </a:ext>
              </a:extLst>
            </p:cNvPr>
            <p:cNvSpPr/>
            <p:nvPr/>
          </p:nvSpPr>
          <p:spPr>
            <a:xfrm>
              <a:off x="9073093" y="22203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16" name="Group 115">
              <a:extLst>
                <a:ext uri="{FF2B5EF4-FFF2-40B4-BE49-F238E27FC236}">
                  <a16:creationId xmlns:a16="http://schemas.microsoft.com/office/drawing/2014/main" id="{D4C6C8DE-0C5F-48ED-85FB-ACA84D749020}"/>
                </a:ext>
              </a:extLst>
            </p:cNvPr>
            <p:cNvGrpSpPr/>
            <p:nvPr/>
          </p:nvGrpSpPr>
          <p:grpSpPr>
            <a:xfrm rot="5400000">
              <a:off x="7698154" y="2826977"/>
              <a:ext cx="258595" cy="302680"/>
              <a:chOff x="2648324" y="2698784"/>
              <a:chExt cx="228600" cy="265176"/>
            </a:xfrm>
          </p:grpSpPr>
          <p:sp>
            <p:nvSpPr>
              <p:cNvPr id="212" name="Hexagon 211">
                <a:extLst>
                  <a:ext uri="{FF2B5EF4-FFF2-40B4-BE49-F238E27FC236}">
                    <a16:creationId xmlns:a16="http://schemas.microsoft.com/office/drawing/2014/main" id="{FADFE6A9-EA06-4DEA-A825-93573D0EDED6}"/>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13" name="Group 212">
                <a:extLst>
                  <a:ext uri="{FF2B5EF4-FFF2-40B4-BE49-F238E27FC236}">
                    <a16:creationId xmlns:a16="http://schemas.microsoft.com/office/drawing/2014/main" id="{2CA97D4C-C00C-41CF-ACC4-124930D5A4DA}"/>
                  </a:ext>
                </a:extLst>
              </p:cNvPr>
              <p:cNvGrpSpPr/>
              <p:nvPr/>
            </p:nvGrpSpPr>
            <p:grpSpPr>
              <a:xfrm rot="1553765">
                <a:off x="2677773" y="2759002"/>
                <a:ext cx="175160" cy="152355"/>
                <a:chOff x="2679700" y="2075996"/>
                <a:chExt cx="175160" cy="152355"/>
              </a:xfrm>
            </p:grpSpPr>
            <p:sp>
              <p:nvSpPr>
                <p:cNvPr id="214" name="Freeform 145">
                  <a:extLst>
                    <a:ext uri="{FF2B5EF4-FFF2-40B4-BE49-F238E27FC236}">
                      <a16:creationId xmlns:a16="http://schemas.microsoft.com/office/drawing/2014/main" id="{C93B1F9E-8537-4B47-93BC-FBBA64480BB5}"/>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Freeform 146">
                  <a:extLst>
                    <a:ext uri="{FF2B5EF4-FFF2-40B4-BE49-F238E27FC236}">
                      <a16:creationId xmlns:a16="http://schemas.microsoft.com/office/drawing/2014/main" id="{F04CC0E0-2646-4048-AE14-CCEA1832D207}"/>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Freeform 147">
                  <a:extLst>
                    <a:ext uri="{FF2B5EF4-FFF2-40B4-BE49-F238E27FC236}">
                      <a16:creationId xmlns:a16="http://schemas.microsoft.com/office/drawing/2014/main" id="{2386AC94-4269-4C84-A004-658577618CEF}"/>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117" name="Group 116">
              <a:extLst>
                <a:ext uri="{FF2B5EF4-FFF2-40B4-BE49-F238E27FC236}">
                  <a16:creationId xmlns:a16="http://schemas.microsoft.com/office/drawing/2014/main" id="{6AF25886-7179-4D3D-85B2-9EB97FBEBECB}"/>
                </a:ext>
              </a:extLst>
            </p:cNvPr>
            <p:cNvGrpSpPr/>
            <p:nvPr/>
          </p:nvGrpSpPr>
          <p:grpSpPr>
            <a:xfrm rot="7935039">
              <a:off x="7247323" y="3201204"/>
              <a:ext cx="106711" cy="98200"/>
              <a:chOff x="3454123" y="2151718"/>
              <a:chExt cx="74462" cy="64054"/>
            </a:xfrm>
          </p:grpSpPr>
          <p:sp>
            <p:nvSpPr>
              <p:cNvPr id="210" name="Freeform 149">
                <a:extLst>
                  <a:ext uri="{FF2B5EF4-FFF2-40B4-BE49-F238E27FC236}">
                    <a16:creationId xmlns:a16="http://schemas.microsoft.com/office/drawing/2014/main" id="{64328F63-2B91-4F47-A5A9-064C5A785D8D}"/>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Freeform 150">
                <a:extLst>
                  <a:ext uri="{FF2B5EF4-FFF2-40B4-BE49-F238E27FC236}">
                    <a16:creationId xmlns:a16="http://schemas.microsoft.com/office/drawing/2014/main" id="{32F12D54-09E5-4A92-B069-F41864E03CD5}"/>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8" name="Group 117">
              <a:extLst>
                <a:ext uri="{FF2B5EF4-FFF2-40B4-BE49-F238E27FC236}">
                  <a16:creationId xmlns:a16="http://schemas.microsoft.com/office/drawing/2014/main" id="{627E66A1-F2C3-44F5-BAB9-C4C016C6A920}"/>
                </a:ext>
              </a:extLst>
            </p:cNvPr>
            <p:cNvGrpSpPr/>
            <p:nvPr/>
          </p:nvGrpSpPr>
          <p:grpSpPr>
            <a:xfrm rot="7935039">
              <a:off x="7633986" y="3380439"/>
              <a:ext cx="104361" cy="100332"/>
              <a:chOff x="3452933" y="2144335"/>
              <a:chExt cx="72822" cy="65445"/>
            </a:xfrm>
          </p:grpSpPr>
          <p:sp>
            <p:nvSpPr>
              <p:cNvPr id="208" name="Freeform 158">
                <a:extLst>
                  <a:ext uri="{FF2B5EF4-FFF2-40B4-BE49-F238E27FC236}">
                    <a16:creationId xmlns:a16="http://schemas.microsoft.com/office/drawing/2014/main" id="{42BC364F-6696-45C0-B336-37A9AB17C1F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9" name="Freeform 159">
                <a:extLst>
                  <a:ext uri="{FF2B5EF4-FFF2-40B4-BE49-F238E27FC236}">
                    <a16:creationId xmlns:a16="http://schemas.microsoft.com/office/drawing/2014/main" id="{43C9CAEF-8142-4D4F-A3F3-6065274FFCA7}"/>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9" name="Group 118">
              <a:extLst>
                <a:ext uri="{FF2B5EF4-FFF2-40B4-BE49-F238E27FC236}">
                  <a16:creationId xmlns:a16="http://schemas.microsoft.com/office/drawing/2014/main" id="{2A186601-8B28-4703-83D9-DEF7429A45C3}"/>
                </a:ext>
              </a:extLst>
            </p:cNvPr>
            <p:cNvGrpSpPr/>
            <p:nvPr/>
          </p:nvGrpSpPr>
          <p:grpSpPr>
            <a:xfrm rot="7935039">
              <a:off x="8031106" y="3209526"/>
              <a:ext cx="104576" cy="95852"/>
              <a:chOff x="3453973" y="2154643"/>
              <a:chExt cx="72972" cy="62522"/>
            </a:xfrm>
          </p:grpSpPr>
          <p:sp>
            <p:nvSpPr>
              <p:cNvPr id="206" name="Freeform 164">
                <a:extLst>
                  <a:ext uri="{FF2B5EF4-FFF2-40B4-BE49-F238E27FC236}">
                    <a16:creationId xmlns:a16="http://schemas.microsoft.com/office/drawing/2014/main" id="{BA7815E0-F095-4692-80BE-B60851DFC697}"/>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165">
                <a:extLst>
                  <a:ext uri="{FF2B5EF4-FFF2-40B4-BE49-F238E27FC236}">
                    <a16:creationId xmlns:a16="http://schemas.microsoft.com/office/drawing/2014/main" id="{030F6934-1C6B-4A7C-BF37-5A5EB88E2112}"/>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0" name="Group 119">
              <a:extLst>
                <a:ext uri="{FF2B5EF4-FFF2-40B4-BE49-F238E27FC236}">
                  <a16:creationId xmlns:a16="http://schemas.microsoft.com/office/drawing/2014/main" id="{92B72FA8-B691-4C6E-BAC1-7BC449807E18}"/>
                </a:ext>
              </a:extLst>
            </p:cNvPr>
            <p:cNvGrpSpPr/>
            <p:nvPr/>
          </p:nvGrpSpPr>
          <p:grpSpPr>
            <a:xfrm rot="7935039">
              <a:off x="6858803" y="3382034"/>
              <a:ext cx="106711" cy="98200"/>
              <a:chOff x="3454123" y="2151718"/>
              <a:chExt cx="74462" cy="64054"/>
            </a:xfrm>
          </p:grpSpPr>
          <p:sp>
            <p:nvSpPr>
              <p:cNvPr id="204" name="Freeform 167">
                <a:extLst>
                  <a:ext uri="{FF2B5EF4-FFF2-40B4-BE49-F238E27FC236}">
                    <a16:creationId xmlns:a16="http://schemas.microsoft.com/office/drawing/2014/main" id="{5749D750-64B5-41C1-A6F1-629253944C7D}"/>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168">
                <a:extLst>
                  <a:ext uri="{FF2B5EF4-FFF2-40B4-BE49-F238E27FC236}">
                    <a16:creationId xmlns:a16="http://schemas.microsoft.com/office/drawing/2014/main" id="{F3C18B98-169C-4B8A-AC0B-8A1FCE6EF88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1" name="Group 120">
              <a:extLst>
                <a:ext uri="{FF2B5EF4-FFF2-40B4-BE49-F238E27FC236}">
                  <a16:creationId xmlns:a16="http://schemas.microsoft.com/office/drawing/2014/main" id="{CF5B764F-9EE3-4E73-9A5C-12BA96EBC62F}"/>
                </a:ext>
              </a:extLst>
            </p:cNvPr>
            <p:cNvGrpSpPr/>
            <p:nvPr/>
          </p:nvGrpSpPr>
          <p:grpSpPr>
            <a:xfrm rot="7935039">
              <a:off x="8668058" y="3384457"/>
              <a:ext cx="102227" cy="97982"/>
              <a:chOff x="3452933" y="2144335"/>
              <a:chExt cx="71333" cy="63912"/>
            </a:xfrm>
          </p:grpSpPr>
          <p:sp>
            <p:nvSpPr>
              <p:cNvPr id="202" name="Freeform 170">
                <a:extLst>
                  <a:ext uri="{FF2B5EF4-FFF2-40B4-BE49-F238E27FC236}">
                    <a16:creationId xmlns:a16="http://schemas.microsoft.com/office/drawing/2014/main" id="{CAA4BA84-AD63-42CD-9973-D2F9FF39DE9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Freeform 171">
                <a:extLst>
                  <a:ext uri="{FF2B5EF4-FFF2-40B4-BE49-F238E27FC236}">
                    <a16:creationId xmlns:a16="http://schemas.microsoft.com/office/drawing/2014/main" id="{2D652C34-F13D-4797-94E7-806143EB8C28}"/>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2" name="Group 121">
              <a:extLst>
                <a:ext uri="{FF2B5EF4-FFF2-40B4-BE49-F238E27FC236}">
                  <a16:creationId xmlns:a16="http://schemas.microsoft.com/office/drawing/2014/main" id="{BEBA9438-5864-4057-ADE6-C38B57D62182}"/>
                </a:ext>
              </a:extLst>
            </p:cNvPr>
            <p:cNvGrpSpPr/>
            <p:nvPr/>
          </p:nvGrpSpPr>
          <p:grpSpPr>
            <a:xfrm rot="7935039">
              <a:off x="6477256" y="3209055"/>
              <a:ext cx="106712" cy="98200"/>
              <a:chOff x="3449653" y="2147119"/>
              <a:chExt cx="74463" cy="64054"/>
            </a:xfrm>
          </p:grpSpPr>
          <p:sp>
            <p:nvSpPr>
              <p:cNvPr id="200" name="Freeform 173">
                <a:extLst>
                  <a:ext uri="{FF2B5EF4-FFF2-40B4-BE49-F238E27FC236}">
                    <a16:creationId xmlns:a16="http://schemas.microsoft.com/office/drawing/2014/main" id="{DA3EFC8D-21D3-4837-A588-364D723460DE}"/>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Freeform 174">
                <a:extLst>
                  <a:ext uri="{FF2B5EF4-FFF2-40B4-BE49-F238E27FC236}">
                    <a16:creationId xmlns:a16="http://schemas.microsoft.com/office/drawing/2014/main" id="{E63BEFB5-38A4-4802-86D9-CD26129915C7}"/>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3" name="Group 122">
              <a:extLst>
                <a:ext uri="{FF2B5EF4-FFF2-40B4-BE49-F238E27FC236}">
                  <a16:creationId xmlns:a16="http://schemas.microsoft.com/office/drawing/2014/main" id="{C1AE8637-D506-4B61-B02D-C25618BF5AF4}"/>
                </a:ext>
              </a:extLst>
            </p:cNvPr>
            <p:cNvGrpSpPr/>
            <p:nvPr/>
          </p:nvGrpSpPr>
          <p:grpSpPr>
            <a:xfrm rot="7935039">
              <a:off x="5582793" y="3383741"/>
              <a:ext cx="102227" cy="97982"/>
              <a:chOff x="3457252" y="2151860"/>
              <a:chExt cx="71333" cy="63912"/>
            </a:xfrm>
          </p:grpSpPr>
          <p:sp>
            <p:nvSpPr>
              <p:cNvPr id="198" name="Freeform 176">
                <a:extLst>
                  <a:ext uri="{FF2B5EF4-FFF2-40B4-BE49-F238E27FC236}">
                    <a16:creationId xmlns:a16="http://schemas.microsoft.com/office/drawing/2014/main" id="{BD3A544B-0D8A-475D-83BC-CCEC69A2FB22}"/>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177">
                <a:extLst>
                  <a:ext uri="{FF2B5EF4-FFF2-40B4-BE49-F238E27FC236}">
                    <a16:creationId xmlns:a16="http://schemas.microsoft.com/office/drawing/2014/main" id="{FB8CAD7D-3768-4AE6-B6C0-FDB21C68F6A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4" name="Group 123">
              <a:extLst>
                <a:ext uri="{FF2B5EF4-FFF2-40B4-BE49-F238E27FC236}">
                  <a16:creationId xmlns:a16="http://schemas.microsoft.com/office/drawing/2014/main" id="{01635699-2E10-497B-BA27-D251D5B94082}"/>
                </a:ext>
              </a:extLst>
            </p:cNvPr>
            <p:cNvGrpSpPr/>
            <p:nvPr/>
          </p:nvGrpSpPr>
          <p:grpSpPr>
            <a:xfrm rot="20616000">
              <a:off x="5708337" y="3058473"/>
              <a:ext cx="100176" cy="103781"/>
              <a:chOff x="3452933" y="2144335"/>
              <a:chExt cx="69902" cy="67695"/>
            </a:xfrm>
          </p:grpSpPr>
          <p:sp>
            <p:nvSpPr>
              <p:cNvPr id="196" name="Freeform 179">
                <a:extLst>
                  <a:ext uri="{FF2B5EF4-FFF2-40B4-BE49-F238E27FC236}">
                    <a16:creationId xmlns:a16="http://schemas.microsoft.com/office/drawing/2014/main" id="{1378F07D-58BB-4E2C-9AD7-82F55653D80C}"/>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Freeform 180">
                <a:extLst>
                  <a:ext uri="{FF2B5EF4-FFF2-40B4-BE49-F238E27FC236}">
                    <a16:creationId xmlns:a16="http://schemas.microsoft.com/office/drawing/2014/main" id="{F2358F1F-1CFD-42D6-B78C-A41C977B8065}"/>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5" name="Group 124">
              <a:extLst>
                <a:ext uri="{FF2B5EF4-FFF2-40B4-BE49-F238E27FC236}">
                  <a16:creationId xmlns:a16="http://schemas.microsoft.com/office/drawing/2014/main" id="{C5BA2F29-0F42-4EAD-BE2F-59C82CE28FA1}"/>
                </a:ext>
              </a:extLst>
            </p:cNvPr>
            <p:cNvGrpSpPr/>
            <p:nvPr/>
          </p:nvGrpSpPr>
          <p:grpSpPr>
            <a:xfrm rot="9780731">
              <a:off x="9252646" y="2259545"/>
              <a:ext cx="101161" cy="100659"/>
              <a:chOff x="3452933" y="2144335"/>
              <a:chExt cx="70590" cy="65659"/>
            </a:xfrm>
          </p:grpSpPr>
          <p:sp>
            <p:nvSpPr>
              <p:cNvPr id="194" name="Freeform 182">
                <a:extLst>
                  <a:ext uri="{FF2B5EF4-FFF2-40B4-BE49-F238E27FC236}">
                    <a16:creationId xmlns:a16="http://schemas.microsoft.com/office/drawing/2014/main" id="{28987951-1ECF-4BAF-B901-D918BFC40AB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Freeform 183">
                <a:extLst>
                  <a:ext uri="{FF2B5EF4-FFF2-40B4-BE49-F238E27FC236}">
                    <a16:creationId xmlns:a16="http://schemas.microsoft.com/office/drawing/2014/main" id="{E409E378-25E1-4CC7-9D06-AB207A1A817E}"/>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26" name="Group 125">
              <a:extLst>
                <a:ext uri="{FF2B5EF4-FFF2-40B4-BE49-F238E27FC236}">
                  <a16:creationId xmlns:a16="http://schemas.microsoft.com/office/drawing/2014/main" id="{854DDDA8-EAEB-4F37-819B-06D82A8E5524}"/>
                </a:ext>
              </a:extLst>
            </p:cNvPr>
            <p:cNvGrpSpPr/>
            <p:nvPr/>
          </p:nvGrpSpPr>
          <p:grpSpPr>
            <a:xfrm rot="2649480">
              <a:off x="8904822" y="2679251"/>
              <a:ext cx="101849" cy="98194"/>
              <a:chOff x="3455926" y="2153164"/>
              <a:chExt cx="71069" cy="64050"/>
            </a:xfrm>
          </p:grpSpPr>
          <p:sp>
            <p:nvSpPr>
              <p:cNvPr id="192" name="Freeform 185">
                <a:extLst>
                  <a:ext uri="{FF2B5EF4-FFF2-40B4-BE49-F238E27FC236}">
                    <a16:creationId xmlns:a16="http://schemas.microsoft.com/office/drawing/2014/main" id="{6BFDFDCD-FBBA-43B3-A8E8-3886E37BE8E2}"/>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Freeform 186">
                <a:extLst>
                  <a:ext uri="{FF2B5EF4-FFF2-40B4-BE49-F238E27FC236}">
                    <a16:creationId xmlns:a16="http://schemas.microsoft.com/office/drawing/2014/main" id="{D703B0AD-87D7-45F5-935A-48BEC16E5378}"/>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27" name="Rectangle 126">
              <a:extLst>
                <a:ext uri="{FF2B5EF4-FFF2-40B4-BE49-F238E27FC236}">
                  <a16:creationId xmlns:a16="http://schemas.microsoft.com/office/drawing/2014/main" id="{8CF015CA-8DB1-4578-BA16-C99F001DAFCC}"/>
                </a:ext>
              </a:extLst>
            </p:cNvPr>
            <p:cNvSpPr/>
            <p:nvPr/>
          </p:nvSpPr>
          <p:spPr>
            <a:xfrm>
              <a:off x="9303501" y="210591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8" name="Rectangle 127">
              <a:extLst>
                <a:ext uri="{FF2B5EF4-FFF2-40B4-BE49-F238E27FC236}">
                  <a16:creationId xmlns:a16="http://schemas.microsoft.com/office/drawing/2014/main" id="{D9818F40-A332-4C74-A0E6-ABCF8210A409}"/>
                </a:ext>
              </a:extLst>
            </p:cNvPr>
            <p:cNvSpPr/>
            <p:nvPr/>
          </p:nvSpPr>
          <p:spPr>
            <a:xfrm>
              <a:off x="8799242" y="26449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29" name="Rectangle 128">
              <a:extLst>
                <a:ext uri="{FF2B5EF4-FFF2-40B4-BE49-F238E27FC236}">
                  <a16:creationId xmlns:a16="http://schemas.microsoft.com/office/drawing/2014/main" id="{80FB9D6D-D266-4D97-A0F6-581A0ED36A6A}"/>
                </a:ext>
              </a:extLst>
            </p:cNvPr>
            <p:cNvSpPr/>
            <p:nvPr/>
          </p:nvSpPr>
          <p:spPr>
            <a:xfrm>
              <a:off x="8420368" y="330379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0" name="Rectangle 129">
              <a:extLst>
                <a:ext uri="{FF2B5EF4-FFF2-40B4-BE49-F238E27FC236}">
                  <a16:creationId xmlns:a16="http://schemas.microsoft.com/office/drawing/2014/main" id="{2750648B-46D1-45AF-BA6F-7C07B28B6923}"/>
                </a:ext>
              </a:extLst>
            </p:cNvPr>
            <p:cNvSpPr/>
            <p:nvPr/>
          </p:nvSpPr>
          <p:spPr>
            <a:xfrm>
              <a:off x="8676027"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1" name="Rectangle 130">
              <a:extLst>
                <a:ext uri="{FF2B5EF4-FFF2-40B4-BE49-F238E27FC236}">
                  <a16:creationId xmlns:a16="http://schemas.microsoft.com/office/drawing/2014/main" id="{C3F686BB-2426-4AAF-BCF4-E2F0FF008AB3}"/>
                </a:ext>
              </a:extLst>
            </p:cNvPr>
            <p:cNvSpPr/>
            <p:nvPr/>
          </p:nvSpPr>
          <p:spPr>
            <a:xfrm>
              <a:off x="8039382" y="30430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2" name="Rectangle 131">
              <a:extLst>
                <a:ext uri="{FF2B5EF4-FFF2-40B4-BE49-F238E27FC236}">
                  <a16:creationId xmlns:a16="http://schemas.microsoft.com/office/drawing/2014/main" id="{078A9B7D-F73E-44DF-912D-FF2BA823FBFE}"/>
                </a:ext>
              </a:extLst>
            </p:cNvPr>
            <p:cNvSpPr/>
            <p:nvPr/>
          </p:nvSpPr>
          <p:spPr>
            <a:xfrm>
              <a:off x="7642848"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3" name="Rectangle 132">
              <a:extLst>
                <a:ext uri="{FF2B5EF4-FFF2-40B4-BE49-F238E27FC236}">
                  <a16:creationId xmlns:a16="http://schemas.microsoft.com/office/drawing/2014/main" id="{83055554-5F83-4EA8-BAD7-DCF66DCDECFA}"/>
                </a:ext>
              </a:extLst>
            </p:cNvPr>
            <p:cNvSpPr/>
            <p:nvPr/>
          </p:nvSpPr>
          <p:spPr>
            <a:xfrm>
              <a:off x="7258370"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4" name="Rectangle 133">
              <a:extLst>
                <a:ext uri="{FF2B5EF4-FFF2-40B4-BE49-F238E27FC236}">
                  <a16:creationId xmlns:a16="http://schemas.microsoft.com/office/drawing/2014/main" id="{CDCF1F4E-C46D-485E-812E-E17731371851}"/>
                </a:ext>
              </a:extLst>
            </p:cNvPr>
            <p:cNvSpPr/>
            <p:nvPr/>
          </p:nvSpPr>
          <p:spPr>
            <a:xfrm>
              <a:off x="6877199"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5" name="Rectangle 134">
              <a:extLst>
                <a:ext uri="{FF2B5EF4-FFF2-40B4-BE49-F238E27FC236}">
                  <a16:creationId xmlns:a16="http://schemas.microsoft.com/office/drawing/2014/main" id="{D8224F41-4845-4F8E-952C-81E477B5E9D6}"/>
                </a:ext>
              </a:extLst>
            </p:cNvPr>
            <p:cNvSpPr/>
            <p:nvPr/>
          </p:nvSpPr>
          <p:spPr>
            <a:xfrm>
              <a:off x="6486466"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6" name="Rectangle 135">
              <a:extLst>
                <a:ext uri="{FF2B5EF4-FFF2-40B4-BE49-F238E27FC236}">
                  <a16:creationId xmlns:a16="http://schemas.microsoft.com/office/drawing/2014/main" id="{1FE1E076-6AC4-4589-B614-50389277DF00}"/>
                </a:ext>
              </a:extLst>
            </p:cNvPr>
            <p:cNvSpPr/>
            <p:nvPr/>
          </p:nvSpPr>
          <p:spPr>
            <a:xfrm>
              <a:off x="5769205" y="29177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37" name="Rectangle 136">
              <a:extLst>
                <a:ext uri="{FF2B5EF4-FFF2-40B4-BE49-F238E27FC236}">
                  <a16:creationId xmlns:a16="http://schemas.microsoft.com/office/drawing/2014/main" id="{F3D52620-447B-4878-98E8-66A1654C016E}"/>
                </a:ext>
              </a:extLst>
            </p:cNvPr>
            <p:cNvSpPr/>
            <p:nvPr/>
          </p:nvSpPr>
          <p:spPr>
            <a:xfrm>
              <a:off x="5591984"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38" name="Group 137">
              <a:extLst>
                <a:ext uri="{FF2B5EF4-FFF2-40B4-BE49-F238E27FC236}">
                  <a16:creationId xmlns:a16="http://schemas.microsoft.com/office/drawing/2014/main" id="{3E8AE8A2-B0F1-447F-B847-5694294B3368}"/>
                </a:ext>
              </a:extLst>
            </p:cNvPr>
            <p:cNvGrpSpPr/>
            <p:nvPr/>
          </p:nvGrpSpPr>
          <p:grpSpPr>
            <a:xfrm>
              <a:off x="7000712" y="3119041"/>
              <a:ext cx="84960" cy="252468"/>
              <a:chOff x="9652371" y="397080"/>
              <a:chExt cx="84960" cy="252468"/>
            </a:xfrm>
          </p:grpSpPr>
          <p:sp>
            <p:nvSpPr>
              <p:cNvPr id="190" name="Rectangle 189">
                <a:extLst>
                  <a:ext uri="{FF2B5EF4-FFF2-40B4-BE49-F238E27FC236}">
                    <a16:creationId xmlns:a16="http://schemas.microsoft.com/office/drawing/2014/main" id="{4260DF82-C7E8-48F1-9331-FBCDACA6B331}"/>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91" name="Rectangle 190">
                <a:extLst>
                  <a:ext uri="{FF2B5EF4-FFF2-40B4-BE49-F238E27FC236}">
                    <a16:creationId xmlns:a16="http://schemas.microsoft.com/office/drawing/2014/main" id="{6031B31D-66C4-4C58-9F24-71BBD7FCCA52}"/>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39" name="Group 138">
              <a:extLst>
                <a:ext uri="{FF2B5EF4-FFF2-40B4-BE49-F238E27FC236}">
                  <a16:creationId xmlns:a16="http://schemas.microsoft.com/office/drawing/2014/main" id="{875AD881-45EB-4C86-B46D-164AD63D29CD}"/>
                </a:ext>
              </a:extLst>
            </p:cNvPr>
            <p:cNvGrpSpPr/>
            <p:nvPr/>
          </p:nvGrpSpPr>
          <p:grpSpPr>
            <a:xfrm>
              <a:off x="8157621" y="3318666"/>
              <a:ext cx="84960" cy="252468"/>
              <a:chOff x="9652371" y="397080"/>
              <a:chExt cx="84960" cy="252468"/>
            </a:xfrm>
          </p:grpSpPr>
          <p:sp>
            <p:nvSpPr>
              <p:cNvPr id="188" name="Rectangle 187">
                <a:extLst>
                  <a:ext uri="{FF2B5EF4-FFF2-40B4-BE49-F238E27FC236}">
                    <a16:creationId xmlns:a16="http://schemas.microsoft.com/office/drawing/2014/main" id="{9128608C-E9D3-4FD5-84CA-1BAA1B1C1CE3}"/>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9" name="Rectangle 188">
                <a:extLst>
                  <a:ext uri="{FF2B5EF4-FFF2-40B4-BE49-F238E27FC236}">
                    <a16:creationId xmlns:a16="http://schemas.microsoft.com/office/drawing/2014/main" id="{9F9DA926-6CDC-4036-825C-70D6811196A6}"/>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40" name="Group 139">
              <a:extLst>
                <a:ext uri="{FF2B5EF4-FFF2-40B4-BE49-F238E27FC236}">
                  <a16:creationId xmlns:a16="http://schemas.microsoft.com/office/drawing/2014/main" id="{92DD249C-5CC5-443C-A7F9-91154C434C54}"/>
                </a:ext>
              </a:extLst>
            </p:cNvPr>
            <p:cNvGrpSpPr/>
            <p:nvPr/>
          </p:nvGrpSpPr>
          <p:grpSpPr>
            <a:xfrm>
              <a:off x="7389204" y="3312423"/>
              <a:ext cx="84960" cy="252468"/>
              <a:chOff x="9652371" y="397080"/>
              <a:chExt cx="84960" cy="252468"/>
            </a:xfrm>
          </p:grpSpPr>
          <p:sp>
            <p:nvSpPr>
              <p:cNvPr id="186" name="Rectangle 185">
                <a:extLst>
                  <a:ext uri="{FF2B5EF4-FFF2-40B4-BE49-F238E27FC236}">
                    <a16:creationId xmlns:a16="http://schemas.microsoft.com/office/drawing/2014/main" id="{D8662FFE-E08A-4729-9D72-E477EDC28687}"/>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7" name="Rectangle 186">
                <a:extLst>
                  <a:ext uri="{FF2B5EF4-FFF2-40B4-BE49-F238E27FC236}">
                    <a16:creationId xmlns:a16="http://schemas.microsoft.com/office/drawing/2014/main" id="{131F6CEB-C513-47A3-9395-9859E28D9C78}"/>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41" name="Group 140">
              <a:extLst>
                <a:ext uri="{FF2B5EF4-FFF2-40B4-BE49-F238E27FC236}">
                  <a16:creationId xmlns:a16="http://schemas.microsoft.com/office/drawing/2014/main" id="{0FE6056D-CC7F-49D0-AC1D-7B6D1AC2374B}"/>
                </a:ext>
              </a:extLst>
            </p:cNvPr>
            <p:cNvGrpSpPr/>
            <p:nvPr/>
          </p:nvGrpSpPr>
          <p:grpSpPr>
            <a:xfrm>
              <a:off x="6617627" y="3318666"/>
              <a:ext cx="84960" cy="252468"/>
              <a:chOff x="9652371" y="397080"/>
              <a:chExt cx="84960" cy="252468"/>
            </a:xfrm>
          </p:grpSpPr>
          <p:sp>
            <p:nvSpPr>
              <p:cNvPr id="184" name="Rectangle 183">
                <a:extLst>
                  <a:ext uri="{FF2B5EF4-FFF2-40B4-BE49-F238E27FC236}">
                    <a16:creationId xmlns:a16="http://schemas.microsoft.com/office/drawing/2014/main" id="{DBDB5C33-AD78-4466-9C4D-8A10FEE75E42}"/>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85" name="Rectangle 184">
                <a:extLst>
                  <a:ext uri="{FF2B5EF4-FFF2-40B4-BE49-F238E27FC236}">
                    <a16:creationId xmlns:a16="http://schemas.microsoft.com/office/drawing/2014/main" id="{47B8162D-B546-4219-8626-607111CC4E03}"/>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42" name="Rectangle 141">
              <a:extLst>
                <a:ext uri="{FF2B5EF4-FFF2-40B4-BE49-F238E27FC236}">
                  <a16:creationId xmlns:a16="http://schemas.microsoft.com/office/drawing/2014/main" id="{95204733-FCCC-4132-8B39-DFCE03BC8220}"/>
                </a:ext>
              </a:extLst>
            </p:cNvPr>
            <p:cNvSpPr/>
            <p:nvPr/>
          </p:nvSpPr>
          <p:spPr>
            <a:xfrm>
              <a:off x="5715231" y="32255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3" name="Rectangle 142">
              <a:extLst>
                <a:ext uri="{FF2B5EF4-FFF2-40B4-BE49-F238E27FC236}">
                  <a16:creationId xmlns:a16="http://schemas.microsoft.com/office/drawing/2014/main" id="{FBE92CC3-D58F-47A4-A776-C034C66746BD}"/>
                </a:ext>
              </a:extLst>
            </p:cNvPr>
            <p:cNvSpPr/>
            <p:nvPr/>
          </p:nvSpPr>
          <p:spPr>
            <a:xfrm>
              <a:off x="9018515" y="28053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4" name="Rectangle 143">
              <a:extLst>
                <a:ext uri="{FF2B5EF4-FFF2-40B4-BE49-F238E27FC236}">
                  <a16:creationId xmlns:a16="http://schemas.microsoft.com/office/drawing/2014/main" id="{EE2ED165-9ADE-4B6B-BD56-AAA78B94C723}"/>
                </a:ext>
              </a:extLst>
            </p:cNvPr>
            <p:cNvSpPr/>
            <p:nvPr/>
          </p:nvSpPr>
          <p:spPr>
            <a:xfrm>
              <a:off x="9335673" y="30549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45" name="Rectangle 144">
              <a:extLst>
                <a:ext uri="{FF2B5EF4-FFF2-40B4-BE49-F238E27FC236}">
                  <a16:creationId xmlns:a16="http://schemas.microsoft.com/office/drawing/2014/main" id="{82CB6FF6-66CC-4E2E-915D-DCF99419249C}"/>
                </a:ext>
              </a:extLst>
            </p:cNvPr>
            <p:cNvSpPr/>
            <p:nvPr/>
          </p:nvSpPr>
          <p:spPr>
            <a:xfrm>
              <a:off x="9602295" y="3548213"/>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
              </a:r>
            </a:p>
          </p:txBody>
        </p:sp>
        <p:grpSp>
          <p:nvGrpSpPr>
            <p:cNvPr id="146" name="Group 145">
              <a:extLst>
                <a:ext uri="{FF2B5EF4-FFF2-40B4-BE49-F238E27FC236}">
                  <a16:creationId xmlns:a16="http://schemas.microsoft.com/office/drawing/2014/main" id="{C294A454-30D3-4474-A383-347404367CF4}"/>
                </a:ext>
              </a:extLst>
            </p:cNvPr>
            <p:cNvGrpSpPr/>
            <p:nvPr/>
          </p:nvGrpSpPr>
          <p:grpSpPr>
            <a:xfrm>
              <a:off x="7789055" y="3149268"/>
              <a:ext cx="84960" cy="252468"/>
              <a:chOff x="9652371" y="397080"/>
              <a:chExt cx="84960" cy="252468"/>
            </a:xfrm>
          </p:grpSpPr>
          <p:sp>
            <p:nvSpPr>
              <p:cNvPr id="182" name="Rectangle 181">
                <a:extLst>
                  <a:ext uri="{FF2B5EF4-FFF2-40B4-BE49-F238E27FC236}">
                    <a16:creationId xmlns:a16="http://schemas.microsoft.com/office/drawing/2014/main" id="{C6907EAC-CE8A-4C04-B29A-76B8E7DD7E03}"/>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83" name="Rectangle 182">
                <a:extLst>
                  <a:ext uri="{FF2B5EF4-FFF2-40B4-BE49-F238E27FC236}">
                    <a16:creationId xmlns:a16="http://schemas.microsoft.com/office/drawing/2014/main" id="{B946E3E2-E19C-4828-AD2E-399D9509139A}"/>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47" name="Group 146">
              <a:extLst>
                <a:ext uri="{FF2B5EF4-FFF2-40B4-BE49-F238E27FC236}">
                  <a16:creationId xmlns:a16="http://schemas.microsoft.com/office/drawing/2014/main" id="{25A80DF6-26F3-4348-9707-C4147201E8EF}"/>
                </a:ext>
              </a:extLst>
            </p:cNvPr>
            <p:cNvGrpSpPr/>
            <p:nvPr/>
          </p:nvGrpSpPr>
          <p:grpSpPr>
            <a:xfrm rot="572228" flipV="1">
              <a:off x="9351665" y="2506237"/>
              <a:ext cx="92075" cy="66624"/>
              <a:chOff x="250471" y="5019519"/>
              <a:chExt cx="92075" cy="66624"/>
            </a:xfrm>
          </p:grpSpPr>
          <p:sp>
            <p:nvSpPr>
              <p:cNvPr id="176" name="Freeform 219">
                <a:extLst>
                  <a:ext uri="{FF2B5EF4-FFF2-40B4-BE49-F238E27FC236}">
                    <a16:creationId xmlns:a16="http://schemas.microsoft.com/office/drawing/2014/main" id="{894C8E9A-9AFD-45B0-8CDC-00536947D271}"/>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Freeform 220">
                <a:extLst>
                  <a:ext uri="{FF2B5EF4-FFF2-40B4-BE49-F238E27FC236}">
                    <a16:creationId xmlns:a16="http://schemas.microsoft.com/office/drawing/2014/main" id="{61EBDF28-4CD1-4C40-A788-D3C291E8A9AD}"/>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Freeform 221">
                <a:extLst>
                  <a:ext uri="{FF2B5EF4-FFF2-40B4-BE49-F238E27FC236}">
                    <a16:creationId xmlns:a16="http://schemas.microsoft.com/office/drawing/2014/main" id="{F1B6F0CF-2DDD-45D8-9E03-527B094FD419}"/>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Freeform 222">
                <a:extLst>
                  <a:ext uri="{FF2B5EF4-FFF2-40B4-BE49-F238E27FC236}">
                    <a16:creationId xmlns:a16="http://schemas.microsoft.com/office/drawing/2014/main" id="{9B2D4A7A-8256-498F-90C9-9A5A67706104}"/>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Freeform 223">
                <a:extLst>
                  <a:ext uri="{FF2B5EF4-FFF2-40B4-BE49-F238E27FC236}">
                    <a16:creationId xmlns:a16="http://schemas.microsoft.com/office/drawing/2014/main" id="{3358C2F4-670C-494B-9332-B8057AE0DC5A}"/>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1" name="Freeform 224">
                <a:extLst>
                  <a:ext uri="{FF2B5EF4-FFF2-40B4-BE49-F238E27FC236}">
                    <a16:creationId xmlns:a16="http://schemas.microsoft.com/office/drawing/2014/main" id="{988E4D2A-00B2-464B-B248-B4268A648E4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48" name="Rectangle 147">
              <a:extLst>
                <a:ext uri="{FF2B5EF4-FFF2-40B4-BE49-F238E27FC236}">
                  <a16:creationId xmlns:a16="http://schemas.microsoft.com/office/drawing/2014/main" id="{2B583945-82AC-4CE5-90EA-7A8D0FF81242}"/>
                </a:ext>
              </a:extLst>
            </p:cNvPr>
            <p:cNvSpPr/>
            <p:nvPr/>
          </p:nvSpPr>
          <p:spPr>
            <a:xfrm rot="18005744">
              <a:off x="7850752" y="3473052"/>
              <a:ext cx="291600" cy="307777"/>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9" name="Freeform 231">
              <a:extLst>
                <a:ext uri="{FF2B5EF4-FFF2-40B4-BE49-F238E27FC236}">
                  <a16:creationId xmlns:a16="http://schemas.microsoft.com/office/drawing/2014/main" id="{1276AD25-01DF-4952-AC66-C23557C263D2}"/>
                </a:ext>
              </a:extLst>
            </p:cNvPr>
            <p:cNvSpPr/>
            <p:nvPr/>
          </p:nvSpPr>
          <p:spPr bwMode="auto">
            <a:xfrm rot="21175208">
              <a:off x="9442450" y="2543175"/>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Freeform 232">
              <a:extLst>
                <a:ext uri="{FF2B5EF4-FFF2-40B4-BE49-F238E27FC236}">
                  <a16:creationId xmlns:a16="http://schemas.microsoft.com/office/drawing/2014/main" id="{38DE48AC-EB7E-460B-A0A7-02CB2B36BEDC}"/>
                </a:ext>
              </a:extLst>
            </p:cNvPr>
            <p:cNvSpPr/>
            <p:nvPr/>
          </p:nvSpPr>
          <p:spPr bwMode="auto">
            <a:xfrm>
              <a:off x="9036050" y="2320925"/>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Freeform 233">
              <a:extLst>
                <a:ext uri="{FF2B5EF4-FFF2-40B4-BE49-F238E27FC236}">
                  <a16:creationId xmlns:a16="http://schemas.microsoft.com/office/drawing/2014/main" id="{FC6DAB54-B32F-414B-BEEE-3FBE21D0C9F4}"/>
                </a:ext>
              </a:extLst>
            </p:cNvPr>
            <p:cNvSpPr/>
            <p:nvPr/>
          </p:nvSpPr>
          <p:spPr bwMode="auto">
            <a:xfrm>
              <a:off x="9344025" y="241617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Freeform 234">
              <a:extLst>
                <a:ext uri="{FF2B5EF4-FFF2-40B4-BE49-F238E27FC236}">
                  <a16:creationId xmlns:a16="http://schemas.microsoft.com/office/drawing/2014/main" id="{2F633180-5488-46C0-B9A3-2C6D41A3959C}"/>
                </a:ext>
              </a:extLst>
            </p:cNvPr>
            <p:cNvSpPr/>
            <p:nvPr/>
          </p:nvSpPr>
          <p:spPr bwMode="auto">
            <a:xfrm>
              <a:off x="9001125" y="2593975"/>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Freeform 235">
              <a:extLst>
                <a:ext uri="{FF2B5EF4-FFF2-40B4-BE49-F238E27FC236}">
                  <a16:creationId xmlns:a16="http://schemas.microsoft.com/office/drawing/2014/main" id="{F83D1EAE-F268-449F-92CC-2C23AF2D8D43}"/>
                </a:ext>
              </a:extLst>
            </p:cNvPr>
            <p:cNvSpPr/>
            <p:nvPr/>
          </p:nvSpPr>
          <p:spPr bwMode="auto">
            <a:xfrm>
              <a:off x="9109075" y="2613025"/>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Freeform 236">
              <a:extLst>
                <a:ext uri="{FF2B5EF4-FFF2-40B4-BE49-F238E27FC236}">
                  <a16:creationId xmlns:a16="http://schemas.microsoft.com/office/drawing/2014/main" id="{59E023B7-6EA7-48BA-872B-E40F1E80251E}"/>
                </a:ext>
              </a:extLst>
            </p:cNvPr>
            <p:cNvSpPr/>
            <p:nvPr/>
          </p:nvSpPr>
          <p:spPr bwMode="auto">
            <a:xfrm>
              <a:off x="8997950" y="2898775"/>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 name="Freeform 237">
              <a:extLst>
                <a:ext uri="{FF2B5EF4-FFF2-40B4-BE49-F238E27FC236}">
                  <a16:creationId xmlns:a16="http://schemas.microsoft.com/office/drawing/2014/main" id="{80BCBFE4-FC80-49D5-9E48-DBEE128C8DE6}"/>
                </a:ext>
              </a:extLst>
            </p:cNvPr>
            <p:cNvSpPr/>
            <p:nvPr/>
          </p:nvSpPr>
          <p:spPr bwMode="auto">
            <a:xfrm rot="404059">
              <a:off x="9239250" y="3070225"/>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6" name="Freeform 238">
              <a:extLst>
                <a:ext uri="{FF2B5EF4-FFF2-40B4-BE49-F238E27FC236}">
                  <a16:creationId xmlns:a16="http://schemas.microsoft.com/office/drawing/2014/main" id="{B5C64874-900D-4187-91FA-E3B7C7894FC0}"/>
                </a:ext>
              </a:extLst>
            </p:cNvPr>
            <p:cNvSpPr/>
            <p:nvPr/>
          </p:nvSpPr>
          <p:spPr bwMode="auto">
            <a:xfrm rot="404059">
              <a:off x="9237547" y="310262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7" name="Freeform 239">
              <a:extLst>
                <a:ext uri="{FF2B5EF4-FFF2-40B4-BE49-F238E27FC236}">
                  <a16:creationId xmlns:a16="http://schemas.microsoft.com/office/drawing/2014/main" id="{D021B467-E39F-44EC-B31F-51AEF3CE78DA}"/>
                </a:ext>
              </a:extLst>
            </p:cNvPr>
            <p:cNvSpPr/>
            <p:nvPr/>
          </p:nvSpPr>
          <p:spPr bwMode="auto">
            <a:xfrm>
              <a:off x="9115425" y="3127375"/>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8" name="Freeform 240">
              <a:extLst>
                <a:ext uri="{FF2B5EF4-FFF2-40B4-BE49-F238E27FC236}">
                  <a16:creationId xmlns:a16="http://schemas.microsoft.com/office/drawing/2014/main" id="{A867316B-CA6D-4FCA-BDD0-35983104FF3B}"/>
                </a:ext>
              </a:extLst>
            </p:cNvPr>
            <p:cNvSpPr/>
            <p:nvPr/>
          </p:nvSpPr>
          <p:spPr bwMode="auto">
            <a:xfrm>
              <a:off x="9150350" y="3155950"/>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9" name="Freeform 241">
              <a:extLst>
                <a:ext uri="{FF2B5EF4-FFF2-40B4-BE49-F238E27FC236}">
                  <a16:creationId xmlns:a16="http://schemas.microsoft.com/office/drawing/2014/main" id="{903533D8-E5AF-4753-AF98-793B5523FF31}"/>
                </a:ext>
              </a:extLst>
            </p:cNvPr>
            <p:cNvSpPr/>
            <p:nvPr/>
          </p:nvSpPr>
          <p:spPr bwMode="auto">
            <a:xfrm>
              <a:off x="9378950" y="3203575"/>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Freeform 242">
              <a:extLst>
                <a:ext uri="{FF2B5EF4-FFF2-40B4-BE49-F238E27FC236}">
                  <a16:creationId xmlns:a16="http://schemas.microsoft.com/office/drawing/2014/main" id="{AF463AC6-E83E-48C0-ADA3-DD9D4799FB50}"/>
                </a:ext>
              </a:extLst>
            </p:cNvPr>
            <p:cNvSpPr/>
            <p:nvPr/>
          </p:nvSpPr>
          <p:spPr bwMode="auto">
            <a:xfrm>
              <a:off x="9363075" y="3613150"/>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1" name="Freeform 243">
              <a:extLst>
                <a:ext uri="{FF2B5EF4-FFF2-40B4-BE49-F238E27FC236}">
                  <a16:creationId xmlns:a16="http://schemas.microsoft.com/office/drawing/2014/main" id="{FE430E55-315C-46C6-A4A9-2973FEE23647}"/>
                </a:ext>
              </a:extLst>
            </p:cNvPr>
            <p:cNvSpPr/>
            <p:nvPr/>
          </p:nvSpPr>
          <p:spPr bwMode="auto">
            <a:xfrm>
              <a:off x="9505950" y="3533775"/>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Freeform 244">
              <a:extLst>
                <a:ext uri="{FF2B5EF4-FFF2-40B4-BE49-F238E27FC236}">
                  <a16:creationId xmlns:a16="http://schemas.microsoft.com/office/drawing/2014/main" id="{AEFA2B2A-61A3-4F5A-8B9F-17A5B86DB294}"/>
                </a:ext>
              </a:extLst>
            </p:cNvPr>
            <p:cNvSpPr/>
            <p:nvPr/>
          </p:nvSpPr>
          <p:spPr bwMode="auto">
            <a:xfrm>
              <a:off x="8988425" y="3308350"/>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 name="Freeform 245">
              <a:extLst>
                <a:ext uri="{FF2B5EF4-FFF2-40B4-BE49-F238E27FC236}">
                  <a16:creationId xmlns:a16="http://schemas.microsoft.com/office/drawing/2014/main" id="{0735F0D3-B0AB-47D6-B7AD-B2A79A212827}"/>
                </a:ext>
              </a:extLst>
            </p:cNvPr>
            <p:cNvSpPr/>
            <p:nvPr/>
          </p:nvSpPr>
          <p:spPr bwMode="auto">
            <a:xfrm>
              <a:off x="8524875" y="3305175"/>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Freeform 246">
              <a:extLst>
                <a:ext uri="{FF2B5EF4-FFF2-40B4-BE49-F238E27FC236}">
                  <a16:creationId xmlns:a16="http://schemas.microsoft.com/office/drawing/2014/main" id="{BDCB304D-D2B5-4D2C-9F5A-81B21923AA3C}"/>
                </a:ext>
              </a:extLst>
            </p:cNvPr>
            <p:cNvSpPr/>
            <p:nvPr/>
          </p:nvSpPr>
          <p:spPr bwMode="auto">
            <a:xfrm>
              <a:off x="8255000" y="3302000"/>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Freeform 247">
              <a:extLst>
                <a:ext uri="{FF2B5EF4-FFF2-40B4-BE49-F238E27FC236}">
                  <a16:creationId xmlns:a16="http://schemas.microsoft.com/office/drawing/2014/main" id="{CBD32FE1-DCCB-4D8C-B146-72E1D5DAFC8D}"/>
                </a:ext>
              </a:extLst>
            </p:cNvPr>
            <p:cNvSpPr/>
            <p:nvPr/>
          </p:nvSpPr>
          <p:spPr bwMode="auto">
            <a:xfrm>
              <a:off x="7877175" y="3302000"/>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Freeform 248">
              <a:extLst>
                <a:ext uri="{FF2B5EF4-FFF2-40B4-BE49-F238E27FC236}">
                  <a16:creationId xmlns:a16="http://schemas.microsoft.com/office/drawing/2014/main" id="{589FE239-B496-49F6-82E6-D7D27CC6536D}"/>
                </a:ext>
              </a:extLst>
            </p:cNvPr>
            <p:cNvSpPr/>
            <p:nvPr/>
          </p:nvSpPr>
          <p:spPr bwMode="auto">
            <a:xfrm>
              <a:off x="7553325" y="3051175"/>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249">
              <a:extLst>
                <a:ext uri="{FF2B5EF4-FFF2-40B4-BE49-F238E27FC236}">
                  <a16:creationId xmlns:a16="http://schemas.microsoft.com/office/drawing/2014/main" id="{87B42FAA-8413-40FC-BC60-62EAB313A998}"/>
                </a:ext>
              </a:extLst>
            </p:cNvPr>
            <p:cNvSpPr/>
            <p:nvPr/>
          </p:nvSpPr>
          <p:spPr bwMode="auto">
            <a:xfrm>
              <a:off x="7486650" y="3305175"/>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8" name="Freeform 250">
              <a:extLst>
                <a:ext uri="{FF2B5EF4-FFF2-40B4-BE49-F238E27FC236}">
                  <a16:creationId xmlns:a16="http://schemas.microsoft.com/office/drawing/2014/main" id="{4F2EBF9B-8823-4E99-BC70-941C57EFF08D}"/>
                </a:ext>
              </a:extLst>
            </p:cNvPr>
            <p:cNvSpPr/>
            <p:nvPr/>
          </p:nvSpPr>
          <p:spPr bwMode="auto">
            <a:xfrm rot="1288063">
              <a:off x="5441686" y="3276600"/>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9" name="Freeform 251">
              <a:extLst>
                <a:ext uri="{FF2B5EF4-FFF2-40B4-BE49-F238E27FC236}">
                  <a16:creationId xmlns:a16="http://schemas.microsoft.com/office/drawing/2014/main" id="{1B3DD0ED-054F-4408-A127-0E36F3006AEE}"/>
                </a:ext>
              </a:extLst>
            </p:cNvPr>
            <p:cNvSpPr/>
            <p:nvPr/>
          </p:nvSpPr>
          <p:spPr bwMode="auto">
            <a:xfrm>
              <a:off x="5527675" y="3149600"/>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252">
              <a:extLst>
                <a:ext uri="{FF2B5EF4-FFF2-40B4-BE49-F238E27FC236}">
                  <a16:creationId xmlns:a16="http://schemas.microsoft.com/office/drawing/2014/main" id="{0223C4E3-5D31-4952-ADC9-AF0E0C967A46}"/>
                </a:ext>
              </a:extLst>
            </p:cNvPr>
            <p:cNvSpPr/>
            <p:nvPr/>
          </p:nvSpPr>
          <p:spPr bwMode="auto">
            <a:xfrm>
              <a:off x="5816600" y="3302000"/>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 name="Freeform 253">
              <a:extLst>
                <a:ext uri="{FF2B5EF4-FFF2-40B4-BE49-F238E27FC236}">
                  <a16:creationId xmlns:a16="http://schemas.microsoft.com/office/drawing/2014/main" id="{014AE5E5-C974-41A6-AC5F-7FCD3FC0E5F1}"/>
                </a:ext>
              </a:extLst>
            </p:cNvPr>
            <p:cNvSpPr/>
            <p:nvPr/>
          </p:nvSpPr>
          <p:spPr bwMode="auto">
            <a:xfrm>
              <a:off x="6721475" y="330200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Freeform 254">
              <a:extLst>
                <a:ext uri="{FF2B5EF4-FFF2-40B4-BE49-F238E27FC236}">
                  <a16:creationId xmlns:a16="http://schemas.microsoft.com/office/drawing/2014/main" id="{FEF344E5-CF0D-4939-982B-1E59D5DACB50}"/>
                </a:ext>
              </a:extLst>
            </p:cNvPr>
            <p:cNvSpPr/>
            <p:nvPr/>
          </p:nvSpPr>
          <p:spPr bwMode="auto">
            <a:xfrm>
              <a:off x="7089775" y="3295650"/>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Freeform 284">
              <a:extLst>
                <a:ext uri="{FF2B5EF4-FFF2-40B4-BE49-F238E27FC236}">
                  <a16:creationId xmlns:a16="http://schemas.microsoft.com/office/drawing/2014/main" id="{F5A50715-7893-4273-B85E-28C0454A5B15}"/>
                </a:ext>
              </a:extLst>
            </p:cNvPr>
            <p:cNvSpPr/>
            <p:nvPr/>
          </p:nvSpPr>
          <p:spPr bwMode="auto">
            <a:xfrm>
              <a:off x="9109075" y="2635250"/>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Freeform 285">
              <a:extLst>
                <a:ext uri="{FF2B5EF4-FFF2-40B4-BE49-F238E27FC236}">
                  <a16:creationId xmlns:a16="http://schemas.microsoft.com/office/drawing/2014/main" id="{7F846A1B-3530-494A-9A10-3E83023B15EB}"/>
                </a:ext>
              </a:extLst>
            </p:cNvPr>
            <p:cNvSpPr/>
            <p:nvPr/>
          </p:nvSpPr>
          <p:spPr bwMode="auto">
            <a:xfrm rot="18025168">
              <a:off x="9178925" y="2803525"/>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03A22211-F011-421E-BBA9-6040960FBF68}"/>
                </a:ext>
              </a:extLst>
            </p:cNvPr>
            <p:cNvSpPr/>
            <p:nvPr/>
          </p:nvSpPr>
          <p:spPr bwMode="auto">
            <a:xfrm rot="1368965">
              <a:off x="8097701" y="3202758"/>
              <a:ext cx="68230" cy="295291"/>
            </a:xfrm>
            <a:prstGeom prst="rect">
              <a:avLst/>
            </a:prstGeom>
            <a:solidFill>
              <a:schemeClr val="accent3">
                <a:alpha val="88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31" name="Rectangle 230">
            <a:extLst>
              <a:ext uri="{FF2B5EF4-FFF2-40B4-BE49-F238E27FC236}">
                <a16:creationId xmlns:a16="http://schemas.microsoft.com/office/drawing/2014/main" id="{E77F6E41-7A9A-49C1-AB6A-23B5FE597942}"/>
              </a:ext>
            </a:extLst>
          </p:cNvPr>
          <p:cNvSpPr/>
          <p:nvPr/>
        </p:nvSpPr>
        <p:spPr bwMode="auto">
          <a:xfrm>
            <a:off x="2645669" y="4559289"/>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C6872CAB-16B8-497A-942F-6B30A88B756B}"/>
              </a:ext>
            </a:extLst>
          </p:cNvPr>
          <p:cNvSpPr/>
          <p:nvPr/>
        </p:nvSpPr>
        <p:spPr bwMode="auto">
          <a:xfrm>
            <a:off x="3542864" y="3454572"/>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Cys</a:t>
            </a:r>
          </a:p>
        </p:txBody>
      </p:sp>
      <p:grpSp>
        <p:nvGrpSpPr>
          <p:cNvPr id="233" name="Group 232">
            <a:extLst>
              <a:ext uri="{FF2B5EF4-FFF2-40B4-BE49-F238E27FC236}">
                <a16:creationId xmlns:a16="http://schemas.microsoft.com/office/drawing/2014/main" id="{5F4D77AB-1968-4F30-9906-2EF0F8715273}"/>
              </a:ext>
            </a:extLst>
          </p:cNvPr>
          <p:cNvGrpSpPr/>
          <p:nvPr/>
        </p:nvGrpSpPr>
        <p:grpSpPr>
          <a:xfrm rot="2548396">
            <a:off x="2605507" y="4847692"/>
            <a:ext cx="234361" cy="206189"/>
            <a:chOff x="2276940" y="3234086"/>
            <a:chExt cx="234361" cy="206189"/>
          </a:xfrm>
        </p:grpSpPr>
        <p:sp>
          <p:nvSpPr>
            <p:cNvPr id="234" name="32-Point Star 380">
              <a:extLst>
                <a:ext uri="{FF2B5EF4-FFF2-40B4-BE49-F238E27FC236}">
                  <a16:creationId xmlns:a16="http://schemas.microsoft.com/office/drawing/2014/main" id="{B5E2707C-8DFF-4B5D-8B49-26AB2A4F89F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Freeform 381">
              <a:extLst>
                <a:ext uri="{FF2B5EF4-FFF2-40B4-BE49-F238E27FC236}">
                  <a16:creationId xmlns:a16="http://schemas.microsoft.com/office/drawing/2014/main" id="{5B87AAB5-BAB5-43AC-996D-547432BC6220}"/>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36" name="Group 235">
            <a:extLst>
              <a:ext uri="{FF2B5EF4-FFF2-40B4-BE49-F238E27FC236}">
                <a16:creationId xmlns:a16="http://schemas.microsoft.com/office/drawing/2014/main" id="{905A7EA7-1ED1-4958-84BE-4361319B715C}"/>
              </a:ext>
            </a:extLst>
          </p:cNvPr>
          <p:cNvGrpSpPr/>
          <p:nvPr/>
        </p:nvGrpSpPr>
        <p:grpSpPr>
          <a:xfrm>
            <a:off x="545213" y="2122448"/>
            <a:ext cx="2780247" cy="3259577"/>
            <a:chOff x="1753838" y="1838347"/>
            <a:chExt cx="2780247" cy="3259577"/>
          </a:xfrm>
        </p:grpSpPr>
        <p:grpSp>
          <p:nvGrpSpPr>
            <p:cNvPr id="237" name="Group 236">
              <a:extLst>
                <a:ext uri="{FF2B5EF4-FFF2-40B4-BE49-F238E27FC236}">
                  <a16:creationId xmlns:a16="http://schemas.microsoft.com/office/drawing/2014/main" id="{62429321-4440-405B-AD47-F7CDD4EEBE2B}"/>
                </a:ext>
              </a:extLst>
            </p:cNvPr>
            <p:cNvGrpSpPr/>
            <p:nvPr/>
          </p:nvGrpSpPr>
          <p:grpSpPr>
            <a:xfrm>
              <a:off x="1753838" y="1841352"/>
              <a:ext cx="1362561" cy="3256572"/>
              <a:chOff x="1855443" y="1841352"/>
              <a:chExt cx="1362561" cy="3256572"/>
            </a:xfrm>
          </p:grpSpPr>
          <p:cxnSp>
            <p:nvCxnSpPr>
              <p:cNvPr id="271" name="Straight Connector 270">
                <a:extLst>
                  <a:ext uri="{FF2B5EF4-FFF2-40B4-BE49-F238E27FC236}">
                    <a16:creationId xmlns:a16="http://schemas.microsoft.com/office/drawing/2014/main" id="{18977234-7B0F-4652-A2E4-4E1C47412A25}"/>
                  </a:ext>
                </a:extLst>
              </p:cNvPr>
              <p:cNvCxnSpPr>
                <a:cxnSpLocks/>
                <a:stCxn id="302" idx="0"/>
                <a:endCxn id="302"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72" name="Group 271">
                <a:extLst>
                  <a:ext uri="{FF2B5EF4-FFF2-40B4-BE49-F238E27FC236}">
                    <a16:creationId xmlns:a16="http://schemas.microsoft.com/office/drawing/2014/main" id="{3FEFCF9F-1EB0-4078-B76A-B68CEB2CBEE2}"/>
                  </a:ext>
                </a:extLst>
              </p:cNvPr>
              <p:cNvGrpSpPr/>
              <p:nvPr/>
            </p:nvGrpSpPr>
            <p:grpSpPr>
              <a:xfrm>
                <a:off x="1855443" y="1841352"/>
                <a:ext cx="980824" cy="1509368"/>
                <a:chOff x="1855443" y="1841352"/>
                <a:chExt cx="980824" cy="1509368"/>
              </a:xfrm>
            </p:grpSpPr>
            <p:grpSp>
              <p:nvGrpSpPr>
                <p:cNvPr id="295" name="Group 294">
                  <a:extLst>
                    <a:ext uri="{FF2B5EF4-FFF2-40B4-BE49-F238E27FC236}">
                      <a16:creationId xmlns:a16="http://schemas.microsoft.com/office/drawing/2014/main" id="{EA95160E-92FA-4D93-A043-8525CB35167C}"/>
                    </a:ext>
                  </a:extLst>
                </p:cNvPr>
                <p:cNvGrpSpPr/>
                <p:nvPr/>
              </p:nvGrpSpPr>
              <p:grpSpPr>
                <a:xfrm>
                  <a:off x="1855443" y="2077027"/>
                  <a:ext cx="670256" cy="1273693"/>
                  <a:chOff x="1855443" y="2077027"/>
                  <a:chExt cx="670256" cy="1273693"/>
                </a:xfrm>
              </p:grpSpPr>
              <p:sp>
                <p:nvSpPr>
                  <p:cNvPr id="300" name="Freeform 324">
                    <a:extLst>
                      <a:ext uri="{FF2B5EF4-FFF2-40B4-BE49-F238E27FC236}">
                        <a16:creationId xmlns:a16="http://schemas.microsoft.com/office/drawing/2014/main" id="{408F3B1E-9ACE-46BC-8C2C-47BD641D8637}"/>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 name="Rectangle 300">
                    <a:extLst>
                      <a:ext uri="{FF2B5EF4-FFF2-40B4-BE49-F238E27FC236}">
                        <a16:creationId xmlns:a16="http://schemas.microsoft.com/office/drawing/2014/main" id="{D043E7C6-DBC3-4BA7-86E9-F9F23FBB1AF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2" name="Rectangle 301">
                    <a:extLst>
                      <a:ext uri="{FF2B5EF4-FFF2-40B4-BE49-F238E27FC236}">
                        <a16:creationId xmlns:a16="http://schemas.microsoft.com/office/drawing/2014/main" id="{2A4503E4-E577-4BB7-9EFB-97B63715615E}"/>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96" name="Group 295">
                  <a:extLst>
                    <a:ext uri="{FF2B5EF4-FFF2-40B4-BE49-F238E27FC236}">
                      <a16:creationId xmlns:a16="http://schemas.microsoft.com/office/drawing/2014/main" id="{FFDA0DA5-0547-47A0-9542-040CD53E587A}"/>
                    </a:ext>
                  </a:extLst>
                </p:cNvPr>
                <p:cNvGrpSpPr/>
                <p:nvPr/>
              </p:nvGrpSpPr>
              <p:grpSpPr>
                <a:xfrm>
                  <a:off x="2166011" y="1841352"/>
                  <a:ext cx="670256" cy="1273693"/>
                  <a:chOff x="1855443" y="2077027"/>
                  <a:chExt cx="670256" cy="1273693"/>
                </a:xfrm>
              </p:grpSpPr>
              <p:sp>
                <p:nvSpPr>
                  <p:cNvPr id="297" name="Freeform 327">
                    <a:extLst>
                      <a:ext uri="{FF2B5EF4-FFF2-40B4-BE49-F238E27FC236}">
                        <a16:creationId xmlns:a16="http://schemas.microsoft.com/office/drawing/2014/main" id="{EBC7347C-04A8-48E3-A7F6-3B630FC3FDD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 name="Rectangle 297">
                    <a:extLst>
                      <a:ext uri="{FF2B5EF4-FFF2-40B4-BE49-F238E27FC236}">
                        <a16:creationId xmlns:a16="http://schemas.microsoft.com/office/drawing/2014/main" id="{78671BB7-B358-492C-B3D4-BB28751B6694}"/>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Rectangle 298">
                    <a:extLst>
                      <a:ext uri="{FF2B5EF4-FFF2-40B4-BE49-F238E27FC236}">
                        <a16:creationId xmlns:a16="http://schemas.microsoft.com/office/drawing/2014/main" id="{842C1BB8-005F-4B3D-B339-DDA3DD0CB753}"/>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73" name="Rectangle 272">
                <a:extLst>
                  <a:ext uri="{FF2B5EF4-FFF2-40B4-BE49-F238E27FC236}">
                    <a16:creationId xmlns:a16="http://schemas.microsoft.com/office/drawing/2014/main" id="{63070E15-FC51-497E-9E8C-D0E800657DBE}"/>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Rectangle 273">
                <a:extLst>
                  <a:ext uri="{FF2B5EF4-FFF2-40B4-BE49-F238E27FC236}">
                    <a16:creationId xmlns:a16="http://schemas.microsoft.com/office/drawing/2014/main" id="{694DB708-7AEE-4F59-B67E-5C78B2D25FCC}"/>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5" name="Freeform 367">
                <a:extLst>
                  <a:ext uri="{FF2B5EF4-FFF2-40B4-BE49-F238E27FC236}">
                    <a16:creationId xmlns:a16="http://schemas.microsoft.com/office/drawing/2014/main" id="{FA6C966A-9CEF-4957-8616-209E76616326}"/>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6" name="Group 275">
                <a:extLst>
                  <a:ext uri="{FF2B5EF4-FFF2-40B4-BE49-F238E27FC236}">
                    <a16:creationId xmlns:a16="http://schemas.microsoft.com/office/drawing/2014/main" id="{6CC89CCD-9B0C-4B17-96C3-941F40284C6E}"/>
                  </a:ext>
                </a:extLst>
              </p:cNvPr>
              <p:cNvGrpSpPr/>
              <p:nvPr/>
            </p:nvGrpSpPr>
            <p:grpSpPr>
              <a:xfrm>
                <a:off x="2276940" y="3234086"/>
                <a:ext cx="234361" cy="206189"/>
                <a:chOff x="2276940" y="3234086"/>
                <a:chExt cx="234361" cy="206189"/>
              </a:xfrm>
            </p:grpSpPr>
            <p:sp>
              <p:nvSpPr>
                <p:cNvPr id="293" name="32-Point Star 360">
                  <a:extLst>
                    <a:ext uri="{FF2B5EF4-FFF2-40B4-BE49-F238E27FC236}">
                      <a16:creationId xmlns:a16="http://schemas.microsoft.com/office/drawing/2014/main" id="{A1CCF0F4-D619-47A1-A36E-1D3E3EC0CC8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4" name="Freeform 368">
                  <a:extLst>
                    <a:ext uri="{FF2B5EF4-FFF2-40B4-BE49-F238E27FC236}">
                      <a16:creationId xmlns:a16="http://schemas.microsoft.com/office/drawing/2014/main" id="{287126B8-E91E-490F-B2CF-E9E47DE53AA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 name="Group 276">
                <a:extLst>
                  <a:ext uri="{FF2B5EF4-FFF2-40B4-BE49-F238E27FC236}">
                    <a16:creationId xmlns:a16="http://schemas.microsoft.com/office/drawing/2014/main" id="{61AD8A1F-844D-41F7-80FD-F44DB3CA030E}"/>
                  </a:ext>
                </a:extLst>
              </p:cNvPr>
              <p:cNvGrpSpPr/>
              <p:nvPr/>
            </p:nvGrpSpPr>
            <p:grpSpPr>
              <a:xfrm rot="11434668">
                <a:off x="2957835" y="2702255"/>
                <a:ext cx="234361" cy="206189"/>
                <a:chOff x="2276940" y="3234086"/>
                <a:chExt cx="234361" cy="206189"/>
              </a:xfrm>
            </p:grpSpPr>
            <p:sp>
              <p:nvSpPr>
                <p:cNvPr id="291" name="32-Point Star 371">
                  <a:extLst>
                    <a:ext uri="{FF2B5EF4-FFF2-40B4-BE49-F238E27FC236}">
                      <a16:creationId xmlns:a16="http://schemas.microsoft.com/office/drawing/2014/main" id="{A4E56D9E-EC0F-405A-BE53-AB082BF3D33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2" name="Freeform 372">
                  <a:extLst>
                    <a:ext uri="{FF2B5EF4-FFF2-40B4-BE49-F238E27FC236}">
                      <a16:creationId xmlns:a16="http://schemas.microsoft.com/office/drawing/2014/main" id="{933FD299-4C47-4654-BF62-E4B2E6AC47B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5C5235D9-319D-43AD-81AD-1853B30D6CBA}"/>
                  </a:ext>
                </a:extLst>
              </p:cNvPr>
              <p:cNvGrpSpPr/>
              <p:nvPr/>
            </p:nvGrpSpPr>
            <p:grpSpPr>
              <a:xfrm rot="9457758">
                <a:off x="2983643" y="3067376"/>
                <a:ext cx="234361" cy="206189"/>
                <a:chOff x="2276940" y="3234086"/>
                <a:chExt cx="234361" cy="206189"/>
              </a:xfrm>
            </p:grpSpPr>
            <p:sp>
              <p:nvSpPr>
                <p:cNvPr id="289" name="32-Point Star 374">
                  <a:extLst>
                    <a:ext uri="{FF2B5EF4-FFF2-40B4-BE49-F238E27FC236}">
                      <a16:creationId xmlns:a16="http://schemas.microsoft.com/office/drawing/2014/main" id="{C83DA07A-28EB-478B-AF53-A53E9AF0A124}"/>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0" name="Freeform 375">
                  <a:extLst>
                    <a:ext uri="{FF2B5EF4-FFF2-40B4-BE49-F238E27FC236}">
                      <a16:creationId xmlns:a16="http://schemas.microsoft.com/office/drawing/2014/main" id="{DBB7BD71-EC08-4982-8DD4-39CDB8B3E5F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 name="Group 278">
                <a:extLst>
                  <a:ext uri="{FF2B5EF4-FFF2-40B4-BE49-F238E27FC236}">
                    <a16:creationId xmlns:a16="http://schemas.microsoft.com/office/drawing/2014/main" id="{919103DB-7063-414E-A4C0-B437649B7892}"/>
                  </a:ext>
                </a:extLst>
              </p:cNvPr>
              <p:cNvGrpSpPr/>
              <p:nvPr/>
            </p:nvGrpSpPr>
            <p:grpSpPr>
              <a:xfrm>
                <a:off x="2924108" y="3652262"/>
                <a:ext cx="200854" cy="1445662"/>
                <a:chOff x="2924108" y="3652262"/>
                <a:chExt cx="200854" cy="1445662"/>
              </a:xfrm>
            </p:grpSpPr>
            <p:sp>
              <p:nvSpPr>
                <p:cNvPr id="286" name="Freeform 343">
                  <a:extLst>
                    <a:ext uri="{FF2B5EF4-FFF2-40B4-BE49-F238E27FC236}">
                      <a16:creationId xmlns:a16="http://schemas.microsoft.com/office/drawing/2014/main" id="{07CF6375-64A2-4FA5-95D3-7A4E69905976}"/>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Rectangle 286">
                  <a:extLst>
                    <a:ext uri="{FF2B5EF4-FFF2-40B4-BE49-F238E27FC236}">
                      <a16:creationId xmlns:a16="http://schemas.microsoft.com/office/drawing/2014/main" id="{791B2584-0A77-46EC-BD6F-4EF09A02AC3E}"/>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8" name="Rectangle 287">
                  <a:extLst>
                    <a:ext uri="{FF2B5EF4-FFF2-40B4-BE49-F238E27FC236}">
                      <a16:creationId xmlns:a16="http://schemas.microsoft.com/office/drawing/2014/main" id="{988AA21C-CD45-4954-9658-113D8809A8A9}"/>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80" name="Group 279">
                <a:extLst>
                  <a:ext uri="{FF2B5EF4-FFF2-40B4-BE49-F238E27FC236}">
                    <a16:creationId xmlns:a16="http://schemas.microsoft.com/office/drawing/2014/main" id="{D3817215-EE62-4355-9727-90B9ED4971D7}"/>
                  </a:ext>
                </a:extLst>
              </p:cNvPr>
              <p:cNvGrpSpPr/>
              <p:nvPr/>
            </p:nvGrpSpPr>
            <p:grpSpPr>
              <a:xfrm>
                <a:off x="2705083" y="3466633"/>
                <a:ext cx="276673" cy="218374"/>
                <a:chOff x="2705083" y="3466633"/>
                <a:chExt cx="276673" cy="218374"/>
              </a:xfrm>
            </p:grpSpPr>
            <p:sp>
              <p:nvSpPr>
                <p:cNvPr id="284" name="32-Point Star 361">
                  <a:extLst>
                    <a:ext uri="{FF2B5EF4-FFF2-40B4-BE49-F238E27FC236}">
                      <a16:creationId xmlns:a16="http://schemas.microsoft.com/office/drawing/2014/main" id="{7FD53176-2F65-4407-882F-477C749579DB}"/>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5" name="Freeform 376">
                  <a:extLst>
                    <a:ext uri="{FF2B5EF4-FFF2-40B4-BE49-F238E27FC236}">
                      <a16:creationId xmlns:a16="http://schemas.microsoft.com/office/drawing/2014/main" id="{57E9EF98-DF3E-446C-87D9-0503FF9B0EE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 name="Group 280">
                <a:extLst>
                  <a:ext uri="{FF2B5EF4-FFF2-40B4-BE49-F238E27FC236}">
                    <a16:creationId xmlns:a16="http://schemas.microsoft.com/office/drawing/2014/main" id="{9650CAF4-F029-45B0-82B6-576F6079530E}"/>
                  </a:ext>
                </a:extLst>
              </p:cNvPr>
              <p:cNvGrpSpPr/>
              <p:nvPr/>
            </p:nvGrpSpPr>
            <p:grpSpPr>
              <a:xfrm>
                <a:off x="2954774" y="3289028"/>
                <a:ext cx="92401" cy="234205"/>
                <a:chOff x="2954774" y="3289028"/>
                <a:chExt cx="92401" cy="234205"/>
              </a:xfrm>
            </p:grpSpPr>
            <p:sp>
              <p:nvSpPr>
                <p:cNvPr id="282" name="Rectangle 281">
                  <a:extLst>
                    <a:ext uri="{FF2B5EF4-FFF2-40B4-BE49-F238E27FC236}">
                      <a16:creationId xmlns:a16="http://schemas.microsoft.com/office/drawing/2014/main" id="{86ACB7D1-1621-4412-8843-7F0B68214839}"/>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3" name="Rectangle 282">
                  <a:extLst>
                    <a:ext uri="{FF2B5EF4-FFF2-40B4-BE49-F238E27FC236}">
                      <a16:creationId xmlns:a16="http://schemas.microsoft.com/office/drawing/2014/main" id="{440DE31C-0B99-4460-A9A7-8AD5AD3E771E}"/>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238" name="Group 237">
              <a:extLst>
                <a:ext uri="{FF2B5EF4-FFF2-40B4-BE49-F238E27FC236}">
                  <a16:creationId xmlns:a16="http://schemas.microsoft.com/office/drawing/2014/main" id="{B1BBF6CC-E55F-44F0-94F4-240FCB18EA05}"/>
                </a:ext>
              </a:extLst>
            </p:cNvPr>
            <p:cNvGrpSpPr/>
            <p:nvPr/>
          </p:nvGrpSpPr>
          <p:grpSpPr>
            <a:xfrm flipH="1">
              <a:off x="3171524" y="1838347"/>
              <a:ext cx="1362561" cy="3256572"/>
              <a:chOff x="1855443" y="1841352"/>
              <a:chExt cx="1362561" cy="3256572"/>
            </a:xfrm>
          </p:grpSpPr>
          <p:cxnSp>
            <p:nvCxnSpPr>
              <p:cNvPr id="239" name="Straight Connector 238">
                <a:extLst>
                  <a:ext uri="{FF2B5EF4-FFF2-40B4-BE49-F238E27FC236}">
                    <a16:creationId xmlns:a16="http://schemas.microsoft.com/office/drawing/2014/main" id="{FA0F789E-5387-4E6E-9E22-1B5960FD7A7A}"/>
                  </a:ext>
                </a:extLst>
              </p:cNvPr>
              <p:cNvCxnSpPr>
                <a:cxnSpLocks/>
                <a:stCxn id="270" idx="0"/>
                <a:endCxn id="270"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40" name="Group 239">
                <a:extLst>
                  <a:ext uri="{FF2B5EF4-FFF2-40B4-BE49-F238E27FC236}">
                    <a16:creationId xmlns:a16="http://schemas.microsoft.com/office/drawing/2014/main" id="{D8EBE30C-7413-454F-819D-E57C0754918F}"/>
                  </a:ext>
                </a:extLst>
              </p:cNvPr>
              <p:cNvGrpSpPr/>
              <p:nvPr/>
            </p:nvGrpSpPr>
            <p:grpSpPr>
              <a:xfrm>
                <a:off x="1855443" y="1841352"/>
                <a:ext cx="980824" cy="1509368"/>
                <a:chOff x="1855443" y="1841352"/>
                <a:chExt cx="980824" cy="1509368"/>
              </a:xfrm>
            </p:grpSpPr>
            <p:grpSp>
              <p:nvGrpSpPr>
                <p:cNvPr id="263" name="Group 262">
                  <a:extLst>
                    <a:ext uri="{FF2B5EF4-FFF2-40B4-BE49-F238E27FC236}">
                      <a16:creationId xmlns:a16="http://schemas.microsoft.com/office/drawing/2014/main" id="{E28EE991-9A99-4AE4-8648-84E8E01E68C8}"/>
                    </a:ext>
                  </a:extLst>
                </p:cNvPr>
                <p:cNvGrpSpPr/>
                <p:nvPr/>
              </p:nvGrpSpPr>
              <p:grpSpPr>
                <a:xfrm>
                  <a:off x="1855443" y="2077027"/>
                  <a:ext cx="670256" cy="1273693"/>
                  <a:chOff x="1855443" y="2077027"/>
                  <a:chExt cx="670256" cy="1273693"/>
                </a:xfrm>
              </p:grpSpPr>
              <p:sp>
                <p:nvSpPr>
                  <p:cNvPr id="268" name="Freeform 413">
                    <a:extLst>
                      <a:ext uri="{FF2B5EF4-FFF2-40B4-BE49-F238E27FC236}">
                        <a16:creationId xmlns:a16="http://schemas.microsoft.com/office/drawing/2014/main" id="{9729CE76-74C4-4911-A81C-CAE5BB95805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 name="Rectangle 268">
                    <a:extLst>
                      <a:ext uri="{FF2B5EF4-FFF2-40B4-BE49-F238E27FC236}">
                        <a16:creationId xmlns:a16="http://schemas.microsoft.com/office/drawing/2014/main" id="{6657A061-101B-4E61-89EC-B90E22BE5412}"/>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0" name="Rectangle 269">
                    <a:extLst>
                      <a:ext uri="{FF2B5EF4-FFF2-40B4-BE49-F238E27FC236}">
                        <a16:creationId xmlns:a16="http://schemas.microsoft.com/office/drawing/2014/main" id="{0D973F1E-0837-4D54-B6F3-5BA567A5045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4" name="Group 263">
                  <a:extLst>
                    <a:ext uri="{FF2B5EF4-FFF2-40B4-BE49-F238E27FC236}">
                      <a16:creationId xmlns:a16="http://schemas.microsoft.com/office/drawing/2014/main" id="{1FAA23DD-42AC-4EC2-8A86-08A7F46A7D86}"/>
                    </a:ext>
                  </a:extLst>
                </p:cNvPr>
                <p:cNvGrpSpPr/>
                <p:nvPr/>
              </p:nvGrpSpPr>
              <p:grpSpPr>
                <a:xfrm>
                  <a:off x="2166011" y="1841352"/>
                  <a:ext cx="670256" cy="1273693"/>
                  <a:chOff x="1855443" y="2077027"/>
                  <a:chExt cx="670256" cy="1273693"/>
                </a:xfrm>
              </p:grpSpPr>
              <p:sp>
                <p:nvSpPr>
                  <p:cNvPr id="265" name="Freeform 410">
                    <a:extLst>
                      <a:ext uri="{FF2B5EF4-FFF2-40B4-BE49-F238E27FC236}">
                        <a16:creationId xmlns:a16="http://schemas.microsoft.com/office/drawing/2014/main" id="{3013E953-4ECD-4606-BA44-310C40A03AEC}"/>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Rectangle 265">
                    <a:extLst>
                      <a:ext uri="{FF2B5EF4-FFF2-40B4-BE49-F238E27FC236}">
                        <a16:creationId xmlns:a16="http://schemas.microsoft.com/office/drawing/2014/main" id="{1A1CD0A2-9770-4BF8-860F-630243C2BD01}"/>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7" name="Rectangle 266">
                    <a:extLst>
                      <a:ext uri="{FF2B5EF4-FFF2-40B4-BE49-F238E27FC236}">
                        <a16:creationId xmlns:a16="http://schemas.microsoft.com/office/drawing/2014/main" id="{16D926CF-6DD0-4220-ACC3-C1BD3DC2504B}"/>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241" name="Rectangle 240">
                <a:extLst>
                  <a:ext uri="{FF2B5EF4-FFF2-40B4-BE49-F238E27FC236}">
                    <a16:creationId xmlns:a16="http://schemas.microsoft.com/office/drawing/2014/main" id="{935BE13B-97A6-4CC0-B243-4C85ECCBA19F}"/>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923C1C26-EB54-4799-ADF8-BE8DBE3A4A1F}"/>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Freeform 388">
                <a:extLst>
                  <a:ext uri="{FF2B5EF4-FFF2-40B4-BE49-F238E27FC236}">
                    <a16:creationId xmlns:a16="http://schemas.microsoft.com/office/drawing/2014/main" id="{991A82CE-F9BB-44D7-9502-BB4A07B69A0A}"/>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44" name="Group 243">
                <a:extLst>
                  <a:ext uri="{FF2B5EF4-FFF2-40B4-BE49-F238E27FC236}">
                    <a16:creationId xmlns:a16="http://schemas.microsoft.com/office/drawing/2014/main" id="{5AB6E250-F4A9-4321-9FEA-D55CD559D156}"/>
                  </a:ext>
                </a:extLst>
              </p:cNvPr>
              <p:cNvGrpSpPr/>
              <p:nvPr/>
            </p:nvGrpSpPr>
            <p:grpSpPr>
              <a:xfrm>
                <a:off x="2276940" y="3234086"/>
                <a:ext cx="234361" cy="206189"/>
                <a:chOff x="2276940" y="3234086"/>
                <a:chExt cx="234361" cy="206189"/>
              </a:xfrm>
            </p:grpSpPr>
            <p:sp>
              <p:nvSpPr>
                <p:cNvPr id="261" name="32-Point Star 406">
                  <a:extLst>
                    <a:ext uri="{FF2B5EF4-FFF2-40B4-BE49-F238E27FC236}">
                      <a16:creationId xmlns:a16="http://schemas.microsoft.com/office/drawing/2014/main" id="{543609F2-8C74-4D5C-A22D-D606E33A913E}"/>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Freeform 407">
                  <a:extLst>
                    <a:ext uri="{FF2B5EF4-FFF2-40B4-BE49-F238E27FC236}">
                      <a16:creationId xmlns:a16="http://schemas.microsoft.com/office/drawing/2014/main" id="{C9E3247E-69E3-4C5F-904D-DCCC050F4A0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5" name="Group 244">
                <a:extLst>
                  <a:ext uri="{FF2B5EF4-FFF2-40B4-BE49-F238E27FC236}">
                    <a16:creationId xmlns:a16="http://schemas.microsoft.com/office/drawing/2014/main" id="{E0013960-8269-42B0-A358-3D3E172D4349}"/>
                  </a:ext>
                </a:extLst>
              </p:cNvPr>
              <p:cNvGrpSpPr/>
              <p:nvPr/>
            </p:nvGrpSpPr>
            <p:grpSpPr>
              <a:xfrm rot="11434668">
                <a:off x="2957835" y="2702255"/>
                <a:ext cx="234361" cy="206189"/>
                <a:chOff x="2276940" y="3234086"/>
                <a:chExt cx="234361" cy="206189"/>
              </a:xfrm>
            </p:grpSpPr>
            <p:sp>
              <p:nvSpPr>
                <p:cNvPr id="259" name="32-Point Star 404">
                  <a:extLst>
                    <a:ext uri="{FF2B5EF4-FFF2-40B4-BE49-F238E27FC236}">
                      <a16:creationId xmlns:a16="http://schemas.microsoft.com/office/drawing/2014/main" id="{9D116535-596D-48F9-8D51-C7FF5E745F9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Freeform 405">
                  <a:extLst>
                    <a:ext uri="{FF2B5EF4-FFF2-40B4-BE49-F238E27FC236}">
                      <a16:creationId xmlns:a16="http://schemas.microsoft.com/office/drawing/2014/main" id="{E1C153CD-1520-4F31-BA14-AE9F11505F43}"/>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6" name="Group 245">
                <a:extLst>
                  <a:ext uri="{FF2B5EF4-FFF2-40B4-BE49-F238E27FC236}">
                    <a16:creationId xmlns:a16="http://schemas.microsoft.com/office/drawing/2014/main" id="{E361D8CA-B536-4C09-B2B6-E14C9A4C5EA6}"/>
                  </a:ext>
                </a:extLst>
              </p:cNvPr>
              <p:cNvGrpSpPr/>
              <p:nvPr/>
            </p:nvGrpSpPr>
            <p:grpSpPr>
              <a:xfrm rot="9457758">
                <a:off x="2983643" y="3067376"/>
                <a:ext cx="234361" cy="206189"/>
                <a:chOff x="2276940" y="3234086"/>
                <a:chExt cx="234361" cy="206189"/>
              </a:xfrm>
            </p:grpSpPr>
            <p:sp>
              <p:nvSpPr>
                <p:cNvPr id="257" name="32-Point Star 402">
                  <a:extLst>
                    <a:ext uri="{FF2B5EF4-FFF2-40B4-BE49-F238E27FC236}">
                      <a16:creationId xmlns:a16="http://schemas.microsoft.com/office/drawing/2014/main" id="{4456D058-9A80-4E7F-BD49-8E0DDE24771C}"/>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Freeform 403">
                  <a:extLst>
                    <a:ext uri="{FF2B5EF4-FFF2-40B4-BE49-F238E27FC236}">
                      <a16:creationId xmlns:a16="http://schemas.microsoft.com/office/drawing/2014/main" id="{B827EA36-462F-4429-BF1A-DE634CB6A35C}"/>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7" name="Group 246">
                <a:extLst>
                  <a:ext uri="{FF2B5EF4-FFF2-40B4-BE49-F238E27FC236}">
                    <a16:creationId xmlns:a16="http://schemas.microsoft.com/office/drawing/2014/main" id="{DF289073-DAAE-4ADC-B8F1-E837FD5F0014}"/>
                  </a:ext>
                </a:extLst>
              </p:cNvPr>
              <p:cNvGrpSpPr/>
              <p:nvPr/>
            </p:nvGrpSpPr>
            <p:grpSpPr>
              <a:xfrm>
                <a:off x="2924108" y="3652262"/>
                <a:ext cx="200854" cy="1445662"/>
                <a:chOff x="2924108" y="3652262"/>
                <a:chExt cx="200854" cy="1445662"/>
              </a:xfrm>
            </p:grpSpPr>
            <p:sp>
              <p:nvSpPr>
                <p:cNvPr id="254" name="Freeform 399">
                  <a:extLst>
                    <a:ext uri="{FF2B5EF4-FFF2-40B4-BE49-F238E27FC236}">
                      <a16:creationId xmlns:a16="http://schemas.microsoft.com/office/drawing/2014/main" id="{8B61DFC5-C98C-437E-B29A-77F00C2A69C7}"/>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D0838C76-12FA-40DE-84FA-52857136D861}"/>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1DFC7AF1-485A-40B0-8246-BE5BFA076F96}"/>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8" name="Group 247">
                <a:extLst>
                  <a:ext uri="{FF2B5EF4-FFF2-40B4-BE49-F238E27FC236}">
                    <a16:creationId xmlns:a16="http://schemas.microsoft.com/office/drawing/2014/main" id="{6F09DA14-7ADB-46EA-99E1-61637BCEB77D}"/>
                  </a:ext>
                </a:extLst>
              </p:cNvPr>
              <p:cNvGrpSpPr/>
              <p:nvPr/>
            </p:nvGrpSpPr>
            <p:grpSpPr>
              <a:xfrm>
                <a:off x="2705083" y="3466633"/>
                <a:ext cx="276673" cy="218374"/>
                <a:chOff x="2705083" y="3466633"/>
                <a:chExt cx="276673" cy="218374"/>
              </a:xfrm>
            </p:grpSpPr>
            <p:sp>
              <p:nvSpPr>
                <p:cNvPr id="252" name="32-Point Star 397">
                  <a:extLst>
                    <a:ext uri="{FF2B5EF4-FFF2-40B4-BE49-F238E27FC236}">
                      <a16:creationId xmlns:a16="http://schemas.microsoft.com/office/drawing/2014/main" id="{C9A0F0A8-FE9C-4304-976B-3FA842C2BAF6}"/>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Freeform 398">
                  <a:extLst>
                    <a:ext uri="{FF2B5EF4-FFF2-40B4-BE49-F238E27FC236}">
                      <a16:creationId xmlns:a16="http://schemas.microsoft.com/office/drawing/2014/main" id="{604363BF-9B0F-42A3-80D3-FD913F42ECC3}"/>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 name="Group 248">
                <a:extLst>
                  <a:ext uri="{FF2B5EF4-FFF2-40B4-BE49-F238E27FC236}">
                    <a16:creationId xmlns:a16="http://schemas.microsoft.com/office/drawing/2014/main" id="{9AFFFCCB-8C18-4DC1-ADAF-6156D8B8630F}"/>
                  </a:ext>
                </a:extLst>
              </p:cNvPr>
              <p:cNvGrpSpPr/>
              <p:nvPr/>
            </p:nvGrpSpPr>
            <p:grpSpPr>
              <a:xfrm>
                <a:off x="2954774" y="3289028"/>
                <a:ext cx="92401" cy="234205"/>
                <a:chOff x="2954774" y="3289028"/>
                <a:chExt cx="92401" cy="234205"/>
              </a:xfrm>
            </p:grpSpPr>
            <p:sp>
              <p:nvSpPr>
                <p:cNvPr id="250" name="Rectangle 249">
                  <a:extLst>
                    <a:ext uri="{FF2B5EF4-FFF2-40B4-BE49-F238E27FC236}">
                      <a16:creationId xmlns:a16="http://schemas.microsoft.com/office/drawing/2014/main" id="{3E84E4A7-8267-49FE-82C7-B4CC8D7DA94B}"/>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3DE8CF4A-D992-44D5-83AF-38149D939E1E}"/>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grpSp>
        <p:nvGrpSpPr>
          <p:cNvPr id="303" name="Group 302">
            <a:extLst>
              <a:ext uri="{FF2B5EF4-FFF2-40B4-BE49-F238E27FC236}">
                <a16:creationId xmlns:a16="http://schemas.microsoft.com/office/drawing/2014/main" id="{950EA86B-16C8-4D5F-87FE-1A477E7F1E48}"/>
              </a:ext>
            </a:extLst>
          </p:cNvPr>
          <p:cNvGrpSpPr/>
          <p:nvPr/>
        </p:nvGrpSpPr>
        <p:grpSpPr>
          <a:xfrm>
            <a:off x="2425526" y="3226752"/>
            <a:ext cx="1101539" cy="631102"/>
            <a:chOff x="3634151" y="2942651"/>
            <a:chExt cx="1101539" cy="631102"/>
          </a:xfrm>
        </p:grpSpPr>
        <p:sp>
          <p:nvSpPr>
            <p:cNvPr id="304" name="Freeform 355">
              <a:extLst>
                <a:ext uri="{FF2B5EF4-FFF2-40B4-BE49-F238E27FC236}">
                  <a16:creationId xmlns:a16="http://schemas.microsoft.com/office/drawing/2014/main" id="{EE94CC2A-8F0D-4F5E-9928-5241A5B2434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Oval 304">
              <a:extLst>
                <a:ext uri="{FF2B5EF4-FFF2-40B4-BE49-F238E27FC236}">
                  <a16:creationId xmlns:a16="http://schemas.microsoft.com/office/drawing/2014/main" id="{091EAC43-12C9-445B-9E17-1AB7F166BA9C}"/>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531974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51A1-EE26-4D73-9E16-FCDD65EEF80D}"/>
              </a:ext>
            </a:extLst>
          </p:cNvPr>
          <p:cNvSpPr>
            <a:spLocks noGrp="1"/>
          </p:cNvSpPr>
          <p:nvPr>
            <p:ph type="title"/>
          </p:nvPr>
        </p:nvSpPr>
        <p:spPr/>
        <p:txBody>
          <a:bodyPr/>
          <a:lstStyle/>
          <a:p>
            <a:r>
              <a:rPr lang="en-US"/>
              <a:t>Phase II DESTINY-PanTumor02: T-DXd in HER2-Positive Gynecologic Cancers Cohorts </a:t>
            </a:r>
          </a:p>
        </p:txBody>
      </p:sp>
      <p:sp>
        <p:nvSpPr>
          <p:cNvPr id="3" name="Content Placeholder 2">
            <a:extLst>
              <a:ext uri="{FF2B5EF4-FFF2-40B4-BE49-F238E27FC236}">
                <a16:creationId xmlns:a16="http://schemas.microsoft.com/office/drawing/2014/main" id="{10166B80-E249-47DF-9C31-9A58062CEC6A}"/>
              </a:ext>
            </a:extLst>
          </p:cNvPr>
          <p:cNvSpPr>
            <a:spLocks noGrp="1"/>
          </p:cNvSpPr>
          <p:nvPr>
            <p:ph idx="4294967295"/>
          </p:nvPr>
        </p:nvSpPr>
        <p:spPr>
          <a:xfrm>
            <a:off x="609758" y="1512889"/>
            <a:ext cx="10267791" cy="377508"/>
          </a:xfrm>
        </p:spPr>
        <p:txBody>
          <a:bodyPr/>
          <a:lstStyle/>
          <a:p>
            <a:r>
              <a:rPr lang="en-US" sz="2000"/>
              <a:t>International, open-label, multicohort phase II trial</a:t>
            </a:r>
          </a:p>
        </p:txBody>
      </p:sp>
      <p:sp>
        <p:nvSpPr>
          <p:cNvPr id="4" name="Text Box 15">
            <a:extLst>
              <a:ext uri="{FF2B5EF4-FFF2-40B4-BE49-F238E27FC236}">
                <a16:creationId xmlns:a16="http://schemas.microsoft.com/office/drawing/2014/main" id="{2BC6DEC6-6B92-8328-5419-6AAF7E7A7226}"/>
              </a:ext>
            </a:extLst>
          </p:cNvPr>
          <p:cNvSpPr txBox="1">
            <a:spLocks noChangeArrowheads="1"/>
          </p:cNvSpPr>
          <p:nvPr/>
        </p:nvSpPr>
        <p:spPr bwMode="auto">
          <a:xfrm>
            <a:off x="412751" y="6192960"/>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NCT04482309. Meric-Bernstam. ASCO 2023. Abstr LBA300. Meric-Bernstam. JCO. 2024;42:47. </a:t>
            </a:r>
            <a:br>
              <a:rPr lang="en-US" altLang="en-US" sz="1200" b="0" spc="-10">
                <a:solidFill>
                  <a:schemeClr val="bg2"/>
                </a:solidFill>
                <a:latin typeface="Calibri" panose="020F0502020204030204" pitchFamily="34" charset="0"/>
                <a:cs typeface="+mn-cs"/>
              </a:rPr>
            </a:br>
            <a:r>
              <a:rPr lang="en-US" altLang="en-US" sz="1200" b="0" spc="-10">
                <a:solidFill>
                  <a:schemeClr val="bg2"/>
                </a:solidFill>
                <a:latin typeface="Calibri" panose="020F0502020204030204" pitchFamily="34" charset="0"/>
                <a:cs typeface="+mn-cs"/>
              </a:rPr>
              <a:t>Makker. SGO 2024. Trastuzumab deruxtecan PI.</a:t>
            </a:r>
            <a:endParaRPr lang="en-US" altLang="en-US" sz="1200" b="0">
              <a:solidFill>
                <a:schemeClr val="bg2"/>
              </a:solidFill>
              <a:latin typeface="Calibri" panose="020F0502020204030204" pitchFamily="34" charset="0"/>
              <a:cs typeface="+mn-cs"/>
            </a:endParaRPr>
          </a:p>
        </p:txBody>
      </p:sp>
      <p:sp>
        <p:nvSpPr>
          <p:cNvPr id="5" name="Content Placeholder 2">
            <a:extLst>
              <a:ext uri="{FF2B5EF4-FFF2-40B4-BE49-F238E27FC236}">
                <a16:creationId xmlns:a16="http://schemas.microsoft.com/office/drawing/2014/main" id="{EFA71177-57F6-1D36-C4B8-FE1389584A69}"/>
              </a:ext>
            </a:extLst>
          </p:cNvPr>
          <p:cNvSpPr txBox="1">
            <a:spLocks/>
          </p:cNvSpPr>
          <p:nvPr/>
        </p:nvSpPr>
        <p:spPr bwMode="auto">
          <a:xfrm>
            <a:off x="601820" y="4228318"/>
            <a:ext cx="4673565" cy="147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a:t>Primary endpoint: </a:t>
            </a:r>
            <a:r>
              <a:rPr lang="en-US" sz="2000" b="0" kern="0"/>
              <a:t>confirmed ORR by investigator assessment (RECIST v1.1)</a:t>
            </a:r>
          </a:p>
          <a:p>
            <a:r>
              <a:rPr lang="en-US" sz="2000" b="1" kern="0"/>
              <a:t>Secondary endpoints: </a:t>
            </a:r>
            <a:r>
              <a:rPr lang="en-US" sz="2000" b="0" kern="0"/>
              <a:t>DoR, DCR, PFS, OS, safety</a:t>
            </a:r>
          </a:p>
        </p:txBody>
      </p:sp>
      <p:sp>
        <p:nvSpPr>
          <p:cNvPr id="6" name="Content Placeholder 3">
            <a:extLst>
              <a:ext uri="{FF2B5EF4-FFF2-40B4-BE49-F238E27FC236}">
                <a16:creationId xmlns:a16="http://schemas.microsoft.com/office/drawing/2014/main" id="{2DAB3094-37CE-DAC1-3260-536FC4DE1599}"/>
              </a:ext>
            </a:extLst>
          </p:cNvPr>
          <p:cNvSpPr txBox="1">
            <a:spLocks/>
          </p:cNvSpPr>
          <p:nvPr/>
        </p:nvSpPr>
        <p:spPr>
          <a:xfrm>
            <a:off x="6252634" y="4228743"/>
            <a:ext cx="5229570" cy="192873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a:t>HER2 expression determined by local testing</a:t>
            </a:r>
          </a:p>
          <a:p>
            <a:pPr lvl="1"/>
            <a:r>
              <a:rPr lang="en-US" sz="1800" b="0" kern="0"/>
              <a:t>If not feasible, central testing performed with semiquantitative IHC assay for HER2 overexpression (HercepTest) per ASCO/CAP gastric cancer guidelines</a:t>
            </a:r>
          </a:p>
          <a:p>
            <a:pPr lvl="1"/>
            <a:r>
              <a:rPr lang="en-US" sz="1800" b="0" kern="0"/>
              <a:t>All participants centrally confirmed</a:t>
            </a:r>
          </a:p>
        </p:txBody>
      </p:sp>
      <p:sp>
        <p:nvSpPr>
          <p:cNvPr id="7" name="Text Box 45">
            <a:extLst>
              <a:ext uri="{FF2B5EF4-FFF2-40B4-BE49-F238E27FC236}">
                <a16:creationId xmlns:a16="http://schemas.microsoft.com/office/drawing/2014/main" id="{A5EEAEC4-CAC7-1D3B-671C-6C94D04F8622}"/>
              </a:ext>
            </a:extLst>
          </p:cNvPr>
          <p:cNvSpPr txBox="1">
            <a:spLocks noChangeArrowheads="1"/>
          </p:cNvSpPr>
          <p:nvPr/>
        </p:nvSpPr>
        <p:spPr bwMode="auto">
          <a:xfrm>
            <a:off x="1155698" y="1890396"/>
            <a:ext cx="326780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a:solidFill>
                  <a:schemeClr val="bg1"/>
                </a:solidFill>
                <a:latin typeface="Calibri" panose="020F0502020204030204" pitchFamily="34" charset="0"/>
              </a:rPr>
              <a:t>Patients with advanced solid tumors ineligible for curative tx; </a:t>
            </a:r>
            <a:r>
              <a:rPr lang="en-GB" altLang="en-US" sz="1800">
                <a:solidFill>
                  <a:schemeClr val="bg1"/>
                </a:solidFill>
                <a:latin typeface="Calibri" panose="020F0502020204030204" pitchFamily="34" charset="0"/>
              </a:rPr>
              <a:t>HER2 expression (IHC 3+ or 2+)</a:t>
            </a:r>
            <a:r>
              <a:rPr lang="en-GB" altLang="en-US" sz="1800" b="0">
                <a:solidFill>
                  <a:schemeClr val="bg1"/>
                </a:solidFill>
                <a:latin typeface="Calibri" panose="020F0502020204030204" pitchFamily="34" charset="0"/>
              </a:rPr>
              <a:t>; progressed after prior tx or with no satisfactory alternatives; prior HER2-targeted tx permitted; ECOG/WHO PS 0/1</a:t>
            </a:r>
          </a:p>
          <a:p>
            <a:pPr algn="ctr">
              <a:lnSpc>
                <a:spcPct val="100000"/>
              </a:lnSpc>
              <a:spcBef>
                <a:spcPct val="0"/>
              </a:spcBef>
              <a:spcAft>
                <a:spcPct val="0"/>
              </a:spcAft>
              <a:buClrTx/>
              <a:buFontTx/>
              <a:buNone/>
            </a:pPr>
            <a:r>
              <a:rPr lang="en-GB" altLang="en-US" sz="1800" b="0">
                <a:solidFill>
                  <a:schemeClr val="bg1"/>
                </a:solidFill>
                <a:latin typeface="Calibri" panose="020F0502020204030204" pitchFamily="34" charset="0"/>
              </a:rPr>
              <a:t>(N = 268)</a:t>
            </a:r>
            <a:endParaRPr lang="en-US" altLang="en-US" sz="1800" b="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3768D69F-B60D-DF60-DE7B-7CA9B1B28222}"/>
              </a:ext>
            </a:extLst>
          </p:cNvPr>
          <p:cNvSpPr>
            <a:spLocks noChangeArrowheads="1"/>
          </p:cNvSpPr>
          <p:nvPr/>
        </p:nvSpPr>
        <p:spPr bwMode="auto">
          <a:xfrm>
            <a:off x="6990079" y="2692927"/>
            <a:ext cx="3050223"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a:solidFill>
                  <a:schemeClr val="tx1"/>
                </a:solidFill>
                <a:latin typeface="Calibri" panose="020F0502020204030204" pitchFamily="34" charset="0"/>
              </a:rPr>
              <a:t>T-DXd </a:t>
            </a:r>
            <a:r>
              <a:rPr lang="en-US" altLang="en-US" sz="1800" b="0">
                <a:solidFill>
                  <a:schemeClr val="tx1"/>
                </a:solidFill>
                <a:latin typeface="Calibri" panose="020F0502020204030204" pitchFamily="34" charset="0"/>
              </a:rPr>
              <a:t>5.4 mg/kg IV Q3W</a:t>
            </a:r>
          </a:p>
        </p:txBody>
      </p:sp>
      <p:sp>
        <p:nvSpPr>
          <p:cNvPr id="16" name="Text Box 45">
            <a:extLst>
              <a:ext uri="{FF2B5EF4-FFF2-40B4-BE49-F238E27FC236}">
                <a16:creationId xmlns:a16="http://schemas.microsoft.com/office/drawing/2014/main" id="{528CDFD5-C4F1-54C3-88C4-B90764200CBA}"/>
              </a:ext>
            </a:extLst>
          </p:cNvPr>
          <p:cNvSpPr txBox="1">
            <a:spLocks noChangeArrowheads="1"/>
          </p:cNvSpPr>
          <p:nvPr/>
        </p:nvSpPr>
        <p:spPr bwMode="auto">
          <a:xfrm>
            <a:off x="4686820" y="2721393"/>
            <a:ext cx="203994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a:solidFill>
                  <a:schemeClr val="bg1"/>
                </a:solidFill>
                <a:latin typeface="Calibri" panose="020F0502020204030204" pitchFamily="34" charset="0"/>
              </a:rPr>
              <a:t>Gyn Cancers* Cohort</a:t>
            </a:r>
            <a:endParaRPr lang="en-GB" altLang="en-US" sz="1800" b="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800" b="0">
                <a:solidFill>
                  <a:schemeClr val="bg1"/>
                </a:solidFill>
                <a:latin typeface="Calibri" panose="020F0502020204030204" pitchFamily="34" charset="0"/>
              </a:rPr>
              <a:t>(n = 120)</a:t>
            </a:r>
            <a:endParaRPr lang="en-US" altLang="en-US" sz="1800">
              <a:solidFill>
                <a:schemeClr val="bg1"/>
              </a:solidFill>
              <a:latin typeface="Calibri" panose="020F0502020204030204" pitchFamily="34" charset="0"/>
            </a:endParaRPr>
          </a:p>
        </p:txBody>
      </p:sp>
      <p:sp>
        <p:nvSpPr>
          <p:cNvPr id="17" name="Line 52">
            <a:extLst>
              <a:ext uri="{FF2B5EF4-FFF2-40B4-BE49-F238E27FC236}">
                <a16:creationId xmlns:a16="http://schemas.microsoft.com/office/drawing/2014/main" id="{2543B421-48F3-2838-8314-38D2EE2B976F}"/>
              </a:ext>
            </a:extLst>
          </p:cNvPr>
          <p:cNvSpPr>
            <a:spLocks noChangeShapeType="1"/>
          </p:cNvSpPr>
          <p:nvPr/>
        </p:nvSpPr>
        <p:spPr bwMode="auto">
          <a:xfrm>
            <a:off x="4549129" y="304455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8" name="Line 52">
            <a:extLst>
              <a:ext uri="{FF2B5EF4-FFF2-40B4-BE49-F238E27FC236}">
                <a16:creationId xmlns:a16="http://schemas.microsoft.com/office/drawing/2014/main" id="{32E3AE5E-A239-84B4-7BA1-C296093AB5DF}"/>
              </a:ext>
            </a:extLst>
          </p:cNvPr>
          <p:cNvSpPr>
            <a:spLocks noChangeShapeType="1"/>
          </p:cNvSpPr>
          <p:nvPr/>
        </p:nvSpPr>
        <p:spPr bwMode="auto">
          <a:xfrm>
            <a:off x="6324067" y="304455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8" name="Rounded Rectangle 11">
            <a:extLst>
              <a:ext uri="{FF2B5EF4-FFF2-40B4-BE49-F238E27FC236}">
                <a16:creationId xmlns:a16="http://schemas.microsoft.com/office/drawing/2014/main" id="{1B1EA99E-9FE8-0AF0-E148-2D5519270C30}"/>
              </a:ext>
            </a:extLst>
          </p:cNvPr>
          <p:cNvSpPr/>
          <p:nvPr/>
        </p:nvSpPr>
        <p:spPr bwMode="auto">
          <a:xfrm>
            <a:off x="8266113" y="1414815"/>
            <a:ext cx="3728616" cy="924422"/>
          </a:xfrm>
          <a:prstGeom prst="roundRect">
            <a:avLst>
              <a:gd name="adj" fmla="val 12627"/>
            </a:avLst>
          </a:prstGeom>
          <a:solidFill>
            <a:srgbClr val="FFFF00"/>
          </a:solidFill>
          <a:ln w="0">
            <a:solidFill>
              <a:srgbClr val="015873"/>
            </a:solidFill>
            <a:miter lim="800000"/>
            <a:headEnd/>
            <a:tailEnd/>
          </a:ln>
          <a:effectLst/>
        </p:spPr>
        <p:txBody>
          <a:bodyPr lIns="0" tIns="0" rIns="0" bIns="0" rtlCol="0"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None/>
            </a:pPr>
            <a:r>
              <a:rPr lang="en-US" sz="1400" spc="100">
                <a:solidFill>
                  <a:schemeClr val="accent1"/>
                </a:solidFill>
                <a:latin typeface="Calibri" panose="020F0502020204030204" pitchFamily="34" charset="0"/>
              </a:rPr>
              <a:t>Now FDA approved for the treatment of patients with inoperable or metastatic tumors that express HER2 who have received prior systemic treatment</a:t>
            </a:r>
          </a:p>
        </p:txBody>
      </p:sp>
      <p:sp>
        <p:nvSpPr>
          <p:cNvPr id="9" name="TextBox 8">
            <a:extLst>
              <a:ext uri="{FF2B5EF4-FFF2-40B4-BE49-F238E27FC236}">
                <a16:creationId xmlns:a16="http://schemas.microsoft.com/office/drawing/2014/main" id="{D54ED1E0-C3F2-F1BA-E69F-69CAA8C7DD01}"/>
              </a:ext>
            </a:extLst>
          </p:cNvPr>
          <p:cNvSpPr txBox="1"/>
          <p:nvPr/>
        </p:nvSpPr>
        <p:spPr bwMode="auto">
          <a:xfrm>
            <a:off x="6819405" y="3685256"/>
            <a:ext cx="33915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*Endometrial, ovarian, and cervical cancers.</a:t>
            </a:r>
          </a:p>
        </p:txBody>
      </p:sp>
    </p:spTree>
    <p:extLst>
      <p:ext uri="{BB962C8B-B14F-4D97-AF65-F5344CB8AC3E}">
        <p14:creationId xmlns:p14="http://schemas.microsoft.com/office/powerpoint/2010/main" val="14743481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19FA6-7CC9-79EB-A278-79B3B636D8F3}"/>
              </a:ext>
            </a:extLst>
          </p:cNvPr>
          <p:cNvSpPr>
            <a:spLocks noGrp="1"/>
          </p:cNvSpPr>
          <p:nvPr>
            <p:ph type="title"/>
          </p:nvPr>
        </p:nvSpPr>
        <p:spPr>
          <a:xfrm>
            <a:off x="596472" y="236252"/>
            <a:ext cx="10872444" cy="1103313"/>
          </a:xfrm>
        </p:spPr>
        <p:txBody>
          <a:bodyPr/>
          <a:lstStyle/>
          <a:p>
            <a:r>
              <a:rPr lang="en-US"/>
              <a:t>DESTINY-PanTumor02: T-DXd Responses</a:t>
            </a:r>
            <a:br>
              <a:rPr lang="en-US"/>
            </a:br>
            <a:r>
              <a:rPr lang="en-US"/>
              <a:t>in Gynecologic Cancers by HER2 Status</a:t>
            </a:r>
          </a:p>
        </p:txBody>
      </p:sp>
      <p:sp>
        <p:nvSpPr>
          <p:cNvPr id="7" name="TextBox 6">
            <a:extLst>
              <a:ext uri="{FF2B5EF4-FFF2-40B4-BE49-F238E27FC236}">
                <a16:creationId xmlns:a16="http://schemas.microsoft.com/office/drawing/2014/main" id="{7E5E6846-8CE0-6AF9-2D16-F125EEBA0A85}"/>
              </a:ext>
            </a:extLst>
          </p:cNvPr>
          <p:cNvSpPr txBox="1"/>
          <p:nvPr/>
        </p:nvSpPr>
        <p:spPr bwMode="auto">
          <a:xfrm>
            <a:off x="396963" y="6374423"/>
            <a:ext cx="3480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1" hangingPunct="1">
              <a:defRPr/>
            </a:pPr>
            <a:r>
              <a:rPr lang="en-US" altLang="en-US" sz="1200" b="0" spc="-10">
                <a:solidFill>
                  <a:schemeClr val="bg2"/>
                </a:solidFill>
                <a:latin typeface="Calibri" panose="020F0502020204030204" pitchFamily="34" charset="0"/>
                <a:cs typeface="+mn-cs"/>
              </a:rPr>
              <a:t>Meric-Bernstam. JCO. 2024;42:47. Makker. SGO 2024.</a:t>
            </a:r>
            <a:endParaRPr lang="en-US" altLang="en-US" sz="1200" b="0">
              <a:solidFill>
                <a:schemeClr val="bg2"/>
              </a:solidFill>
              <a:latin typeface="Calibri" panose="020F0502020204030204" pitchFamily="34" charset="0"/>
              <a:cs typeface="+mn-cs"/>
            </a:endParaRPr>
          </a:p>
        </p:txBody>
      </p:sp>
      <p:sp>
        <p:nvSpPr>
          <p:cNvPr id="37" name="Rectangle 36">
            <a:extLst>
              <a:ext uri="{FF2B5EF4-FFF2-40B4-BE49-F238E27FC236}">
                <a16:creationId xmlns:a16="http://schemas.microsoft.com/office/drawing/2014/main" id="{A6778D5D-E729-AF92-CA96-177B40A8C086}"/>
              </a:ext>
            </a:extLst>
          </p:cNvPr>
          <p:cNvSpPr/>
          <p:nvPr/>
        </p:nvSpPr>
        <p:spPr bwMode="auto">
          <a:xfrm>
            <a:off x="3613087" y="3583495"/>
            <a:ext cx="376157" cy="20299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C4A3BC7F-B39C-731C-39BA-A927DB29B654}"/>
              </a:ext>
            </a:extLst>
          </p:cNvPr>
          <p:cNvSpPr/>
          <p:nvPr/>
        </p:nvSpPr>
        <p:spPr bwMode="auto">
          <a:xfrm>
            <a:off x="4024818" y="2633895"/>
            <a:ext cx="376157" cy="297956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6C9CE2BE-EF74-279F-118D-130B612F280A}"/>
              </a:ext>
            </a:extLst>
          </p:cNvPr>
          <p:cNvSpPr/>
          <p:nvPr/>
        </p:nvSpPr>
        <p:spPr bwMode="auto">
          <a:xfrm>
            <a:off x="4445434" y="3976687"/>
            <a:ext cx="376157" cy="1636776"/>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C6F187BC-D7D0-4A56-DFB4-7CA1309545B5}"/>
              </a:ext>
            </a:extLst>
          </p:cNvPr>
          <p:cNvGrpSpPr/>
          <p:nvPr/>
        </p:nvGrpSpPr>
        <p:grpSpPr>
          <a:xfrm>
            <a:off x="3078082" y="5258125"/>
            <a:ext cx="1739613" cy="369332"/>
            <a:chOff x="890096" y="5590960"/>
            <a:chExt cx="1739613" cy="369332"/>
          </a:xfrm>
        </p:grpSpPr>
        <p:sp>
          <p:nvSpPr>
            <p:cNvPr id="42" name="TextBox 41">
              <a:extLst>
                <a:ext uri="{FF2B5EF4-FFF2-40B4-BE49-F238E27FC236}">
                  <a16:creationId xmlns:a16="http://schemas.microsoft.com/office/drawing/2014/main" id="{588B9DA3-0AA1-F8F0-9EFE-B010AE148FC8}"/>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a:t>
              </a:r>
            </a:p>
          </p:txBody>
        </p:sp>
        <p:sp>
          <p:nvSpPr>
            <p:cNvPr id="43" name="TextBox 42">
              <a:extLst>
                <a:ext uri="{FF2B5EF4-FFF2-40B4-BE49-F238E27FC236}">
                  <a16:creationId xmlns:a16="http://schemas.microsoft.com/office/drawing/2014/main" id="{A8AB3B0D-8F75-9366-972B-6EBAFAA0207F}"/>
                </a:ext>
              </a:extLst>
            </p:cNvPr>
            <p:cNvSpPr txBox="1"/>
            <p:nvPr/>
          </p:nvSpPr>
          <p:spPr bwMode="auto">
            <a:xfrm>
              <a:off x="1407132"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latin typeface="Calibri" panose="020F0502020204030204" pitchFamily="34" charset="0"/>
                </a:rPr>
                <a:t>40</a:t>
              </a:r>
            </a:p>
          </p:txBody>
        </p:sp>
        <p:sp>
          <p:nvSpPr>
            <p:cNvPr id="44" name="TextBox 43">
              <a:extLst>
                <a:ext uri="{FF2B5EF4-FFF2-40B4-BE49-F238E27FC236}">
                  <a16:creationId xmlns:a16="http://schemas.microsoft.com/office/drawing/2014/main" id="{2D36D780-6DBA-1251-DE0B-081529BF6432}"/>
                </a:ext>
              </a:extLst>
            </p:cNvPr>
            <p:cNvSpPr txBox="1"/>
            <p:nvPr/>
          </p:nvSpPr>
          <p:spPr bwMode="auto">
            <a:xfrm>
              <a:off x="181027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13</a:t>
              </a:r>
            </a:p>
          </p:txBody>
        </p:sp>
        <p:sp>
          <p:nvSpPr>
            <p:cNvPr id="45" name="TextBox 44">
              <a:extLst>
                <a:ext uri="{FF2B5EF4-FFF2-40B4-BE49-F238E27FC236}">
                  <a16:creationId xmlns:a16="http://schemas.microsoft.com/office/drawing/2014/main" id="{77958A53-64E8-617C-5C8C-04D782C05D8D}"/>
                </a:ext>
              </a:extLst>
            </p:cNvPr>
            <p:cNvSpPr txBox="1"/>
            <p:nvPr/>
          </p:nvSpPr>
          <p:spPr bwMode="auto">
            <a:xfrm>
              <a:off x="2211005"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17</a:t>
              </a:r>
            </a:p>
          </p:txBody>
        </p:sp>
      </p:grpSp>
      <p:grpSp>
        <p:nvGrpSpPr>
          <p:cNvPr id="46" name="Group 45">
            <a:extLst>
              <a:ext uri="{FF2B5EF4-FFF2-40B4-BE49-F238E27FC236}">
                <a16:creationId xmlns:a16="http://schemas.microsoft.com/office/drawing/2014/main" id="{4698B6BA-4F3D-7547-1BE1-CB4934261CE4}"/>
              </a:ext>
            </a:extLst>
          </p:cNvPr>
          <p:cNvGrpSpPr/>
          <p:nvPr/>
        </p:nvGrpSpPr>
        <p:grpSpPr>
          <a:xfrm>
            <a:off x="2860272" y="1904465"/>
            <a:ext cx="535724" cy="3900805"/>
            <a:chOff x="672286" y="1896274"/>
            <a:chExt cx="535724" cy="3900805"/>
          </a:xfrm>
        </p:grpSpPr>
        <p:sp>
          <p:nvSpPr>
            <p:cNvPr id="47" name="TextBox 46">
              <a:extLst>
                <a:ext uri="{FF2B5EF4-FFF2-40B4-BE49-F238E27FC236}">
                  <a16:creationId xmlns:a16="http://schemas.microsoft.com/office/drawing/2014/main" id="{4CF69BD1-9CA5-4BF8-2C0B-7867C79E17EA}"/>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41790897-F2F5-1DC3-0E60-6A9DF44CB36A}"/>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DB037225-4C03-F312-9814-3CE7EF5FE95A}"/>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71B955CB-480C-448E-BBDC-DEB1F308A44C}"/>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081452D7-9D30-FB10-740E-66C69E02D2AA}"/>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9B2C561A-3A41-7AB3-3D23-A663FCCB3E5F}"/>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sp>
        <p:nvSpPr>
          <p:cNvPr id="53" name="Freeform: Shape 52">
            <a:extLst>
              <a:ext uri="{FF2B5EF4-FFF2-40B4-BE49-F238E27FC236}">
                <a16:creationId xmlns:a16="http://schemas.microsoft.com/office/drawing/2014/main" id="{596ABFDB-058F-A920-CD4D-0992D2EA1208}"/>
              </a:ext>
            </a:extLst>
          </p:cNvPr>
          <p:cNvSpPr/>
          <p:nvPr/>
        </p:nvSpPr>
        <p:spPr bwMode="auto">
          <a:xfrm>
            <a:off x="3431570" y="2093023"/>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a:p>
        </p:txBody>
      </p:sp>
      <p:grpSp>
        <p:nvGrpSpPr>
          <p:cNvPr id="54" name="Group 53">
            <a:extLst>
              <a:ext uri="{FF2B5EF4-FFF2-40B4-BE49-F238E27FC236}">
                <a16:creationId xmlns:a16="http://schemas.microsoft.com/office/drawing/2014/main" id="{A87AA8F7-EBD9-F10B-55BC-809AF1F1DAA8}"/>
              </a:ext>
            </a:extLst>
          </p:cNvPr>
          <p:cNvGrpSpPr/>
          <p:nvPr/>
        </p:nvGrpSpPr>
        <p:grpSpPr>
          <a:xfrm>
            <a:off x="3344426" y="2093023"/>
            <a:ext cx="87144" cy="3530576"/>
            <a:chOff x="827453" y="2084832"/>
            <a:chExt cx="661582" cy="3530576"/>
          </a:xfrm>
        </p:grpSpPr>
        <p:cxnSp>
          <p:nvCxnSpPr>
            <p:cNvPr id="55" name="Straight Connector 54">
              <a:extLst>
                <a:ext uri="{FF2B5EF4-FFF2-40B4-BE49-F238E27FC236}">
                  <a16:creationId xmlns:a16="http://schemas.microsoft.com/office/drawing/2014/main" id="{87770FB8-C19A-2B65-F226-640DE46A7296}"/>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7703D03-CD7D-7095-C6E5-19F953F77115}"/>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BAA55B4-E446-BB9B-62C7-7624502EF649}"/>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D9F8B4C-5862-04DA-BC6C-8F509FB3DB3F}"/>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CC89EF3-EDBB-1FA5-EEB8-13CE5B4D3A9A}"/>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A60CA1E-013B-4735-0FB3-F8B8377B503D}"/>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826A20B3-9C8F-1E57-FA3B-20282DE3C5B1}"/>
              </a:ext>
            </a:extLst>
          </p:cNvPr>
          <p:cNvSpPr txBox="1"/>
          <p:nvPr/>
        </p:nvSpPr>
        <p:spPr bwMode="auto">
          <a:xfrm>
            <a:off x="3598578" y="329208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57</a:t>
            </a:r>
          </a:p>
        </p:txBody>
      </p:sp>
      <p:sp>
        <p:nvSpPr>
          <p:cNvPr id="62" name="TextBox 61">
            <a:extLst>
              <a:ext uri="{FF2B5EF4-FFF2-40B4-BE49-F238E27FC236}">
                <a16:creationId xmlns:a16="http://schemas.microsoft.com/office/drawing/2014/main" id="{685B8E9A-B7FD-3077-D70F-7FE16B837E76}"/>
              </a:ext>
            </a:extLst>
          </p:cNvPr>
          <p:cNvSpPr txBox="1"/>
          <p:nvPr/>
        </p:nvSpPr>
        <p:spPr bwMode="auto">
          <a:xfrm>
            <a:off x="3995587" y="22935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85</a:t>
            </a:r>
          </a:p>
        </p:txBody>
      </p:sp>
      <p:sp>
        <p:nvSpPr>
          <p:cNvPr id="63" name="TextBox 62">
            <a:extLst>
              <a:ext uri="{FF2B5EF4-FFF2-40B4-BE49-F238E27FC236}">
                <a16:creationId xmlns:a16="http://schemas.microsoft.com/office/drawing/2014/main" id="{D93D4BF6-3587-314A-6A1D-308A58FAF3AD}"/>
              </a:ext>
            </a:extLst>
          </p:cNvPr>
          <p:cNvSpPr txBox="1"/>
          <p:nvPr/>
        </p:nvSpPr>
        <p:spPr bwMode="auto">
          <a:xfrm>
            <a:off x="4431657" y="36413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47</a:t>
            </a:r>
          </a:p>
        </p:txBody>
      </p:sp>
      <p:grpSp>
        <p:nvGrpSpPr>
          <p:cNvPr id="7168" name="Group 7167">
            <a:extLst>
              <a:ext uri="{FF2B5EF4-FFF2-40B4-BE49-F238E27FC236}">
                <a16:creationId xmlns:a16="http://schemas.microsoft.com/office/drawing/2014/main" id="{0C314DBE-34C3-4CF1-7832-58913D17AD91}"/>
              </a:ext>
            </a:extLst>
          </p:cNvPr>
          <p:cNvGrpSpPr/>
          <p:nvPr/>
        </p:nvGrpSpPr>
        <p:grpSpPr>
          <a:xfrm>
            <a:off x="3586301" y="5607554"/>
            <a:ext cx="1278683" cy="590931"/>
            <a:chOff x="1398315" y="5590960"/>
            <a:chExt cx="1278683" cy="590931"/>
          </a:xfrm>
        </p:grpSpPr>
        <p:sp>
          <p:nvSpPr>
            <p:cNvPr id="7169" name="TextBox 7168">
              <a:extLst>
                <a:ext uri="{FF2B5EF4-FFF2-40B4-BE49-F238E27FC236}">
                  <a16:creationId xmlns:a16="http://schemas.microsoft.com/office/drawing/2014/main" id="{5A22B4DB-8265-DF92-870F-5CA729A5773F}"/>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All</a:t>
              </a:r>
            </a:p>
          </p:txBody>
        </p:sp>
        <p:sp>
          <p:nvSpPr>
            <p:cNvPr id="7171" name="TextBox 7170">
              <a:extLst>
                <a:ext uri="{FF2B5EF4-FFF2-40B4-BE49-F238E27FC236}">
                  <a16:creationId xmlns:a16="http://schemas.microsoft.com/office/drawing/2014/main" id="{FF9AC52D-0906-8D05-568C-BBB8638B632E}"/>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3+</a:t>
              </a:r>
            </a:p>
          </p:txBody>
        </p:sp>
        <p:sp>
          <p:nvSpPr>
            <p:cNvPr id="7172" name="TextBox 7171">
              <a:extLst>
                <a:ext uri="{FF2B5EF4-FFF2-40B4-BE49-F238E27FC236}">
                  <a16:creationId xmlns:a16="http://schemas.microsoft.com/office/drawing/2014/main" id="{785F7E7A-84DA-7771-8864-98DB53D068C4}"/>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2+</a:t>
              </a:r>
            </a:p>
          </p:txBody>
        </p:sp>
      </p:grpSp>
      <p:sp>
        <p:nvSpPr>
          <p:cNvPr id="7173" name="TextBox 7172">
            <a:extLst>
              <a:ext uri="{FF2B5EF4-FFF2-40B4-BE49-F238E27FC236}">
                <a16:creationId xmlns:a16="http://schemas.microsoft.com/office/drawing/2014/main" id="{57644318-C7C7-DC55-5FD8-5855513E3822}"/>
              </a:ext>
            </a:extLst>
          </p:cNvPr>
          <p:cNvSpPr txBox="1"/>
          <p:nvPr/>
        </p:nvSpPr>
        <p:spPr bwMode="auto">
          <a:xfrm>
            <a:off x="5566656" y="1508271"/>
            <a:ext cx="1869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ORR in OC Cohort</a:t>
            </a:r>
          </a:p>
        </p:txBody>
      </p:sp>
      <p:sp>
        <p:nvSpPr>
          <p:cNvPr id="7174" name="TextBox 7173">
            <a:extLst>
              <a:ext uri="{FF2B5EF4-FFF2-40B4-BE49-F238E27FC236}">
                <a16:creationId xmlns:a16="http://schemas.microsoft.com/office/drawing/2014/main" id="{CC4E8C3B-C3A6-E8B2-A6E8-0276A8A645E6}"/>
              </a:ext>
            </a:extLst>
          </p:cNvPr>
          <p:cNvSpPr txBox="1"/>
          <p:nvPr/>
        </p:nvSpPr>
        <p:spPr bwMode="auto">
          <a:xfrm>
            <a:off x="3298494" y="1504523"/>
            <a:ext cx="182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ORR in EC Cohort</a:t>
            </a:r>
          </a:p>
        </p:txBody>
      </p:sp>
      <p:sp>
        <p:nvSpPr>
          <p:cNvPr id="7175" name="TextBox 7174">
            <a:extLst>
              <a:ext uri="{FF2B5EF4-FFF2-40B4-BE49-F238E27FC236}">
                <a16:creationId xmlns:a16="http://schemas.microsoft.com/office/drawing/2014/main" id="{F10D01AC-CD01-7A0E-9C3B-2D1BFD097EAF}"/>
              </a:ext>
            </a:extLst>
          </p:cNvPr>
          <p:cNvSpPr txBox="1"/>
          <p:nvPr/>
        </p:nvSpPr>
        <p:spPr bwMode="auto">
          <a:xfrm>
            <a:off x="1097874" y="1514609"/>
            <a:ext cx="1835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ORR in CC Cohort</a:t>
            </a:r>
          </a:p>
        </p:txBody>
      </p:sp>
      <p:sp>
        <p:nvSpPr>
          <p:cNvPr id="7176" name="Rectangle 7175">
            <a:extLst>
              <a:ext uri="{FF2B5EF4-FFF2-40B4-BE49-F238E27FC236}">
                <a16:creationId xmlns:a16="http://schemas.microsoft.com/office/drawing/2014/main" id="{55EDBEEF-24CD-A9D2-C11B-4A171F91B9EC}"/>
              </a:ext>
            </a:extLst>
          </p:cNvPr>
          <p:cNvSpPr/>
          <p:nvPr/>
        </p:nvSpPr>
        <p:spPr bwMode="auto">
          <a:xfrm>
            <a:off x="5893692" y="3842693"/>
            <a:ext cx="311803" cy="17381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77" name="Rectangle 7176">
            <a:extLst>
              <a:ext uri="{FF2B5EF4-FFF2-40B4-BE49-F238E27FC236}">
                <a16:creationId xmlns:a16="http://schemas.microsoft.com/office/drawing/2014/main" id="{3A037035-10F8-1F0A-43F2-58C15F36B511}"/>
              </a:ext>
            </a:extLst>
          </p:cNvPr>
          <p:cNvSpPr/>
          <p:nvPr/>
        </p:nvSpPr>
        <p:spPr bwMode="auto">
          <a:xfrm>
            <a:off x="6305422" y="3351397"/>
            <a:ext cx="334005" cy="22294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78" name="Rectangle 7177">
            <a:extLst>
              <a:ext uri="{FF2B5EF4-FFF2-40B4-BE49-F238E27FC236}">
                <a16:creationId xmlns:a16="http://schemas.microsoft.com/office/drawing/2014/main" id="{530D531C-62B3-9328-78B6-00B1C7AFEE20}"/>
              </a:ext>
            </a:extLst>
          </p:cNvPr>
          <p:cNvSpPr/>
          <p:nvPr/>
        </p:nvSpPr>
        <p:spPr bwMode="auto">
          <a:xfrm>
            <a:off x="6726038" y="4320561"/>
            <a:ext cx="383481" cy="1260283"/>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79" name="TextBox 7178">
            <a:extLst>
              <a:ext uri="{FF2B5EF4-FFF2-40B4-BE49-F238E27FC236}">
                <a16:creationId xmlns:a16="http://schemas.microsoft.com/office/drawing/2014/main" id="{5FE09995-520C-FA7E-F0BF-BDCD9136AE9A}"/>
              </a:ext>
            </a:extLst>
          </p:cNvPr>
          <p:cNvSpPr txBox="1"/>
          <p:nvPr/>
        </p:nvSpPr>
        <p:spPr bwMode="auto">
          <a:xfrm rot="16200000">
            <a:off x="-439548" y="3626320"/>
            <a:ext cx="2023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Confirmed ORR (%)</a:t>
            </a:r>
          </a:p>
        </p:txBody>
      </p:sp>
      <p:grpSp>
        <p:nvGrpSpPr>
          <p:cNvPr id="7180" name="Group 7179">
            <a:extLst>
              <a:ext uri="{FF2B5EF4-FFF2-40B4-BE49-F238E27FC236}">
                <a16:creationId xmlns:a16="http://schemas.microsoft.com/office/drawing/2014/main" id="{658AFA1F-5CB6-9494-C5E8-C510D494B2D1}"/>
              </a:ext>
            </a:extLst>
          </p:cNvPr>
          <p:cNvGrpSpPr/>
          <p:nvPr/>
        </p:nvGrpSpPr>
        <p:grpSpPr>
          <a:xfrm>
            <a:off x="5358686" y="5225507"/>
            <a:ext cx="1739613" cy="369332"/>
            <a:chOff x="890096" y="5590960"/>
            <a:chExt cx="1739613" cy="369332"/>
          </a:xfrm>
        </p:grpSpPr>
        <p:sp>
          <p:nvSpPr>
            <p:cNvPr id="7181" name="TextBox 7180">
              <a:extLst>
                <a:ext uri="{FF2B5EF4-FFF2-40B4-BE49-F238E27FC236}">
                  <a16:creationId xmlns:a16="http://schemas.microsoft.com/office/drawing/2014/main" id="{C2300AC3-08B5-03E7-9ECB-8E617DAB4A68}"/>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a:t>
              </a:r>
            </a:p>
          </p:txBody>
        </p:sp>
        <p:sp>
          <p:nvSpPr>
            <p:cNvPr id="7182" name="TextBox 7181">
              <a:extLst>
                <a:ext uri="{FF2B5EF4-FFF2-40B4-BE49-F238E27FC236}">
                  <a16:creationId xmlns:a16="http://schemas.microsoft.com/office/drawing/2014/main" id="{A964696A-ACA3-5F28-6D25-9A0C7298D127}"/>
                </a:ext>
              </a:extLst>
            </p:cNvPr>
            <p:cNvSpPr txBox="1"/>
            <p:nvPr/>
          </p:nvSpPr>
          <p:spPr bwMode="auto">
            <a:xfrm>
              <a:off x="135254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latin typeface="Calibri" panose="020F0502020204030204" pitchFamily="34" charset="0"/>
                </a:rPr>
                <a:t>40</a:t>
              </a:r>
            </a:p>
          </p:txBody>
        </p:sp>
        <p:sp>
          <p:nvSpPr>
            <p:cNvPr id="7183" name="TextBox 7182">
              <a:extLst>
                <a:ext uri="{FF2B5EF4-FFF2-40B4-BE49-F238E27FC236}">
                  <a16:creationId xmlns:a16="http://schemas.microsoft.com/office/drawing/2014/main" id="{11BBB84E-66BB-5A26-69D0-F1F3692DA6F5}"/>
                </a:ext>
              </a:extLst>
            </p:cNvPr>
            <p:cNvSpPr txBox="1"/>
            <p:nvPr/>
          </p:nvSpPr>
          <p:spPr bwMode="auto">
            <a:xfrm>
              <a:off x="181027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11</a:t>
              </a:r>
            </a:p>
          </p:txBody>
        </p:sp>
        <p:sp>
          <p:nvSpPr>
            <p:cNvPr id="7184" name="TextBox 7183">
              <a:extLst>
                <a:ext uri="{FF2B5EF4-FFF2-40B4-BE49-F238E27FC236}">
                  <a16:creationId xmlns:a16="http://schemas.microsoft.com/office/drawing/2014/main" id="{990972FE-70C0-10BC-FCF0-6E8C3719837C}"/>
                </a:ext>
              </a:extLst>
            </p:cNvPr>
            <p:cNvSpPr txBox="1"/>
            <p:nvPr/>
          </p:nvSpPr>
          <p:spPr bwMode="auto">
            <a:xfrm>
              <a:off x="2211005"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19</a:t>
              </a:r>
            </a:p>
          </p:txBody>
        </p:sp>
      </p:grpSp>
      <p:grpSp>
        <p:nvGrpSpPr>
          <p:cNvPr id="7185" name="Group 7184">
            <a:extLst>
              <a:ext uri="{FF2B5EF4-FFF2-40B4-BE49-F238E27FC236}">
                <a16:creationId xmlns:a16="http://schemas.microsoft.com/office/drawing/2014/main" id="{9AC8E287-ADC9-701B-1217-F04439636D27}"/>
              </a:ext>
            </a:extLst>
          </p:cNvPr>
          <p:cNvGrpSpPr/>
          <p:nvPr/>
        </p:nvGrpSpPr>
        <p:grpSpPr>
          <a:xfrm>
            <a:off x="5140876" y="1871847"/>
            <a:ext cx="535724" cy="3900805"/>
            <a:chOff x="672286" y="1896274"/>
            <a:chExt cx="535724" cy="3900805"/>
          </a:xfrm>
        </p:grpSpPr>
        <p:sp>
          <p:nvSpPr>
            <p:cNvPr id="7186" name="TextBox 7185">
              <a:extLst>
                <a:ext uri="{FF2B5EF4-FFF2-40B4-BE49-F238E27FC236}">
                  <a16:creationId xmlns:a16="http://schemas.microsoft.com/office/drawing/2014/main" id="{8B341D98-4860-37DB-32F6-8B653F4EF55D}"/>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7187" name="TextBox 7186">
              <a:extLst>
                <a:ext uri="{FF2B5EF4-FFF2-40B4-BE49-F238E27FC236}">
                  <a16:creationId xmlns:a16="http://schemas.microsoft.com/office/drawing/2014/main" id="{629EE23B-A8DD-468C-A421-DA9913D9A343}"/>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7188" name="TextBox 7187">
              <a:extLst>
                <a:ext uri="{FF2B5EF4-FFF2-40B4-BE49-F238E27FC236}">
                  <a16:creationId xmlns:a16="http://schemas.microsoft.com/office/drawing/2014/main" id="{222B78B6-970D-5E85-FA74-7AEAC2BA96B3}"/>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7189" name="TextBox 7188">
              <a:extLst>
                <a:ext uri="{FF2B5EF4-FFF2-40B4-BE49-F238E27FC236}">
                  <a16:creationId xmlns:a16="http://schemas.microsoft.com/office/drawing/2014/main" id="{4432A995-1F9A-D81D-FE47-68968D4A192C}"/>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7190" name="TextBox 7189">
              <a:extLst>
                <a:ext uri="{FF2B5EF4-FFF2-40B4-BE49-F238E27FC236}">
                  <a16:creationId xmlns:a16="http://schemas.microsoft.com/office/drawing/2014/main" id="{98C9D69D-CE49-322D-0D38-CE1B77F5585F}"/>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7191" name="TextBox 7190">
              <a:extLst>
                <a:ext uri="{FF2B5EF4-FFF2-40B4-BE49-F238E27FC236}">
                  <a16:creationId xmlns:a16="http://schemas.microsoft.com/office/drawing/2014/main" id="{43AB8CC3-622D-B73D-E9EB-0712EE09E1B8}"/>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sp>
        <p:nvSpPr>
          <p:cNvPr id="7192" name="Freeform: Shape 7191">
            <a:extLst>
              <a:ext uri="{FF2B5EF4-FFF2-40B4-BE49-F238E27FC236}">
                <a16:creationId xmlns:a16="http://schemas.microsoft.com/office/drawing/2014/main" id="{FED4F743-D13C-2FCD-B13D-B7237A9AE366}"/>
              </a:ext>
            </a:extLst>
          </p:cNvPr>
          <p:cNvSpPr/>
          <p:nvPr/>
        </p:nvSpPr>
        <p:spPr bwMode="auto">
          <a:xfrm>
            <a:off x="5712174" y="2060405"/>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a:p>
        </p:txBody>
      </p:sp>
      <p:grpSp>
        <p:nvGrpSpPr>
          <p:cNvPr id="7193" name="Group 7192">
            <a:extLst>
              <a:ext uri="{FF2B5EF4-FFF2-40B4-BE49-F238E27FC236}">
                <a16:creationId xmlns:a16="http://schemas.microsoft.com/office/drawing/2014/main" id="{45E647A3-3577-D304-1517-7E04A5338F87}"/>
              </a:ext>
            </a:extLst>
          </p:cNvPr>
          <p:cNvGrpSpPr/>
          <p:nvPr/>
        </p:nvGrpSpPr>
        <p:grpSpPr>
          <a:xfrm>
            <a:off x="5625030" y="2060405"/>
            <a:ext cx="87144" cy="3530576"/>
            <a:chOff x="827453" y="2084832"/>
            <a:chExt cx="661582" cy="3530576"/>
          </a:xfrm>
        </p:grpSpPr>
        <p:cxnSp>
          <p:nvCxnSpPr>
            <p:cNvPr id="7194" name="Straight Connector 7193">
              <a:extLst>
                <a:ext uri="{FF2B5EF4-FFF2-40B4-BE49-F238E27FC236}">
                  <a16:creationId xmlns:a16="http://schemas.microsoft.com/office/drawing/2014/main" id="{42554606-4EC8-7804-0FD7-E1BFA5AA14CD}"/>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5" name="Straight Connector 7194">
              <a:extLst>
                <a:ext uri="{FF2B5EF4-FFF2-40B4-BE49-F238E27FC236}">
                  <a16:creationId xmlns:a16="http://schemas.microsoft.com/office/drawing/2014/main" id="{80218B40-ACFE-3E54-E94C-CF6C3F064D5D}"/>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6" name="Straight Connector 7195">
              <a:extLst>
                <a:ext uri="{FF2B5EF4-FFF2-40B4-BE49-F238E27FC236}">
                  <a16:creationId xmlns:a16="http://schemas.microsoft.com/office/drawing/2014/main" id="{6ADE9C0C-F94D-F70C-DBAA-29BB3F12D6E8}"/>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7" name="Straight Connector 7196">
              <a:extLst>
                <a:ext uri="{FF2B5EF4-FFF2-40B4-BE49-F238E27FC236}">
                  <a16:creationId xmlns:a16="http://schemas.microsoft.com/office/drawing/2014/main" id="{C1C893DA-A58D-846A-A623-52A0DB1EF68C}"/>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8" name="Straight Connector 7197">
              <a:extLst>
                <a:ext uri="{FF2B5EF4-FFF2-40B4-BE49-F238E27FC236}">
                  <a16:creationId xmlns:a16="http://schemas.microsoft.com/office/drawing/2014/main" id="{C5CC61E2-898A-510C-1741-D598B4A77653}"/>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9" name="Straight Connector 7198">
              <a:extLst>
                <a:ext uri="{FF2B5EF4-FFF2-40B4-BE49-F238E27FC236}">
                  <a16:creationId xmlns:a16="http://schemas.microsoft.com/office/drawing/2014/main" id="{C690B579-0F9D-467D-69D8-C6B14FF8570C}"/>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7200" name="TextBox 7199">
            <a:extLst>
              <a:ext uri="{FF2B5EF4-FFF2-40B4-BE49-F238E27FC236}">
                <a16:creationId xmlns:a16="http://schemas.microsoft.com/office/drawing/2014/main" id="{D35FF870-3BAE-2066-A16C-0D9E268E1B48}"/>
              </a:ext>
            </a:extLst>
          </p:cNvPr>
          <p:cNvSpPr txBox="1"/>
          <p:nvPr/>
        </p:nvSpPr>
        <p:spPr bwMode="auto">
          <a:xfrm>
            <a:off x="5843436" y="35138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45</a:t>
            </a:r>
          </a:p>
        </p:txBody>
      </p:sp>
      <p:sp>
        <p:nvSpPr>
          <p:cNvPr id="7201" name="TextBox 7200">
            <a:extLst>
              <a:ext uri="{FF2B5EF4-FFF2-40B4-BE49-F238E27FC236}">
                <a16:creationId xmlns:a16="http://schemas.microsoft.com/office/drawing/2014/main" id="{E62BD2CD-2B6B-B192-9704-78789E77DE14}"/>
              </a:ext>
            </a:extLst>
          </p:cNvPr>
          <p:cNvSpPr txBox="1"/>
          <p:nvPr/>
        </p:nvSpPr>
        <p:spPr bwMode="auto">
          <a:xfrm>
            <a:off x="6260891" y="30660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64</a:t>
            </a:r>
          </a:p>
        </p:txBody>
      </p:sp>
      <p:sp>
        <p:nvSpPr>
          <p:cNvPr id="7202" name="TextBox 7201">
            <a:extLst>
              <a:ext uri="{FF2B5EF4-FFF2-40B4-BE49-F238E27FC236}">
                <a16:creationId xmlns:a16="http://schemas.microsoft.com/office/drawing/2014/main" id="{932C1E04-2151-47F2-D93B-0EF32DA049D1}"/>
              </a:ext>
            </a:extLst>
          </p:cNvPr>
          <p:cNvSpPr txBox="1"/>
          <p:nvPr/>
        </p:nvSpPr>
        <p:spPr bwMode="auto">
          <a:xfrm>
            <a:off x="6712195" y="39917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37</a:t>
            </a:r>
          </a:p>
        </p:txBody>
      </p:sp>
      <p:grpSp>
        <p:nvGrpSpPr>
          <p:cNvPr id="7203" name="Group 7202">
            <a:extLst>
              <a:ext uri="{FF2B5EF4-FFF2-40B4-BE49-F238E27FC236}">
                <a16:creationId xmlns:a16="http://schemas.microsoft.com/office/drawing/2014/main" id="{95CA3400-3E86-D319-BC87-A150F3307EE4}"/>
              </a:ext>
            </a:extLst>
          </p:cNvPr>
          <p:cNvGrpSpPr/>
          <p:nvPr/>
        </p:nvGrpSpPr>
        <p:grpSpPr>
          <a:xfrm>
            <a:off x="5866905" y="5574936"/>
            <a:ext cx="1278683" cy="590931"/>
            <a:chOff x="1398315" y="5590960"/>
            <a:chExt cx="1278683" cy="590931"/>
          </a:xfrm>
        </p:grpSpPr>
        <p:sp>
          <p:nvSpPr>
            <p:cNvPr id="7204" name="TextBox 7203">
              <a:extLst>
                <a:ext uri="{FF2B5EF4-FFF2-40B4-BE49-F238E27FC236}">
                  <a16:creationId xmlns:a16="http://schemas.microsoft.com/office/drawing/2014/main" id="{AD01B293-3665-5756-B4F4-56A552DB8FEE}"/>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All</a:t>
              </a:r>
            </a:p>
          </p:txBody>
        </p:sp>
        <p:sp>
          <p:nvSpPr>
            <p:cNvPr id="7205" name="TextBox 7204">
              <a:extLst>
                <a:ext uri="{FF2B5EF4-FFF2-40B4-BE49-F238E27FC236}">
                  <a16:creationId xmlns:a16="http://schemas.microsoft.com/office/drawing/2014/main" id="{F76279B9-2404-B556-6A69-9554A01BEEEA}"/>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3+</a:t>
              </a:r>
            </a:p>
          </p:txBody>
        </p:sp>
        <p:sp>
          <p:nvSpPr>
            <p:cNvPr id="7206" name="TextBox 7205">
              <a:extLst>
                <a:ext uri="{FF2B5EF4-FFF2-40B4-BE49-F238E27FC236}">
                  <a16:creationId xmlns:a16="http://schemas.microsoft.com/office/drawing/2014/main" id="{14E2CE05-9AAB-0526-5335-E15617AD2377}"/>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2+</a:t>
              </a:r>
            </a:p>
          </p:txBody>
        </p:sp>
      </p:grpSp>
      <p:sp>
        <p:nvSpPr>
          <p:cNvPr id="7207" name="Rectangle 7206">
            <a:extLst>
              <a:ext uri="{FF2B5EF4-FFF2-40B4-BE49-F238E27FC236}">
                <a16:creationId xmlns:a16="http://schemas.microsoft.com/office/drawing/2014/main" id="{779D1961-9C84-6809-5C5C-98452E492FB8}"/>
              </a:ext>
            </a:extLst>
          </p:cNvPr>
          <p:cNvSpPr/>
          <p:nvPr/>
        </p:nvSpPr>
        <p:spPr bwMode="auto">
          <a:xfrm>
            <a:off x="1374793" y="3825197"/>
            <a:ext cx="382176" cy="17882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08" name="Rectangle 7207">
            <a:extLst>
              <a:ext uri="{FF2B5EF4-FFF2-40B4-BE49-F238E27FC236}">
                <a16:creationId xmlns:a16="http://schemas.microsoft.com/office/drawing/2014/main" id="{3FBB2434-97AB-86EF-3FBB-769668A116AA}"/>
              </a:ext>
            </a:extLst>
          </p:cNvPr>
          <p:cNvSpPr/>
          <p:nvPr/>
        </p:nvSpPr>
        <p:spPr bwMode="auto">
          <a:xfrm>
            <a:off x="1820477" y="2992493"/>
            <a:ext cx="374171" cy="26209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09" name="Rectangle 7208">
            <a:extLst>
              <a:ext uri="{FF2B5EF4-FFF2-40B4-BE49-F238E27FC236}">
                <a16:creationId xmlns:a16="http://schemas.microsoft.com/office/drawing/2014/main" id="{8DF775D5-21F3-74B3-9358-16D86A7B5FD5}"/>
              </a:ext>
            </a:extLst>
          </p:cNvPr>
          <p:cNvSpPr/>
          <p:nvPr/>
        </p:nvSpPr>
        <p:spPr bwMode="auto">
          <a:xfrm>
            <a:off x="2241093" y="4178919"/>
            <a:ext cx="372261" cy="1434543"/>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7211" name="Group 7210">
            <a:extLst>
              <a:ext uri="{FF2B5EF4-FFF2-40B4-BE49-F238E27FC236}">
                <a16:creationId xmlns:a16="http://schemas.microsoft.com/office/drawing/2014/main" id="{82C1C79F-E8C3-D44B-43C8-39048C4FF23F}"/>
              </a:ext>
            </a:extLst>
          </p:cNvPr>
          <p:cNvGrpSpPr/>
          <p:nvPr/>
        </p:nvGrpSpPr>
        <p:grpSpPr>
          <a:xfrm>
            <a:off x="873741" y="5258125"/>
            <a:ext cx="1739612" cy="369332"/>
            <a:chOff x="890096" y="5590960"/>
            <a:chExt cx="1739612" cy="369332"/>
          </a:xfrm>
        </p:grpSpPr>
        <p:sp>
          <p:nvSpPr>
            <p:cNvPr id="7212" name="TextBox 7211">
              <a:extLst>
                <a:ext uri="{FF2B5EF4-FFF2-40B4-BE49-F238E27FC236}">
                  <a16:creationId xmlns:a16="http://schemas.microsoft.com/office/drawing/2014/main" id="{F454DCAD-D43D-3379-12C1-15165CA28CA2}"/>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a:t>
              </a:r>
            </a:p>
          </p:txBody>
        </p:sp>
        <p:sp>
          <p:nvSpPr>
            <p:cNvPr id="7213" name="TextBox 7212">
              <a:extLst>
                <a:ext uri="{FF2B5EF4-FFF2-40B4-BE49-F238E27FC236}">
                  <a16:creationId xmlns:a16="http://schemas.microsoft.com/office/drawing/2014/main" id="{C3C2E18C-D5C6-C50A-5B2A-135DB188CEC2}"/>
                </a:ext>
              </a:extLst>
            </p:cNvPr>
            <p:cNvSpPr txBox="1"/>
            <p:nvPr/>
          </p:nvSpPr>
          <p:spPr bwMode="auto">
            <a:xfrm>
              <a:off x="1407131"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latin typeface="Calibri" panose="020F0502020204030204" pitchFamily="34" charset="0"/>
                </a:rPr>
                <a:t>40</a:t>
              </a:r>
            </a:p>
          </p:txBody>
        </p:sp>
        <p:sp>
          <p:nvSpPr>
            <p:cNvPr id="7214" name="TextBox 7213">
              <a:extLst>
                <a:ext uri="{FF2B5EF4-FFF2-40B4-BE49-F238E27FC236}">
                  <a16:creationId xmlns:a16="http://schemas.microsoft.com/office/drawing/2014/main" id="{A1A589EB-7D07-6B7B-D045-F0A974849C28}"/>
                </a:ext>
              </a:extLst>
            </p:cNvPr>
            <p:cNvSpPr txBox="1"/>
            <p:nvPr/>
          </p:nvSpPr>
          <p:spPr bwMode="auto">
            <a:xfrm>
              <a:off x="1868778" y="55909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8</a:t>
              </a:r>
            </a:p>
          </p:txBody>
        </p:sp>
        <p:sp>
          <p:nvSpPr>
            <p:cNvPr id="7215" name="TextBox 7214">
              <a:extLst>
                <a:ext uri="{FF2B5EF4-FFF2-40B4-BE49-F238E27FC236}">
                  <a16:creationId xmlns:a16="http://schemas.microsoft.com/office/drawing/2014/main" id="{6BB3C737-4624-F40F-1184-E02528F43C62}"/>
                </a:ext>
              </a:extLst>
            </p:cNvPr>
            <p:cNvSpPr txBox="1"/>
            <p:nvPr/>
          </p:nvSpPr>
          <p:spPr bwMode="auto">
            <a:xfrm>
              <a:off x="2211004"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grpSp>
      <p:grpSp>
        <p:nvGrpSpPr>
          <p:cNvPr id="7216" name="Group 7215">
            <a:extLst>
              <a:ext uri="{FF2B5EF4-FFF2-40B4-BE49-F238E27FC236}">
                <a16:creationId xmlns:a16="http://schemas.microsoft.com/office/drawing/2014/main" id="{4E8A3035-6B56-5DFF-8C14-0ED8740E78A4}"/>
              </a:ext>
            </a:extLst>
          </p:cNvPr>
          <p:cNvGrpSpPr/>
          <p:nvPr/>
        </p:nvGrpSpPr>
        <p:grpSpPr>
          <a:xfrm>
            <a:off x="655931" y="1904465"/>
            <a:ext cx="535724" cy="3900805"/>
            <a:chOff x="672286" y="1896274"/>
            <a:chExt cx="535724" cy="3900805"/>
          </a:xfrm>
        </p:grpSpPr>
        <p:sp>
          <p:nvSpPr>
            <p:cNvPr id="7217" name="TextBox 7216">
              <a:extLst>
                <a:ext uri="{FF2B5EF4-FFF2-40B4-BE49-F238E27FC236}">
                  <a16:creationId xmlns:a16="http://schemas.microsoft.com/office/drawing/2014/main" id="{E4018D03-BD32-53F8-BDC4-42E659E80179}"/>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7218" name="TextBox 7217">
              <a:extLst>
                <a:ext uri="{FF2B5EF4-FFF2-40B4-BE49-F238E27FC236}">
                  <a16:creationId xmlns:a16="http://schemas.microsoft.com/office/drawing/2014/main" id="{C1F1CB1C-83A6-57E1-E48B-DB9085E7CC9C}"/>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7219" name="TextBox 7218">
              <a:extLst>
                <a:ext uri="{FF2B5EF4-FFF2-40B4-BE49-F238E27FC236}">
                  <a16:creationId xmlns:a16="http://schemas.microsoft.com/office/drawing/2014/main" id="{A58AD5A3-745F-E596-B4F1-4D3370FFBD23}"/>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7220" name="TextBox 7219">
              <a:extLst>
                <a:ext uri="{FF2B5EF4-FFF2-40B4-BE49-F238E27FC236}">
                  <a16:creationId xmlns:a16="http://schemas.microsoft.com/office/drawing/2014/main" id="{DC5EFAD2-9FBB-C7ED-7A14-3C579FF98216}"/>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7221" name="TextBox 7220">
              <a:extLst>
                <a:ext uri="{FF2B5EF4-FFF2-40B4-BE49-F238E27FC236}">
                  <a16:creationId xmlns:a16="http://schemas.microsoft.com/office/drawing/2014/main" id="{6D187CA0-AD0A-2625-E380-C21F96B72530}"/>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7222" name="TextBox 7221">
              <a:extLst>
                <a:ext uri="{FF2B5EF4-FFF2-40B4-BE49-F238E27FC236}">
                  <a16:creationId xmlns:a16="http://schemas.microsoft.com/office/drawing/2014/main" id="{676FDE65-BA99-C104-4670-3667F8531A09}"/>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sp>
        <p:nvSpPr>
          <p:cNvPr id="7223" name="Freeform: Shape 7222">
            <a:extLst>
              <a:ext uri="{FF2B5EF4-FFF2-40B4-BE49-F238E27FC236}">
                <a16:creationId xmlns:a16="http://schemas.microsoft.com/office/drawing/2014/main" id="{C847FCA4-26A9-EB46-492E-3FED8FFCF587}"/>
              </a:ext>
            </a:extLst>
          </p:cNvPr>
          <p:cNvSpPr/>
          <p:nvPr/>
        </p:nvSpPr>
        <p:spPr bwMode="auto">
          <a:xfrm>
            <a:off x="1227229" y="2093023"/>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a:p>
        </p:txBody>
      </p:sp>
      <p:grpSp>
        <p:nvGrpSpPr>
          <p:cNvPr id="7224" name="Group 7223">
            <a:extLst>
              <a:ext uri="{FF2B5EF4-FFF2-40B4-BE49-F238E27FC236}">
                <a16:creationId xmlns:a16="http://schemas.microsoft.com/office/drawing/2014/main" id="{EA8C217A-272A-3F97-2EF3-3354D5D13276}"/>
              </a:ext>
            </a:extLst>
          </p:cNvPr>
          <p:cNvGrpSpPr/>
          <p:nvPr/>
        </p:nvGrpSpPr>
        <p:grpSpPr>
          <a:xfrm>
            <a:off x="1140085" y="2093023"/>
            <a:ext cx="87144" cy="3530576"/>
            <a:chOff x="827453" y="2084832"/>
            <a:chExt cx="661582" cy="3530576"/>
          </a:xfrm>
        </p:grpSpPr>
        <p:cxnSp>
          <p:nvCxnSpPr>
            <p:cNvPr id="7225" name="Straight Connector 7224">
              <a:extLst>
                <a:ext uri="{FF2B5EF4-FFF2-40B4-BE49-F238E27FC236}">
                  <a16:creationId xmlns:a16="http://schemas.microsoft.com/office/drawing/2014/main" id="{96C48271-173E-FF36-2815-B880B7470B7C}"/>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6" name="Straight Connector 7225">
              <a:extLst>
                <a:ext uri="{FF2B5EF4-FFF2-40B4-BE49-F238E27FC236}">
                  <a16:creationId xmlns:a16="http://schemas.microsoft.com/office/drawing/2014/main" id="{4913CD33-7C6B-39E0-C21F-FBCEA4E61FFB}"/>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7" name="Straight Connector 7226">
              <a:extLst>
                <a:ext uri="{FF2B5EF4-FFF2-40B4-BE49-F238E27FC236}">
                  <a16:creationId xmlns:a16="http://schemas.microsoft.com/office/drawing/2014/main" id="{79FE07AB-3229-DCA8-B969-745EAF0D3335}"/>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8" name="Straight Connector 7227">
              <a:extLst>
                <a:ext uri="{FF2B5EF4-FFF2-40B4-BE49-F238E27FC236}">
                  <a16:creationId xmlns:a16="http://schemas.microsoft.com/office/drawing/2014/main" id="{55A26846-29C8-6803-14D1-6F61B8058605}"/>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9" name="Straight Connector 7228">
              <a:extLst>
                <a:ext uri="{FF2B5EF4-FFF2-40B4-BE49-F238E27FC236}">
                  <a16:creationId xmlns:a16="http://schemas.microsoft.com/office/drawing/2014/main" id="{75C278AD-71CD-3FDD-A423-E520E82D36BF}"/>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30" name="Straight Connector 7229">
              <a:extLst>
                <a:ext uri="{FF2B5EF4-FFF2-40B4-BE49-F238E27FC236}">
                  <a16:creationId xmlns:a16="http://schemas.microsoft.com/office/drawing/2014/main" id="{BD6EA3B0-CB69-2F09-7A09-9B51D7AAB723}"/>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7231" name="TextBox 7230">
            <a:extLst>
              <a:ext uri="{FF2B5EF4-FFF2-40B4-BE49-F238E27FC236}">
                <a16:creationId xmlns:a16="http://schemas.microsoft.com/office/drawing/2014/main" id="{14EB2F35-96DF-A01B-4886-6FF2F950ECCE}"/>
              </a:ext>
            </a:extLst>
          </p:cNvPr>
          <p:cNvSpPr txBox="1"/>
          <p:nvPr/>
        </p:nvSpPr>
        <p:spPr bwMode="auto">
          <a:xfrm>
            <a:off x="1368591" y="35367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50</a:t>
            </a:r>
          </a:p>
        </p:txBody>
      </p:sp>
      <p:sp>
        <p:nvSpPr>
          <p:cNvPr id="7232" name="TextBox 7231">
            <a:extLst>
              <a:ext uri="{FF2B5EF4-FFF2-40B4-BE49-F238E27FC236}">
                <a16:creationId xmlns:a16="http://schemas.microsoft.com/office/drawing/2014/main" id="{37097EE3-962F-3115-A91D-5457E00F6CE2}"/>
              </a:ext>
            </a:extLst>
          </p:cNvPr>
          <p:cNvSpPr txBox="1"/>
          <p:nvPr/>
        </p:nvSpPr>
        <p:spPr bwMode="auto">
          <a:xfrm>
            <a:off x="1789915" y="266408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75</a:t>
            </a:r>
          </a:p>
        </p:txBody>
      </p:sp>
      <p:sp>
        <p:nvSpPr>
          <p:cNvPr id="7233" name="TextBox 7232">
            <a:extLst>
              <a:ext uri="{FF2B5EF4-FFF2-40B4-BE49-F238E27FC236}">
                <a16:creationId xmlns:a16="http://schemas.microsoft.com/office/drawing/2014/main" id="{84A864B7-DD8D-284F-8C69-4A8ED1797CC8}"/>
              </a:ext>
            </a:extLst>
          </p:cNvPr>
          <p:cNvSpPr txBox="1"/>
          <p:nvPr/>
        </p:nvSpPr>
        <p:spPr bwMode="auto">
          <a:xfrm>
            <a:off x="2241157" y="380249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40</a:t>
            </a:r>
          </a:p>
        </p:txBody>
      </p:sp>
      <p:grpSp>
        <p:nvGrpSpPr>
          <p:cNvPr id="7234" name="Group 7233">
            <a:extLst>
              <a:ext uri="{FF2B5EF4-FFF2-40B4-BE49-F238E27FC236}">
                <a16:creationId xmlns:a16="http://schemas.microsoft.com/office/drawing/2014/main" id="{438CCB92-8ED7-0B8D-A364-A33F4D591D6B}"/>
              </a:ext>
            </a:extLst>
          </p:cNvPr>
          <p:cNvGrpSpPr/>
          <p:nvPr/>
        </p:nvGrpSpPr>
        <p:grpSpPr>
          <a:xfrm>
            <a:off x="1381960" y="5607554"/>
            <a:ext cx="1278683" cy="590931"/>
            <a:chOff x="1398315" y="5590960"/>
            <a:chExt cx="1278683" cy="590931"/>
          </a:xfrm>
        </p:grpSpPr>
        <p:sp>
          <p:nvSpPr>
            <p:cNvPr id="7235" name="TextBox 7234">
              <a:extLst>
                <a:ext uri="{FF2B5EF4-FFF2-40B4-BE49-F238E27FC236}">
                  <a16:creationId xmlns:a16="http://schemas.microsoft.com/office/drawing/2014/main" id="{D55BE7E8-360E-91FE-A273-38C1238A40BB}"/>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All</a:t>
              </a:r>
            </a:p>
          </p:txBody>
        </p:sp>
        <p:sp>
          <p:nvSpPr>
            <p:cNvPr id="7236" name="TextBox 7235">
              <a:extLst>
                <a:ext uri="{FF2B5EF4-FFF2-40B4-BE49-F238E27FC236}">
                  <a16:creationId xmlns:a16="http://schemas.microsoft.com/office/drawing/2014/main" id="{8BE41ACA-3BFF-3D60-D045-A8D86CFF7588}"/>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3+</a:t>
              </a:r>
            </a:p>
          </p:txBody>
        </p:sp>
        <p:sp>
          <p:nvSpPr>
            <p:cNvPr id="7237" name="TextBox 7236">
              <a:extLst>
                <a:ext uri="{FF2B5EF4-FFF2-40B4-BE49-F238E27FC236}">
                  <a16:creationId xmlns:a16="http://schemas.microsoft.com/office/drawing/2014/main" id="{A0870B6D-1200-D44D-197B-5C0FA7678DDE}"/>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2+</a:t>
              </a:r>
            </a:p>
          </p:txBody>
        </p:sp>
      </p:grpSp>
      <p:graphicFrame>
        <p:nvGraphicFramePr>
          <p:cNvPr id="7238" name="Group 3">
            <a:extLst>
              <a:ext uri="{FF2B5EF4-FFF2-40B4-BE49-F238E27FC236}">
                <a16:creationId xmlns:a16="http://schemas.microsoft.com/office/drawing/2014/main" id="{C624EA82-4629-89E3-4661-BE9BD4F2CB2D}"/>
              </a:ext>
            </a:extLst>
          </p:cNvPr>
          <p:cNvGraphicFramePr>
            <a:graphicFrameLocks/>
          </p:cNvGraphicFramePr>
          <p:nvPr/>
        </p:nvGraphicFramePr>
        <p:xfrm>
          <a:off x="7418877" y="1829428"/>
          <a:ext cx="4345912" cy="2407968"/>
        </p:xfrm>
        <a:graphic>
          <a:graphicData uri="http://schemas.openxmlformats.org/drawingml/2006/table">
            <a:tbl>
              <a:tblPr/>
              <a:tblGrid>
                <a:gridCol w="1474738">
                  <a:extLst>
                    <a:ext uri="{9D8B030D-6E8A-4147-A177-3AD203B41FA5}">
                      <a16:colId xmlns:a16="http://schemas.microsoft.com/office/drawing/2014/main" val="20000"/>
                    </a:ext>
                  </a:extLst>
                </a:gridCol>
                <a:gridCol w="957058">
                  <a:extLst>
                    <a:ext uri="{9D8B030D-6E8A-4147-A177-3AD203B41FA5}">
                      <a16:colId xmlns:a16="http://schemas.microsoft.com/office/drawing/2014/main" val="20001"/>
                    </a:ext>
                  </a:extLst>
                </a:gridCol>
                <a:gridCol w="957058">
                  <a:extLst>
                    <a:ext uri="{9D8B030D-6E8A-4147-A177-3AD203B41FA5}">
                      <a16:colId xmlns:a16="http://schemas.microsoft.com/office/drawing/2014/main" val="731896331"/>
                    </a:ext>
                  </a:extLst>
                </a:gridCol>
                <a:gridCol w="957058">
                  <a:extLst>
                    <a:ext uri="{9D8B030D-6E8A-4147-A177-3AD203B41FA5}">
                      <a16:colId xmlns:a16="http://schemas.microsoft.com/office/drawing/2014/main" val="150525034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Best Overall 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CC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EC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OC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 (27.5)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23 (57.5)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14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14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 7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(4.1-22.1)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E4F4F22B-3EB4-C2D8-F540-6832AFFFAFA9}"/>
              </a:ext>
            </a:extLst>
          </p:cNvPr>
          <p:cNvSpPr txBox="1"/>
          <p:nvPr/>
        </p:nvSpPr>
        <p:spPr bwMode="auto">
          <a:xfrm>
            <a:off x="7393982" y="4553888"/>
            <a:ext cx="4370807"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1800" b="0">
                <a:solidFill>
                  <a:srgbClr val="3C4242"/>
                </a:solidFill>
                <a:effectLst/>
                <a:latin typeface="+mn-lt"/>
              </a:rPr>
              <a:t>Overall, median PFS was 6.9 mo and median OS was 13.4 mo</a:t>
            </a:r>
            <a:endParaRPr lang="en-US" sz="1800" b="0">
              <a:latin typeface="+mn-lt"/>
            </a:endParaRPr>
          </a:p>
          <a:p>
            <a:pPr algn="l">
              <a:lnSpc>
                <a:spcPct val="100000"/>
              </a:lnSpc>
              <a:spcBef>
                <a:spcPct val="50000"/>
              </a:spcBef>
              <a:spcAft>
                <a:spcPct val="0"/>
              </a:spcAft>
              <a:buClrTx/>
              <a:buFontTx/>
              <a:buNone/>
            </a:pPr>
            <a:endParaRPr lang="en-US" b="0">
              <a:solidFill>
                <a:schemeClr val="bg1"/>
              </a:solidFill>
              <a:latin typeface="Calibri" panose="020F0502020204030204" pitchFamily="34" charset="0"/>
            </a:endParaRPr>
          </a:p>
        </p:txBody>
      </p:sp>
    </p:spTree>
    <p:extLst>
      <p:ext uri="{BB962C8B-B14F-4D97-AF65-F5344CB8AC3E}">
        <p14:creationId xmlns:p14="http://schemas.microsoft.com/office/powerpoint/2010/main" val="2290189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C959-B0CE-68A3-47FA-B9C3FDE30BD0}"/>
              </a:ext>
            </a:extLst>
          </p:cNvPr>
          <p:cNvSpPr>
            <a:spLocks noGrp="1"/>
          </p:cNvSpPr>
          <p:nvPr>
            <p:ph type="title"/>
          </p:nvPr>
        </p:nvSpPr>
        <p:spPr/>
        <p:txBody>
          <a:bodyPr/>
          <a:lstStyle/>
          <a:p>
            <a:r>
              <a:rPr lang="en-US"/>
              <a:t>DESTINY-PanTumor02: Safety Summary</a:t>
            </a:r>
          </a:p>
        </p:txBody>
      </p:sp>
      <p:sp>
        <p:nvSpPr>
          <p:cNvPr id="4" name="TextBox 3">
            <a:extLst>
              <a:ext uri="{FF2B5EF4-FFF2-40B4-BE49-F238E27FC236}">
                <a16:creationId xmlns:a16="http://schemas.microsoft.com/office/drawing/2014/main" id="{DA790943-3471-E94B-8600-7407975C09F2}"/>
              </a:ext>
            </a:extLst>
          </p:cNvPr>
          <p:cNvSpPr txBox="1"/>
          <p:nvPr/>
        </p:nvSpPr>
        <p:spPr bwMode="auto">
          <a:xfrm>
            <a:off x="387388" y="6376592"/>
            <a:ext cx="3480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1" hangingPunct="1">
              <a:defRPr/>
            </a:pPr>
            <a:r>
              <a:rPr lang="en-US" altLang="en-US" sz="1200" b="0" spc="-10">
                <a:solidFill>
                  <a:schemeClr val="bg2"/>
                </a:solidFill>
                <a:latin typeface="Calibri" panose="020F0502020204030204" pitchFamily="34" charset="0"/>
                <a:cs typeface="+mn-cs"/>
              </a:rPr>
              <a:t>Meric-Bernstam. JCO. 2024;42:47. Makker. SGO 2024.</a:t>
            </a:r>
            <a:endParaRPr lang="en-US" altLang="en-US" sz="1200" b="0">
              <a:solidFill>
                <a:schemeClr val="bg2"/>
              </a:solidFill>
              <a:latin typeface="Calibri" panose="020F0502020204030204" pitchFamily="34" charset="0"/>
              <a:cs typeface="+mn-cs"/>
            </a:endParaRPr>
          </a:p>
        </p:txBody>
      </p:sp>
      <p:grpSp>
        <p:nvGrpSpPr>
          <p:cNvPr id="92" name="Group 91">
            <a:extLst>
              <a:ext uri="{FF2B5EF4-FFF2-40B4-BE49-F238E27FC236}">
                <a16:creationId xmlns:a16="http://schemas.microsoft.com/office/drawing/2014/main" id="{27FFC16D-FE99-3F2E-AFE8-5A7082807163}"/>
              </a:ext>
            </a:extLst>
          </p:cNvPr>
          <p:cNvGrpSpPr/>
          <p:nvPr/>
        </p:nvGrpSpPr>
        <p:grpSpPr>
          <a:xfrm>
            <a:off x="6211857" y="1498102"/>
            <a:ext cx="5931604" cy="4153792"/>
            <a:chOff x="6969563" y="1455898"/>
            <a:chExt cx="5173897" cy="3199589"/>
          </a:xfrm>
        </p:grpSpPr>
        <p:sp>
          <p:nvSpPr>
            <p:cNvPr id="3" name="TextBox 2">
              <a:extLst>
                <a:ext uri="{FF2B5EF4-FFF2-40B4-BE49-F238E27FC236}">
                  <a16:creationId xmlns:a16="http://schemas.microsoft.com/office/drawing/2014/main" id="{914DE617-F567-F328-6D12-1637D162C2A9}"/>
                </a:ext>
              </a:extLst>
            </p:cNvPr>
            <p:cNvSpPr txBox="1"/>
            <p:nvPr/>
          </p:nvSpPr>
          <p:spPr bwMode="auto">
            <a:xfrm>
              <a:off x="7144701" y="1455898"/>
              <a:ext cx="4998759" cy="450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a:solidFill>
                    <a:schemeClr val="bg1"/>
                  </a:solidFill>
                  <a:latin typeface="Calibri" panose="020F0502020204030204" pitchFamily="34" charset="0"/>
                </a:rPr>
                <a:t>Drug-Related TEAEs in ≥10% of All Patients With</a:t>
              </a:r>
            </a:p>
            <a:p>
              <a:pPr algn="ctr">
                <a:lnSpc>
                  <a:spcPct val="100000"/>
                </a:lnSpc>
                <a:spcBef>
                  <a:spcPts val="0"/>
                </a:spcBef>
                <a:spcAft>
                  <a:spcPct val="0"/>
                </a:spcAft>
                <a:buClrTx/>
                <a:buFontTx/>
                <a:buNone/>
              </a:pPr>
              <a:r>
                <a:rPr lang="en-US" sz="1600">
                  <a:solidFill>
                    <a:schemeClr val="bg1"/>
                  </a:solidFill>
                  <a:latin typeface="Calibri" panose="020F0502020204030204" pitchFamily="34" charset="0"/>
                </a:rPr>
                <a:t>Gynecologic Cancers (n = 120)</a:t>
              </a:r>
            </a:p>
          </p:txBody>
        </p:sp>
        <p:grpSp>
          <p:nvGrpSpPr>
            <p:cNvPr id="7" name="Group 6">
              <a:extLst>
                <a:ext uri="{FF2B5EF4-FFF2-40B4-BE49-F238E27FC236}">
                  <a16:creationId xmlns:a16="http://schemas.microsoft.com/office/drawing/2014/main" id="{961897AE-D40B-0C82-913A-02BD48FE275B}"/>
                </a:ext>
              </a:extLst>
            </p:cNvPr>
            <p:cNvGrpSpPr/>
            <p:nvPr/>
          </p:nvGrpSpPr>
          <p:grpSpPr>
            <a:xfrm>
              <a:off x="10616798" y="3588735"/>
              <a:ext cx="1136155" cy="457437"/>
              <a:chOff x="10348188" y="3492312"/>
              <a:chExt cx="1136155" cy="457437"/>
            </a:xfrm>
            <a:solidFill>
              <a:schemeClr val="tx1"/>
            </a:solidFill>
          </p:grpSpPr>
          <p:sp>
            <p:nvSpPr>
              <p:cNvPr id="9" name="TextBox 8">
                <a:extLst>
                  <a:ext uri="{FF2B5EF4-FFF2-40B4-BE49-F238E27FC236}">
                    <a16:creationId xmlns:a16="http://schemas.microsoft.com/office/drawing/2014/main" id="{BBB230AD-60D7-FDCA-E055-C2AF96C3CB08}"/>
                  </a:ext>
                </a:extLst>
              </p:cNvPr>
              <p:cNvSpPr txBox="1"/>
              <p:nvPr/>
            </p:nvSpPr>
            <p:spPr bwMode="auto">
              <a:xfrm>
                <a:off x="10460134" y="3492312"/>
                <a:ext cx="1022070" cy="237075"/>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a:solidFill>
                      <a:schemeClr val="bg1"/>
                    </a:solidFill>
                    <a:latin typeface="Calibri" panose="020F0502020204030204" pitchFamily="34" charset="0"/>
                  </a:rPr>
                  <a:t>Any grade</a:t>
                </a:r>
              </a:p>
            </p:txBody>
          </p:sp>
          <p:sp>
            <p:nvSpPr>
              <p:cNvPr id="10" name="Rectangle 9">
                <a:extLst>
                  <a:ext uri="{FF2B5EF4-FFF2-40B4-BE49-F238E27FC236}">
                    <a16:creationId xmlns:a16="http://schemas.microsoft.com/office/drawing/2014/main" id="{C54FD46F-D77B-7FCC-6F00-154F4BAC4682}"/>
                  </a:ext>
                </a:extLst>
              </p:cNvPr>
              <p:cNvSpPr/>
              <p:nvPr/>
            </p:nvSpPr>
            <p:spPr bwMode="auto">
              <a:xfrm>
                <a:off x="10348188" y="3516758"/>
                <a:ext cx="142791" cy="14279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D31665E7-CB04-C02D-1C6E-F8FA9AFACC82}"/>
                  </a:ext>
                </a:extLst>
              </p:cNvPr>
              <p:cNvSpPr/>
              <p:nvPr/>
            </p:nvSpPr>
            <p:spPr bwMode="auto">
              <a:xfrm>
                <a:off x="10348188" y="3745124"/>
                <a:ext cx="142791" cy="1427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9341FA7E-A843-BA7E-218D-7FD6CAEE17DA}"/>
                  </a:ext>
                </a:extLst>
              </p:cNvPr>
              <p:cNvSpPr txBox="1"/>
              <p:nvPr/>
            </p:nvSpPr>
            <p:spPr bwMode="auto">
              <a:xfrm>
                <a:off x="10462273" y="3712674"/>
                <a:ext cx="1022070" cy="23707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a:solidFill>
                      <a:schemeClr val="bg1"/>
                    </a:solidFill>
                    <a:latin typeface="Calibri" panose="020F0502020204030204" pitchFamily="34" charset="0"/>
                  </a:rPr>
                  <a:t>Grade ≥3</a:t>
                </a:r>
              </a:p>
            </p:txBody>
          </p:sp>
        </p:grpSp>
        <p:grpSp>
          <p:nvGrpSpPr>
            <p:cNvPr id="12" name="Group 11">
              <a:extLst>
                <a:ext uri="{FF2B5EF4-FFF2-40B4-BE49-F238E27FC236}">
                  <a16:creationId xmlns:a16="http://schemas.microsoft.com/office/drawing/2014/main" id="{D082A920-9E26-010E-F601-2DA8A797C736}"/>
                </a:ext>
              </a:extLst>
            </p:cNvPr>
            <p:cNvGrpSpPr/>
            <p:nvPr/>
          </p:nvGrpSpPr>
          <p:grpSpPr>
            <a:xfrm>
              <a:off x="7636147" y="2041279"/>
              <a:ext cx="3299747" cy="166275"/>
              <a:chOff x="7652024" y="1918557"/>
              <a:chExt cx="3299747" cy="166275"/>
            </a:xfrm>
          </p:grpSpPr>
          <p:sp>
            <p:nvSpPr>
              <p:cNvPr id="13" name="Rectangle 12">
                <a:extLst>
                  <a:ext uri="{FF2B5EF4-FFF2-40B4-BE49-F238E27FC236}">
                    <a16:creationId xmlns:a16="http://schemas.microsoft.com/office/drawing/2014/main" id="{31486D2D-6501-E658-75BC-42D159A01EA1}"/>
                  </a:ext>
                </a:extLst>
              </p:cNvPr>
              <p:cNvSpPr/>
              <p:nvPr/>
            </p:nvSpPr>
            <p:spPr bwMode="auto">
              <a:xfrm>
                <a:off x="7652024" y="1918557"/>
                <a:ext cx="201718"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5D9C4E1B-EE2C-9741-CDFA-1F43245F7E1B}"/>
                  </a:ext>
                </a:extLst>
              </p:cNvPr>
              <p:cNvSpPr/>
              <p:nvPr/>
            </p:nvSpPr>
            <p:spPr bwMode="auto">
              <a:xfrm>
                <a:off x="7853742" y="1918557"/>
                <a:ext cx="3098029"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5" name="Group 14">
              <a:extLst>
                <a:ext uri="{FF2B5EF4-FFF2-40B4-BE49-F238E27FC236}">
                  <a16:creationId xmlns:a16="http://schemas.microsoft.com/office/drawing/2014/main" id="{C2A6485B-0941-6534-DE2D-0F331C6FD78D}"/>
                </a:ext>
              </a:extLst>
            </p:cNvPr>
            <p:cNvGrpSpPr/>
            <p:nvPr/>
          </p:nvGrpSpPr>
          <p:grpSpPr>
            <a:xfrm>
              <a:off x="7626404" y="2260352"/>
              <a:ext cx="2282891" cy="166275"/>
              <a:chOff x="7642281" y="1918557"/>
              <a:chExt cx="2282891" cy="166275"/>
            </a:xfrm>
          </p:grpSpPr>
          <p:sp>
            <p:nvSpPr>
              <p:cNvPr id="16" name="Rectangle 15">
                <a:extLst>
                  <a:ext uri="{FF2B5EF4-FFF2-40B4-BE49-F238E27FC236}">
                    <a16:creationId xmlns:a16="http://schemas.microsoft.com/office/drawing/2014/main" id="{AE049C0E-93CD-5340-882F-BE2C6D5509F4}"/>
                  </a:ext>
                </a:extLst>
              </p:cNvPr>
              <p:cNvSpPr/>
              <p:nvPr/>
            </p:nvSpPr>
            <p:spPr bwMode="auto">
              <a:xfrm>
                <a:off x="7642281" y="1918557"/>
                <a:ext cx="347158"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66E1208F-F274-E13E-0F07-9D008E1B3481}"/>
                  </a:ext>
                </a:extLst>
              </p:cNvPr>
              <p:cNvSpPr/>
              <p:nvPr/>
            </p:nvSpPr>
            <p:spPr bwMode="auto">
              <a:xfrm>
                <a:off x="7986434" y="1918557"/>
                <a:ext cx="1938738"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8" name="Group 17">
              <a:extLst>
                <a:ext uri="{FF2B5EF4-FFF2-40B4-BE49-F238E27FC236}">
                  <a16:creationId xmlns:a16="http://schemas.microsoft.com/office/drawing/2014/main" id="{AC7D8F99-1593-2BDF-D9FA-5A7BD1BD1827}"/>
                </a:ext>
              </a:extLst>
            </p:cNvPr>
            <p:cNvGrpSpPr/>
            <p:nvPr/>
          </p:nvGrpSpPr>
          <p:grpSpPr>
            <a:xfrm>
              <a:off x="7623985" y="2467913"/>
              <a:ext cx="1674572" cy="166275"/>
              <a:chOff x="7639862" y="1918557"/>
              <a:chExt cx="1674572" cy="166275"/>
            </a:xfrm>
          </p:grpSpPr>
          <p:sp>
            <p:nvSpPr>
              <p:cNvPr id="19" name="Rectangle 18">
                <a:extLst>
                  <a:ext uri="{FF2B5EF4-FFF2-40B4-BE49-F238E27FC236}">
                    <a16:creationId xmlns:a16="http://schemas.microsoft.com/office/drawing/2014/main" id="{B26CCFFC-B18A-5F4B-136E-F84EC3B4932F}"/>
                  </a:ext>
                </a:extLst>
              </p:cNvPr>
              <p:cNvSpPr/>
              <p:nvPr/>
            </p:nvSpPr>
            <p:spPr bwMode="auto">
              <a:xfrm>
                <a:off x="7639862" y="1918557"/>
                <a:ext cx="256625"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73A0AF90-FBD2-DC9B-1F33-A6FFB48BC0F2}"/>
                  </a:ext>
                </a:extLst>
              </p:cNvPr>
              <p:cNvSpPr/>
              <p:nvPr/>
            </p:nvSpPr>
            <p:spPr bwMode="auto">
              <a:xfrm>
                <a:off x="7896487" y="1918557"/>
                <a:ext cx="1417947"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649CC6EF-BBE3-42E1-6CBE-C0CAA2EBB3E8}"/>
                </a:ext>
              </a:extLst>
            </p:cNvPr>
            <p:cNvGrpSpPr/>
            <p:nvPr/>
          </p:nvGrpSpPr>
          <p:grpSpPr>
            <a:xfrm>
              <a:off x="7636146" y="2686316"/>
              <a:ext cx="1572164" cy="166275"/>
              <a:chOff x="7652023" y="1918557"/>
              <a:chExt cx="1572164" cy="166275"/>
            </a:xfrm>
          </p:grpSpPr>
          <p:sp>
            <p:nvSpPr>
              <p:cNvPr id="22" name="Rectangle 21">
                <a:extLst>
                  <a:ext uri="{FF2B5EF4-FFF2-40B4-BE49-F238E27FC236}">
                    <a16:creationId xmlns:a16="http://schemas.microsoft.com/office/drawing/2014/main" id="{4084553E-83F8-F39B-729A-BAFD55351241}"/>
                  </a:ext>
                </a:extLst>
              </p:cNvPr>
              <p:cNvSpPr/>
              <p:nvPr/>
            </p:nvSpPr>
            <p:spPr bwMode="auto">
              <a:xfrm>
                <a:off x="7652023" y="1918557"/>
                <a:ext cx="672441"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D6879BE7-E7A6-6DD2-AF61-A76585FEDF6C}"/>
                  </a:ext>
                </a:extLst>
              </p:cNvPr>
              <p:cNvSpPr/>
              <p:nvPr/>
            </p:nvSpPr>
            <p:spPr bwMode="auto">
              <a:xfrm>
                <a:off x="8325442" y="1918557"/>
                <a:ext cx="898745"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4" name="Group 23">
              <a:extLst>
                <a:ext uri="{FF2B5EF4-FFF2-40B4-BE49-F238E27FC236}">
                  <a16:creationId xmlns:a16="http://schemas.microsoft.com/office/drawing/2014/main" id="{BD7A7312-717F-1BCF-2B3E-F074538CD6AC}"/>
                </a:ext>
              </a:extLst>
            </p:cNvPr>
            <p:cNvGrpSpPr/>
            <p:nvPr/>
          </p:nvGrpSpPr>
          <p:grpSpPr>
            <a:xfrm>
              <a:off x="7636147" y="2899798"/>
              <a:ext cx="1439899" cy="166275"/>
              <a:chOff x="7652024" y="1918557"/>
              <a:chExt cx="1439899" cy="166275"/>
            </a:xfrm>
          </p:grpSpPr>
          <p:sp>
            <p:nvSpPr>
              <p:cNvPr id="25" name="Rectangle 24">
                <a:extLst>
                  <a:ext uri="{FF2B5EF4-FFF2-40B4-BE49-F238E27FC236}">
                    <a16:creationId xmlns:a16="http://schemas.microsoft.com/office/drawing/2014/main" id="{100C46D9-418E-C6AC-678F-C637681DB487}"/>
                  </a:ext>
                </a:extLst>
              </p:cNvPr>
              <p:cNvSpPr/>
              <p:nvPr/>
            </p:nvSpPr>
            <p:spPr bwMode="auto">
              <a:xfrm>
                <a:off x="7652024" y="1918557"/>
                <a:ext cx="974924"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43FE9609-D32E-6806-A295-0182E00D9177}"/>
                  </a:ext>
                </a:extLst>
              </p:cNvPr>
              <p:cNvSpPr/>
              <p:nvPr/>
            </p:nvSpPr>
            <p:spPr bwMode="auto">
              <a:xfrm>
                <a:off x="8627927" y="1918557"/>
                <a:ext cx="463996"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27" name="Group 26">
              <a:extLst>
                <a:ext uri="{FF2B5EF4-FFF2-40B4-BE49-F238E27FC236}">
                  <a16:creationId xmlns:a16="http://schemas.microsoft.com/office/drawing/2014/main" id="{F3486010-F0E7-D6AB-D407-E9A5C69D7384}"/>
                </a:ext>
              </a:extLst>
            </p:cNvPr>
            <p:cNvGrpSpPr/>
            <p:nvPr/>
          </p:nvGrpSpPr>
          <p:grpSpPr>
            <a:xfrm>
              <a:off x="7618762" y="3112603"/>
              <a:ext cx="1415972" cy="166275"/>
              <a:chOff x="7634639" y="1918557"/>
              <a:chExt cx="1415972" cy="166275"/>
            </a:xfrm>
          </p:grpSpPr>
          <p:sp>
            <p:nvSpPr>
              <p:cNvPr id="28" name="Rectangle 27">
                <a:extLst>
                  <a:ext uri="{FF2B5EF4-FFF2-40B4-BE49-F238E27FC236}">
                    <a16:creationId xmlns:a16="http://schemas.microsoft.com/office/drawing/2014/main" id="{B237383C-77D9-64C2-887B-30D3B650E521}"/>
                  </a:ext>
                </a:extLst>
              </p:cNvPr>
              <p:cNvSpPr/>
              <p:nvPr/>
            </p:nvSpPr>
            <p:spPr bwMode="auto">
              <a:xfrm>
                <a:off x="7634639" y="1918557"/>
                <a:ext cx="45719"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A215D1AE-64AF-1B67-EEC9-65985D6F4E7D}"/>
                  </a:ext>
                </a:extLst>
              </p:cNvPr>
              <p:cNvSpPr/>
              <p:nvPr/>
            </p:nvSpPr>
            <p:spPr bwMode="auto">
              <a:xfrm>
                <a:off x="7671612" y="1918557"/>
                <a:ext cx="1378999"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30" name="Group 29">
              <a:extLst>
                <a:ext uri="{FF2B5EF4-FFF2-40B4-BE49-F238E27FC236}">
                  <a16:creationId xmlns:a16="http://schemas.microsoft.com/office/drawing/2014/main" id="{5B0084D0-4736-7A3C-521C-2648763A419E}"/>
                </a:ext>
              </a:extLst>
            </p:cNvPr>
            <p:cNvGrpSpPr/>
            <p:nvPr/>
          </p:nvGrpSpPr>
          <p:grpSpPr>
            <a:xfrm>
              <a:off x="7636147" y="3332271"/>
              <a:ext cx="972760" cy="166275"/>
              <a:chOff x="7652024" y="1918557"/>
              <a:chExt cx="972760" cy="166275"/>
            </a:xfrm>
          </p:grpSpPr>
          <p:sp>
            <p:nvSpPr>
              <p:cNvPr id="31" name="Rectangle 30">
                <a:extLst>
                  <a:ext uri="{FF2B5EF4-FFF2-40B4-BE49-F238E27FC236}">
                    <a16:creationId xmlns:a16="http://schemas.microsoft.com/office/drawing/2014/main" id="{2B24BFE4-C26D-71FD-B50F-169D9578FA2A}"/>
                  </a:ext>
                </a:extLst>
              </p:cNvPr>
              <p:cNvSpPr/>
              <p:nvPr/>
            </p:nvSpPr>
            <p:spPr bwMode="auto">
              <a:xfrm>
                <a:off x="7652024" y="1918557"/>
                <a:ext cx="154267"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75D41616-3729-F121-A6B7-0238D0F99889}"/>
                  </a:ext>
                </a:extLst>
              </p:cNvPr>
              <p:cNvSpPr/>
              <p:nvPr/>
            </p:nvSpPr>
            <p:spPr bwMode="auto">
              <a:xfrm>
                <a:off x="7807269" y="1918557"/>
                <a:ext cx="817515"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33" name="Rectangle 32">
              <a:extLst>
                <a:ext uri="{FF2B5EF4-FFF2-40B4-BE49-F238E27FC236}">
                  <a16:creationId xmlns:a16="http://schemas.microsoft.com/office/drawing/2014/main" id="{7A76C7BA-4FE4-3CB0-E1DD-2E2F00BF387B}"/>
                </a:ext>
              </a:extLst>
            </p:cNvPr>
            <p:cNvSpPr/>
            <p:nvPr/>
          </p:nvSpPr>
          <p:spPr bwMode="auto">
            <a:xfrm>
              <a:off x="7620428" y="3544755"/>
              <a:ext cx="945359"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ACF1FB49-9741-E4BA-0DE1-6B3BD3430140}"/>
                </a:ext>
              </a:extLst>
            </p:cNvPr>
            <p:cNvSpPr/>
            <p:nvPr/>
          </p:nvSpPr>
          <p:spPr bwMode="auto">
            <a:xfrm>
              <a:off x="7631459" y="3972777"/>
              <a:ext cx="597699"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5" name="TextBox 34">
              <a:extLst>
                <a:ext uri="{FF2B5EF4-FFF2-40B4-BE49-F238E27FC236}">
                  <a16:creationId xmlns:a16="http://schemas.microsoft.com/office/drawing/2014/main" id="{24B21DCD-F7A8-3526-69CC-95781E21EA8C}"/>
                </a:ext>
              </a:extLst>
            </p:cNvPr>
            <p:cNvSpPr txBox="1"/>
            <p:nvPr/>
          </p:nvSpPr>
          <p:spPr bwMode="auto">
            <a:xfrm>
              <a:off x="9148822" y="4347710"/>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Patients (%)</a:t>
              </a:r>
            </a:p>
          </p:txBody>
        </p:sp>
        <p:sp>
          <p:nvSpPr>
            <p:cNvPr id="36" name="TextBox 35">
              <a:extLst>
                <a:ext uri="{FF2B5EF4-FFF2-40B4-BE49-F238E27FC236}">
                  <a16:creationId xmlns:a16="http://schemas.microsoft.com/office/drawing/2014/main" id="{1FE08BA9-0C51-C061-357B-A7E6E23A86A5}"/>
                </a:ext>
              </a:extLst>
            </p:cNvPr>
            <p:cNvSpPr txBox="1"/>
            <p:nvPr/>
          </p:nvSpPr>
          <p:spPr bwMode="auto">
            <a:xfrm>
              <a:off x="6969563" y="1983535"/>
              <a:ext cx="635078" cy="2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Nausea</a:t>
              </a:r>
            </a:p>
          </p:txBody>
        </p:sp>
        <p:grpSp>
          <p:nvGrpSpPr>
            <p:cNvPr id="37" name="Group 36">
              <a:extLst>
                <a:ext uri="{FF2B5EF4-FFF2-40B4-BE49-F238E27FC236}">
                  <a16:creationId xmlns:a16="http://schemas.microsoft.com/office/drawing/2014/main" id="{84222C0C-2015-6744-5689-2B9521020E8E}"/>
                </a:ext>
              </a:extLst>
            </p:cNvPr>
            <p:cNvGrpSpPr/>
            <p:nvPr/>
          </p:nvGrpSpPr>
          <p:grpSpPr>
            <a:xfrm>
              <a:off x="7517333" y="4159934"/>
              <a:ext cx="3360238" cy="307777"/>
              <a:chOff x="7490569" y="4025260"/>
              <a:chExt cx="4269452" cy="307777"/>
            </a:xfrm>
          </p:grpSpPr>
          <p:sp>
            <p:nvSpPr>
              <p:cNvPr id="38" name="TextBox 37">
                <a:extLst>
                  <a:ext uri="{FF2B5EF4-FFF2-40B4-BE49-F238E27FC236}">
                    <a16:creationId xmlns:a16="http://schemas.microsoft.com/office/drawing/2014/main" id="{F1AF5E67-2F3C-15D7-E025-8F62AA597E8E}"/>
                  </a:ext>
                </a:extLst>
              </p:cNvPr>
              <p:cNvSpPr txBox="1"/>
              <p:nvPr/>
            </p:nvSpPr>
            <p:spPr bwMode="auto">
              <a:xfrm>
                <a:off x="7490569" y="40252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05C8581A-7604-FF9B-1852-27BAD3C758C5}"/>
                  </a:ext>
                </a:extLst>
              </p:cNvPr>
              <p:cNvSpPr txBox="1"/>
              <p:nvPr/>
            </p:nvSpPr>
            <p:spPr bwMode="auto">
              <a:xfrm>
                <a:off x="8100032"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940A1D1C-0A45-C093-4E43-5FBE955115D4}"/>
                  </a:ext>
                </a:extLst>
              </p:cNvPr>
              <p:cNvSpPr txBox="1"/>
              <p:nvPr/>
            </p:nvSpPr>
            <p:spPr bwMode="auto">
              <a:xfrm>
                <a:off x="8760000"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B1C00739-1EC5-EAB9-885A-485C9C86BEE8}"/>
                  </a:ext>
                </a:extLst>
              </p:cNvPr>
              <p:cNvSpPr txBox="1"/>
              <p:nvPr/>
            </p:nvSpPr>
            <p:spPr bwMode="auto">
              <a:xfrm>
                <a:off x="9419968"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30</a:t>
                </a:r>
              </a:p>
            </p:txBody>
          </p:sp>
          <p:sp>
            <p:nvSpPr>
              <p:cNvPr id="42" name="TextBox 41">
                <a:extLst>
                  <a:ext uri="{FF2B5EF4-FFF2-40B4-BE49-F238E27FC236}">
                    <a16:creationId xmlns:a16="http://schemas.microsoft.com/office/drawing/2014/main" id="{6241317A-ED7E-C95F-8FB5-4F4A59BF9B81}"/>
                  </a:ext>
                </a:extLst>
              </p:cNvPr>
              <p:cNvSpPr txBox="1"/>
              <p:nvPr/>
            </p:nvSpPr>
            <p:spPr bwMode="auto">
              <a:xfrm>
                <a:off x="10079936"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40</a:t>
                </a:r>
              </a:p>
            </p:txBody>
          </p:sp>
          <p:sp>
            <p:nvSpPr>
              <p:cNvPr id="43" name="TextBox 42">
                <a:extLst>
                  <a:ext uri="{FF2B5EF4-FFF2-40B4-BE49-F238E27FC236}">
                    <a16:creationId xmlns:a16="http://schemas.microsoft.com/office/drawing/2014/main" id="{BCEA4540-27E6-6FB6-DC27-0188B46505D1}"/>
                  </a:ext>
                </a:extLst>
              </p:cNvPr>
              <p:cNvSpPr txBox="1"/>
              <p:nvPr/>
            </p:nvSpPr>
            <p:spPr bwMode="auto">
              <a:xfrm>
                <a:off x="10732645"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50</a:t>
                </a:r>
              </a:p>
            </p:txBody>
          </p:sp>
          <p:sp>
            <p:nvSpPr>
              <p:cNvPr id="44" name="TextBox 43">
                <a:extLst>
                  <a:ext uri="{FF2B5EF4-FFF2-40B4-BE49-F238E27FC236}">
                    <a16:creationId xmlns:a16="http://schemas.microsoft.com/office/drawing/2014/main" id="{B462EEF2-1E6B-97D1-EEE8-011D234A1536}"/>
                  </a:ext>
                </a:extLst>
              </p:cNvPr>
              <p:cNvSpPr txBox="1"/>
              <p:nvPr/>
            </p:nvSpPr>
            <p:spPr bwMode="auto">
              <a:xfrm>
                <a:off x="11392613" y="402526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60</a:t>
                </a:r>
              </a:p>
            </p:txBody>
          </p:sp>
        </p:grpSp>
        <p:sp>
          <p:nvSpPr>
            <p:cNvPr id="45" name="Freeform: Shape 44">
              <a:extLst>
                <a:ext uri="{FF2B5EF4-FFF2-40B4-BE49-F238E27FC236}">
                  <a16:creationId xmlns:a16="http://schemas.microsoft.com/office/drawing/2014/main" id="{6BD82E81-4D9B-F438-151F-52F2C79E2102}"/>
                </a:ext>
              </a:extLst>
            </p:cNvPr>
            <p:cNvSpPr/>
            <p:nvPr/>
          </p:nvSpPr>
          <p:spPr bwMode="auto">
            <a:xfrm>
              <a:off x="7624963" y="2011287"/>
              <a:ext cx="4149124" cy="2145553"/>
            </a:xfrm>
            <a:custGeom>
              <a:avLst/>
              <a:gdLst>
                <a:gd name="connsiteX0" fmla="*/ 0 w 4028141"/>
                <a:gd name="connsiteY0" fmla="*/ 0 h 2145553"/>
                <a:gd name="connsiteX1" fmla="*/ 0 w 4028141"/>
                <a:gd name="connsiteY1" fmla="*/ 2145553 h 2145553"/>
                <a:gd name="connsiteX2" fmla="*/ 4028141 w 4028141"/>
                <a:gd name="connsiteY2" fmla="*/ 2145553 h 2145553"/>
              </a:gdLst>
              <a:ahLst/>
              <a:cxnLst>
                <a:cxn ang="0">
                  <a:pos x="connsiteX0" y="connsiteY0"/>
                </a:cxn>
                <a:cxn ang="0">
                  <a:pos x="connsiteX1" y="connsiteY1"/>
                </a:cxn>
                <a:cxn ang="0">
                  <a:pos x="connsiteX2" y="connsiteY2"/>
                </a:cxn>
              </a:cxnLst>
              <a:rect l="l" t="t" r="r" b="b"/>
              <a:pathLst>
                <a:path w="4028141" h="2145553">
                  <a:moveTo>
                    <a:pt x="0" y="0"/>
                  </a:moveTo>
                  <a:lnTo>
                    <a:pt x="0" y="2145553"/>
                  </a:lnTo>
                  <a:lnTo>
                    <a:pt x="4028141" y="2145553"/>
                  </a:lnTo>
                </a:path>
              </a:pathLst>
            </a:custGeom>
            <a:noFill/>
            <a:ln w="28575">
              <a:solidFill>
                <a:schemeClr val="bg1"/>
              </a:solidFill>
              <a:miter lim="800000"/>
              <a:headEnd/>
              <a:tailEnd/>
            </a:ln>
          </p:spPr>
          <p:txBody>
            <a:bodyPr rtlCol="0" anchor="ctr"/>
            <a:lstStyle/>
            <a:p>
              <a:pPr algn="ctr"/>
              <a:endParaRPr lang="en-US"/>
            </a:p>
          </p:txBody>
        </p:sp>
        <p:grpSp>
          <p:nvGrpSpPr>
            <p:cNvPr id="46" name="Group 45">
              <a:extLst>
                <a:ext uri="{FF2B5EF4-FFF2-40B4-BE49-F238E27FC236}">
                  <a16:creationId xmlns:a16="http://schemas.microsoft.com/office/drawing/2014/main" id="{C0FD350D-8BEB-2E55-F22F-D315AFFBB6A9}"/>
                </a:ext>
              </a:extLst>
            </p:cNvPr>
            <p:cNvGrpSpPr/>
            <p:nvPr/>
          </p:nvGrpSpPr>
          <p:grpSpPr>
            <a:xfrm>
              <a:off x="7545475" y="2125549"/>
              <a:ext cx="78510" cy="1930366"/>
              <a:chOff x="827453" y="-715928"/>
              <a:chExt cx="661582" cy="6331336"/>
            </a:xfrm>
          </p:grpSpPr>
          <p:cxnSp>
            <p:nvCxnSpPr>
              <p:cNvPr id="47" name="Straight Connector 46">
                <a:extLst>
                  <a:ext uri="{FF2B5EF4-FFF2-40B4-BE49-F238E27FC236}">
                    <a16:creationId xmlns:a16="http://schemas.microsoft.com/office/drawing/2014/main" id="{82FB7F69-0629-5FF6-49B3-B0014478AE71}"/>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1C9ACA5-5510-899C-F345-125CF6B52397}"/>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DEF86AA-425C-D1C8-AD75-C5376C3B9F96}"/>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EA47413-58B6-C8E1-ADC6-8B16EC762D06}"/>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8AE6772-D8B8-664D-C066-1A3BE5B40DB6}"/>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B9A3651-E92E-8D48-82AB-4B1E58482FC7}"/>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6DB7A9A-01C2-69BC-C7CB-2F23A1AD0577}"/>
                  </a:ext>
                </a:extLst>
              </p:cNvPr>
              <p:cNvCxnSpPr>
                <a:cxnSpLocks/>
              </p:cNvCxnSpPr>
              <p:nvPr/>
            </p:nvCxnSpPr>
            <p:spPr bwMode="auto">
              <a:xfrm>
                <a:off x="827453" y="-715928"/>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5BCDC40-F9E4-7E80-E892-2B43D530E103}"/>
                  </a:ext>
                </a:extLst>
              </p:cNvPr>
              <p:cNvCxnSpPr>
                <a:cxnSpLocks/>
              </p:cNvCxnSpPr>
              <p:nvPr/>
            </p:nvCxnSpPr>
            <p:spPr bwMode="auto">
              <a:xfrm>
                <a:off x="827453" y="-9813"/>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FF39902-B6EA-8E31-72C2-4C2147295083}"/>
                  </a:ext>
                </a:extLst>
              </p:cNvPr>
              <p:cNvCxnSpPr>
                <a:cxnSpLocks/>
              </p:cNvCxnSpPr>
              <p:nvPr/>
            </p:nvCxnSpPr>
            <p:spPr bwMode="auto">
              <a:xfrm>
                <a:off x="827453" y="69630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272C809-86E7-443F-4769-29A505B03025}"/>
                  </a:ext>
                </a:extLst>
              </p:cNvPr>
              <p:cNvCxnSpPr>
                <a:cxnSpLocks/>
              </p:cNvCxnSpPr>
              <p:nvPr/>
            </p:nvCxnSpPr>
            <p:spPr bwMode="auto">
              <a:xfrm>
                <a:off x="827453" y="1402417"/>
                <a:ext cx="6615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CD8DF67A-161D-B475-4A9A-D8F0F50D8232}"/>
                </a:ext>
              </a:extLst>
            </p:cNvPr>
            <p:cNvGrpSpPr/>
            <p:nvPr/>
          </p:nvGrpSpPr>
          <p:grpSpPr>
            <a:xfrm rot="5400000">
              <a:off x="9142109" y="2641335"/>
              <a:ext cx="70078" cy="3104368"/>
              <a:chOff x="827453" y="1376934"/>
              <a:chExt cx="661583" cy="4238474"/>
            </a:xfrm>
          </p:grpSpPr>
          <p:cxnSp>
            <p:nvCxnSpPr>
              <p:cNvPr id="58" name="Straight Connector 57">
                <a:extLst>
                  <a:ext uri="{FF2B5EF4-FFF2-40B4-BE49-F238E27FC236}">
                    <a16:creationId xmlns:a16="http://schemas.microsoft.com/office/drawing/2014/main" id="{8B001BF8-B8F0-136F-1340-8F295FFDE5B4}"/>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AC92F45-B320-1436-EB46-4AF266EB9A55}"/>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1A98ACD-7B18-E930-B94A-D8F7DE4B9BDF}"/>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D75D871-F95C-D222-5028-DB96C8CFFFC0}"/>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F90AE07-2AC4-5FB5-7059-DDF2D0F41DA7}"/>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DAFD16C-DB26-524F-0AD8-D69458D41146}"/>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D4A3CC5-0389-E6A6-F7F3-2E433C4FDD40}"/>
                  </a:ext>
                </a:extLst>
              </p:cNvPr>
              <p:cNvCxnSpPr>
                <a:cxnSpLocks/>
              </p:cNvCxnSpPr>
              <p:nvPr/>
            </p:nvCxnSpPr>
            <p:spPr bwMode="auto">
              <a:xfrm>
                <a:off x="827454" y="1376934"/>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65" name="TextBox 64">
              <a:extLst>
                <a:ext uri="{FF2B5EF4-FFF2-40B4-BE49-F238E27FC236}">
                  <a16:creationId xmlns:a16="http://schemas.microsoft.com/office/drawing/2014/main" id="{7563DDD7-8AA7-B6AD-51A3-1567989DD9A6}"/>
                </a:ext>
              </a:extLst>
            </p:cNvPr>
            <p:cNvSpPr txBox="1"/>
            <p:nvPr/>
          </p:nvSpPr>
          <p:spPr bwMode="auto">
            <a:xfrm>
              <a:off x="7559306" y="1999486"/>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4.2</a:t>
              </a:r>
            </a:p>
          </p:txBody>
        </p:sp>
        <p:sp>
          <p:nvSpPr>
            <p:cNvPr id="66" name="TextBox 65">
              <a:extLst>
                <a:ext uri="{FF2B5EF4-FFF2-40B4-BE49-F238E27FC236}">
                  <a16:creationId xmlns:a16="http://schemas.microsoft.com/office/drawing/2014/main" id="{DDDAF588-8D88-9E94-78C7-7B6D0F05F0DF}"/>
                </a:ext>
              </a:extLst>
            </p:cNvPr>
            <p:cNvSpPr txBox="1"/>
            <p:nvPr/>
          </p:nvSpPr>
          <p:spPr bwMode="auto">
            <a:xfrm>
              <a:off x="7597860" y="2216881"/>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6.7</a:t>
              </a:r>
            </a:p>
          </p:txBody>
        </p:sp>
        <p:sp>
          <p:nvSpPr>
            <p:cNvPr id="67" name="TextBox 66">
              <a:extLst>
                <a:ext uri="{FF2B5EF4-FFF2-40B4-BE49-F238E27FC236}">
                  <a16:creationId xmlns:a16="http://schemas.microsoft.com/office/drawing/2014/main" id="{E03B4E19-6298-19B3-70C1-0A59BD99BE40}"/>
                </a:ext>
              </a:extLst>
            </p:cNvPr>
            <p:cNvSpPr txBox="1"/>
            <p:nvPr/>
          </p:nvSpPr>
          <p:spPr bwMode="auto">
            <a:xfrm>
              <a:off x="7571604" y="2417816"/>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5.0</a:t>
              </a:r>
            </a:p>
          </p:txBody>
        </p:sp>
        <p:sp>
          <p:nvSpPr>
            <p:cNvPr id="68" name="TextBox 67">
              <a:extLst>
                <a:ext uri="{FF2B5EF4-FFF2-40B4-BE49-F238E27FC236}">
                  <a16:creationId xmlns:a16="http://schemas.microsoft.com/office/drawing/2014/main" id="{379617A4-29CD-8EBC-2526-DE927BDAB727}"/>
                </a:ext>
              </a:extLst>
            </p:cNvPr>
            <p:cNvSpPr txBox="1"/>
            <p:nvPr/>
          </p:nvSpPr>
          <p:spPr bwMode="auto">
            <a:xfrm>
              <a:off x="7865491" y="2649601"/>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13.3</a:t>
              </a:r>
            </a:p>
          </p:txBody>
        </p:sp>
        <p:sp>
          <p:nvSpPr>
            <p:cNvPr id="69" name="TextBox 68">
              <a:extLst>
                <a:ext uri="{FF2B5EF4-FFF2-40B4-BE49-F238E27FC236}">
                  <a16:creationId xmlns:a16="http://schemas.microsoft.com/office/drawing/2014/main" id="{01509EFD-7167-543B-4044-D9861192FCF2}"/>
                </a:ext>
              </a:extLst>
            </p:cNvPr>
            <p:cNvSpPr txBox="1"/>
            <p:nvPr/>
          </p:nvSpPr>
          <p:spPr bwMode="auto">
            <a:xfrm>
              <a:off x="8168192" y="2852921"/>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19.2</a:t>
              </a:r>
            </a:p>
          </p:txBody>
        </p:sp>
        <p:sp>
          <p:nvSpPr>
            <p:cNvPr id="70" name="TextBox 69">
              <a:extLst>
                <a:ext uri="{FF2B5EF4-FFF2-40B4-BE49-F238E27FC236}">
                  <a16:creationId xmlns:a16="http://schemas.microsoft.com/office/drawing/2014/main" id="{CE07A392-7921-0AA7-324B-650BF5FB6DBA}"/>
                </a:ext>
              </a:extLst>
            </p:cNvPr>
            <p:cNvSpPr txBox="1"/>
            <p:nvPr/>
          </p:nvSpPr>
          <p:spPr bwMode="auto">
            <a:xfrm>
              <a:off x="7574408" y="3061310"/>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0.8</a:t>
              </a:r>
            </a:p>
          </p:txBody>
        </p:sp>
        <p:sp>
          <p:nvSpPr>
            <p:cNvPr id="71" name="TextBox 70">
              <a:extLst>
                <a:ext uri="{FF2B5EF4-FFF2-40B4-BE49-F238E27FC236}">
                  <a16:creationId xmlns:a16="http://schemas.microsoft.com/office/drawing/2014/main" id="{AA988802-CEBD-EA0F-50FA-1E2BBE978908}"/>
                </a:ext>
              </a:extLst>
            </p:cNvPr>
            <p:cNvSpPr txBox="1"/>
            <p:nvPr/>
          </p:nvSpPr>
          <p:spPr bwMode="auto">
            <a:xfrm>
              <a:off x="7562809" y="3296481"/>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3.3</a:t>
              </a:r>
            </a:p>
          </p:txBody>
        </p:sp>
        <p:sp>
          <p:nvSpPr>
            <p:cNvPr id="72" name="TextBox 71">
              <a:extLst>
                <a:ext uri="{FF2B5EF4-FFF2-40B4-BE49-F238E27FC236}">
                  <a16:creationId xmlns:a16="http://schemas.microsoft.com/office/drawing/2014/main" id="{0246277A-CE0F-68C9-1FD8-3323BAFA7DE9}"/>
                </a:ext>
              </a:extLst>
            </p:cNvPr>
            <p:cNvSpPr txBox="1"/>
            <p:nvPr/>
          </p:nvSpPr>
          <p:spPr bwMode="auto">
            <a:xfrm>
              <a:off x="8156211" y="3928640"/>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11.7</a:t>
              </a:r>
            </a:p>
          </p:txBody>
        </p:sp>
        <p:sp>
          <p:nvSpPr>
            <p:cNvPr id="73" name="TextBox 72">
              <a:extLst>
                <a:ext uri="{FF2B5EF4-FFF2-40B4-BE49-F238E27FC236}">
                  <a16:creationId xmlns:a16="http://schemas.microsoft.com/office/drawing/2014/main" id="{627B3247-1448-CDE2-A69B-06BD87CE716F}"/>
                </a:ext>
              </a:extLst>
            </p:cNvPr>
            <p:cNvSpPr txBox="1"/>
            <p:nvPr/>
          </p:nvSpPr>
          <p:spPr bwMode="auto">
            <a:xfrm>
              <a:off x="8326769" y="3718543"/>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15.0</a:t>
              </a:r>
            </a:p>
          </p:txBody>
        </p:sp>
        <p:sp>
          <p:nvSpPr>
            <p:cNvPr id="74" name="TextBox 73">
              <a:extLst>
                <a:ext uri="{FF2B5EF4-FFF2-40B4-BE49-F238E27FC236}">
                  <a16:creationId xmlns:a16="http://schemas.microsoft.com/office/drawing/2014/main" id="{BA60D9D9-C249-8489-14B2-85405EC9A46C}"/>
                </a:ext>
              </a:extLst>
            </p:cNvPr>
            <p:cNvSpPr txBox="1"/>
            <p:nvPr/>
          </p:nvSpPr>
          <p:spPr bwMode="auto">
            <a:xfrm>
              <a:off x="8511457" y="3493661"/>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18.3</a:t>
              </a:r>
            </a:p>
          </p:txBody>
        </p:sp>
        <p:sp>
          <p:nvSpPr>
            <p:cNvPr id="75" name="TextBox 74">
              <a:extLst>
                <a:ext uri="{FF2B5EF4-FFF2-40B4-BE49-F238E27FC236}">
                  <a16:creationId xmlns:a16="http://schemas.microsoft.com/office/drawing/2014/main" id="{1E8357A1-6DF8-E602-6FE1-EA841E849C68}"/>
                </a:ext>
              </a:extLst>
            </p:cNvPr>
            <p:cNvSpPr txBox="1"/>
            <p:nvPr/>
          </p:nvSpPr>
          <p:spPr bwMode="auto">
            <a:xfrm>
              <a:off x="8536573" y="3276471"/>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19.2</a:t>
              </a:r>
            </a:p>
          </p:txBody>
        </p:sp>
        <p:sp>
          <p:nvSpPr>
            <p:cNvPr id="76" name="TextBox 75">
              <a:extLst>
                <a:ext uri="{FF2B5EF4-FFF2-40B4-BE49-F238E27FC236}">
                  <a16:creationId xmlns:a16="http://schemas.microsoft.com/office/drawing/2014/main" id="{9EE293C2-2A24-28DC-43BB-AB17A6A13A90}"/>
                </a:ext>
              </a:extLst>
            </p:cNvPr>
            <p:cNvSpPr txBox="1"/>
            <p:nvPr/>
          </p:nvSpPr>
          <p:spPr bwMode="auto">
            <a:xfrm>
              <a:off x="8975289" y="3056047"/>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27.5</a:t>
              </a:r>
            </a:p>
          </p:txBody>
        </p:sp>
        <p:sp>
          <p:nvSpPr>
            <p:cNvPr id="77" name="TextBox 76">
              <a:extLst>
                <a:ext uri="{FF2B5EF4-FFF2-40B4-BE49-F238E27FC236}">
                  <a16:creationId xmlns:a16="http://schemas.microsoft.com/office/drawing/2014/main" id="{9B3D783E-E08C-D833-0D01-7D0ABC3DC180}"/>
                </a:ext>
              </a:extLst>
            </p:cNvPr>
            <p:cNvSpPr txBox="1"/>
            <p:nvPr/>
          </p:nvSpPr>
          <p:spPr bwMode="auto">
            <a:xfrm>
              <a:off x="9013487" y="2847912"/>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28.3</a:t>
              </a:r>
            </a:p>
          </p:txBody>
        </p:sp>
        <p:sp>
          <p:nvSpPr>
            <p:cNvPr id="78" name="TextBox 77">
              <a:extLst>
                <a:ext uri="{FF2B5EF4-FFF2-40B4-BE49-F238E27FC236}">
                  <a16:creationId xmlns:a16="http://schemas.microsoft.com/office/drawing/2014/main" id="{32B9E5AD-B182-FD07-996B-1D99F6E7DF3D}"/>
                </a:ext>
              </a:extLst>
            </p:cNvPr>
            <p:cNvSpPr txBox="1"/>
            <p:nvPr/>
          </p:nvSpPr>
          <p:spPr bwMode="auto">
            <a:xfrm>
              <a:off x="9141530" y="2638553"/>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30.8</a:t>
              </a:r>
            </a:p>
          </p:txBody>
        </p:sp>
        <p:sp>
          <p:nvSpPr>
            <p:cNvPr id="79" name="TextBox 78">
              <a:extLst>
                <a:ext uri="{FF2B5EF4-FFF2-40B4-BE49-F238E27FC236}">
                  <a16:creationId xmlns:a16="http://schemas.microsoft.com/office/drawing/2014/main" id="{48EDC35F-15D8-D707-96A4-CE806FDD9219}"/>
                </a:ext>
              </a:extLst>
            </p:cNvPr>
            <p:cNvSpPr txBox="1"/>
            <p:nvPr/>
          </p:nvSpPr>
          <p:spPr bwMode="auto">
            <a:xfrm>
              <a:off x="9245604" y="2425862"/>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32.5</a:t>
              </a:r>
            </a:p>
          </p:txBody>
        </p:sp>
        <p:sp>
          <p:nvSpPr>
            <p:cNvPr id="80" name="TextBox 79">
              <a:extLst>
                <a:ext uri="{FF2B5EF4-FFF2-40B4-BE49-F238E27FC236}">
                  <a16:creationId xmlns:a16="http://schemas.microsoft.com/office/drawing/2014/main" id="{BDAB3919-A81C-96E3-25B3-31B4B7367C2F}"/>
                </a:ext>
              </a:extLst>
            </p:cNvPr>
            <p:cNvSpPr txBox="1"/>
            <p:nvPr/>
          </p:nvSpPr>
          <p:spPr bwMode="auto">
            <a:xfrm>
              <a:off x="9845629" y="2212533"/>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44.2</a:t>
              </a:r>
            </a:p>
          </p:txBody>
        </p:sp>
        <p:sp>
          <p:nvSpPr>
            <p:cNvPr id="81" name="TextBox 80">
              <a:extLst>
                <a:ext uri="{FF2B5EF4-FFF2-40B4-BE49-F238E27FC236}">
                  <a16:creationId xmlns:a16="http://schemas.microsoft.com/office/drawing/2014/main" id="{AB4C244C-2C67-0591-9E16-57FEFE1E306E}"/>
                </a:ext>
              </a:extLst>
            </p:cNvPr>
            <p:cNvSpPr txBox="1"/>
            <p:nvPr/>
          </p:nvSpPr>
          <p:spPr bwMode="auto">
            <a:xfrm>
              <a:off x="10873171" y="2021749"/>
              <a:ext cx="506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64.2</a:t>
              </a:r>
            </a:p>
          </p:txBody>
        </p:sp>
        <p:grpSp>
          <p:nvGrpSpPr>
            <p:cNvPr id="82" name="Group 81">
              <a:extLst>
                <a:ext uri="{FF2B5EF4-FFF2-40B4-BE49-F238E27FC236}">
                  <a16:creationId xmlns:a16="http://schemas.microsoft.com/office/drawing/2014/main" id="{B3AD7055-658A-8705-E07A-01F93994757A}"/>
                </a:ext>
              </a:extLst>
            </p:cNvPr>
            <p:cNvGrpSpPr/>
            <p:nvPr/>
          </p:nvGrpSpPr>
          <p:grpSpPr>
            <a:xfrm>
              <a:off x="11240004" y="4154510"/>
              <a:ext cx="518483" cy="70078"/>
              <a:chOff x="10363249" y="4156973"/>
              <a:chExt cx="518483" cy="70078"/>
            </a:xfrm>
          </p:grpSpPr>
          <p:cxnSp>
            <p:nvCxnSpPr>
              <p:cNvPr id="83" name="Straight Connector 82">
                <a:extLst>
                  <a:ext uri="{FF2B5EF4-FFF2-40B4-BE49-F238E27FC236}">
                    <a16:creationId xmlns:a16="http://schemas.microsoft.com/office/drawing/2014/main" id="{67A3D6E1-706D-B446-9340-16A72539BFAF}"/>
                  </a:ext>
                </a:extLst>
              </p:cNvPr>
              <p:cNvCxnSpPr>
                <a:cxnSpLocks/>
              </p:cNvCxnSpPr>
              <p:nvPr/>
            </p:nvCxnSpPr>
            <p:spPr bwMode="auto">
              <a:xfrm rot="5400000">
                <a:off x="10328210" y="4192012"/>
                <a:ext cx="7007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7772B98-3604-4333-E32C-61579D08F3DB}"/>
                  </a:ext>
                </a:extLst>
              </p:cNvPr>
              <p:cNvCxnSpPr>
                <a:cxnSpLocks/>
              </p:cNvCxnSpPr>
              <p:nvPr/>
            </p:nvCxnSpPr>
            <p:spPr bwMode="auto">
              <a:xfrm rot="5400000">
                <a:off x="10846693" y="4192012"/>
                <a:ext cx="70078" cy="0"/>
              </a:xfrm>
              <a:prstGeom prst="line">
                <a:avLst/>
              </a:prstGeom>
              <a:noFill/>
              <a:ln w="28575" cap="flat" cmpd="sng" algn="ctr">
                <a:solidFill>
                  <a:schemeClr val="bg1"/>
                </a:solidFill>
                <a:prstDash val="solid"/>
                <a:round/>
                <a:headEnd type="none" w="med" len="med"/>
                <a:tailEnd type="none" w="med" len="med"/>
              </a:ln>
              <a:effectLst/>
            </p:spPr>
          </p:cxnSp>
        </p:grpSp>
        <p:sp>
          <p:nvSpPr>
            <p:cNvPr id="85" name="TextBox 84">
              <a:extLst>
                <a:ext uri="{FF2B5EF4-FFF2-40B4-BE49-F238E27FC236}">
                  <a16:creationId xmlns:a16="http://schemas.microsoft.com/office/drawing/2014/main" id="{817567C3-BE2B-59C5-D366-CE235AB96D4F}"/>
                </a:ext>
              </a:extLst>
            </p:cNvPr>
            <p:cNvSpPr txBox="1"/>
            <p:nvPr/>
          </p:nvSpPr>
          <p:spPr bwMode="auto">
            <a:xfrm>
              <a:off x="11055361" y="41538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70</a:t>
              </a:r>
            </a:p>
          </p:txBody>
        </p:sp>
        <p:sp>
          <p:nvSpPr>
            <p:cNvPr id="86" name="TextBox 85">
              <a:extLst>
                <a:ext uri="{FF2B5EF4-FFF2-40B4-BE49-F238E27FC236}">
                  <a16:creationId xmlns:a16="http://schemas.microsoft.com/office/drawing/2014/main" id="{72269824-81B3-48C6-B810-49320A0D3BEE}"/>
                </a:ext>
              </a:extLst>
            </p:cNvPr>
            <p:cNvSpPr txBox="1"/>
            <p:nvPr/>
          </p:nvSpPr>
          <p:spPr bwMode="auto">
            <a:xfrm>
              <a:off x="11574783" y="41538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80</a:t>
              </a:r>
            </a:p>
          </p:txBody>
        </p:sp>
        <p:grpSp>
          <p:nvGrpSpPr>
            <p:cNvPr id="87" name="Group 86">
              <a:extLst>
                <a:ext uri="{FF2B5EF4-FFF2-40B4-BE49-F238E27FC236}">
                  <a16:creationId xmlns:a16="http://schemas.microsoft.com/office/drawing/2014/main" id="{F693938A-B022-473B-1F84-3EBF3B3F2134}"/>
                </a:ext>
              </a:extLst>
            </p:cNvPr>
            <p:cNvGrpSpPr/>
            <p:nvPr/>
          </p:nvGrpSpPr>
          <p:grpSpPr>
            <a:xfrm>
              <a:off x="7628521" y="3762333"/>
              <a:ext cx="769060" cy="170640"/>
              <a:chOff x="7628521" y="3608426"/>
              <a:chExt cx="769060" cy="170640"/>
            </a:xfrm>
          </p:grpSpPr>
          <p:sp>
            <p:nvSpPr>
              <p:cNvPr id="88" name="Rectangle 87">
                <a:extLst>
                  <a:ext uri="{FF2B5EF4-FFF2-40B4-BE49-F238E27FC236}">
                    <a16:creationId xmlns:a16="http://schemas.microsoft.com/office/drawing/2014/main" id="{D29BE318-674A-98DC-4A60-A84606DC0462}"/>
                  </a:ext>
                </a:extLst>
              </p:cNvPr>
              <p:cNvSpPr/>
              <p:nvPr/>
            </p:nvSpPr>
            <p:spPr bwMode="auto">
              <a:xfrm>
                <a:off x="7965626" y="3608426"/>
                <a:ext cx="431955" cy="16627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DA00E3FA-6547-61FA-3D17-CFB17F59B198}"/>
                  </a:ext>
                </a:extLst>
              </p:cNvPr>
              <p:cNvSpPr/>
              <p:nvPr/>
            </p:nvSpPr>
            <p:spPr bwMode="auto">
              <a:xfrm>
                <a:off x="7628521" y="3612791"/>
                <a:ext cx="337586" cy="16627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90" name="TextBox 89">
              <a:extLst>
                <a:ext uri="{FF2B5EF4-FFF2-40B4-BE49-F238E27FC236}">
                  <a16:creationId xmlns:a16="http://schemas.microsoft.com/office/drawing/2014/main" id="{C9EEA32E-6A7F-ECCF-284F-F5C5E40397A4}"/>
                </a:ext>
              </a:extLst>
            </p:cNvPr>
            <p:cNvSpPr txBox="1"/>
            <p:nvPr/>
          </p:nvSpPr>
          <p:spPr bwMode="auto">
            <a:xfrm>
              <a:off x="7604641" y="3726816"/>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latin typeface="Calibri" panose="020F0502020204030204" pitchFamily="34" charset="0"/>
                </a:rPr>
                <a:t>6.7</a:t>
              </a:r>
            </a:p>
          </p:txBody>
        </p:sp>
      </p:grpSp>
      <p:sp>
        <p:nvSpPr>
          <p:cNvPr id="91" name="Content Placeholder 4">
            <a:extLst>
              <a:ext uri="{FF2B5EF4-FFF2-40B4-BE49-F238E27FC236}">
                <a16:creationId xmlns:a16="http://schemas.microsoft.com/office/drawing/2014/main" id="{D2F34477-45BE-6497-B3A9-CF9E855E55C8}"/>
              </a:ext>
            </a:extLst>
          </p:cNvPr>
          <p:cNvSpPr txBox="1">
            <a:spLocks/>
          </p:cNvSpPr>
          <p:nvPr/>
        </p:nvSpPr>
        <p:spPr bwMode="auto">
          <a:xfrm>
            <a:off x="609728" y="1526152"/>
            <a:ext cx="4808537" cy="4125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1200"/>
              </a:spcBef>
              <a:spcAft>
                <a:spcPts val="600"/>
              </a:spcAft>
            </a:pPr>
            <a:r>
              <a:rPr lang="en-US" sz="2400" b="0" kern="0"/>
              <a:t>Most patients (88.3%) experienced a drug-related TEAE, with 45% having a grade ≥3 event</a:t>
            </a:r>
          </a:p>
          <a:p>
            <a:pPr>
              <a:spcBef>
                <a:spcPts val="1200"/>
              </a:spcBef>
              <a:spcAft>
                <a:spcPts val="600"/>
              </a:spcAft>
            </a:pPr>
            <a:r>
              <a:rPr lang="en-US" sz="2400" b="0" kern="0"/>
              <a:t>13 patients (10.8%) experienced ILD/pneumonitis adjudicated (grade 1: 3.3%; grade 2: 6.7%) as T-DXd related, with 1 grade 5 (0.8%) event</a:t>
            </a:r>
          </a:p>
          <a:p>
            <a:pPr>
              <a:spcBef>
                <a:spcPts val="1200"/>
              </a:spcBef>
              <a:spcAft>
                <a:spcPts val="600"/>
              </a:spcAft>
            </a:pPr>
            <a:r>
              <a:rPr lang="en-US" sz="2400" b="0" kern="0"/>
              <a:t>1 other death (pneumonia/ organizing pneumonia) related </a:t>
            </a:r>
            <a:br>
              <a:rPr lang="en-US" sz="2400" b="0" kern="0"/>
            </a:br>
            <a:r>
              <a:rPr lang="en-US" sz="2400" b="0" kern="0"/>
              <a:t>to T-DXd</a:t>
            </a:r>
            <a:endParaRPr lang="en-US" sz="2000" b="0" kern="0"/>
          </a:p>
        </p:txBody>
      </p:sp>
      <p:sp>
        <p:nvSpPr>
          <p:cNvPr id="8" name="TextBox 7">
            <a:extLst>
              <a:ext uri="{FF2B5EF4-FFF2-40B4-BE49-F238E27FC236}">
                <a16:creationId xmlns:a16="http://schemas.microsoft.com/office/drawing/2014/main" id="{5BCA329C-5A06-1390-C017-327A8A70E140}"/>
              </a:ext>
            </a:extLst>
          </p:cNvPr>
          <p:cNvSpPr txBox="1"/>
          <p:nvPr/>
        </p:nvSpPr>
        <p:spPr bwMode="auto">
          <a:xfrm>
            <a:off x="6215858" y="2470753"/>
            <a:ext cx="7184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Fatigue</a:t>
            </a:r>
          </a:p>
        </p:txBody>
      </p:sp>
      <p:sp>
        <p:nvSpPr>
          <p:cNvPr id="93" name="TextBox 92">
            <a:extLst>
              <a:ext uri="{FF2B5EF4-FFF2-40B4-BE49-F238E27FC236}">
                <a16:creationId xmlns:a16="http://schemas.microsoft.com/office/drawing/2014/main" id="{45D202F6-3959-D547-134A-DCB2E0CC1455}"/>
              </a:ext>
            </a:extLst>
          </p:cNvPr>
          <p:cNvSpPr txBox="1"/>
          <p:nvPr/>
        </p:nvSpPr>
        <p:spPr bwMode="auto">
          <a:xfrm>
            <a:off x="6135897" y="2754655"/>
            <a:ext cx="8194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Diarrhea</a:t>
            </a:r>
          </a:p>
        </p:txBody>
      </p:sp>
      <p:sp>
        <p:nvSpPr>
          <p:cNvPr id="94" name="TextBox 93">
            <a:extLst>
              <a:ext uri="{FF2B5EF4-FFF2-40B4-BE49-F238E27FC236}">
                <a16:creationId xmlns:a16="http://schemas.microsoft.com/office/drawing/2014/main" id="{0DA0E26D-C062-9F50-5C95-62910B6B879D}"/>
              </a:ext>
            </a:extLst>
          </p:cNvPr>
          <p:cNvSpPr txBox="1"/>
          <p:nvPr/>
        </p:nvSpPr>
        <p:spPr bwMode="auto">
          <a:xfrm>
            <a:off x="6193900" y="3039102"/>
            <a:ext cx="7441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Anemia</a:t>
            </a:r>
          </a:p>
          <a:p>
            <a:pPr algn="r">
              <a:lnSpc>
                <a:spcPct val="100000"/>
              </a:lnSpc>
              <a:spcBef>
                <a:spcPts val="0"/>
              </a:spcBef>
              <a:spcAft>
                <a:spcPct val="0"/>
              </a:spcAft>
              <a:buClrTx/>
              <a:buFontTx/>
              <a:buNone/>
            </a:pPr>
            <a:endParaRPr lang="en-US" sz="1400" b="0">
              <a:solidFill>
                <a:schemeClr val="bg1"/>
              </a:solidFill>
              <a:latin typeface="Calibri" panose="020F0502020204030204" pitchFamily="34" charset="0"/>
            </a:endParaRPr>
          </a:p>
        </p:txBody>
      </p:sp>
      <p:sp>
        <p:nvSpPr>
          <p:cNvPr id="95" name="TextBox 94">
            <a:extLst>
              <a:ext uri="{FF2B5EF4-FFF2-40B4-BE49-F238E27FC236}">
                <a16:creationId xmlns:a16="http://schemas.microsoft.com/office/drawing/2014/main" id="{80679A24-64D7-796D-0916-017A8BDAD6A7}"/>
              </a:ext>
            </a:extLst>
          </p:cNvPr>
          <p:cNvSpPr txBox="1"/>
          <p:nvPr/>
        </p:nvSpPr>
        <p:spPr bwMode="auto">
          <a:xfrm>
            <a:off x="5831365" y="3314487"/>
            <a:ext cx="1106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Neutropenia</a:t>
            </a:r>
          </a:p>
        </p:txBody>
      </p:sp>
      <p:sp>
        <p:nvSpPr>
          <p:cNvPr id="96" name="TextBox 95">
            <a:extLst>
              <a:ext uri="{FF2B5EF4-FFF2-40B4-BE49-F238E27FC236}">
                <a16:creationId xmlns:a16="http://schemas.microsoft.com/office/drawing/2014/main" id="{6E1BD627-6E1F-6B4F-C30B-050641E0611F}"/>
              </a:ext>
            </a:extLst>
          </p:cNvPr>
          <p:cNvSpPr txBox="1"/>
          <p:nvPr/>
        </p:nvSpPr>
        <p:spPr bwMode="auto">
          <a:xfrm>
            <a:off x="6079739" y="3588359"/>
            <a:ext cx="840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Vomiting</a:t>
            </a:r>
          </a:p>
        </p:txBody>
      </p:sp>
      <p:sp>
        <p:nvSpPr>
          <p:cNvPr id="97" name="TextBox 96">
            <a:extLst>
              <a:ext uri="{FF2B5EF4-FFF2-40B4-BE49-F238E27FC236}">
                <a16:creationId xmlns:a16="http://schemas.microsoft.com/office/drawing/2014/main" id="{34017289-F105-6A81-054C-C0B3053E8CB9}"/>
              </a:ext>
            </a:extLst>
          </p:cNvPr>
          <p:cNvSpPr txBox="1"/>
          <p:nvPr/>
        </p:nvSpPr>
        <p:spPr bwMode="auto">
          <a:xfrm>
            <a:off x="5347668" y="3861882"/>
            <a:ext cx="16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Decreased appetite</a:t>
            </a:r>
          </a:p>
        </p:txBody>
      </p:sp>
      <p:sp>
        <p:nvSpPr>
          <p:cNvPr id="98" name="TextBox 97">
            <a:extLst>
              <a:ext uri="{FF2B5EF4-FFF2-40B4-BE49-F238E27FC236}">
                <a16:creationId xmlns:a16="http://schemas.microsoft.com/office/drawing/2014/main" id="{A01A4549-61B2-325C-DEEB-178050E84181}"/>
              </a:ext>
            </a:extLst>
          </p:cNvPr>
          <p:cNvSpPr txBox="1"/>
          <p:nvPr/>
        </p:nvSpPr>
        <p:spPr bwMode="auto">
          <a:xfrm>
            <a:off x="6106450" y="4147050"/>
            <a:ext cx="8130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Alopecia</a:t>
            </a:r>
          </a:p>
        </p:txBody>
      </p:sp>
      <p:sp>
        <p:nvSpPr>
          <p:cNvPr id="99" name="TextBox 98">
            <a:extLst>
              <a:ext uri="{FF2B5EF4-FFF2-40B4-BE49-F238E27FC236}">
                <a16:creationId xmlns:a16="http://schemas.microsoft.com/office/drawing/2014/main" id="{0B92DA68-1514-4CAA-C1B6-6272B29AB6D1}"/>
              </a:ext>
            </a:extLst>
          </p:cNvPr>
          <p:cNvSpPr txBox="1"/>
          <p:nvPr/>
        </p:nvSpPr>
        <p:spPr bwMode="auto">
          <a:xfrm>
            <a:off x="5314000" y="4430302"/>
            <a:ext cx="16124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a:solidFill>
                  <a:schemeClr val="bg1"/>
                </a:solidFill>
                <a:latin typeface="Calibri" panose="020F0502020204030204" pitchFamily="34" charset="0"/>
              </a:rPr>
              <a:t>Thrombocytopenia</a:t>
            </a:r>
          </a:p>
        </p:txBody>
      </p:sp>
      <p:sp>
        <p:nvSpPr>
          <p:cNvPr id="100" name="TextBox 99">
            <a:extLst>
              <a:ext uri="{FF2B5EF4-FFF2-40B4-BE49-F238E27FC236}">
                <a16:creationId xmlns:a16="http://schemas.microsoft.com/office/drawing/2014/main" id="{B470E1C6-E600-DD29-D973-386E17F1F5B1}"/>
              </a:ext>
            </a:extLst>
          </p:cNvPr>
          <p:cNvSpPr txBox="1"/>
          <p:nvPr/>
        </p:nvSpPr>
        <p:spPr bwMode="auto">
          <a:xfrm>
            <a:off x="5777094" y="4697246"/>
            <a:ext cx="118455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ts val="1500"/>
              </a:lnSpc>
              <a:spcBef>
                <a:spcPts val="0"/>
              </a:spcBef>
              <a:spcAft>
                <a:spcPct val="0"/>
              </a:spcAft>
              <a:buClrTx/>
              <a:buFontTx/>
              <a:buNone/>
            </a:pPr>
            <a:r>
              <a:rPr lang="en-US" sz="1400" b="0">
                <a:solidFill>
                  <a:schemeClr val="bg1"/>
                </a:solidFill>
                <a:latin typeface="Calibri" panose="020F0502020204030204" pitchFamily="34" charset="0"/>
              </a:rPr>
              <a:t>Transaminase</a:t>
            </a:r>
          </a:p>
          <a:p>
            <a:pPr algn="r">
              <a:lnSpc>
                <a:spcPts val="1500"/>
              </a:lnSpc>
              <a:spcBef>
                <a:spcPts val="0"/>
              </a:spcBef>
              <a:spcAft>
                <a:spcPct val="0"/>
              </a:spcAft>
              <a:buClrTx/>
              <a:buFontTx/>
              <a:buNone/>
            </a:pPr>
            <a:r>
              <a:rPr lang="en-US" sz="1400" b="0">
                <a:solidFill>
                  <a:schemeClr val="bg1"/>
                </a:solidFill>
                <a:latin typeface="Calibri" panose="020F0502020204030204" pitchFamily="34" charset="0"/>
              </a:rPr>
              <a:t>elevation</a:t>
            </a:r>
          </a:p>
        </p:txBody>
      </p:sp>
    </p:spTree>
    <p:extLst>
      <p:ext uri="{BB962C8B-B14F-4D97-AF65-F5344CB8AC3E}">
        <p14:creationId xmlns:p14="http://schemas.microsoft.com/office/powerpoint/2010/main" val="1958169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EE7E0A-0B50-DCB3-FC05-A1AD7899B130}"/>
              </a:ext>
            </a:extLst>
          </p:cNvPr>
          <p:cNvSpPr>
            <a:spLocks noGrp="1"/>
          </p:cNvSpPr>
          <p:nvPr>
            <p:ph type="title"/>
          </p:nvPr>
        </p:nvSpPr>
        <p:spPr/>
        <p:txBody>
          <a:bodyPr/>
          <a:lstStyle/>
          <a:p>
            <a:r>
              <a:rPr lang="en-US"/>
              <a:t>Global, Open-Label Phase I/IIa of HER2-Targeting ADC (DB-1303) in Recurrent/Metastatic EC </a:t>
            </a:r>
          </a:p>
        </p:txBody>
      </p:sp>
      <p:sp>
        <p:nvSpPr>
          <p:cNvPr id="4" name="Content Placeholder 3">
            <a:extLst>
              <a:ext uri="{FF2B5EF4-FFF2-40B4-BE49-F238E27FC236}">
                <a16:creationId xmlns:a16="http://schemas.microsoft.com/office/drawing/2014/main" id="{F16C41AF-6D45-4E00-3AD1-8703547BCAB5}"/>
              </a:ext>
            </a:extLst>
          </p:cNvPr>
          <p:cNvSpPr>
            <a:spLocks noGrp="1"/>
          </p:cNvSpPr>
          <p:nvPr>
            <p:ph idx="1"/>
          </p:nvPr>
        </p:nvSpPr>
        <p:spPr/>
        <p:txBody>
          <a:bodyPr/>
          <a:lstStyle/>
          <a:p>
            <a:r>
              <a:rPr lang="en-US" sz="1600"/>
              <a:t>DB-1303, a novel humanized anti-HER2 IgG1 mAb-based ADC with a maleimide tetrapeptide cleavable linker and topoisomerase I inhibitor payload (8:1 drug: antibody ratio)</a:t>
            </a:r>
          </a:p>
        </p:txBody>
      </p:sp>
      <p:sp>
        <p:nvSpPr>
          <p:cNvPr id="5" name="Text Box 15">
            <a:extLst>
              <a:ext uri="{FF2B5EF4-FFF2-40B4-BE49-F238E27FC236}">
                <a16:creationId xmlns:a16="http://schemas.microsoft.com/office/drawing/2014/main" id="{DF68E5B0-D867-A2BE-FDA0-733282089D65}"/>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NCT05150691. </a:t>
            </a:r>
            <a:r>
              <a:rPr lang="en-US" altLang="en-US" sz="1200" b="0">
                <a:solidFill>
                  <a:srgbClr val="455560"/>
                </a:solidFill>
                <a:latin typeface="Calibri" panose="020F0502020204030204" pitchFamily="34" charset="0"/>
                <a:cs typeface="Arial" panose="020B0604020202020204" pitchFamily="34" charset="0"/>
              </a:rPr>
              <a:t>Lin. Eur J Cancer. 2022;174:S91.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Moore. ESGO 2023. Abstr 430.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5320897-E1D1-21E0-A61D-85CB85EAF4C6}"/>
              </a:ext>
            </a:extLst>
          </p:cNvPr>
          <p:cNvSpPr txBox="1"/>
          <p:nvPr/>
        </p:nvSpPr>
        <p:spPr bwMode="auto">
          <a:xfrm flipH="1">
            <a:off x="278780" y="2400331"/>
            <a:ext cx="205414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600" b="0">
                <a:solidFill>
                  <a:schemeClr val="bg1"/>
                </a:solidFill>
                <a:latin typeface="Calibri" panose="020F0502020204030204" pitchFamily="34" charset="0"/>
              </a:rPr>
              <a:t>Patients with pathology IHC/NGS documented* HER2-positive or HER2-expressing† endometrial cancer; measurable disease per RECIST v1.1;  ECOG PS ≤1</a:t>
            </a:r>
          </a:p>
          <a:p>
            <a:pPr algn="ctr">
              <a:lnSpc>
                <a:spcPct val="100000"/>
              </a:lnSpc>
              <a:spcBef>
                <a:spcPts val="0"/>
              </a:spcBef>
              <a:spcAft>
                <a:spcPct val="0"/>
              </a:spcAft>
              <a:buClrTx/>
              <a:buFontTx/>
              <a:buNone/>
            </a:pPr>
            <a:r>
              <a:rPr lang="en-US" sz="1600" b="0">
                <a:solidFill>
                  <a:schemeClr val="bg1"/>
                </a:solidFill>
                <a:latin typeface="Calibri" panose="020F0502020204030204" pitchFamily="34" charset="0"/>
              </a:rPr>
              <a:t>(N = 463)</a:t>
            </a:r>
          </a:p>
        </p:txBody>
      </p:sp>
      <p:sp>
        <p:nvSpPr>
          <p:cNvPr id="11" name="Content Placeholder 3">
            <a:extLst>
              <a:ext uri="{FF2B5EF4-FFF2-40B4-BE49-F238E27FC236}">
                <a16:creationId xmlns:a16="http://schemas.microsoft.com/office/drawing/2014/main" id="{17A31D80-A0D0-D126-6967-66486D6BCDA1}"/>
              </a:ext>
            </a:extLst>
          </p:cNvPr>
          <p:cNvSpPr txBox="1">
            <a:spLocks/>
          </p:cNvSpPr>
          <p:nvPr/>
        </p:nvSpPr>
        <p:spPr bwMode="auto">
          <a:xfrm>
            <a:off x="608765" y="5390985"/>
            <a:ext cx="5197677" cy="577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600" kern="0"/>
              <a:t>Objectives in phase I: </a:t>
            </a:r>
            <a:r>
              <a:rPr lang="en-US" sz="1600" b="0" kern="0"/>
              <a:t>MTD/RP2D (primary); efficacy, pharmacokinetics, and immunogenicity (secondary)</a:t>
            </a:r>
          </a:p>
        </p:txBody>
      </p:sp>
      <p:sp>
        <p:nvSpPr>
          <p:cNvPr id="12" name="TextBox 11">
            <a:extLst>
              <a:ext uri="{FF2B5EF4-FFF2-40B4-BE49-F238E27FC236}">
                <a16:creationId xmlns:a16="http://schemas.microsoft.com/office/drawing/2014/main" id="{13914D11-05AA-F6C7-74C4-BF2759C13C1B}"/>
              </a:ext>
            </a:extLst>
          </p:cNvPr>
          <p:cNvSpPr txBox="1"/>
          <p:nvPr/>
        </p:nvSpPr>
        <p:spPr bwMode="auto">
          <a:xfrm>
            <a:off x="403226" y="6074697"/>
            <a:ext cx="7704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a:solidFill>
                  <a:schemeClr val="bg1"/>
                </a:solidFill>
                <a:latin typeface="Calibri" panose="020F0502020204030204" pitchFamily="34" charset="0"/>
              </a:rPr>
              <a:t>*Preexisting diagnosis of HER2 status or fresh biopsy by IHC 3+, 2+, 1+, or ISH+ or HER2 amplification or mutation by NGS.</a:t>
            </a:r>
          </a:p>
        </p:txBody>
      </p:sp>
      <p:sp>
        <p:nvSpPr>
          <p:cNvPr id="13" name="Content Placeholder 3">
            <a:extLst>
              <a:ext uri="{FF2B5EF4-FFF2-40B4-BE49-F238E27FC236}">
                <a16:creationId xmlns:a16="http://schemas.microsoft.com/office/drawing/2014/main" id="{2E2A1290-0FAD-AF99-ABC2-698AC54F5E64}"/>
              </a:ext>
            </a:extLst>
          </p:cNvPr>
          <p:cNvSpPr txBox="1">
            <a:spLocks/>
          </p:cNvSpPr>
          <p:nvPr/>
        </p:nvSpPr>
        <p:spPr bwMode="auto">
          <a:xfrm>
            <a:off x="5764238" y="5383983"/>
            <a:ext cx="6029926" cy="74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600" kern="0"/>
              <a:t>Objectives in phase II: </a:t>
            </a:r>
            <a:r>
              <a:rPr lang="en-US" sz="1600" b="0" kern="0"/>
              <a:t>safety, tolerability, and efficacy (primary); pharmacokinetics, antidrug antibodies, efficacy (secondary) </a:t>
            </a:r>
          </a:p>
        </p:txBody>
      </p:sp>
      <p:sp>
        <p:nvSpPr>
          <p:cNvPr id="14" name="Content Placeholder 3">
            <a:extLst>
              <a:ext uri="{FF2B5EF4-FFF2-40B4-BE49-F238E27FC236}">
                <a16:creationId xmlns:a16="http://schemas.microsoft.com/office/drawing/2014/main" id="{E480B34F-EAD9-93A5-4236-84E1D0F04CBD}"/>
              </a:ext>
            </a:extLst>
          </p:cNvPr>
          <p:cNvSpPr txBox="1">
            <a:spLocks/>
          </p:cNvSpPr>
          <p:nvPr/>
        </p:nvSpPr>
        <p:spPr bwMode="auto">
          <a:xfrm>
            <a:off x="2582175" y="2237452"/>
            <a:ext cx="2042485" cy="20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indent="0" eaLnBrk="1" hangingPunct="1">
              <a:lnSpc>
                <a:spcPct val="90000"/>
              </a:lnSpc>
              <a:spcBef>
                <a:spcPts val="1000"/>
              </a:spcBef>
              <a:spcAft>
                <a:spcPts val="700"/>
              </a:spcAft>
              <a:buClr>
                <a:schemeClr val="bg1"/>
              </a:buClr>
              <a:buFont typeface="Wingdings" panose="05000000000000000000" pitchFamily="2" charset="2"/>
              <a:buNone/>
              <a:defRPr sz="160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pPr algn="ctr"/>
            <a:r>
              <a:rPr lang="en-US" sz="1400"/>
              <a:t>Phase I: dose escalation*</a:t>
            </a:r>
          </a:p>
        </p:txBody>
      </p:sp>
      <p:sp>
        <p:nvSpPr>
          <p:cNvPr id="16" name="Rectangle 15">
            <a:extLst>
              <a:ext uri="{FF2B5EF4-FFF2-40B4-BE49-F238E27FC236}">
                <a16:creationId xmlns:a16="http://schemas.microsoft.com/office/drawing/2014/main" id="{9ECA40B7-F2ED-8A15-2B68-A93F9D143BB8}"/>
              </a:ext>
            </a:extLst>
          </p:cNvPr>
          <p:cNvSpPr/>
          <p:nvPr/>
        </p:nvSpPr>
        <p:spPr bwMode="auto">
          <a:xfrm>
            <a:off x="2640517" y="2551380"/>
            <a:ext cx="1929161" cy="19172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b="0">
                <a:latin typeface="Calibri" panose="020F0502020204030204" pitchFamily="34" charset="0"/>
              </a:rPr>
              <a:t>Doses 2.2 mg/kg to 12.0 mg/kg tested in a classic 3+3 design with 1 patient treated at initial dose and 3-6 patients for subsequent dose increment thereafter</a:t>
            </a:r>
            <a:endParaRPr lang="en-US" sz="1400" b="0">
              <a:solidFill>
                <a:schemeClr val="tx1"/>
              </a:solidFill>
              <a:latin typeface="Calibri" panose="020F0502020204030204" pitchFamily="34" charset="0"/>
            </a:endParaRPr>
          </a:p>
        </p:txBody>
      </p:sp>
      <p:cxnSp>
        <p:nvCxnSpPr>
          <p:cNvPr id="18" name="Straight Arrow Connector 17">
            <a:extLst>
              <a:ext uri="{FF2B5EF4-FFF2-40B4-BE49-F238E27FC236}">
                <a16:creationId xmlns:a16="http://schemas.microsoft.com/office/drawing/2014/main" id="{68CACEB6-A2BB-A339-9FC9-22202FE2BCD6}"/>
              </a:ext>
            </a:extLst>
          </p:cNvPr>
          <p:cNvCxnSpPr>
            <a:cxnSpLocks/>
          </p:cNvCxnSpPr>
          <p:nvPr/>
        </p:nvCxnSpPr>
        <p:spPr bwMode="auto">
          <a:xfrm>
            <a:off x="2031848" y="3529360"/>
            <a:ext cx="505989" cy="0"/>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06DEAE37-E450-B372-81F7-92CAAE9FC25C}"/>
              </a:ext>
            </a:extLst>
          </p:cNvPr>
          <p:cNvSpPr txBox="1"/>
          <p:nvPr/>
        </p:nvSpPr>
        <p:spPr bwMode="auto">
          <a:xfrm>
            <a:off x="5691424" y="6346536"/>
            <a:ext cx="1985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Data cutoff: May 8, 2023</a:t>
            </a:r>
          </a:p>
        </p:txBody>
      </p:sp>
      <p:sp>
        <p:nvSpPr>
          <p:cNvPr id="24" name="Content Placeholder 3">
            <a:extLst>
              <a:ext uri="{FF2B5EF4-FFF2-40B4-BE49-F238E27FC236}">
                <a16:creationId xmlns:a16="http://schemas.microsoft.com/office/drawing/2014/main" id="{04A582F1-1504-8053-22D9-DF5D69C0F67A}"/>
              </a:ext>
            </a:extLst>
          </p:cNvPr>
          <p:cNvSpPr txBox="1">
            <a:spLocks/>
          </p:cNvSpPr>
          <p:nvPr/>
        </p:nvSpPr>
        <p:spPr bwMode="auto">
          <a:xfrm>
            <a:off x="4636322" y="3349523"/>
            <a:ext cx="1641815" cy="1462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sz="1200" kern="0"/>
              <a:t>Dose Extension: </a:t>
            </a:r>
          </a:p>
          <a:p>
            <a:pPr marL="0" indent="0">
              <a:lnSpc>
                <a:spcPct val="100000"/>
              </a:lnSpc>
              <a:spcBef>
                <a:spcPts val="0"/>
              </a:spcBef>
              <a:spcAft>
                <a:spcPts val="0"/>
              </a:spcAft>
              <a:buNone/>
            </a:pPr>
            <a:r>
              <a:rPr lang="en-US" sz="1200" b="0" kern="0"/>
              <a:t>if approved by SMC, cohort size can be backfilled to 15-20 at any dose ≥4.4 mg/kg. Up to 57 may be enrolled (HER2-low BC; HER2+ BC; HER2+/low EC; </a:t>
            </a:r>
            <a:r>
              <a:rPr lang="en-US" sz="1200" b="0" i="1" kern="0"/>
              <a:t>HER2</a:t>
            </a:r>
            <a:r>
              <a:rPr lang="en-US" sz="1200" b="0" kern="0"/>
              <a:t>mut NSCLC) </a:t>
            </a:r>
          </a:p>
        </p:txBody>
      </p:sp>
      <p:cxnSp>
        <p:nvCxnSpPr>
          <p:cNvPr id="25" name="Straight Arrow Connector 24">
            <a:extLst>
              <a:ext uri="{FF2B5EF4-FFF2-40B4-BE49-F238E27FC236}">
                <a16:creationId xmlns:a16="http://schemas.microsoft.com/office/drawing/2014/main" id="{E1BD88A2-6241-0376-28AD-8A39FB4E3927}"/>
              </a:ext>
            </a:extLst>
          </p:cNvPr>
          <p:cNvCxnSpPr>
            <a:cxnSpLocks/>
          </p:cNvCxnSpPr>
          <p:nvPr/>
        </p:nvCxnSpPr>
        <p:spPr bwMode="auto">
          <a:xfrm>
            <a:off x="4569678" y="3080994"/>
            <a:ext cx="1708459" cy="0"/>
          </a:xfrm>
          <a:prstGeom prst="straightConnector1">
            <a:avLst/>
          </a:prstGeom>
          <a:noFill/>
          <a:ln w="28575" cap="flat" cmpd="sng" algn="ctr">
            <a:solidFill>
              <a:schemeClr val="bg1"/>
            </a:solidFill>
            <a:prstDash val="solid"/>
            <a:round/>
            <a:headEnd type="none" w="med" len="med"/>
            <a:tailEnd type="triangle"/>
          </a:ln>
          <a:effectLst/>
        </p:spPr>
      </p:cxnSp>
      <p:sp>
        <p:nvSpPr>
          <p:cNvPr id="32" name="Rectangle 31">
            <a:extLst>
              <a:ext uri="{FF2B5EF4-FFF2-40B4-BE49-F238E27FC236}">
                <a16:creationId xmlns:a16="http://schemas.microsoft.com/office/drawing/2014/main" id="{5B327B61-F109-16AA-37EB-112BBFA21F75}"/>
              </a:ext>
            </a:extLst>
          </p:cNvPr>
          <p:cNvSpPr/>
          <p:nvPr/>
        </p:nvSpPr>
        <p:spPr bwMode="auto">
          <a:xfrm>
            <a:off x="4624660" y="2793470"/>
            <a:ext cx="1485685" cy="540333"/>
          </a:xfrm>
          <a:prstGeom prst="rect">
            <a:avLst/>
          </a:prstGeom>
          <a:solidFill>
            <a:schemeClr val="accent3"/>
          </a:solidFill>
          <a:ln w="0">
            <a:solidFill>
              <a:schemeClr val="bg1"/>
            </a:solidFill>
            <a:miter lim="800000"/>
            <a:headEnd/>
            <a:tailEnd/>
          </a:ln>
        </p:spPr>
        <p:txBody>
          <a:bodyPr rtlCol="0" anchor="b"/>
          <a:lstStyle/>
          <a:p>
            <a:pPr algn="ctr" eaLnBrk="1" hangingPunct="1">
              <a:spcBef>
                <a:spcPts val="0"/>
              </a:spcBef>
              <a:spcAft>
                <a:spcPts val="0"/>
              </a:spcAft>
              <a:buClr>
                <a:schemeClr val="folHlink"/>
              </a:buClr>
              <a:buNone/>
            </a:pPr>
            <a:r>
              <a:rPr lang="en-US" sz="1400" b="0">
                <a:solidFill>
                  <a:schemeClr val="tx1"/>
                </a:solidFill>
                <a:latin typeface="Calibri" panose="020F0502020204030204" pitchFamily="34" charset="0"/>
              </a:rPr>
              <a:t>RP2D/MTD:</a:t>
            </a:r>
          </a:p>
          <a:p>
            <a:pPr algn="ctr" eaLnBrk="1" hangingPunct="1">
              <a:spcBef>
                <a:spcPts val="0"/>
              </a:spcBef>
              <a:spcAft>
                <a:spcPts val="0"/>
              </a:spcAft>
              <a:buClr>
                <a:schemeClr val="folHlink"/>
              </a:buClr>
              <a:buNone/>
            </a:pPr>
            <a:r>
              <a:rPr lang="en-US" sz="1400" b="0">
                <a:solidFill>
                  <a:schemeClr val="tx1"/>
                </a:solidFill>
                <a:latin typeface="Calibri" panose="020F0502020204030204" pitchFamily="34" charset="0"/>
              </a:rPr>
              <a:t>8 mg/kg </a:t>
            </a:r>
          </a:p>
        </p:txBody>
      </p:sp>
      <p:sp>
        <p:nvSpPr>
          <p:cNvPr id="33" name="Rectangle 32">
            <a:extLst>
              <a:ext uri="{FF2B5EF4-FFF2-40B4-BE49-F238E27FC236}">
                <a16:creationId xmlns:a16="http://schemas.microsoft.com/office/drawing/2014/main" id="{6536B6C9-C4D0-2D9C-9A6C-0B21FA0C6DBA}"/>
              </a:ext>
            </a:extLst>
          </p:cNvPr>
          <p:cNvSpPr/>
          <p:nvPr/>
        </p:nvSpPr>
        <p:spPr bwMode="auto">
          <a:xfrm>
            <a:off x="6307243" y="3091730"/>
            <a:ext cx="5426636" cy="375475"/>
          </a:xfrm>
          <a:prstGeom prst="rect">
            <a:avLst/>
          </a:prstGeom>
          <a:solidFill>
            <a:schemeClr val="accent1"/>
          </a:solidFill>
          <a:ln w="0">
            <a:solidFill>
              <a:schemeClr val="bg1"/>
            </a:solidFill>
            <a:miter lim="800000"/>
            <a:headEnd/>
            <a:tailEnd/>
          </a:ln>
        </p:spPr>
        <p:txBody>
          <a:bodyPr rtlCol="0" anchor="ctr"/>
          <a:lstStyle/>
          <a:p>
            <a:pPr eaLnBrk="1" hangingPunct="1">
              <a:spcBef>
                <a:spcPct val="35000"/>
              </a:spcBef>
              <a:spcAft>
                <a:spcPct val="25000"/>
              </a:spcAft>
              <a:buClr>
                <a:schemeClr val="folHlink"/>
              </a:buClr>
              <a:buNone/>
            </a:pPr>
            <a:r>
              <a:rPr lang="en-US" sz="1400" b="0">
                <a:latin typeface="Calibri" panose="020F0502020204030204" pitchFamily="34" charset="0"/>
              </a:rPr>
              <a:t>Cohort 2b: </a:t>
            </a:r>
            <a:r>
              <a:rPr lang="en-US" sz="1400" b="0" i="1">
                <a:latin typeface="Calibri" panose="020F0502020204030204" pitchFamily="34" charset="0"/>
              </a:rPr>
              <a:t>HER2 </a:t>
            </a:r>
            <a:r>
              <a:rPr lang="en-US" sz="1400" b="0">
                <a:latin typeface="Calibri" panose="020F0502020204030204" pitchFamily="34" charset="0"/>
              </a:rPr>
              <a:t>overexpression + HER2-low EC* (UC+USC), n = 30-60</a:t>
            </a:r>
            <a:endParaRPr lang="en-US" sz="1400" b="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97BBABA8-A22A-5AD0-5A73-6A9C2FDA90D2}"/>
              </a:ext>
            </a:extLst>
          </p:cNvPr>
          <p:cNvSpPr/>
          <p:nvPr/>
        </p:nvSpPr>
        <p:spPr bwMode="auto">
          <a:xfrm>
            <a:off x="6307243" y="2367350"/>
            <a:ext cx="5426636" cy="680769"/>
          </a:xfrm>
          <a:prstGeom prst="rect">
            <a:avLst/>
          </a:prstGeom>
          <a:solidFill>
            <a:schemeClr val="tx1">
              <a:lumMod val="95000"/>
            </a:schemeClr>
          </a:solidFill>
          <a:ln w="0">
            <a:solidFill>
              <a:schemeClr val="bg1"/>
            </a:solidFill>
            <a:miter lim="800000"/>
            <a:headEnd/>
            <a:tailEnd/>
          </a:ln>
        </p:spPr>
        <p:txBody>
          <a:bodyPr rtlCol="0" anchor="ctr"/>
          <a:lstStyle/>
          <a:p>
            <a:pP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Cohort 2a: previous trastuzumab and HER2+ (IHC 3+, 2+ and ISH-positive) gastric or GEJ adenocarcinoma, n = 30; HER2+ esophageal carcinoma, n = 10; and HER2+ CRC, n = 15 </a:t>
            </a:r>
          </a:p>
        </p:txBody>
      </p:sp>
      <p:sp>
        <p:nvSpPr>
          <p:cNvPr id="37" name="Rectangle 36">
            <a:extLst>
              <a:ext uri="{FF2B5EF4-FFF2-40B4-BE49-F238E27FC236}">
                <a16:creationId xmlns:a16="http://schemas.microsoft.com/office/drawing/2014/main" id="{A66179E5-C2DA-2F0F-A156-3B795AF307B6}"/>
              </a:ext>
            </a:extLst>
          </p:cNvPr>
          <p:cNvSpPr/>
          <p:nvPr/>
        </p:nvSpPr>
        <p:spPr bwMode="auto">
          <a:xfrm>
            <a:off x="6311328" y="3524330"/>
            <a:ext cx="5426636" cy="302722"/>
          </a:xfrm>
          <a:prstGeom prst="rect">
            <a:avLst/>
          </a:prstGeom>
          <a:solidFill>
            <a:schemeClr val="tx1">
              <a:lumMod val="95000"/>
            </a:schemeClr>
          </a:solidFill>
          <a:ln w="0">
            <a:solidFill>
              <a:schemeClr val="bg1"/>
            </a:solidFill>
            <a:miter lim="800000"/>
            <a:headEnd/>
            <a:tailEnd/>
          </a:ln>
        </p:spPr>
        <p:txBody>
          <a:bodyPr rtlCol="0" anchor="ctr"/>
          <a:lstStyle/>
          <a:p>
            <a:pP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Cohort 2c: HR+/HER2-low (IHC 2+/ISH-negative, or 1+) BC, n = 30-50</a:t>
            </a:r>
          </a:p>
        </p:txBody>
      </p:sp>
      <p:cxnSp>
        <p:nvCxnSpPr>
          <p:cNvPr id="39" name="Straight Connector 38">
            <a:extLst>
              <a:ext uri="{FF2B5EF4-FFF2-40B4-BE49-F238E27FC236}">
                <a16:creationId xmlns:a16="http://schemas.microsoft.com/office/drawing/2014/main" id="{91A4A878-1347-8040-E204-C64BEB99E738}"/>
              </a:ext>
            </a:extLst>
          </p:cNvPr>
          <p:cNvCxnSpPr>
            <a:cxnSpLocks/>
          </p:cNvCxnSpPr>
          <p:nvPr/>
        </p:nvCxnSpPr>
        <p:spPr bwMode="auto">
          <a:xfrm>
            <a:off x="6278137" y="2262098"/>
            <a:ext cx="0" cy="2912068"/>
          </a:xfrm>
          <a:prstGeom prst="line">
            <a:avLst/>
          </a:prstGeom>
          <a:noFill/>
          <a:ln w="28575" cap="flat" cmpd="sng" algn="ctr">
            <a:solidFill>
              <a:schemeClr val="bg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22AC721E-8F09-E502-7CD2-BAFA24C4975B}"/>
              </a:ext>
            </a:extLst>
          </p:cNvPr>
          <p:cNvSpPr/>
          <p:nvPr/>
        </p:nvSpPr>
        <p:spPr bwMode="auto">
          <a:xfrm>
            <a:off x="6307243" y="3867015"/>
            <a:ext cx="5426636" cy="302722"/>
          </a:xfrm>
          <a:prstGeom prst="rect">
            <a:avLst/>
          </a:prstGeom>
          <a:solidFill>
            <a:schemeClr val="tx1">
              <a:lumMod val="95000"/>
            </a:schemeClr>
          </a:solidFill>
          <a:ln w="0">
            <a:solidFill>
              <a:schemeClr val="bg1"/>
            </a:solidFill>
            <a:miter lim="800000"/>
            <a:headEnd/>
            <a:tailEnd/>
          </a:ln>
        </p:spPr>
        <p:txBody>
          <a:bodyPr rtlCol="0" anchor="ctr"/>
          <a:lstStyle/>
          <a:p>
            <a:pP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Cohort 2d: HER2+ (IHC 3+, 2+/ISH-positive) BC, n = 20-40</a:t>
            </a:r>
          </a:p>
        </p:txBody>
      </p:sp>
      <p:sp>
        <p:nvSpPr>
          <p:cNvPr id="41" name="Rectangle 40">
            <a:extLst>
              <a:ext uri="{FF2B5EF4-FFF2-40B4-BE49-F238E27FC236}">
                <a16:creationId xmlns:a16="http://schemas.microsoft.com/office/drawing/2014/main" id="{745310F4-44EF-17BC-D72D-362A7F51E2C5}"/>
              </a:ext>
            </a:extLst>
          </p:cNvPr>
          <p:cNvSpPr/>
          <p:nvPr/>
        </p:nvSpPr>
        <p:spPr bwMode="auto">
          <a:xfrm>
            <a:off x="6307243" y="4236905"/>
            <a:ext cx="5426636" cy="302722"/>
          </a:xfrm>
          <a:prstGeom prst="rect">
            <a:avLst/>
          </a:prstGeom>
          <a:solidFill>
            <a:schemeClr val="tx1">
              <a:lumMod val="95000"/>
            </a:schemeClr>
          </a:solidFill>
          <a:ln w="0">
            <a:solidFill>
              <a:schemeClr val="bg1"/>
            </a:solidFill>
            <a:miter lim="800000"/>
            <a:headEnd/>
            <a:tailEnd/>
          </a:ln>
        </p:spPr>
        <p:txBody>
          <a:bodyPr rtlCol="0" anchor="ctr"/>
          <a:lstStyle/>
          <a:p>
            <a:pP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Cohort 2e: NSCLC with activating </a:t>
            </a:r>
            <a:r>
              <a:rPr lang="en-US" sz="1400" b="0" i="1">
                <a:solidFill>
                  <a:schemeClr val="bg1"/>
                </a:solidFill>
                <a:latin typeface="Calibri" panose="020F0502020204030204" pitchFamily="34" charset="0"/>
              </a:rPr>
              <a:t>HER2</a:t>
            </a:r>
            <a:r>
              <a:rPr lang="en-US" sz="1400" b="0">
                <a:solidFill>
                  <a:schemeClr val="bg1"/>
                </a:solidFill>
                <a:latin typeface="Calibri" panose="020F0502020204030204" pitchFamily="34" charset="0"/>
              </a:rPr>
              <a:t> mutation, n = 15-30</a:t>
            </a:r>
          </a:p>
        </p:txBody>
      </p:sp>
      <p:sp>
        <p:nvSpPr>
          <p:cNvPr id="42" name="Rectangle 41">
            <a:extLst>
              <a:ext uri="{FF2B5EF4-FFF2-40B4-BE49-F238E27FC236}">
                <a16:creationId xmlns:a16="http://schemas.microsoft.com/office/drawing/2014/main" id="{EC566134-50F6-C28E-051C-D181D1B21F0A}"/>
              </a:ext>
            </a:extLst>
          </p:cNvPr>
          <p:cNvSpPr/>
          <p:nvPr/>
        </p:nvSpPr>
        <p:spPr bwMode="auto">
          <a:xfrm>
            <a:off x="6307243" y="4584589"/>
            <a:ext cx="5426636" cy="509563"/>
          </a:xfrm>
          <a:prstGeom prst="rect">
            <a:avLst/>
          </a:prstGeom>
          <a:solidFill>
            <a:schemeClr val="tx1">
              <a:lumMod val="95000"/>
            </a:schemeClr>
          </a:solidFill>
          <a:ln w="0">
            <a:solidFill>
              <a:schemeClr val="bg1"/>
            </a:solidFill>
            <a:miter lim="800000"/>
            <a:headEnd/>
            <a:tailEnd/>
          </a:ln>
        </p:spPr>
        <p:txBody>
          <a:bodyPr rtlCol="0" anchor="ctr"/>
          <a:lstStyle/>
          <a:p>
            <a:pPr eaLnBrk="1" hangingPunct="1">
              <a:spcBef>
                <a:spcPct val="35000"/>
              </a:spcBef>
              <a:spcAft>
                <a:spcPct val="25000"/>
              </a:spcAft>
              <a:buClr>
                <a:schemeClr val="folHlink"/>
              </a:buClr>
              <a:buNone/>
            </a:pPr>
            <a:r>
              <a:rPr lang="en-US" sz="1400" b="0">
                <a:solidFill>
                  <a:schemeClr val="bg1"/>
                </a:solidFill>
                <a:latin typeface="Calibri" panose="020F0502020204030204" pitchFamily="34" charset="0"/>
              </a:rPr>
              <a:t>Cohort 2f: HER2+ (n = 10) or HR+/HER2-low (n = 10) BC that failed previous treatment with T-DXd</a:t>
            </a:r>
          </a:p>
        </p:txBody>
      </p:sp>
      <p:sp>
        <p:nvSpPr>
          <p:cNvPr id="44" name="Content Placeholder 3">
            <a:extLst>
              <a:ext uri="{FF2B5EF4-FFF2-40B4-BE49-F238E27FC236}">
                <a16:creationId xmlns:a16="http://schemas.microsoft.com/office/drawing/2014/main" id="{92EBF527-5292-F754-0EF6-0F448BAFFBCC}"/>
              </a:ext>
            </a:extLst>
          </p:cNvPr>
          <p:cNvSpPr txBox="1">
            <a:spLocks/>
          </p:cNvSpPr>
          <p:nvPr/>
        </p:nvSpPr>
        <p:spPr bwMode="auto">
          <a:xfrm>
            <a:off x="7676839" y="2071969"/>
            <a:ext cx="2964655" cy="380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indent="0" algn="ctr" eaLnBrk="1" hangingPunct="1">
              <a:lnSpc>
                <a:spcPct val="90000"/>
              </a:lnSpc>
              <a:spcBef>
                <a:spcPts val="1000"/>
              </a:spcBef>
              <a:spcAft>
                <a:spcPts val="700"/>
              </a:spcAft>
              <a:buClr>
                <a:schemeClr val="bg1"/>
              </a:buClr>
              <a:buFont typeface="Wingdings" panose="05000000000000000000" pitchFamily="2" charset="2"/>
              <a:buNone/>
              <a:defRPr sz="1400" kern="0">
                <a:solidFill>
                  <a:schemeClr val="bg1"/>
                </a:solidFill>
                <a:latin typeface="Calibri" panose="020F0502020204030204" pitchFamily="34" charset="0"/>
                <a:cs typeface="+mn-cs"/>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r>
              <a:rPr lang="en-US"/>
              <a:t>Phase II: dose expansion cohorts</a:t>
            </a:r>
          </a:p>
        </p:txBody>
      </p:sp>
    </p:spTree>
    <p:extLst>
      <p:ext uri="{BB962C8B-B14F-4D97-AF65-F5344CB8AC3E}">
        <p14:creationId xmlns:p14="http://schemas.microsoft.com/office/powerpoint/2010/main" val="33889198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EE7E0A-0B50-DCB3-FC05-A1AD7899B130}"/>
              </a:ext>
            </a:extLst>
          </p:cNvPr>
          <p:cNvSpPr>
            <a:spLocks noGrp="1"/>
          </p:cNvSpPr>
          <p:nvPr>
            <p:ph type="title"/>
          </p:nvPr>
        </p:nvSpPr>
        <p:spPr/>
        <p:txBody>
          <a:bodyPr/>
          <a:lstStyle/>
          <a:p>
            <a:r>
              <a:rPr lang="en-US"/>
              <a:t>Phase I/IIa of DB-1303: Responses</a:t>
            </a:r>
          </a:p>
        </p:txBody>
      </p:sp>
      <p:sp>
        <p:nvSpPr>
          <p:cNvPr id="5" name="Text Box 15">
            <a:extLst>
              <a:ext uri="{FF2B5EF4-FFF2-40B4-BE49-F238E27FC236}">
                <a16:creationId xmlns:a16="http://schemas.microsoft.com/office/drawing/2014/main" id="{DF68E5B0-D867-A2BE-FDA0-733282089D65}"/>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Moore. ESGO 2023. Abstr 430.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142FD3BC-3F82-50C2-D27E-239E66363179}"/>
              </a:ext>
            </a:extLst>
          </p:cNvPr>
          <p:cNvSpPr/>
          <p:nvPr/>
        </p:nvSpPr>
        <p:spPr>
          <a:xfrm>
            <a:off x="10780121" y="576725"/>
            <a:ext cx="924652" cy="338554"/>
          </a:xfrm>
          <a:prstGeom prst="rect">
            <a:avLst/>
          </a:prstGeom>
          <a:noFill/>
        </p:spPr>
        <p:txBody>
          <a:bodyPr wrap="square">
            <a:spAutoFit/>
          </a:bodyPr>
          <a:lstStyle/>
          <a:p>
            <a:pPr algn="ctr"/>
            <a:r>
              <a:rPr lang="en-US" sz="1600">
                <a:latin typeface="Calibri" panose="020F0502020204030204" pitchFamily="34" charset="0"/>
              </a:rPr>
              <a:t>NEW</a:t>
            </a:r>
            <a:endParaRPr lang="en-US" sz="1600"/>
          </a:p>
        </p:txBody>
      </p:sp>
      <p:sp>
        <p:nvSpPr>
          <p:cNvPr id="12" name="文本框 21">
            <a:extLst>
              <a:ext uri="{FF2B5EF4-FFF2-40B4-BE49-F238E27FC236}">
                <a16:creationId xmlns:a16="http://schemas.microsoft.com/office/drawing/2014/main" id="{4182247D-0EA5-9053-DB58-FE8537F3B6F6}"/>
              </a:ext>
            </a:extLst>
          </p:cNvPr>
          <p:cNvSpPr txBox="1"/>
          <p:nvPr/>
        </p:nvSpPr>
        <p:spPr>
          <a:xfrm>
            <a:off x="619147" y="5152280"/>
            <a:ext cx="11349695" cy="1077218"/>
          </a:xfrm>
          <a:prstGeom prst="rect">
            <a:avLst/>
          </a:prstGeom>
          <a:noFill/>
          <a:ln w="28575">
            <a:noFill/>
          </a:ln>
        </p:spPr>
        <p:txBody>
          <a:bodyPr wrap="square" rtlCol="0">
            <a:spAutoFit/>
          </a:bodyPr>
          <a:lstStyle/>
          <a:p>
            <a:pPr marL="346075" indent="-231775">
              <a:spcBef>
                <a:spcPts val="600"/>
              </a:spcBef>
              <a:spcAft>
                <a:spcPts val="600"/>
              </a:spcAft>
              <a:buSzPct val="120000"/>
              <a:buFont typeface="Wingdings" panose="05000000000000000000" pitchFamily="2" charset="2"/>
              <a:buChar char="§"/>
            </a:pPr>
            <a:r>
              <a:rPr lang="en-US" altLang="zh-CN" b="0">
                <a:solidFill>
                  <a:schemeClr val="bg1"/>
                </a:solidFill>
                <a:latin typeface="Calibri" panose="020F0502020204030204" pitchFamily="34" charset="0"/>
                <a:ea typeface="Calibri" panose="020F0502020204030204" pitchFamily="34" charset="0"/>
                <a:cs typeface="Calibri" panose="020F0502020204030204" pitchFamily="34" charset="0"/>
              </a:rPr>
              <a:t>Best overall response (pooled 7-8 mg/kg): 61.5%; unconfirmed DCR: 94.1%</a:t>
            </a:r>
          </a:p>
          <a:p>
            <a:pPr marL="346075" indent="-231775">
              <a:spcBef>
                <a:spcPts val="600"/>
              </a:spcBef>
              <a:spcAft>
                <a:spcPts val="600"/>
              </a:spcAft>
              <a:buSzPct val="120000"/>
              <a:buFont typeface="Wingdings" panose="05000000000000000000" pitchFamily="2" charset="2"/>
              <a:buChar char="§"/>
            </a:pPr>
            <a:r>
              <a:rPr lang="en-US" altLang="zh-CN" b="0">
                <a:solidFill>
                  <a:schemeClr val="bg1"/>
                </a:solidFill>
                <a:latin typeface="Calibri" panose="020F0502020204030204" pitchFamily="34" charset="0"/>
                <a:ea typeface="Calibri" panose="020F0502020204030204" pitchFamily="34" charset="0"/>
                <a:cs typeface="Calibri" panose="020F0502020204030204" pitchFamily="34" charset="0"/>
              </a:rPr>
              <a:t>93% of patients experienced any grade</a:t>
            </a:r>
            <a:r>
              <a:rPr lang="en-US" altLang="zh-CN" b="0">
                <a:solidFill>
                  <a:prstClr val="black"/>
                </a:solidFill>
                <a:latin typeface="Calibri" panose="020F0502020204030204" pitchFamily="34" charset="0"/>
                <a:ea typeface="宋体" panose="02010600030101010101" pitchFamily="2" charset="-122"/>
                <a:cs typeface="Calibri" panose="020F0502020204030204" pitchFamily="34" charset="0"/>
              </a:rPr>
              <a:t> TEAEs; grade ≥ 3 TEAEs in 29%; no AESIs (LVEF decrease of grade ≥3; ILD/pneumonitis; infusion reactions of grade ≥3)</a:t>
            </a:r>
          </a:p>
        </p:txBody>
      </p:sp>
      <p:sp>
        <p:nvSpPr>
          <p:cNvPr id="10" name="TextBox 9">
            <a:extLst>
              <a:ext uri="{FF2B5EF4-FFF2-40B4-BE49-F238E27FC236}">
                <a16:creationId xmlns:a16="http://schemas.microsoft.com/office/drawing/2014/main" id="{FA0936A7-6EEB-FF37-44A9-2E91B7FB2799}"/>
              </a:ext>
            </a:extLst>
          </p:cNvPr>
          <p:cNvSpPr txBox="1"/>
          <p:nvPr/>
        </p:nvSpPr>
        <p:spPr bwMode="auto">
          <a:xfrm>
            <a:off x="4095073" y="6210419"/>
            <a:ext cx="57366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altLang="zh-CN" sz="1200" b="0">
                <a:solidFill>
                  <a:schemeClr val="bg1"/>
                </a:solidFill>
                <a:latin typeface="Calibri" panose="020F0502020204030204" pitchFamily="34" charset="0"/>
                <a:ea typeface="Calibri" panose="020F0502020204030204" pitchFamily="34" charset="0"/>
                <a:cs typeface="Calibri" panose="020F0502020204030204" pitchFamily="34" charset="0"/>
              </a:rPr>
              <a:t>Participants with no postbaseline tumor assessments were excluded from these figures.</a:t>
            </a:r>
          </a:p>
        </p:txBody>
      </p:sp>
      <p:sp>
        <p:nvSpPr>
          <p:cNvPr id="16" name="TextBox 15">
            <a:extLst>
              <a:ext uri="{FF2B5EF4-FFF2-40B4-BE49-F238E27FC236}">
                <a16:creationId xmlns:a16="http://schemas.microsoft.com/office/drawing/2014/main" id="{1B93816B-D20B-EF74-445D-B3AFB4DA2D54}"/>
              </a:ext>
            </a:extLst>
          </p:cNvPr>
          <p:cNvSpPr txBox="1"/>
          <p:nvPr/>
        </p:nvSpPr>
        <p:spPr bwMode="auto">
          <a:xfrm rot="16200000">
            <a:off x="5740050" y="3102129"/>
            <a:ext cx="1875963" cy="338554"/>
          </a:xfrm>
          <a:prstGeom prst="rect">
            <a:avLst/>
          </a:prstGeom>
          <a:solidFill>
            <a:schemeClr val="tx1"/>
          </a:solidFill>
          <a:ln>
            <a:noFill/>
          </a:ln>
        </p:spPr>
        <p:txBody>
          <a:bodyPr wrap="none" rtlCol="0">
            <a:spAutoFit/>
          </a:bodyPr>
          <a:lstStyle/>
          <a:p>
            <a:pPr>
              <a:spcBef>
                <a:spcPct val="50000"/>
              </a:spcBef>
            </a:pPr>
            <a:r>
              <a:rPr lang="en-US" altLang="zh-CN" sz="1600">
                <a:solidFill>
                  <a:schemeClr val="bg1"/>
                </a:solidFill>
                <a:latin typeface="Calibri" panose="020F0502020204030204" pitchFamily="34" charset="0"/>
                <a:ea typeface="Calibri" panose="020F0502020204030204" pitchFamily="34" charset="0"/>
                <a:cs typeface="Calibri" panose="020F0502020204030204" pitchFamily="34" charset="0"/>
              </a:rPr>
              <a:t>Change From BL (%)</a:t>
            </a:r>
          </a:p>
        </p:txBody>
      </p:sp>
      <p:grpSp>
        <p:nvGrpSpPr>
          <p:cNvPr id="41" name="Group 40">
            <a:extLst>
              <a:ext uri="{FF2B5EF4-FFF2-40B4-BE49-F238E27FC236}">
                <a16:creationId xmlns:a16="http://schemas.microsoft.com/office/drawing/2014/main" id="{57013CD2-CC2E-3D4E-365B-09A6CEA990F3}"/>
              </a:ext>
            </a:extLst>
          </p:cNvPr>
          <p:cNvGrpSpPr/>
          <p:nvPr/>
        </p:nvGrpSpPr>
        <p:grpSpPr>
          <a:xfrm>
            <a:off x="380500" y="1315817"/>
            <a:ext cx="5598701" cy="3703856"/>
            <a:chOff x="380500" y="1593406"/>
            <a:chExt cx="5598701" cy="3703856"/>
          </a:xfrm>
        </p:grpSpPr>
        <p:sp>
          <p:nvSpPr>
            <p:cNvPr id="90" name="TextBox 89">
              <a:extLst>
                <a:ext uri="{FF2B5EF4-FFF2-40B4-BE49-F238E27FC236}">
                  <a16:creationId xmlns:a16="http://schemas.microsoft.com/office/drawing/2014/main" id="{39646499-B7F1-63E2-046E-AD4BD29D122C}"/>
                </a:ext>
              </a:extLst>
            </p:cNvPr>
            <p:cNvSpPr txBox="1"/>
            <p:nvPr/>
          </p:nvSpPr>
          <p:spPr bwMode="auto">
            <a:xfrm rot="16200000">
              <a:off x="5541331"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53" name="TextBox 52">
              <a:extLst>
                <a:ext uri="{FF2B5EF4-FFF2-40B4-BE49-F238E27FC236}">
                  <a16:creationId xmlns:a16="http://schemas.microsoft.com/office/drawing/2014/main" id="{A1005A08-AC55-4BF3-C728-69E596BF8816}"/>
                </a:ext>
              </a:extLst>
            </p:cNvPr>
            <p:cNvSpPr txBox="1"/>
            <p:nvPr/>
          </p:nvSpPr>
          <p:spPr bwMode="auto">
            <a:xfrm rot="16200000">
              <a:off x="2427458"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57" name="TextBox 56">
              <a:extLst>
                <a:ext uri="{FF2B5EF4-FFF2-40B4-BE49-F238E27FC236}">
                  <a16:creationId xmlns:a16="http://schemas.microsoft.com/office/drawing/2014/main" id="{A7DFC27D-B961-EF50-D2E1-6043C1FF0F0D}"/>
                </a:ext>
              </a:extLst>
            </p:cNvPr>
            <p:cNvSpPr txBox="1"/>
            <p:nvPr/>
          </p:nvSpPr>
          <p:spPr bwMode="auto">
            <a:xfrm rot="16200000">
              <a:off x="2144206"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60" name="TextBox 59">
              <a:extLst>
                <a:ext uri="{FF2B5EF4-FFF2-40B4-BE49-F238E27FC236}">
                  <a16:creationId xmlns:a16="http://schemas.microsoft.com/office/drawing/2014/main" id="{06F50CCD-67DB-FF40-5C43-F6362CFE2016}"/>
                </a:ext>
              </a:extLst>
            </p:cNvPr>
            <p:cNvSpPr txBox="1"/>
            <p:nvPr/>
          </p:nvSpPr>
          <p:spPr bwMode="auto">
            <a:xfrm rot="16200000">
              <a:off x="1860954"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63" name="TextBox 62">
              <a:extLst>
                <a:ext uri="{FF2B5EF4-FFF2-40B4-BE49-F238E27FC236}">
                  <a16:creationId xmlns:a16="http://schemas.microsoft.com/office/drawing/2014/main" id="{2F46DF73-B503-F8FC-A37D-346F6DDF5BA9}"/>
                </a:ext>
              </a:extLst>
            </p:cNvPr>
            <p:cNvSpPr txBox="1"/>
            <p:nvPr/>
          </p:nvSpPr>
          <p:spPr bwMode="auto">
            <a:xfrm rot="16200000">
              <a:off x="1577702"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66" name="TextBox 65">
              <a:extLst>
                <a:ext uri="{FF2B5EF4-FFF2-40B4-BE49-F238E27FC236}">
                  <a16:creationId xmlns:a16="http://schemas.microsoft.com/office/drawing/2014/main" id="{9F94E324-2CDF-CCAF-A92D-06C361A4B9D6}"/>
                </a:ext>
              </a:extLst>
            </p:cNvPr>
            <p:cNvSpPr txBox="1"/>
            <p:nvPr/>
          </p:nvSpPr>
          <p:spPr bwMode="auto">
            <a:xfrm rot="16200000">
              <a:off x="1294450"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69" name="TextBox 68">
              <a:extLst>
                <a:ext uri="{FF2B5EF4-FFF2-40B4-BE49-F238E27FC236}">
                  <a16:creationId xmlns:a16="http://schemas.microsoft.com/office/drawing/2014/main" id="{9C07C99A-CC77-ABFC-1332-C90A03DA54B0}"/>
                </a:ext>
              </a:extLst>
            </p:cNvPr>
            <p:cNvSpPr txBox="1"/>
            <p:nvPr/>
          </p:nvSpPr>
          <p:spPr bwMode="auto">
            <a:xfrm rot="16200000">
              <a:off x="1011198"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72" name="TextBox 71">
              <a:extLst>
                <a:ext uri="{FF2B5EF4-FFF2-40B4-BE49-F238E27FC236}">
                  <a16:creationId xmlns:a16="http://schemas.microsoft.com/office/drawing/2014/main" id="{AE1A2ECA-166E-758D-9387-5CBFD15AF4C9}"/>
                </a:ext>
              </a:extLst>
            </p:cNvPr>
            <p:cNvSpPr txBox="1"/>
            <p:nvPr/>
          </p:nvSpPr>
          <p:spPr bwMode="auto">
            <a:xfrm rot="16200000">
              <a:off x="4126970"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75" name="TextBox 74">
              <a:extLst>
                <a:ext uri="{FF2B5EF4-FFF2-40B4-BE49-F238E27FC236}">
                  <a16:creationId xmlns:a16="http://schemas.microsoft.com/office/drawing/2014/main" id="{A822A7BB-D3E6-0A6E-FF2D-AE0AD6C481D7}"/>
                </a:ext>
              </a:extLst>
            </p:cNvPr>
            <p:cNvSpPr txBox="1"/>
            <p:nvPr/>
          </p:nvSpPr>
          <p:spPr bwMode="auto">
            <a:xfrm rot="16200000">
              <a:off x="3843718"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78" name="TextBox 77">
              <a:extLst>
                <a:ext uri="{FF2B5EF4-FFF2-40B4-BE49-F238E27FC236}">
                  <a16:creationId xmlns:a16="http://schemas.microsoft.com/office/drawing/2014/main" id="{E0604E29-DAE0-3BFD-04D6-7BC29F744786}"/>
                </a:ext>
              </a:extLst>
            </p:cNvPr>
            <p:cNvSpPr txBox="1"/>
            <p:nvPr/>
          </p:nvSpPr>
          <p:spPr bwMode="auto">
            <a:xfrm rot="16200000">
              <a:off x="3560466"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81" name="TextBox 80">
              <a:extLst>
                <a:ext uri="{FF2B5EF4-FFF2-40B4-BE49-F238E27FC236}">
                  <a16:creationId xmlns:a16="http://schemas.microsoft.com/office/drawing/2014/main" id="{F6DBBC9A-2D60-1418-E877-0A4B0F70FB91}"/>
                </a:ext>
              </a:extLst>
            </p:cNvPr>
            <p:cNvSpPr txBox="1"/>
            <p:nvPr/>
          </p:nvSpPr>
          <p:spPr bwMode="auto">
            <a:xfrm rot="16200000">
              <a:off x="3277214"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84" name="TextBox 83">
              <a:extLst>
                <a:ext uri="{FF2B5EF4-FFF2-40B4-BE49-F238E27FC236}">
                  <a16:creationId xmlns:a16="http://schemas.microsoft.com/office/drawing/2014/main" id="{FB436132-9D4E-6C36-FE06-6A1B48E6FBA7}"/>
                </a:ext>
              </a:extLst>
            </p:cNvPr>
            <p:cNvSpPr txBox="1"/>
            <p:nvPr/>
          </p:nvSpPr>
          <p:spPr bwMode="auto">
            <a:xfrm rot="16200000">
              <a:off x="2993962"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87" name="TextBox 86">
              <a:extLst>
                <a:ext uri="{FF2B5EF4-FFF2-40B4-BE49-F238E27FC236}">
                  <a16:creationId xmlns:a16="http://schemas.microsoft.com/office/drawing/2014/main" id="{E2111DDF-4EB8-D6AE-34C0-E3845A689BC9}"/>
                </a:ext>
              </a:extLst>
            </p:cNvPr>
            <p:cNvSpPr txBox="1"/>
            <p:nvPr/>
          </p:nvSpPr>
          <p:spPr bwMode="auto">
            <a:xfrm rot="16200000">
              <a:off x="2710710"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93" name="TextBox 92">
              <a:extLst>
                <a:ext uri="{FF2B5EF4-FFF2-40B4-BE49-F238E27FC236}">
                  <a16:creationId xmlns:a16="http://schemas.microsoft.com/office/drawing/2014/main" id="{7FD563BD-D7F8-CF87-2248-C91093F5B7C4}"/>
                </a:ext>
              </a:extLst>
            </p:cNvPr>
            <p:cNvSpPr txBox="1"/>
            <p:nvPr/>
          </p:nvSpPr>
          <p:spPr bwMode="auto">
            <a:xfrm rot="16200000">
              <a:off x="4976726"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96" name="TextBox 95">
              <a:extLst>
                <a:ext uri="{FF2B5EF4-FFF2-40B4-BE49-F238E27FC236}">
                  <a16:creationId xmlns:a16="http://schemas.microsoft.com/office/drawing/2014/main" id="{7A5146EC-51A9-3038-FF93-A80AF110F6A8}"/>
                </a:ext>
              </a:extLst>
            </p:cNvPr>
            <p:cNvSpPr txBox="1"/>
            <p:nvPr/>
          </p:nvSpPr>
          <p:spPr bwMode="auto">
            <a:xfrm rot="16200000">
              <a:off x="4693474"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sp>
          <p:nvSpPr>
            <p:cNvPr id="99" name="TextBox 98">
              <a:extLst>
                <a:ext uri="{FF2B5EF4-FFF2-40B4-BE49-F238E27FC236}">
                  <a16:creationId xmlns:a16="http://schemas.microsoft.com/office/drawing/2014/main" id="{C7D45A7E-CB84-D192-82A9-8CD19DD3C2FE}"/>
                </a:ext>
              </a:extLst>
            </p:cNvPr>
            <p:cNvSpPr txBox="1"/>
            <p:nvPr/>
          </p:nvSpPr>
          <p:spPr bwMode="auto">
            <a:xfrm rot="16200000">
              <a:off x="4410222" y="4533764"/>
              <a:ext cx="466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ISH+</a:t>
              </a:r>
            </a:p>
          </p:txBody>
        </p:sp>
        <p:cxnSp>
          <p:nvCxnSpPr>
            <p:cNvPr id="102" name="Straight Connector 101">
              <a:extLst>
                <a:ext uri="{FF2B5EF4-FFF2-40B4-BE49-F238E27FC236}">
                  <a16:creationId xmlns:a16="http://schemas.microsoft.com/office/drawing/2014/main" id="{F68A9703-B2A7-BD06-BAAB-D0441F11786C}"/>
                </a:ext>
              </a:extLst>
            </p:cNvPr>
            <p:cNvCxnSpPr/>
            <p:nvPr/>
          </p:nvCxnSpPr>
          <p:spPr bwMode="auto">
            <a:xfrm>
              <a:off x="1085726" y="3142165"/>
              <a:ext cx="4871312"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03" name="Straight Connector 102">
              <a:extLst>
                <a:ext uri="{FF2B5EF4-FFF2-40B4-BE49-F238E27FC236}">
                  <a16:creationId xmlns:a16="http://schemas.microsoft.com/office/drawing/2014/main" id="{0591EDA4-4102-E392-8664-DEA604CF72E2}"/>
                </a:ext>
              </a:extLst>
            </p:cNvPr>
            <p:cNvCxnSpPr/>
            <p:nvPr/>
          </p:nvCxnSpPr>
          <p:spPr bwMode="auto">
            <a:xfrm>
              <a:off x="1085726" y="3684504"/>
              <a:ext cx="4871312" cy="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11" name="TextBox 10">
              <a:extLst>
                <a:ext uri="{FF2B5EF4-FFF2-40B4-BE49-F238E27FC236}">
                  <a16:creationId xmlns:a16="http://schemas.microsoft.com/office/drawing/2014/main" id="{FC8301B6-1607-8FDD-8885-CDE85EBEC613}"/>
                </a:ext>
              </a:extLst>
            </p:cNvPr>
            <p:cNvSpPr txBox="1"/>
            <p:nvPr/>
          </p:nvSpPr>
          <p:spPr bwMode="auto">
            <a:xfrm>
              <a:off x="1085726" y="1593406"/>
              <a:ext cx="4827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altLang="zh-CN">
                  <a:solidFill>
                    <a:schemeClr val="bg1"/>
                  </a:solidFill>
                  <a:latin typeface="Calibri" panose="020F0502020204030204" pitchFamily="34" charset="0"/>
                  <a:ea typeface="Calibri" panose="020F0502020204030204" pitchFamily="34" charset="0"/>
                  <a:cs typeface="Calibri" panose="020F0502020204030204" pitchFamily="34" charset="0"/>
                </a:rPr>
                <a:t>Depth of Response</a:t>
              </a:r>
            </a:p>
          </p:txBody>
        </p:sp>
        <p:sp>
          <p:nvSpPr>
            <p:cNvPr id="15" name="TextBox 14">
              <a:extLst>
                <a:ext uri="{FF2B5EF4-FFF2-40B4-BE49-F238E27FC236}">
                  <a16:creationId xmlns:a16="http://schemas.microsoft.com/office/drawing/2014/main" id="{05D935BB-5B27-70D2-97E7-E319FAFF4899}"/>
                </a:ext>
              </a:extLst>
            </p:cNvPr>
            <p:cNvSpPr txBox="1"/>
            <p:nvPr/>
          </p:nvSpPr>
          <p:spPr bwMode="auto">
            <a:xfrm rot="16200000">
              <a:off x="-388205" y="3186678"/>
              <a:ext cx="1875963" cy="338554"/>
            </a:xfrm>
            <a:prstGeom prst="rect">
              <a:avLst/>
            </a:prstGeom>
            <a:solidFill>
              <a:schemeClr val="tx1"/>
            </a:solidFill>
            <a:ln>
              <a:noFill/>
            </a:ln>
          </p:spPr>
          <p:txBody>
            <a:bodyPr wrap="none" rtlCol="0">
              <a:spAutoFit/>
            </a:bodyPr>
            <a:lstStyle/>
            <a:p>
              <a:pPr>
                <a:spcBef>
                  <a:spcPct val="50000"/>
                </a:spcBef>
              </a:pPr>
              <a:r>
                <a:rPr lang="en-US" altLang="zh-CN" sz="1600">
                  <a:solidFill>
                    <a:schemeClr val="bg1"/>
                  </a:solidFill>
                  <a:latin typeface="Calibri" panose="020F0502020204030204" pitchFamily="34" charset="0"/>
                  <a:ea typeface="Calibri" panose="020F0502020204030204" pitchFamily="34" charset="0"/>
                  <a:cs typeface="Calibri" panose="020F0502020204030204" pitchFamily="34" charset="0"/>
                </a:rPr>
                <a:t>Change From BL (%)</a:t>
              </a:r>
            </a:p>
          </p:txBody>
        </p:sp>
        <p:sp>
          <p:nvSpPr>
            <p:cNvPr id="19" name="TextBox 18">
              <a:extLst>
                <a:ext uri="{FF2B5EF4-FFF2-40B4-BE49-F238E27FC236}">
                  <a16:creationId xmlns:a16="http://schemas.microsoft.com/office/drawing/2014/main" id="{C29BF7BB-FBD1-BDA8-F651-EA707888DBBB}"/>
                </a:ext>
              </a:extLst>
            </p:cNvPr>
            <p:cNvSpPr txBox="1"/>
            <p:nvPr/>
          </p:nvSpPr>
          <p:spPr bwMode="auto">
            <a:xfrm>
              <a:off x="3105578" y="4958708"/>
              <a:ext cx="790729" cy="338554"/>
            </a:xfrm>
            <a:prstGeom prst="rect">
              <a:avLst/>
            </a:prstGeom>
            <a:solidFill>
              <a:schemeClr val="tx1"/>
            </a:solidFill>
            <a:ln>
              <a:noFill/>
            </a:ln>
          </p:spPr>
          <p:txBody>
            <a:bodyPr wrap="none" rtlCol="0">
              <a:spAutoFit/>
            </a:bodyPr>
            <a:lstStyle/>
            <a:p>
              <a:pPr algn="ctr">
                <a:spcBef>
                  <a:spcPct val="50000"/>
                </a:spcBef>
              </a:pPr>
              <a:r>
                <a:rPr lang="en-US" altLang="zh-CN" sz="1600">
                  <a:solidFill>
                    <a:schemeClr val="bg1"/>
                  </a:solidFill>
                  <a:latin typeface="Calibri" panose="020F0502020204030204" pitchFamily="34" charset="0"/>
                  <a:ea typeface="Calibri" panose="020F0502020204030204" pitchFamily="34" charset="0"/>
                  <a:cs typeface="Calibri" panose="020F0502020204030204" pitchFamily="34" charset="0"/>
                </a:rPr>
                <a:t>Patient</a:t>
              </a:r>
            </a:p>
          </p:txBody>
        </p:sp>
        <p:sp>
          <p:nvSpPr>
            <p:cNvPr id="6" name="Freeform 5">
              <a:extLst>
                <a:ext uri="{FF2B5EF4-FFF2-40B4-BE49-F238E27FC236}">
                  <a16:creationId xmlns:a16="http://schemas.microsoft.com/office/drawing/2014/main" id="{12EC1134-8368-5FB6-5C04-6E68EF311842}"/>
                </a:ext>
              </a:extLst>
            </p:cNvPr>
            <p:cNvSpPr/>
            <p:nvPr/>
          </p:nvSpPr>
          <p:spPr bwMode="auto">
            <a:xfrm>
              <a:off x="1073217" y="2002055"/>
              <a:ext cx="4875196" cy="2911642"/>
            </a:xfrm>
            <a:custGeom>
              <a:avLst/>
              <a:gdLst>
                <a:gd name="connsiteX0" fmla="*/ 4812 w 4875196"/>
                <a:gd name="connsiteY0" fmla="*/ 0 h 2911642"/>
                <a:gd name="connsiteX1" fmla="*/ 0 w 4875196"/>
                <a:gd name="connsiteY1" fmla="*/ 2911642 h 2911642"/>
                <a:gd name="connsiteX2" fmla="*/ 4875196 w 4875196"/>
                <a:gd name="connsiteY2" fmla="*/ 2911642 h 2911642"/>
              </a:gdLst>
              <a:ahLst/>
              <a:cxnLst>
                <a:cxn ang="0">
                  <a:pos x="connsiteX0" y="connsiteY0"/>
                </a:cxn>
                <a:cxn ang="0">
                  <a:pos x="connsiteX1" y="connsiteY1"/>
                </a:cxn>
                <a:cxn ang="0">
                  <a:pos x="connsiteX2" y="connsiteY2"/>
                </a:cxn>
              </a:cxnLst>
              <a:rect l="l" t="t" r="r" b="b"/>
              <a:pathLst>
                <a:path w="4875196" h="2911642">
                  <a:moveTo>
                    <a:pt x="4812" y="0"/>
                  </a:moveTo>
                  <a:lnTo>
                    <a:pt x="0" y="2911642"/>
                  </a:lnTo>
                  <a:lnTo>
                    <a:pt x="4875196" y="2911642"/>
                  </a:lnTo>
                </a:path>
              </a:pathLst>
            </a:custGeom>
            <a:noFill/>
            <a:ln w="28575">
              <a:solidFill>
                <a:schemeClr val="bg1"/>
              </a:solidFill>
              <a:miter lim="800000"/>
              <a:headEnd/>
              <a:tailEnd/>
            </a:ln>
          </p:spPr>
          <p:txBody>
            <a:bodyPr rtlCol="0" anchor="ctr"/>
            <a:lstStyle/>
            <a:p>
              <a:pPr algn="ctr"/>
              <a:endParaRPr lang="en-US"/>
            </a:p>
          </p:txBody>
        </p:sp>
        <p:grpSp>
          <p:nvGrpSpPr>
            <p:cNvPr id="27" name="Group 26">
              <a:extLst>
                <a:ext uri="{FF2B5EF4-FFF2-40B4-BE49-F238E27FC236}">
                  <a16:creationId xmlns:a16="http://schemas.microsoft.com/office/drawing/2014/main" id="{1DD3A07F-A097-FD17-E044-A322EAA5AC06}"/>
                </a:ext>
              </a:extLst>
            </p:cNvPr>
            <p:cNvGrpSpPr/>
            <p:nvPr/>
          </p:nvGrpSpPr>
          <p:grpSpPr>
            <a:xfrm>
              <a:off x="1158381" y="2024125"/>
              <a:ext cx="2361989" cy="276999"/>
              <a:chOff x="1098369" y="2238214"/>
              <a:chExt cx="2361989" cy="276999"/>
            </a:xfrm>
          </p:grpSpPr>
          <p:sp>
            <p:nvSpPr>
              <p:cNvPr id="8" name="TextBox 7">
                <a:extLst>
                  <a:ext uri="{FF2B5EF4-FFF2-40B4-BE49-F238E27FC236}">
                    <a16:creationId xmlns:a16="http://schemas.microsoft.com/office/drawing/2014/main" id="{2B8D2BB7-7071-1553-BBD5-A66FD4A24D73}"/>
                  </a:ext>
                </a:extLst>
              </p:cNvPr>
              <p:cNvSpPr txBox="1"/>
              <p:nvPr/>
            </p:nvSpPr>
            <p:spPr bwMode="auto">
              <a:xfrm>
                <a:off x="1098369" y="2238214"/>
                <a:ext cx="11896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HER2 IHC Status</a:t>
                </a:r>
              </a:p>
            </p:txBody>
          </p:sp>
          <p:sp>
            <p:nvSpPr>
              <p:cNvPr id="21" name="TextBox 20">
                <a:extLst>
                  <a:ext uri="{FF2B5EF4-FFF2-40B4-BE49-F238E27FC236}">
                    <a16:creationId xmlns:a16="http://schemas.microsoft.com/office/drawing/2014/main" id="{395DECE1-34A2-D59A-8A60-C3909A860AE3}"/>
                  </a:ext>
                </a:extLst>
              </p:cNvPr>
              <p:cNvSpPr txBox="1"/>
              <p:nvPr/>
            </p:nvSpPr>
            <p:spPr bwMode="auto">
              <a:xfrm>
                <a:off x="2338964" y="2238214"/>
                <a:ext cx="340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1+</a:t>
                </a:r>
              </a:p>
            </p:txBody>
          </p:sp>
          <p:sp>
            <p:nvSpPr>
              <p:cNvPr id="22" name="TextBox 21">
                <a:extLst>
                  <a:ext uri="{FF2B5EF4-FFF2-40B4-BE49-F238E27FC236}">
                    <a16:creationId xmlns:a16="http://schemas.microsoft.com/office/drawing/2014/main" id="{C738FB70-4BC8-3222-D314-01AD01F64F7A}"/>
                  </a:ext>
                </a:extLst>
              </p:cNvPr>
              <p:cNvSpPr txBox="1"/>
              <p:nvPr/>
            </p:nvSpPr>
            <p:spPr bwMode="auto">
              <a:xfrm>
                <a:off x="2718466" y="2238214"/>
                <a:ext cx="340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2+</a:t>
                </a:r>
              </a:p>
            </p:txBody>
          </p:sp>
          <p:sp>
            <p:nvSpPr>
              <p:cNvPr id="23" name="TextBox 22">
                <a:extLst>
                  <a:ext uri="{FF2B5EF4-FFF2-40B4-BE49-F238E27FC236}">
                    <a16:creationId xmlns:a16="http://schemas.microsoft.com/office/drawing/2014/main" id="{89F1D0AE-1835-554D-3374-D49C4DC669C9}"/>
                  </a:ext>
                </a:extLst>
              </p:cNvPr>
              <p:cNvSpPr txBox="1"/>
              <p:nvPr/>
            </p:nvSpPr>
            <p:spPr bwMode="auto">
              <a:xfrm>
                <a:off x="3120200" y="2238214"/>
                <a:ext cx="340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3+</a:t>
                </a:r>
              </a:p>
            </p:txBody>
          </p:sp>
          <p:sp>
            <p:nvSpPr>
              <p:cNvPr id="24" name="Oval 23">
                <a:extLst>
                  <a:ext uri="{FF2B5EF4-FFF2-40B4-BE49-F238E27FC236}">
                    <a16:creationId xmlns:a16="http://schemas.microsoft.com/office/drawing/2014/main" id="{408189E6-0F80-60B6-3BAE-45EE02702B37}"/>
                  </a:ext>
                </a:extLst>
              </p:cNvPr>
              <p:cNvSpPr/>
              <p:nvPr/>
            </p:nvSpPr>
            <p:spPr bwMode="auto">
              <a:xfrm>
                <a:off x="2291200" y="2318962"/>
                <a:ext cx="115503" cy="115503"/>
              </a:xfrm>
              <a:prstGeom prst="ellipse">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5" name="Oval 24">
                <a:extLst>
                  <a:ext uri="{FF2B5EF4-FFF2-40B4-BE49-F238E27FC236}">
                    <a16:creationId xmlns:a16="http://schemas.microsoft.com/office/drawing/2014/main" id="{40E3DF41-1236-3128-E67F-012BD4ADFC28}"/>
                  </a:ext>
                </a:extLst>
              </p:cNvPr>
              <p:cNvSpPr/>
              <p:nvPr/>
            </p:nvSpPr>
            <p:spPr bwMode="auto">
              <a:xfrm>
                <a:off x="2665142" y="2318962"/>
                <a:ext cx="115503" cy="115503"/>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6" name="Oval 25">
                <a:extLst>
                  <a:ext uri="{FF2B5EF4-FFF2-40B4-BE49-F238E27FC236}">
                    <a16:creationId xmlns:a16="http://schemas.microsoft.com/office/drawing/2014/main" id="{5A0C4AD1-48EC-6B4A-78D7-B1124C4F3738}"/>
                  </a:ext>
                </a:extLst>
              </p:cNvPr>
              <p:cNvSpPr/>
              <p:nvPr/>
            </p:nvSpPr>
            <p:spPr bwMode="auto">
              <a:xfrm>
                <a:off x="3069095" y="2318962"/>
                <a:ext cx="115503" cy="115503"/>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30" name="Group 29">
              <a:extLst>
                <a:ext uri="{FF2B5EF4-FFF2-40B4-BE49-F238E27FC236}">
                  <a16:creationId xmlns:a16="http://schemas.microsoft.com/office/drawing/2014/main" id="{481B8E81-D128-870C-F3A9-2626DB027154}"/>
                </a:ext>
              </a:extLst>
            </p:cNvPr>
            <p:cNvGrpSpPr/>
            <p:nvPr/>
          </p:nvGrpSpPr>
          <p:grpSpPr>
            <a:xfrm>
              <a:off x="3574677" y="2021381"/>
              <a:ext cx="2404524" cy="276999"/>
              <a:chOff x="3306376" y="2090531"/>
              <a:chExt cx="2404524" cy="276999"/>
            </a:xfrm>
          </p:grpSpPr>
          <p:sp>
            <p:nvSpPr>
              <p:cNvPr id="9" name="TextBox 8">
                <a:extLst>
                  <a:ext uri="{FF2B5EF4-FFF2-40B4-BE49-F238E27FC236}">
                    <a16:creationId xmlns:a16="http://schemas.microsoft.com/office/drawing/2014/main" id="{1BD31B4F-ECAA-A218-0B4F-8A5266CA76BE}"/>
                  </a:ext>
                </a:extLst>
              </p:cNvPr>
              <p:cNvSpPr txBox="1"/>
              <p:nvPr/>
            </p:nvSpPr>
            <p:spPr bwMode="auto">
              <a:xfrm>
                <a:off x="3306376" y="2090531"/>
                <a:ext cx="854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Dose Level</a:t>
                </a:r>
              </a:p>
            </p:txBody>
          </p:sp>
          <p:sp>
            <p:nvSpPr>
              <p:cNvPr id="13" name="TextBox 12">
                <a:extLst>
                  <a:ext uri="{FF2B5EF4-FFF2-40B4-BE49-F238E27FC236}">
                    <a16:creationId xmlns:a16="http://schemas.microsoft.com/office/drawing/2014/main" id="{9911A87C-7CEE-E0B5-DC87-7BD3C6984A79}"/>
                  </a:ext>
                </a:extLst>
              </p:cNvPr>
              <p:cNvSpPr txBox="1"/>
              <p:nvPr/>
            </p:nvSpPr>
            <p:spPr bwMode="auto">
              <a:xfrm>
                <a:off x="4231946" y="2090531"/>
                <a:ext cx="701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7 mg/kg</a:t>
                </a:r>
              </a:p>
            </p:txBody>
          </p:sp>
          <p:sp>
            <p:nvSpPr>
              <p:cNvPr id="20" name="TextBox 19">
                <a:extLst>
                  <a:ext uri="{FF2B5EF4-FFF2-40B4-BE49-F238E27FC236}">
                    <a16:creationId xmlns:a16="http://schemas.microsoft.com/office/drawing/2014/main" id="{031B12BE-32E8-0580-2212-D5C61720BDAA}"/>
                  </a:ext>
                </a:extLst>
              </p:cNvPr>
              <p:cNvSpPr txBox="1"/>
              <p:nvPr/>
            </p:nvSpPr>
            <p:spPr bwMode="auto">
              <a:xfrm>
                <a:off x="5009361" y="2090531"/>
                <a:ext cx="701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8 mg/kg</a:t>
                </a:r>
              </a:p>
            </p:txBody>
          </p:sp>
          <p:sp>
            <p:nvSpPr>
              <p:cNvPr id="28" name="Rectangle 27">
                <a:extLst>
                  <a:ext uri="{FF2B5EF4-FFF2-40B4-BE49-F238E27FC236}">
                    <a16:creationId xmlns:a16="http://schemas.microsoft.com/office/drawing/2014/main" id="{63FF9C67-A513-0890-EC8F-458368FF848D}"/>
                  </a:ext>
                </a:extLst>
              </p:cNvPr>
              <p:cNvSpPr/>
              <p:nvPr/>
            </p:nvSpPr>
            <p:spPr bwMode="auto">
              <a:xfrm>
                <a:off x="4151966" y="2161718"/>
                <a:ext cx="134624" cy="13462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9" name="Rectangle 28">
                <a:extLst>
                  <a:ext uri="{FF2B5EF4-FFF2-40B4-BE49-F238E27FC236}">
                    <a16:creationId xmlns:a16="http://schemas.microsoft.com/office/drawing/2014/main" id="{87632073-ED39-56E9-86A3-77B35DFF5A52}"/>
                  </a:ext>
                </a:extLst>
              </p:cNvPr>
              <p:cNvSpPr/>
              <p:nvPr/>
            </p:nvSpPr>
            <p:spPr bwMode="auto">
              <a:xfrm>
                <a:off x="4929614" y="2161718"/>
                <a:ext cx="134624" cy="1346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34" name="Group 133">
              <a:extLst>
                <a:ext uri="{FF2B5EF4-FFF2-40B4-BE49-F238E27FC236}">
                  <a16:creationId xmlns:a16="http://schemas.microsoft.com/office/drawing/2014/main" id="{0B11D18C-E9FD-2AB6-2EA1-3E12C9762D26}"/>
                </a:ext>
              </a:extLst>
            </p:cNvPr>
            <p:cNvGrpSpPr/>
            <p:nvPr/>
          </p:nvGrpSpPr>
          <p:grpSpPr>
            <a:xfrm>
              <a:off x="992202" y="2038564"/>
              <a:ext cx="91440" cy="2633503"/>
              <a:chOff x="999697" y="2038564"/>
              <a:chExt cx="91440" cy="2633503"/>
            </a:xfrm>
          </p:grpSpPr>
          <p:cxnSp>
            <p:nvCxnSpPr>
              <p:cNvPr id="32" name="Straight Connector 31">
                <a:extLst>
                  <a:ext uri="{FF2B5EF4-FFF2-40B4-BE49-F238E27FC236}">
                    <a16:creationId xmlns:a16="http://schemas.microsoft.com/office/drawing/2014/main" id="{2F29B3E4-7116-3AEA-F6D6-C84D98130B8B}"/>
                  </a:ext>
                </a:extLst>
              </p:cNvPr>
              <p:cNvCxnSpPr>
                <a:cxnSpLocks/>
              </p:cNvCxnSpPr>
              <p:nvPr/>
            </p:nvCxnSpPr>
            <p:spPr bwMode="auto">
              <a:xfrm>
                <a:off x="999697" y="20385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AD531C3-C094-C0FB-BC05-2BB43D5416EF}"/>
                  </a:ext>
                </a:extLst>
              </p:cNvPr>
              <p:cNvCxnSpPr>
                <a:cxnSpLocks/>
              </p:cNvCxnSpPr>
              <p:nvPr/>
            </p:nvCxnSpPr>
            <p:spPr bwMode="auto">
              <a:xfrm>
                <a:off x="999697" y="236775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1B933D0-B7CB-C985-EC28-C2EFA03AEC44}"/>
                  </a:ext>
                </a:extLst>
              </p:cNvPr>
              <p:cNvCxnSpPr>
                <a:cxnSpLocks/>
              </p:cNvCxnSpPr>
              <p:nvPr/>
            </p:nvCxnSpPr>
            <p:spPr bwMode="auto">
              <a:xfrm>
                <a:off x="999697" y="269694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2DF0A18-E69F-52DA-B1FE-2B7F1D381667}"/>
                  </a:ext>
                </a:extLst>
              </p:cNvPr>
              <p:cNvCxnSpPr>
                <a:cxnSpLocks/>
              </p:cNvCxnSpPr>
              <p:nvPr/>
            </p:nvCxnSpPr>
            <p:spPr bwMode="auto">
              <a:xfrm>
                <a:off x="999697" y="30261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8C12905-CF7A-C495-0275-B4076124A43E}"/>
                  </a:ext>
                </a:extLst>
              </p:cNvPr>
              <p:cNvCxnSpPr>
                <a:cxnSpLocks/>
              </p:cNvCxnSpPr>
              <p:nvPr/>
            </p:nvCxnSpPr>
            <p:spPr bwMode="auto">
              <a:xfrm>
                <a:off x="999697" y="335531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4B54614-7516-B7A6-530F-65DDDCCB51E2}"/>
                  </a:ext>
                </a:extLst>
              </p:cNvPr>
              <p:cNvCxnSpPr>
                <a:cxnSpLocks/>
              </p:cNvCxnSpPr>
              <p:nvPr/>
            </p:nvCxnSpPr>
            <p:spPr bwMode="auto">
              <a:xfrm>
                <a:off x="999697" y="368450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EEE5550-9121-2C0F-33E4-27390C0561D7}"/>
                  </a:ext>
                </a:extLst>
              </p:cNvPr>
              <p:cNvCxnSpPr>
                <a:cxnSpLocks/>
              </p:cNvCxnSpPr>
              <p:nvPr/>
            </p:nvCxnSpPr>
            <p:spPr bwMode="auto">
              <a:xfrm>
                <a:off x="999697" y="401369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19441D3-04F8-1BBC-1701-0B35A7F4510B}"/>
                  </a:ext>
                </a:extLst>
              </p:cNvPr>
              <p:cNvCxnSpPr>
                <a:cxnSpLocks/>
              </p:cNvCxnSpPr>
              <p:nvPr/>
            </p:nvCxnSpPr>
            <p:spPr bwMode="auto">
              <a:xfrm>
                <a:off x="999697" y="43428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10CAAD6-AEC2-ECCE-A892-5A2399B53C8B}"/>
                  </a:ext>
                </a:extLst>
              </p:cNvPr>
              <p:cNvCxnSpPr>
                <a:cxnSpLocks/>
              </p:cNvCxnSpPr>
              <p:nvPr/>
            </p:nvCxnSpPr>
            <p:spPr bwMode="auto">
              <a:xfrm>
                <a:off x="999697" y="4672067"/>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54A9C27E-6415-5C80-41A7-750B3984136F}"/>
                </a:ext>
              </a:extLst>
            </p:cNvPr>
            <p:cNvGrpSpPr/>
            <p:nvPr/>
          </p:nvGrpSpPr>
          <p:grpSpPr>
            <a:xfrm>
              <a:off x="572660" y="1898937"/>
              <a:ext cx="466795" cy="2915678"/>
              <a:chOff x="1041096" y="1898937"/>
              <a:chExt cx="466795" cy="2915678"/>
            </a:xfrm>
          </p:grpSpPr>
          <p:sp>
            <p:nvSpPr>
              <p:cNvPr id="42" name="TextBox 41">
                <a:extLst>
                  <a:ext uri="{FF2B5EF4-FFF2-40B4-BE49-F238E27FC236}">
                    <a16:creationId xmlns:a16="http://schemas.microsoft.com/office/drawing/2014/main" id="{10503BA0-3CFC-48F4-C76B-08C1DDF77129}"/>
                  </a:ext>
                </a:extLst>
              </p:cNvPr>
              <p:cNvSpPr txBox="1"/>
              <p:nvPr/>
            </p:nvSpPr>
            <p:spPr bwMode="auto">
              <a:xfrm>
                <a:off x="1087584" y="1898937"/>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120</a:t>
                </a:r>
              </a:p>
            </p:txBody>
          </p:sp>
          <p:sp>
            <p:nvSpPr>
              <p:cNvPr id="43" name="TextBox 42">
                <a:extLst>
                  <a:ext uri="{FF2B5EF4-FFF2-40B4-BE49-F238E27FC236}">
                    <a16:creationId xmlns:a16="http://schemas.microsoft.com/office/drawing/2014/main" id="{A4078E4D-1B8E-45E1-91DF-F08A2A702EDD}"/>
                  </a:ext>
                </a:extLst>
              </p:cNvPr>
              <p:cNvSpPr txBox="1"/>
              <p:nvPr/>
            </p:nvSpPr>
            <p:spPr bwMode="auto">
              <a:xfrm>
                <a:off x="1166131" y="222877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90</a:t>
                </a:r>
              </a:p>
            </p:txBody>
          </p:sp>
          <p:sp>
            <p:nvSpPr>
              <p:cNvPr id="44" name="TextBox 43">
                <a:extLst>
                  <a:ext uri="{FF2B5EF4-FFF2-40B4-BE49-F238E27FC236}">
                    <a16:creationId xmlns:a16="http://schemas.microsoft.com/office/drawing/2014/main" id="{1C46DB1E-C6B0-8E9A-7A6E-3B9B0E6F85E2}"/>
                  </a:ext>
                </a:extLst>
              </p:cNvPr>
              <p:cNvSpPr txBox="1"/>
              <p:nvPr/>
            </p:nvSpPr>
            <p:spPr bwMode="auto">
              <a:xfrm>
                <a:off x="1166131" y="25586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60</a:t>
                </a:r>
              </a:p>
            </p:txBody>
          </p:sp>
          <p:sp>
            <p:nvSpPr>
              <p:cNvPr id="45" name="TextBox 44">
                <a:extLst>
                  <a:ext uri="{FF2B5EF4-FFF2-40B4-BE49-F238E27FC236}">
                    <a16:creationId xmlns:a16="http://schemas.microsoft.com/office/drawing/2014/main" id="{AF54582D-6BC0-3E34-CE3F-46187C340828}"/>
                  </a:ext>
                </a:extLst>
              </p:cNvPr>
              <p:cNvSpPr txBox="1"/>
              <p:nvPr/>
            </p:nvSpPr>
            <p:spPr bwMode="auto">
              <a:xfrm>
                <a:off x="1166131" y="288844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98685864-821F-94C4-5315-55293CB417AD}"/>
                  </a:ext>
                </a:extLst>
              </p:cNvPr>
              <p:cNvSpPr txBox="1"/>
              <p:nvPr/>
            </p:nvSpPr>
            <p:spPr bwMode="auto">
              <a:xfrm>
                <a:off x="1244677" y="321827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FDF3DD04-DDF2-F83E-780D-927556FE4F47}"/>
                  </a:ext>
                </a:extLst>
              </p:cNvPr>
              <p:cNvSpPr txBox="1"/>
              <p:nvPr/>
            </p:nvSpPr>
            <p:spPr bwMode="auto">
              <a:xfrm>
                <a:off x="1119643" y="354811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-30</a:t>
                </a:r>
              </a:p>
            </p:txBody>
          </p:sp>
          <p:sp>
            <p:nvSpPr>
              <p:cNvPr id="48" name="TextBox 47">
                <a:extLst>
                  <a:ext uri="{FF2B5EF4-FFF2-40B4-BE49-F238E27FC236}">
                    <a16:creationId xmlns:a16="http://schemas.microsoft.com/office/drawing/2014/main" id="{1A31C11F-3553-554B-ADE2-979696D055B2}"/>
                  </a:ext>
                </a:extLst>
              </p:cNvPr>
              <p:cNvSpPr txBox="1"/>
              <p:nvPr/>
            </p:nvSpPr>
            <p:spPr bwMode="auto">
              <a:xfrm>
                <a:off x="1119643" y="3877947"/>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-60</a:t>
                </a:r>
              </a:p>
            </p:txBody>
          </p:sp>
          <p:sp>
            <p:nvSpPr>
              <p:cNvPr id="49" name="TextBox 48">
                <a:extLst>
                  <a:ext uri="{FF2B5EF4-FFF2-40B4-BE49-F238E27FC236}">
                    <a16:creationId xmlns:a16="http://schemas.microsoft.com/office/drawing/2014/main" id="{7A16900A-5022-9471-764B-587578BF3673}"/>
                  </a:ext>
                </a:extLst>
              </p:cNvPr>
              <p:cNvSpPr txBox="1"/>
              <p:nvPr/>
            </p:nvSpPr>
            <p:spPr bwMode="auto">
              <a:xfrm>
                <a:off x="1119643" y="420778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-90</a:t>
                </a:r>
              </a:p>
            </p:txBody>
          </p:sp>
          <p:sp>
            <p:nvSpPr>
              <p:cNvPr id="50" name="TextBox 49">
                <a:extLst>
                  <a:ext uri="{FF2B5EF4-FFF2-40B4-BE49-F238E27FC236}">
                    <a16:creationId xmlns:a16="http://schemas.microsoft.com/office/drawing/2014/main" id="{9F0566C7-3702-FDC2-C6B0-D9C86E7EF6F9}"/>
                  </a:ext>
                </a:extLst>
              </p:cNvPr>
              <p:cNvSpPr txBox="1"/>
              <p:nvPr/>
            </p:nvSpPr>
            <p:spPr bwMode="auto">
              <a:xfrm>
                <a:off x="1041096" y="4537616"/>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-120</a:t>
                </a:r>
              </a:p>
            </p:txBody>
          </p:sp>
        </p:grpSp>
        <p:sp>
          <p:nvSpPr>
            <p:cNvPr id="52" name="Oval 51">
              <a:extLst>
                <a:ext uri="{FF2B5EF4-FFF2-40B4-BE49-F238E27FC236}">
                  <a16:creationId xmlns:a16="http://schemas.microsoft.com/office/drawing/2014/main" id="{581B512D-F0EA-F525-FC60-CA0D06FCAC38}"/>
                </a:ext>
              </a:extLst>
            </p:cNvPr>
            <p:cNvSpPr/>
            <p:nvPr/>
          </p:nvSpPr>
          <p:spPr bwMode="auto">
            <a:xfrm>
              <a:off x="2610207"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02511E2B-5035-1151-2F84-F723F8AE8445}"/>
                </a:ext>
              </a:extLst>
            </p:cNvPr>
            <p:cNvSpPr/>
            <p:nvPr/>
          </p:nvSpPr>
          <p:spPr bwMode="auto">
            <a:xfrm>
              <a:off x="2326955"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AD0F2DE3-ACBB-B595-5F20-B51D15BAF7EF}"/>
                </a:ext>
              </a:extLst>
            </p:cNvPr>
            <p:cNvSpPr/>
            <p:nvPr/>
          </p:nvSpPr>
          <p:spPr bwMode="auto">
            <a:xfrm>
              <a:off x="2043703" y="4405141"/>
              <a:ext cx="107645" cy="107645"/>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5B17C947-ABC8-B888-694D-0644240EBA11}"/>
                </a:ext>
              </a:extLst>
            </p:cNvPr>
            <p:cNvSpPr/>
            <p:nvPr/>
          </p:nvSpPr>
          <p:spPr bwMode="auto">
            <a:xfrm>
              <a:off x="1760451" y="4405141"/>
              <a:ext cx="107645" cy="107645"/>
            </a:xfrm>
            <a:prstGeom prst="ellipse">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481B49E8-A544-15BE-5B9F-670DFE93859D}"/>
                </a:ext>
              </a:extLst>
            </p:cNvPr>
            <p:cNvSpPr/>
            <p:nvPr/>
          </p:nvSpPr>
          <p:spPr bwMode="auto">
            <a:xfrm>
              <a:off x="1477199" y="4405141"/>
              <a:ext cx="107645" cy="107645"/>
            </a:xfrm>
            <a:prstGeom prst="ellipse">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C9DBCC78-0585-E6A4-DE26-2BC47F394578}"/>
                </a:ext>
              </a:extLst>
            </p:cNvPr>
            <p:cNvSpPr/>
            <p:nvPr/>
          </p:nvSpPr>
          <p:spPr bwMode="auto">
            <a:xfrm>
              <a:off x="1193947" y="4405141"/>
              <a:ext cx="107645" cy="107645"/>
            </a:xfrm>
            <a:prstGeom prst="ellipse">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5FEC7A26-3C8D-1D14-4ADD-D98799194E1A}"/>
                </a:ext>
              </a:extLst>
            </p:cNvPr>
            <p:cNvSpPr/>
            <p:nvPr/>
          </p:nvSpPr>
          <p:spPr bwMode="auto">
            <a:xfrm>
              <a:off x="4309719" y="4405141"/>
              <a:ext cx="107645" cy="107645"/>
            </a:xfrm>
            <a:prstGeom prst="ellipse">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D7AD1D52-FED9-F813-8E38-3595A4AD0D01}"/>
                </a:ext>
              </a:extLst>
            </p:cNvPr>
            <p:cNvSpPr/>
            <p:nvPr/>
          </p:nvSpPr>
          <p:spPr bwMode="auto">
            <a:xfrm>
              <a:off x="4026467" y="4405141"/>
              <a:ext cx="107645" cy="107645"/>
            </a:xfrm>
            <a:prstGeom prst="ellipse">
              <a:avLst/>
            </a:prstGeom>
            <a:solidFill>
              <a:schemeClr val="accent6">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15172B4F-48B3-D640-82FF-E8AAA16F41F7}"/>
                </a:ext>
              </a:extLst>
            </p:cNvPr>
            <p:cNvSpPr/>
            <p:nvPr/>
          </p:nvSpPr>
          <p:spPr bwMode="auto">
            <a:xfrm>
              <a:off x="3743215" y="4405141"/>
              <a:ext cx="107645" cy="107645"/>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3BF8F9E9-514A-54D6-ED72-68FE110EB773}"/>
                </a:ext>
              </a:extLst>
            </p:cNvPr>
            <p:cNvSpPr/>
            <p:nvPr/>
          </p:nvSpPr>
          <p:spPr bwMode="auto">
            <a:xfrm>
              <a:off x="3459963"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DE5CE92F-089B-F030-D982-DE76F0287380}"/>
                </a:ext>
              </a:extLst>
            </p:cNvPr>
            <p:cNvSpPr/>
            <p:nvPr/>
          </p:nvSpPr>
          <p:spPr bwMode="auto">
            <a:xfrm>
              <a:off x="3176711" y="4405141"/>
              <a:ext cx="107645" cy="107645"/>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C50F9817-ED95-19ED-5739-236B01E9E10E}"/>
                </a:ext>
              </a:extLst>
            </p:cNvPr>
            <p:cNvSpPr/>
            <p:nvPr/>
          </p:nvSpPr>
          <p:spPr bwMode="auto">
            <a:xfrm>
              <a:off x="2893459"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8FF45DA2-C485-ED56-2395-118EEC62CCE5}"/>
                </a:ext>
              </a:extLst>
            </p:cNvPr>
            <p:cNvSpPr/>
            <p:nvPr/>
          </p:nvSpPr>
          <p:spPr bwMode="auto">
            <a:xfrm>
              <a:off x="5724080"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DBC3BE27-3117-DAFE-00AF-B7D8D38720D3}"/>
                </a:ext>
              </a:extLst>
            </p:cNvPr>
            <p:cNvSpPr/>
            <p:nvPr/>
          </p:nvSpPr>
          <p:spPr bwMode="auto">
            <a:xfrm>
              <a:off x="5159475"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B74757C8-EA56-6571-2123-835358B97619}"/>
                </a:ext>
              </a:extLst>
            </p:cNvPr>
            <p:cNvSpPr/>
            <p:nvPr/>
          </p:nvSpPr>
          <p:spPr bwMode="auto">
            <a:xfrm>
              <a:off x="4876223" y="4405141"/>
              <a:ext cx="107645" cy="107645"/>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A3821484-5355-0D70-F749-79277CF3922B}"/>
                </a:ext>
              </a:extLst>
            </p:cNvPr>
            <p:cNvSpPr/>
            <p:nvPr/>
          </p:nvSpPr>
          <p:spPr bwMode="auto">
            <a:xfrm>
              <a:off x="4592971" y="4405141"/>
              <a:ext cx="107645" cy="107645"/>
            </a:xfrm>
            <a:prstGeom prst="ellipse">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7C1995C-B475-9BF5-95A6-5089252ACD14}"/>
                </a:ext>
              </a:extLst>
            </p:cNvPr>
            <p:cNvSpPr/>
            <p:nvPr/>
          </p:nvSpPr>
          <p:spPr bwMode="auto">
            <a:xfrm>
              <a:off x="1695449" y="3357530"/>
              <a:ext cx="228601" cy="1603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33447CF0-512C-F3FB-B2CF-6874B8FD80EA}"/>
                </a:ext>
              </a:extLst>
            </p:cNvPr>
            <p:cNvSpPr/>
            <p:nvPr/>
          </p:nvSpPr>
          <p:spPr bwMode="auto">
            <a:xfrm>
              <a:off x="1978681" y="3357529"/>
              <a:ext cx="228601" cy="1889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414EC40-C168-AFBC-CB29-C16BD7CD0869}"/>
                </a:ext>
              </a:extLst>
            </p:cNvPr>
            <p:cNvSpPr/>
            <p:nvPr/>
          </p:nvSpPr>
          <p:spPr bwMode="auto">
            <a:xfrm>
              <a:off x="2261913" y="3357529"/>
              <a:ext cx="228601" cy="25709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A8C1C884-FD0B-4FB2-5CD8-5A6BB5832B22}"/>
                </a:ext>
              </a:extLst>
            </p:cNvPr>
            <p:cNvSpPr/>
            <p:nvPr/>
          </p:nvSpPr>
          <p:spPr bwMode="auto">
            <a:xfrm>
              <a:off x="2545145" y="3357529"/>
              <a:ext cx="228601" cy="27224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EA2DDE04-8BDC-F21C-21C6-D7E80449552D}"/>
                </a:ext>
              </a:extLst>
            </p:cNvPr>
            <p:cNvSpPr/>
            <p:nvPr/>
          </p:nvSpPr>
          <p:spPr bwMode="auto">
            <a:xfrm>
              <a:off x="2828377" y="3357530"/>
              <a:ext cx="228601" cy="2926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4DF45DAE-A98A-AD14-E146-DA6C392A4CA2}"/>
                </a:ext>
              </a:extLst>
            </p:cNvPr>
            <p:cNvSpPr/>
            <p:nvPr/>
          </p:nvSpPr>
          <p:spPr bwMode="auto">
            <a:xfrm>
              <a:off x="3111609" y="3357529"/>
              <a:ext cx="228601" cy="3032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3BF16875-71AB-B240-33DB-C8D92170D0DB}"/>
                </a:ext>
              </a:extLst>
            </p:cNvPr>
            <p:cNvSpPr/>
            <p:nvPr/>
          </p:nvSpPr>
          <p:spPr bwMode="auto">
            <a:xfrm>
              <a:off x="3394841" y="3357529"/>
              <a:ext cx="228601" cy="360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8FB3F52A-576B-254F-4D0C-7F08E8E968C3}"/>
                </a:ext>
              </a:extLst>
            </p:cNvPr>
            <p:cNvSpPr/>
            <p:nvPr/>
          </p:nvSpPr>
          <p:spPr bwMode="auto">
            <a:xfrm>
              <a:off x="3678073" y="3357529"/>
              <a:ext cx="228601" cy="3667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4F607C77-0F17-D468-FB0F-70C1CC4C0812}"/>
                </a:ext>
              </a:extLst>
            </p:cNvPr>
            <p:cNvSpPr/>
            <p:nvPr/>
          </p:nvSpPr>
          <p:spPr bwMode="auto">
            <a:xfrm>
              <a:off x="3961305" y="3357529"/>
              <a:ext cx="228601" cy="36674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DB12DCFD-D2E6-8F73-5133-5FE4BC48BD9C}"/>
                </a:ext>
              </a:extLst>
            </p:cNvPr>
            <p:cNvSpPr/>
            <p:nvPr/>
          </p:nvSpPr>
          <p:spPr bwMode="auto">
            <a:xfrm>
              <a:off x="4244537" y="3357530"/>
              <a:ext cx="228601" cy="4334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AC6E5958-746E-E680-134A-14DB309F3586}"/>
                </a:ext>
              </a:extLst>
            </p:cNvPr>
            <p:cNvSpPr/>
            <p:nvPr/>
          </p:nvSpPr>
          <p:spPr bwMode="auto">
            <a:xfrm>
              <a:off x="4527769" y="3357529"/>
              <a:ext cx="228601" cy="4365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ED6BA9A4-F443-0037-9BE1-6B7013670B9D}"/>
                </a:ext>
              </a:extLst>
            </p:cNvPr>
            <p:cNvSpPr/>
            <p:nvPr/>
          </p:nvSpPr>
          <p:spPr bwMode="auto">
            <a:xfrm>
              <a:off x="4811001" y="3357529"/>
              <a:ext cx="228601" cy="50527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A377A33B-B917-8939-1956-B313E493F916}"/>
                </a:ext>
              </a:extLst>
            </p:cNvPr>
            <p:cNvSpPr/>
            <p:nvPr/>
          </p:nvSpPr>
          <p:spPr bwMode="auto">
            <a:xfrm>
              <a:off x="5094233" y="3357529"/>
              <a:ext cx="228601" cy="80605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E8C05B4D-E0AA-8427-24B8-D2A520C266EB}"/>
                </a:ext>
              </a:extLst>
            </p:cNvPr>
            <p:cNvSpPr/>
            <p:nvPr/>
          </p:nvSpPr>
          <p:spPr bwMode="auto">
            <a:xfrm>
              <a:off x="5377465" y="3357530"/>
              <a:ext cx="228601" cy="90649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3FBE49BE-EB12-7C9B-4E29-F93C08B57045}"/>
                </a:ext>
              </a:extLst>
            </p:cNvPr>
            <p:cNvSpPr/>
            <p:nvPr/>
          </p:nvSpPr>
          <p:spPr bwMode="auto">
            <a:xfrm>
              <a:off x="5660699" y="3357529"/>
              <a:ext cx="228601" cy="9668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02DE9016-8C7E-8085-F72D-3461D8812514}"/>
                </a:ext>
              </a:extLst>
            </p:cNvPr>
            <p:cNvSpPr/>
            <p:nvPr/>
          </p:nvSpPr>
          <p:spPr bwMode="auto">
            <a:xfrm rot="10800000">
              <a:off x="1129041" y="3218276"/>
              <a:ext cx="228601" cy="14145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pPr>
              <a:endParaRPr lang="en-US" b="0">
                <a:latin typeface="Calibri" panose="020F0502020204030204" pitchFamily="34" charset="0"/>
              </a:endParaRPr>
            </a:p>
          </p:txBody>
        </p:sp>
        <p:sp>
          <p:nvSpPr>
            <p:cNvPr id="121" name="Rectangle 120">
              <a:extLst>
                <a:ext uri="{FF2B5EF4-FFF2-40B4-BE49-F238E27FC236}">
                  <a16:creationId xmlns:a16="http://schemas.microsoft.com/office/drawing/2014/main" id="{CBC3046D-ABD2-9DEA-2B8F-F0D0789CD22D}"/>
                </a:ext>
              </a:extLst>
            </p:cNvPr>
            <p:cNvSpPr/>
            <p:nvPr/>
          </p:nvSpPr>
          <p:spPr bwMode="auto">
            <a:xfrm rot="10800000" flipV="1">
              <a:off x="1412273" y="3368111"/>
              <a:ext cx="228601"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cxnSp>
          <p:nvCxnSpPr>
            <p:cNvPr id="101" name="Straight Connector 100">
              <a:extLst>
                <a:ext uri="{FF2B5EF4-FFF2-40B4-BE49-F238E27FC236}">
                  <a16:creationId xmlns:a16="http://schemas.microsoft.com/office/drawing/2014/main" id="{C39FA0B3-2CC0-807F-C7A3-36B56C284815}"/>
                </a:ext>
              </a:extLst>
            </p:cNvPr>
            <p:cNvCxnSpPr/>
            <p:nvPr/>
          </p:nvCxnSpPr>
          <p:spPr bwMode="auto">
            <a:xfrm>
              <a:off x="1077101" y="3352070"/>
              <a:ext cx="487131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859C27A2-4FC8-A532-A839-BEC16A50C2F8}"/>
              </a:ext>
            </a:extLst>
          </p:cNvPr>
          <p:cNvGrpSpPr/>
          <p:nvPr/>
        </p:nvGrpSpPr>
        <p:grpSpPr>
          <a:xfrm>
            <a:off x="6706782" y="1315817"/>
            <a:ext cx="4882078" cy="3868940"/>
            <a:chOff x="6706782" y="1593406"/>
            <a:chExt cx="4882078" cy="3868940"/>
          </a:xfrm>
        </p:grpSpPr>
        <p:grpSp>
          <p:nvGrpSpPr>
            <p:cNvPr id="191" name="Group 190">
              <a:extLst>
                <a:ext uri="{FF2B5EF4-FFF2-40B4-BE49-F238E27FC236}">
                  <a16:creationId xmlns:a16="http://schemas.microsoft.com/office/drawing/2014/main" id="{1096B69B-B9E2-EB0E-0123-5BBD88A53DE2}"/>
                </a:ext>
              </a:extLst>
            </p:cNvPr>
            <p:cNvGrpSpPr/>
            <p:nvPr/>
          </p:nvGrpSpPr>
          <p:grpSpPr>
            <a:xfrm>
              <a:off x="7187515" y="3203062"/>
              <a:ext cx="1597025" cy="986928"/>
              <a:chOff x="7197530" y="3197722"/>
              <a:chExt cx="1597025" cy="986928"/>
            </a:xfrm>
          </p:grpSpPr>
          <p:sp>
            <p:nvSpPr>
              <p:cNvPr id="189" name="Freeform 188">
                <a:extLst>
                  <a:ext uri="{FF2B5EF4-FFF2-40B4-BE49-F238E27FC236}">
                    <a16:creationId xmlns:a16="http://schemas.microsoft.com/office/drawing/2014/main" id="{9A0AFCF2-43B8-C59E-FA7B-54D94C91D2BC}"/>
                  </a:ext>
                </a:extLst>
              </p:cNvPr>
              <p:cNvSpPr/>
              <p:nvPr/>
            </p:nvSpPr>
            <p:spPr bwMode="auto">
              <a:xfrm>
                <a:off x="7197530" y="3197722"/>
                <a:ext cx="1597025" cy="695325"/>
              </a:xfrm>
              <a:custGeom>
                <a:avLst/>
                <a:gdLst>
                  <a:gd name="connsiteX0" fmla="*/ 1403350 w 1597025"/>
                  <a:gd name="connsiteY0" fmla="*/ 0 h 695325"/>
                  <a:gd name="connsiteX1" fmla="*/ 774700 w 1597025"/>
                  <a:gd name="connsiteY1" fmla="*/ 193675 h 695325"/>
                  <a:gd name="connsiteX2" fmla="*/ 0 w 1597025"/>
                  <a:gd name="connsiteY2" fmla="*/ 368300 h 695325"/>
                  <a:gd name="connsiteX3" fmla="*/ 774700 w 1597025"/>
                  <a:gd name="connsiteY3" fmla="*/ 695325 h 695325"/>
                  <a:gd name="connsiteX4" fmla="*/ 1597025 w 1597025"/>
                  <a:gd name="connsiteY4" fmla="*/ 539750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025" h="695325">
                    <a:moveTo>
                      <a:pt x="1403350" y="0"/>
                    </a:moveTo>
                    <a:lnTo>
                      <a:pt x="774700" y="193675"/>
                    </a:lnTo>
                    <a:lnTo>
                      <a:pt x="0" y="368300"/>
                    </a:lnTo>
                    <a:lnTo>
                      <a:pt x="774700" y="695325"/>
                    </a:lnTo>
                    <a:lnTo>
                      <a:pt x="1597025" y="539750"/>
                    </a:lnTo>
                  </a:path>
                </a:pathLst>
              </a:custGeom>
              <a:noFill/>
              <a:ln w="19050">
                <a:solidFill>
                  <a:schemeClr val="accent2"/>
                </a:solidFill>
                <a:miter lim="800000"/>
                <a:headEnd/>
                <a:tailEnd/>
              </a:ln>
            </p:spPr>
            <p:txBody>
              <a:bodyPr rtlCol="0" anchor="ctr"/>
              <a:lstStyle/>
              <a:p>
                <a:pPr algn="ctr"/>
                <a:endParaRPr lang="en-US"/>
              </a:p>
            </p:txBody>
          </p:sp>
          <p:sp>
            <p:nvSpPr>
              <p:cNvPr id="190" name="Freeform 189">
                <a:extLst>
                  <a:ext uri="{FF2B5EF4-FFF2-40B4-BE49-F238E27FC236}">
                    <a16:creationId xmlns:a16="http://schemas.microsoft.com/office/drawing/2014/main" id="{7F337074-C54D-F91B-F1E4-B9C075F0A723}"/>
                  </a:ext>
                </a:extLst>
              </p:cNvPr>
              <p:cNvSpPr/>
              <p:nvPr/>
            </p:nvSpPr>
            <p:spPr bwMode="auto">
              <a:xfrm>
                <a:off x="7197725" y="3568700"/>
                <a:ext cx="1431925" cy="615950"/>
              </a:xfrm>
              <a:custGeom>
                <a:avLst/>
                <a:gdLst>
                  <a:gd name="connsiteX0" fmla="*/ 1431925 w 1431925"/>
                  <a:gd name="connsiteY0" fmla="*/ 615950 h 615950"/>
                  <a:gd name="connsiteX1" fmla="*/ 736600 w 1431925"/>
                  <a:gd name="connsiteY1" fmla="*/ 495300 h 615950"/>
                  <a:gd name="connsiteX2" fmla="*/ 0 w 1431925"/>
                  <a:gd name="connsiteY2" fmla="*/ 0 h 615950"/>
                  <a:gd name="connsiteX3" fmla="*/ 749300 w 1431925"/>
                  <a:gd name="connsiteY3" fmla="*/ 301625 h 615950"/>
                </a:gdLst>
                <a:ahLst/>
                <a:cxnLst>
                  <a:cxn ang="0">
                    <a:pos x="connsiteX0" y="connsiteY0"/>
                  </a:cxn>
                  <a:cxn ang="0">
                    <a:pos x="connsiteX1" y="connsiteY1"/>
                  </a:cxn>
                  <a:cxn ang="0">
                    <a:pos x="connsiteX2" y="connsiteY2"/>
                  </a:cxn>
                  <a:cxn ang="0">
                    <a:pos x="connsiteX3" y="connsiteY3"/>
                  </a:cxn>
                </a:cxnLst>
                <a:rect l="l" t="t" r="r" b="b"/>
                <a:pathLst>
                  <a:path w="1431925" h="615950">
                    <a:moveTo>
                      <a:pt x="1431925" y="615950"/>
                    </a:moveTo>
                    <a:lnTo>
                      <a:pt x="736600" y="495300"/>
                    </a:lnTo>
                    <a:lnTo>
                      <a:pt x="0" y="0"/>
                    </a:lnTo>
                    <a:lnTo>
                      <a:pt x="749300" y="301625"/>
                    </a:lnTo>
                  </a:path>
                </a:pathLst>
              </a:custGeom>
              <a:noFill/>
              <a:ln w="19050">
                <a:solidFill>
                  <a:schemeClr val="accent2"/>
                </a:solidFill>
                <a:miter lim="800000"/>
                <a:headEnd/>
                <a:tailEnd/>
              </a:ln>
            </p:spPr>
            <p:txBody>
              <a:bodyPr rtlCol="0" anchor="ctr"/>
              <a:lstStyle/>
              <a:p>
                <a:pPr algn="ctr"/>
                <a:endParaRPr lang="en-US"/>
              </a:p>
            </p:txBody>
          </p:sp>
        </p:grpSp>
        <p:sp>
          <p:nvSpPr>
            <p:cNvPr id="196" name="Freeform 195">
              <a:extLst>
                <a:ext uri="{FF2B5EF4-FFF2-40B4-BE49-F238E27FC236}">
                  <a16:creationId xmlns:a16="http://schemas.microsoft.com/office/drawing/2014/main" id="{DFFA6168-DB46-8A70-23A2-55F4141BFD7D}"/>
                </a:ext>
              </a:extLst>
            </p:cNvPr>
            <p:cNvSpPr/>
            <p:nvPr/>
          </p:nvSpPr>
          <p:spPr bwMode="auto">
            <a:xfrm>
              <a:off x="7197725" y="3571875"/>
              <a:ext cx="682625" cy="447675"/>
            </a:xfrm>
            <a:custGeom>
              <a:avLst/>
              <a:gdLst>
                <a:gd name="connsiteX0" fmla="*/ 657225 w 682625"/>
                <a:gd name="connsiteY0" fmla="*/ 222250 h 447675"/>
                <a:gd name="connsiteX1" fmla="*/ 0 w 682625"/>
                <a:gd name="connsiteY1" fmla="*/ 0 h 447675"/>
                <a:gd name="connsiteX2" fmla="*/ 682625 w 682625"/>
                <a:gd name="connsiteY2" fmla="*/ 447675 h 447675"/>
              </a:gdLst>
              <a:ahLst/>
              <a:cxnLst>
                <a:cxn ang="0">
                  <a:pos x="connsiteX0" y="connsiteY0"/>
                </a:cxn>
                <a:cxn ang="0">
                  <a:pos x="connsiteX1" y="connsiteY1"/>
                </a:cxn>
                <a:cxn ang="0">
                  <a:pos x="connsiteX2" y="connsiteY2"/>
                </a:cxn>
              </a:cxnLst>
              <a:rect l="l" t="t" r="r" b="b"/>
              <a:pathLst>
                <a:path w="682625" h="447675">
                  <a:moveTo>
                    <a:pt x="657225" y="222250"/>
                  </a:moveTo>
                  <a:lnTo>
                    <a:pt x="0" y="0"/>
                  </a:lnTo>
                  <a:lnTo>
                    <a:pt x="682625" y="447675"/>
                  </a:lnTo>
                </a:path>
              </a:pathLst>
            </a:custGeom>
            <a:noFill/>
            <a:ln w="28575">
              <a:solidFill>
                <a:schemeClr val="accent1"/>
              </a:solidFill>
              <a:miter lim="800000"/>
              <a:headEnd/>
              <a:tailEnd/>
            </a:ln>
          </p:spPr>
          <p:txBody>
            <a:bodyPr rtlCol="0" anchor="ctr"/>
            <a:lstStyle/>
            <a:p>
              <a:pPr algn="ctr"/>
              <a:endParaRPr lang="en-US"/>
            </a:p>
          </p:txBody>
        </p:sp>
        <p:grpSp>
          <p:nvGrpSpPr>
            <p:cNvPr id="197" name="Group 196">
              <a:extLst>
                <a:ext uri="{FF2B5EF4-FFF2-40B4-BE49-F238E27FC236}">
                  <a16:creationId xmlns:a16="http://schemas.microsoft.com/office/drawing/2014/main" id="{3AE73B5A-8FD5-1FDC-FEB0-629BA3A81080}"/>
                </a:ext>
              </a:extLst>
            </p:cNvPr>
            <p:cNvGrpSpPr/>
            <p:nvPr/>
          </p:nvGrpSpPr>
          <p:grpSpPr>
            <a:xfrm>
              <a:off x="7184825" y="3394867"/>
              <a:ext cx="2937075" cy="1354926"/>
              <a:chOff x="7184825" y="3394867"/>
              <a:chExt cx="2937075" cy="1354926"/>
            </a:xfrm>
          </p:grpSpPr>
          <p:sp>
            <p:nvSpPr>
              <p:cNvPr id="192" name="Freeform 191">
                <a:extLst>
                  <a:ext uri="{FF2B5EF4-FFF2-40B4-BE49-F238E27FC236}">
                    <a16:creationId xmlns:a16="http://schemas.microsoft.com/office/drawing/2014/main" id="{E5ABEFFD-B813-19D1-55D3-8AED16D95793}"/>
                  </a:ext>
                </a:extLst>
              </p:cNvPr>
              <p:cNvSpPr/>
              <p:nvPr/>
            </p:nvSpPr>
            <p:spPr bwMode="auto">
              <a:xfrm>
                <a:off x="7184825" y="3394867"/>
                <a:ext cx="1387475" cy="1295400"/>
              </a:xfrm>
              <a:custGeom>
                <a:avLst/>
                <a:gdLst>
                  <a:gd name="connsiteX0" fmla="*/ 733425 w 1387475"/>
                  <a:gd name="connsiteY0" fmla="*/ 1295400 h 1295400"/>
                  <a:gd name="connsiteX1" fmla="*/ 0 w 1387475"/>
                  <a:gd name="connsiteY1" fmla="*/ 171450 h 1295400"/>
                  <a:gd name="connsiteX2" fmla="*/ 631825 w 1387475"/>
                  <a:gd name="connsiteY2" fmla="*/ 171450 h 1295400"/>
                  <a:gd name="connsiteX3" fmla="*/ 1387475 w 1387475"/>
                  <a:gd name="connsiteY3" fmla="*/ 0 h 1295400"/>
                </a:gdLst>
                <a:ahLst/>
                <a:cxnLst>
                  <a:cxn ang="0">
                    <a:pos x="connsiteX0" y="connsiteY0"/>
                  </a:cxn>
                  <a:cxn ang="0">
                    <a:pos x="connsiteX1" y="connsiteY1"/>
                  </a:cxn>
                  <a:cxn ang="0">
                    <a:pos x="connsiteX2" y="connsiteY2"/>
                  </a:cxn>
                  <a:cxn ang="0">
                    <a:pos x="connsiteX3" y="connsiteY3"/>
                  </a:cxn>
                </a:cxnLst>
                <a:rect l="l" t="t" r="r" b="b"/>
                <a:pathLst>
                  <a:path w="1387475" h="1295400">
                    <a:moveTo>
                      <a:pt x="733425" y="1295400"/>
                    </a:moveTo>
                    <a:lnTo>
                      <a:pt x="0" y="171450"/>
                    </a:lnTo>
                    <a:lnTo>
                      <a:pt x="631825" y="171450"/>
                    </a:lnTo>
                    <a:lnTo>
                      <a:pt x="1387475" y="0"/>
                    </a:lnTo>
                  </a:path>
                </a:pathLst>
              </a:custGeom>
              <a:noFill/>
              <a:ln w="19050">
                <a:solidFill>
                  <a:schemeClr val="accent1"/>
                </a:solidFill>
                <a:miter lim="800000"/>
                <a:headEnd/>
                <a:tailEnd/>
              </a:ln>
            </p:spPr>
            <p:txBody>
              <a:bodyPr rtlCol="0" anchor="ctr"/>
              <a:lstStyle/>
              <a:p>
                <a:pPr algn="ctr"/>
                <a:endParaRPr lang="en-US"/>
              </a:p>
            </p:txBody>
          </p:sp>
          <p:sp>
            <p:nvSpPr>
              <p:cNvPr id="193" name="Freeform 192">
                <a:extLst>
                  <a:ext uri="{FF2B5EF4-FFF2-40B4-BE49-F238E27FC236}">
                    <a16:creationId xmlns:a16="http://schemas.microsoft.com/office/drawing/2014/main" id="{EE91EAA1-8D07-940F-1AC5-87938D42EABC}"/>
                  </a:ext>
                </a:extLst>
              </p:cNvPr>
              <p:cNvSpPr/>
              <p:nvPr/>
            </p:nvSpPr>
            <p:spPr bwMode="auto">
              <a:xfrm>
                <a:off x="7193286" y="3562343"/>
                <a:ext cx="1489075" cy="1187450"/>
              </a:xfrm>
              <a:custGeom>
                <a:avLst/>
                <a:gdLst>
                  <a:gd name="connsiteX0" fmla="*/ 1377950 w 1489075"/>
                  <a:gd name="connsiteY0" fmla="*/ 368300 h 1187450"/>
                  <a:gd name="connsiteX1" fmla="*/ 625475 w 1489075"/>
                  <a:gd name="connsiteY1" fmla="*/ 123825 h 1187450"/>
                  <a:gd name="connsiteX2" fmla="*/ 0 w 1489075"/>
                  <a:gd name="connsiteY2" fmla="*/ 0 h 1187450"/>
                  <a:gd name="connsiteX3" fmla="*/ 885825 w 1489075"/>
                  <a:gd name="connsiteY3" fmla="*/ 1143000 h 1187450"/>
                  <a:gd name="connsiteX4" fmla="*/ 1489075 w 1489075"/>
                  <a:gd name="connsiteY4" fmla="*/ 1187450 h 1187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075" h="1187450">
                    <a:moveTo>
                      <a:pt x="1377950" y="368300"/>
                    </a:moveTo>
                    <a:lnTo>
                      <a:pt x="625475" y="123825"/>
                    </a:lnTo>
                    <a:lnTo>
                      <a:pt x="0" y="0"/>
                    </a:lnTo>
                    <a:lnTo>
                      <a:pt x="885825" y="1143000"/>
                    </a:lnTo>
                    <a:lnTo>
                      <a:pt x="1489075" y="1187450"/>
                    </a:lnTo>
                  </a:path>
                </a:pathLst>
              </a:custGeom>
              <a:noFill/>
              <a:ln w="19050">
                <a:solidFill>
                  <a:schemeClr val="accent1"/>
                </a:solidFill>
                <a:miter lim="800000"/>
                <a:headEnd/>
                <a:tailEnd/>
              </a:ln>
            </p:spPr>
            <p:txBody>
              <a:bodyPr rtlCol="0" anchor="ctr"/>
              <a:lstStyle/>
              <a:p>
                <a:pPr algn="ctr"/>
                <a:endParaRPr lang="en-US"/>
              </a:p>
            </p:txBody>
          </p:sp>
          <p:sp>
            <p:nvSpPr>
              <p:cNvPr id="194" name="Freeform 193">
                <a:extLst>
                  <a:ext uri="{FF2B5EF4-FFF2-40B4-BE49-F238E27FC236}">
                    <a16:creationId xmlns:a16="http://schemas.microsoft.com/office/drawing/2014/main" id="{AE3C7B10-BA31-F70E-B2DB-4EC67F4D6406}"/>
                  </a:ext>
                </a:extLst>
              </p:cNvPr>
              <p:cNvSpPr/>
              <p:nvPr/>
            </p:nvSpPr>
            <p:spPr bwMode="auto">
              <a:xfrm>
                <a:off x="7194550" y="3568700"/>
                <a:ext cx="2184400" cy="990600"/>
              </a:xfrm>
              <a:custGeom>
                <a:avLst/>
                <a:gdLst>
                  <a:gd name="connsiteX0" fmla="*/ 2184400 w 2184400"/>
                  <a:gd name="connsiteY0" fmla="*/ 536575 h 990600"/>
                  <a:gd name="connsiteX1" fmla="*/ 1368425 w 2184400"/>
                  <a:gd name="connsiteY1" fmla="*/ 333375 h 990600"/>
                  <a:gd name="connsiteX2" fmla="*/ 663575 w 2184400"/>
                  <a:gd name="connsiteY2" fmla="*/ 295275 h 990600"/>
                  <a:gd name="connsiteX3" fmla="*/ 0 w 2184400"/>
                  <a:gd name="connsiteY3" fmla="*/ 0 h 990600"/>
                  <a:gd name="connsiteX4" fmla="*/ 631825 w 2184400"/>
                  <a:gd name="connsiteY4" fmla="*/ 454025 h 990600"/>
                  <a:gd name="connsiteX5" fmla="*/ 1412875 w 2184400"/>
                  <a:gd name="connsiteY5" fmla="*/ 787400 h 990600"/>
                  <a:gd name="connsiteX6" fmla="*/ 2127250 w 2184400"/>
                  <a:gd name="connsiteY6" fmla="*/ 9906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84400" h="990600">
                    <a:moveTo>
                      <a:pt x="2184400" y="536575"/>
                    </a:moveTo>
                    <a:lnTo>
                      <a:pt x="1368425" y="333375"/>
                    </a:lnTo>
                    <a:lnTo>
                      <a:pt x="663575" y="295275"/>
                    </a:lnTo>
                    <a:lnTo>
                      <a:pt x="0" y="0"/>
                    </a:lnTo>
                    <a:lnTo>
                      <a:pt x="631825" y="454025"/>
                    </a:lnTo>
                    <a:lnTo>
                      <a:pt x="1412875" y="787400"/>
                    </a:lnTo>
                    <a:lnTo>
                      <a:pt x="2127250" y="990600"/>
                    </a:lnTo>
                  </a:path>
                </a:pathLst>
              </a:custGeom>
              <a:noFill/>
              <a:ln w="19050">
                <a:solidFill>
                  <a:schemeClr val="accent1"/>
                </a:solidFill>
                <a:miter lim="800000"/>
                <a:headEnd/>
                <a:tailEnd/>
              </a:ln>
            </p:spPr>
            <p:txBody>
              <a:bodyPr rtlCol="0" anchor="ctr"/>
              <a:lstStyle/>
              <a:p>
                <a:pPr algn="ctr"/>
                <a:endParaRPr lang="en-US"/>
              </a:p>
            </p:txBody>
          </p:sp>
          <p:sp>
            <p:nvSpPr>
              <p:cNvPr id="195" name="Freeform 194">
                <a:extLst>
                  <a:ext uri="{FF2B5EF4-FFF2-40B4-BE49-F238E27FC236}">
                    <a16:creationId xmlns:a16="http://schemas.microsoft.com/office/drawing/2014/main" id="{551AC23B-F15C-FD6E-4CB1-46B8200A73E5}"/>
                  </a:ext>
                </a:extLst>
              </p:cNvPr>
              <p:cNvSpPr/>
              <p:nvPr/>
            </p:nvSpPr>
            <p:spPr bwMode="auto">
              <a:xfrm>
                <a:off x="7194550" y="3568700"/>
                <a:ext cx="2927350" cy="527050"/>
              </a:xfrm>
              <a:custGeom>
                <a:avLst/>
                <a:gdLst>
                  <a:gd name="connsiteX0" fmla="*/ 2927350 w 2927350"/>
                  <a:gd name="connsiteY0" fmla="*/ 523875 h 527050"/>
                  <a:gd name="connsiteX1" fmla="*/ 2171700 w 2927350"/>
                  <a:gd name="connsiteY1" fmla="*/ 527050 h 527050"/>
                  <a:gd name="connsiteX2" fmla="*/ 1374775 w 2927350"/>
                  <a:gd name="connsiteY2" fmla="*/ 450850 h 527050"/>
                  <a:gd name="connsiteX3" fmla="*/ 746125 w 2927350"/>
                  <a:gd name="connsiteY3" fmla="*/ 311150 h 527050"/>
                  <a:gd name="connsiteX4" fmla="*/ 0 w 2927350"/>
                  <a:gd name="connsiteY4" fmla="*/ 0 h 527050"/>
                  <a:gd name="connsiteX5" fmla="*/ 695325 w 2927350"/>
                  <a:gd name="connsiteY5" fmla="*/ 187325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7350" h="527050">
                    <a:moveTo>
                      <a:pt x="2927350" y="523875"/>
                    </a:moveTo>
                    <a:lnTo>
                      <a:pt x="2171700" y="527050"/>
                    </a:lnTo>
                    <a:lnTo>
                      <a:pt x="1374775" y="450850"/>
                    </a:lnTo>
                    <a:lnTo>
                      <a:pt x="746125" y="311150"/>
                    </a:lnTo>
                    <a:lnTo>
                      <a:pt x="0" y="0"/>
                    </a:lnTo>
                    <a:lnTo>
                      <a:pt x="695325" y="187325"/>
                    </a:lnTo>
                  </a:path>
                </a:pathLst>
              </a:custGeom>
              <a:noFill/>
              <a:ln w="19050">
                <a:solidFill>
                  <a:schemeClr val="accent1"/>
                </a:solidFill>
                <a:miter lim="800000"/>
                <a:headEnd/>
                <a:tailEnd/>
              </a:ln>
            </p:spPr>
            <p:txBody>
              <a:bodyPr rtlCol="0" anchor="ctr"/>
              <a:lstStyle/>
              <a:p>
                <a:pPr algn="ctr"/>
                <a:endParaRPr lang="en-US"/>
              </a:p>
            </p:txBody>
          </p:sp>
        </p:grpSp>
        <p:cxnSp>
          <p:nvCxnSpPr>
            <p:cNvPr id="153" name="Straight Connector 152">
              <a:extLst>
                <a:ext uri="{FF2B5EF4-FFF2-40B4-BE49-F238E27FC236}">
                  <a16:creationId xmlns:a16="http://schemas.microsoft.com/office/drawing/2014/main" id="{5B4B3D2A-840D-343D-8EDF-F9EC6B2048AF}"/>
                </a:ext>
              </a:extLst>
            </p:cNvPr>
            <p:cNvCxnSpPr>
              <a:cxnSpLocks/>
            </p:cNvCxnSpPr>
            <p:nvPr/>
          </p:nvCxnSpPr>
          <p:spPr bwMode="auto">
            <a:xfrm flipV="1">
              <a:off x="7202359" y="3289003"/>
              <a:ext cx="4386501" cy="493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155" name="Straight Connector 154">
              <a:extLst>
                <a:ext uri="{FF2B5EF4-FFF2-40B4-BE49-F238E27FC236}">
                  <a16:creationId xmlns:a16="http://schemas.microsoft.com/office/drawing/2014/main" id="{E2E1D731-4E65-837F-9F11-3D5B4D875901}"/>
                </a:ext>
              </a:extLst>
            </p:cNvPr>
            <p:cNvCxnSpPr>
              <a:cxnSpLocks/>
            </p:cNvCxnSpPr>
            <p:nvPr/>
          </p:nvCxnSpPr>
          <p:spPr bwMode="auto">
            <a:xfrm flipV="1">
              <a:off x="7193286" y="3973301"/>
              <a:ext cx="4386501" cy="4930"/>
            </a:xfrm>
            <a:prstGeom prst="line">
              <a:avLst/>
            </a:prstGeom>
            <a:noFill/>
            <a:ln w="28575" cap="flat" cmpd="sng" algn="ctr">
              <a:solidFill>
                <a:schemeClr val="tx1">
                  <a:lumMod val="50000"/>
                </a:schemeClr>
              </a:solidFill>
              <a:prstDash val="sysDot"/>
              <a:round/>
              <a:headEnd type="none" w="med" len="med"/>
              <a:tailEnd type="none" w="med" len="med"/>
            </a:ln>
            <a:effectLst/>
          </p:spPr>
        </p:cxnSp>
        <p:sp>
          <p:nvSpPr>
            <p:cNvPr id="17" name="TextBox 16">
              <a:extLst>
                <a:ext uri="{FF2B5EF4-FFF2-40B4-BE49-F238E27FC236}">
                  <a16:creationId xmlns:a16="http://schemas.microsoft.com/office/drawing/2014/main" id="{71F1DC24-9916-C14E-2C87-3354CA603C3D}"/>
                </a:ext>
              </a:extLst>
            </p:cNvPr>
            <p:cNvSpPr txBox="1"/>
            <p:nvPr/>
          </p:nvSpPr>
          <p:spPr bwMode="auto">
            <a:xfrm>
              <a:off x="7616811" y="1593406"/>
              <a:ext cx="3122971" cy="369332"/>
            </a:xfrm>
            <a:prstGeom prst="rect">
              <a:avLst/>
            </a:prstGeom>
            <a:solidFill>
              <a:schemeClr val="tx1"/>
            </a:solidFill>
            <a:ln>
              <a:noFill/>
            </a:ln>
          </p:spPr>
          <p:txBody>
            <a:bodyPr wrap="none" rtlCol="0">
              <a:spAutoFit/>
            </a:bodyPr>
            <a:lstStyle/>
            <a:p>
              <a:pPr>
                <a:spcBef>
                  <a:spcPct val="50000"/>
                </a:spcBef>
              </a:pPr>
              <a:r>
                <a:rPr lang="en-US" altLang="zh-CN">
                  <a:solidFill>
                    <a:schemeClr val="bg1"/>
                  </a:solidFill>
                  <a:latin typeface="Calibri" panose="020F0502020204030204" pitchFamily="34" charset="0"/>
                  <a:ea typeface="Calibri" panose="020F0502020204030204" pitchFamily="34" charset="0"/>
                  <a:cs typeface="Calibri" panose="020F0502020204030204" pitchFamily="34" charset="0"/>
                </a:rPr>
                <a:t>Change in Response Over Time</a:t>
              </a:r>
            </a:p>
          </p:txBody>
        </p:sp>
        <p:sp>
          <p:nvSpPr>
            <p:cNvPr id="18" name="TextBox 17">
              <a:extLst>
                <a:ext uri="{FF2B5EF4-FFF2-40B4-BE49-F238E27FC236}">
                  <a16:creationId xmlns:a16="http://schemas.microsoft.com/office/drawing/2014/main" id="{F2088B71-3EF4-6E8B-640E-E93A951C8ACD}"/>
                </a:ext>
              </a:extLst>
            </p:cNvPr>
            <p:cNvSpPr txBox="1"/>
            <p:nvPr/>
          </p:nvSpPr>
          <p:spPr bwMode="auto">
            <a:xfrm>
              <a:off x="8038006" y="5123792"/>
              <a:ext cx="2625270" cy="338554"/>
            </a:xfrm>
            <a:prstGeom prst="rect">
              <a:avLst/>
            </a:prstGeom>
            <a:solidFill>
              <a:schemeClr val="tx1"/>
            </a:solidFill>
            <a:ln>
              <a:noFill/>
            </a:ln>
          </p:spPr>
          <p:txBody>
            <a:bodyPr wrap="none" rtlCol="0">
              <a:spAutoFit/>
            </a:bodyPr>
            <a:lstStyle/>
            <a:p>
              <a:pPr algn="ctr">
                <a:spcBef>
                  <a:spcPct val="50000"/>
                </a:spcBef>
              </a:pPr>
              <a:r>
                <a:rPr lang="en-US" altLang="zh-CN" sz="1600">
                  <a:solidFill>
                    <a:schemeClr val="bg1"/>
                  </a:solidFill>
                  <a:latin typeface="Calibri" panose="020F0502020204030204" pitchFamily="34" charset="0"/>
                  <a:ea typeface="Calibri" panose="020F0502020204030204" pitchFamily="34" charset="0"/>
                  <a:cs typeface="Calibri" panose="020F0502020204030204" pitchFamily="34" charset="0"/>
                </a:rPr>
                <a:t>Duration of Treatment (Wk)</a:t>
              </a:r>
            </a:p>
          </p:txBody>
        </p:sp>
        <p:sp>
          <p:nvSpPr>
            <p:cNvPr id="122" name="Freeform 121">
              <a:extLst>
                <a:ext uri="{FF2B5EF4-FFF2-40B4-BE49-F238E27FC236}">
                  <a16:creationId xmlns:a16="http://schemas.microsoft.com/office/drawing/2014/main" id="{070026CC-D90D-4F54-AA27-AA7713E74906}"/>
                </a:ext>
              </a:extLst>
            </p:cNvPr>
            <p:cNvSpPr/>
            <p:nvPr/>
          </p:nvSpPr>
          <p:spPr bwMode="auto">
            <a:xfrm>
              <a:off x="7184215" y="2007813"/>
              <a:ext cx="4404645" cy="2911642"/>
            </a:xfrm>
            <a:custGeom>
              <a:avLst/>
              <a:gdLst>
                <a:gd name="connsiteX0" fmla="*/ 4812 w 4875196"/>
                <a:gd name="connsiteY0" fmla="*/ 0 h 2911642"/>
                <a:gd name="connsiteX1" fmla="*/ 0 w 4875196"/>
                <a:gd name="connsiteY1" fmla="*/ 2911642 h 2911642"/>
                <a:gd name="connsiteX2" fmla="*/ 4875196 w 4875196"/>
                <a:gd name="connsiteY2" fmla="*/ 2911642 h 2911642"/>
              </a:gdLst>
              <a:ahLst/>
              <a:cxnLst>
                <a:cxn ang="0">
                  <a:pos x="connsiteX0" y="connsiteY0"/>
                </a:cxn>
                <a:cxn ang="0">
                  <a:pos x="connsiteX1" y="connsiteY1"/>
                </a:cxn>
                <a:cxn ang="0">
                  <a:pos x="connsiteX2" y="connsiteY2"/>
                </a:cxn>
              </a:cxnLst>
              <a:rect l="l" t="t" r="r" b="b"/>
              <a:pathLst>
                <a:path w="4875196" h="2911642">
                  <a:moveTo>
                    <a:pt x="4812" y="0"/>
                  </a:moveTo>
                  <a:lnTo>
                    <a:pt x="0" y="2911642"/>
                  </a:lnTo>
                  <a:lnTo>
                    <a:pt x="4875196" y="2911642"/>
                  </a:lnTo>
                </a:path>
              </a:pathLst>
            </a:custGeom>
            <a:noFill/>
            <a:ln w="28575">
              <a:solidFill>
                <a:schemeClr val="bg1"/>
              </a:solidFill>
              <a:miter lim="800000"/>
              <a:headEnd/>
              <a:tailEnd/>
            </a:ln>
          </p:spPr>
          <p:txBody>
            <a:bodyPr rtlCol="0" anchor="ctr"/>
            <a:lstStyle/>
            <a:p>
              <a:pPr algn="ctr"/>
              <a:endParaRPr lang="en-US"/>
            </a:p>
          </p:txBody>
        </p:sp>
        <p:grpSp>
          <p:nvGrpSpPr>
            <p:cNvPr id="146" name="Group 145">
              <a:extLst>
                <a:ext uri="{FF2B5EF4-FFF2-40B4-BE49-F238E27FC236}">
                  <a16:creationId xmlns:a16="http://schemas.microsoft.com/office/drawing/2014/main" id="{6518F25E-265F-3204-96F7-20B42A135788}"/>
                </a:ext>
              </a:extLst>
            </p:cNvPr>
            <p:cNvGrpSpPr/>
            <p:nvPr/>
          </p:nvGrpSpPr>
          <p:grpSpPr>
            <a:xfrm>
              <a:off x="6706782" y="2073439"/>
              <a:ext cx="466795" cy="2983133"/>
              <a:chOff x="7283899" y="2073439"/>
              <a:chExt cx="466795" cy="2983133"/>
            </a:xfrm>
          </p:grpSpPr>
          <p:sp>
            <p:nvSpPr>
              <p:cNvPr id="124" name="TextBox 123">
                <a:extLst>
                  <a:ext uri="{FF2B5EF4-FFF2-40B4-BE49-F238E27FC236}">
                    <a16:creationId xmlns:a16="http://schemas.microsoft.com/office/drawing/2014/main" id="{BEC7272C-074B-49B4-B671-BEDA60B17E6A}"/>
                  </a:ext>
                </a:extLst>
              </p:cNvPr>
              <p:cNvSpPr txBox="1"/>
              <p:nvPr/>
            </p:nvSpPr>
            <p:spPr bwMode="auto">
              <a:xfrm>
                <a:off x="7330387" y="207343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100</a:t>
                </a:r>
              </a:p>
            </p:txBody>
          </p:sp>
          <p:sp>
            <p:nvSpPr>
              <p:cNvPr id="126" name="TextBox 125">
                <a:extLst>
                  <a:ext uri="{FF2B5EF4-FFF2-40B4-BE49-F238E27FC236}">
                    <a16:creationId xmlns:a16="http://schemas.microsoft.com/office/drawing/2014/main" id="{9464B5E4-4657-FD66-E530-4EC399A00513}"/>
                  </a:ext>
                </a:extLst>
              </p:cNvPr>
              <p:cNvSpPr txBox="1"/>
              <p:nvPr/>
            </p:nvSpPr>
            <p:spPr bwMode="auto">
              <a:xfrm>
                <a:off x="7408934" y="27499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50</a:t>
                </a:r>
              </a:p>
            </p:txBody>
          </p:sp>
          <p:sp>
            <p:nvSpPr>
              <p:cNvPr id="128" name="TextBox 127">
                <a:extLst>
                  <a:ext uri="{FF2B5EF4-FFF2-40B4-BE49-F238E27FC236}">
                    <a16:creationId xmlns:a16="http://schemas.microsoft.com/office/drawing/2014/main" id="{9528F15D-5F88-B141-C67A-5EA346463757}"/>
                  </a:ext>
                </a:extLst>
              </p:cNvPr>
              <p:cNvSpPr txBox="1"/>
              <p:nvPr/>
            </p:nvSpPr>
            <p:spPr bwMode="auto">
              <a:xfrm>
                <a:off x="7487480" y="342650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0</a:t>
                </a:r>
              </a:p>
            </p:txBody>
          </p:sp>
          <p:sp>
            <p:nvSpPr>
              <p:cNvPr id="130" name="TextBox 129">
                <a:extLst>
                  <a:ext uri="{FF2B5EF4-FFF2-40B4-BE49-F238E27FC236}">
                    <a16:creationId xmlns:a16="http://schemas.microsoft.com/office/drawing/2014/main" id="{CD8A9DE1-0F55-4218-4359-3F284110E5C4}"/>
                  </a:ext>
                </a:extLst>
              </p:cNvPr>
              <p:cNvSpPr txBox="1"/>
              <p:nvPr/>
            </p:nvSpPr>
            <p:spPr bwMode="auto">
              <a:xfrm>
                <a:off x="7362446" y="4103041"/>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-50</a:t>
                </a:r>
              </a:p>
            </p:txBody>
          </p:sp>
          <p:sp>
            <p:nvSpPr>
              <p:cNvPr id="132" name="TextBox 131">
                <a:extLst>
                  <a:ext uri="{FF2B5EF4-FFF2-40B4-BE49-F238E27FC236}">
                    <a16:creationId xmlns:a16="http://schemas.microsoft.com/office/drawing/2014/main" id="{E0E11BB2-C533-7FC4-8403-BF67666357E5}"/>
                  </a:ext>
                </a:extLst>
              </p:cNvPr>
              <p:cNvSpPr txBox="1"/>
              <p:nvPr/>
            </p:nvSpPr>
            <p:spPr bwMode="auto">
              <a:xfrm>
                <a:off x="7283899" y="4779573"/>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a:solidFill>
                      <a:schemeClr val="bg1"/>
                    </a:solidFill>
                    <a:latin typeface="Calibri" panose="020F0502020204030204" pitchFamily="34" charset="0"/>
                  </a:rPr>
                  <a:t>-100</a:t>
                </a:r>
              </a:p>
            </p:txBody>
          </p:sp>
        </p:grpSp>
        <p:grpSp>
          <p:nvGrpSpPr>
            <p:cNvPr id="145" name="Group 144">
              <a:extLst>
                <a:ext uri="{FF2B5EF4-FFF2-40B4-BE49-F238E27FC236}">
                  <a16:creationId xmlns:a16="http://schemas.microsoft.com/office/drawing/2014/main" id="{03FAF7BC-0902-5C32-9695-AA0A7B0E7178}"/>
                </a:ext>
              </a:extLst>
            </p:cNvPr>
            <p:cNvGrpSpPr/>
            <p:nvPr/>
          </p:nvGrpSpPr>
          <p:grpSpPr>
            <a:xfrm>
              <a:off x="7107744" y="2212880"/>
              <a:ext cx="91440" cy="2706624"/>
              <a:chOff x="7260819" y="2212880"/>
              <a:chExt cx="91440" cy="2706624"/>
            </a:xfrm>
          </p:grpSpPr>
          <p:cxnSp>
            <p:nvCxnSpPr>
              <p:cNvPr id="136" name="Straight Connector 135">
                <a:extLst>
                  <a:ext uri="{FF2B5EF4-FFF2-40B4-BE49-F238E27FC236}">
                    <a16:creationId xmlns:a16="http://schemas.microsoft.com/office/drawing/2014/main" id="{2A91D2AF-554A-7D67-E921-77D5746D97E7}"/>
                  </a:ext>
                </a:extLst>
              </p:cNvPr>
              <p:cNvCxnSpPr>
                <a:cxnSpLocks/>
              </p:cNvCxnSpPr>
              <p:nvPr/>
            </p:nvCxnSpPr>
            <p:spPr bwMode="auto">
              <a:xfrm>
                <a:off x="7260819" y="22128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3F6C0F1-0E76-D57B-EB42-BBCC36B9E836}"/>
                  </a:ext>
                </a:extLst>
              </p:cNvPr>
              <p:cNvCxnSpPr>
                <a:cxnSpLocks/>
              </p:cNvCxnSpPr>
              <p:nvPr/>
            </p:nvCxnSpPr>
            <p:spPr bwMode="auto">
              <a:xfrm>
                <a:off x="7260819" y="2889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923D40B7-120C-2180-0C24-8A465E18560E}"/>
                  </a:ext>
                </a:extLst>
              </p:cNvPr>
              <p:cNvCxnSpPr>
                <a:cxnSpLocks/>
              </p:cNvCxnSpPr>
              <p:nvPr/>
            </p:nvCxnSpPr>
            <p:spPr bwMode="auto">
              <a:xfrm>
                <a:off x="7260819" y="35661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FF09F68-19D1-EE62-0B70-4C9D7212A99D}"/>
                  </a:ext>
                </a:extLst>
              </p:cNvPr>
              <p:cNvCxnSpPr>
                <a:cxnSpLocks/>
              </p:cNvCxnSpPr>
              <p:nvPr/>
            </p:nvCxnSpPr>
            <p:spPr bwMode="auto">
              <a:xfrm>
                <a:off x="7260819" y="424284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5F8AD71-3698-D391-80A9-8C37B5278955}"/>
                  </a:ext>
                </a:extLst>
              </p:cNvPr>
              <p:cNvCxnSpPr>
                <a:cxnSpLocks/>
              </p:cNvCxnSpPr>
              <p:nvPr/>
            </p:nvCxnSpPr>
            <p:spPr bwMode="auto">
              <a:xfrm>
                <a:off x="7260819" y="4919504"/>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0347643F-E83A-410C-4A03-4A335111CA8A}"/>
                </a:ext>
              </a:extLst>
            </p:cNvPr>
            <p:cNvGrpSpPr/>
            <p:nvPr/>
          </p:nvGrpSpPr>
          <p:grpSpPr>
            <a:xfrm rot="16200000">
              <a:off x="9009872" y="3081092"/>
              <a:ext cx="91440" cy="3749040"/>
              <a:chOff x="7260819" y="2212880"/>
              <a:chExt cx="91440" cy="2029969"/>
            </a:xfrm>
          </p:grpSpPr>
          <p:cxnSp>
            <p:nvCxnSpPr>
              <p:cNvPr id="148" name="Straight Connector 147">
                <a:extLst>
                  <a:ext uri="{FF2B5EF4-FFF2-40B4-BE49-F238E27FC236}">
                    <a16:creationId xmlns:a16="http://schemas.microsoft.com/office/drawing/2014/main" id="{2C92E7B4-0129-249F-BDF4-23B2A6920CDE}"/>
                  </a:ext>
                </a:extLst>
              </p:cNvPr>
              <p:cNvCxnSpPr>
                <a:cxnSpLocks/>
              </p:cNvCxnSpPr>
              <p:nvPr/>
            </p:nvCxnSpPr>
            <p:spPr bwMode="auto">
              <a:xfrm>
                <a:off x="7260819" y="221288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BD6195A-E8D5-6B72-B399-60FA2A3D5104}"/>
                  </a:ext>
                </a:extLst>
              </p:cNvPr>
              <p:cNvCxnSpPr>
                <a:cxnSpLocks/>
              </p:cNvCxnSpPr>
              <p:nvPr/>
            </p:nvCxnSpPr>
            <p:spPr bwMode="auto">
              <a:xfrm>
                <a:off x="7260819" y="288953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4CE5B60-847F-0896-0EDC-B687086D8619}"/>
                  </a:ext>
                </a:extLst>
              </p:cNvPr>
              <p:cNvCxnSpPr>
                <a:cxnSpLocks/>
              </p:cNvCxnSpPr>
              <p:nvPr/>
            </p:nvCxnSpPr>
            <p:spPr bwMode="auto">
              <a:xfrm>
                <a:off x="7260819" y="356619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08BF51C-319E-D159-52AC-848DB6C0EE96}"/>
                  </a:ext>
                </a:extLst>
              </p:cNvPr>
              <p:cNvCxnSpPr>
                <a:cxnSpLocks/>
              </p:cNvCxnSpPr>
              <p:nvPr/>
            </p:nvCxnSpPr>
            <p:spPr bwMode="auto">
              <a:xfrm>
                <a:off x="7260819" y="424284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F65E66C3-C7CA-DF9D-47BB-E372A26B8751}"/>
                </a:ext>
              </a:extLst>
            </p:cNvPr>
            <p:cNvGrpSpPr/>
            <p:nvPr/>
          </p:nvGrpSpPr>
          <p:grpSpPr>
            <a:xfrm>
              <a:off x="7052851" y="4946322"/>
              <a:ext cx="4051486" cy="276999"/>
              <a:chOff x="7052851" y="4946322"/>
              <a:chExt cx="4051486" cy="276999"/>
            </a:xfrm>
          </p:grpSpPr>
          <p:sp>
            <p:nvSpPr>
              <p:cNvPr id="156" name="TextBox 155">
                <a:extLst>
                  <a:ext uri="{FF2B5EF4-FFF2-40B4-BE49-F238E27FC236}">
                    <a16:creationId xmlns:a16="http://schemas.microsoft.com/office/drawing/2014/main" id="{E1E54E89-F777-848C-C4A5-5F524BB3FD36}"/>
                  </a:ext>
                </a:extLst>
              </p:cNvPr>
              <p:cNvSpPr txBox="1"/>
              <p:nvPr/>
            </p:nvSpPr>
            <p:spPr bwMode="auto">
              <a:xfrm>
                <a:off x="7052851" y="494632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0</a:t>
                </a:r>
              </a:p>
            </p:txBody>
          </p:sp>
          <p:sp>
            <p:nvSpPr>
              <p:cNvPr id="157" name="TextBox 156">
                <a:extLst>
                  <a:ext uri="{FF2B5EF4-FFF2-40B4-BE49-F238E27FC236}">
                    <a16:creationId xmlns:a16="http://schemas.microsoft.com/office/drawing/2014/main" id="{E453FAE0-359D-E097-5EBE-385E5A0D4B24}"/>
                  </a:ext>
                </a:extLst>
              </p:cNvPr>
              <p:cNvSpPr txBox="1"/>
              <p:nvPr/>
            </p:nvSpPr>
            <p:spPr bwMode="auto">
              <a:xfrm>
                <a:off x="8260252" y="494632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10</a:t>
                </a:r>
              </a:p>
            </p:txBody>
          </p:sp>
          <p:sp>
            <p:nvSpPr>
              <p:cNvPr id="158" name="TextBox 157">
                <a:extLst>
                  <a:ext uri="{FF2B5EF4-FFF2-40B4-BE49-F238E27FC236}">
                    <a16:creationId xmlns:a16="http://schemas.microsoft.com/office/drawing/2014/main" id="{6FFC15D0-6F11-C199-9D4A-E1EA6EE8AD66}"/>
                  </a:ext>
                </a:extLst>
              </p:cNvPr>
              <p:cNvSpPr txBox="1"/>
              <p:nvPr/>
            </p:nvSpPr>
            <p:spPr bwMode="auto">
              <a:xfrm>
                <a:off x="9509553" y="494632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20</a:t>
                </a:r>
              </a:p>
            </p:txBody>
          </p:sp>
          <p:sp>
            <p:nvSpPr>
              <p:cNvPr id="159" name="TextBox 158">
                <a:extLst>
                  <a:ext uri="{FF2B5EF4-FFF2-40B4-BE49-F238E27FC236}">
                    <a16:creationId xmlns:a16="http://schemas.microsoft.com/office/drawing/2014/main" id="{12B4EF68-AF0F-74B9-BF26-25FD802EC5FF}"/>
                  </a:ext>
                </a:extLst>
              </p:cNvPr>
              <p:cNvSpPr txBox="1"/>
              <p:nvPr/>
            </p:nvSpPr>
            <p:spPr bwMode="auto">
              <a:xfrm>
                <a:off x="10762577" y="4946322"/>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30</a:t>
                </a:r>
              </a:p>
            </p:txBody>
          </p:sp>
        </p:grpSp>
        <p:grpSp>
          <p:nvGrpSpPr>
            <p:cNvPr id="177" name="Group 176">
              <a:extLst>
                <a:ext uri="{FF2B5EF4-FFF2-40B4-BE49-F238E27FC236}">
                  <a16:creationId xmlns:a16="http://schemas.microsoft.com/office/drawing/2014/main" id="{8781C440-46A9-1782-F3F7-812466566ED7}"/>
                </a:ext>
              </a:extLst>
            </p:cNvPr>
            <p:cNvGrpSpPr/>
            <p:nvPr/>
          </p:nvGrpSpPr>
          <p:grpSpPr>
            <a:xfrm>
              <a:off x="7775034" y="2021381"/>
              <a:ext cx="2702229" cy="276999"/>
              <a:chOff x="7962317" y="2227192"/>
              <a:chExt cx="2702229" cy="276999"/>
            </a:xfrm>
          </p:grpSpPr>
          <p:sp>
            <p:nvSpPr>
              <p:cNvPr id="162" name="TextBox 161">
                <a:extLst>
                  <a:ext uri="{FF2B5EF4-FFF2-40B4-BE49-F238E27FC236}">
                    <a16:creationId xmlns:a16="http://schemas.microsoft.com/office/drawing/2014/main" id="{BFA24298-1C9C-7905-DE70-EC7FA2560EFE}"/>
                  </a:ext>
                </a:extLst>
              </p:cNvPr>
              <p:cNvSpPr txBox="1"/>
              <p:nvPr/>
            </p:nvSpPr>
            <p:spPr bwMode="auto">
              <a:xfrm>
                <a:off x="7962317" y="2227192"/>
                <a:ext cx="8540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Dose Level</a:t>
                </a:r>
              </a:p>
            </p:txBody>
          </p:sp>
          <p:sp>
            <p:nvSpPr>
              <p:cNvPr id="163" name="TextBox 162">
                <a:extLst>
                  <a:ext uri="{FF2B5EF4-FFF2-40B4-BE49-F238E27FC236}">
                    <a16:creationId xmlns:a16="http://schemas.microsoft.com/office/drawing/2014/main" id="{EC827144-9862-1BE6-9298-59EF18031AAE}"/>
                  </a:ext>
                </a:extLst>
              </p:cNvPr>
              <p:cNvSpPr txBox="1"/>
              <p:nvPr/>
            </p:nvSpPr>
            <p:spPr bwMode="auto">
              <a:xfrm>
                <a:off x="9052688" y="2227192"/>
                <a:ext cx="701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7 mg/kg</a:t>
                </a:r>
              </a:p>
            </p:txBody>
          </p:sp>
          <p:sp>
            <p:nvSpPr>
              <p:cNvPr id="164" name="TextBox 163">
                <a:extLst>
                  <a:ext uri="{FF2B5EF4-FFF2-40B4-BE49-F238E27FC236}">
                    <a16:creationId xmlns:a16="http://schemas.microsoft.com/office/drawing/2014/main" id="{524F8314-3780-C3F6-4F88-1BAC23DCB433}"/>
                  </a:ext>
                </a:extLst>
              </p:cNvPr>
              <p:cNvSpPr txBox="1"/>
              <p:nvPr/>
            </p:nvSpPr>
            <p:spPr bwMode="auto">
              <a:xfrm>
                <a:off x="9963007" y="2227192"/>
                <a:ext cx="701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8 mg/kg</a:t>
                </a:r>
              </a:p>
            </p:txBody>
          </p:sp>
          <p:grpSp>
            <p:nvGrpSpPr>
              <p:cNvPr id="176" name="Group 175">
                <a:extLst>
                  <a:ext uri="{FF2B5EF4-FFF2-40B4-BE49-F238E27FC236}">
                    <a16:creationId xmlns:a16="http://schemas.microsoft.com/office/drawing/2014/main" id="{51E46934-C7D7-05FE-5D54-C49851F9CDDB}"/>
                  </a:ext>
                </a:extLst>
              </p:cNvPr>
              <p:cNvGrpSpPr/>
              <p:nvPr/>
            </p:nvGrpSpPr>
            <p:grpSpPr>
              <a:xfrm>
                <a:off x="8836886" y="2324012"/>
                <a:ext cx="271131" cy="83358"/>
                <a:chOff x="8867553" y="2674957"/>
                <a:chExt cx="271131" cy="83358"/>
              </a:xfrm>
            </p:grpSpPr>
            <p:cxnSp>
              <p:nvCxnSpPr>
                <p:cNvPr id="169" name="Straight Connector 168">
                  <a:extLst>
                    <a:ext uri="{FF2B5EF4-FFF2-40B4-BE49-F238E27FC236}">
                      <a16:creationId xmlns:a16="http://schemas.microsoft.com/office/drawing/2014/main" id="{A3701317-4707-65D7-9F87-A325E68AA810}"/>
                    </a:ext>
                  </a:extLst>
                </p:cNvPr>
                <p:cNvCxnSpPr>
                  <a:cxnSpLocks/>
                </p:cNvCxnSpPr>
                <p:nvPr/>
              </p:nvCxnSpPr>
              <p:spPr bwMode="auto">
                <a:xfrm>
                  <a:off x="8867553" y="2716636"/>
                  <a:ext cx="271131" cy="0"/>
                </a:xfrm>
                <a:prstGeom prst="line">
                  <a:avLst/>
                </a:prstGeom>
                <a:noFill/>
                <a:ln w="28575" cap="flat" cmpd="sng" algn="ctr">
                  <a:solidFill>
                    <a:schemeClr val="accent2"/>
                  </a:solidFill>
                  <a:prstDash val="solid"/>
                  <a:round/>
                  <a:headEnd type="none" w="med" len="med"/>
                  <a:tailEnd type="none" w="med" len="med"/>
                </a:ln>
                <a:effectLst/>
              </p:spPr>
            </p:cxnSp>
            <p:sp>
              <p:nvSpPr>
                <p:cNvPr id="171" name="Oval 170">
                  <a:extLst>
                    <a:ext uri="{FF2B5EF4-FFF2-40B4-BE49-F238E27FC236}">
                      <a16:creationId xmlns:a16="http://schemas.microsoft.com/office/drawing/2014/main" id="{A8EF05B4-B822-183C-0DD8-0F3D12335B1A}"/>
                    </a:ext>
                  </a:extLst>
                </p:cNvPr>
                <p:cNvSpPr/>
                <p:nvPr/>
              </p:nvSpPr>
              <p:spPr bwMode="auto">
                <a:xfrm>
                  <a:off x="8961439" y="2674957"/>
                  <a:ext cx="83358" cy="83358"/>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75" name="Group 174">
                <a:extLst>
                  <a:ext uri="{FF2B5EF4-FFF2-40B4-BE49-F238E27FC236}">
                    <a16:creationId xmlns:a16="http://schemas.microsoft.com/office/drawing/2014/main" id="{94F58FE9-CB32-E349-6D87-4A3C0CBC1633}"/>
                  </a:ext>
                </a:extLst>
              </p:cNvPr>
              <p:cNvGrpSpPr/>
              <p:nvPr/>
            </p:nvGrpSpPr>
            <p:grpSpPr>
              <a:xfrm>
                <a:off x="9735669" y="2324012"/>
                <a:ext cx="271131" cy="83358"/>
                <a:chOff x="9019953" y="2827357"/>
                <a:chExt cx="271131" cy="83358"/>
              </a:xfrm>
            </p:grpSpPr>
            <p:cxnSp>
              <p:nvCxnSpPr>
                <p:cNvPr id="173" name="Straight Connector 172">
                  <a:extLst>
                    <a:ext uri="{FF2B5EF4-FFF2-40B4-BE49-F238E27FC236}">
                      <a16:creationId xmlns:a16="http://schemas.microsoft.com/office/drawing/2014/main" id="{3EED3C8A-0226-3EC2-51F3-E2E0AB0018E0}"/>
                    </a:ext>
                  </a:extLst>
                </p:cNvPr>
                <p:cNvCxnSpPr>
                  <a:cxnSpLocks/>
                </p:cNvCxnSpPr>
                <p:nvPr/>
              </p:nvCxnSpPr>
              <p:spPr bwMode="auto">
                <a:xfrm>
                  <a:off x="9019953" y="2869036"/>
                  <a:ext cx="271131" cy="0"/>
                </a:xfrm>
                <a:prstGeom prst="line">
                  <a:avLst/>
                </a:prstGeom>
                <a:noFill/>
                <a:ln w="28575" cap="flat" cmpd="sng" algn="ctr">
                  <a:solidFill>
                    <a:schemeClr val="accent1"/>
                  </a:solidFill>
                  <a:prstDash val="solid"/>
                  <a:round/>
                  <a:headEnd type="none" w="med" len="med"/>
                  <a:tailEnd type="none" w="med" len="med"/>
                </a:ln>
                <a:effectLst/>
              </p:spPr>
            </p:cxnSp>
            <p:sp>
              <p:nvSpPr>
                <p:cNvPr id="174" name="Oval 173">
                  <a:extLst>
                    <a:ext uri="{FF2B5EF4-FFF2-40B4-BE49-F238E27FC236}">
                      <a16:creationId xmlns:a16="http://schemas.microsoft.com/office/drawing/2014/main" id="{51344C51-3DD2-CE67-14E9-CD633450D1DD}"/>
                    </a:ext>
                  </a:extLst>
                </p:cNvPr>
                <p:cNvSpPr/>
                <p:nvPr/>
              </p:nvSpPr>
              <p:spPr bwMode="auto">
                <a:xfrm>
                  <a:off x="9113839" y="2827357"/>
                  <a:ext cx="83358" cy="8335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grpSp>
          <p:nvGrpSpPr>
            <p:cNvPr id="181" name="Group 180">
              <a:extLst>
                <a:ext uri="{FF2B5EF4-FFF2-40B4-BE49-F238E27FC236}">
                  <a16:creationId xmlns:a16="http://schemas.microsoft.com/office/drawing/2014/main" id="{41E39CB3-86BB-5768-318C-BBA450E302D1}"/>
                </a:ext>
              </a:extLst>
            </p:cNvPr>
            <p:cNvGrpSpPr/>
            <p:nvPr/>
          </p:nvGrpSpPr>
          <p:grpSpPr>
            <a:xfrm>
              <a:off x="10537363" y="2018902"/>
              <a:ext cx="783099" cy="811463"/>
              <a:chOff x="10732553" y="2099619"/>
              <a:chExt cx="783099" cy="811463"/>
            </a:xfrm>
          </p:grpSpPr>
          <p:sp>
            <p:nvSpPr>
              <p:cNvPr id="178" name="TextBox 177">
                <a:extLst>
                  <a:ext uri="{FF2B5EF4-FFF2-40B4-BE49-F238E27FC236}">
                    <a16:creationId xmlns:a16="http://schemas.microsoft.com/office/drawing/2014/main" id="{F966B9CE-3832-7C83-FFFC-30E10AA7CE5A}"/>
                  </a:ext>
                </a:extLst>
              </p:cNvPr>
              <p:cNvSpPr txBox="1"/>
              <p:nvPr/>
            </p:nvSpPr>
            <p:spPr bwMode="auto">
              <a:xfrm>
                <a:off x="10732553" y="2099619"/>
                <a:ext cx="7830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Response</a:t>
                </a:r>
              </a:p>
            </p:txBody>
          </p:sp>
          <p:grpSp>
            <p:nvGrpSpPr>
              <p:cNvPr id="180" name="Group 179">
                <a:extLst>
                  <a:ext uri="{FF2B5EF4-FFF2-40B4-BE49-F238E27FC236}">
                    <a16:creationId xmlns:a16="http://schemas.microsoft.com/office/drawing/2014/main" id="{0B5AF89D-7FC8-67AA-531B-F8188C5E8289}"/>
                  </a:ext>
                </a:extLst>
              </p:cNvPr>
              <p:cNvGrpSpPr/>
              <p:nvPr/>
            </p:nvGrpSpPr>
            <p:grpSpPr>
              <a:xfrm>
                <a:off x="10978542" y="2264751"/>
                <a:ext cx="436130" cy="646331"/>
                <a:chOff x="10978542" y="2264751"/>
                <a:chExt cx="436130" cy="646331"/>
              </a:xfrm>
            </p:grpSpPr>
            <p:sp>
              <p:nvSpPr>
                <p:cNvPr id="165" name="Rectangle 164">
                  <a:extLst>
                    <a:ext uri="{FF2B5EF4-FFF2-40B4-BE49-F238E27FC236}">
                      <a16:creationId xmlns:a16="http://schemas.microsoft.com/office/drawing/2014/main" id="{02A955CA-799F-B965-1342-A052E6869F18}"/>
                    </a:ext>
                  </a:extLst>
                </p:cNvPr>
                <p:cNvSpPr/>
                <p:nvPr/>
              </p:nvSpPr>
              <p:spPr bwMode="auto">
                <a:xfrm rot="2700000">
                  <a:off x="10993959" y="2362317"/>
                  <a:ext cx="91440" cy="9144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CB81DBA0-81B4-0F1B-428A-FE27ABE2992E}"/>
                    </a:ext>
                  </a:extLst>
                </p:cNvPr>
                <p:cNvSpPr/>
                <p:nvPr/>
              </p:nvSpPr>
              <p:spPr bwMode="auto">
                <a:xfrm>
                  <a:off x="10993959" y="2721097"/>
                  <a:ext cx="91440" cy="91440"/>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67" name="Triangle 166">
                  <a:extLst>
                    <a:ext uri="{FF2B5EF4-FFF2-40B4-BE49-F238E27FC236}">
                      <a16:creationId xmlns:a16="http://schemas.microsoft.com/office/drawing/2014/main" id="{1E68B862-0AC3-AFCB-D0B6-EE0C600F1757}"/>
                    </a:ext>
                  </a:extLst>
                </p:cNvPr>
                <p:cNvSpPr/>
                <p:nvPr/>
              </p:nvSpPr>
              <p:spPr bwMode="auto">
                <a:xfrm>
                  <a:off x="10978542" y="2538190"/>
                  <a:ext cx="122275" cy="93400"/>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9" name="TextBox 178">
                  <a:extLst>
                    <a:ext uri="{FF2B5EF4-FFF2-40B4-BE49-F238E27FC236}">
                      <a16:creationId xmlns:a16="http://schemas.microsoft.com/office/drawing/2014/main" id="{8E66C207-2FA8-1534-05A4-6F4755B97EDB}"/>
                    </a:ext>
                  </a:extLst>
                </p:cNvPr>
                <p:cNvSpPr txBox="1"/>
                <p:nvPr/>
              </p:nvSpPr>
              <p:spPr bwMode="auto">
                <a:xfrm>
                  <a:off x="11055278" y="2264751"/>
                  <a:ext cx="3593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PD</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PR</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SD</a:t>
                  </a:r>
                </a:p>
              </p:txBody>
            </p:sp>
          </p:grpSp>
        </p:grpSp>
        <p:sp>
          <p:nvSpPr>
            <p:cNvPr id="185" name="Rectangle 184">
              <a:extLst>
                <a:ext uri="{FF2B5EF4-FFF2-40B4-BE49-F238E27FC236}">
                  <a16:creationId xmlns:a16="http://schemas.microsoft.com/office/drawing/2014/main" id="{1D0BA5C4-7B80-DD34-0574-9F76DCA4854C}"/>
                </a:ext>
              </a:extLst>
            </p:cNvPr>
            <p:cNvSpPr/>
            <p:nvPr/>
          </p:nvSpPr>
          <p:spPr bwMode="auto">
            <a:xfrm rot="2700000">
              <a:off x="8552943" y="3173491"/>
              <a:ext cx="55250" cy="5525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2F28F350-E1FF-D56A-AD72-B1AB192EA9D0}"/>
                </a:ext>
              </a:extLst>
            </p:cNvPr>
            <p:cNvSpPr/>
            <p:nvPr/>
          </p:nvSpPr>
          <p:spPr bwMode="auto">
            <a:xfrm>
              <a:off x="8541002" y="3365198"/>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87" name="Triangle 186">
              <a:extLst>
                <a:ext uri="{FF2B5EF4-FFF2-40B4-BE49-F238E27FC236}">
                  <a16:creationId xmlns:a16="http://schemas.microsoft.com/office/drawing/2014/main" id="{E54BCB0E-F9E3-AAF8-380C-AAB1CFE67F44}"/>
                </a:ext>
              </a:extLst>
            </p:cNvPr>
            <p:cNvSpPr/>
            <p:nvPr/>
          </p:nvSpPr>
          <p:spPr bwMode="auto">
            <a:xfrm>
              <a:off x="7782970" y="3971776"/>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F5F61B0F-299F-C3F4-E64E-EF5C4874EB1F}"/>
                </a:ext>
              </a:extLst>
            </p:cNvPr>
            <p:cNvSpPr/>
            <p:nvPr/>
          </p:nvSpPr>
          <p:spPr bwMode="auto">
            <a:xfrm rot="2700000">
              <a:off x="8752363" y="3714849"/>
              <a:ext cx="55250" cy="5525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3FDF82BD-84AB-328E-5138-80420A4BE7B2}"/>
                </a:ext>
              </a:extLst>
            </p:cNvPr>
            <p:cNvSpPr/>
            <p:nvPr/>
          </p:nvSpPr>
          <p:spPr bwMode="auto">
            <a:xfrm rot="2700000">
              <a:off x="7822119" y="3769346"/>
              <a:ext cx="55250" cy="55250"/>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73CBF738-863A-0216-1C63-F8A912FD88FC}"/>
                </a:ext>
              </a:extLst>
            </p:cNvPr>
            <p:cNvSpPr/>
            <p:nvPr/>
          </p:nvSpPr>
          <p:spPr bwMode="auto">
            <a:xfrm>
              <a:off x="7934032" y="3361696"/>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C2C0DB32-E3F2-A9A2-0E81-C7944FB66404}"/>
                </a:ext>
              </a:extLst>
            </p:cNvPr>
            <p:cNvSpPr/>
            <p:nvPr/>
          </p:nvSpPr>
          <p:spPr bwMode="auto">
            <a:xfrm>
              <a:off x="7797158" y="3539927"/>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113E5F18-0BA9-9F89-771A-DBB34194EAE7}"/>
                </a:ext>
              </a:extLst>
            </p:cNvPr>
            <p:cNvSpPr/>
            <p:nvPr/>
          </p:nvSpPr>
          <p:spPr bwMode="auto">
            <a:xfrm>
              <a:off x="7861328" y="3726194"/>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04098842-3137-8BEB-10B5-E857769826FB}"/>
                </a:ext>
              </a:extLst>
            </p:cNvPr>
            <p:cNvSpPr/>
            <p:nvPr/>
          </p:nvSpPr>
          <p:spPr bwMode="auto">
            <a:xfrm>
              <a:off x="7810676" y="3830579"/>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E6E42D39-CBBC-34E9-5096-1FD13D190095}"/>
                </a:ext>
              </a:extLst>
            </p:cNvPr>
            <p:cNvSpPr/>
            <p:nvPr/>
          </p:nvSpPr>
          <p:spPr bwMode="auto">
            <a:xfrm>
              <a:off x="7791986" y="3652228"/>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6A18B769-1272-325C-A354-0B8923C3D30D}"/>
                </a:ext>
              </a:extLst>
            </p:cNvPr>
            <p:cNvSpPr/>
            <p:nvPr/>
          </p:nvSpPr>
          <p:spPr bwMode="auto">
            <a:xfrm>
              <a:off x="7915312" y="3837090"/>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32661758-7200-0DCA-EA18-F8E87AF64598}"/>
                </a:ext>
              </a:extLst>
            </p:cNvPr>
            <p:cNvSpPr/>
            <p:nvPr/>
          </p:nvSpPr>
          <p:spPr bwMode="auto">
            <a:xfrm>
              <a:off x="7970278" y="3895513"/>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F9C1D242-BD88-B6D8-4C98-18D0C6AC2629}"/>
                </a:ext>
              </a:extLst>
            </p:cNvPr>
            <p:cNvSpPr/>
            <p:nvPr/>
          </p:nvSpPr>
          <p:spPr bwMode="auto">
            <a:xfrm>
              <a:off x="7922943" y="3866588"/>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672DB5B7-E27F-8B7A-5213-05C936E15A43}"/>
                </a:ext>
              </a:extLst>
            </p:cNvPr>
            <p:cNvSpPr/>
            <p:nvPr/>
          </p:nvSpPr>
          <p:spPr bwMode="auto">
            <a:xfrm>
              <a:off x="7844857" y="3841654"/>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31B3851A-BC5B-D362-BC5F-D640AD94A130}"/>
                </a:ext>
              </a:extLst>
            </p:cNvPr>
            <p:cNvSpPr/>
            <p:nvPr/>
          </p:nvSpPr>
          <p:spPr bwMode="auto">
            <a:xfrm>
              <a:off x="8535306" y="3870904"/>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7EEC3006-A069-6E81-8529-00DC9E50E270}"/>
                </a:ext>
              </a:extLst>
            </p:cNvPr>
            <p:cNvSpPr/>
            <p:nvPr/>
          </p:nvSpPr>
          <p:spPr bwMode="auto">
            <a:xfrm>
              <a:off x="8538631" y="3905909"/>
              <a:ext cx="54966" cy="54966"/>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1" name="Triangle 210">
              <a:extLst>
                <a:ext uri="{FF2B5EF4-FFF2-40B4-BE49-F238E27FC236}">
                  <a16:creationId xmlns:a16="http://schemas.microsoft.com/office/drawing/2014/main" id="{0C03089A-1F46-55C3-1BE6-CF25900595DE}"/>
                </a:ext>
              </a:extLst>
            </p:cNvPr>
            <p:cNvSpPr/>
            <p:nvPr/>
          </p:nvSpPr>
          <p:spPr bwMode="auto">
            <a:xfrm>
              <a:off x="7884373" y="4022959"/>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2" name="Triangle 211">
              <a:extLst>
                <a:ext uri="{FF2B5EF4-FFF2-40B4-BE49-F238E27FC236}">
                  <a16:creationId xmlns:a16="http://schemas.microsoft.com/office/drawing/2014/main" id="{16E5A2C9-310C-6BA3-62BB-F5635A85FE71}"/>
                </a:ext>
              </a:extLst>
            </p:cNvPr>
            <p:cNvSpPr/>
            <p:nvPr/>
          </p:nvSpPr>
          <p:spPr bwMode="auto">
            <a:xfrm>
              <a:off x="8531792" y="3975188"/>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3" name="Triangle 212">
              <a:extLst>
                <a:ext uri="{FF2B5EF4-FFF2-40B4-BE49-F238E27FC236}">
                  <a16:creationId xmlns:a16="http://schemas.microsoft.com/office/drawing/2014/main" id="{C6BF2A48-5155-550A-9A0A-9BE818D8B33A}"/>
                </a:ext>
              </a:extLst>
            </p:cNvPr>
            <p:cNvSpPr/>
            <p:nvPr/>
          </p:nvSpPr>
          <p:spPr bwMode="auto">
            <a:xfrm>
              <a:off x="9331829" y="4054648"/>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4" name="Triangle 213">
              <a:extLst>
                <a:ext uri="{FF2B5EF4-FFF2-40B4-BE49-F238E27FC236}">
                  <a16:creationId xmlns:a16="http://schemas.microsoft.com/office/drawing/2014/main" id="{1056E734-6906-D9B1-D596-015FCFDEC6C9}"/>
                </a:ext>
              </a:extLst>
            </p:cNvPr>
            <p:cNvSpPr/>
            <p:nvPr/>
          </p:nvSpPr>
          <p:spPr bwMode="auto">
            <a:xfrm>
              <a:off x="10077852" y="4054648"/>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5" name="Triangle 214">
              <a:extLst>
                <a:ext uri="{FF2B5EF4-FFF2-40B4-BE49-F238E27FC236}">
                  <a16:creationId xmlns:a16="http://schemas.microsoft.com/office/drawing/2014/main" id="{EA29D2EA-AB20-A311-82E3-6596CC3ADC94}"/>
                </a:ext>
              </a:extLst>
            </p:cNvPr>
            <p:cNvSpPr/>
            <p:nvPr/>
          </p:nvSpPr>
          <p:spPr bwMode="auto">
            <a:xfrm>
              <a:off x="8582691" y="4142022"/>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6" name="Triangle 215">
              <a:extLst>
                <a:ext uri="{FF2B5EF4-FFF2-40B4-BE49-F238E27FC236}">
                  <a16:creationId xmlns:a16="http://schemas.microsoft.com/office/drawing/2014/main" id="{25C48EE5-8CE0-F2A0-0735-B723D4472572}"/>
                </a:ext>
              </a:extLst>
            </p:cNvPr>
            <p:cNvSpPr/>
            <p:nvPr/>
          </p:nvSpPr>
          <p:spPr bwMode="auto">
            <a:xfrm>
              <a:off x="8568710" y="4316106"/>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7" name="Triangle 216">
              <a:extLst>
                <a:ext uri="{FF2B5EF4-FFF2-40B4-BE49-F238E27FC236}">
                  <a16:creationId xmlns:a16="http://schemas.microsoft.com/office/drawing/2014/main" id="{AF8A7E1B-9C21-DB9C-0B40-7776E41F0E05}"/>
                </a:ext>
              </a:extLst>
            </p:cNvPr>
            <p:cNvSpPr/>
            <p:nvPr/>
          </p:nvSpPr>
          <p:spPr bwMode="auto">
            <a:xfrm>
              <a:off x="9275386" y="4515598"/>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8" name="Triangle 217">
              <a:extLst>
                <a:ext uri="{FF2B5EF4-FFF2-40B4-BE49-F238E27FC236}">
                  <a16:creationId xmlns:a16="http://schemas.microsoft.com/office/drawing/2014/main" id="{EA6547BA-6317-4F84-C593-3B70528D92D3}"/>
                </a:ext>
              </a:extLst>
            </p:cNvPr>
            <p:cNvSpPr/>
            <p:nvPr/>
          </p:nvSpPr>
          <p:spPr bwMode="auto">
            <a:xfrm>
              <a:off x="7831419" y="3969352"/>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9" name="Triangle 218">
              <a:extLst>
                <a:ext uri="{FF2B5EF4-FFF2-40B4-BE49-F238E27FC236}">
                  <a16:creationId xmlns:a16="http://schemas.microsoft.com/office/drawing/2014/main" id="{9B16864C-FA2E-D1EE-1381-E931BBA7B30B}"/>
                </a:ext>
              </a:extLst>
            </p:cNvPr>
            <p:cNvSpPr/>
            <p:nvPr/>
          </p:nvSpPr>
          <p:spPr bwMode="auto">
            <a:xfrm>
              <a:off x="7791910" y="3991230"/>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0" name="Triangle 219">
              <a:extLst>
                <a:ext uri="{FF2B5EF4-FFF2-40B4-BE49-F238E27FC236}">
                  <a16:creationId xmlns:a16="http://schemas.microsoft.com/office/drawing/2014/main" id="{0ED2F4EE-FE49-4AEC-B4F6-D73B5DA00C9F}"/>
                </a:ext>
              </a:extLst>
            </p:cNvPr>
            <p:cNvSpPr/>
            <p:nvPr/>
          </p:nvSpPr>
          <p:spPr bwMode="auto">
            <a:xfrm>
              <a:off x="7872792" y="4638403"/>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1" name="Triangle 220">
              <a:extLst>
                <a:ext uri="{FF2B5EF4-FFF2-40B4-BE49-F238E27FC236}">
                  <a16:creationId xmlns:a16="http://schemas.microsoft.com/office/drawing/2014/main" id="{47D936BD-63EF-57FC-C766-E411F5C96203}"/>
                </a:ext>
              </a:extLst>
            </p:cNvPr>
            <p:cNvSpPr/>
            <p:nvPr/>
          </p:nvSpPr>
          <p:spPr bwMode="auto">
            <a:xfrm>
              <a:off x="8027781" y="4662741"/>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2" name="Triangle 221">
              <a:extLst>
                <a:ext uri="{FF2B5EF4-FFF2-40B4-BE49-F238E27FC236}">
                  <a16:creationId xmlns:a16="http://schemas.microsoft.com/office/drawing/2014/main" id="{0BB96807-0BD1-AD4B-EA24-48FCC31637BE}"/>
                </a:ext>
              </a:extLst>
            </p:cNvPr>
            <p:cNvSpPr/>
            <p:nvPr/>
          </p:nvSpPr>
          <p:spPr bwMode="auto">
            <a:xfrm>
              <a:off x="8636482" y="4713422"/>
              <a:ext cx="85039" cy="69699"/>
            </a:xfrm>
            <a:prstGeom prst="triangle">
              <a:avLst/>
            </a:prstGeom>
            <a:solidFill>
              <a:srgbClr val="F4AB3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725387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9A7A-CCAF-77E9-0A38-FF3CEF88CBB2}"/>
              </a:ext>
            </a:extLst>
          </p:cNvPr>
          <p:cNvSpPr>
            <a:spLocks noGrp="1"/>
          </p:cNvSpPr>
          <p:nvPr>
            <p:ph type="title"/>
          </p:nvPr>
        </p:nvSpPr>
        <p:spPr/>
        <p:txBody>
          <a:bodyPr/>
          <a:lstStyle/>
          <a:p>
            <a:r>
              <a:rPr lang="en-US"/>
              <a:t>When Should You Incorporate Anti-HER2 in Patients With Gynecologic Cancers?</a:t>
            </a:r>
          </a:p>
        </p:txBody>
      </p:sp>
      <p:sp>
        <p:nvSpPr>
          <p:cNvPr id="40" name="Rettangolo 9">
            <a:extLst>
              <a:ext uri="{FF2B5EF4-FFF2-40B4-BE49-F238E27FC236}">
                <a16:creationId xmlns:a16="http://schemas.microsoft.com/office/drawing/2014/main" id="{3364812A-60CD-4792-2188-D998F579E5D5}"/>
              </a:ext>
            </a:extLst>
          </p:cNvPr>
          <p:cNvSpPr/>
          <p:nvPr/>
        </p:nvSpPr>
        <p:spPr>
          <a:xfrm>
            <a:off x="1775398" y="3172501"/>
            <a:ext cx="1427707" cy="606902"/>
          </a:xfrm>
          <a:prstGeom prst="rect">
            <a:avLst/>
          </a:prstGeom>
          <a:noFill/>
          <a:ln w="25400">
            <a:solidFill>
              <a:srgbClr val="C00000"/>
            </a:solidFill>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cxnSp>
        <p:nvCxnSpPr>
          <p:cNvPr id="50" name="Straight Arrow Connector 49">
            <a:extLst>
              <a:ext uri="{FF2B5EF4-FFF2-40B4-BE49-F238E27FC236}">
                <a16:creationId xmlns:a16="http://schemas.microsoft.com/office/drawing/2014/main" id="{CB3CEDAC-68CE-D7B9-FA14-9C8D4DA1481A}"/>
              </a:ext>
            </a:extLst>
          </p:cNvPr>
          <p:cNvCxnSpPr/>
          <p:nvPr/>
        </p:nvCxnSpPr>
        <p:spPr bwMode="auto">
          <a:xfrm>
            <a:off x="983996" y="2848786"/>
            <a:ext cx="0" cy="259882"/>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59F7EEBD-2070-E03F-A954-FFC043AE523D}"/>
              </a:ext>
            </a:extLst>
          </p:cNvPr>
          <p:cNvCxnSpPr/>
          <p:nvPr/>
        </p:nvCxnSpPr>
        <p:spPr bwMode="auto">
          <a:xfrm>
            <a:off x="3889222" y="2848786"/>
            <a:ext cx="0" cy="259882"/>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FB0D5A59-985F-D7A3-2B51-739F2A388C6F}"/>
              </a:ext>
            </a:extLst>
          </p:cNvPr>
          <p:cNvCxnSpPr/>
          <p:nvPr/>
        </p:nvCxnSpPr>
        <p:spPr bwMode="auto">
          <a:xfrm>
            <a:off x="5321782" y="2901211"/>
            <a:ext cx="0" cy="259882"/>
          </a:xfrm>
          <a:prstGeom prst="straightConnector1">
            <a:avLst/>
          </a:prstGeom>
          <a:noFill/>
          <a:ln w="28575" cap="flat" cmpd="sng" algn="ctr">
            <a:solidFill>
              <a:schemeClr val="bg1"/>
            </a:solidFill>
            <a:prstDash val="solid"/>
            <a:round/>
            <a:headEnd type="none" w="med" len="med"/>
            <a:tailEnd type="triangle"/>
          </a:ln>
          <a:effectLst/>
        </p:spPr>
      </p:cxnSp>
      <p:cxnSp>
        <p:nvCxnSpPr>
          <p:cNvPr id="53" name="Straight Arrow Connector 52">
            <a:extLst>
              <a:ext uri="{FF2B5EF4-FFF2-40B4-BE49-F238E27FC236}">
                <a16:creationId xmlns:a16="http://schemas.microsoft.com/office/drawing/2014/main" id="{87A11001-B22E-15C1-63D1-A462738CE35D}"/>
              </a:ext>
            </a:extLst>
          </p:cNvPr>
          <p:cNvCxnSpPr>
            <a:cxnSpLocks/>
          </p:cNvCxnSpPr>
          <p:nvPr/>
        </p:nvCxnSpPr>
        <p:spPr bwMode="auto">
          <a:xfrm>
            <a:off x="3104081" y="3463926"/>
            <a:ext cx="25507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B45471EE-11E3-F0AE-B5F2-DD5FD8F07261}"/>
              </a:ext>
            </a:extLst>
          </p:cNvPr>
          <p:cNvCxnSpPr>
            <a:cxnSpLocks/>
          </p:cNvCxnSpPr>
          <p:nvPr/>
        </p:nvCxnSpPr>
        <p:spPr bwMode="auto">
          <a:xfrm flipH="1">
            <a:off x="1615373" y="3473974"/>
            <a:ext cx="232676" cy="0"/>
          </a:xfrm>
          <a:prstGeom prst="straightConnector1">
            <a:avLst/>
          </a:prstGeom>
          <a:noFill/>
          <a:ln w="28575" cap="flat" cmpd="sng" algn="ctr">
            <a:solidFill>
              <a:schemeClr val="bg1"/>
            </a:solidFill>
            <a:prstDash val="solid"/>
            <a:round/>
            <a:headEnd type="none" w="med" len="med"/>
            <a:tailEnd type="triangle"/>
          </a:ln>
          <a:effectLst/>
        </p:spPr>
      </p:cxnSp>
      <p:cxnSp>
        <p:nvCxnSpPr>
          <p:cNvPr id="59" name="Straight Connector 58">
            <a:extLst>
              <a:ext uri="{FF2B5EF4-FFF2-40B4-BE49-F238E27FC236}">
                <a16:creationId xmlns:a16="http://schemas.microsoft.com/office/drawing/2014/main" id="{7D8B92A0-E709-C3B8-5AEC-7E2522A039F8}"/>
              </a:ext>
            </a:extLst>
          </p:cNvPr>
          <p:cNvCxnSpPr>
            <a:cxnSpLocks/>
          </p:cNvCxnSpPr>
          <p:nvPr/>
        </p:nvCxnSpPr>
        <p:spPr bwMode="auto">
          <a:xfrm>
            <a:off x="983996" y="2329686"/>
            <a:ext cx="433778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5027D68-333F-D7DD-9409-3FB417A1D846}"/>
              </a:ext>
            </a:extLst>
          </p:cNvPr>
          <p:cNvCxnSpPr/>
          <p:nvPr/>
        </p:nvCxnSpPr>
        <p:spPr bwMode="auto">
          <a:xfrm>
            <a:off x="3135177" y="2194932"/>
            <a:ext cx="0" cy="12512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3A32B48-5B67-44BD-D07F-B9ED7EB1798C}"/>
              </a:ext>
            </a:extLst>
          </p:cNvPr>
          <p:cNvCxnSpPr/>
          <p:nvPr/>
        </p:nvCxnSpPr>
        <p:spPr bwMode="auto">
          <a:xfrm>
            <a:off x="3889222" y="2329686"/>
            <a:ext cx="0" cy="144379"/>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DFF59ED-CEA4-A899-0F32-4F63F4FF01B8}"/>
              </a:ext>
            </a:extLst>
          </p:cNvPr>
          <p:cNvCxnSpPr/>
          <p:nvPr/>
        </p:nvCxnSpPr>
        <p:spPr bwMode="auto">
          <a:xfrm>
            <a:off x="5321782" y="2320060"/>
            <a:ext cx="0" cy="16363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A8E2D4E-74ED-41D1-4A76-40A74B37AAD0}"/>
              </a:ext>
            </a:extLst>
          </p:cNvPr>
          <p:cNvCxnSpPr/>
          <p:nvPr/>
        </p:nvCxnSpPr>
        <p:spPr bwMode="auto">
          <a:xfrm>
            <a:off x="983996" y="2329686"/>
            <a:ext cx="0" cy="14437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20213C3-D392-800A-CECF-90DFB4174B1C}"/>
              </a:ext>
            </a:extLst>
          </p:cNvPr>
          <p:cNvCxnSpPr/>
          <p:nvPr/>
        </p:nvCxnSpPr>
        <p:spPr bwMode="auto">
          <a:xfrm>
            <a:off x="2456661" y="2320060"/>
            <a:ext cx="0" cy="15400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4BC0E7E-D563-7D62-EADF-1187DCB4A6A8}"/>
              </a:ext>
            </a:extLst>
          </p:cNvPr>
          <p:cNvCxnSpPr/>
          <p:nvPr/>
        </p:nvCxnSpPr>
        <p:spPr bwMode="auto">
          <a:xfrm>
            <a:off x="2495163" y="2868703"/>
            <a:ext cx="0" cy="23996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F8544E7-047E-8B6E-59A5-161438BA69F2}"/>
              </a:ext>
            </a:extLst>
          </p:cNvPr>
          <p:cNvCxnSpPr/>
          <p:nvPr/>
        </p:nvCxnSpPr>
        <p:spPr bwMode="auto">
          <a:xfrm>
            <a:off x="2119777" y="3108668"/>
            <a:ext cx="66414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E50CE16-656E-6150-75C2-FEA92DCB722D}"/>
              </a:ext>
            </a:extLst>
          </p:cNvPr>
          <p:cNvCxnSpPr/>
          <p:nvPr/>
        </p:nvCxnSpPr>
        <p:spPr bwMode="auto">
          <a:xfrm>
            <a:off x="2132676" y="3108668"/>
            <a:ext cx="0" cy="5242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5225704-71D3-0B14-36E0-F77908B78CE6}"/>
              </a:ext>
            </a:extLst>
          </p:cNvPr>
          <p:cNvCxnSpPr/>
          <p:nvPr/>
        </p:nvCxnSpPr>
        <p:spPr bwMode="auto">
          <a:xfrm>
            <a:off x="2769628" y="3097552"/>
            <a:ext cx="0" cy="52425"/>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5D6CC516-C53F-BC32-D5CD-381DF2B5DAFE}"/>
              </a:ext>
            </a:extLst>
          </p:cNvPr>
          <p:cNvSpPr txBox="1"/>
          <p:nvPr/>
        </p:nvSpPr>
        <p:spPr>
          <a:xfrm>
            <a:off x="2624752" y="1611448"/>
            <a:ext cx="1179445" cy="674031"/>
          </a:xfrm>
          <a:prstGeom prst="rect">
            <a:avLst/>
          </a:prstGeom>
          <a:solidFill>
            <a:schemeClr val="accent2">
              <a:lumMod val="20000"/>
              <a:lumOff val="80000"/>
            </a:schemeClr>
          </a:solidFill>
        </p:spPr>
        <p:txBody>
          <a:bodyPr wrap="square" rtlCol="0">
            <a:spAutoFit/>
          </a:bodyPr>
          <a:lstStyle/>
          <a:p>
            <a:pPr marL="0" marR="0" lvl="0" indent="0" algn="ctr" defTabSz="914400" rtl="0" eaLnBrk="1" fontAlgn="auto" latinLnBrk="0" hangingPunct="1">
              <a:lnSpc>
                <a:spcPct val="90000"/>
              </a:lnSpc>
              <a:spcBef>
                <a:spcPts val="0"/>
              </a:spcBef>
              <a:spcAft>
                <a:spcPts val="800"/>
              </a:spcAft>
              <a:buClrTx/>
              <a:buSzTx/>
              <a:buFontTx/>
              <a:buNone/>
              <a:tabLst/>
              <a:defRPr/>
            </a:pPr>
            <a:r>
              <a:rPr kumimoji="0" lang="en-US" sz="1400" i="0" u="none" strike="noStrike" kern="1200" cap="none" spc="0" normalizeH="0" baseline="0" noProof="0">
                <a:ln>
                  <a:noFill/>
                </a:ln>
                <a:solidFill>
                  <a:schemeClr val="accent3"/>
                </a:solidFill>
                <a:effectLst/>
                <a:uLnTx/>
                <a:uFillTx/>
                <a:latin typeface="+mn-lt"/>
                <a:cs typeface="+mn-cs"/>
              </a:rPr>
              <a:t>HER2 testing by </a:t>
            </a:r>
            <a:r>
              <a:rPr lang="en-US" sz="1400">
                <a:solidFill>
                  <a:schemeClr val="accent3"/>
                </a:solidFill>
                <a:latin typeface="+mn-lt"/>
                <a:cs typeface="+mn-cs"/>
              </a:rPr>
              <a:t> validated IHC assay?</a:t>
            </a:r>
            <a:endParaRPr kumimoji="0" lang="en-US" sz="1400" i="0" u="none" strike="noStrike" kern="1200" cap="none" spc="0" normalizeH="0" baseline="0" noProof="0">
              <a:ln>
                <a:noFill/>
              </a:ln>
              <a:solidFill>
                <a:schemeClr val="accent3"/>
              </a:solidFill>
              <a:effectLst/>
              <a:uLnTx/>
              <a:uFillTx/>
              <a:latin typeface="+mn-lt"/>
              <a:cs typeface="+mn-cs"/>
            </a:endParaRPr>
          </a:p>
        </p:txBody>
      </p:sp>
      <p:sp>
        <p:nvSpPr>
          <p:cNvPr id="81" name="TextBox 80">
            <a:extLst>
              <a:ext uri="{FF2B5EF4-FFF2-40B4-BE49-F238E27FC236}">
                <a16:creationId xmlns:a16="http://schemas.microsoft.com/office/drawing/2014/main" id="{837335A1-BDB6-98E6-BEF4-6B61F360D221}"/>
              </a:ext>
            </a:extLst>
          </p:cNvPr>
          <p:cNvSpPr txBox="1"/>
          <p:nvPr/>
        </p:nvSpPr>
        <p:spPr bwMode="auto">
          <a:xfrm>
            <a:off x="365832" y="2512568"/>
            <a:ext cx="1316538" cy="307777"/>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IHC 3+</a:t>
            </a:r>
          </a:p>
        </p:txBody>
      </p:sp>
      <p:sp>
        <p:nvSpPr>
          <p:cNvPr id="82" name="TextBox 81">
            <a:extLst>
              <a:ext uri="{FF2B5EF4-FFF2-40B4-BE49-F238E27FC236}">
                <a16:creationId xmlns:a16="http://schemas.microsoft.com/office/drawing/2014/main" id="{B0E82416-E778-0D58-1F7D-54EDA5CB3EA1}"/>
              </a:ext>
            </a:extLst>
          </p:cNvPr>
          <p:cNvSpPr txBox="1"/>
          <p:nvPr/>
        </p:nvSpPr>
        <p:spPr bwMode="auto">
          <a:xfrm>
            <a:off x="1822023" y="2501330"/>
            <a:ext cx="1316539" cy="307777"/>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IHC 2+</a:t>
            </a:r>
          </a:p>
        </p:txBody>
      </p:sp>
      <p:sp>
        <p:nvSpPr>
          <p:cNvPr id="83" name="TextBox 82">
            <a:extLst>
              <a:ext uri="{FF2B5EF4-FFF2-40B4-BE49-F238E27FC236}">
                <a16:creationId xmlns:a16="http://schemas.microsoft.com/office/drawing/2014/main" id="{7838194A-139D-89D1-7B4F-F0BB147F5BC9}"/>
              </a:ext>
            </a:extLst>
          </p:cNvPr>
          <p:cNvSpPr txBox="1"/>
          <p:nvPr/>
        </p:nvSpPr>
        <p:spPr bwMode="auto">
          <a:xfrm>
            <a:off x="3288965" y="2522193"/>
            <a:ext cx="1316538" cy="307777"/>
          </a:xfrm>
          <a:prstGeom prst="rect">
            <a:avLst/>
          </a:prstGeom>
          <a:solidFill>
            <a:schemeClr val="accent2">
              <a:lumMod val="20000"/>
              <a:lumOff val="80000"/>
            </a:schemeClr>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solidFill>
                  <a:schemeClr val="bg1"/>
                </a:solidFill>
                <a:latin typeface="+mn-lt"/>
              </a:rPr>
              <a:t>IHC 1+</a:t>
            </a:r>
          </a:p>
        </p:txBody>
      </p:sp>
      <p:sp>
        <p:nvSpPr>
          <p:cNvPr id="84" name="TextBox 83">
            <a:extLst>
              <a:ext uri="{FF2B5EF4-FFF2-40B4-BE49-F238E27FC236}">
                <a16:creationId xmlns:a16="http://schemas.microsoft.com/office/drawing/2014/main" id="{19F459E5-4FAF-4E3B-9774-75BAE8EDEEA0}"/>
              </a:ext>
            </a:extLst>
          </p:cNvPr>
          <p:cNvSpPr txBox="1"/>
          <p:nvPr/>
        </p:nvSpPr>
        <p:spPr bwMode="auto">
          <a:xfrm>
            <a:off x="4729806" y="2512568"/>
            <a:ext cx="1323886" cy="307777"/>
          </a:xfrm>
          <a:prstGeom prst="rect">
            <a:avLst/>
          </a:prstGeom>
          <a:solidFill>
            <a:schemeClr val="accent2">
              <a:lumMod val="20000"/>
              <a:lumOff val="80000"/>
            </a:schemeClr>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solidFill>
                  <a:schemeClr val="bg1"/>
                </a:solidFill>
              </a:rPr>
              <a:t>IHC 0+</a:t>
            </a:r>
          </a:p>
        </p:txBody>
      </p:sp>
      <p:sp>
        <p:nvSpPr>
          <p:cNvPr id="88" name="TextBox 87">
            <a:extLst>
              <a:ext uri="{FF2B5EF4-FFF2-40B4-BE49-F238E27FC236}">
                <a16:creationId xmlns:a16="http://schemas.microsoft.com/office/drawing/2014/main" id="{940BD9BB-4865-C14F-0AB9-D9CCE89D25EA}"/>
              </a:ext>
            </a:extLst>
          </p:cNvPr>
          <p:cNvSpPr txBox="1"/>
          <p:nvPr/>
        </p:nvSpPr>
        <p:spPr bwMode="auto">
          <a:xfrm>
            <a:off x="1800244" y="3190206"/>
            <a:ext cx="645568" cy="523220"/>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Reflex +</a:t>
            </a:r>
          </a:p>
        </p:txBody>
      </p:sp>
      <p:sp>
        <p:nvSpPr>
          <p:cNvPr id="89" name="TextBox 88">
            <a:extLst>
              <a:ext uri="{FF2B5EF4-FFF2-40B4-BE49-F238E27FC236}">
                <a16:creationId xmlns:a16="http://schemas.microsoft.com/office/drawing/2014/main" id="{36C22D7B-DF1A-FDBB-3D59-2BEB2DC4E179}"/>
              </a:ext>
            </a:extLst>
          </p:cNvPr>
          <p:cNvSpPr txBox="1"/>
          <p:nvPr/>
        </p:nvSpPr>
        <p:spPr bwMode="auto">
          <a:xfrm>
            <a:off x="3415185" y="3279728"/>
            <a:ext cx="1185481" cy="480131"/>
          </a:xfrm>
          <a:prstGeom prst="rect">
            <a:avLst/>
          </a:prstGeom>
          <a:solidFill>
            <a:schemeClr val="accent1"/>
          </a:solidFill>
        </p:spPr>
        <p:txBody>
          <a:bodyPr wrap="square" rtlCol="0">
            <a:spAutoFit/>
          </a:bodyPr>
          <a:lstStyle>
            <a:defPPr>
              <a:defRPr lang="en-US"/>
            </a:defPPr>
            <a:lvl1pPr marL="0" marR="0" lvl="0" indent="0" algn="ctr" defTabSz="914400" eaLnBrk="1" fontAlgn="auto" latinLnBrk="0" hangingPunct="1">
              <a:lnSpc>
                <a:spcPct val="90000"/>
              </a:lnSpc>
              <a:spcBef>
                <a:spcPts val="0"/>
              </a:spcBef>
              <a:spcAft>
                <a:spcPts val="800"/>
              </a:spcAft>
              <a:buClrTx/>
              <a:buSzTx/>
              <a:buFontTx/>
              <a:buNone/>
              <a:tabLst/>
              <a:defRPr kumimoji="0" sz="1400" b="0" i="0" u="none" strike="noStrike" cap="none" spc="0" normalizeH="0" baseline="0">
                <a:ln>
                  <a:noFill/>
                </a:ln>
                <a:effectLst/>
                <a:uLnTx/>
                <a:uFillTx/>
                <a:latin typeface="+mn-lt"/>
                <a:cs typeface="+mn-cs"/>
              </a:defRPr>
            </a:lvl1pPr>
          </a:lstStyle>
          <a:p>
            <a:r>
              <a:rPr lang="en-US" b="1"/>
              <a:t>HER2         Low</a:t>
            </a:r>
          </a:p>
        </p:txBody>
      </p:sp>
      <p:sp>
        <p:nvSpPr>
          <p:cNvPr id="90" name="TextBox 89">
            <a:extLst>
              <a:ext uri="{FF2B5EF4-FFF2-40B4-BE49-F238E27FC236}">
                <a16:creationId xmlns:a16="http://schemas.microsoft.com/office/drawing/2014/main" id="{237B7B11-8FCA-8DC0-4DEE-AC31D842D478}"/>
              </a:ext>
            </a:extLst>
          </p:cNvPr>
          <p:cNvSpPr txBox="1"/>
          <p:nvPr/>
        </p:nvSpPr>
        <p:spPr bwMode="auto">
          <a:xfrm>
            <a:off x="4824862" y="3215842"/>
            <a:ext cx="1159844" cy="523220"/>
          </a:xfrm>
          <a:prstGeom prst="rect">
            <a:avLst/>
          </a:prstGeom>
          <a:solidFill>
            <a:schemeClr val="bg2"/>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t>HER2 Negative</a:t>
            </a:r>
          </a:p>
        </p:txBody>
      </p:sp>
      <p:sp>
        <p:nvSpPr>
          <p:cNvPr id="91" name="TextBox 90">
            <a:extLst>
              <a:ext uri="{FF2B5EF4-FFF2-40B4-BE49-F238E27FC236}">
                <a16:creationId xmlns:a16="http://schemas.microsoft.com/office/drawing/2014/main" id="{65F90BA2-2A52-4A04-8142-4E18FDE29C7E}"/>
              </a:ext>
            </a:extLst>
          </p:cNvPr>
          <p:cNvSpPr txBox="1"/>
          <p:nvPr/>
        </p:nvSpPr>
        <p:spPr bwMode="auto">
          <a:xfrm>
            <a:off x="2525423" y="3199858"/>
            <a:ext cx="645568" cy="523220"/>
          </a:xfrm>
          <a:prstGeom prst="rect">
            <a:avLst/>
          </a:prstGeom>
          <a:solidFill>
            <a:schemeClr val="accent2">
              <a:lumMod val="20000"/>
              <a:lumOff val="80000"/>
            </a:schemeClr>
          </a:solidFill>
          <a:ln>
            <a:noFill/>
          </a:ln>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mn-lt"/>
              </a:rPr>
              <a:t>Reflex -</a:t>
            </a:r>
          </a:p>
        </p:txBody>
      </p:sp>
      <p:sp>
        <p:nvSpPr>
          <p:cNvPr id="92" name="TextBox 91">
            <a:extLst>
              <a:ext uri="{FF2B5EF4-FFF2-40B4-BE49-F238E27FC236}">
                <a16:creationId xmlns:a16="http://schemas.microsoft.com/office/drawing/2014/main" id="{2A09D4E8-9DF8-F48D-F065-DE0D0F5B0F3D}"/>
              </a:ext>
            </a:extLst>
          </p:cNvPr>
          <p:cNvSpPr txBox="1"/>
          <p:nvPr/>
        </p:nvSpPr>
        <p:spPr bwMode="auto">
          <a:xfrm>
            <a:off x="372734" y="3169984"/>
            <a:ext cx="1190584" cy="523220"/>
          </a:xfrm>
          <a:prstGeom prst="rect">
            <a:avLst/>
          </a:prstGeom>
          <a:solidFill>
            <a:schemeClr val="accent3">
              <a:lumMod val="75000"/>
            </a:schemeClr>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t>HER2 Positive</a:t>
            </a:r>
          </a:p>
        </p:txBody>
      </p:sp>
      <p:pic>
        <p:nvPicPr>
          <p:cNvPr id="8" name="Picture 7" descr="Icon&#10;&#10;Description automatically generated">
            <a:extLst>
              <a:ext uri="{FF2B5EF4-FFF2-40B4-BE49-F238E27FC236}">
                <a16:creationId xmlns:a16="http://schemas.microsoft.com/office/drawing/2014/main" id="{D64906E0-2921-8CC0-A39E-BB0DB72BBC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1822" y="4139024"/>
            <a:ext cx="1037955" cy="1569332"/>
          </a:xfrm>
          <a:prstGeom prst="rect">
            <a:avLst/>
          </a:prstGeom>
        </p:spPr>
      </p:pic>
      <p:sp>
        <p:nvSpPr>
          <p:cNvPr id="7" name="TextBox 6">
            <a:extLst>
              <a:ext uri="{FF2B5EF4-FFF2-40B4-BE49-F238E27FC236}">
                <a16:creationId xmlns:a16="http://schemas.microsoft.com/office/drawing/2014/main" id="{A7F710D0-FA5E-EABA-7711-EAE4CEE3F9CC}"/>
              </a:ext>
            </a:extLst>
          </p:cNvPr>
          <p:cNvSpPr txBox="1"/>
          <p:nvPr/>
        </p:nvSpPr>
        <p:spPr>
          <a:xfrm>
            <a:off x="7206619" y="3342242"/>
            <a:ext cx="4685073" cy="738664"/>
          </a:xfrm>
          <a:prstGeom prst="rect">
            <a:avLst/>
          </a:prstGeom>
          <a:solidFill>
            <a:srgbClr val="E1471D"/>
          </a:solidFill>
          <a:ln w="12700">
            <a:noFill/>
          </a:ln>
        </p:spPr>
        <p:txBody>
          <a:bodyPr wrap="square" rtlCol="0">
            <a:spAutoFit/>
          </a:bodyPr>
          <a:lstStyle/>
          <a:p>
            <a:pPr marL="285750" indent="-285750" algn="l">
              <a:buFont typeface="Wingdings" panose="05000000000000000000" pitchFamily="2" charset="2"/>
              <a:buChar char="§"/>
            </a:pPr>
            <a:r>
              <a:rPr lang="en-US" sz="1400" b="0" u="sng">
                <a:latin typeface="+mn-lt"/>
              </a:rPr>
              <a:t>1L</a:t>
            </a:r>
            <a:r>
              <a:rPr lang="en-US" sz="1400" b="0">
                <a:latin typeface="+mn-lt"/>
              </a:rPr>
              <a:t>: Carbo/pac + trastuzumab</a:t>
            </a:r>
          </a:p>
          <a:p>
            <a:pPr marL="285750" indent="-285750" algn="l">
              <a:buFont typeface="Wingdings" panose="05000000000000000000" pitchFamily="2" charset="2"/>
              <a:buChar char="§"/>
            </a:pPr>
            <a:r>
              <a:rPr lang="en-US" sz="1400" b="0" u="sng">
                <a:latin typeface="+mn-lt"/>
              </a:rPr>
              <a:t>2L+</a:t>
            </a:r>
            <a:r>
              <a:rPr lang="en-US" sz="1400" b="0">
                <a:latin typeface="+mn-lt"/>
              </a:rPr>
              <a:t>: T-DXd (now approved if IHC 3+; NCCN IHC 3+ and 2+)</a:t>
            </a:r>
          </a:p>
          <a:p>
            <a:pPr marL="285750" indent="-285750" algn="l">
              <a:buFont typeface="Wingdings" panose="05000000000000000000" pitchFamily="2" charset="2"/>
              <a:buChar char="§"/>
            </a:pPr>
            <a:r>
              <a:rPr lang="en-US" sz="1400" b="0">
                <a:latin typeface="+mn-lt"/>
              </a:rPr>
              <a:t>Clinical trial: DB-1303</a:t>
            </a:r>
          </a:p>
        </p:txBody>
      </p:sp>
      <p:cxnSp>
        <p:nvCxnSpPr>
          <p:cNvPr id="10" name="Straight Arrow Connector 9">
            <a:extLst>
              <a:ext uri="{FF2B5EF4-FFF2-40B4-BE49-F238E27FC236}">
                <a16:creationId xmlns:a16="http://schemas.microsoft.com/office/drawing/2014/main" id="{0C739868-90BF-9990-DF81-06625F252816}"/>
              </a:ext>
            </a:extLst>
          </p:cNvPr>
          <p:cNvCxnSpPr>
            <a:cxnSpLocks/>
          </p:cNvCxnSpPr>
          <p:nvPr/>
        </p:nvCxnSpPr>
        <p:spPr>
          <a:xfrm flipV="1">
            <a:off x="2356331" y="4582587"/>
            <a:ext cx="4572448" cy="1557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80F3CDC-DED0-D341-12D3-E411031FB92B}"/>
              </a:ext>
            </a:extLst>
          </p:cNvPr>
          <p:cNvSpPr txBox="1"/>
          <p:nvPr/>
        </p:nvSpPr>
        <p:spPr bwMode="auto">
          <a:xfrm>
            <a:off x="3672196" y="4336556"/>
            <a:ext cx="1190584" cy="523220"/>
          </a:xfrm>
          <a:prstGeom prst="rect">
            <a:avLst/>
          </a:prstGeom>
          <a:solidFill>
            <a:schemeClr val="accent4"/>
          </a:solidFill>
          <a:ln>
            <a:noFill/>
          </a:ln>
        </p:spPr>
        <p:txBody>
          <a:bodyPr wrap="square" rtlCol="0">
            <a:spAutoFit/>
          </a:bodyPr>
          <a:lstStyle>
            <a:defPPr>
              <a:defRPr lang="en-US"/>
            </a:defPPr>
            <a:lvl1pPr algn="ctr">
              <a:lnSpc>
                <a:spcPct val="100000"/>
              </a:lnSpc>
              <a:spcBef>
                <a:spcPct val="50000"/>
              </a:spcBef>
              <a:buClrTx/>
              <a:buFontTx/>
              <a:buNone/>
              <a:defRPr sz="1200">
                <a:latin typeface="Calibri" panose="020F0502020204030204" pitchFamily="34" charset="0"/>
              </a:defRPr>
            </a:lvl1pPr>
          </a:lstStyle>
          <a:p>
            <a:r>
              <a:rPr lang="en-US" sz="1400"/>
              <a:t>HER2 Positive</a:t>
            </a:r>
          </a:p>
        </p:txBody>
      </p:sp>
      <p:sp>
        <p:nvSpPr>
          <p:cNvPr id="15" name="TextBox 14">
            <a:extLst>
              <a:ext uri="{FF2B5EF4-FFF2-40B4-BE49-F238E27FC236}">
                <a16:creationId xmlns:a16="http://schemas.microsoft.com/office/drawing/2014/main" id="{0A5EA43E-2AE5-8C63-0632-09ABED003A71}"/>
              </a:ext>
            </a:extLst>
          </p:cNvPr>
          <p:cNvSpPr txBox="1"/>
          <p:nvPr/>
        </p:nvSpPr>
        <p:spPr>
          <a:xfrm>
            <a:off x="7222686" y="4419518"/>
            <a:ext cx="4669004" cy="1169551"/>
          </a:xfrm>
          <a:prstGeom prst="rect">
            <a:avLst/>
          </a:prstGeom>
          <a:solidFill>
            <a:srgbClr val="E1471D"/>
          </a:solidFill>
          <a:ln w="12700">
            <a:noFill/>
          </a:ln>
        </p:spPr>
        <p:txBody>
          <a:bodyPr wrap="square" rtlCol="0">
            <a:spAutoFit/>
          </a:bodyPr>
          <a:lstStyle/>
          <a:p>
            <a:endParaRPr lang="en-US" sz="1400" b="0" u="sng">
              <a:latin typeface="+mn-lt"/>
            </a:endParaRPr>
          </a:p>
          <a:p>
            <a:endParaRPr lang="en-US" sz="1400" b="0" u="sng">
              <a:latin typeface="+mn-lt"/>
            </a:endParaRPr>
          </a:p>
          <a:p>
            <a:r>
              <a:rPr lang="en-US" sz="1400" b="0" u="sng">
                <a:latin typeface="+mn-lt"/>
              </a:rPr>
              <a:t>2L+</a:t>
            </a:r>
            <a:r>
              <a:rPr lang="en-US" sz="1400" b="0">
                <a:latin typeface="+mn-lt"/>
              </a:rPr>
              <a:t>: T-DXd (now approved if IHC 3+; NCCN IHC 3+ and 2+)</a:t>
            </a:r>
          </a:p>
          <a:p>
            <a:endParaRPr lang="en-US" sz="1400" b="0">
              <a:latin typeface="+mn-lt"/>
            </a:endParaRPr>
          </a:p>
          <a:p>
            <a:pPr algn="l"/>
            <a:endParaRPr lang="en-US" sz="1400" b="0">
              <a:latin typeface="+mn-lt"/>
            </a:endParaRPr>
          </a:p>
        </p:txBody>
      </p:sp>
      <p:sp>
        <p:nvSpPr>
          <p:cNvPr id="17" name="TextBox 16">
            <a:extLst>
              <a:ext uri="{FF2B5EF4-FFF2-40B4-BE49-F238E27FC236}">
                <a16:creationId xmlns:a16="http://schemas.microsoft.com/office/drawing/2014/main" id="{B117BE68-F25E-C60D-1D0C-3DD29C345D4A}"/>
              </a:ext>
            </a:extLst>
          </p:cNvPr>
          <p:cNvSpPr txBox="1"/>
          <p:nvPr/>
        </p:nvSpPr>
        <p:spPr bwMode="auto">
          <a:xfrm>
            <a:off x="6351339" y="3765022"/>
            <a:ext cx="5613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USC</a:t>
            </a:r>
          </a:p>
        </p:txBody>
      </p:sp>
      <p:sp>
        <p:nvSpPr>
          <p:cNvPr id="18" name="TextBox 17">
            <a:extLst>
              <a:ext uri="{FF2B5EF4-FFF2-40B4-BE49-F238E27FC236}">
                <a16:creationId xmlns:a16="http://schemas.microsoft.com/office/drawing/2014/main" id="{56A8E15D-1766-9B22-609E-8C432F329C61}"/>
              </a:ext>
            </a:extLst>
          </p:cNvPr>
          <p:cNvSpPr txBox="1"/>
          <p:nvPr/>
        </p:nvSpPr>
        <p:spPr bwMode="auto">
          <a:xfrm>
            <a:off x="6397769" y="4582587"/>
            <a:ext cx="460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OC</a:t>
            </a:r>
          </a:p>
        </p:txBody>
      </p:sp>
      <p:sp>
        <p:nvSpPr>
          <p:cNvPr id="24" name="TextBox 23">
            <a:extLst>
              <a:ext uri="{FF2B5EF4-FFF2-40B4-BE49-F238E27FC236}">
                <a16:creationId xmlns:a16="http://schemas.microsoft.com/office/drawing/2014/main" id="{AA3E6416-17D8-2ED4-C79F-9B6DCB05E22E}"/>
              </a:ext>
            </a:extLst>
          </p:cNvPr>
          <p:cNvSpPr txBox="1"/>
          <p:nvPr/>
        </p:nvSpPr>
        <p:spPr bwMode="auto">
          <a:xfrm>
            <a:off x="6497251" y="5072359"/>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CC</a:t>
            </a:r>
          </a:p>
        </p:txBody>
      </p:sp>
      <p:sp>
        <p:nvSpPr>
          <p:cNvPr id="26" name="TextBox 25">
            <a:extLst>
              <a:ext uri="{FF2B5EF4-FFF2-40B4-BE49-F238E27FC236}">
                <a16:creationId xmlns:a16="http://schemas.microsoft.com/office/drawing/2014/main" id="{9F24984A-5F7F-9EB0-3E22-53A21E031A30}"/>
              </a:ext>
            </a:extLst>
          </p:cNvPr>
          <p:cNvSpPr txBox="1"/>
          <p:nvPr/>
        </p:nvSpPr>
        <p:spPr bwMode="auto">
          <a:xfrm>
            <a:off x="473321" y="5832305"/>
            <a:ext cx="24180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a:solidFill>
                  <a:schemeClr val="bg1"/>
                </a:solidFill>
                <a:latin typeface="Calibri" panose="020F0502020204030204" pitchFamily="34" charset="0"/>
              </a:rPr>
              <a:t>HER2 status confirmed?</a:t>
            </a:r>
          </a:p>
        </p:txBody>
      </p:sp>
      <p:sp>
        <p:nvSpPr>
          <p:cNvPr id="33" name="TextBox 32">
            <a:extLst>
              <a:ext uri="{FF2B5EF4-FFF2-40B4-BE49-F238E27FC236}">
                <a16:creationId xmlns:a16="http://schemas.microsoft.com/office/drawing/2014/main" id="{857E5379-4BC0-EB2F-43F5-D9D16B9A9FA8}"/>
              </a:ext>
            </a:extLst>
          </p:cNvPr>
          <p:cNvSpPr txBox="1"/>
          <p:nvPr/>
        </p:nvSpPr>
        <p:spPr bwMode="auto">
          <a:xfrm>
            <a:off x="7931294" y="2569598"/>
            <a:ext cx="32517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a:solidFill>
                  <a:schemeClr val="bg1"/>
                </a:solidFill>
                <a:latin typeface="Calibri" panose="020F0502020204030204" pitchFamily="34" charset="0"/>
              </a:rPr>
              <a:t>Treatment Sequencing Based on</a:t>
            </a:r>
          </a:p>
          <a:p>
            <a:pPr algn="ctr">
              <a:lnSpc>
                <a:spcPct val="100000"/>
              </a:lnSpc>
              <a:spcBef>
                <a:spcPts val="0"/>
              </a:spcBef>
              <a:spcAft>
                <a:spcPct val="0"/>
              </a:spcAft>
              <a:buClrTx/>
              <a:buFontTx/>
              <a:buNone/>
            </a:pPr>
            <a:r>
              <a:rPr lang="en-US">
                <a:solidFill>
                  <a:schemeClr val="bg1"/>
                </a:solidFill>
                <a:latin typeface="Calibri" panose="020F0502020204030204" pitchFamily="34" charset="0"/>
              </a:rPr>
              <a:t>Tumor Type</a:t>
            </a:r>
          </a:p>
        </p:txBody>
      </p:sp>
      <p:cxnSp>
        <p:nvCxnSpPr>
          <p:cNvPr id="35" name="Connector: Elbow 34">
            <a:extLst>
              <a:ext uri="{FF2B5EF4-FFF2-40B4-BE49-F238E27FC236}">
                <a16:creationId xmlns:a16="http://schemas.microsoft.com/office/drawing/2014/main" id="{47739163-B910-2A3E-5EC6-E6FEF91BD2E8}"/>
              </a:ext>
            </a:extLst>
          </p:cNvPr>
          <p:cNvCxnSpPr>
            <a:cxnSpLocks/>
            <a:stCxn id="7" idx="1"/>
          </p:cNvCxnSpPr>
          <p:nvPr/>
        </p:nvCxnSpPr>
        <p:spPr bwMode="auto">
          <a:xfrm rot="10800000" flipV="1">
            <a:off x="7206619" y="3711573"/>
            <a:ext cx="1" cy="1742027"/>
          </a:xfrm>
          <a:prstGeom prst="bentConnector3">
            <a:avLst>
              <a:gd name="adj1" fmla="val 22860100000"/>
            </a:avLst>
          </a:prstGeom>
          <a:noFill/>
          <a:ln w="28575" cap="flat" cmpd="sng" algn="ctr">
            <a:solidFill>
              <a:schemeClr val="bg1"/>
            </a:solidFill>
            <a:prstDash val="solid"/>
            <a:round/>
            <a:headEnd type="triangle"/>
            <a:tailEnd type="triangle"/>
          </a:ln>
          <a:effectLst/>
        </p:spPr>
      </p:cxnSp>
    </p:spTree>
    <p:extLst>
      <p:ext uri="{BB962C8B-B14F-4D97-AF65-F5344CB8AC3E}">
        <p14:creationId xmlns:p14="http://schemas.microsoft.com/office/powerpoint/2010/main" val="2350462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D28ED-753A-3AB6-87BD-44C43E42CA1D}"/>
              </a:ext>
            </a:extLst>
          </p:cNvPr>
          <p:cNvSpPr>
            <a:spLocks noGrp="1"/>
          </p:cNvSpPr>
          <p:nvPr>
            <p:ph type="title"/>
          </p:nvPr>
        </p:nvSpPr>
        <p:spPr/>
        <p:txBody>
          <a:bodyPr/>
          <a:lstStyle/>
          <a:p>
            <a:r>
              <a:rPr lang="en-US"/>
              <a:t>Managing the Safety Profile of Anti-HER2 ADCs in Patients With Gynecologic Cancers</a:t>
            </a:r>
          </a:p>
        </p:txBody>
      </p:sp>
    </p:spTree>
    <p:extLst>
      <p:ext uri="{BB962C8B-B14F-4D97-AF65-F5344CB8AC3E}">
        <p14:creationId xmlns:p14="http://schemas.microsoft.com/office/powerpoint/2010/main" val="1785261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C462-89FC-38B7-5F0D-BCD4958A7147}"/>
              </a:ext>
            </a:extLst>
          </p:cNvPr>
          <p:cNvSpPr>
            <a:spLocks noGrp="1"/>
          </p:cNvSpPr>
          <p:nvPr>
            <p:ph type="title"/>
          </p:nvPr>
        </p:nvSpPr>
        <p:spPr>
          <a:xfrm>
            <a:off x="609758" y="238127"/>
            <a:ext cx="10530309" cy="1103313"/>
          </a:xfrm>
        </p:spPr>
        <p:txBody>
          <a:bodyPr/>
          <a:lstStyle/>
          <a:p>
            <a:r>
              <a:rPr lang="en-US"/>
              <a:t>Administration Considerations for T-DXd in Gynecologic Cancers</a:t>
            </a:r>
          </a:p>
        </p:txBody>
      </p:sp>
      <p:sp>
        <p:nvSpPr>
          <p:cNvPr id="4" name="Text Box 15">
            <a:extLst>
              <a:ext uri="{FF2B5EF4-FFF2-40B4-BE49-F238E27FC236}">
                <a16:creationId xmlns:a16="http://schemas.microsoft.com/office/drawing/2014/main" id="{C7A5CE30-15CF-8AB7-0ADE-14AFC73A4C0F}"/>
              </a:ext>
            </a:extLst>
          </p:cNvPr>
          <p:cNvSpPr txBox="1">
            <a:spLocks noChangeArrowheads="1"/>
          </p:cNvSpPr>
          <p:nvPr/>
        </p:nvSpPr>
        <p:spPr bwMode="auto">
          <a:xfrm>
            <a:off x="410897" y="638160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a:solidFill>
                  <a:schemeClr val="bg2"/>
                </a:solidFill>
                <a:latin typeface="Calibri" panose="020F0502020204030204" pitchFamily="34" charset="0"/>
              </a:rPr>
              <a:t>Trastuzumab deruxtecan PI. </a:t>
            </a:r>
            <a:endParaRPr lang="en-US" altLang="en-US" sz="1200" b="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72D5C26-340A-B977-EC18-1D958F2F97D3}"/>
              </a:ext>
            </a:extLst>
          </p:cNvPr>
          <p:cNvGraphicFramePr>
            <a:graphicFrameLocks/>
          </p:cNvGraphicFramePr>
          <p:nvPr/>
        </p:nvGraphicFramePr>
        <p:xfrm>
          <a:off x="727076" y="1604964"/>
          <a:ext cx="10260238" cy="3854131"/>
        </p:xfrm>
        <a:graphic>
          <a:graphicData uri="http://schemas.openxmlformats.org/drawingml/2006/table">
            <a:tbl>
              <a:tblPr/>
              <a:tblGrid>
                <a:gridCol w="3537209">
                  <a:extLst>
                    <a:ext uri="{9D8B030D-6E8A-4147-A177-3AD203B41FA5}">
                      <a16:colId xmlns:a16="http://schemas.microsoft.com/office/drawing/2014/main" val="20000"/>
                    </a:ext>
                  </a:extLst>
                </a:gridCol>
                <a:gridCol w="6723029">
                  <a:extLst>
                    <a:ext uri="{9D8B030D-6E8A-4147-A177-3AD203B41FA5}">
                      <a16:colId xmlns:a16="http://schemas.microsoft.com/office/drawing/2014/main" val="20001"/>
                    </a:ext>
                  </a:extLst>
                </a:gridCol>
              </a:tblGrid>
              <a:tr h="251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Consideration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T-DXd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637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Premedication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Consider antiemetics for nausea and 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96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Starting dosage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5.4 mg/kg IV Q3W until PD/unacceptable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6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First: 4.4 mg/kg</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Second: 3.2 mg/kg</a:t>
                      </a:r>
                    </a:p>
                    <a:p>
                      <a:pPr marL="284163"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Third: discontinue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031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Key toxicities managed with dose modifications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ILD/pneumonitis: </a:t>
                      </a:r>
                      <a:r>
                        <a:rPr kumimoji="0" lang="en-US" sz="1600" b="0" i="0" u="none" strike="noStrike" cap="none" normalizeH="0" baseline="0">
                          <a:ln>
                            <a:noFill/>
                          </a:ln>
                          <a:solidFill>
                            <a:schemeClr val="bg2">
                              <a:lumMod val="10000"/>
                            </a:schemeClr>
                          </a:solidFill>
                          <a:effectLst/>
                          <a:latin typeface="Calibri" panose="020F0502020204030204" pitchFamily="34" charset="0"/>
                        </a:rPr>
                        <a:t>stop at first sign of ILD/pneumonitis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Neutropenia: </a:t>
                      </a:r>
                      <a:r>
                        <a:rPr kumimoji="0" lang="en-US" sz="1600" b="0" i="0" u="none" strike="noStrike" cap="none" normalizeH="0" baseline="0">
                          <a:ln>
                            <a:noFill/>
                          </a:ln>
                          <a:solidFill>
                            <a:schemeClr val="bg2">
                              <a:lumMod val="10000"/>
                            </a:schemeClr>
                          </a:solidFill>
                          <a:effectLst/>
                          <a:latin typeface="Calibri" panose="020F0502020204030204" pitchFamily="34" charset="0"/>
                        </a:rPr>
                        <a:t>consider growth factor support and dose modifications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Thrombocytopenia: </a:t>
                      </a:r>
                      <a:r>
                        <a:rPr kumimoji="0" lang="en-US" sz="1600" b="0" i="0" u="none" strike="noStrike" cap="none" normalizeH="0" baseline="0">
                          <a:ln>
                            <a:noFill/>
                          </a:ln>
                          <a:solidFill>
                            <a:schemeClr val="bg2">
                              <a:lumMod val="10000"/>
                            </a:schemeClr>
                          </a:solidFill>
                          <a:effectLst/>
                          <a:latin typeface="Calibri" panose="020F0502020204030204" pitchFamily="34" charset="0"/>
                        </a:rPr>
                        <a:t>consider dose modification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LVEF: </a:t>
                      </a:r>
                      <a:r>
                        <a:rPr kumimoji="0" lang="en-US" sz="1600" b="0" i="0" u="none" strike="noStrike" cap="none" normalizeH="0" baseline="0">
                          <a:ln>
                            <a:noFill/>
                          </a:ln>
                          <a:solidFill>
                            <a:schemeClr val="bg2">
                              <a:lumMod val="10000"/>
                            </a:schemeClr>
                          </a:solidFill>
                          <a:effectLst/>
                          <a:latin typeface="Calibri" panose="020F0502020204030204" pitchFamily="34" charset="0"/>
                        </a:rPr>
                        <a:t>consider dose modification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89298259"/>
                  </a:ext>
                </a:extLst>
              </a:tr>
              <a:tr h="2512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DDIs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Very limited/not clinically meaningful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527097796"/>
                  </a:ext>
                </a:extLst>
              </a:tr>
            </a:tbl>
          </a:graphicData>
        </a:graphic>
      </p:graphicFrame>
    </p:spTree>
    <p:extLst>
      <p:ext uri="{BB962C8B-B14F-4D97-AF65-F5344CB8AC3E}">
        <p14:creationId xmlns:p14="http://schemas.microsoft.com/office/powerpoint/2010/main" val="3538865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ECB2-00E8-4E01-8252-375909982682}"/>
              </a:ext>
            </a:extLst>
          </p:cNvPr>
          <p:cNvSpPr>
            <a:spLocks noGrp="1"/>
          </p:cNvSpPr>
          <p:nvPr>
            <p:ph type="title"/>
          </p:nvPr>
        </p:nvSpPr>
        <p:spPr/>
        <p:txBody>
          <a:bodyPr/>
          <a:lstStyle/>
          <a:p>
            <a:r>
              <a:rPr lang="en-US"/>
              <a:t>Strategies to Manage ILD </a:t>
            </a:r>
            <a:br>
              <a:rPr lang="en-US"/>
            </a:br>
            <a:r>
              <a:rPr lang="en-US"/>
              <a:t>Associated With HER2-Directed T-DXd</a:t>
            </a:r>
          </a:p>
        </p:txBody>
      </p:sp>
      <p:sp>
        <p:nvSpPr>
          <p:cNvPr id="14" name="Right Arrow 17">
            <a:extLst>
              <a:ext uri="{FF2B5EF4-FFF2-40B4-BE49-F238E27FC236}">
                <a16:creationId xmlns:a16="http://schemas.microsoft.com/office/drawing/2014/main" id="{31C6F232-1A75-4795-88E7-519E53210772}"/>
              </a:ext>
            </a:extLst>
          </p:cNvPr>
          <p:cNvSpPr/>
          <p:nvPr/>
        </p:nvSpPr>
        <p:spPr>
          <a:xfrm>
            <a:off x="3161272" y="3217873"/>
            <a:ext cx="540581" cy="733200"/>
          </a:xfrm>
          <a:prstGeom prst="rightArrow">
            <a:avLst/>
          </a:prstGeom>
          <a:solidFill>
            <a:schemeClr val="accent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16" name="TextBox 15">
            <a:extLst>
              <a:ext uri="{FF2B5EF4-FFF2-40B4-BE49-F238E27FC236}">
                <a16:creationId xmlns:a16="http://schemas.microsoft.com/office/drawing/2014/main" id="{039FCDDD-FFBE-4E8B-9ED6-3A4ECDD3C370}"/>
              </a:ext>
            </a:extLst>
          </p:cNvPr>
          <p:cNvSpPr txBox="1"/>
          <p:nvPr/>
        </p:nvSpPr>
        <p:spPr>
          <a:xfrm>
            <a:off x="3841083" y="1920188"/>
            <a:ext cx="3600258" cy="4329390"/>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Assessments should include:</a:t>
            </a: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lang="en-US" sz="1600">
                <a:solidFill>
                  <a:srgbClr val="E1471D"/>
                </a:solidFill>
                <a:latin typeface="Calibri" panose="020F0502020204030204"/>
                <a:cs typeface="Calibri" panose="020F0502020204030204" pitchFamily="34" charset="0"/>
              </a:rPr>
              <a:t>High-resolution CT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Pulmonologist consult; if indicated, ID consult</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Blood culture and CBC; other blood tests </a:t>
            </a:r>
            <a:b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as needed</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Consider bronchoscopy and BAL if indicated and feasible</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PFTs and pulse oximetry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Arterial blood gases, if indicated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As soon as ILD suspected, collect 1 blood sample for PK assessment, if feasible </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Rule out other causes of ILD (eg, progression, infection, other drugs, radiotherapy)</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All ILD events should be followed until resolution and after drug discontinuation</a:t>
            </a:r>
          </a:p>
        </p:txBody>
      </p:sp>
      <p:sp>
        <p:nvSpPr>
          <p:cNvPr id="17" name="Rectangle: Rounded Corners 16">
            <a:extLst>
              <a:ext uri="{FF2B5EF4-FFF2-40B4-BE49-F238E27FC236}">
                <a16:creationId xmlns:a16="http://schemas.microsoft.com/office/drawing/2014/main" id="{A8DCBB99-2011-46F3-BF42-0ED79CCC11BA}"/>
              </a:ext>
            </a:extLst>
          </p:cNvPr>
          <p:cNvSpPr/>
          <p:nvPr/>
        </p:nvSpPr>
        <p:spPr>
          <a:xfrm>
            <a:off x="450886" y="1612204"/>
            <a:ext cx="2692431" cy="4603319"/>
          </a:xfrm>
          <a:prstGeom prst="roundRect">
            <a:avLst>
              <a:gd name="adj" fmla="val 585"/>
            </a:avLst>
          </a:prstGeom>
          <a:noFill/>
          <a:ln w="1905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18" name="Rectangle: Rounded Corners 17">
            <a:extLst>
              <a:ext uri="{FF2B5EF4-FFF2-40B4-BE49-F238E27FC236}">
                <a16:creationId xmlns:a16="http://schemas.microsoft.com/office/drawing/2014/main" id="{F29183EF-E201-49D6-88CA-3D655C13900D}"/>
              </a:ext>
            </a:extLst>
          </p:cNvPr>
          <p:cNvSpPr/>
          <p:nvPr/>
        </p:nvSpPr>
        <p:spPr>
          <a:xfrm>
            <a:off x="454476" y="1611184"/>
            <a:ext cx="2718366" cy="313812"/>
          </a:xfrm>
          <a:prstGeom prst="roundRect">
            <a:avLst>
              <a:gd name="adj" fmla="val 0"/>
            </a:avLst>
          </a:prstGeom>
          <a:solidFill>
            <a:schemeClr val="accent1"/>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Monitor</a:t>
            </a:r>
            <a:r>
              <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 </a:t>
            </a:r>
          </a:p>
        </p:txBody>
      </p:sp>
      <p:sp>
        <p:nvSpPr>
          <p:cNvPr id="19" name="TextBox 18">
            <a:extLst>
              <a:ext uri="{FF2B5EF4-FFF2-40B4-BE49-F238E27FC236}">
                <a16:creationId xmlns:a16="http://schemas.microsoft.com/office/drawing/2014/main" id="{BC721E6B-992E-45FB-9DD8-ABD088E59927}"/>
              </a:ext>
            </a:extLst>
          </p:cNvPr>
          <p:cNvSpPr txBox="1"/>
          <p:nvPr/>
        </p:nvSpPr>
        <p:spPr>
          <a:xfrm>
            <a:off x="943643" y="1948870"/>
            <a:ext cx="1722648"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Suspected ILD</a:t>
            </a:r>
          </a:p>
        </p:txBody>
      </p:sp>
      <p:sp>
        <p:nvSpPr>
          <p:cNvPr id="20" name="TextBox 19">
            <a:extLst>
              <a:ext uri="{FF2B5EF4-FFF2-40B4-BE49-F238E27FC236}">
                <a16:creationId xmlns:a16="http://schemas.microsoft.com/office/drawing/2014/main" id="{2C8A22C7-9372-44CC-BCB1-4A0DD185BCED}"/>
              </a:ext>
            </a:extLst>
          </p:cNvPr>
          <p:cNvSpPr txBox="1"/>
          <p:nvPr/>
        </p:nvSpPr>
        <p:spPr>
          <a:xfrm>
            <a:off x="493028" y="2670758"/>
            <a:ext cx="2623879" cy="350865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Urge patients to immediately report cough, dyspnea, fever, and/or new or worsening pulmonary symptoms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Monitor patients for signs/symptoms of ILD</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Promptly investigate </a:t>
            </a:r>
            <a:b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evidence of ILD</a:t>
            </a:r>
          </a:p>
          <a:p>
            <a:pPr marL="174625" marR="0" lvl="0" indent="-174625" algn="l" defTabSz="457200" rtl="0" eaLnBrk="1" fontAlgn="auto" latinLnBrk="0" hangingPunct="1">
              <a:lnSpc>
                <a:spcPct val="100000"/>
              </a:lnSpc>
              <a:spcBef>
                <a:spcPts val="0"/>
              </a:spcBef>
              <a:spcAft>
                <a:spcPts val="0"/>
              </a:spcAft>
              <a:buClrTx/>
              <a:buSzTx/>
              <a:buFont typeface="Wingdings" pitchFamily="2" charset="2"/>
              <a:buChar char="§"/>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Evaluate patients with suspected ILD by radiographic imaging and assess as follows </a:t>
            </a:r>
          </a:p>
          <a:p>
            <a:pPr marL="242888" marR="0" lvl="0" indent="-171450"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p:txBody>
      </p:sp>
      <p:sp>
        <p:nvSpPr>
          <p:cNvPr id="22" name="Arrow: Down 21">
            <a:extLst>
              <a:ext uri="{FF2B5EF4-FFF2-40B4-BE49-F238E27FC236}">
                <a16:creationId xmlns:a16="http://schemas.microsoft.com/office/drawing/2014/main" id="{B863B5E5-D986-421D-8D8F-45B3441AE6FA}"/>
              </a:ext>
            </a:extLst>
          </p:cNvPr>
          <p:cNvSpPr/>
          <p:nvPr/>
        </p:nvSpPr>
        <p:spPr>
          <a:xfrm>
            <a:off x="1573397" y="2289547"/>
            <a:ext cx="463141" cy="338554"/>
          </a:xfrm>
          <a:prstGeom prst="downArrow">
            <a:avLst>
              <a:gd name="adj1" fmla="val 50000"/>
              <a:gd name="adj2" fmla="val 65442"/>
            </a:avLst>
          </a:prstGeom>
          <a:solidFill>
            <a:schemeClr val="accent1"/>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23" name="Rectangle: Rounded Corners 22">
            <a:extLst>
              <a:ext uri="{FF2B5EF4-FFF2-40B4-BE49-F238E27FC236}">
                <a16:creationId xmlns:a16="http://schemas.microsoft.com/office/drawing/2014/main" id="{90594FE8-1449-4D60-A818-F511D34EEFC8}"/>
              </a:ext>
            </a:extLst>
          </p:cNvPr>
          <p:cNvSpPr/>
          <p:nvPr/>
        </p:nvSpPr>
        <p:spPr>
          <a:xfrm>
            <a:off x="3710504" y="1612205"/>
            <a:ext cx="3800890" cy="4603319"/>
          </a:xfrm>
          <a:prstGeom prst="roundRect">
            <a:avLst>
              <a:gd name="adj" fmla="val 728"/>
            </a:avLst>
          </a:prstGeom>
          <a:noFill/>
          <a:ln w="19050" cap="flat" cmpd="sng" algn="ctr">
            <a:solidFill>
              <a:schemeClr val="accent3"/>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24" name="Rectangle: Rounded Corners 23">
            <a:extLst>
              <a:ext uri="{FF2B5EF4-FFF2-40B4-BE49-F238E27FC236}">
                <a16:creationId xmlns:a16="http://schemas.microsoft.com/office/drawing/2014/main" id="{C2BD2265-781D-4365-858A-356F517B8967}"/>
              </a:ext>
            </a:extLst>
          </p:cNvPr>
          <p:cNvSpPr/>
          <p:nvPr/>
        </p:nvSpPr>
        <p:spPr>
          <a:xfrm>
            <a:off x="3710789" y="1609361"/>
            <a:ext cx="3800890" cy="313812"/>
          </a:xfrm>
          <a:prstGeom prst="roundRect">
            <a:avLst>
              <a:gd name="adj" fmla="val 0"/>
            </a:avLst>
          </a:prstGeom>
          <a:solidFill>
            <a:schemeClr val="accent3"/>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Confirm</a:t>
            </a:r>
          </a:p>
        </p:txBody>
      </p:sp>
      <p:sp>
        <p:nvSpPr>
          <p:cNvPr id="25" name="Rectangle: Rounded Corners 24">
            <a:extLst>
              <a:ext uri="{FF2B5EF4-FFF2-40B4-BE49-F238E27FC236}">
                <a16:creationId xmlns:a16="http://schemas.microsoft.com/office/drawing/2014/main" id="{42373A93-8762-4DBD-8B76-0CE863F87493}"/>
              </a:ext>
            </a:extLst>
          </p:cNvPr>
          <p:cNvSpPr/>
          <p:nvPr/>
        </p:nvSpPr>
        <p:spPr>
          <a:xfrm>
            <a:off x="8072499" y="1612205"/>
            <a:ext cx="3678599" cy="4567206"/>
          </a:xfrm>
          <a:prstGeom prst="roundRect">
            <a:avLst>
              <a:gd name="adj" fmla="val 0"/>
            </a:avLst>
          </a:prstGeom>
          <a:noFill/>
          <a:ln w="19050" cap="flat" cmpd="sng" algn="ctr">
            <a:solidFill>
              <a:schemeClr val="accent4"/>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26" name="Rectangle: Rounded Corners 25">
            <a:extLst>
              <a:ext uri="{FF2B5EF4-FFF2-40B4-BE49-F238E27FC236}">
                <a16:creationId xmlns:a16="http://schemas.microsoft.com/office/drawing/2014/main" id="{3E2B6398-D162-40BD-BAB4-0A8CD915133A}"/>
              </a:ext>
            </a:extLst>
          </p:cNvPr>
          <p:cNvSpPr/>
          <p:nvPr/>
        </p:nvSpPr>
        <p:spPr>
          <a:xfrm>
            <a:off x="8072215" y="1611928"/>
            <a:ext cx="3678599" cy="313812"/>
          </a:xfrm>
          <a:prstGeom prst="roundRect">
            <a:avLst>
              <a:gd name="adj" fmla="val 0"/>
            </a:avLst>
          </a:prstGeom>
          <a:solidFill>
            <a:schemeClr val="accent4"/>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rPr>
              <a:t>Manage</a:t>
            </a:r>
          </a:p>
        </p:txBody>
      </p:sp>
      <p:sp>
        <p:nvSpPr>
          <p:cNvPr id="27" name="TextBox 26">
            <a:extLst>
              <a:ext uri="{FF2B5EF4-FFF2-40B4-BE49-F238E27FC236}">
                <a16:creationId xmlns:a16="http://schemas.microsoft.com/office/drawing/2014/main" id="{5FB63829-8956-421F-BC41-73CD714F99E1}"/>
              </a:ext>
            </a:extLst>
          </p:cNvPr>
          <p:cNvSpPr txBox="1"/>
          <p:nvPr/>
        </p:nvSpPr>
        <p:spPr>
          <a:xfrm>
            <a:off x="8187970" y="1948870"/>
            <a:ext cx="3473981" cy="3642023"/>
          </a:xfrm>
          <a:prstGeom prst="rect">
            <a:avLst/>
          </a:prstGeom>
          <a:noFill/>
          <a:ln>
            <a:noFill/>
          </a:ln>
        </p:spPr>
        <p:txBody>
          <a:bodyPr wrap="square" rtlCol="0">
            <a:spAutoFit/>
          </a:bodyPr>
          <a:lstStyle/>
          <a:p>
            <a:pPr marL="127000" marR="0" lvl="0" indent="-127000" algn="l" defTabSz="457200" rtl="0" eaLnBrk="1" fontAlgn="auto" latinLnBrk="0" hangingPunct="1">
              <a:lnSpc>
                <a:spcPct val="100000"/>
              </a:lnSpc>
              <a:spcBef>
                <a:spcPts val="0"/>
              </a:spcBef>
              <a:spcAft>
                <a:spcPts val="200"/>
              </a:spcAft>
              <a:buClrTx/>
              <a:buSzTx/>
              <a:buFont typeface="Wingdings" pitchFamily="2" charset="2"/>
              <a:buChar char="§"/>
              <a:tabLst/>
              <a:defRPr/>
            </a:pPr>
            <a:r>
              <a:rPr kumimoji="0" lang="en-US" sz="16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Grade 1: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Hold until resolved to </a:t>
            </a:r>
            <a:b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grade 0; consider corticosteroids </a:t>
            </a:r>
            <a:b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(0.5 mg/kg/day prednisolone), then: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600" i="1" u="none" strike="noStrike" kern="1200" cap="none" spc="0" normalizeH="0" baseline="0" noProof="0">
                <a:ln>
                  <a:noFill/>
                </a:ln>
                <a:solidFill>
                  <a:srgbClr val="E1471D"/>
                </a:solidFill>
                <a:effectLst/>
                <a:uLnTx/>
                <a:uFillTx/>
                <a:latin typeface="Calibri" panose="020F0502020204030204"/>
                <a:ea typeface="+mn-ea"/>
                <a:cs typeface="Calibri" panose="020F0502020204030204" pitchFamily="34" charset="0"/>
              </a:rPr>
              <a:t>If resolved ≤28 days from onset: </a:t>
            </a:r>
            <a:br>
              <a:rPr kumimoji="0" lang="en-US" sz="1600" i="1" u="none" strike="noStrike" kern="1200" cap="none" spc="0" normalizeH="0" baseline="0" noProof="0">
                <a:ln>
                  <a:noFill/>
                </a:ln>
                <a:solidFill>
                  <a:srgbClr val="E1471D"/>
                </a:solidFill>
                <a:effectLst/>
                <a:uLnTx/>
                <a:uFillTx/>
                <a:latin typeface="Calibri" panose="020F0502020204030204"/>
                <a:ea typeface="+mn-ea"/>
                <a:cs typeface="Calibri" panose="020F0502020204030204" pitchFamily="34" charset="0"/>
              </a:rPr>
            </a:br>
            <a:r>
              <a:rPr kumimoji="0" lang="en-US" sz="1600" i="0" u="none" strike="noStrike" kern="1200" cap="none" spc="0" normalizeH="0" baseline="0" noProof="0">
                <a:ln>
                  <a:noFill/>
                </a:ln>
                <a:solidFill>
                  <a:srgbClr val="E1471D"/>
                </a:solidFill>
                <a:effectLst/>
                <a:uLnTx/>
                <a:uFillTx/>
                <a:latin typeface="Calibri" panose="020F0502020204030204"/>
                <a:ea typeface="+mn-ea"/>
                <a:cs typeface="Calibri" panose="020F0502020204030204" pitchFamily="34" charset="0"/>
              </a:rPr>
              <a:t>maintain dose </a:t>
            </a:r>
          </a:p>
          <a:p>
            <a:pPr marL="288925" marR="0" lvl="1" indent="-109538" algn="l" defTabSz="4572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en-US" sz="1600" i="1" u="none" strike="noStrike" kern="1200" cap="none" spc="0" normalizeH="0" baseline="0" noProof="0">
                <a:ln>
                  <a:noFill/>
                </a:ln>
                <a:solidFill>
                  <a:srgbClr val="E1471D"/>
                </a:solidFill>
                <a:effectLst/>
                <a:uLnTx/>
                <a:uFillTx/>
                <a:latin typeface="Calibri" panose="020F0502020204030204"/>
                <a:ea typeface="+mn-ea"/>
                <a:cs typeface="Calibri" panose="020F0502020204030204" pitchFamily="34" charset="0"/>
              </a:rPr>
              <a:t>If resolved &gt;28 days after onset: </a:t>
            </a:r>
            <a:br>
              <a:rPr kumimoji="0" lang="en-US" sz="1600" i="1" u="none" strike="noStrike" kern="1200" cap="none" spc="0" normalizeH="0" baseline="0" noProof="0">
                <a:ln>
                  <a:noFill/>
                </a:ln>
                <a:solidFill>
                  <a:srgbClr val="E1471D"/>
                </a:solidFill>
                <a:effectLst/>
                <a:uLnTx/>
                <a:uFillTx/>
                <a:latin typeface="Calibri" panose="020F0502020204030204"/>
                <a:ea typeface="+mn-ea"/>
                <a:cs typeface="Calibri" panose="020F0502020204030204" pitchFamily="34" charset="0"/>
              </a:rPr>
            </a:br>
            <a:r>
              <a:rPr kumimoji="0" lang="en-US" sz="1600" i="0" u="none" strike="noStrike" kern="1200" cap="none" spc="0" normalizeH="0" baseline="0" noProof="0">
                <a:ln>
                  <a:noFill/>
                </a:ln>
                <a:solidFill>
                  <a:srgbClr val="E1471D"/>
                </a:solidFill>
                <a:effectLst/>
                <a:uLnTx/>
                <a:uFillTx/>
                <a:latin typeface="Calibri" panose="020F0502020204030204"/>
                <a:ea typeface="+mn-ea"/>
                <a:cs typeface="Calibri" panose="020F0502020204030204" pitchFamily="34" charset="0"/>
              </a:rPr>
              <a:t>reduce dose by 1 level </a:t>
            </a:r>
          </a:p>
          <a:p>
            <a:pPr marL="127000" marR="0" lvl="0" indent="-127000" algn="l" defTabSz="457200" rtl="0" eaLnBrk="1" fontAlgn="auto" latinLnBrk="0" hangingPunct="1">
              <a:lnSpc>
                <a:spcPct val="100000"/>
              </a:lnSpc>
              <a:spcBef>
                <a:spcPts val="0"/>
              </a:spcBef>
              <a:spcAft>
                <a:spcPts val="200"/>
              </a:spcAft>
              <a:buClrTx/>
              <a:buSzTx/>
              <a:buFont typeface="Wingdings" pitchFamily="2" charset="2"/>
              <a:buChar char="§"/>
              <a:tabLst/>
              <a:defRPr/>
            </a:pPr>
            <a:endParaRPr kumimoji="0" lang="en-US" sz="16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a:p>
            <a:pPr marL="127000" marR="0" lvl="0" indent="-127000" algn="l" defTabSz="457200" rtl="0" eaLnBrk="1" fontAlgn="auto" latinLnBrk="0" hangingPunct="1">
              <a:lnSpc>
                <a:spcPct val="100000"/>
              </a:lnSpc>
              <a:spcBef>
                <a:spcPts val="0"/>
              </a:spcBef>
              <a:spcAft>
                <a:spcPts val="200"/>
              </a:spcAft>
              <a:buClrTx/>
              <a:buSzTx/>
              <a:buFont typeface="Wingdings" pitchFamily="2" charset="2"/>
              <a:buChar char="§"/>
              <a:tabLst/>
              <a:defRPr/>
            </a:pPr>
            <a:r>
              <a:rPr kumimoji="0" lang="en-US" sz="1600" b="1"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Grades 2-4: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Permanently discontinue treatment and promptly initiate systemic corticosteroid treatment, </a:t>
            </a:r>
            <a:b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rPr>
              <a:t>eg, ≥1 mg/kg/day prednisolone or equivalent for ≥14 days followed by taper for ≥4 wk</a:t>
            </a:r>
            <a:endParaRPr kumimoji="0" lang="en-US" sz="1600" b="0" i="0" u="none" strike="sngStrike" kern="1200" cap="none" spc="0" normalizeH="0" baseline="0" noProof="0">
              <a:ln>
                <a:noFill/>
              </a:ln>
              <a:solidFill>
                <a:srgbClr val="000000"/>
              </a:solidFill>
              <a:effectLst/>
              <a:uLnTx/>
              <a:uFillTx/>
              <a:latin typeface="Calibri" panose="020F0502020204030204"/>
              <a:ea typeface="+mn-ea"/>
              <a:cs typeface="Calibri" panose="020F0502020204030204" pitchFamily="34" charset="0"/>
            </a:endParaRPr>
          </a:p>
        </p:txBody>
      </p:sp>
      <p:sp>
        <p:nvSpPr>
          <p:cNvPr id="29" name="Right Arrow 17">
            <a:extLst>
              <a:ext uri="{FF2B5EF4-FFF2-40B4-BE49-F238E27FC236}">
                <a16:creationId xmlns:a16="http://schemas.microsoft.com/office/drawing/2014/main" id="{F96521C6-20CD-C146-BA68-31B40310CE2D}"/>
              </a:ext>
            </a:extLst>
          </p:cNvPr>
          <p:cNvSpPr/>
          <p:nvPr/>
        </p:nvSpPr>
        <p:spPr>
          <a:xfrm>
            <a:off x="7513963" y="3217873"/>
            <a:ext cx="540581" cy="733200"/>
          </a:xfrm>
          <a:prstGeom prst="rightArrow">
            <a:avLst/>
          </a:prstGeom>
          <a:solidFill>
            <a:schemeClr val="accent3"/>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Calibri" panose="020F0502020204030204"/>
              <a:ea typeface="+mn-ea"/>
              <a:cs typeface="Calibri" panose="020F0502020204030204" pitchFamily="34" charset="0"/>
            </a:endParaRPr>
          </a:p>
        </p:txBody>
      </p:sp>
      <p:sp>
        <p:nvSpPr>
          <p:cNvPr id="21" name="Text Box 15">
            <a:extLst>
              <a:ext uri="{FF2B5EF4-FFF2-40B4-BE49-F238E27FC236}">
                <a16:creationId xmlns:a16="http://schemas.microsoft.com/office/drawing/2014/main" id="{ED9A6603-9FB4-4353-A9DD-E1C637ECC604}"/>
              </a:ext>
            </a:extLst>
          </p:cNvPr>
          <p:cNvSpPr txBox="1">
            <a:spLocks noChangeArrowheads="1"/>
          </p:cNvSpPr>
          <p:nvPr/>
        </p:nvSpPr>
        <p:spPr bwMode="auto">
          <a:xfrm>
            <a:off x="438150" y="6379553"/>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Fam-trastuzumab</a:t>
            </a: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deruxtecan-nxki PI. Tarantino. JAMA Oncol. 2021;7:1873. </a:t>
            </a:r>
          </a:p>
        </p:txBody>
      </p:sp>
    </p:spTree>
    <p:extLst>
      <p:ext uri="{BB962C8B-B14F-4D97-AF65-F5344CB8AC3E}">
        <p14:creationId xmlns:p14="http://schemas.microsoft.com/office/powerpoint/2010/main" val="3884638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200" b="1">
                <a:solidFill>
                  <a:srgbClr val="E1471D"/>
                </a:solidFill>
                <a:hlinkClick r:id="rId3"/>
              </a:rPr>
              <a:t>clinicaloptions.com/oncology</a:t>
            </a:r>
            <a:endParaRPr lang="en-US" sz="2200" b="1">
              <a:solidFill>
                <a:srgbClr val="E1471D"/>
              </a:solidFill>
            </a:endParaRPr>
          </a:p>
          <a:p>
            <a:pPr marL="0" indent="0">
              <a:buNone/>
            </a:pPr>
            <a:r>
              <a:rPr lang="en-US" sz="2200" b="1">
                <a:solidFill>
                  <a:srgbClr val="E1471D"/>
                </a:solidFill>
                <a:hlinkClick r:id="rId4"/>
              </a:rPr>
              <a:t>clinicaloptions.com/EndometrialThinkTank</a:t>
            </a:r>
            <a:endParaRPr lang="en-US" sz="2200" b="1">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a:t>Go Online for More CCO </a:t>
            </a:r>
            <a:br>
              <a:rPr lang="en-US" altLang="en-US" sz="4000"/>
            </a:br>
            <a:r>
              <a:rPr lang="en-US" altLang="en-US" sz="4000"/>
              <a:t>Coverage of Anti-HER2 ADCs in Solid Tumors!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kern="0">
                <a:solidFill>
                  <a:srgbClr val="E1471D"/>
                </a:solidFill>
              </a:rPr>
              <a:t>ClinicalThought commentary </a:t>
            </a:r>
            <a:r>
              <a:rPr lang="en-US" sz="2200" b="0" kern="0">
                <a:cs typeface="Calibri" panose="020F0502020204030204" pitchFamily="34" charset="0"/>
              </a:rPr>
              <a:t>including experts' takeaways on </a:t>
            </a:r>
            <a:r>
              <a:rPr lang="en-US" sz="2200" b="0">
                <a:cs typeface="Calibri" panose="020F0502020204030204" pitchFamily="34" charset="0"/>
              </a:rPr>
              <a:t>the use of anti-HER2 ADCs f</a:t>
            </a:r>
            <a:r>
              <a:rPr lang="en-US" sz="2200" b="0" kern="0">
                <a:cs typeface="Calibri" panose="020F0502020204030204" pitchFamily="34" charset="0"/>
              </a:rPr>
              <a:t>or genitourinary, gastrointestinal, and gynecologic cancers </a:t>
            </a:r>
            <a:endParaRPr lang="en-US" sz="2200" b="0" i="1" kern="0">
              <a:cs typeface="Calibri" panose="020F0502020204030204" pitchFamily="34" charset="0"/>
            </a:endParaRPr>
          </a:p>
          <a:p>
            <a:pPr>
              <a:buClr>
                <a:schemeClr val="tx2">
                  <a:lumMod val="20000"/>
                  <a:lumOff val="80000"/>
                </a:schemeClr>
              </a:buClr>
              <a:defRPr/>
            </a:pPr>
            <a:r>
              <a:rPr lang="en-US" sz="2200" kern="0">
                <a:solidFill>
                  <a:srgbClr val="E1471D"/>
                </a:solidFill>
              </a:rPr>
              <a:t>On-demand CME-certified text modules </a:t>
            </a:r>
            <a:r>
              <a:rPr lang="en-US" sz="2200" b="0" kern="0"/>
              <a:t>for genitourinary and gastrointestinal cancers (coming soon!)</a:t>
            </a:r>
          </a:p>
          <a:p>
            <a:pPr>
              <a:buClr>
                <a:schemeClr val="tx2">
                  <a:lumMod val="20000"/>
                  <a:lumOff val="80000"/>
                </a:schemeClr>
              </a:buClr>
              <a:defRPr/>
            </a:pPr>
            <a:r>
              <a:rPr lang="en-US" sz="2200">
                <a:solidFill>
                  <a:srgbClr val="E1471D"/>
                </a:solidFill>
              </a:rPr>
              <a:t>Updates to Interactive Decision Support Tool </a:t>
            </a:r>
            <a:r>
              <a:rPr lang="en-US" sz="2200" b="0"/>
              <a:t>providing expert recommendations tailored to specific scenarios for patients with advanced endometrial cancer</a:t>
            </a:r>
          </a:p>
          <a:p>
            <a:pPr>
              <a:buClr>
                <a:schemeClr val="tx2">
                  <a:lumMod val="20000"/>
                  <a:lumOff val="80000"/>
                </a:schemeClr>
              </a:buClr>
              <a:defRPr/>
            </a:pPr>
            <a:endParaRPr lang="en-US" sz="2200" b="0" kern="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6b557e-94c8-45af-8d8f-6669010c4746">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02C5C4238BBD148B4BA329F89E923F2" ma:contentTypeVersion="14" ma:contentTypeDescription="Create a new document." ma:contentTypeScope="" ma:versionID="c6a8762d458b68b3b5cb6b4988434670">
  <xsd:schema xmlns:xsd="http://www.w3.org/2001/XMLSchema" xmlns:xs="http://www.w3.org/2001/XMLSchema" xmlns:p="http://schemas.microsoft.com/office/2006/metadata/properties" xmlns:ns2="b46b557e-94c8-45af-8d8f-6669010c4746" xmlns:ns3="22fd6914-46d4-4c7e-bbad-46e82841b69d" targetNamespace="http://schemas.microsoft.com/office/2006/metadata/properties" ma:root="true" ma:fieldsID="643cf123b2437b35701897f5d031d1b2" ns2:_="" ns3:_="">
    <xsd:import namespace="b46b557e-94c8-45af-8d8f-6669010c474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6b557e-94c8-45af-8d8f-6669010c47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purl.org/dc/dcmitype/"/>
    <ds:schemaRef ds:uri="22fd6914-46d4-4c7e-bbad-46e82841b69d"/>
    <ds:schemaRef ds:uri="http://schemas.microsoft.com/office/2006/metadata/properties"/>
    <ds:schemaRef ds:uri="http://purl.org/dc/elements/1.1/"/>
    <ds:schemaRef ds:uri="http://www.w3.org/XML/1998/namespace"/>
    <ds:schemaRef ds:uri="http://schemas.microsoft.com/office/infopath/2007/PartnerControls"/>
    <ds:schemaRef ds:uri="http://schemas.openxmlformats.org/package/2006/metadata/core-properties"/>
    <ds:schemaRef ds:uri="b46b557e-94c8-45af-8d8f-6669010c4746"/>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F5F2144F-0D84-44BF-9C66-E4E79A9C0104}">
  <ds:schemaRefs>
    <ds:schemaRef ds:uri="22fd6914-46d4-4c7e-bbad-46e82841b69d"/>
    <ds:schemaRef ds:uri="b46b557e-94c8-45af-8d8f-6669010c47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4771</Words>
  <Application>Microsoft Office PowerPoint</Application>
  <PresentationFormat>Widescreen</PresentationFormat>
  <Paragraphs>839</Paragraphs>
  <Slides>26</Slides>
  <Notes>24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BlinkMacSystemFont</vt:lpstr>
      <vt:lpstr>Calibri</vt:lpstr>
      <vt:lpstr>Franklin Gothic Book</vt:lpstr>
      <vt:lpstr>Google Sans</vt:lpstr>
      <vt:lpstr>Roboto</vt:lpstr>
      <vt:lpstr>Times</vt:lpstr>
      <vt:lpstr>Times New Roman</vt:lpstr>
      <vt:lpstr>Wingdings</vt:lpstr>
      <vt:lpstr>2022_CCO_Template</vt:lpstr>
      <vt:lpstr>Emerging HER2-Targeted Antibody–Drug Conjugates in Gynecologic Cancers  </vt:lpstr>
      <vt:lpstr>About These Slides</vt:lpstr>
      <vt:lpstr>Faculty and Disclosures</vt:lpstr>
      <vt:lpstr>Tumor Agnostic Prevalence of HER2 Alterations (Mutations and Amplifications)</vt:lpstr>
      <vt:lpstr>Implications of HER2/neu Testing in Serous/Carcinosarcoma EC</vt:lpstr>
      <vt:lpstr>Clinical Implications of Key Biomarkers in EC </vt:lpstr>
      <vt:lpstr>Molecular Testing in Ovarian and/or Cervical Cancers</vt:lpstr>
      <vt:lpstr>ASCO/CAP Guidelines for HER2 Classification: IHC</vt:lpstr>
      <vt:lpstr>ASCO/CAP Guidelines for HER2 Classification: ISH </vt:lpstr>
      <vt:lpstr>Guideline and Expert Recommendations for Type and Frequency of HER2 Testing in Gynecologic Cancers</vt:lpstr>
      <vt:lpstr>Clinical Data for Anti-HER2 Therapy in Gynecologic Cancers</vt:lpstr>
      <vt:lpstr>Phase II of Carboplatin + Paclitaxel + Trastuzumab vs CT Treatment for Stage III/IV or Recurrent HER2+ USC </vt:lpstr>
      <vt:lpstr>Phase II GOG Trial of Trastuzumab in Recurrent, Refractory Ovarian Cancer With HER2 Overexpression</vt:lpstr>
      <vt:lpstr>A Case Report for Trastuzumab/Pertuzumab in Adv CC</vt:lpstr>
      <vt:lpstr>Novel Anti-HER2 ADCs in Gynecologic Cancers</vt:lpstr>
      <vt:lpstr>HER2-Targeted ADC: Trastuzumab deruxtecan</vt:lpstr>
      <vt:lpstr>Phase II DESTINY-PanTumor02: T-DXd in HER2-Positive Gynecologic Cancers Cohorts </vt:lpstr>
      <vt:lpstr>DESTINY-PanTumor02: T-DXd Responses in Gynecologic Cancers by HER2 Status</vt:lpstr>
      <vt:lpstr>DESTINY-PanTumor02: Safety Summary</vt:lpstr>
      <vt:lpstr>Global, Open-Label Phase I/IIa of HER2-Targeting ADC (DB-1303) in Recurrent/Metastatic EC </vt:lpstr>
      <vt:lpstr>Phase I/IIa of DB-1303: Responses</vt:lpstr>
      <vt:lpstr>When Should You Incorporate Anti-HER2 in Patients With Gynecologic Cancers?</vt:lpstr>
      <vt:lpstr>Managing the Safety Profile of Anti-HER2 ADCs in Patients With Gynecologic Cancers</vt:lpstr>
      <vt:lpstr>Administration Considerations for T-DXd in Gynecologic Cancers</vt:lpstr>
      <vt:lpstr>Strategies to Manage ILD  Associated With HER2-Directed T-DXd</vt:lpstr>
      <vt:lpstr>Go Online for More CCO  Coverage of Anti-HER2 ADCs in Solid Tumors!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Emerging HER2-Targeted Antibody–Drug Conjugates in Gynecologic Cancers</dc:title>
  <dc:creator>Preferred User</dc:creator>
  <cp:lastModifiedBy>Natalia Kolenko</cp:lastModifiedBy>
  <cp:revision>2</cp:revision>
  <cp:lastPrinted>2016-09-26T20:21:49Z</cp:lastPrinted>
  <dcterms:created xsi:type="dcterms:W3CDTF">2005-05-27T15:08:01Z</dcterms:created>
  <dcterms:modified xsi:type="dcterms:W3CDTF">2024-05-07T18:13:08Z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53d5ec9a-fd11-4a95-8898-23da16a9bb9f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0x010100602C5C4238BBD148B4BA329F89E923F2</vt:lpwstr>
  </property>
  <property fmtid="{D5CDD505-2E9C-101B-9397-08002B2CF9AE}" pid="9" name="MediaServiceImageTags">
    <vt:lpwstr/>
  </property>
</Properties>
</file>