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44" r:id="rId8"/>
    <p:sldId id="573" r:id="rId9"/>
    <p:sldId id="571" r:id="rId10"/>
    <p:sldId id="570" r:id="rId11"/>
    <p:sldId id="575" r:id="rId12"/>
    <p:sldId id="574" r:id="rId13"/>
    <p:sldId id="564" r:id="rId14"/>
    <p:sldId id="577"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11" clrIdx="16">
    <p:extLst>
      <p:ext uri="{19B8F6BF-5375-455C-9EA6-DF929625EA0E}">
        <p15:presenceInfo xmlns:p15="http://schemas.microsoft.com/office/powerpoint/2012/main" userId="S::krosenthal@clinicaloptions.com::67a58a6d-22ff-4b03-8f01-10ea3f44af52" providerId="AD"/>
      </p:ext>
    </p:extLst>
  </p:cmAuthor>
  <p:cmAuthor id="18" name="Allison Weckerle" initials="AW" lastIdx="26" clrIdx="17">
    <p:extLst>
      <p:ext uri="{19B8F6BF-5375-455C-9EA6-DF929625EA0E}">
        <p15:presenceInfo xmlns:p15="http://schemas.microsoft.com/office/powerpoint/2012/main" userId="S::aweckerle@cealliance.com::2aecc5db-e215-47aa-9eb4-82d4e2a56303" providerId="AD"/>
      </p:ext>
    </p:extLst>
  </p:cmAuthor>
  <p:cmAuthor id="19" name="Ryan Topping" initials="RT" lastIdx="5" clrIdx="18">
    <p:extLst>
      <p:ext uri="{19B8F6BF-5375-455C-9EA6-DF929625EA0E}">
        <p15:presenceInfo xmlns:p15="http://schemas.microsoft.com/office/powerpoint/2012/main" userId="Ryan Topping" providerId="None"/>
      </p:ext>
    </p:extLst>
  </p:cmAuthor>
  <p:cmAuthor id="20" name="Andrea Boecler" initials="AB" lastIdx="3" clrIdx="19">
    <p:extLst>
      <p:ext uri="{19B8F6BF-5375-455C-9EA6-DF929625EA0E}">
        <p15:presenceInfo xmlns:p15="http://schemas.microsoft.com/office/powerpoint/2012/main" userId="S::aboecler@clinicaloptions.com::28e82037-1239-4052-943b-ae184e0bc2af" providerId="AD"/>
      </p:ext>
    </p:extLst>
  </p:cmAuthor>
  <p:cmAuthor id="21" name="Dussadee Royal" initials="DR" lastIdx="2"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E1471D"/>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5F9692-A0BA-44A1-ABB5-59549A023D13}" v="228" dt="2025-02-07T16:03:27.099"/>
    <p1510:client id="{4A32C2B7-9CAF-4076-833A-58D5CD5BAA15}" v="17" dt="2025-02-06T19:15:33.533"/>
    <p1510:client id="{B6A988A8-431C-44D9-8B06-3496BEA58CA4}" v="16" dt="2025-02-07T18:41:29.81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30" autoAdjust="0"/>
    <p:restoredTop sz="90503" autoAdjust="0"/>
  </p:normalViewPr>
  <p:slideViewPr>
    <p:cSldViewPr snapToGrid="0">
      <p:cViewPr varScale="1">
        <p:scale>
          <a:sx n="88" d="100"/>
          <a:sy n="88" d="100"/>
        </p:scale>
        <p:origin x="1012" y="5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cCR, clinical complete response; </a:t>
            </a:r>
            <a:r>
              <a:rPr lang="en-US" b="0" i="1" dirty="0">
                <a:solidFill>
                  <a:schemeClr val="bg1"/>
                </a:solidFill>
              </a:rPr>
              <a:t>CNCT, consolidation chemotherapy; CRT, chemoradiotherapy; INCT, induction chemotherapy; </a:t>
            </a:r>
            <a:r>
              <a:rPr lang="en-US" altLang="en-US" sz="1200" i="1" dirty="0"/>
              <a:t>nCR, near-complete response; WW, watch and wait; TME, total mesorectal excision.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271490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D514A-9588-96A9-D8B1-1929278A3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6CB94-4F50-8E46-FD82-5CC89BBC5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6D7F4-D756-7C4B-8B08-E25EC54B640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001D35"/>
                </a:solidFill>
                <a:effectLst/>
                <a:latin typeface="Google Sans"/>
              </a:rPr>
              <a:t>5-FU, 5-fluorouracil, CAPOX, </a:t>
            </a:r>
            <a:r>
              <a:rPr lang="en-US" b="0" i="1" dirty="0">
                <a:solidFill>
                  <a:srgbClr val="474747"/>
                </a:solidFill>
                <a:effectLst/>
                <a:latin typeface="Roboto" panose="02000000000000000000" pitchFamily="2" charset="0"/>
              </a:rPr>
              <a:t>capecitabine/oxaliplatin; </a:t>
            </a:r>
            <a:r>
              <a:rPr lang="en-US" b="0" i="1" dirty="0">
                <a:solidFill>
                  <a:schemeClr val="bg1"/>
                </a:solidFill>
              </a:rPr>
              <a:t>cCR, complete clinical response; CNCT, consolidation chemotherapy; CRT, chemoradiotherapy; DFS, disease-free survival; DRFS, distant recurrence-free survival; FOLFOX, </a:t>
            </a:r>
            <a:r>
              <a:rPr lang="en-US" b="0" i="1" dirty="0">
                <a:solidFill>
                  <a:srgbClr val="001D35"/>
                </a:solidFill>
                <a:effectLst/>
                <a:latin typeface="Google Sans"/>
              </a:rPr>
              <a:t>5-fluorouracil/leucovorin/oxaliplatin;</a:t>
            </a:r>
            <a:r>
              <a:rPr lang="en-US" b="0" i="1" dirty="0">
                <a:solidFill>
                  <a:schemeClr val="bg1"/>
                </a:solidFill>
              </a:rPr>
              <a:t> iCR, incomplete clinical response; INCT, induction chemotherapy; LRFS, local recurrence-free survival; nCR, near-complete response; OS, overall survival; pCR, pathologic complete response; TME, total mesorectal excision; TNT, total neoadjuvant therapy, WW, </a:t>
            </a:r>
            <a:r>
              <a:rPr lang="en-US" sz="1200" b="0" i="1">
                <a:solidFill>
                  <a:srgbClr val="000000"/>
                </a:solidFill>
                <a:effectLst/>
                <a:latin typeface="+mn-lt"/>
                <a:ea typeface="Times New Roman" panose="02020603050405020304" pitchFamily="18" charset="0"/>
                <a:cs typeface="Aptos" panose="020B0004020202020204" pitchFamily="34" charset="0"/>
              </a:rPr>
              <a:t>watch and wait</a:t>
            </a:r>
            <a:r>
              <a:rPr lang="en-US" b="0" i="1" dirty="0">
                <a:solidFill>
                  <a:schemeClr val="bg1"/>
                </a:solidFill>
              </a:rPr>
              <a:t>.</a:t>
            </a:r>
            <a:endParaRPr lang="en-US" i="1" dirty="0"/>
          </a:p>
        </p:txBody>
      </p:sp>
      <p:sp>
        <p:nvSpPr>
          <p:cNvPr id="4" name="Slide Number Placeholder 3">
            <a:extLst>
              <a:ext uri="{FF2B5EF4-FFF2-40B4-BE49-F238E27FC236}">
                <a16:creationId xmlns:a16="http://schemas.microsoft.com/office/drawing/2014/main" id="{C59AD390-89A4-3F06-E780-06355CE5AA0A}"/>
              </a:ext>
            </a:extLst>
          </p:cNvPr>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3572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AV, anal verge; ECOG, Eastern Cooperative Oncology Group; IQR, interquartile range;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8488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CNCT, consolidation chemotherapy; DFS, disease-free survival; INCT, induction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806445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cCR, clinical complete response; DFS, disease-free survival; iCR, incomplete clinical response; nCR, near-complete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4717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98DEB-0C9A-FE57-7BFE-34A784368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9470E-99A4-95F8-E735-A9FCBCACAE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2363E-3320-3D59-8729-663F6296224C}"/>
              </a:ext>
            </a:extLst>
          </p:cNvPr>
          <p:cNvSpPr>
            <a:spLocks noGrp="1"/>
          </p:cNvSpPr>
          <p:nvPr>
            <p:ph type="body" idx="1"/>
          </p:nvPr>
        </p:nvSpPr>
        <p:spPr/>
        <p:txBody>
          <a:bodyPr/>
          <a:lstStyle/>
          <a:p>
            <a:r>
              <a:rPr lang="en-US" i="1" dirty="0"/>
              <a:t>DRFS, distant recurrence–free survival; LRFS, local recurrence–free survival; OS, overall survival.</a:t>
            </a:r>
          </a:p>
        </p:txBody>
      </p:sp>
      <p:sp>
        <p:nvSpPr>
          <p:cNvPr id="4" name="Slide Number Placeholder 3">
            <a:extLst>
              <a:ext uri="{FF2B5EF4-FFF2-40B4-BE49-F238E27FC236}">
                <a16:creationId xmlns:a16="http://schemas.microsoft.com/office/drawing/2014/main" id="{2C1A0720-C9AC-983F-C100-A3B2C67FC1B3}"/>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41546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i="1" dirty="0"/>
              <a:t>cCR, clinical complete response; nCR, near-complete response; </a:t>
            </a:r>
            <a:r>
              <a:rPr lang="en-US" sz="1200" b="0" i="1" dirty="0">
                <a:solidFill>
                  <a:srgbClr val="000000"/>
                </a:solidFill>
                <a:effectLst/>
                <a:latin typeface="+mn-lt"/>
                <a:ea typeface="Times New Roman" panose="02020603050405020304" pitchFamily="18" charset="0"/>
                <a:cs typeface="Aptos" panose="020B0004020202020204" pitchFamily="34" charset="0"/>
              </a:rPr>
              <a:t>TME, total mesorectal excision; TNT, total neoadjuvant therapy; WW, watch and wait.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165145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CAO/ARO/AIO-12 and OPRA: Pooled Analysis of Watch and Wait vs Total Mesorectal Excision in Patients With Rectal Cancer Who Responded to Total Neoadjuvant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Boehringer Ingelheim Pharmaceuticals,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2025 ASCO Gastrointestinal Cancers Symposium</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CAO/ARO/AIO-12 and OPRA Pooled Analysis: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Patients with locally advanced rectal cancer who achieve cCR or nCR following total neoadjuvant therapy may be suitable for watch-and-wait surveillance</a:t>
            </a:r>
            <a:r>
              <a:rPr lang="en-US" altLang="en-US" sz="2400" baseline="30000" dirty="0"/>
              <a:t>1</a:t>
            </a:r>
          </a:p>
          <a:p>
            <a:pPr lvl="1"/>
            <a:r>
              <a:rPr lang="en-US" altLang="en-US" sz="2200" dirty="0"/>
              <a:t>Among those who opt for watch and wait, ~20% of patients with cCR and 50% with nCR experience local tumor regrowth</a:t>
            </a:r>
            <a:r>
              <a:rPr lang="en-US" altLang="en-US" sz="2200" baseline="30000" dirty="0"/>
              <a:t>1,2</a:t>
            </a:r>
          </a:p>
          <a:p>
            <a:r>
              <a:rPr lang="en-US" altLang="en-US" sz="2400" dirty="0"/>
              <a:t>Prospective randomized trial comparing selective watch and wait with mandatory total mesorectal excision is deemed impractical due to the high likelihood of patient crossover into the watch-and-wait arm</a:t>
            </a:r>
            <a:r>
              <a:rPr lang="en-US" altLang="en-US" sz="2400" baseline="30000" dirty="0"/>
              <a:t>3</a:t>
            </a:r>
          </a:p>
          <a:p>
            <a:r>
              <a:rPr lang="en-US" altLang="en-US" sz="2400" dirty="0"/>
              <a:t>The current report detailed findings on WW vs TNE from a pooled analysis of 2 phase II trials (CAO/ARO/AIO-12 and OPRA) that randomized patients with stage II/III rectal cancer to induction or consolidation total neoadjuvant therapy (INCT-CRT vs CRT-CNCT)</a:t>
            </a:r>
            <a:r>
              <a:rPr lang="en-US" altLang="en-US" sz="2400" baseline="30000" dirty="0"/>
              <a:t>4</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55980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1. Thompson. JAMA Network Open. 2024;7:e2350903. 2. Smith. JAMA Oncol. 2019;5:e185896. </a:t>
            </a:r>
          </a:p>
          <a:p>
            <a:pPr eaLnBrk="1" hangingPunct="1"/>
            <a:r>
              <a:rPr lang="en-US" altLang="en-US" sz="1200" b="0" dirty="0">
                <a:solidFill>
                  <a:schemeClr val="bg2"/>
                </a:solidFill>
                <a:latin typeface="Calibri" panose="020F0502020204030204" pitchFamily="34" charset="0"/>
              </a:rPr>
              <a:t>3. Williams. Front Oncol. 2024;14:1477510. 4. Williams. ASCO GI 2025. Abstr 21.</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8FFA-D78C-0A3A-5FBB-0169ECB485ED}"/>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32D547C-16D3-5030-D86A-E25049A44D5F}"/>
              </a:ext>
            </a:extLst>
          </p:cNvPr>
          <p:cNvSpPr>
            <a:spLocks noGrp="1"/>
          </p:cNvSpPr>
          <p:nvPr>
            <p:ph idx="1"/>
          </p:nvPr>
        </p:nvSpPr>
        <p:spPr>
          <a:xfrm>
            <a:off x="604675" y="1513047"/>
            <a:ext cx="10877529" cy="438439"/>
          </a:xfrm>
        </p:spPr>
        <p:txBody>
          <a:bodyPr/>
          <a:lstStyle/>
          <a:p>
            <a:r>
              <a:rPr lang="en-US" sz="2000" b="0" kern="0" dirty="0"/>
              <a:t>Pooled analysis of 2 multicenter, randomized phase II trials: CAO/ARO/AIO-12 and OPRA</a:t>
            </a:r>
          </a:p>
        </p:txBody>
      </p:sp>
      <p:sp>
        <p:nvSpPr>
          <p:cNvPr id="19458" name="Rectangle 2">
            <a:extLst>
              <a:ext uri="{FF2B5EF4-FFF2-40B4-BE49-F238E27FC236}">
                <a16:creationId xmlns:a16="http://schemas.microsoft.com/office/drawing/2014/main" id="{410FD6CB-8F21-F8CD-D424-00D7B6A27B13}"/>
              </a:ext>
            </a:extLst>
          </p:cNvPr>
          <p:cNvSpPr>
            <a:spLocks noGrp="1" noChangeArrowheads="1"/>
          </p:cNvSpPr>
          <p:nvPr>
            <p:ph type="title"/>
          </p:nvPr>
        </p:nvSpPr>
        <p:spPr/>
        <p:txBody>
          <a:bodyPr/>
          <a:lstStyle/>
          <a:p>
            <a:pPr eaLnBrk="1" hangingPunct="1"/>
            <a:r>
              <a:rPr lang="en-US" altLang="en-US" sz="3600" dirty="0"/>
              <a:t>CAO/ARO/AIO-12 and OPRA Pooled Analysis</a:t>
            </a:r>
            <a:r>
              <a:rPr lang="en-US" altLang="en-US" dirty="0"/>
              <a:t>: </a:t>
            </a:r>
            <a:br>
              <a:rPr lang="en-US" altLang="en-US" dirty="0"/>
            </a:br>
            <a:r>
              <a:rPr lang="en-US" altLang="en-US" dirty="0"/>
              <a:t>Study Design</a:t>
            </a:r>
          </a:p>
        </p:txBody>
      </p:sp>
      <p:sp>
        <p:nvSpPr>
          <p:cNvPr id="19463" name="Rectangle 49">
            <a:extLst>
              <a:ext uri="{FF2B5EF4-FFF2-40B4-BE49-F238E27FC236}">
                <a16:creationId xmlns:a16="http://schemas.microsoft.com/office/drawing/2014/main" id="{07244AA5-146D-AA4B-5FE4-D2897BAD1A96}"/>
              </a:ext>
            </a:extLst>
          </p:cNvPr>
          <p:cNvSpPr>
            <a:spLocks noChangeArrowheads="1"/>
          </p:cNvSpPr>
          <p:nvPr/>
        </p:nvSpPr>
        <p:spPr bwMode="auto">
          <a:xfrm>
            <a:off x="2919112" y="2080441"/>
            <a:ext cx="1699352" cy="411523"/>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CAO/ARO/AIO-12</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311)</a:t>
            </a:r>
          </a:p>
        </p:txBody>
      </p:sp>
      <p:sp>
        <p:nvSpPr>
          <p:cNvPr id="19464" name="Rectangle 50">
            <a:extLst>
              <a:ext uri="{FF2B5EF4-FFF2-40B4-BE49-F238E27FC236}">
                <a16:creationId xmlns:a16="http://schemas.microsoft.com/office/drawing/2014/main" id="{20C486B3-84C4-C33B-CD45-ACC4DB4FD0B3}"/>
              </a:ext>
            </a:extLst>
          </p:cNvPr>
          <p:cNvSpPr>
            <a:spLocks noChangeArrowheads="1"/>
          </p:cNvSpPr>
          <p:nvPr/>
        </p:nvSpPr>
        <p:spPr bwMode="auto">
          <a:xfrm>
            <a:off x="7228203" y="2044664"/>
            <a:ext cx="1793818" cy="447301"/>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OPRA</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324)</a:t>
            </a:r>
          </a:p>
        </p:txBody>
      </p:sp>
      <p:sp>
        <p:nvSpPr>
          <p:cNvPr id="2" name="Text Box 11">
            <a:extLst>
              <a:ext uri="{FF2B5EF4-FFF2-40B4-BE49-F238E27FC236}">
                <a16:creationId xmlns:a16="http://schemas.microsoft.com/office/drawing/2014/main" id="{27F48824-16C0-90D7-DBA3-5726F80140EE}"/>
              </a:ext>
            </a:extLst>
          </p:cNvPr>
          <p:cNvSpPr txBox="1">
            <a:spLocks noChangeArrowheads="1"/>
          </p:cNvSpPr>
          <p:nvPr/>
        </p:nvSpPr>
        <p:spPr bwMode="auto">
          <a:xfrm>
            <a:off x="436984" y="637237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a:t>
            </a:r>
          </a:p>
        </p:txBody>
      </p:sp>
      <p:sp>
        <p:nvSpPr>
          <p:cNvPr id="3" name="Rectangle 49">
            <a:extLst>
              <a:ext uri="{FF2B5EF4-FFF2-40B4-BE49-F238E27FC236}">
                <a16:creationId xmlns:a16="http://schemas.microsoft.com/office/drawing/2014/main" id="{1FC98241-D91D-2D93-7942-38845FCC1E2C}"/>
              </a:ext>
            </a:extLst>
          </p:cNvPr>
          <p:cNvSpPr>
            <a:spLocks noChangeArrowheads="1"/>
          </p:cNvSpPr>
          <p:nvPr/>
        </p:nvSpPr>
        <p:spPr bwMode="auto">
          <a:xfrm>
            <a:off x="2268049" y="2727521"/>
            <a:ext cx="1357723" cy="53738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INCT-CRT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156)</a:t>
            </a:r>
          </a:p>
        </p:txBody>
      </p:sp>
      <p:sp>
        <p:nvSpPr>
          <p:cNvPr id="4" name="Rectangle 49">
            <a:extLst>
              <a:ext uri="{FF2B5EF4-FFF2-40B4-BE49-F238E27FC236}">
                <a16:creationId xmlns:a16="http://schemas.microsoft.com/office/drawing/2014/main" id="{BD7BEBF2-7DD9-0DA1-8352-4EA9E980E8DF}"/>
              </a:ext>
            </a:extLst>
          </p:cNvPr>
          <p:cNvSpPr>
            <a:spLocks noChangeArrowheads="1"/>
          </p:cNvSpPr>
          <p:nvPr/>
        </p:nvSpPr>
        <p:spPr bwMode="auto">
          <a:xfrm>
            <a:off x="3899167" y="2721676"/>
            <a:ext cx="1357723" cy="53738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CRT-CNCT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150)</a:t>
            </a:r>
          </a:p>
        </p:txBody>
      </p:sp>
      <p:sp>
        <p:nvSpPr>
          <p:cNvPr id="9" name="Rectangle 49">
            <a:extLst>
              <a:ext uri="{FF2B5EF4-FFF2-40B4-BE49-F238E27FC236}">
                <a16:creationId xmlns:a16="http://schemas.microsoft.com/office/drawing/2014/main" id="{5A613F65-9FC3-DC80-570C-AD2CC9DC9D05}"/>
              </a:ext>
            </a:extLst>
          </p:cNvPr>
          <p:cNvSpPr>
            <a:spLocks noChangeArrowheads="1"/>
          </p:cNvSpPr>
          <p:nvPr/>
        </p:nvSpPr>
        <p:spPr bwMode="auto">
          <a:xfrm>
            <a:off x="6594865" y="2628048"/>
            <a:ext cx="1357723" cy="53738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INCT-CRT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158)</a:t>
            </a:r>
          </a:p>
        </p:txBody>
      </p:sp>
      <p:sp>
        <p:nvSpPr>
          <p:cNvPr id="10" name="Rectangle 49">
            <a:extLst>
              <a:ext uri="{FF2B5EF4-FFF2-40B4-BE49-F238E27FC236}">
                <a16:creationId xmlns:a16="http://schemas.microsoft.com/office/drawing/2014/main" id="{D5E01573-6943-C7C0-0F61-5FEC4C72D650}"/>
              </a:ext>
            </a:extLst>
          </p:cNvPr>
          <p:cNvSpPr>
            <a:spLocks noChangeArrowheads="1"/>
          </p:cNvSpPr>
          <p:nvPr/>
        </p:nvSpPr>
        <p:spPr bwMode="auto">
          <a:xfrm>
            <a:off x="8246412" y="2628085"/>
            <a:ext cx="1357723" cy="53738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CRT-CNCT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166)</a:t>
            </a:r>
          </a:p>
        </p:txBody>
      </p:sp>
      <p:sp>
        <p:nvSpPr>
          <p:cNvPr id="14" name="Rectangle 49">
            <a:extLst>
              <a:ext uri="{FF2B5EF4-FFF2-40B4-BE49-F238E27FC236}">
                <a16:creationId xmlns:a16="http://schemas.microsoft.com/office/drawing/2014/main" id="{A46FBCB1-3E55-FE12-244E-E53036639A51}"/>
              </a:ext>
            </a:extLst>
          </p:cNvPr>
          <p:cNvSpPr>
            <a:spLocks noChangeArrowheads="1"/>
          </p:cNvSpPr>
          <p:nvPr/>
        </p:nvSpPr>
        <p:spPr bwMode="auto">
          <a:xfrm>
            <a:off x="2542349" y="3516167"/>
            <a:ext cx="2414507" cy="51523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TME within 6 wk of TNT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286)</a:t>
            </a:r>
          </a:p>
        </p:txBody>
      </p:sp>
      <p:sp>
        <p:nvSpPr>
          <p:cNvPr id="19" name="Rectangle 49">
            <a:extLst>
              <a:ext uri="{FF2B5EF4-FFF2-40B4-BE49-F238E27FC236}">
                <a16:creationId xmlns:a16="http://schemas.microsoft.com/office/drawing/2014/main" id="{DA7B681E-4530-2107-4D83-B08EFC46407C}"/>
              </a:ext>
            </a:extLst>
          </p:cNvPr>
          <p:cNvSpPr>
            <a:spLocks noChangeArrowheads="1"/>
          </p:cNvSpPr>
          <p:nvPr/>
        </p:nvSpPr>
        <p:spPr bwMode="auto">
          <a:xfrm>
            <a:off x="6814655" y="3428061"/>
            <a:ext cx="2499354" cy="4839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Restaged 8 wk after TNT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304)</a:t>
            </a:r>
          </a:p>
        </p:txBody>
      </p:sp>
      <p:sp>
        <p:nvSpPr>
          <p:cNvPr id="23" name="Rectangle 49">
            <a:extLst>
              <a:ext uri="{FF2B5EF4-FFF2-40B4-BE49-F238E27FC236}">
                <a16:creationId xmlns:a16="http://schemas.microsoft.com/office/drawing/2014/main" id="{57A1EE4C-2F1D-B346-651A-792CAF80E233}"/>
              </a:ext>
            </a:extLst>
          </p:cNvPr>
          <p:cNvSpPr>
            <a:spLocks noChangeArrowheads="1"/>
          </p:cNvSpPr>
          <p:nvPr/>
        </p:nvSpPr>
        <p:spPr bwMode="auto">
          <a:xfrm>
            <a:off x="6651064" y="4963794"/>
            <a:ext cx="1357723" cy="4437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Offered WW</a:t>
            </a:r>
          </a:p>
        </p:txBody>
      </p:sp>
      <p:sp>
        <p:nvSpPr>
          <p:cNvPr id="24" name="Rectangle 49">
            <a:extLst>
              <a:ext uri="{FF2B5EF4-FFF2-40B4-BE49-F238E27FC236}">
                <a16:creationId xmlns:a16="http://schemas.microsoft.com/office/drawing/2014/main" id="{9C93CD7B-8147-79D4-6434-CC72066B3F13}"/>
              </a:ext>
            </a:extLst>
          </p:cNvPr>
          <p:cNvSpPr>
            <a:spLocks noChangeArrowheads="1"/>
          </p:cNvSpPr>
          <p:nvPr/>
        </p:nvSpPr>
        <p:spPr bwMode="auto">
          <a:xfrm>
            <a:off x="8925274" y="4970105"/>
            <a:ext cx="1314150" cy="4437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TME</a:t>
            </a:r>
          </a:p>
        </p:txBody>
      </p:sp>
      <p:cxnSp>
        <p:nvCxnSpPr>
          <p:cNvPr id="40" name="Connector: Elbow 39">
            <a:extLst>
              <a:ext uri="{FF2B5EF4-FFF2-40B4-BE49-F238E27FC236}">
                <a16:creationId xmlns:a16="http://schemas.microsoft.com/office/drawing/2014/main" id="{A833753E-0109-56DD-863D-921FD3AAB9B5}"/>
              </a:ext>
            </a:extLst>
          </p:cNvPr>
          <p:cNvCxnSpPr>
            <a:cxnSpLocks/>
            <a:endCxn id="3" idx="0"/>
          </p:cNvCxnSpPr>
          <p:nvPr/>
        </p:nvCxnSpPr>
        <p:spPr bwMode="auto">
          <a:xfrm rot="5400000">
            <a:off x="3275632" y="2234364"/>
            <a:ext cx="164437" cy="821877"/>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cxnSp>
        <p:nvCxnSpPr>
          <p:cNvPr id="46" name="Connector: Elbow 45">
            <a:extLst>
              <a:ext uri="{FF2B5EF4-FFF2-40B4-BE49-F238E27FC236}">
                <a16:creationId xmlns:a16="http://schemas.microsoft.com/office/drawing/2014/main" id="{7C9DCEA1-E126-A1EE-BF50-940671FDF76A}"/>
              </a:ext>
            </a:extLst>
          </p:cNvPr>
          <p:cNvCxnSpPr>
            <a:cxnSpLocks/>
            <a:endCxn id="4" idx="0"/>
          </p:cNvCxnSpPr>
          <p:nvPr/>
        </p:nvCxnSpPr>
        <p:spPr bwMode="auto">
          <a:xfrm rot="16200000" flipH="1">
            <a:off x="4094112" y="2237759"/>
            <a:ext cx="158592" cy="809241"/>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cxnSp>
        <p:nvCxnSpPr>
          <p:cNvPr id="53" name="Connector: Elbow 52">
            <a:extLst>
              <a:ext uri="{FF2B5EF4-FFF2-40B4-BE49-F238E27FC236}">
                <a16:creationId xmlns:a16="http://schemas.microsoft.com/office/drawing/2014/main" id="{EA213F7B-137C-0C6E-CD17-08CF13E23E24}"/>
              </a:ext>
            </a:extLst>
          </p:cNvPr>
          <p:cNvCxnSpPr>
            <a:cxnSpLocks/>
            <a:stCxn id="3" idx="2"/>
            <a:endCxn id="14" idx="0"/>
          </p:cNvCxnSpPr>
          <p:nvPr/>
        </p:nvCxnSpPr>
        <p:spPr bwMode="auto">
          <a:xfrm rot="16200000" flipH="1">
            <a:off x="3222626" y="2989190"/>
            <a:ext cx="251262" cy="802692"/>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56" name="Connector: Elbow 55">
            <a:extLst>
              <a:ext uri="{FF2B5EF4-FFF2-40B4-BE49-F238E27FC236}">
                <a16:creationId xmlns:a16="http://schemas.microsoft.com/office/drawing/2014/main" id="{46A18DD2-CBB1-E3BB-2F58-BE1E4BB933E1}"/>
              </a:ext>
            </a:extLst>
          </p:cNvPr>
          <p:cNvCxnSpPr>
            <a:cxnSpLocks/>
            <a:stCxn id="4" idx="2"/>
            <a:endCxn id="14" idx="0"/>
          </p:cNvCxnSpPr>
          <p:nvPr/>
        </p:nvCxnSpPr>
        <p:spPr bwMode="auto">
          <a:xfrm rot="5400000">
            <a:off x="4035263" y="2973400"/>
            <a:ext cx="257107" cy="828426"/>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9471" name="Connector: Elbow 19470">
            <a:extLst>
              <a:ext uri="{FF2B5EF4-FFF2-40B4-BE49-F238E27FC236}">
                <a16:creationId xmlns:a16="http://schemas.microsoft.com/office/drawing/2014/main" id="{925EFAC0-3535-328C-21C2-53AEFD297989}"/>
              </a:ext>
            </a:extLst>
          </p:cNvPr>
          <p:cNvCxnSpPr>
            <a:cxnSpLocks/>
            <a:stCxn id="19464" idx="2"/>
            <a:endCxn id="9" idx="0"/>
          </p:cNvCxnSpPr>
          <p:nvPr/>
        </p:nvCxnSpPr>
        <p:spPr bwMode="auto">
          <a:xfrm rot="5400000">
            <a:off x="7631379" y="2134314"/>
            <a:ext cx="136083" cy="851385"/>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cxnSp>
        <p:nvCxnSpPr>
          <p:cNvPr id="19472" name="Connector: Elbow 19471">
            <a:extLst>
              <a:ext uri="{FF2B5EF4-FFF2-40B4-BE49-F238E27FC236}">
                <a16:creationId xmlns:a16="http://schemas.microsoft.com/office/drawing/2014/main" id="{BDE88A24-92F0-4074-56C5-F9AA55422A6F}"/>
              </a:ext>
            </a:extLst>
          </p:cNvPr>
          <p:cNvCxnSpPr>
            <a:cxnSpLocks/>
            <a:stCxn id="19464" idx="2"/>
            <a:endCxn id="10" idx="0"/>
          </p:cNvCxnSpPr>
          <p:nvPr/>
        </p:nvCxnSpPr>
        <p:spPr bwMode="auto">
          <a:xfrm rot="16200000" flipH="1">
            <a:off x="8457133" y="2159944"/>
            <a:ext cx="136120" cy="800162"/>
          </a:xfrm>
          <a:prstGeom prst="bentConnector3">
            <a:avLst>
              <a:gd name="adj1" fmla="val 50000"/>
            </a:avLst>
          </a:prstGeom>
          <a:noFill/>
          <a:ln w="28575" cap="flat" cmpd="sng" algn="ctr">
            <a:solidFill>
              <a:schemeClr val="bg1"/>
            </a:solidFill>
            <a:prstDash val="solid"/>
            <a:round/>
            <a:headEnd type="none" w="med" len="med"/>
            <a:tailEnd type="none" w="med" len="med"/>
          </a:ln>
          <a:effectLst/>
        </p:spPr>
      </p:cxnSp>
      <p:cxnSp>
        <p:nvCxnSpPr>
          <p:cNvPr id="19474" name="Connector: Elbow 19473">
            <a:extLst>
              <a:ext uri="{FF2B5EF4-FFF2-40B4-BE49-F238E27FC236}">
                <a16:creationId xmlns:a16="http://schemas.microsoft.com/office/drawing/2014/main" id="{FFB67427-E2EA-2D8F-EDDB-A3250B9CC399}"/>
              </a:ext>
            </a:extLst>
          </p:cNvPr>
          <p:cNvCxnSpPr>
            <a:cxnSpLocks/>
            <a:stCxn id="9" idx="2"/>
            <a:endCxn id="19" idx="0"/>
          </p:cNvCxnSpPr>
          <p:nvPr/>
        </p:nvCxnSpPr>
        <p:spPr bwMode="auto">
          <a:xfrm rot="16200000" flipH="1">
            <a:off x="7537715" y="2901443"/>
            <a:ext cx="262629" cy="790605"/>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9475" name="Connector: Elbow 19474">
            <a:extLst>
              <a:ext uri="{FF2B5EF4-FFF2-40B4-BE49-F238E27FC236}">
                <a16:creationId xmlns:a16="http://schemas.microsoft.com/office/drawing/2014/main" id="{44A7AF0F-B8AC-E504-F270-25E22E06282B}"/>
              </a:ext>
            </a:extLst>
          </p:cNvPr>
          <p:cNvCxnSpPr>
            <a:cxnSpLocks/>
            <a:stCxn id="10" idx="2"/>
            <a:endCxn id="19" idx="0"/>
          </p:cNvCxnSpPr>
          <p:nvPr/>
        </p:nvCxnSpPr>
        <p:spPr bwMode="auto">
          <a:xfrm rot="5400000">
            <a:off x="8363507" y="2866294"/>
            <a:ext cx="262592" cy="860942"/>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9487" name="Connector: Elbow 19486">
            <a:extLst>
              <a:ext uri="{FF2B5EF4-FFF2-40B4-BE49-F238E27FC236}">
                <a16:creationId xmlns:a16="http://schemas.microsoft.com/office/drawing/2014/main" id="{E2026462-15CD-7369-0168-4F8FF3D8D0E2}"/>
              </a:ext>
            </a:extLst>
          </p:cNvPr>
          <p:cNvCxnSpPr>
            <a:cxnSpLocks/>
          </p:cNvCxnSpPr>
          <p:nvPr/>
        </p:nvCxnSpPr>
        <p:spPr bwMode="auto">
          <a:xfrm rot="16200000" flipH="1">
            <a:off x="7337016" y="3558221"/>
            <a:ext cx="14195" cy="1447028"/>
          </a:xfrm>
          <a:prstGeom prst="bentConnector3">
            <a:avLst>
              <a:gd name="adj1" fmla="val -1610426"/>
            </a:avLst>
          </a:prstGeom>
          <a:noFill/>
          <a:ln w="28575" cap="flat" cmpd="sng" algn="ctr">
            <a:solidFill>
              <a:schemeClr val="bg1"/>
            </a:solidFill>
            <a:prstDash val="solid"/>
            <a:round/>
            <a:headEnd type="none" w="med" len="med"/>
            <a:tailEnd type="none" w="med" len="med"/>
          </a:ln>
          <a:effectLst/>
        </p:spPr>
      </p:cxnSp>
      <p:cxnSp>
        <p:nvCxnSpPr>
          <p:cNvPr id="19488" name="Connector: Elbow 19487">
            <a:extLst>
              <a:ext uri="{FF2B5EF4-FFF2-40B4-BE49-F238E27FC236}">
                <a16:creationId xmlns:a16="http://schemas.microsoft.com/office/drawing/2014/main" id="{2F9726C2-40FB-4845-C5F8-B1659F79548E}"/>
              </a:ext>
            </a:extLst>
          </p:cNvPr>
          <p:cNvCxnSpPr>
            <a:cxnSpLocks/>
          </p:cNvCxnSpPr>
          <p:nvPr/>
        </p:nvCxnSpPr>
        <p:spPr bwMode="auto">
          <a:xfrm rot="5400000" flipH="1" flipV="1">
            <a:off x="8814815" y="3527452"/>
            <a:ext cx="14195" cy="1508568"/>
          </a:xfrm>
          <a:prstGeom prst="bentConnector3">
            <a:avLst>
              <a:gd name="adj1" fmla="val 1710426"/>
            </a:avLst>
          </a:prstGeom>
          <a:noFill/>
          <a:ln w="28575" cap="flat" cmpd="sng" algn="ctr">
            <a:solidFill>
              <a:schemeClr val="bg1"/>
            </a:solidFill>
            <a:prstDash val="solid"/>
            <a:round/>
            <a:headEnd type="none" w="med" len="med"/>
            <a:tailEnd type="none" w="med" len="med"/>
          </a:ln>
          <a:effectLst/>
        </p:spPr>
      </p:cxnSp>
      <p:cxnSp>
        <p:nvCxnSpPr>
          <p:cNvPr id="19489" name="Straight Connector 19488">
            <a:extLst>
              <a:ext uri="{FF2B5EF4-FFF2-40B4-BE49-F238E27FC236}">
                <a16:creationId xmlns:a16="http://schemas.microsoft.com/office/drawing/2014/main" id="{ECDAA68E-FCD9-D628-6EBE-A449279A192D}"/>
              </a:ext>
            </a:extLst>
          </p:cNvPr>
          <p:cNvCxnSpPr>
            <a:cxnSpLocks/>
          </p:cNvCxnSpPr>
          <p:nvPr/>
        </p:nvCxnSpPr>
        <p:spPr bwMode="auto">
          <a:xfrm>
            <a:off x="8064334" y="4048485"/>
            <a:ext cx="3294" cy="102697"/>
          </a:xfrm>
          <a:prstGeom prst="line">
            <a:avLst/>
          </a:prstGeom>
          <a:noFill/>
          <a:ln w="28575" cap="flat" cmpd="sng" algn="ctr">
            <a:solidFill>
              <a:schemeClr val="bg1"/>
            </a:solidFill>
            <a:prstDash val="solid"/>
            <a:round/>
            <a:headEnd type="none" w="med" len="med"/>
            <a:tailEnd type="none" w="med" len="med"/>
          </a:ln>
          <a:effectLst/>
        </p:spPr>
      </p:cxnSp>
      <p:cxnSp>
        <p:nvCxnSpPr>
          <p:cNvPr id="19509" name="Straight Arrow Connector 19508">
            <a:extLst>
              <a:ext uri="{FF2B5EF4-FFF2-40B4-BE49-F238E27FC236}">
                <a16:creationId xmlns:a16="http://schemas.microsoft.com/office/drawing/2014/main" id="{1D48AD27-49E5-3407-5D53-5B22B1E53531}"/>
              </a:ext>
            </a:extLst>
          </p:cNvPr>
          <p:cNvCxnSpPr>
            <a:cxnSpLocks/>
          </p:cNvCxnSpPr>
          <p:nvPr/>
        </p:nvCxnSpPr>
        <p:spPr bwMode="auto">
          <a:xfrm>
            <a:off x="9576196" y="4244659"/>
            <a:ext cx="0" cy="718619"/>
          </a:xfrm>
          <a:prstGeom prst="straightConnector1">
            <a:avLst/>
          </a:prstGeom>
          <a:noFill/>
          <a:ln w="28575" cap="flat" cmpd="sng" algn="ctr">
            <a:solidFill>
              <a:schemeClr val="bg1"/>
            </a:solidFill>
            <a:prstDash val="solid"/>
            <a:round/>
            <a:headEnd type="none" w="med" len="med"/>
            <a:tailEnd type="triangle"/>
          </a:ln>
          <a:effectLst/>
        </p:spPr>
      </p:cxnSp>
      <p:sp>
        <p:nvSpPr>
          <p:cNvPr id="42" name="Rectangle 49">
            <a:extLst>
              <a:ext uri="{FF2B5EF4-FFF2-40B4-BE49-F238E27FC236}">
                <a16:creationId xmlns:a16="http://schemas.microsoft.com/office/drawing/2014/main" id="{26963BF6-C041-30B4-ABCA-CA0803737956}"/>
              </a:ext>
            </a:extLst>
          </p:cNvPr>
          <p:cNvSpPr>
            <a:spLocks noChangeArrowheads="1"/>
          </p:cNvSpPr>
          <p:nvPr/>
        </p:nvSpPr>
        <p:spPr bwMode="auto">
          <a:xfrm>
            <a:off x="5963525" y="4136987"/>
            <a:ext cx="1314150" cy="5664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cCR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125)</a:t>
            </a:r>
          </a:p>
        </p:txBody>
      </p:sp>
      <p:sp>
        <p:nvSpPr>
          <p:cNvPr id="43" name="Rectangle 49">
            <a:extLst>
              <a:ext uri="{FF2B5EF4-FFF2-40B4-BE49-F238E27FC236}">
                <a16:creationId xmlns:a16="http://schemas.microsoft.com/office/drawing/2014/main" id="{C04505D3-7956-3E44-AE8F-B4D422552B75}"/>
              </a:ext>
            </a:extLst>
          </p:cNvPr>
          <p:cNvSpPr>
            <a:spLocks noChangeArrowheads="1"/>
          </p:cNvSpPr>
          <p:nvPr/>
        </p:nvSpPr>
        <p:spPr bwMode="auto">
          <a:xfrm>
            <a:off x="7410552" y="4151182"/>
            <a:ext cx="1314151" cy="5664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nCR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112)</a:t>
            </a:r>
          </a:p>
        </p:txBody>
      </p:sp>
      <p:sp>
        <p:nvSpPr>
          <p:cNvPr id="44" name="Rectangle 49">
            <a:extLst>
              <a:ext uri="{FF2B5EF4-FFF2-40B4-BE49-F238E27FC236}">
                <a16:creationId xmlns:a16="http://schemas.microsoft.com/office/drawing/2014/main" id="{A1BA5D4F-B11E-9BD6-41C7-9B9A45C1A262}"/>
              </a:ext>
            </a:extLst>
          </p:cNvPr>
          <p:cNvSpPr>
            <a:spLocks noChangeArrowheads="1"/>
          </p:cNvSpPr>
          <p:nvPr/>
        </p:nvSpPr>
        <p:spPr bwMode="auto">
          <a:xfrm>
            <a:off x="8925273" y="4155864"/>
            <a:ext cx="1314150" cy="5617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iCR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54)</a:t>
            </a:r>
          </a:p>
        </p:txBody>
      </p:sp>
      <p:cxnSp>
        <p:nvCxnSpPr>
          <p:cNvPr id="33" name="Straight Arrow Connector 32">
            <a:extLst>
              <a:ext uri="{FF2B5EF4-FFF2-40B4-BE49-F238E27FC236}">
                <a16:creationId xmlns:a16="http://schemas.microsoft.com/office/drawing/2014/main" id="{73A889F3-6E87-460A-868E-35EE12EF5D50}"/>
              </a:ext>
            </a:extLst>
          </p:cNvPr>
          <p:cNvCxnSpPr>
            <a:cxnSpLocks/>
            <a:stCxn id="19" idx="2"/>
          </p:cNvCxnSpPr>
          <p:nvPr/>
        </p:nvCxnSpPr>
        <p:spPr bwMode="auto">
          <a:xfrm>
            <a:off x="8064332" y="3911991"/>
            <a:ext cx="1" cy="136494"/>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Connector: Elbow 36">
            <a:extLst>
              <a:ext uri="{FF2B5EF4-FFF2-40B4-BE49-F238E27FC236}">
                <a16:creationId xmlns:a16="http://schemas.microsoft.com/office/drawing/2014/main" id="{1A65FBCF-589F-44A4-602F-6459927DA7DD}"/>
              </a:ext>
            </a:extLst>
          </p:cNvPr>
          <p:cNvCxnSpPr>
            <a:cxnSpLocks/>
          </p:cNvCxnSpPr>
          <p:nvPr/>
        </p:nvCxnSpPr>
        <p:spPr bwMode="auto">
          <a:xfrm rot="16200000" flipH="1">
            <a:off x="6794198" y="4436661"/>
            <a:ext cx="262629" cy="790605"/>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38" name="Connector: Elbow 37">
            <a:extLst>
              <a:ext uri="{FF2B5EF4-FFF2-40B4-BE49-F238E27FC236}">
                <a16:creationId xmlns:a16="http://schemas.microsoft.com/office/drawing/2014/main" id="{F19C830C-3E77-8889-64E6-161A8C2BE46F}"/>
              </a:ext>
            </a:extLst>
          </p:cNvPr>
          <p:cNvCxnSpPr>
            <a:cxnSpLocks/>
          </p:cNvCxnSpPr>
          <p:nvPr/>
        </p:nvCxnSpPr>
        <p:spPr bwMode="auto">
          <a:xfrm rot="5400000">
            <a:off x="7619990" y="4401512"/>
            <a:ext cx="262592" cy="860942"/>
          </a:xfrm>
          <a:prstGeom prst="bentConnector3">
            <a:avLst>
              <a:gd name="adj1" fmla="val 50000"/>
            </a:avLst>
          </a:prstGeom>
          <a:noFill/>
          <a:ln w="28575" cap="flat" cmpd="sng" algn="ctr">
            <a:solidFill>
              <a:schemeClr val="bg1"/>
            </a:solidFill>
            <a:prstDash val="solid"/>
            <a:round/>
            <a:headEnd type="none" w="med" len="med"/>
            <a:tailEnd type="triangle"/>
          </a:ln>
          <a:effectLst/>
        </p:spPr>
      </p:cxnSp>
      <p:sp>
        <p:nvSpPr>
          <p:cNvPr id="48" name="Text Box 11">
            <a:extLst>
              <a:ext uri="{FF2B5EF4-FFF2-40B4-BE49-F238E27FC236}">
                <a16:creationId xmlns:a16="http://schemas.microsoft.com/office/drawing/2014/main" id="{ACD748EF-E858-C0BA-0E44-7D0E0903683D}"/>
              </a:ext>
            </a:extLst>
          </p:cNvPr>
          <p:cNvSpPr txBox="1">
            <a:spLocks noChangeArrowheads="1"/>
          </p:cNvSpPr>
          <p:nvPr/>
        </p:nvSpPr>
        <p:spPr bwMode="auto">
          <a:xfrm>
            <a:off x="613200" y="4513956"/>
            <a:ext cx="45616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CAO/ARO/AIO-12 vs OPRA: systemic therapy, 3 cycles FOLFOX vs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8 cycles FOLFOX or 5 cycles CAPEOX; chemoradiation, </a:t>
            </a:r>
            <a:r>
              <a:rPr lang="it-IT" altLang="en-US" sz="1200" b="0" dirty="0">
                <a:solidFill>
                  <a:schemeClr val="bg1"/>
                </a:solidFill>
                <a:latin typeface="Calibri" panose="020F0502020204030204" pitchFamily="34" charset="0"/>
              </a:rPr>
              <a:t>5-FU + oxaliplatin with 5040 cGy x 28 fx vs 5-FU or capecitabine with 5400-5600 cGy x 27-28 fx.</a:t>
            </a:r>
            <a:endParaRPr lang="en-US" altLang="en-US" sz="1200" b="0" dirty="0">
              <a:solidFill>
                <a:schemeClr val="bg1"/>
              </a:solidFill>
              <a:latin typeface="Calibri" panose="020F0502020204030204" pitchFamily="34" charset="0"/>
            </a:endParaRPr>
          </a:p>
        </p:txBody>
      </p:sp>
      <p:sp>
        <p:nvSpPr>
          <p:cNvPr id="49" name="Content Placeholder 5">
            <a:extLst>
              <a:ext uri="{FF2B5EF4-FFF2-40B4-BE49-F238E27FC236}">
                <a16:creationId xmlns:a16="http://schemas.microsoft.com/office/drawing/2014/main" id="{9C044AE7-6887-1EFD-0413-54E3FF79410A}"/>
              </a:ext>
            </a:extLst>
          </p:cNvPr>
          <p:cNvSpPr txBox="1">
            <a:spLocks/>
          </p:cNvSpPr>
          <p:nvPr/>
        </p:nvSpPr>
        <p:spPr bwMode="auto">
          <a:xfrm>
            <a:off x="604674" y="5473908"/>
            <a:ext cx="10877529" cy="82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500"/>
              </a:spcAft>
            </a:pPr>
            <a:r>
              <a:rPr lang="en-US" sz="2000" b="1" kern="0" dirty="0"/>
              <a:t>Primary endpoint: </a:t>
            </a:r>
            <a:r>
              <a:rPr lang="en-US" sz="2000" b="0" kern="0" dirty="0"/>
              <a:t>DFS</a:t>
            </a:r>
          </a:p>
          <a:p>
            <a:pPr>
              <a:spcBef>
                <a:spcPts val="500"/>
              </a:spcBef>
              <a:spcAft>
                <a:spcPts val="500"/>
              </a:spcAft>
            </a:pPr>
            <a:r>
              <a:rPr lang="en-US" sz="2000" b="1" kern="0" dirty="0"/>
              <a:t>Secondary endpoints: </a:t>
            </a:r>
            <a:r>
              <a:rPr lang="en-US" sz="2000" b="0" kern="0" dirty="0"/>
              <a:t>DRFS, LRFS, OS</a:t>
            </a:r>
          </a:p>
        </p:txBody>
      </p:sp>
    </p:spTree>
    <p:extLst>
      <p:ext uri="{BB962C8B-B14F-4D97-AF65-F5344CB8AC3E}">
        <p14:creationId xmlns:p14="http://schemas.microsoft.com/office/powerpoint/2010/main" val="3191156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97640-0867-E761-1F09-B113D5F08382}"/>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3E59622D-2200-A9F4-83E8-BF85C0BF9872}"/>
              </a:ext>
            </a:extLst>
          </p:cNvPr>
          <p:cNvSpPr>
            <a:spLocks noGrp="1" noChangeArrowheads="1"/>
          </p:cNvSpPr>
          <p:nvPr>
            <p:ph type="title"/>
          </p:nvPr>
        </p:nvSpPr>
        <p:spPr/>
        <p:txBody>
          <a:bodyPr/>
          <a:lstStyle/>
          <a:p>
            <a:r>
              <a:rPr lang="en-US" altLang="en-US" sz="3600" dirty="0"/>
              <a:t>CAO/ARO/AIO-12 and OPRA Pooled Analysis: </a:t>
            </a:r>
            <a:br>
              <a:rPr lang="en-US" altLang="en-US" sz="3600" dirty="0"/>
            </a:br>
            <a:r>
              <a:rPr lang="en-US" altLang="en-US" sz="3600" dirty="0"/>
              <a:t>Baseline Characteristics</a:t>
            </a:r>
            <a:endParaRPr lang="en-US" altLang="en-US" dirty="0"/>
          </a:p>
        </p:txBody>
      </p:sp>
      <p:sp>
        <p:nvSpPr>
          <p:cNvPr id="4" name="Text Box 15">
            <a:extLst>
              <a:ext uri="{FF2B5EF4-FFF2-40B4-BE49-F238E27FC236}">
                <a16:creationId xmlns:a16="http://schemas.microsoft.com/office/drawing/2014/main" id="{A62D3988-8D72-E6CE-664C-597A1F106FD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a:t>
            </a:r>
          </a:p>
        </p:txBody>
      </p:sp>
      <p:graphicFrame>
        <p:nvGraphicFramePr>
          <p:cNvPr id="3" name="Table 2">
            <a:extLst>
              <a:ext uri="{FF2B5EF4-FFF2-40B4-BE49-F238E27FC236}">
                <a16:creationId xmlns:a16="http://schemas.microsoft.com/office/drawing/2014/main" id="{24FB6C16-0140-4CFB-7DF5-A06C4740D95C}"/>
              </a:ext>
            </a:extLst>
          </p:cNvPr>
          <p:cNvGraphicFramePr>
            <a:graphicFrameLocks noGrp="1"/>
          </p:cNvGraphicFramePr>
          <p:nvPr>
            <p:extLst>
              <p:ext uri="{D42A27DB-BD31-4B8C-83A1-F6EECF244321}">
                <p14:modId xmlns:p14="http://schemas.microsoft.com/office/powerpoint/2010/main" val="1400729332"/>
              </p:ext>
            </p:extLst>
          </p:nvPr>
        </p:nvGraphicFramePr>
        <p:xfrm>
          <a:off x="719390" y="1603375"/>
          <a:ext cx="10753219" cy="4523994"/>
        </p:xfrm>
        <a:graphic>
          <a:graphicData uri="http://schemas.openxmlformats.org/drawingml/2006/table">
            <a:tbl>
              <a:tblPr>
                <a:tableStyleId>{93296810-A885-4BE3-A3E7-6D5BEEA58F35}</a:tableStyleId>
              </a:tblPr>
              <a:tblGrid>
                <a:gridCol w="4436495">
                  <a:extLst>
                    <a:ext uri="{9D8B030D-6E8A-4147-A177-3AD203B41FA5}">
                      <a16:colId xmlns:a16="http://schemas.microsoft.com/office/drawing/2014/main" val="1502542549"/>
                    </a:ext>
                  </a:extLst>
                </a:gridCol>
                <a:gridCol w="1985861">
                  <a:extLst>
                    <a:ext uri="{9D8B030D-6E8A-4147-A177-3AD203B41FA5}">
                      <a16:colId xmlns:a16="http://schemas.microsoft.com/office/drawing/2014/main" val="4268424633"/>
                    </a:ext>
                  </a:extLst>
                </a:gridCol>
                <a:gridCol w="2873158">
                  <a:extLst>
                    <a:ext uri="{9D8B030D-6E8A-4147-A177-3AD203B41FA5}">
                      <a16:colId xmlns:a16="http://schemas.microsoft.com/office/drawing/2014/main" val="725097378"/>
                    </a:ext>
                  </a:extLst>
                </a:gridCol>
                <a:gridCol w="1457705">
                  <a:extLst>
                    <a:ext uri="{9D8B030D-6E8A-4147-A177-3AD203B41FA5}">
                      <a16:colId xmlns:a16="http://schemas.microsoft.com/office/drawing/2014/main" val="1850622962"/>
                    </a:ext>
                  </a:extLst>
                </a:gridCol>
              </a:tblGrid>
              <a:tr h="455043">
                <a:tc>
                  <a:txBody>
                    <a:bodyPr/>
                    <a:lstStyle/>
                    <a:p>
                      <a:pPr algn="l" fontAlgn="t">
                        <a:lnSpc>
                          <a:spcPct val="90000"/>
                        </a:lnSpc>
                      </a:pPr>
                      <a:r>
                        <a:rPr lang="en-US" sz="1400" b="1" u="none" strike="noStrike">
                          <a:solidFill>
                            <a:schemeClr val="tx1"/>
                          </a:solidFill>
                          <a:effectLst/>
                          <a:latin typeface="+mn-lt"/>
                        </a:rPr>
                        <a:t>Parameter</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lnSpc>
                          <a:spcPct val="90000"/>
                        </a:lnSpc>
                      </a:pPr>
                      <a:r>
                        <a:rPr lang="en-US" sz="1400" b="1" u="none" strike="noStrike">
                          <a:solidFill>
                            <a:schemeClr val="tx1"/>
                          </a:solidFill>
                          <a:effectLst/>
                          <a:latin typeface="+mn-lt"/>
                        </a:rPr>
                        <a:t>OPRA </a:t>
                      </a:r>
                    </a:p>
                    <a:p>
                      <a:pPr algn="ctr" fontAlgn="ctr">
                        <a:lnSpc>
                          <a:spcPct val="90000"/>
                        </a:lnSpc>
                      </a:pPr>
                      <a:r>
                        <a:rPr lang="en-US" sz="1400" b="1" u="none" strike="noStrike">
                          <a:solidFill>
                            <a:schemeClr val="tx1"/>
                          </a:solidFill>
                          <a:effectLst/>
                          <a:latin typeface="+mn-lt"/>
                        </a:rPr>
                        <a:t>(n = 324)</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lnSpc>
                          <a:spcPct val="90000"/>
                        </a:lnSpc>
                      </a:pPr>
                      <a:r>
                        <a:rPr lang="pt-BR" sz="1400" b="1" u="none" strike="noStrike">
                          <a:solidFill>
                            <a:schemeClr val="tx1"/>
                          </a:solidFill>
                          <a:effectLst/>
                          <a:latin typeface="+mn-lt"/>
                        </a:rPr>
                        <a:t>CAO/ARO/AIO-12 </a:t>
                      </a:r>
                    </a:p>
                    <a:p>
                      <a:pPr algn="ctr" fontAlgn="ctr">
                        <a:lnSpc>
                          <a:spcPct val="90000"/>
                        </a:lnSpc>
                      </a:pPr>
                      <a:r>
                        <a:rPr lang="pt-BR" sz="1400" b="1" u="none" strike="noStrike">
                          <a:solidFill>
                            <a:schemeClr val="tx1"/>
                          </a:solidFill>
                          <a:effectLst/>
                          <a:latin typeface="+mn-lt"/>
                        </a:rPr>
                        <a:t>(n = 304)</a:t>
                      </a:r>
                      <a:endParaRPr lang="pt-BR"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lnSpc>
                          <a:spcPct val="90000"/>
                        </a:lnSpc>
                      </a:pPr>
                      <a:r>
                        <a:rPr lang="en-US" sz="1400" b="1" i="1" u="none" strike="noStrike">
                          <a:solidFill>
                            <a:schemeClr val="tx1"/>
                          </a:solidFill>
                          <a:effectLst/>
                          <a:latin typeface="+mn-lt"/>
                        </a:rPr>
                        <a:t>P </a:t>
                      </a:r>
                      <a:r>
                        <a:rPr lang="en-US" sz="1400" b="1" i="0" u="none" strike="noStrike">
                          <a:solidFill>
                            <a:schemeClr val="tx1"/>
                          </a:solidFill>
                          <a:effectLst/>
                          <a:latin typeface="+mn-lt"/>
                        </a:rPr>
                        <a:t>V</a:t>
                      </a:r>
                      <a:r>
                        <a:rPr lang="en-US" sz="1400" b="1" u="none" strike="noStrike">
                          <a:solidFill>
                            <a:schemeClr val="tx1"/>
                          </a:solidFill>
                          <a:effectLst/>
                          <a:latin typeface="+mn-lt"/>
                        </a:rPr>
                        <a:t>alue</a:t>
                      </a:r>
                      <a:endParaRPr lang="en-US" sz="1400" b="1" i="0" u="none" strike="noStrike" dirty="0">
                        <a:solidFill>
                          <a:schemeClr val="tx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71667932"/>
                  </a:ext>
                </a:extLst>
              </a:tr>
              <a:tr h="267673">
                <a:tc>
                  <a:txBody>
                    <a:bodyPr/>
                    <a:lstStyle/>
                    <a:p>
                      <a:pPr algn="l" fontAlgn="ctr">
                        <a:lnSpc>
                          <a:spcPct val="90000"/>
                        </a:lnSpc>
                      </a:pPr>
                      <a:r>
                        <a:rPr lang="en-US" sz="1400" u="none" strike="noStrike">
                          <a:solidFill>
                            <a:schemeClr val="bg1"/>
                          </a:solidFill>
                          <a:effectLst/>
                          <a:latin typeface="+mn-lt"/>
                        </a:rPr>
                        <a:t>Median age, yr (IQR)</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58 (50-67)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61 (54-68)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b="0" u="none" strike="noStrike">
                          <a:solidFill>
                            <a:schemeClr val="bg1"/>
                          </a:solidFill>
                          <a:effectLst/>
                          <a:latin typeface="+mn-lt"/>
                        </a:rPr>
                        <a:t>&lt;.001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81521324"/>
                  </a:ext>
                </a:extLst>
              </a:tr>
              <a:tr h="267673">
                <a:tc>
                  <a:txBody>
                    <a:bodyPr/>
                    <a:lstStyle/>
                    <a:p>
                      <a:pPr algn="l" fontAlgn="ctr">
                        <a:lnSpc>
                          <a:spcPct val="90000"/>
                        </a:lnSpc>
                      </a:pPr>
                      <a:r>
                        <a:rPr lang="en-US" sz="1400" u="none" strike="noStrike">
                          <a:solidFill>
                            <a:schemeClr val="bg1"/>
                          </a:solidFill>
                          <a:effectLst/>
                          <a:latin typeface="+mn-lt"/>
                        </a:rPr>
                        <a:t>Female, n (%)</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119 (37)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100 (33)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b="0" u="none" strike="noStrike">
                          <a:solidFill>
                            <a:schemeClr val="bg1"/>
                          </a:solidFill>
                          <a:effectLst/>
                          <a:latin typeface="+mn-lt"/>
                        </a:rPr>
                        <a:t>.3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078999"/>
                  </a:ext>
                </a:extLst>
              </a:tr>
              <a:tr h="267673">
                <a:tc>
                  <a:txBody>
                    <a:bodyPr/>
                    <a:lstStyle/>
                    <a:p>
                      <a:pPr algn="l" fontAlgn="ctr">
                        <a:lnSpc>
                          <a:spcPct val="90000"/>
                        </a:lnSpc>
                      </a:pPr>
                      <a:r>
                        <a:rPr lang="en-US" sz="1400" u="none" strike="noStrike">
                          <a:solidFill>
                            <a:schemeClr val="bg1"/>
                          </a:solidFill>
                          <a:effectLst/>
                          <a:latin typeface="+mn-lt"/>
                        </a:rPr>
                        <a:t>ECOG PS, n (%)</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08027119"/>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232 (72)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217 (73)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rowSpan="2">
                  <a:txBody>
                    <a:bodyPr/>
                    <a:lstStyle/>
                    <a:p>
                      <a:pPr marL="0" marR="0" lvl="0" indent="0" algn="ctr" defTabSz="914400" rtl="0" eaLnBrk="1" fontAlgn="ctr" latinLnBrk="0" hangingPunct="1">
                        <a:lnSpc>
                          <a:spcPct val="90000"/>
                        </a:lnSpc>
                        <a:spcBef>
                          <a:spcPts val="0"/>
                        </a:spcBef>
                        <a:spcAft>
                          <a:spcPts val="0"/>
                        </a:spcAft>
                        <a:buClrTx/>
                        <a:buSzTx/>
                        <a:buFontTx/>
                        <a:buNone/>
                        <a:tabLst/>
                        <a:defRPr/>
                      </a:pPr>
                      <a:r>
                        <a:rPr lang="en-US" sz="1400" b="0" u="none" strike="noStrike">
                          <a:solidFill>
                            <a:schemeClr val="bg1"/>
                          </a:solidFill>
                          <a:effectLst/>
                          <a:latin typeface="+mn-lt"/>
                        </a:rPr>
                        <a:t>.8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3746508"/>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1/2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91 (28)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81 (27)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algn="ctr" fontAlgn="ctr"/>
                      <a:endParaRPr lang="en-US" sz="1600" b="0" i="0" u="none" strike="noStrike" dirty="0">
                        <a:solidFill>
                          <a:srgbClr val="000000"/>
                        </a:solidFill>
                        <a:effectLst/>
                        <a:latin typeface="Calibri" panose="020F050202020403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95538673"/>
                  </a:ext>
                </a:extLst>
              </a:tr>
              <a:tr h="267673">
                <a:tc>
                  <a:txBody>
                    <a:bodyPr/>
                    <a:lstStyle/>
                    <a:p>
                      <a:pPr algn="l" fontAlgn="ctr">
                        <a:lnSpc>
                          <a:spcPct val="90000"/>
                        </a:lnSpc>
                      </a:pPr>
                      <a:r>
                        <a:rPr lang="en-US" sz="1400" u="none" strike="noStrike">
                          <a:solidFill>
                            <a:schemeClr val="bg1"/>
                          </a:solidFill>
                          <a:effectLst/>
                          <a:latin typeface="+mn-lt"/>
                        </a:rPr>
                        <a:t>cT category, n (%)</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82955908"/>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cT1 or 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32 (9.9)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9 (3)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rowSpan="3">
                  <a:txBody>
                    <a:bodyPr/>
                    <a:lstStyle/>
                    <a:p>
                      <a:pPr marL="0" marR="0" lvl="0" indent="0" algn="ctr" defTabSz="914400" rtl="0" eaLnBrk="1" fontAlgn="ctr" latinLnBrk="0" hangingPunct="1">
                        <a:lnSpc>
                          <a:spcPct val="90000"/>
                        </a:lnSpc>
                        <a:spcBef>
                          <a:spcPts val="0"/>
                        </a:spcBef>
                        <a:spcAft>
                          <a:spcPts val="0"/>
                        </a:spcAft>
                        <a:buClrTx/>
                        <a:buSzTx/>
                        <a:buFontTx/>
                        <a:buNone/>
                        <a:tabLst/>
                        <a:defRPr/>
                      </a:pPr>
                      <a:r>
                        <a:rPr lang="en-US" sz="1400" b="0" u="none" strike="noStrike">
                          <a:solidFill>
                            <a:schemeClr val="bg1"/>
                          </a:solidFill>
                          <a:effectLst/>
                          <a:latin typeface="+mn-lt"/>
                        </a:rPr>
                        <a:t>.002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1812275"/>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cT3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250 (77)</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250 (82)</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170735"/>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cT4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42 (13)</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45 (15)</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fontAlgn="ctr"/>
                      <a:endParaRPr lang="en-US" sz="1600" b="0" i="0" u="none" strike="noStrike" dirty="0">
                        <a:solidFill>
                          <a:srgbClr val="000000"/>
                        </a:solidFill>
                        <a:effectLst/>
                        <a:latin typeface="Calibri" panose="020F050202020403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6061858"/>
                  </a:ext>
                </a:extLst>
              </a:tr>
              <a:tr h="267673">
                <a:tc>
                  <a:txBody>
                    <a:bodyPr/>
                    <a:lstStyle/>
                    <a:p>
                      <a:pPr algn="l" fontAlgn="ctr">
                        <a:lnSpc>
                          <a:spcPct val="90000"/>
                        </a:lnSpc>
                      </a:pPr>
                      <a:r>
                        <a:rPr lang="en-US" sz="1400" u="none" strike="noStrike">
                          <a:solidFill>
                            <a:schemeClr val="bg1"/>
                          </a:solidFill>
                          <a:effectLst/>
                          <a:latin typeface="+mn-lt"/>
                        </a:rPr>
                        <a:t>cN category, n (%)</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48007301"/>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Negative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94 (29)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29 (9.8)</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rowSpan="2">
                  <a:txBody>
                    <a:bodyPr/>
                    <a:lstStyle/>
                    <a:p>
                      <a:pPr marL="0" marR="0" lvl="0" indent="0" algn="ctr" defTabSz="914400" rtl="0" eaLnBrk="1" fontAlgn="ctr" latinLnBrk="0" hangingPunct="1">
                        <a:lnSpc>
                          <a:spcPct val="90000"/>
                        </a:lnSpc>
                        <a:spcBef>
                          <a:spcPts val="0"/>
                        </a:spcBef>
                        <a:spcAft>
                          <a:spcPts val="0"/>
                        </a:spcAft>
                        <a:buClrTx/>
                        <a:buSzTx/>
                        <a:buFontTx/>
                        <a:buNone/>
                        <a:tabLst/>
                        <a:defRPr/>
                      </a:pPr>
                      <a:r>
                        <a:rPr lang="en-US" sz="1400" b="0" u="none" strike="noStrike">
                          <a:solidFill>
                            <a:schemeClr val="bg1"/>
                          </a:solidFill>
                          <a:effectLst/>
                          <a:latin typeface="+mn-lt"/>
                        </a:rPr>
                        <a:t>&lt;.001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1883834"/>
                  </a:ext>
                </a:extLst>
              </a:tr>
              <a:tr h="267673">
                <a:tc>
                  <a:txBody>
                    <a:bodyPr/>
                    <a:lstStyle/>
                    <a:p>
                      <a:pPr marL="742950" lvl="1" indent="-285750" algn="l" fontAlgn="ctr">
                        <a:lnSpc>
                          <a:spcPct val="90000"/>
                        </a:lnSpc>
                        <a:buFont typeface="Wingdings" panose="05000000000000000000" pitchFamily="2" charset="2"/>
                        <a:buChar char="§"/>
                      </a:pPr>
                      <a:r>
                        <a:rPr lang="en-US" sz="1400" u="none" strike="noStrike">
                          <a:solidFill>
                            <a:schemeClr val="bg1"/>
                          </a:solidFill>
                          <a:effectLst/>
                          <a:latin typeface="+mn-lt"/>
                        </a:rPr>
                        <a:t>Positive</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230 (71)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268 (90)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endParaRPr dirty="0"/>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87846512"/>
                  </a:ext>
                </a:extLst>
              </a:tr>
              <a:tr h="267673">
                <a:tc>
                  <a:txBody>
                    <a:bodyPr/>
                    <a:lstStyle/>
                    <a:p>
                      <a:pPr algn="l" fontAlgn="ctr">
                        <a:lnSpc>
                          <a:spcPct val="90000"/>
                        </a:lnSpc>
                      </a:pPr>
                      <a:r>
                        <a:rPr lang="en-US" sz="1400" u="none" strike="noStrike">
                          <a:solidFill>
                            <a:schemeClr val="bg1"/>
                          </a:solidFill>
                          <a:effectLst/>
                          <a:latin typeface="+mn-lt"/>
                        </a:rPr>
                        <a:t>Median tumor distance from AV, cm (IQR)</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4.40 (3.00-6.50)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u="none" strike="noStrike">
                          <a:solidFill>
                            <a:schemeClr val="bg1"/>
                          </a:solidFill>
                          <a:effectLst/>
                          <a:latin typeface="+mn-lt"/>
                        </a:rPr>
                        <a:t>6.00 (4.00-9.00)</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lnSpc>
                          <a:spcPct val="90000"/>
                        </a:lnSpc>
                      </a:pPr>
                      <a:r>
                        <a:rPr lang="en-US" sz="1400" b="0" u="none" strike="noStrike">
                          <a:solidFill>
                            <a:schemeClr val="bg1"/>
                          </a:solidFill>
                          <a:effectLst/>
                          <a:latin typeface="+mn-lt"/>
                        </a:rPr>
                        <a:t>&lt;.001</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57793454"/>
                  </a:ext>
                </a:extLst>
              </a:tr>
              <a:tr h="267673">
                <a:tc>
                  <a:txBody>
                    <a:bodyPr/>
                    <a:lstStyle/>
                    <a:p>
                      <a:pPr algn="l" fontAlgn="ctr">
                        <a:lnSpc>
                          <a:spcPct val="90000"/>
                        </a:lnSpc>
                      </a:pPr>
                      <a:r>
                        <a:rPr lang="en-US" sz="1400" u="none" strike="noStrike">
                          <a:solidFill>
                            <a:schemeClr val="bg1"/>
                          </a:solidFill>
                          <a:effectLst/>
                          <a:latin typeface="+mn-lt"/>
                        </a:rPr>
                        <a:t>High-grade tumor histology, n (%)</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15 (4.6)</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u="none" strike="noStrike">
                          <a:solidFill>
                            <a:schemeClr val="bg1"/>
                          </a:solidFill>
                          <a:effectLst/>
                          <a:latin typeface="+mn-lt"/>
                        </a:rPr>
                        <a:t>18 (5.9)</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lnSpc>
                          <a:spcPct val="90000"/>
                        </a:lnSpc>
                      </a:pPr>
                      <a:r>
                        <a:rPr lang="en-US" sz="1400" b="0" u="none" strike="noStrike">
                          <a:solidFill>
                            <a:schemeClr val="bg1"/>
                          </a:solidFill>
                          <a:effectLst/>
                          <a:latin typeface="+mn-lt"/>
                        </a:rPr>
                        <a:t>.4</a:t>
                      </a:r>
                      <a:endParaRPr lang="en-US" sz="14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1916712"/>
                  </a:ext>
                </a:extLst>
              </a:tr>
            </a:tbl>
          </a:graphicData>
        </a:graphic>
      </p:graphicFrame>
    </p:spTree>
    <p:extLst>
      <p:ext uri="{BB962C8B-B14F-4D97-AF65-F5344CB8AC3E}">
        <p14:creationId xmlns:p14="http://schemas.microsoft.com/office/powerpoint/2010/main" val="359371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C6E7B-1976-89B6-7180-60B37C3AC8E2}"/>
            </a:ext>
          </a:extLst>
        </p:cNvPr>
        <p:cNvGrpSpPr/>
        <p:nvPr/>
      </p:nvGrpSpPr>
      <p:grpSpPr>
        <a:xfrm>
          <a:off x="0" y="0"/>
          <a:ext cx="0" cy="0"/>
          <a:chOff x="0" y="0"/>
          <a:chExt cx="0" cy="0"/>
        </a:xfrm>
      </p:grpSpPr>
      <p:grpSp>
        <p:nvGrpSpPr>
          <p:cNvPr id="58" name="Group 57">
            <a:extLst>
              <a:ext uri="{FF2B5EF4-FFF2-40B4-BE49-F238E27FC236}">
                <a16:creationId xmlns:a16="http://schemas.microsoft.com/office/drawing/2014/main" id="{A7C268DE-E49B-6F05-E3F3-AC6D116D407A}"/>
              </a:ext>
            </a:extLst>
          </p:cNvPr>
          <p:cNvGrpSpPr/>
          <p:nvPr/>
        </p:nvGrpSpPr>
        <p:grpSpPr>
          <a:xfrm>
            <a:off x="1252121" y="1663184"/>
            <a:ext cx="535724" cy="2967196"/>
            <a:chOff x="1252121" y="1663184"/>
            <a:chExt cx="535724" cy="2967196"/>
          </a:xfrm>
        </p:grpSpPr>
        <p:sp>
          <p:nvSpPr>
            <p:cNvPr id="17" name="TextBox 16">
              <a:extLst>
                <a:ext uri="{FF2B5EF4-FFF2-40B4-BE49-F238E27FC236}">
                  <a16:creationId xmlns:a16="http://schemas.microsoft.com/office/drawing/2014/main" id="{DAF924B3-0C91-E6DF-F8F6-BE6D5C0139ED}"/>
                </a:ext>
              </a:extLst>
            </p:cNvPr>
            <p:cNvSpPr txBox="1"/>
            <p:nvPr/>
          </p:nvSpPr>
          <p:spPr bwMode="auto">
            <a:xfrm>
              <a:off x="1252121" y="166318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8" name="TextBox 17">
              <a:extLst>
                <a:ext uri="{FF2B5EF4-FFF2-40B4-BE49-F238E27FC236}">
                  <a16:creationId xmlns:a16="http://schemas.microsoft.com/office/drawing/2014/main" id="{3DA48D4E-7A94-0394-2D07-E68343401B9A}"/>
                </a:ext>
              </a:extLst>
            </p:cNvPr>
            <p:cNvSpPr txBox="1"/>
            <p:nvPr/>
          </p:nvSpPr>
          <p:spPr bwMode="auto">
            <a:xfrm>
              <a:off x="1369141" y="23091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1" name="TextBox 20">
              <a:extLst>
                <a:ext uri="{FF2B5EF4-FFF2-40B4-BE49-F238E27FC236}">
                  <a16:creationId xmlns:a16="http://schemas.microsoft.com/office/drawing/2014/main" id="{66AAF79C-0870-E414-EF24-05594602D7B5}"/>
                </a:ext>
              </a:extLst>
            </p:cNvPr>
            <p:cNvSpPr txBox="1"/>
            <p:nvPr/>
          </p:nvSpPr>
          <p:spPr bwMode="auto">
            <a:xfrm>
              <a:off x="1369141" y="29741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2" name="TextBox 21">
              <a:extLst>
                <a:ext uri="{FF2B5EF4-FFF2-40B4-BE49-F238E27FC236}">
                  <a16:creationId xmlns:a16="http://schemas.microsoft.com/office/drawing/2014/main" id="{4623B100-84C7-4BF7-45EA-C3366213428A}"/>
                </a:ext>
              </a:extLst>
            </p:cNvPr>
            <p:cNvSpPr txBox="1"/>
            <p:nvPr/>
          </p:nvSpPr>
          <p:spPr bwMode="auto">
            <a:xfrm>
              <a:off x="1369141" y="36201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3" name="TextBox 22">
              <a:extLst>
                <a:ext uri="{FF2B5EF4-FFF2-40B4-BE49-F238E27FC236}">
                  <a16:creationId xmlns:a16="http://schemas.microsoft.com/office/drawing/2014/main" id="{08C82E04-F844-1DD1-E9D7-D51E1E652FB1}"/>
                </a:ext>
              </a:extLst>
            </p:cNvPr>
            <p:cNvSpPr txBox="1"/>
            <p:nvPr/>
          </p:nvSpPr>
          <p:spPr bwMode="auto">
            <a:xfrm>
              <a:off x="1486160" y="426104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9" name="Group 58">
            <a:extLst>
              <a:ext uri="{FF2B5EF4-FFF2-40B4-BE49-F238E27FC236}">
                <a16:creationId xmlns:a16="http://schemas.microsoft.com/office/drawing/2014/main" id="{E8C64101-7BCA-7E9B-0A13-196A5AA6FEDF}"/>
              </a:ext>
            </a:extLst>
          </p:cNvPr>
          <p:cNvGrpSpPr/>
          <p:nvPr/>
        </p:nvGrpSpPr>
        <p:grpSpPr>
          <a:xfrm>
            <a:off x="1654271" y="4494377"/>
            <a:ext cx="5534782" cy="371833"/>
            <a:chOff x="1654271" y="4494377"/>
            <a:chExt cx="5534782" cy="371833"/>
          </a:xfrm>
        </p:grpSpPr>
        <p:sp>
          <p:nvSpPr>
            <p:cNvPr id="25" name="TextBox 24">
              <a:extLst>
                <a:ext uri="{FF2B5EF4-FFF2-40B4-BE49-F238E27FC236}">
                  <a16:creationId xmlns:a16="http://schemas.microsoft.com/office/drawing/2014/main" id="{76E3B3DE-D1BC-AC30-4863-6CC72154F1B0}"/>
                </a:ext>
              </a:extLst>
            </p:cNvPr>
            <p:cNvSpPr txBox="1"/>
            <p:nvPr/>
          </p:nvSpPr>
          <p:spPr bwMode="auto">
            <a:xfrm>
              <a:off x="1654271" y="449437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C3E519E6-B559-07B2-CAE5-4F05E9DA17C3}"/>
                </a:ext>
              </a:extLst>
            </p:cNvPr>
            <p:cNvSpPr txBox="1"/>
            <p:nvPr/>
          </p:nvSpPr>
          <p:spPr bwMode="auto">
            <a:xfrm>
              <a:off x="2955985" y="44968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31" name="TextBox 30">
              <a:extLst>
                <a:ext uri="{FF2B5EF4-FFF2-40B4-BE49-F238E27FC236}">
                  <a16:creationId xmlns:a16="http://schemas.microsoft.com/office/drawing/2014/main" id="{4A491BFC-84A8-7968-3060-93E286DF4B3E}"/>
                </a:ext>
              </a:extLst>
            </p:cNvPr>
            <p:cNvSpPr txBox="1"/>
            <p:nvPr/>
          </p:nvSpPr>
          <p:spPr bwMode="auto">
            <a:xfrm>
              <a:off x="4271232" y="449437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2" name="TextBox 31">
              <a:extLst>
                <a:ext uri="{FF2B5EF4-FFF2-40B4-BE49-F238E27FC236}">
                  <a16:creationId xmlns:a16="http://schemas.microsoft.com/office/drawing/2014/main" id="{53DCE78B-5A1B-9836-6917-A20067F146E4}"/>
                </a:ext>
              </a:extLst>
            </p:cNvPr>
            <p:cNvSpPr txBox="1"/>
            <p:nvPr/>
          </p:nvSpPr>
          <p:spPr bwMode="auto">
            <a:xfrm>
              <a:off x="5572946" y="44968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3" name="TextBox 32">
              <a:extLst>
                <a:ext uri="{FF2B5EF4-FFF2-40B4-BE49-F238E27FC236}">
                  <a16:creationId xmlns:a16="http://schemas.microsoft.com/office/drawing/2014/main" id="{79221AD5-D40E-7546-7285-162F6E1C378C}"/>
                </a:ext>
              </a:extLst>
            </p:cNvPr>
            <p:cNvSpPr txBox="1"/>
            <p:nvPr/>
          </p:nvSpPr>
          <p:spPr bwMode="auto">
            <a:xfrm>
              <a:off x="6887367" y="44968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grpSp>
      <p:sp>
        <p:nvSpPr>
          <p:cNvPr id="31746" name="Rectangle 2">
            <a:extLst>
              <a:ext uri="{FF2B5EF4-FFF2-40B4-BE49-F238E27FC236}">
                <a16:creationId xmlns:a16="http://schemas.microsoft.com/office/drawing/2014/main" id="{778493EB-1764-BA39-E396-545D31604B5D}"/>
              </a:ext>
            </a:extLst>
          </p:cNvPr>
          <p:cNvSpPr>
            <a:spLocks noGrp="1" noChangeArrowheads="1"/>
          </p:cNvSpPr>
          <p:nvPr>
            <p:ph type="title"/>
          </p:nvPr>
        </p:nvSpPr>
        <p:spPr/>
        <p:txBody>
          <a:bodyPr/>
          <a:lstStyle/>
          <a:p>
            <a:r>
              <a:rPr lang="en-US" altLang="en-US" sz="3600" dirty="0"/>
              <a:t>CAO/ARO/AIO-12 and OPRA Pooled Analysis: DFS</a:t>
            </a:r>
            <a:endParaRPr lang="en-US" altLang="en-US" dirty="0"/>
          </a:p>
        </p:txBody>
      </p:sp>
      <p:sp>
        <p:nvSpPr>
          <p:cNvPr id="4" name="Text Box 15">
            <a:extLst>
              <a:ext uri="{FF2B5EF4-FFF2-40B4-BE49-F238E27FC236}">
                <a16:creationId xmlns:a16="http://schemas.microsoft.com/office/drawing/2014/main" id="{60E5A92D-8BAE-5099-E648-B57D06062A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 Reproduced with permission.</a:t>
            </a:r>
          </a:p>
        </p:txBody>
      </p:sp>
      <p:sp>
        <p:nvSpPr>
          <p:cNvPr id="5" name="TextBox 4">
            <a:extLst>
              <a:ext uri="{FF2B5EF4-FFF2-40B4-BE49-F238E27FC236}">
                <a16:creationId xmlns:a16="http://schemas.microsoft.com/office/drawing/2014/main" id="{80EEFB67-2141-5F49-59AF-695875E8AB28}"/>
              </a:ext>
            </a:extLst>
          </p:cNvPr>
          <p:cNvSpPr txBox="1"/>
          <p:nvPr/>
        </p:nvSpPr>
        <p:spPr bwMode="auto">
          <a:xfrm>
            <a:off x="2626740" y="4787851"/>
            <a:ext cx="35968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 Since Randomization</a:t>
            </a:r>
          </a:p>
        </p:txBody>
      </p:sp>
      <p:sp>
        <p:nvSpPr>
          <p:cNvPr id="6" name="TextBox 5">
            <a:extLst>
              <a:ext uri="{FF2B5EF4-FFF2-40B4-BE49-F238E27FC236}">
                <a16:creationId xmlns:a16="http://schemas.microsoft.com/office/drawing/2014/main" id="{AC6EE2EF-8C94-E17E-9275-36E8DB94827C}"/>
              </a:ext>
            </a:extLst>
          </p:cNvPr>
          <p:cNvSpPr txBox="1"/>
          <p:nvPr/>
        </p:nvSpPr>
        <p:spPr bwMode="auto">
          <a:xfrm rot="16200000">
            <a:off x="401149" y="2851880"/>
            <a:ext cx="1172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DFS (%)</a:t>
            </a:r>
          </a:p>
        </p:txBody>
      </p:sp>
      <p:sp>
        <p:nvSpPr>
          <p:cNvPr id="7" name="TextBox 6">
            <a:extLst>
              <a:ext uri="{FF2B5EF4-FFF2-40B4-BE49-F238E27FC236}">
                <a16:creationId xmlns:a16="http://schemas.microsoft.com/office/drawing/2014/main" id="{3B021CF9-E6A0-11E6-CD5F-5CB598AF7895}"/>
              </a:ext>
            </a:extLst>
          </p:cNvPr>
          <p:cNvSpPr txBox="1"/>
          <p:nvPr/>
        </p:nvSpPr>
        <p:spPr bwMode="auto">
          <a:xfrm>
            <a:off x="1971850" y="3738147"/>
            <a:ext cx="1986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Log-rank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=.7</a:t>
            </a:r>
          </a:p>
        </p:txBody>
      </p:sp>
      <p:graphicFrame>
        <p:nvGraphicFramePr>
          <p:cNvPr id="8" name="Table 7">
            <a:extLst>
              <a:ext uri="{FF2B5EF4-FFF2-40B4-BE49-F238E27FC236}">
                <a16:creationId xmlns:a16="http://schemas.microsoft.com/office/drawing/2014/main" id="{49ADAF0A-FEF1-6A56-D362-E34EB2E0BFB1}"/>
              </a:ext>
            </a:extLst>
          </p:cNvPr>
          <p:cNvGraphicFramePr>
            <a:graphicFrameLocks noGrp="1"/>
          </p:cNvGraphicFramePr>
          <p:nvPr>
            <p:extLst>
              <p:ext uri="{D42A27DB-BD31-4B8C-83A1-F6EECF244321}">
                <p14:modId xmlns:p14="http://schemas.microsoft.com/office/powerpoint/2010/main" val="612396567"/>
              </p:ext>
            </p:extLst>
          </p:nvPr>
        </p:nvGraphicFramePr>
        <p:xfrm>
          <a:off x="7266653" y="1627089"/>
          <a:ext cx="4663068" cy="1280160"/>
        </p:xfrm>
        <a:graphic>
          <a:graphicData uri="http://schemas.openxmlformats.org/drawingml/2006/table">
            <a:tbl>
              <a:tblPr firstRow="1" bandRow="1">
                <a:tableStyleId>{93296810-A885-4BE3-A3E7-6D5BEEA58F35}</a:tableStyleId>
              </a:tblPr>
              <a:tblGrid>
                <a:gridCol w="1397263">
                  <a:extLst>
                    <a:ext uri="{9D8B030D-6E8A-4147-A177-3AD203B41FA5}">
                      <a16:colId xmlns:a16="http://schemas.microsoft.com/office/drawing/2014/main" val="2949324924"/>
                    </a:ext>
                  </a:extLst>
                </a:gridCol>
                <a:gridCol w="1894205">
                  <a:extLst>
                    <a:ext uri="{9D8B030D-6E8A-4147-A177-3AD203B41FA5}">
                      <a16:colId xmlns:a16="http://schemas.microsoft.com/office/drawing/2014/main" val="2909384209"/>
                    </a:ext>
                  </a:extLst>
                </a:gridCol>
                <a:gridCol w="1371600">
                  <a:extLst>
                    <a:ext uri="{9D8B030D-6E8A-4147-A177-3AD203B41FA5}">
                      <a16:colId xmlns:a16="http://schemas.microsoft.com/office/drawing/2014/main" val="1518125459"/>
                    </a:ext>
                  </a:extLst>
                </a:gridCol>
              </a:tblGrid>
              <a:tr h="478585">
                <a:tc>
                  <a:txBody>
                    <a:bodyPr/>
                    <a:lstStyle/>
                    <a:p>
                      <a:r>
                        <a:rPr lang="en-US" dirty="0"/>
                        <a:t>Outcome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dirty="0"/>
                        <a:t>CAO/ARO/AIO-12</a:t>
                      </a:r>
                    </a:p>
                    <a:p>
                      <a:pPr algn="ctr"/>
                      <a:r>
                        <a:rPr lang="en-US" dirty="0"/>
                        <a:t>(n = 304)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OPRA</a:t>
                      </a:r>
                    </a:p>
                    <a:p>
                      <a:pPr algn="ctr"/>
                      <a:r>
                        <a:rPr lang="en-US" dirty="0"/>
                        <a:t>(n = 324)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028876656"/>
                  </a:ext>
                </a:extLst>
              </a:tr>
              <a:tr h="478585">
                <a:tc>
                  <a:txBody>
                    <a:bodyPr/>
                    <a:lstStyle/>
                    <a:p>
                      <a:r>
                        <a:rPr lang="en-US">
                          <a:solidFill>
                            <a:schemeClr val="bg1"/>
                          </a:solidFill>
                        </a:rPr>
                        <a:t>3-yr DFS, </a:t>
                      </a:r>
                    </a:p>
                    <a:p>
                      <a:r>
                        <a:rPr lang="en-US">
                          <a:solidFill>
                            <a:schemeClr val="bg1"/>
                          </a:solidFill>
                        </a:rPr>
                        <a:t>% (range)</a:t>
                      </a: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73 (71-81)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76 (68-78)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08388381"/>
                  </a:ext>
                </a:extLst>
              </a:tr>
            </a:tbl>
          </a:graphicData>
        </a:graphic>
      </p:graphicFrame>
      <p:sp>
        <p:nvSpPr>
          <p:cNvPr id="9" name="TextBox 8">
            <a:extLst>
              <a:ext uri="{FF2B5EF4-FFF2-40B4-BE49-F238E27FC236}">
                <a16:creationId xmlns:a16="http://schemas.microsoft.com/office/drawing/2014/main" id="{84763712-3BAD-9E3E-EDC7-804A1F2630B4}"/>
              </a:ext>
            </a:extLst>
          </p:cNvPr>
          <p:cNvSpPr txBox="1"/>
          <p:nvPr/>
        </p:nvSpPr>
        <p:spPr bwMode="auto">
          <a:xfrm>
            <a:off x="2386177" y="5348174"/>
            <a:ext cx="2777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OPRA, INCT-CRT</a:t>
            </a:r>
          </a:p>
        </p:txBody>
      </p:sp>
      <p:sp>
        <p:nvSpPr>
          <p:cNvPr id="10" name="TextBox 9">
            <a:extLst>
              <a:ext uri="{FF2B5EF4-FFF2-40B4-BE49-F238E27FC236}">
                <a16:creationId xmlns:a16="http://schemas.microsoft.com/office/drawing/2014/main" id="{307BDFD0-5C62-32C4-6FA1-2835EC8711F5}"/>
              </a:ext>
            </a:extLst>
          </p:cNvPr>
          <p:cNvSpPr txBox="1"/>
          <p:nvPr/>
        </p:nvSpPr>
        <p:spPr bwMode="auto">
          <a:xfrm>
            <a:off x="2386177" y="5610610"/>
            <a:ext cx="2777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OPRA, CRT-CNCT</a:t>
            </a:r>
          </a:p>
        </p:txBody>
      </p:sp>
      <p:sp>
        <p:nvSpPr>
          <p:cNvPr id="11" name="TextBox 10">
            <a:extLst>
              <a:ext uri="{FF2B5EF4-FFF2-40B4-BE49-F238E27FC236}">
                <a16:creationId xmlns:a16="http://schemas.microsoft.com/office/drawing/2014/main" id="{02A6A8F1-F531-BBA6-E6E2-837684AAAF46}"/>
              </a:ext>
            </a:extLst>
          </p:cNvPr>
          <p:cNvSpPr txBox="1"/>
          <p:nvPr/>
        </p:nvSpPr>
        <p:spPr bwMode="auto">
          <a:xfrm>
            <a:off x="4457944" y="5348174"/>
            <a:ext cx="27774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CAO/ARO/AIO-12, INCT-CRT</a:t>
            </a:r>
          </a:p>
        </p:txBody>
      </p:sp>
      <p:sp>
        <p:nvSpPr>
          <p:cNvPr id="12" name="TextBox 11">
            <a:extLst>
              <a:ext uri="{FF2B5EF4-FFF2-40B4-BE49-F238E27FC236}">
                <a16:creationId xmlns:a16="http://schemas.microsoft.com/office/drawing/2014/main" id="{3CE525C7-F22F-D1F4-6C44-24674B90BA75}"/>
              </a:ext>
            </a:extLst>
          </p:cNvPr>
          <p:cNvSpPr txBox="1"/>
          <p:nvPr/>
        </p:nvSpPr>
        <p:spPr bwMode="auto">
          <a:xfrm>
            <a:off x="4457944" y="5610610"/>
            <a:ext cx="3374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CAO/ARO-AIO-12, CRT-CNCT</a:t>
            </a:r>
          </a:p>
        </p:txBody>
      </p:sp>
      <p:graphicFrame>
        <p:nvGraphicFramePr>
          <p:cNvPr id="15" name="Table 14">
            <a:extLst>
              <a:ext uri="{FF2B5EF4-FFF2-40B4-BE49-F238E27FC236}">
                <a16:creationId xmlns:a16="http://schemas.microsoft.com/office/drawing/2014/main" id="{9EADD582-E573-296A-2EB4-DE2DC3FC799E}"/>
              </a:ext>
            </a:extLst>
          </p:cNvPr>
          <p:cNvGraphicFramePr>
            <a:graphicFrameLocks noGrp="1"/>
          </p:cNvGraphicFramePr>
          <p:nvPr>
            <p:extLst>
              <p:ext uri="{D42A27DB-BD31-4B8C-83A1-F6EECF244321}">
                <p14:modId xmlns:p14="http://schemas.microsoft.com/office/powerpoint/2010/main" val="1242604897"/>
              </p:ext>
            </p:extLst>
          </p:nvPr>
        </p:nvGraphicFramePr>
        <p:xfrm>
          <a:off x="7266652" y="2969150"/>
          <a:ext cx="4663068" cy="1371600"/>
        </p:xfrm>
        <a:graphic>
          <a:graphicData uri="http://schemas.openxmlformats.org/drawingml/2006/table">
            <a:tbl>
              <a:tblPr firstRow="1" bandRow="1">
                <a:tableStyleId>{93296810-A885-4BE3-A3E7-6D5BEEA58F35}</a:tableStyleId>
              </a:tblPr>
              <a:tblGrid>
                <a:gridCol w="1165767">
                  <a:extLst>
                    <a:ext uri="{9D8B030D-6E8A-4147-A177-3AD203B41FA5}">
                      <a16:colId xmlns:a16="http://schemas.microsoft.com/office/drawing/2014/main" val="2909384209"/>
                    </a:ext>
                  </a:extLst>
                </a:gridCol>
                <a:gridCol w="1165767">
                  <a:extLst>
                    <a:ext uri="{9D8B030D-6E8A-4147-A177-3AD203B41FA5}">
                      <a16:colId xmlns:a16="http://schemas.microsoft.com/office/drawing/2014/main" val="3966291791"/>
                    </a:ext>
                  </a:extLst>
                </a:gridCol>
                <a:gridCol w="1165767">
                  <a:extLst>
                    <a:ext uri="{9D8B030D-6E8A-4147-A177-3AD203B41FA5}">
                      <a16:colId xmlns:a16="http://schemas.microsoft.com/office/drawing/2014/main" val="1518125459"/>
                    </a:ext>
                  </a:extLst>
                </a:gridCol>
                <a:gridCol w="1165767">
                  <a:extLst>
                    <a:ext uri="{9D8B030D-6E8A-4147-A177-3AD203B41FA5}">
                      <a16:colId xmlns:a16="http://schemas.microsoft.com/office/drawing/2014/main" val="2261164848"/>
                    </a:ext>
                  </a:extLst>
                </a:gridCol>
              </a:tblGrid>
              <a:tr h="269408">
                <a:tc gridSpan="2">
                  <a:txBody>
                    <a:bodyPr/>
                    <a:lstStyle/>
                    <a:p>
                      <a:pPr algn="ctr"/>
                      <a:r>
                        <a:rPr lang="en-US" dirty="0" err="1"/>
                        <a:t>pCR</a:t>
                      </a:r>
                      <a:r>
                        <a:rPr lang="en-US" dirty="0"/>
                        <a:t> in </a:t>
                      </a:r>
                      <a:br>
                        <a:rPr lang="en-US" dirty="0"/>
                      </a:br>
                      <a:r>
                        <a:rPr lang="en-US" dirty="0"/>
                        <a:t>CAO/ARO/AIO-12,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dirty="0"/>
                        <a:t>Organ Preservation in OPRA,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endParaRPr lang="en-US"/>
                    </a:p>
                  </a:txBody>
                  <a:tcPr/>
                </a:tc>
                <a:extLst>
                  <a:ext uri="{0D108BD9-81ED-4DB2-BD59-A6C34878D82A}">
                    <a16:rowId xmlns:a16="http://schemas.microsoft.com/office/drawing/2014/main" val="4028876656"/>
                  </a:ext>
                </a:extLst>
              </a:tr>
              <a:tr h="153947">
                <a:tc>
                  <a:txBody>
                    <a:bodyPr/>
                    <a:lstStyle/>
                    <a:p>
                      <a:pPr algn="ctr"/>
                      <a:r>
                        <a:rPr lang="en-US" dirty="0">
                          <a:solidFill>
                            <a:schemeClr val="bg1"/>
                          </a:solidFill>
                        </a:rPr>
                        <a:t>INCT-CRT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CRT-CNCT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INCT-CRT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CRT-CNCT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08388381"/>
                  </a:ext>
                </a:extLst>
              </a:tr>
              <a:tr h="153947">
                <a:tc>
                  <a:txBody>
                    <a:bodyPr/>
                    <a:lstStyle/>
                    <a:p>
                      <a:pPr algn="ctr"/>
                      <a:r>
                        <a:rPr lang="en-US" dirty="0">
                          <a:solidFill>
                            <a:schemeClr val="bg1"/>
                          </a:solidFill>
                        </a:rPr>
                        <a:t>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54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02112482"/>
                  </a:ext>
                </a:extLst>
              </a:tr>
            </a:tbl>
          </a:graphicData>
        </a:graphic>
      </p:graphicFrame>
      <p:sp>
        <p:nvSpPr>
          <p:cNvPr id="13" name="Freeform: Shape 12">
            <a:extLst>
              <a:ext uri="{FF2B5EF4-FFF2-40B4-BE49-F238E27FC236}">
                <a16:creationId xmlns:a16="http://schemas.microsoft.com/office/drawing/2014/main" id="{362BCB7A-BACB-E0ED-2B3C-F44A49CD6FA4}"/>
              </a:ext>
            </a:extLst>
          </p:cNvPr>
          <p:cNvSpPr/>
          <p:nvPr/>
        </p:nvSpPr>
        <p:spPr bwMode="auto">
          <a:xfrm>
            <a:off x="1800225" y="1838325"/>
            <a:ext cx="5314950" cy="2609850"/>
          </a:xfrm>
          <a:custGeom>
            <a:avLst/>
            <a:gdLst>
              <a:gd name="connsiteX0" fmla="*/ 0 w 5419725"/>
              <a:gd name="connsiteY0" fmla="*/ 0 h 2609850"/>
              <a:gd name="connsiteX1" fmla="*/ 0 w 5419725"/>
              <a:gd name="connsiteY1" fmla="*/ 2609850 h 2609850"/>
              <a:gd name="connsiteX2" fmla="*/ 5419725 w 5419725"/>
              <a:gd name="connsiteY2" fmla="*/ 2609850 h 2609850"/>
            </a:gdLst>
            <a:ahLst/>
            <a:cxnLst>
              <a:cxn ang="0">
                <a:pos x="connsiteX0" y="connsiteY0"/>
              </a:cxn>
              <a:cxn ang="0">
                <a:pos x="connsiteX1" y="connsiteY1"/>
              </a:cxn>
              <a:cxn ang="0">
                <a:pos x="connsiteX2" y="connsiteY2"/>
              </a:cxn>
            </a:cxnLst>
            <a:rect l="l" t="t" r="r" b="b"/>
            <a:pathLst>
              <a:path w="5419725" h="2609850">
                <a:moveTo>
                  <a:pt x="0" y="0"/>
                </a:moveTo>
                <a:lnTo>
                  <a:pt x="0" y="2609850"/>
                </a:lnTo>
                <a:lnTo>
                  <a:pt x="5419725" y="2609850"/>
                </a:lnTo>
              </a:path>
            </a:pathLst>
          </a:custGeom>
          <a:noFill/>
          <a:ln w="28575">
            <a:solidFill>
              <a:schemeClr val="bg1"/>
            </a:solidFill>
            <a:miter lim="800000"/>
            <a:headEnd/>
            <a:tailEnd/>
          </a:ln>
        </p:spPr>
        <p:txBody>
          <a:bodyPr rtlCol="0" anchor="ctr"/>
          <a:lstStyle/>
          <a:p>
            <a:pPr algn="ctr"/>
            <a:endParaRPr lang="en-US"/>
          </a:p>
        </p:txBody>
      </p:sp>
      <p:grpSp>
        <p:nvGrpSpPr>
          <p:cNvPr id="40" name="Group 39">
            <a:extLst>
              <a:ext uri="{FF2B5EF4-FFF2-40B4-BE49-F238E27FC236}">
                <a16:creationId xmlns:a16="http://schemas.microsoft.com/office/drawing/2014/main" id="{A298D0ED-6879-3148-73A6-B0F225D8DD61}"/>
              </a:ext>
            </a:extLst>
          </p:cNvPr>
          <p:cNvGrpSpPr/>
          <p:nvPr/>
        </p:nvGrpSpPr>
        <p:grpSpPr>
          <a:xfrm>
            <a:off x="1743075" y="1838325"/>
            <a:ext cx="66676" cy="2612141"/>
            <a:chOff x="1654271" y="1838325"/>
            <a:chExt cx="475365" cy="2612141"/>
          </a:xfrm>
        </p:grpSpPr>
        <p:cxnSp>
          <p:nvCxnSpPr>
            <p:cNvPr id="35" name="Straight Connector 34">
              <a:extLst>
                <a:ext uri="{FF2B5EF4-FFF2-40B4-BE49-F238E27FC236}">
                  <a16:creationId xmlns:a16="http://schemas.microsoft.com/office/drawing/2014/main" id="{6B43A967-B2B0-2288-F3D3-1154F544BA24}"/>
                </a:ext>
              </a:extLst>
            </p:cNvPr>
            <p:cNvCxnSpPr>
              <a:cxnSpLocks/>
            </p:cNvCxnSpPr>
            <p:nvPr/>
          </p:nvCxnSpPr>
          <p:spPr bwMode="auto">
            <a:xfrm>
              <a:off x="1654271" y="1838325"/>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4B7351E-8377-7E6B-6D02-D8F8C3EA25B7}"/>
                </a:ext>
              </a:extLst>
            </p:cNvPr>
            <p:cNvCxnSpPr>
              <a:cxnSpLocks/>
            </p:cNvCxnSpPr>
            <p:nvPr/>
          </p:nvCxnSpPr>
          <p:spPr bwMode="auto">
            <a:xfrm>
              <a:off x="1654271" y="2488316"/>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ADB438A-A6A3-16AB-BBD4-7428DA7373FC}"/>
                </a:ext>
              </a:extLst>
            </p:cNvPr>
            <p:cNvCxnSpPr>
              <a:cxnSpLocks/>
            </p:cNvCxnSpPr>
            <p:nvPr/>
          </p:nvCxnSpPr>
          <p:spPr bwMode="auto">
            <a:xfrm>
              <a:off x="1654271" y="3162300"/>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EBA04F8-ECC3-3C76-BC12-81F010AB6AB7}"/>
                </a:ext>
              </a:extLst>
            </p:cNvPr>
            <p:cNvCxnSpPr>
              <a:cxnSpLocks/>
            </p:cNvCxnSpPr>
            <p:nvPr/>
          </p:nvCxnSpPr>
          <p:spPr bwMode="auto">
            <a:xfrm>
              <a:off x="1654271" y="3812291"/>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637E22E-8819-E9A7-69E3-89A9D6E6FAEC}"/>
                </a:ext>
              </a:extLst>
            </p:cNvPr>
            <p:cNvCxnSpPr>
              <a:cxnSpLocks/>
            </p:cNvCxnSpPr>
            <p:nvPr/>
          </p:nvCxnSpPr>
          <p:spPr bwMode="auto">
            <a:xfrm>
              <a:off x="1654271" y="4450466"/>
              <a:ext cx="47536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B84B0CA8-9580-A983-D31B-4212E0621A24}"/>
              </a:ext>
            </a:extLst>
          </p:cNvPr>
          <p:cNvGrpSpPr/>
          <p:nvPr/>
        </p:nvGrpSpPr>
        <p:grpSpPr>
          <a:xfrm rot="5400000">
            <a:off x="4349273" y="1899871"/>
            <a:ext cx="146358" cy="5231516"/>
            <a:chOff x="1654271" y="1838325"/>
            <a:chExt cx="475365" cy="5231516"/>
          </a:xfrm>
        </p:grpSpPr>
        <p:cxnSp>
          <p:nvCxnSpPr>
            <p:cNvPr id="42" name="Straight Connector 41">
              <a:extLst>
                <a:ext uri="{FF2B5EF4-FFF2-40B4-BE49-F238E27FC236}">
                  <a16:creationId xmlns:a16="http://schemas.microsoft.com/office/drawing/2014/main" id="{46A2B7F8-DAB3-E03F-50F5-38B0D7903E61}"/>
                </a:ext>
              </a:extLst>
            </p:cNvPr>
            <p:cNvCxnSpPr>
              <a:cxnSpLocks/>
            </p:cNvCxnSpPr>
            <p:nvPr/>
          </p:nvCxnSpPr>
          <p:spPr bwMode="auto">
            <a:xfrm>
              <a:off x="1654271" y="1838325"/>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7E71EDA-4F4C-F22D-827D-6377BB151D6C}"/>
                </a:ext>
              </a:extLst>
            </p:cNvPr>
            <p:cNvCxnSpPr>
              <a:cxnSpLocks/>
            </p:cNvCxnSpPr>
            <p:nvPr/>
          </p:nvCxnSpPr>
          <p:spPr bwMode="auto">
            <a:xfrm>
              <a:off x="1654271" y="5769707"/>
              <a:ext cx="475364"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5917E3E-1D10-6CAD-5266-21A573D1FBBE}"/>
                </a:ext>
              </a:extLst>
            </p:cNvPr>
            <p:cNvCxnSpPr>
              <a:cxnSpLocks/>
            </p:cNvCxnSpPr>
            <p:nvPr/>
          </p:nvCxnSpPr>
          <p:spPr bwMode="auto">
            <a:xfrm>
              <a:off x="1654271" y="3162300"/>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D82BD6-D7A8-793F-EC2B-FB245C6FE3FF}"/>
                </a:ext>
              </a:extLst>
            </p:cNvPr>
            <p:cNvCxnSpPr>
              <a:cxnSpLocks/>
            </p:cNvCxnSpPr>
            <p:nvPr/>
          </p:nvCxnSpPr>
          <p:spPr bwMode="auto">
            <a:xfrm>
              <a:off x="1654271" y="7069841"/>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9C0CFA5-A2BC-A96B-8C05-63D0A87B41FB}"/>
                </a:ext>
              </a:extLst>
            </p:cNvPr>
            <p:cNvCxnSpPr>
              <a:cxnSpLocks/>
            </p:cNvCxnSpPr>
            <p:nvPr/>
          </p:nvCxnSpPr>
          <p:spPr bwMode="auto">
            <a:xfrm>
              <a:off x="1654271" y="4450466"/>
              <a:ext cx="475365" cy="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2B963601-F571-0E53-DC85-FB86F9FE9D49}"/>
              </a:ext>
            </a:extLst>
          </p:cNvPr>
          <p:cNvCxnSpPr/>
          <p:nvPr/>
        </p:nvCxnSpPr>
        <p:spPr bwMode="auto">
          <a:xfrm>
            <a:off x="2101850" y="5486400"/>
            <a:ext cx="284327"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179DFEE-4F25-5A5C-9D28-EED7BFA460AA}"/>
              </a:ext>
            </a:extLst>
          </p:cNvPr>
          <p:cNvCxnSpPr/>
          <p:nvPr/>
        </p:nvCxnSpPr>
        <p:spPr bwMode="auto">
          <a:xfrm>
            <a:off x="2101850" y="5765800"/>
            <a:ext cx="284327" cy="0"/>
          </a:xfrm>
          <a:prstGeom prst="line">
            <a:avLst/>
          </a:prstGeom>
          <a:noFill/>
          <a:ln w="28575" cap="flat" cmpd="sng" algn="ctr">
            <a:solidFill>
              <a:schemeClr val="accent2"/>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93E71EF-A5D1-245D-27A0-E08956D3FD66}"/>
              </a:ext>
            </a:extLst>
          </p:cNvPr>
          <p:cNvCxnSpPr/>
          <p:nvPr/>
        </p:nvCxnSpPr>
        <p:spPr bwMode="auto">
          <a:xfrm>
            <a:off x="4180527" y="5486400"/>
            <a:ext cx="284327" cy="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92158DF-78E9-DE2F-55B7-875B3B03511C}"/>
              </a:ext>
            </a:extLst>
          </p:cNvPr>
          <p:cNvCxnSpPr/>
          <p:nvPr/>
        </p:nvCxnSpPr>
        <p:spPr bwMode="auto">
          <a:xfrm>
            <a:off x="4180527" y="5765800"/>
            <a:ext cx="284327"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52" name="Freeform: Shape 51">
            <a:extLst>
              <a:ext uri="{FF2B5EF4-FFF2-40B4-BE49-F238E27FC236}">
                <a16:creationId xmlns:a16="http://schemas.microsoft.com/office/drawing/2014/main" id="{E98E0C90-F787-CE1A-FB86-F5261DFEAA2E}"/>
              </a:ext>
            </a:extLst>
          </p:cNvPr>
          <p:cNvSpPr/>
          <p:nvPr/>
        </p:nvSpPr>
        <p:spPr bwMode="auto">
          <a:xfrm>
            <a:off x="2301875" y="1885950"/>
            <a:ext cx="4816475" cy="682625"/>
          </a:xfrm>
          <a:custGeom>
            <a:avLst/>
            <a:gdLst>
              <a:gd name="connsiteX0" fmla="*/ 4816475 w 4816475"/>
              <a:gd name="connsiteY0" fmla="*/ 682625 h 682625"/>
              <a:gd name="connsiteX1" fmla="*/ 4451350 w 4816475"/>
              <a:gd name="connsiteY1" fmla="*/ 682625 h 682625"/>
              <a:gd name="connsiteX2" fmla="*/ 4451350 w 4816475"/>
              <a:gd name="connsiteY2" fmla="*/ 663575 h 682625"/>
              <a:gd name="connsiteX3" fmla="*/ 4210050 w 4816475"/>
              <a:gd name="connsiteY3" fmla="*/ 663575 h 682625"/>
              <a:gd name="connsiteX4" fmla="*/ 4219575 w 4816475"/>
              <a:gd name="connsiteY4" fmla="*/ 654050 h 682625"/>
              <a:gd name="connsiteX5" fmla="*/ 3883025 w 4816475"/>
              <a:gd name="connsiteY5" fmla="*/ 654050 h 682625"/>
              <a:gd name="connsiteX6" fmla="*/ 3883025 w 4816475"/>
              <a:gd name="connsiteY6" fmla="*/ 622300 h 682625"/>
              <a:gd name="connsiteX7" fmla="*/ 3740150 w 4816475"/>
              <a:gd name="connsiteY7" fmla="*/ 622300 h 682625"/>
              <a:gd name="connsiteX8" fmla="*/ 3740150 w 4816475"/>
              <a:gd name="connsiteY8" fmla="*/ 600075 h 682625"/>
              <a:gd name="connsiteX9" fmla="*/ 3343275 w 4816475"/>
              <a:gd name="connsiteY9" fmla="*/ 600075 h 682625"/>
              <a:gd name="connsiteX10" fmla="*/ 3343275 w 4816475"/>
              <a:gd name="connsiteY10" fmla="*/ 577850 h 682625"/>
              <a:gd name="connsiteX11" fmla="*/ 3181350 w 4816475"/>
              <a:gd name="connsiteY11" fmla="*/ 577850 h 682625"/>
              <a:gd name="connsiteX12" fmla="*/ 3181350 w 4816475"/>
              <a:gd name="connsiteY12" fmla="*/ 549275 h 682625"/>
              <a:gd name="connsiteX13" fmla="*/ 2978150 w 4816475"/>
              <a:gd name="connsiteY13" fmla="*/ 549275 h 682625"/>
              <a:gd name="connsiteX14" fmla="*/ 2978150 w 4816475"/>
              <a:gd name="connsiteY14" fmla="*/ 536575 h 682625"/>
              <a:gd name="connsiteX15" fmla="*/ 2590800 w 4816475"/>
              <a:gd name="connsiteY15" fmla="*/ 536575 h 682625"/>
              <a:gd name="connsiteX16" fmla="*/ 2590800 w 4816475"/>
              <a:gd name="connsiteY16" fmla="*/ 527050 h 682625"/>
              <a:gd name="connsiteX17" fmla="*/ 2374900 w 4816475"/>
              <a:gd name="connsiteY17" fmla="*/ 527050 h 682625"/>
              <a:gd name="connsiteX18" fmla="*/ 2374900 w 4816475"/>
              <a:gd name="connsiteY18" fmla="*/ 508000 h 682625"/>
              <a:gd name="connsiteX19" fmla="*/ 2219325 w 4816475"/>
              <a:gd name="connsiteY19" fmla="*/ 508000 h 682625"/>
              <a:gd name="connsiteX20" fmla="*/ 2219325 w 4816475"/>
              <a:gd name="connsiteY20" fmla="*/ 488950 h 682625"/>
              <a:gd name="connsiteX21" fmla="*/ 2146300 w 4816475"/>
              <a:gd name="connsiteY21" fmla="*/ 488950 h 682625"/>
              <a:gd name="connsiteX22" fmla="*/ 2146300 w 4816475"/>
              <a:gd name="connsiteY22" fmla="*/ 454025 h 682625"/>
              <a:gd name="connsiteX23" fmla="*/ 2019300 w 4816475"/>
              <a:gd name="connsiteY23" fmla="*/ 454025 h 682625"/>
              <a:gd name="connsiteX24" fmla="*/ 1863725 w 4816475"/>
              <a:gd name="connsiteY24" fmla="*/ 454025 h 682625"/>
              <a:gd name="connsiteX25" fmla="*/ 1863725 w 4816475"/>
              <a:gd name="connsiteY25" fmla="*/ 431800 h 682625"/>
              <a:gd name="connsiteX26" fmla="*/ 1692275 w 4816475"/>
              <a:gd name="connsiteY26" fmla="*/ 431800 h 682625"/>
              <a:gd name="connsiteX27" fmla="*/ 1692275 w 4816475"/>
              <a:gd name="connsiteY27" fmla="*/ 412750 h 682625"/>
              <a:gd name="connsiteX28" fmla="*/ 1663700 w 4816475"/>
              <a:gd name="connsiteY28" fmla="*/ 412750 h 682625"/>
              <a:gd name="connsiteX29" fmla="*/ 1663700 w 4816475"/>
              <a:gd name="connsiteY29" fmla="*/ 393700 h 682625"/>
              <a:gd name="connsiteX30" fmla="*/ 1517650 w 4816475"/>
              <a:gd name="connsiteY30" fmla="*/ 393700 h 682625"/>
              <a:gd name="connsiteX31" fmla="*/ 1517650 w 4816475"/>
              <a:gd name="connsiteY31" fmla="*/ 381000 h 682625"/>
              <a:gd name="connsiteX32" fmla="*/ 1438275 w 4816475"/>
              <a:gd name="connsiteY32" fmla="*/ 381000 h 682625"/>
              <a:gd name="connsiteX33" fmla="*/ 1438275 w 4816475"/>
              <a:gd name="connsiteY33" fmla="*/ 342900 h 682625"/>
              <a:gd name="connsiteX34" fmla="*/ 1339850 w 4816475"/>
              <a:gd name="connsiteY34" fmla="*/ 342900 h 682625"/>
              <a:gd name="connsiteX35" fmla="*/ 1339850 w 4816475"/>
              <a:gd name="connsiteY35" fmla="*/ 323850 h 682625"/>
              <a:gd name="connsiteX36" fmla="*/ 1263650 w 4816475"/>
              <a:gd name="connsiteY36" fmla="*/ 323850 h 682625"/>
              <a:gd name="connsiteX37" fmla="*/ 1263650 w 4816475"/>
              <a:gd name="connsiteY37" fmla="*/ 288925 h 682625"/>
              <a:gd name="connsiteX38" fmla="*/ 1200150 w 4816475"/>
              <a:gd name="connsiteY38" fmla="*/ 288925 h 682625"/>
              <a:gd name="connsiteX39" fmla="*/ 1200150 w 4816475"/>
              <a:gd name="connsiteY39" fmla="*/ 273050 h 682625"/>
              <a:gd name="connsiteX40" fmla="*/ 1146175 w 4816475"/>
              <a:gd name="connsiteY40" fmla="*/ 273050 h 682625"/>
              <a:gd name="connsiteX41" fmla="*/ 1146175 w 4816475"/>
              <a:gd name="connsiteY41" fmla="*/ 250825 h 682625"/>
              <a:gd name="connsiteX42" fmla="*/ 1076325 w 4816475"/>
              <a:gd name="connsiteY42" fmla="*/ 250825 h 682625"/>
              <a:gd name="connsiteX43" fmla="*/ 1031875 w 4816475"/>
              <a:gd name="connsiteY43" fmla="*/ 212725 h 682625"/>
              <a:gd name="connsiteX44" fmla="*/ 965200 w 4816475"/>
              <a:gd name="connsiteY44" fmla="*/ 212725 h 682625"/>
              <a:gd name="connsiteX45" fmla="*/ 965200 w 4816475"/>
              <a:gd name="connsiteY45" fmla="*/ 196850 h 682625"/>
              <a:gd name="connsiteX46" fmla="*/ 927100 w 4816475"/>
              <a:gd name="connsiteY46" fmla="*/ 196850 h 682625"/>
              <a:gd name="connsiteX47" fmla="*/ 927100 w 4816475"/>
              <a:gd name="connsiteY47" fmla="*/ 196850 h 682625"/>
              <a:gd name="connsiteX48" fmla="*/ 885825 w 4816475"/>
              <a:gd name="connsiteY48" fmla="*/ 196850 h 682625"/>
              <a:gd name="connsiteX49" fmla="*/ 885825 w 4816475"/>
              <a:gd name="connsiteY49" fmla="*/ 168275 h 682625"/>
              <a:gd name="connsiteX50" fmla="*/ 847725 w 4816475"/>
              <a:gd name="connsiteY50" fmla="*/ 168275 h 682625"/>
              <a:gd name="connsiteX51" fmla="*/ 847725 w 4816475"/>
              <a:gd name="connsiteY51" fmla="*/ 152400 h 682625"/>
              <a:gd name="connsiteX52" fmla="*/ 758825 w 4816475"/>
              <a:gd name="connsiteY52" fmla="*/ 152400 h 682625"/>
              <a:gd name="connsiteX53" fmla="*/ 758825 w 4816475"/>
              <a:gd name="connsiteY53" fmla="*/ 127000 h 682625"/>
              <a:gd name="connsiteX54" fmla="*/ 704850 w 4816475"/>
              <a:gd name="connsiteY54" fmla="*/ 127000 h 682625"/>
              <a:gd name="connsiteX55" fmla="*/ 704850 w 4816475"/>
              <a:gd name="connsiteY55" fmla="*/ 98425 h 682625"/>
              <a:gd name="connsiteX56" fmla="*/ 685800 w 4816475"/>
              <a:gd name="connsiteY56" fmla="*/ 98425 h 682625"/>
              <a:gd name="connsiteX57" fmla="*/ 701675 w 4816475"/>
              <a:gd name="connsiteY57" fmla="*/ 82550 h 682625"/>
              <a:gd name="connsiteX58" fmla="*/ 587375 w 4816475"/>
              <a:gd name="connsiteY58" fmla="*/ 82550 h 682625"/>
              <a:gd name="connsiteX59" fmla="*/ 587375 w 4816475"/>
              <a:gd name="connsiteY59" fmla="*/ 63500 h 682625"/>
              <a:gd name="connsiteX60" fmla="*/ 568325 w 4816475"/>
              <a:gd name="connsiteY60" fmla="*/ 63500 h 682625"/>
              <a:gd name="connsiteX61" fmla="*/ 549275 w 4816475"/>
              <a:gd name="connsiteY61" fmla="*/ 44450 h 682625"/>
              <a:gd name="connsiteX62" fmla="*/ 476250 w 4816475"/>
              <a:gd name="connsiteY62" fmla="*/ 44450 h 682625"/>
              <a:gd name="connsiteX63" fmla="*/ 476250 w 4816475"/>
              <a:gd name="connsiteY63" fmla="*/ 25400 h 682625"/>
              <a:gd name="connsiteX64" fmla="*/ 441325 w 4816475"/>
              <a:gd name="connsiteY64" fmla="*/ 25400 h 682625"/>
              <a:gd name="connsiteX65" fmla="*/ 441325 w 4816475"/>
              <a:gd name="connsiteY65" fmla="*/ 15875 h 682625"/>
              <a:gd name="connsiteX66" fmla="*/ 260350 w 4816475"/>
              <a:gd name="connsiteY66" fmla="*/ 15875 h 682625"/>
              <a:gd name="connsiteX67" fmla="*/ 260350 w 4816475"/>
              <a:gd name="connsiteY67" fmla="*/ 0 h 682625"/>
              <a:gd name="connsiteX68" fmla="*/ 0 w 4816475"/>
              <a:gd name="connsiteY68" fmla="*/ 0 h 682625"/>
              <a:gd name="connsiteX0" fmla="*/ 4816475 w 4816475"/>
              <a:gd name="connsiteY0" fmla="*/ 682625 h 682625"/>
              <a:gd name="connsiteX1" fmla="*/ 4451350 w 4816475"/>
              <a:gd name="connsiteY1" fmla="*/ 682625 h 682625"/>
              <a:gd name="connsiteX2" fmla="*/ 4451350 w 4816475"/>
              <a:gd name="connsiteY2" fmla="*/ 663575 h 682625"/>
              <a:gd name="connsiteX3" fmla="*/ 4210050 w 4816475"/>
              <a:gd name="connsiteY3" fmla="*/ 663575 h 682625"/>
              <a:gd name="connsiteX4" fmla="*/ 4219575 w 4816475"/>
              <a:gd name="connsiteY4" fmla="*/ 654050 h 682625"/>
              <a:gd name="connsiteX5" fmla="*/ 3883025 w 4816475"/>
              <a:gd name="connsiteY5" fmla="*/ 654050 h 682625"/>
              <a:gd name="connsiteX6" fmla="*/ 3883025 w 4816475"/>
              <a:gd name="connsiteY6" fmla="*/ 622300 h 682625"/>
              <a:gd name="connsiteX7" fmla="*/ 3740150 w 4816475"/>
              <a:gd name="connsiteY7" fmla="*/ 622300 h 682625"/>
              <a:gd name="connsiteX8" fmla="*/ 3740150 w 4816475"/>
              <a:gd name="connsiteY8" fmla="*/ 600075 h 682625"/>
              <a:gd name="connsiteX9" fmla="*/ 3343275 w 4816475"/>
              <a:gd name="connsiteY9" fmla="*/ 600075 h 682625"/>
              <a:gd name="connsiteX10" fmla="*/ 3343275 w 4816475"/>
              <a:gd name="connsiteY10" fmla="*/ 577850 h 682625"/>
              <a:gd name="connsiteX11" fmla="*/ 3181350 w 4816475"/>
              <a:gd name="connsiteY11" fmla="*/ 577850 h 682625"/>
              <a:gd name="connsiteX12" fmla="*/ 3181350 w 4816475"/>
              <a:gd name="connsiteY12" fmla="*/ 549275 h 682625"/>
              <a:gd name="connsiteX13" fmla="*/ 2978150 w 4816475"/>
              <a:gd name="connsiteY13" fmla="*/ 549275 h 682625"/>
              <a:gd name="connsiteX14" fmla="*/ 2978150 w 4816475"/>
              <a:gd name="connsiteY14" fmla="*/ 536575 h 682625"/>
              <a:gd name="connsiteX15" fmla="*/ 2590800 w 4816475"/>
              <a:gd name="connsiteY15" fmla="*/ 536575 h 682625"/>
              <a:gd name="connsiteX16" fmla="*/ 2590800 w 4816475"/>
              <a:gd name="connsiteY16" fmla="*/ 527050 h 682625"/>
              <a:gd name="connsiteX17" fmla="*/ 2374900 w 4816475"/>
              <a:gd name="connsiteY17" fmla="*/ 527050 h 682625"/>
              <a:gd name="connsiteX18" fmla="*/ 2374900 w 4816475"/>
              <a:gd name="connsiteY18" fmla="*/ 508000 h 682625"/>
              <a:gd name="connsiteX19" fmla="*/ 2219325 w 4816475"/>
              <a:gd name="connsiteY19" fmla="*/ 508000 h 682625"/>
              <a:gd name="connsiteX20" fmla="*/ 2219325 w 4816475"/>
              <a:gd name="connsiteY20" fmla="*/ 488950 h 682625"/>
              <a:gd name="connsiteX21" fmla="*/ 2146300 w 4816475"/>
              <a:gd name="connsiteY21" fmla="*/ 488950 h 682625"/>
              <a:gd name="connsiteX22" fmla="*/ 2146300 w 4816475"/>
              <a:gd name="connsiteY22" fmla="*/ 454025 h 682625"/>
              <a:gd name="connsiteX23" fmla="*/ 2019300 w 4816475"/>
              <a:gd name="connsiteY23" fmla="*/ 454025 h 682625"/>
              <a:gd name="connsiteX24" fmla="*/ 1863725 w 4816475"/>
              <a:gd name="connsiteY24" fmla="*/ 454025 h 682625"/>
              <a:gd name="connsiteX25" fmla="*/ 1863725 w 4816475"/>
              <a:gd name="connsiteY25" fmla="*/ 431800 h 682625"/>
              <a:gd name="connsiteX26" fmla="*/ 1692275 w 4816475"/>
              <a:gd name="connsiteY26" fmla="*/ 431800 h 682625"/>
              <a:gd name="connsiteX27" fmla="*/ 1692275 w 4816475"/>
              <a:gd name="connsiteY27" fmla="*/ 412750 h 682625"/>
              <a:gd name="connsiteX28" fmla="*/ 1663700 w 4816475"/>
              <a:gd name="connsiteY28" fmla="*/ 412750 h 682625"/>
              <a:gd name="connsiteX29" fmla="*/ 1663700 w 4816475"/>
              <a:gd name="connsiteY29" fmla="*/ 393700 h 682625"/>
              <a:gd name="connsiteX30" fmla="*/ 1517650 w 4816475"/>
              <a:gd name="connsiteY30" fmla="*/ 393700 h 682625"/>
              <a:gd name="connsiteX31" fmla="*/ 1517650 w 4816475"/>
              <a:gd name="connsiteY31" fmla="*/ 381000 h 682625"/>
              <a:gd name="connsiteX32" fmla="*/ 1438275 w 4816475"/>
              <a:gd name="connsiteY32" fmla="*/ 381000 h 682625"/>
              <a:gd name="connsiteX33" fmla="*/ 1438275 w 4816475"/>
              <a:gd name="connsiteY33" fmla="*/ 342900 h 682625"/>
              <a:gd name="connsiteX34" fmla="*/ 1339850 w 4816475"/>
              <a:gd name="connsiteY34" fmla="*/ 342900 h 682625"/>
              <a:gd name="connsiteX35" fmla="*/ 1339850 w 4816475"/>
              <a:gd name="connsiteY35" fmla="*/ 323850 h 682625"/>
              <a:gd name="connsiteX36" fmla="*/ 1263650 w 4816475"/>
              <a:gd name="connsiteY36" fmla="*/ 323850 h 682625"/>
              <a:gd name="connsiteX37" fmla="*/ 1263650 w 4816475"/>
              <a:gd name="connsiteY37" fmla="*/ 288925 h 682625"/>
              <a:gd name="connsiteX38" fmla="*/ 1200150 w 4816475"/>
              <a:gd name="connsiteY38" fmla="*/ 288925 h 682625"/>
              <a:gd name="connsiteX39" fmla="*/ 1200150 w 4816475"/>
              <a:gd name="connsiteY39" fmla="*/ 273050 h 682625"/>
              <a:gd name="connsiteX40" fmla="*/ 1146175 w 4816475"/>
              <a:gd name="connsiteY40" fmla="*/ 273050 h 682625"/>
              <a:gd name="connsiteX41" fmla="*/ 1146175 w 4816475"/>
              <a:gd name="connsiteY41" fmla="*/ 250825 h 682625"/>
              <a:gd name="connsiteX42" fmla="*/ 1076325 w 4816475"/>
              <a:gd name="connsiteY42" fmla="*/ 250825 h 682625"/>
              <a:gd name="connsiteX43" fmla="*/ 1031875 w 4816475"/>
              <a:gd name="connsiteY43" fmla="*/ 212725 h 682625"/>
              <a:gd name="connsiteX44" fmla="*/ 965200 w 4816475"/>
              <a:gd name="connsiteY44" fmla="*/ 212725 h 682625"/>
              <a:gd name="connsiteX45" fmla="*/ 965200 w 4816475"/>
              <a:gd name="connsiteY45" fmla="*/ 196850 h 682625"/>
              <a:gd name="connsiteX46" fmla="*/ 927100 w 4816475"/>
              <a:gd name="connsiteY46" fmla="*/ 196850 h 682625"/>
              <a:gd name="connsiteX47" fmla="*/ 927100 w 4816475"/>
              <a:gd name="connsiteY47" fmla="*/ 196850 h 682625"/>
              <a:gd name="connsiteX48" fmla="*/ 885825 w 4816475"/>
              <a:gd name="connsiteY48" fmla="*/ 196850 h 682625"/>
              <a:gd name="connsiteX49" fmla="*/ 885825 w 4816475"/>
              <a:gd name="connsiteY49" fmla="*/ 168275 h 682625"/>
              <a:gd name="connsiteX50" fmla="*/ 847725 w 4816475"/>
              <a:gd name="connsiteY50" fmla="*/ 168275 h 682625"/>
              <a:gd name="connsiteX51" fmla="*/ 847725 w 4816475"/>
              <a:gd name="connsiteY51" fmla="*/ 152400 h 682625"/>
              <a:gd name="connsiteX52" fmla="*/ 758825 w 4816475"/>
              <a:gd name="connsiteY52" fmla="*/ 152400 h 682625"/>
              <a:gd name="connsiteX53" fmla="*/ 758825 w 4816475"/>
              <a:gd name="connsiteY53" fmla="*/ 127000 h 682625"/>
              <a:gd name="connsiteX54" fmla="*/ 704850 w 4816475"/>
              <a:gd name="connsiteY54" fmla="*/ 127000 h 682625"/>
              <a:gd name="connsiteX55" fmla="*/ 704850 w 4816475"/>
              <a:gd name="connsiteY55" fmla="*/ 98425 h 682625"/>
              <a:gd name="connsiteX56" fmla="*/ 685800 w 4816475"/>
              <a:gd name="connsiteY56" fmla="*/ 98425 h 682625"/>
              <a:gd name="connsiteX57" fmla="*/ 685800 w 4816475"/>
              <a:gd name="connsiteY57" fmla="*/ 82550 h 682625"/>
              <a:gd name="connsiteX58" fmla="*/ 587375 w 4816475"/>
              <a:gd name="connsiteY58" fmla="*/ 82550 h 682625"/>
              <a:gd name="connsiteX59" fmla="*/ 587375 w 4816475"/>
              <a:gd name="connsiteY59" fmla="*/ 63500 h 682625"/>
              <a:gd name="connsiteX60" fmla="*/ 568325 w 4816475"/>
              <a:gd name="connsiteY60" fmla="*/ 63500 h 682625"/>
              <a:gd name="connsiteX61" fmla="*/ 549275 w 4816475"/>
              <a:gd name="connsiteY61" fmla="*/ 44450 h 682625"/>
              <a:gd name="connsiteX62" fmla="*/ 476250 w 4816475"/>
              <a:gd name="connsiteY62" fmla="*/ 44450 h 682625"/>
              <a:gd name="connsiteX63" fmla="*/ 476250 w 4816475"/>
              <a:gd name="connsiteY63" fmla="*/ 25400 h 682625"/>
              <a:gd name="connsiteX64" fmla="*/ 441325 w 4816475"/>
              <a:gd name="connsiteY64" fmla="*/ 25400 h 682625"/>
              <a:gd name="connsiteX65" fmla="*/ 441325 w 4816475"/>
              <a:gd name="connsiteY65" fmla="*/ 15875 h 682625"/>
              <a:gd name="connsiteX66" fmla="*/ 260350 w 4816475"/>
              <a:gd name="connsiteY66" fmla="*/ 15875 h 682625"/>
              <a:gd name="connsiteX67" fmla="*/ 260350 w 4816475"/>
              <a:gd name="connsiteY67" fmla="*/ 0 h 682625"/>
              <a:gd name="connsiteX68" fmla="*/ 0 w 4816475"/>
              <a:gd name="connsiteY68" fmla="*/ 0 h 682625"/>
              <a:gd name="connsiteX0" fmla="*/ 4816475 w 4816475"/>
              <a:gd name="connsiteY0" fmla="*/ 682625 h 682625"/>
              <a:gd name="connsiteX1" fmla="*/ 4451350 w 4816475"/>
              <a:gd name="connsiteY1" fmla="*/ 682625 h 682625"/>
              <a:gd name="connsiteX2" fmla="*/ 4451350 w 4816475"/>
              <a:gd name="connsiteY2" fmla="*/ 663575 h 682625"/>
              <a:gd name="connsiteX3" fmla="*/ 4210050 w 4816475"/>
              <a:gd name="connsiteY3" fmla="*/ 663575 h 682625"/>
              <a:gd name="connsiteX4" fmla="*/ 4203700 w 4816475"/>
              <a:gd name="connsiteY4" fmla="*/ 654050 h 682625"/>
              <a:gd name="connsiteX5" fmla="*/ 3883025 w 4816475"/>
              <a:gd name="connsiteY5" fmla="*/ 654050 h 682625"/>
              <a:gd name="connsiteX6" fmla="*/ 3883025 w 4816475"/>
              <a:gd name="connsiteY6" fmla="*/ 622300 h 682625"/>
              <a:gd name="connsiteX7" fmla="*/ 3740150 w 4816475"/>
              <a:gd name="connsiteY7" fmla="*/ 622300 h 682625"/>
              <a:gd name="connsiteX8" fmla="*/ 3740150 w 4816475"/>
              <a:gd name="connsiteY8" fmla="*/ 600075 h 682625"/>
              <a:gd name="connsiteX9" fmla="*/ 3343275 w 4816475"/>
              <a:gd name="connsiteY9" fmla="*/ 600075 h 682625"/>
              <a:gd name="connsiteX10" fmla="*/ 3343275 w 4816475"/>
              <a:gd name="connsiteY10" fmla="*/ 577850 h 682625"/>
              <a:gd name="connsiteX11" fmla="*/ 3181350 w 4816475"/>
              <a:gd name="connsiteY11" fmla="*/ 577850 h 682625"/>
              <a:gd name="connsiteX12" fmla="*/ 3181350 w 4816475"/>
              <a:gd name="connsiteY12" fmla="*/ 549275 h 682625"/>
              <a:gd name="connsiteX13" fmla="*/ 2978150 w 4816475"/>
              <a:gd name="connsiteY13" fmla="*/ 549275 h 682625"/>
              <a:gd name="connsiteX14" fmla="*/ 2978150 w 4816475"/>
              <a:gd name="connsiteY14" fmla="*/ 536575 h 682625"/>
              <a:gd name="connsiteX15" fmla="*/ 2590800 w 4816475"/>
              <a:gd name="connsiteY15" fmla="*/ 536575 h 682625"/>
              <a:gd name="connsiteX16" fmla="*/ 2590800 w 4816475"/>
              <a:gd name="connsiteY16" fmla="*/ 527050 h 682625"/>
              <a:gd name="connsiteX17" fmla="*/ 2374900 w 4816475"/>
              <a:gd name="connsiteY17" fmla="*/ 527050 h 682625"/>
              <a:gd name="connsiteX18" fmla="*/ 2374900 w 4816475"/>
              <a:gd name="connsiteY18" fmla="*/ 508000 h 682625"/>
              <a:gd name="connsiteX19" fmla="*/ 2219325 w 4816475"/>
              <a:gd name="connsiteY19" fmla="*/ 508000 h 682625"/>
              <a:gd name="connsiteX20" fmla="*/ 2219325 w 4816475"/>
              <a:gd name="connsiteY20" fmla="*/ 488950 h 682625"/>
              <a:gd name="connsiteX21" fmla="*/ 2146300 w 4816475"/>
              <a:gd name="connsiteY21" fmla="*/ 488950 h 682625"/>
              <a:gd name="connsiteX22" fmla="*/ 2146300 w 4816475"/>
              <a:gd name="connsiteY22" fmla="*/ 454025 h 682625"/>
              <a:gd name="connsiteX23" fmla="*/ 2019300 w 4816475"/>
              <a:gd name="connsiteY23" fmla="*/ 454025 h 682625"/>
              <a:gd name="connsiteX24" fmla="*/ 1863725 w 4816475"/>
              <a:gd name="connsiteY24" fmla="*/ 454025 h 682625"/>
              <a:gd name="connsiteX25" fmla="*/ 1863725 w 4816475"/>
              <a:gd name="connsiteY25" fmla="*/ 431800 h 682625"/>
              <a:gd name="connsiteX26" fmla="*/ 1692275 w 4816475"/>
              <a:gd name="connsiteY26" fmla="*/ 431800 h 682625"/>
              <a:gd name="connsiteX27" fmla="*/ 1692275 w 4816475"/>
              <a:gd name="connsiteY27" fmla="*/ 412750 h 682625"/>
              <a:gd name="connsiteX28" fmla="*/ 1663700 w 4816475"/>
              <a:gd name="connsiteY28" fmla="*/ 412750 h 682625"/>
              <a:gd name="connsiteX29" fmla="*/ 1663700 w 4816475"/>
              <a:gd name="connsiteY29" fmla="*/ 393700 h 682625"/>
              <a:gd name="connsiteX30" fmla="*/ 1517650 w 4816475"/>
              <a:gd name="connsiteY30" fmla="*/ 393700 h 682625"/>
              <a:gd name="connsiteX31" fmla="*/ 1517650 w 4816475"/>
              <a:gd name="connsiteY31" fmla="*/ 381000 h 682625"/>
              <a:gd name="connsiteX32" fmla="*/ 1438275 w 4816475"/>
              <a:gd name="connsiteY32" fmla="*/ 381000 h 682625"/>
              <a:gd name="connsiteX33" fmla="*/ 1438275 w 4816475"/>
              <a:gd name="connsiteY33" fmla="*/ 342900 h 682625"/>
              <a:gd name="connsiteX34" fmla="*/ 1339850 w 4816475"/>
              <a:gd name="connsiteY34" fmla="*/ 342900 h 682625"/>
              <a:gd name="connsiteX35" fmla="*/ 1339850 w 4816475"/>
              <a:gd name="connsiteY35" fmla="*/ 323850 h 682625"/>
              <a:gd name="connsiteX36" fmla="*/ 1263650 w 4816475"/>
              <a:gd name="connsiteY36" fmla="*/ 323850 h 682625"/>
              <a:gd name="connsiteX37" fmla="*/ 1263650 w 4816475"/>
              <a:gd name="connsiteY37" fmla="*/ 288925 h 682625"/>
              <a:gd name="connsiteX38" fmla="*/ 1200150 w 4816475"/>
              <a:gd name="connsiteY38" fmla="*/ 288925 h 682625"/>
              <a:gd name="connsiteX39" fmla="*/ 1200150 w 4816475"/>
              <a:gd name="connsiteY39" fmla="*/ 273050 h 682625"/>
              <a:gd name="connsiteX40" fmla="*/ 1146175 w 4816475"/>
              <a:gd name="connsiteY40" fmla="*/ 273050 h 682625"/>
              <a:gd name="connsiteX41" fmla="*/ 1146175 w 4816475"/>
              <a:gd name="connsiteY41" fmla="*/ 250825 h 682625"/>
              <a:gd name="connsiteX42" fmla="*/ 1076325 w 4816475"/>
              <a:gd name="connsiteY42" fmla="*/ 250825 h 682625"/>
              <a:gd name="connsiteX43" fmla="*/ 1031875 w 4816475"/>
              <a:gd name="connsiteY43" fmla="*/ 212725 h 682625"/>
              <a:gd name="connsiteX44" fmla="*/ 965200 w 4816475"/>
              <a:gd name="connsiteY44" fmla="*/ 212725 h 682625"/>
              <a:gd name="connsiteX45" fmla="*/ 965200 w 4816475"/>
              <a:gd name="connsiteY45" fmla="*/ 196850 h 682625"/>
              <a:gd name="connsiteX46" fmla="*/ 927100 w 4816475"/>
              <a:gd name="connsiteY46" fmla="*/ 196850 h 682625"/>
              <a:gd name="connsiteX47" fmla="*/ 927100 w 4816475"/>
              <a:gd name="connsiteY47" fmla="*/ 196850 h 682625"/>
              <a:gd name="connsiteX48" fmla="*/ 885825 w 4816475"/>
              <a:gd name="connsiteY48" fmla="*/ 196850 h 682625"/>
              <a:gd name="connsiteX49" fmla="*/ 885825 w 4816475"/>
              <a:gd name="connsiteY49" fmla="*/ 168275 h 682625"/>
              <a:gd name="connsiteX50" fmla="*/ 847725 w 4816475"/>
              <a:gd name="connsiteY50" fmla="*/ 168275 h 682625"/>
              <a:gd name="connsiteX51" fmla="*/ 847725 w 4816475"/>
              <a:gd name="connsiteY51" fmla="*/ 152400 h 682625"/>
              <a:gd name="connsiteX52" fmla="*/ 758825 w 4816475"/>
              <a:gd name="connsiteY52" fmla="*/ 152400 h 682625"/>
              <a:gd name="connsiteX53" fmla="*/ 758825 w 4816475"/>
              <a:gd name="connsiteY53" fmla="*/ 127000 h 682625"/>
              <a:gd name="connsiteX54" fmla="*/ 704850 w 4816475"/>
              <a:gd name="connsiteY54" fmla="*/ 127000 h 682625"/>
              <a:gd name="connsiteX55" fmla="*/ 704850 w 4816475"/>
              <a:gd name="connsiteY55" fmla="*/ 98425 h 682625"/>
              <a:gd name="connsiteX56" fmla="*/ 685800 w 4816475"/>
              <a:gd name="connsiteY56" fmla="*/ 98425 h 682625"/>
              <a:gd name="connsiteX57" fmla="*/ 685800 w 4816475"/>
              <a:gd name="connsiteY57" fmla="*/ 82550 h 682625"/>
              <a:gd name="connsiteX58" fmla="*/ 587375 w 4816475"/>
              <a:gd name="connsiteY58" fmla="*/ 82550 h 682625"/>
              <a:gd name="connsiteX59" fmla="*/ 587375 w 4816475"/>
              <a:gd name="connsiteY59" fmla="*/ 63500 h 682625"/>
              <a:gd name="connsiteX60" fmla="*/ 568325 w 4816475"/>
              <a:gd name="connsiteY60" fmla="*/ 63500 h 682625"/>
              <a:gd name="connsiteX61" fmla="*/ 549275 w 4816475"/>
              <a:gd name="connsiteY61" fmla="*/ 44450 h 682625"/>
              <a:gd name="connsiteX62" fmla="*/ 476250 w 4816475"/>
              <a:gd name="connsiteY62" fmla="*/ 44450 h 682625"/>
              <a:gd name="connsiteX63" fmla="*/ 476250 w 4816475"/>
              <a:gd name="connsiteY63" fmla="*/ 25400 h 682625"/>
              <a:gd name="connsiteX64" fmla="*/ 441325 w 4816475"/>
              <a:gd name="connsiteY64" fmla="*/ 25400 h 682625"/>
              <a:gd name="connsiteX65" fmla="*/ 441325 w 4816475"/>
              <a:gd name="connsiteY65" fmla="*/ 15875 h 682625"/>
              <a:gd name="connsiteX66" fmla="*/ 260350 w 4816475"/>
              <a:gd name="connsiteY66" fmla="*/ 15875 h 682625"/>
              <a:gd name="connsiteX67" fmla="*/ 260350 w 4816475"/>
              <a:gd name="connsiteY67" fmla="*/ 0 h 682625"/>
              <a:gd name="connsiteX68" fmla="*/ 0 w 4816475"/>
              <a:gd name="connsiteY68" fmla="*/ 0 h 68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816475" h="682625">
                <a:moveTo>
                  <a:pt x="4816475" y="682625"/>
                </a:moveTo>
                <a:lnTo>
                  <a:pt x="4451350" y="682625"/>
                </a:lnTo>
                <a:lnTo>
                  <a:pt x="4451350" y="663575"/>
                </a:lnTo>
                <a:lnTo>
                  <a:pt x="4210050" y="663575"/>
                </a:lnTo>
                <a:lnTo>
                  <a:pt x="4203700" y="654050"/>
                </a:lnTo>
                <a:lnTo>
                  <a:pt x="3883025" y="654050"/>
                </a:lnTo>
                <a:lnTo>
                  <a:pt x="3883025" y="622300"/>
                </a:lnTo>
                <a:lnTo>
                  <a:pt x="3740150" y="622300"/>
                </a:lnTo>
                <a:lnTo>
                  <a:pt x="3740150" y="600075"/>
                </a:lnTo>
                <a:lnTo>
                  <a:pt x="3343275" y="600075"/>
                </a:lnTo>
                <a:lnTo>
                  <a:pt x="3343275" y="577850"/>
                </a:lnTo>
                <a:lnTo>
                  <a:pt x="3181350" y="577850"/>
                </a:lnTo>
                <a:lnTo>
                  <a:pt x="3181350" y="549275"/>
                </a:lnTo>
                <a:lnTo>
                  <a:pt x="2978150" y="549275"/>
                </a:lnTo>
                <a:lnTo>
                  <a:pt x="2978150" y="536575"/>
                </a:lnTo>
                <a:lnTo>
                  <a:pt x="2590800" y="536575"/>
                </a:lnTo>
                <a:lnTo>
                  <a:pt x="2590800" y="527050"/>
                </a:lnTo>
                <a:lnTo>
                  <a:pt x="2374900" y="527050"/>
                </a:lnTo>
                <a:lnTo>
                  <a:pt x="2374900" y="508000"/>
                </a:lnTo>
                <a:lnTo>
                  <a:pt x="2219325" y="508000"/>
                </a:lnTo>
                <a:lnTo>
                  <a:pt x="2219325" y="488950"/>
                </a:lnTo>
                <a:lnTo>
                  <a:pt x="2146300" y="488950"/>
                </a:lnTo>
                <a:lnTo>
                  <a:pt x="2146300" y="454025"/>
                </a:lnTo>
                <a:lnTo>
                  <a:pt x="2019300" y="454025"/>
                </a:lnTo>
                <a:lnTo>
                  <a:pt x="1863725" y="454025"/>
                </a:lnTo>
                <a:lnTo>
                  <a:pt x="1863725" y="431800"/>
                </a:lnTo>
                <a:lnTo>
                  <a:pt x="1692275" y="431800"/>
                </a:lnTo>
                <a:lnTo>
                  <a:pt x="1692275" y="412750"/>
                </a:lnTo>
                <a:lnTo>
                  <a:pt x="1663700" y="412750"/>
                </a:lnTo>
                <a:lnTo>
                  <a:pt x="1663700" y="393700"/>
                </a:lnTo>
                <a:lnTo>
                  <a:pt x="1517650" y="393700"/>
                </a:lnTo>
                <a:lnTo>
                  <a:pt x="1517650" y="381000"/>
                </a:lnTo>
                <a:lnTo>
                  <a:pt x="1438275" y="381000"/>
                </a:lnTo>
                <a:lnTo>
                  <a:pt x="1438275" y="342900"/>
                </a:lnTo>
                <a:lnTo>
                  <a:pt x="1339850" y="342900"/>
                </a:lnTo>
                <a:lnTo>
                  <a:pt x="1339850" y="323850"/>
                </a:lnTo>
                <a:lnTo>
                  <a:pt x="1263650" y="323850"/>
                </a:lnTo>
                <a:lnTo>
                  <a:pt x="1263650" y="288925"/>
                </a:lnTo>
                <a:lnTo>
                  <a:pt x="1200150" y="288925"/>
                </a:lnTo>
                <a:lnTo>
                  <a:pt x="1200150" y="273050"/>
                </a:lnTo>
                <a:lnTo>
                  <a:pt x="1146175" y="273050"/>
                </a:lnTo>
                <a:lnTo>
                  <a:pt x="1146175" y="250825"/>
                </a:lnTo>
                <a:lnTo>
                  <a:pt x="1076325" y="250825"/>
                </a:lnTo>
                <a:lnTo>
                  <a:pt x="1031875" y="212725"/>
                </a:lnTo>
                <a:lnTo>
                  <a:pt x="965200" y="212725"/>
                </a:lnTo>
                <a:lnTo>
                  <a:pt x="965200" y="196850"/>
                </a:lnTo>
                <a:lnTo>
                  <a:pt x="927100" y="196850"/>
                </a:lnTo>
                <a:lnTo>
                  <a:pt x="927100" y="196850"/>
                </a:lnTo>
                <a:lnTo>
                  <a:pt x="885825" y="196850"/>
                </a:lnTo>
                <a:lnTo>
                  <a:pt x="885825" y="168275"/>
                </a:lnTo>
                <a:lnTo>
                  <a:pt x="847725" y="168275"/>
                </a:lnTo>
                <a:lnTo>
                  <a:pt x="847725" y="152400"/>
                </a:lnTo>
                <a:lnTo>
                  <a:pt x="758825" y="152400"/>
                </a:lnTo>
                <a:lnTo>
                  <a:pt x="758825" y="127000"/>
                </a:lnTo>
                <a:lnTo>
                  <a:pt x="704850" y="127000"/>
                </a:lnTo>
                <a:lnTo>
                  <a:pt x="704850" y="98425"/>
                </a:lnTo>
                <a:lnTo>
                  <a:pt x="685800" y="98425"/>
                </a:lnTo>
                <a:lnTo>
                  <a:pt x="685800" y="82550"/>
                </a:lnTo>
                <a:lnTo>
                  <a:pt x="587375" y="82550"/>
                </a:lnTo>
                <a:lnTo>
                  <a:pt x="587375" y="63500"/>
                </a:lnTo>
                <a:lnTo>
                  <a:pt x="568325" y="63500"/>
                </a:lnTo>
                <a:lnTo>
                  <a:pt x="549275" y="44450"/>
                </a:lnTo>
                <a:lnTo>
                  <a:pt x="476250" y="44450"/>
                </a:lnTo>
                <a:lnTo>
                  <a:pt x="476250" y="25400"/>
                </a:lnTo>
                <a:lnTo>
                  <a:pt x="441325" y="25400"/>
                </a:lnTo>
                <a:lnTo>
                  <a:pt x="441325" y="15875"/>
                </a:lnTo>
                <a:lnTo>
                  <a:pt x="260350" y="15875"/>
                </a:lnTo>
                <a:lnTo>
                  <a:pt x="260350" y="0"/>
                </a:lnTo>
                <a:lnTo>
                  <a:pt x="0" y="0"/>
                </a:lnTo>
              </a:path>
            </a:pathLst>
          </a:custGeom>
          <a:noFill/>
          <a:ln w="28575">
            <a:solidFill>
              <a:schemeClr val="accent2"/>
            </a:solidFill>
            <a:miter lim="800000"/>
            <a:headEnd/>
            <a:tailEnd/>
          </a:ln>
        </p:spPr>
        <p:txBody>
          <a:bodyPr rtlCol="0" anchor="ctr"/>
          <a:lstStyle/>
          <a:p>
            <a:pPr algn="ctr"/>
            <a:endParaRPr lang="en-US"/>
          </a:p>
        </p:txBody>
      </p:sp>
      <p:sp>
        <p:nvSpPr>
          <p:cNvPr id="53" name="Freeform: Shape 52">
            <a:extLst>
              <a:ext uri="{FF2B5EF4-FFF2-40B4-BE49-F238E27FC236}">
                <a16:creationId xmlns:a16="http://schemas.microsoft.com/office/drawing/2014/main" id="{17B2F200-0A78-4018-421D-206E3598D94E}"/>
              </a:ext>
            </a:extLst>
          </p:cNvPr>
          <p:cNvSpPr/>
          <p:nvPr/>
        </p:nvSpPr>
        <p:spPr bwMode="auto">
          <a:xfrm>
            <a:off x="2117725" y="1857375"/>
            <a:ext cx="5010150" cy="739775"/>
          </a:xfrm>
          <a:custGeom>
            <a:avLst/>
            <a:gdLst>
              <a:gd name="connsiteX0" fmla="*/ 0 w 5010150"/>
              <a:gd name="connsiteY0" fmla="*/ 0 h 739775"/>
              <a:gd name="connsiteX1" fmla="*/ 339725 w 5010150"/>
              <a:gd name="connsiteY1" fmla="*/ 0 h 739775"/>
              <a:gd name="connsiteX2" fmla="*/ 339725 w 5010150"/>
              <a:gd name="connsiteY2" fmla="*/ 28575 h 739775"/>
              <a:gd name="connsiteX3" fmla="*/ 444500 w 5010150"/>
              <a:gd name="connsiteY3" fmla="*/ 28575 h 739775"/>
              <a:gd name="connsiteX4" fmla="*/ 444500 w 5010150"/>
              <a:gd name="connsiteY4" fmla="*/ 47625 h 739775"/>
              <a:gd name="connsiteX5" fmla="*/ 539750 w 5010150"/>
              <a:gd name="connsiteY5" fmla="*/ 47625 h 739775"/>
              <a:gd name="connsiteX6" fmla="*/ 539750 w 5010150"/>
              <a:gd name="connsiteY6" fmla="*/ 76200 h 739775"/>
              <a:gd name="connsiteX7" fmla="*/ 581025 w 5010150"/>
              <a:gd name="connsiteY7" fmla="*/ 76200 h 739775"/>
              <a:gd name="connsiteX8" fmla="*/ 581025 w 5010150"/>
              <a:gd name="connsiteY8" fmla="*/ 101600 h 739775"/>
              <a:gd name="connsiteX9" fmla="*/ 612775 w 5010150"/>
              <a:gd name="connsiteY9" fmla="*/ 101600 h 739775"/>
              <a:gd name="connsiteX10" fmla="*/ 612775 w 5010150"/>
              <a:gd name="connsiteY10" fmla="*/ 127000 h 739775"/>
              <a:gd name="connsiteX11" fmla="*/ 768350 w 5010150"/>
              <a:gd name="connsiteY11" fmla="*/ 127000 h 739775"/>
              <a:gd name="connsiteX12" fmla="*/ 768350 w 5010150"/>
              <a:gd name="connsiteY12" fmla="*/ 139700 h 739775"/>
              <a:gd name="connsiteX13" fmla="*/ 1165225 w 5010150"/>
              <a:gd name="connsiteY13" fmla="*/ 139700 h 739775"/>
              <a:gd name="connsiteX14" fmla="*/ 1165225 w 5010150"/>
              <a:gd name="connsiteY14" fmla="*/ 158750 h 739775"/>
              <a:gd name="connsiteX15" fmla="*/ 1266825 w 5010150"/>
              <a:gd name="connsiteY15" fmla="*/ 158750 h 739775"/>
              <a:gd name="connsiteX16" fmla="*/ 1266825 w 5010150"/>
              <a:gd name="connsiteY16" fmla="*/ 174625 h 739775"/>
              <a:gd name="connsiteX17" fmla="*/ 1314450 w 5010150"/>
              <a:gd name="connsiteY17" fmla="*/ 174625 h 739775"/>
              <a:gd name="connsiteX18" fmla="*/ 1314450 w 5010150"/>
              <a:gd name="connsiteY18" fmla="*/ 196850 h 739775"/>
              <a:gd name="connsiteX19" fmla="*/ 1362075 w 5010150"/>
              <a:gd name="connsiteY19" fmla="*/ 196850 h 739775"/>
              <a:gd name="connsiteX20" fmla="*/ 1362075 w 5010150"/>
              <a:gd name="connsiteY20" fmla="*/ 212725 h 739775"/>
              <a:gd name="connsiteX21" fmla="*/ 1435100 w 5010150"/>
              <a:gd name="connsiteY21" fmla="*/ 212725 h 739775"/>
              <a:gd name="connsiteX22" fmla="*/ 1435100 w 5010150"/>
              <a:gd name="connsiteY22" fmla="*/ 231775 h 739775"/>
              <a:gd name="connsiteX23" fmla="*/ 1616075 w 5010150"/>
              <a:gd name="connsiteY23" fmla="*/ 231775 h 739775"/>
              <a:gd name="connsiteX24" fmla="*/ 1616075 w 5010150"/>
              <a:gd name="connsiteY24" fmla="*/ 254000 h 739775"/>
              <a:gd name="connsiteX25" fmla="*/ 1644650 w 5010150"/>
              <a:gd name="connsiteY25" fmla="*/ 254000 h 739775"/>
              <a:gd name="connsiteX26" fmla="*/ 1644650 w 5010150"/>
              <a:gd name="connsiteY26" fmla="*/ 269875 h 739775"/>
              <a:gd name="connsiteX27" fmla="*/ 1673225 w 5010150"/>
              <a:gd name="connsiteY27" fmla="*/ 269875 h 739775"/>
              <a:gd name="connsiteX28" fmla="*/ 1673225 w 5010150"/>
              <a:gd name="connsiteY28" fmla="*/ 285750 h 739775"/>
              <a:gd name="connsiteX29" fmla="*/ 1714500 w 5010150"/>
              <a:gd name="connsiteY29" fmla="*/ 285750 h 739775"/>
              <a:gd name="connsiteX30" fmla="*/ 1714500 w 5010150"/>
              <a:gd name="connsiteY30" fmla="*/ 311150 h 739775"/>
              <a:gd name="connsiteX31" fmla="*/ 1739900 w 5010150"/>
              <a:gd name="connsiteY31" fmla="*/ 311150 h 739775"/>
              <a:gd name="connsiteX32" fmla="*/ 1739900 w 5010150"/>
              <a:gd name="connsiteY32" fmla="*/ 339725 h 739775"/>
              <a:gd name="connsiteX33" fmla="*/ 1755775 w 5010150"/>
              <a:gd name="connsiteY33" fmla="*/ 339725 h 739775"/>
              <a:gd name="connsiteX34" fmla="*/ 1755775 w 5010150"/>
              <a:gd name="connsiteY34" fmla="*/ 361950 h 739775"/>
              <a:gd name="connsiteX35" fmla="*/ 1793875 w 5010150"/>
              <a:gd name="connsiteY35" fmla="*/ 361950 h 739775"/>
              <a:gd name="connsiteX36" fmla="*/ 1793875 w 5010150"/>
              <a:gd name="connsiteY36" fmla="*/ 377825 h 739775"/>
              <a:gd name="connsiteX37" fmla="*/ 1819275 w 5010150"/>
              <a:gd name="connsiteY37" fmla="*/ 377825 h 739775"/>
              <a:gd name="connsiteX38" fmla="*/ 1819275 w 5010150"/>
              <a:gd name="connsiteY38" fmla="*/ 406400 h 739775"/>
              <a:gd name="connsiteX39" fmla="*/ 1857375 w 5010150"/>
              <a:gd name="connsiteY39" fmla="*/ 406400 h 739775"/>
              <a:gd name="connsiteX40" fmla="*/ 1857375 w 5010150"/>
              <a:gd name="connsiteY40" fmla="*/ 428625 h 739775"/>
              <a:gd name="connsiteX41" fmla="*/ 1857375 w 5010150"/>
              <a:gd name="connsiteY41" fmla="*/ 441325 h 739775"/>
              <a:gd name="connsiteX42" fmla="*/ 1889125 w 5010150"/>
              <a:gd name="connsiteY42" fmla="*/ 441325 h 739775"/>
              <a:gd name="connsiteX43" fmla="*/ 1889125 w 5010150"/>
              <a:gd name="connsiteY43" fmla="*/ 457200 h 739775"/>
              <a:gd name="connsiteX44" fmla="*/ 2063750 w 5010150"/>
              <a:gd name="connsiteY44" fmla="*/ 457200 h 739775"/>
              <a:gd name="connsiteX45" fmla="*/ 2063750 w 5010150"/>
              <a:gd name="connsiteY45" fmla="*/ 479425 h 739775"/>
              <a:gd name="connsiteX46" fmla="*/ 2536825 w 5010150"/>
              <a:gd name="connsiteY46" fmla="*/ 479425 h 739775"/>
              <a:gd name="connsiteX47" fmla="*/ 2536825 w 5010150"/>
              <a:gd name="connsiteY47" fmla="*/ 501650 h 739775"/>
              <a:gd name="connsiteX48" fmla="*/ 2581275 w 5010150"/>
              <a:gd name="connsiteY48" fmla="*/ 501650 h 739775"/>
              <a:gd name="connsiteX49" fmla="*/ 2581275 w 5010150"/>
              <a:gd name="connsiteY49" fmla="*/ 527050 h 739775"/>
              <a:gd name="connsiteX50" fmla="*/ 2886075 w 5010150"/>
              <a:gd name="connsiteY50" fmla="*/ 527050 h 739775"/>
              <a:gd name="connsiteX51" fmla="*/ 2886075 w 5010150"/>
              <a:gd name="connsiteY51" fmla="*/ 555625 h 739775"/>
              <a:gd name="connsiteX52" fmla="*/ 3194050 w 5010150"/>
              <a:gd name="connsiteY52" fmla="*/ 555625 h 739775"/>
              <a:gd name="connsiteX53" fmla="*/ 3194050 w 5010150"/>
              <a:gd name="connsiteY53" fmla="*/ 581025 h 739775"/>
              <a:gd name="connsiteX54" fmla="*/ 3457575 w 5010150"/>
              <a:gd name="connsiteY54" fmla="*/ 581025 h 739775"/>
              <a:gd name="connsiteX55" fmla="*/ 3457575 w 5010150"/>
              <a:gd name="connsiteY55" fmla="*/ 606425 h 739775"/>
              <a:gd name="connsiteX56" fmla="*/ 3536950 w 5010150"/>
              <a:gd name="connsiteY56" fmla="*/ 606425 h 739775"/>
              <a:gd name="connsiteX57" fmla="*/ 3536950 w 5010150"/>
              <a:gd name="connsiteY57" fmla="*/ 631825 h 739775"/>
              <a:gd name="connsiteX58" fmla="*/ 3797300 w 5010150"/>
              <a:gd name="connsiteY58" fmla="*/ 631825 h 739775"/>
              <a:gd name="connsiteX59" fmla="*/ 3797300 w 5010150"/>
              <a:gd name="connsiteY59" fmla="*/ 654050 h 739775"/>
              <a:gd name="connsiteX60" fmla="*/ 3825875 w 5010150"/>
              <a:gd name="connsiteY60" fmla="*/ 654050 h 739775"/>
              <a:gd name="connsiteX61" fmla="*/ 3825875 w 5010150"/>
              <a:gd name="connsiteY61" fmla="*/ 682625 h 739775"/>
              <a:gd name="connsiteX62" fmla="*/ 4248150 w 5010150"/>
              <a:gd name="connsiteY62" fmla="*/ 682625 h 739775"/>
              <a:gd name="connsiteX63" fmla="*/ 4248150 w 5010150"/>
              <a:gd name="connsiteY63" fmla="*/ 708025 h 739775"/>
              <a:gd name="connsiteX64" fmla="*/ 4638675 w 5010150"/>
              <a:gd name="connsiteY64" fmla="*/ 708025 h 739775"/>
              <a:gd name="connsiteX65" fmla="*/ 4645025 w 5010150"/>
              <a:gd name="connsiteY65" fmla="*/ 714375 h 739775"/>
              <a:gd name="connsiteX66" fmla="*/ 4743450 w 5010150"/>
              <a:gd name="connsiteY66" fmla="*/ 714375 h 739775"/>
              <a:gd name="connsiteX67" fmla="*/ 4743450 w 5010150"/>
              <a:gd name="connsiteY67" fmla="*/ 739775 h 739775"/>
              <a:gd name="connsiteX68" fmla="*/ 5010150 w 5010150"/>
              <a:gd name="connsiteY68" fmla="*/ 739775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010150" h="739775">
                <a:moveTo>
                  <a:pt x="0" y="0"/>
                </a:moveTo>
                <a:lnTo>
                  <a:pt x="339725" y="0"/>
                </a:lnTo>
                <a:lnTo>
                  <a:pt x="339725" y="28575"/>
                </a:lnTo>
                <a:lnTo>
                  <a:pt x="444500" y="28575"/>
                </a:lnTo>
                <a:lnTo>
                  <a:pt x="444500" y="47625"/>
                </a:lnTo>
                <a:lnTo>
                  <a:pt x="539750" y="47625"/>
                </a:lnTo>
                <a:lnTo>
                  <a:pt x="539750" y="76200"/>
                </a:lnTo>
                <a:lnTo>
                  <a:pt x="581025" y="76200"/>
                </a:lnTo>
                <a:lnTo>
                  <a:pt x="581025" y="101600"/>
                </a:lnTo>
                <a:lnTo>
                  <a:pt x="612775" y="101600"/>
                </a:lnTo>
                <a:lnTo>
                  <a:pt x="612775" y="127000"/>
                </a:lnTo>
                <a:lnTo>
                  <a:pt x="768350" y="127000"/>
                </a:lnTo>
                <a:lnTo>
                  <a:pt x="768350" y="139700"/>
                </a:lnTo>
                <a:lnTo>
                  <a:pt x="1165225" y="139700"/>
                </a:lnTo>
                <a:lnTo>
                  <a:pt x="1165225" y="158750"/>
                </a:lnTo>
                <a:lnTo>
                  <a:pt x="1266825" y="158750"/>
                </a:lnTo>
                <a:lnTo>
                  <a:pt x="1266825" y="174625"/>
                </a:lnTo>
                <a:lnTo>
                  <a:pt x="1314450" y="174625"/>
                </a:lnTo>
                <a:lnTo>
                  <a:pt x="1314450" y="196850"/>
                </a:lnTo>
                <a:lnTo>
                  <a:pt x="1362075" y="196850"/>
                </a:lnTo>
                <a:lnTo>
                  <a:pt x="1362075" y="212725"/>
                </a:lnTo>
                <a:lnTo>
                  <a:pt x="1435100" y="212725"/>
                </a:lnTo>
                <a:lnTo>
                  <a:pt x="1435100" y="231775"/>
                </a:lnTo>
                <a:lnTo>
                  <a:pt x="1616075" y="231775"/>
                </a:lnTo>
                <a:lnTo>
                  <a:pt x="1616075" y="254000"/>
                </a:lnTo>
                <a:lnTo>
                  <a:pt x="1644650" y="254000"/>
                </a:lnTo>
                <a:lnTo>
                  <a:pt x="1644650" y="269875"/>
                </a:lnTo>
                <a:lnTo>
                  <a:pt x="1673225" y="269875"/>
                </a:lnTo>
                <a:lnTo>
                  <a:pt x="1673225" y="285750"/>
                </a:lnTo>
                <a:lnTo>
                  <a:pt x="1714500" y="285750"/>
                </a:lnTo>
                <a:lnTo>
                  <a:pt x="1714500" y="311150"/>
                </a:lnTo>
                <a:lnTo>
                  <a:pt x="1739900" y="311150"/>
                </a:lnTo>
                <a:lnTo>
                  <a:pt x="1739900" y="339725"/>
                </a:lnTo>
                <a:lnTo>
                  <a:pt x="1755775" y="339725"/>
                </a:lnTo>
                <a:lnTo>
                  <a:pt x="1755775" y="361950"/>
                </a:lnTo>
                <a:lnTo>
                  <a:pt x="1793875" y="361950"/>
                </a:lnTo>
                <a:lnTo>
                  <a:pt x="1793875" y="377825"/>
                </a:lnTo>
                <a:lnTo>
                  <a:pt x="1819275" y="377825"/>
                </a:lnTo>
                <a:lnTo>
                  <a:pt x="1819275" y="406400"/>
                </a:lnTo>
                <a:lnTo>
                  <a:pt x="1857375" y="406400"/>
                </a:lnTo>
                <a:lnTo>
                  <a:pt x="1857375" y="428625"/>
                </a:lnTo>
                <a:lnTo>
                  <a:pt x="1857375" y="441325"/>
                </a:lnTo>
                <a:lnTo>
                  <a:pt x="1889125" y="441325"/>
                </a:lnTo>
                <a:lnTo>
                  <a:pt x="1889125" y="457200"/>
                </a:lnTo>
                <a:lnTo>
                  <a:pt x="2063750" y="457200"/>
                </a:lnTo>
                <a:lnTo>
                  <a:pt x="2063750" y="479425"/>
                </a:lnTo>
                <a:lnTo>
                  <a:pt x="2536825" y="479425"/>
                </a:lnTo>
                <a:lnTo>
                  <a:pt x="2536825" y="501650"/>
                </a:lnTo>
                <a:lnTo>
                  <a:pt x="2581275" y="501650"/>
                </a:lnTo>
                <a:lnTo>
                  <a:pt x="2581275" y="527050"/>
                </a:lnTo>
                <a:lnTo>
                  <a:pt x="2886075" y="527050"/>
                </a:lnTo>
                <a:lnTo>
                  <a:pt x="2886075" y="555625"/>
                </a:lnTo>
                <a:lnTo>
                  <a:pt x="3194050" y="555625"/>
                </a:lnTo>
                <a:lnTo>
                  <a:pt x="3194050" y="581025"/>
                </a:lnTo>
                <a:lnTo>
                  <a:pt x="3457575" y="581025"/>
                </a:lnTo>
                <a:lnTo>
                  <a:pt x="3457575" y="606425"/>
                </a:lnTo>
                <a:lnTo>
                  <a:pt x="3536950" y="606425"/>
                </a:lnTo>
                <a:lnTo>
                  <a:pt x="3536950" y="631825"/>
                </a:lnTo>
                <a:lnTo>
                  <a:pt x="3797300" y="631825"/>
                </a:lnTo>
                <a:lnTo>
                  <a:pt x="3797300" y="654050"/>
                </a:lnTo>
                <a:lnTo>
                  <a:pt x="3825875" y="654050"/>
                </a:lnTo>
                <a:lnTo>
                  <a:pt x="3825875" y="682625"/>
                </a:lnTo>
                <a:lnTo>
                  <a:pt x="4248150" y="682625"/>
                </a:lnTo>
                <a:lnTo>
                  <a:pt x="4248150" y="708025"/>
                </a:lnTo>
                <a:lnTo>
                  <a:pt x="4638675" y="708025"/>
                </a:lnTo>
                <a:lnTo>
                  <a:pt x="4645025" y="714375"/>
                </a:lnTo>
                <a:lnTo>
                  <a:pt x="4743450" y="714375"/>
                </a:lnTo>
                <a:lnTo>
                  <a:pt x="4743450" y="739775"/>
                </a:lnTo>
                <a:lnTo>
                  <a:pt x="5010150" y="739775"/>
                </a:lnTo>
              </a:path>
            </a:pathLst>
          </a:custGeom>
          <a:noFill/>
          <a:ln w="28575">
            <a:solidFill>
              <a:schemeClr val="accent1"/>
            </a:solidFill>
            <a:miter lim="800000"/>
            <a:headEnd/>
            <a:tailEnd/>
          </a:ln>
        </p:spPr>
        <p:txBody>
          <a:bodyPr rtlCol="0" anchor="ctr"/>
          <a:lstStyle/>
          <a:p>
            <a:pPr algn="ctr"/>
            <a:endParaRPr lang="en-US"/>
          </a:p>
        </p:txBody>
      </p:sp>
      <p:sp>
        <p:nvSpPr>
          <p:cNvPr id="55" name="Freeform: Shape 54">
            <a:extLst>
              <a:ext uri="{FF2B5EF4-FFF2-40B4-BE49-F238E27FC236}">
                <a16:creationId xmlns:a16="http://schemas.microsoft.com/office/drawing/2014/main" id="{E3D5602F-D44F-7F4B-C200-FB000F4F3815}"/>
              </a:ext>
            </a:extLst>
          </p:cNvPr>
          <p:cNvSpPr/>
          <p:nvPr/>
        </p:nvSpPr>
        <p:spPr bwMode="auto">
          <a:xfrm>
            <a:off x="1812925" y="1831975"/>
            <a:ext cx="5299075" cy="866775"/>
          </a:xfrm>
          <a:custGeom>
            <a:avLst/>
            <a:gdLst>
              <a:gd name="connsiteX0" fmla="*/ 0 w 5299075"/>
              <a:gd name="connsiteY0" fmla="*/ 0 h 866775"/>
              <a:gd name="connsiteX1" fmla="*/ 63500 w 5299075"/>
              <a:gd name="connsiteY1" fmla="*/ 0 h 866775"/>
              <a:gd name="connsiteX2" fmla="*/ 88900 w 5299075"/>
              <a:gd name="connsiteY2" fmla="*/ 69850 h 866775"/>
              <a:gd name="connsiteX3" fmla="*/ 460375 w 5299075"/>
              <a:gd name="connsiteY3" fmla="*/ 69850 h 866775"/>
              <a:gd name="connsiteX4" fmla="*/ 460375 w 5299075"/>
              <a:gd name="connsiteY4" fmla="*/ 133350 h 866775"/>
              <a:gd name="connsiteX5" fmla="*/ 495300 w 5299075"/>
              <a:gd name="connsiteY5" fmla="*/ 133350 h 866775"/>
              <a:gd name="connsiteX6" fmla="*/ 495300 w 5299075"/>
              <a:gd name="connsiteY6" fmla="*/ 165100 h 866775"/>
              <a:gd name="connsiteX7" fmla="*/ 536575 w 5299075"/>
              <a:gd name="connsiteY7" fmla="*/ 165100 h 866775"/>
              <a:gd name="connsiteX8" fmla="*/ 536575 w 5299075"/>
              <a:gd name="connsiteY8" fmla="*/ 177800 h 866775"/>
              <a:gd name="connsiteX9" fmla="*/ 765175 w 5299075"/>
              <a:gd name="connsiteY9" fmla="*/ 177800 h 866775"/>
              <a:gd name="connsiteX10" fmla="*/ 781050 w 5299075"/>
              <a:gd name="connsiteY10" fmla="*/ 219075 h 866775"/>
              <a:gd name="connsiteX11" fmla="*/ 933450 w 5299075"/>
              <a:gd name="connsiteY11" fmla="*/ 219075 h 866775"/>
              <a:gd name="connsiteX12" fmla="*/ 933450 w 5299075"/>
              <a:gd name="connsiteY12" fmla="*/ 238125 h 866775"/>
              <a:gd name="connsiteX13" fmla="*/ 1089025 w 5299075"/>
              <a:gd name="connsiteY13" fmla="*/ 238125 h 866775"/>
              <a:gd name="connsiteX14" fmla="*/ 1089025 w 5299075"/>
              <a:gd name="connsiteY14" fmla="*/ 257175 h 866775"/>
              <a:gd name="connsiteX15" fmla="*/ 1152525 w 5299075"/>
              <a:gd name="connsiteY15" fmla="*/ 257175 h 866775"/>
              <a:gd name="connsiteX16" fmla="*/ 1152525 w 5299075"/>
              <a:gd name="connsiteY16" fmla="*/ 292100 h 866775"/>
              <a:gd name="connsiteX17" fmla="*/ 1244600 w 5299075"/>
              <a:gd name="connsiteY17" fmla="*/ 292100 h 866775"/>
              <a:gd name="connsiteX18" fmla="*/ 1244600 w 5299075"/>
              <a:gd name="connsiteY18" fmla="*/ 336550 h 866775"/>
              <a:gd name="connsiteX19" fmla="*/ 1270000 w 5299075"/>
              <a:gd name="connsiteY19" fmla="*/ 336550 h 866775"/>
              <a:gd name="connsiteX20" fmla="*/ 1270000 w 5299075"/>
              <a:gd name="connsiteY20" fmla="*/ 352425 h 866775"/>
              <a:gd name="connsiteX21" fmla="*/ 1314450 w 5299075"/>
              <a:gd name="connsiteY21" fmla="*/ 352425 h 866775"/>
              <a:gd name="connsiteX22" fmla="*/ 1314450 w 5299075"/>
              <a:gd name="connsiteY22" fmla="*/ 368300 h 866775"/>
              <a:gd name="connsiteX23" fmla="*/ 1787525 w 5299075"/>
              <a:gd name="connsiteY23" fmla="*/ 368300 h 866775"/>
              <a:gd name="connsiteX24" fmla="*/ 1787525 w 5299075"/>
              <a:gd name="connsiteY24" fmla="*/ 396875 h 866775"/>
              <a:gd name="connsiteX25" fmla="*/ 1946275 w 5299075"/>
              <a:gd name="connsiteY25" fmla="*/ 396875 h 866775"/>
              <a:gd name="connsiteX26" fmla="*/ 1946275 w 5299075"/>
              <a:gd name="connsiteY26" fmla="*/ 434975 h 866775"/>
              <a:gd name="connsiteX27" fmla="*/ 2022475 w 5299075"/>
              <a:gd name="connsiteY27" fmla="*/ 434975 h 866775"/>
              <a:gd name="connsiteX28" fmla="*/ 2022475 w 5299075"/>
              <a:gd name="connsiteY28" fmla="*/ 447675 h 866775"/>
              <a:gd name="connsiteX29" fmla="*/ 2301875 w 5299075"/>
              <a:gd name="connsiteY29" fmla="*/ 447675 h 866775"/>
              <a:gd name="connsiteX30" fmla="*/ 2301875 w 5299075"/>
              <a:gd name="connsiteY30" fmla="*/ 492125 h 866775"/>
              <a:gd name="connsiteX31" fmla="*/ 2419350 w 5299075"/>
              <a:gd name="connsiteY31" fmla="*/ 492125 h 866775"/>
              <a:gd name="connsiteX32" fmla="*/ 2419350 w 5299075"/>
              <a:gd name="connsiteY32" fmla="*/ 504825 h 866775"/>
              <a:gd name="connsiteX33" fmla="*/ 2644775 w 5299075"/>
              <a:gd name="connsiteY33" fmla="*/ 504825 h 866775"/>
              <a:gd name="connsiteX34" fmla="*/ 2644775 w 5299075"/>
              <a:gd name="connsiteY34" fmla="*/ 549275 h 866775"/>
              <a:gd name="connsiteX35" fmla="*/ 2730500 w 5299075"/>
              <a:gd name="connsiteY35" fmla="*/ 549275 h 866775"/>
              <a:gd name="connsiteX36" fmla="*/ 2730500 w 5299075"/>
              <a:gd name="connsiteY36" fmla="*/ 568325 h 866775"/>
              <a:gd name="connsiteX37" fmla="*/ 2879725 w 5299075"/>
              <a:gd name="connsiteY37" fmla="*/ 568325 h 866775"/>
              <a:gd name="connsiteX38" fmla="*/ 2879725 w 5299075"/>
              <a:gd name="connsiteY38" fmla="*/ 587375 h 866775"/>
              <a:gd name="connsiteX39" fmla="*/ 3114675 w 5299075"/>
              <a:gd name="connsiteY39" fmla="*/ 587375 h 866775"/>
              <a:gd name="connsiteX40" fmla="*/ 3114675 w 5299075"/>
              <a:gd name="connsiteY40" fmla="*/ 609600 h 866775"/>
              <a:gd name="connsiteX41" fmla="*/ 3314700 w 5299075"/>
              <a:gd name="connsiteY41" fmla="*/ 609600 h 866775"/>
              <a:gd name="connsiteX42" fmla="*/ 3314700 w 5299075"/>
              <a:gd name="connsiteY42" fmla="*/ 641350 h 866775"/>
              <a:gd name="connsiteX43" fmla="*/ 3648075 w 5299075"/>
              <a:gd name="connsiteY43" fmla="*/ 641350 h 866775"/>
              <a:gd name="connsiteX44" fmla="*/ 3648075 w 5299075"/>
              <a:gd name="connsiteY44" fmla="*/ 682625 h 866775"/>
              <a:gd name="connsiteX45" fmla="*/ 3756025 w 5299075"/>
              <a:gd name="connsiteY45" fmla="*/ 682625 h 866775"/>
              <a:gd name="connsiteX46" fmla="*/ 3756025 w 5299075"/>
              <a:gd name="connsiteY46" fmla="*/ 727075 h 866775"/>
              <a:gd name="connsiteX47" fmla="*/ 4117975 w 5299075"/>
              <a:gd name="connsiteY47" fmla="*/ 727075 h 866775"/>
              <a:gd name="connsiteX48" fmla="*/ 4117975 w 5299075"/>
              <a:gd name="connsiteY48" fmla="*/ 758825 h 866775"/>
              <a:gd name="connsiteX49" fmla="*/ 4333875 w 5299075"/>
              <a:gd name="connsiteY49" fmla="*/ 758825 h 866775"/>
              <a:gd name="connsiteX50" fmla="*/ 4333875 w 5299075"/>
              <a:gd name="connsiteY50" fmla="*/ 796925 h 866775"/>
              <a:gd name="connsiteX51" fmla="*/ 5105400 w 5299075"/>
              <a:gd name="connsiteY51" fmla="*/ 796925 h 866775"/>
              <a:gd name="connsiteX52" fmla="*/ 5105400 w 5299075"/>
              <a:gd name="connsiteY52" fmla="*/ 828675 h 866775"/>
              <a:gd name="connsiteX53" fmla="*/ 5216525 w 5299075"/>
              <a:gd name="connsiteY53" fmla="*/ 828675 h 866775"/>
              <a:gd name="connsiteX54" fmla="*/ 5216525 w 5299075"/>
              <a:gd name="connsiteY54" fmla="*/ 866775 h 866775"/>
              <a:gd name="connsiteX55" fmla="*/ 5299075 w 5299075"/>
              <a:gd name="connsiteY55" fmla="*/ 866775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299075" h="866775">
                <a:moveTo>
                  <a:pt x="0" y="0"/>
                </a:moveTo>
                <a:lnTo>
                  <a:pt x="63500" y="0"/>
                </a:lnTo>
                <a:lnTo>
                  <a:pt x="88900" y="69850"/>
                </a:lnTo>
                <a:lnTo>
                  <a:pt x="460375" y="69850"/>
                </a:lnTo>
                <a:lnTo>
                  <a:pt x="460375" y="133350"/>
                </a:lnTo>
                <a:lnTo>
                  <a:pt x="495300" y="133350"/>
                </a:lnTo>
                <a:lnTo>
                  <a:pt x="495300" y="165100"/>
                </a:lnTo>
                <a:lnTo>
                  <a:pt x="536575" y="165100"/>
                </a:lnTo>
                <a:lnTo>
                  <a:pt x="536575" y="177800"/>
                </a:lnTo>
                <a:lnTo>
                  <a:pt x="765175" y="177800"/>
                </a:lnTo>
                <a:lnTo>
                  <a:pt x="781050" y="219075"/>
                </a:lnTo>
                <a:lnTo>
                  <a:pt x="933450" y="219075"/>
                </a:lnTo>
                <a:lnTo>
                  <a:pt x="933450" y="238125"/>
                </a:lnTo>
                <a:lnTo>
                  <a:pt x="1089025" y="238125"/>
                </a:lnTo>
                <a:lnTo>
                  <a:pt x="1089025" y="257175"/>
                </a:lnTo>
                <a:lnTo>
                  <a:pt x="1152525" y="257175"/>
                </a:lnTo>
                <a:lnTo>
                  <a:pt x="1152525" y="292100"/>
                </a:lnTo>
                <a:lnTo>
                  <a:pt x="1244600" y="292100"/>
                </a:lnTo>
                <a:lnTo>
                  <a:pt x="1244600" y="336550"/>
                </a:lnTo>
                <a:lnTo>
                  <a:pt x="1270000" y="336550"/>
                </a:lnTo>
                <a:lnTo>
                  <a:pt x="1270000" y="352425"/>
                </a:lnTo>
                <a:lnTo>
                  <a:pt x="1314450" y="352425"/>
                </a:lnTo>
                <a:lnTo>
                  <a:pt x="1314450" y="368300"/>
                </a:lnTo>
                <a:lnTo>
                  <a:pt x="1787525" y="368300"/>
                </a:lnTo>
                <a:lnTo>
                  <a:pt x="1787525" y="396875"/>
                </a:lnTo>
                <a:lnTo>
                  <a:pt x="1946275" y="396875"/>
                </a:lnTo>
                <a:lnTo>
                  <a:pt x="1946275" y="434975"/>
                </a:lnTo>
                <a:lnTo>
                  <a:pt x="2022475" y="434975"/>
                </a:lnTo>
                <a:lnTo>
                  <a:pt x="2022475" y="447675"/>
                </a:lnTo>
                <a:lnTo>
                  <a:pt x="2301875" y="447675"/>
                </a:lnTo>
                <a:lnTo>
                  <a:pt x="2301875" y="492125"/>
                </a:lnTo>
                <a:lnTo>
                  <a:pt x="2419350" y="492125"/>
                </a:lnTo>
                <a:lnTo>
                  <a:pt x="2419350" y="504825"/>
                </a:lnTo>
                <a:lnTo>
                  <a:pt x="2644775" y="504825"/>
                </a:lnTo>
                <a:lnTo>
                  <a:pt x="2644775" y="549275"/>
                </a:lnTo>
                <a:lnTo>
                  <a:pt x="2730500" y="549275"/>
                </a:lnTo>
                <a:lnTo>
                  <a:pt x="2730500" y="568325"/>
                </a:lnTo>
                <a:lnTo>
                  <a:pt x="2879725" y="568325"/>
                </a:lnTo>
                <a:lnTo>
                  <a:pt x="2879725" y="587375"/>
                </a:lnTo>
                <a:lnTo>
                  <a:pt x="3114675" y="587375"/>
                </a:lnTo>
                <a:lnTo>
                  <a:pt x="3114675" y="609600"/>
                </a:lnTo>
                <a:lnTo>
                  <a:pt x="3314700" y="609600"/>
                </a:lnTo>
                <a:lnTo>
                  <a:pt x="3314700" y="641350"/>
                </a:lnTo>
                <a:lnTo>
                  <a:pt x="3648075" y="641350"/>
                </a:lnTo>
                <a:lnTo>
                  <a:pt x="3648075" y="682625"/>
                </a:lnTo>
                <a:lnTo>
                  <a:pt x="3756025" y="682625"/>
                </a:lnTo>
                <a:lnTo>
                  <a:pt x="3756025" y="727075"/>
                </a:lnTo>
                <a:lnTo>
                  <a:pt x="4117975" y="727075"/>
                </a:lnTo>
                <a:lnTo>
                  <a:pt x="4117975" y="758825"/>
                </a:lnTo>
                <a:lnTo>
                  <a:pt x="4333875" y="758825"/>
                </a:lnTo>
                <a:lnTo>
                  <a:pt x="4333875" y="796925"/>
                </a:lnTo>
                <a:lnTo>
                  <a:pt x="5105400" y="796925"/>
                </a:lnTo>
                <a:lnTo>
                  <a:pt x="5105400" y="828675"/>
                </a:lnTo>
                <a:lnTo>
                  <a:pt x="5216525" y="828675"/>
                </a:lnTo>
                <a:lnTo>
                  <a:pt x="5216525" y="866775"/>
                </a:lnTo>
                <a:lnTo>
                  <a:pt x="5299075" y="866775"/>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sp>
        <p:nvSpPr>
          <p:cNvPr id="56" name="Freeform: Shape 55">
            <a:extLst>
              <a:ext uri="{FF2B5EF4-FFF2-40B4-BE49-F238E27FC236}">
                <a16:creationId xmlns:a16="http://schemas.microsoft.com/office/drawing/2014/main" id="{1DD392E5-606A-00C8-E705-49C3A34EA38A}"/>
              </a:ext>
            </a:extLst>
          </p:cNvPr>
          <p:cNvSpPr/>
          <p:nvPr/>
        </p:nvSpPr>
        <p:spPr bwMode="auto">
          <a:xfrm>
            <a:off x="1809750" y="1831975"/>
            <a:ext cx="1651000" cy="444500"/>
          </a:xfrm>
          <a:custGeom>
            <a:avLst/>
            <a:gdLst>
              <a:gd name="connsiteX0" fmla="*/ 0 w 1651000"/>
              <a:gd name="connsiteY0" fmla="*/ 0 h 444500"/>
              <a:gd name="connsiteX1" fmla="*/ 155575 w 1651000"/>
              <a:gd name="connsiteY1" fmla="*/ 0 h 444500"/>
              <a:gd name="connsiteX2" fmla="*/ 155575 w 1651000"/>
              <a:gd name="connsiteY2" fmla="*/ 34925 h 444500"/>
              <a:gd name="connsiteX3" fmla="*/ 358775 w 1651000"/>
              <a:gd name="connsiteY3" fmla="*/ 34925 h 444500"/>
              <a:gd name="connsiteX4" fmla="*/ 358775 w 1651000"/>
              <a:gd name="connsiteY4" fmla="*/ 53975 h 444500"/>
              <a:gd name="connsiteX5" fmla="*/ 476250 w 1651000"/>
              <a:gd name="connsiteY5" fmla="*/ 53975 h 444500"/>
              <a:gd name="connsiteX6" fmla="*/ 476250 w 1651000"/>
              <a:gd name="connsiteY6" fmla="*/ 85725 h 444500"/>
              <a:gd name="connsiteX7" fmla="*/ 511175 w 1651000"/>
              <a:gd name="connsiteY7" fmla="*/ 85725 h 444500"/>
              <a:gd name="connsiteX8" fmla="*/ 511175 w 1651000"/>
              <a:gd name="connsiteY8" fmla="*/ 104775 h 444500"/>
              <a:gd name="connsiteX9" fmla="*/ 536575 w 1651000"/>
              <a:gd name="connsiteY9" fmla="*/ 104775 h 444500"/>
              <a:gd name="connsiteX10" fmla="*/ 536575 w 1651000"/>
              <a:gd name="connsiteY10" fmla="*/ 123825 h 444500"/>
              <a:gd name="connsiteX11" fmla="*/ 581025 w 1651000"/>
              <a:gd name="connsiteY11" fmla="*/ 123825 h 444500"/>
              <a:gd name="connsiteX12" fmla="*/ 581025 w 1651000"/>
              <a:gd name="connsiteY12" fmla="*/ 146050 h 444500"/>
              <a:gd name="connsiteX13" fmla="*/ 644525 w 1651000"/>
              <a:gd name="connsiteY13" fmla="*/ 146050 h 444500"/>
              <a:gd name="connsiteX14" fmla="*/ 644525 w 1651000"/>
              <a:gd name="connsiteY14" fmla="*/ 171450 h 444500"/>
              <a:gd name="connsiteX15" fmla="*/ 746125 w 1651000"/>
              <a:gd name="connsiteY15" fmla="*/ 171450 h 444500"/>
              <a:gd name="connsiteX16" fmla="*/ 746125 w 1651000"/>
              <a:gd name="connsiteY16" fmla="*/ 184150 h 444500"/>
              <a:gd name="connsiteX17" fmla="*/ 930275 w 1651000"/>
              <a:gd name="connsiteY17" fmla="*/ 184150 h 444500"/>
              <a:gd name="connsiteX18" fmla="*/ 930275 w 1651000"/>
              <a:gd name="connsiteY18" fmla="*/ 209550 h 444500"/>
              <a:gd name="connsiteX19" fmla="*/ 1041400 w 1651000"/>
              <a:gd name="connsiteY19" fmla="*/ 209550 h 444500"/>
              <a:gd name="connsiteX20" fmla="*/ 1041400 w 1651000"/>
              <a:gd name="connsiteY20" fmla="*/ 247650 h 444500"/>
              <a:gd name="connsiteX21" fmla="*/ 1174750 w 1651000"/>
              <a:gd name="connsiteY21" fmla="*/ 247650 h 444500"/>
              <a:gd name="connsiteX22" fmla="*/ 1174750 w 1651000"/>
              <a:gd name="connsiteY22" fmla="*/ 269875 h 444500"/>
              <a:gd name="connsiteX23" fmla="*/ 1235075 w 1651000"/>
              <a:gd name="connsiteY23" fmla="*/ 269875 h 444500"/>
              <a:gd name="connsiteX24" fmla="*/ 1235075 w 1651000"/>
              <a:gd name="connsiteY24" fmla="*/ 288925 h 444500"/>
              <a:gd name="connsiteX25" fmla="*/ 1346200 w 1651000"/>
              <a:gd name="connsiteY25" fmla="*/ 288925 h 444500"/>
              <a:gd name="connsiteX26" fmla="*/ 1368425 w 1651000"/>
              <a:gd name="connsiteY26" fmla="*/ 311150 h 444500"/>
              <a:gd name="connsiteX27" fmla="*/ 1416050 w 1651000"/>
              <a:gd name="connsiteY27" fmla="*/ 311150 h 444500"/>
              <a:gd name="connsiteX28" fmla="*/ 1416050 w 1651000"/>
              <a:gd name="connsiteY28" fmla="*/ 346075 h 444500"/>
              <a:gd name="connsiteX29" fmla="*/ 1504950 w 1651000"/>
              <a:gd name="connsiteY29" fmla="*/ 346075 h 444500"/>
              <a:gd name="connsiteX30" fmla="*/ 1504950 w 1651000"/>
              <a:gd name="connsiteY30" fmla="*/ 377825 h 444500"/>
              <a:gd name="connsiteX31" fmla="*/ 1533525 w 1651000"/>
              <a:gd name="connsiteY31" fmla="*/ 377825 h 444500"/>
              <a:gd name="connsiteX32" fmla="*/ 1533525 w 1651000"/>
              <a:gd name="connsiteY32" fmla="*/ 406400 h 444500"/>
              <a:gd name="connsiteX33" fmla="*/ 1593850 w 1651000"/>
              <a:gd name="connsiteY33" fmla="*/ 406400 h 444500"/>
              <a:gd name="connsiteX34" fmla="*/ 1606550 w 1651000"/>
              <a:gd name="connsiteY34" fmla="*/ 444500 h 444500"/>
              <a:gd name="connsiteX35" fmla="*/ 1651000 w 1651000"/>
              <a:gd name="connsiteY35" fmla="*/ 444500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651000" h="444500">
                <a:moveTo>
                  <a:pt x="0" y="0"/>
                </a:moveTo>
                <a:lnTo>
                  <a:pt x="155575" y="0"/>
                </a:lnTo>
                <a:lnTo>
                  <a:pt x="155575" y="34925"/>
                </a:lnTo>
                <a:lnTo>
                  <a:pt x="358775" y="34925"/>
                </a:lnTo>
                <a:lnTo>
                  <a:pt x="358775" y="53975"/>
                </a:lnTo>
                <a:lnTo>
                  <a:pt x="476250" y="53975"/>
                </a:lnTo>
                <a:lnTo>
                  <a:pt x="476250" y="85725"/>
                </a:lnTo>
                <a:lnTo>
                  <a:pt x="511175" y="85725"/>
                </a:lnTo>
                <a:lnTo>
                  <a:pt x="511175" y="104775"/>
                </a:lnTo>
                <a:lnTo>
                  <a:pt x="536575" y="104775"/>
                </a:lnTo>
                <a:lnTo>
                  <a:pt x="536575" y="123825"/>
                </a:lnTo>
                <a:lnTo>
                  <a:pt x="581025" y="123825"/>
                </a:lnTo>
                <a:lnTo>
                  <a:pt x="581025" y="146050"/>
                </a:lnTo>
                <a:lnTo>
                  <a:pt x="644525" y="146050"/>
                </a:lnTo>
                <a:lnTo>
                  <a:pt x="644525" y="171450"/>
                </a:lnTo>
                <a:lnTo>
                  <a:pt x="746125" y="171450"/>
                </a:lnTo>
                <a:lnTo>
                  <a:pt x="746125" y="184150"/>
                </a:lnTo>
                <a:lnTo>
                  <a:pt x="930275" y="184150"/>
                </a:lnTo>
                <a:lnTo>
                  <a:pt x="930275" y="209550"/>
                </a:lnTo>
                <a:lnTo>
                  <a:pt x="1041400" y="209550"/>
                </a:lnTo>
                <a:lnTo>
                  <a:pt x="1041400" y="247650"/>
                </a:lnTo>
                <a:lnTo>
                  <a:pt x="1174750" y="247650"/>
                </a:lnTo>
                <a:lnTo>
                  <a:pt x="1174750" y="269875"/>
                </a:lnTo>
                <a:lnTo>
                  <a:pt x="1235075" y="269875"/>
                </a:lnTo>
                <a:lnTo>
                  <a:pt x="1235075" y="288925"/>
                </a:lnTo>
                <a:lnTo>
                  <a:pt x="1346200" y="288925"/>
                </a:lnTo>
                <a:lnTo>
                  <a:pt x="1368425" y="311150"/>
                </a:lnTo>
                <a:lnTo>
                  <a:pt x="1416050" y="311150"/>
                </a:lnTo>
                <a:lnTo>
                  <a:pt x="1416050" y="346075"/>
                </a:lnTo>
                <a:lnTo>
                  <a:pt x="1504950" y="346075"/>
                </a:lnTo>
                <a:lnTo>
                  <a:pt x="1504950" y="377825"/>
                </a:lnTo>
                <a:lnTo>
                  <a:pt x="1533525" y="377825"/>
                </a:lnTo>
                <a:lnTo>
                  <a:pt x="1533525" y="406400"/>
                </a:lnTo>
                <a:lnTo>
                  <a:pt x="1593850" y="406400"/>
                </a:lnTo>
                <a:lnTo>
                  <a:pt x="1606550" y="444500"/>
                </a:lnTo>
                <a:lnTo>
                  <a:pt x="1651000" y="444500"/>
                </a:lnTo>
              </a:path>
            </a:pathLst>
          </a:custGeom>
          <a:noFill/>
          <a:ln w="28575">
            <a:solidFill>
              <a:schemeClr val="accent3"/>
            </a:solidFill>
            <a:miter lim="800000"/>
            <a:headEnd/>
            <a:tailEnd/>
          </a:ln>
        </p:spPr>
        <p:txBody>
          <a:bodyPr rtlCol="0" anchor="ctr"/>
          <a:lstStyle/>
          <a:p>
            <a:pPr algn="ctr"/>
            <a:endParaRPr lang="en-US"/>
          </a:p>
        </p:txBody>
      </p:sp>
      <p:sp>
        <p:nvSpPr>
          <p:cNvPr id="57" name="Freeform: Shape 56">
            <a:extLst>
              <a:ext uri="{FF2B5EF4-FFF2-40B4-BE49-F238E27FC236}">
                <a16:creationId xmlns:a16="http://schemas.microsoft.com/office/drawing/2014/main" id="{DD0282A0-119D-C6A5-6601-79A0B124E567}"/>
              </a:ext>
            </a:extLst>
          </p:cNvPr>
          <p:cNvSpPr/>
          <p:nvPr/>
        </p:nvSpPr>
        <p:spPr bwMode="auto">
          <a:xfrm>
            <a:off x="3460750" y="2273300"/>
            <a:ext cx="3638550" cy="428625"/>
          </a:xfrm>
          <a:custGeom>
            <a:avLst/>
            <a:gdLst>
              <a:gd name="connsiteX0" fmla="*/ 3638550 w 3638550"/>
              <a:gd name="connsiteY0" fmla="*/ 428625 h 428625"/>
              <a:gd name="connsiteX1" fmla="*/ 3508375 w 3638550"/>
              <a:gd name="connsiteY1" fmla="*/ 428625 h 428625"/>
              <a:gd name="connsiteX2" fmla="*/ 3508375 w 3638550"/>
              <a:gd name="connsiteY2" fmla="*/ 387350 h 428625"/>
              <a:gd name="connsiteX3" fmla="*/ 3454400 w 3638550"/>
              <a:gd name="connsiteY3" fmla="*/ 387350 h 428625"/>
              <a:gd name="connsiteX4" fmla="*/ 3454400 w 3638550"/>
              <a:gd name="connsiteY4" fmla="*/ 355600 h 428625"/>
              <a:gd name="connsiteX5" fmla="*/ 2587625 w 3638550"/>
              <a:gd name="connsiteY5" fmla="*/ 355600 h 428625"/>
              <a:gd name="connsiteX6" fmla="*/ 2587625 w 3638550"/>
              <a:gd name="connsiteY6" fmla="*/ 330200 h 428625"/>
              <a:gd name="connsiteX7" fmla="*/ 2374900 w 3638550"/>
              <a:gd name="connsiteY7" fmla="*/ 330200 h 428625"/>
              <a:gd name="connsiteX8" fmla="*/ 2374900 w 3638550"/>
              <a:gd name="connsiteY8" fmla="*/ 292100 h 428625"/>
              <a:gd name="connsiteX9" fmla="*/ 2314575 w 3638550"/>
              <a:gd name="connsiteY9" fmla="*/ 292100 h 428625"/>
              <a:gd name="connsiteX10" fmla="*/ 2314575 w 3638550"/>
              <a:gd name="connsiteY10" fmla="*/ 282575 h 428625"/>
              <a:gd name="connsiteX11" fmla="*/ 1978025 w 3638550"/>
              <a:gd name="connsiteY11" fmla="*/ 282575 h 428625"/>
              <a:gd name="connsiteX12" fmla="*/ 1927225 w 3638550"/>
              <a:gd name="connsiteY12" fmla="*/ 212725 h 428625"/>
              <a:gd name="connsiteX13" fmla="*/ 1393825 w 3638550"/>
              <a:gd name="connsiteY13" fmla="*/ 212725 h 428625"/>
              <a:gd name="connsiteX14" fmla="*/ 1393825 w 3638550"/>
              <a:gd name="connsiteY14" fmla="*/ 193675 h 428625"/>
              <a:gd name="connsiteX15" fmla="*/ 1047750 w 3638550"/>
              <a:gd name="connsiteY15" fmla="*/ 193675 h 428625"/>
              <a:gd name="connsiteX16" fmla="*/ 1047750 w 3638550"/>
              <a:gd name="connsiteY16" fmla="*/ 180975 h 428625"/>
              <a:gd name="connsiteX17" fmla="*/ 558800 w 3638550"/>
              <a:gd name="connsiteY17" fmla="*/ 180975 h 428625"/>
              <a:gd name="connsiteX18" fmla="*/ 539750 w 3638550"/>
              <a:gd name="connsiteY18" fmla="*/ 149225 h 428625"/>
              <a:gd name="connsiteX19" fmla="*/ 387350 w 3638550"/>
              <a:gd name="connsiteY19" fmla="*/ 149225 h 428625"/>
              <a:gd name="connsiteX20" fmla="*/ 349250 w 3638550"/>
              <a:gd name="connsiteY20" fmla="*/ 120650 h 428625"/>
              <a:gd name="connsiteX21" fmla="*/ 273050 w 3638550"/>
              <a:gd name="connsiteY21" fmla="*/ 120650 h 428625"/>
              <a:gd name="connsiteX22" fmla="*/ 273050 w 3638550"/>
              <a:gd name="connsiteY22" fmla="*/ 98425 h 428625"/>
              <a:gd name="connsiteX23" fmla="*/ 136525 w 3638550"/>
              <a:gd name="connsiteY23" fmla="*/ 98425 h 428625"/>
              <a:gd name="connsiteX24" fmla="*/ 136525 w 3638550"/>
              <a:gd name="connsiteY24" fmla="*/ 85725 h 428625"/>
              <a:gd name="connsiteX25" fmla="*/ 114300 w 3638550"/>
              <a:gd name="connsiteY25" fmla="*/ 85725 h 428625"/>
              <a:gd name="connsiteX26" fmla="*/ 114300 w 3638550"/>
              <a:gd name="connsiteY26" fmla="*/ 63500 h 428625"/>
              <a:gd name="connsiteX27" fmla="*/ 95250 w 3638550"/>
              <a:gd name="connsiteY27" fmla="*/ 63500 h 428625"/>
              <a:gd name="connsiteX28" fmla="*/ 95250 w 3638550"/>
              <a:gd name="connsiteY28" fmla="*/ 44450 h 428625"/>
              <a:gd name="connsiteX29" fmla="*/ 76200 w 3638550"/>
              <a:gd name="connsiteY29" fmla="*/ 44450 h 428625"/>
              <a:gd name="connsiteX30" fmla="*/ 76200 w 3638550"/>
              <a:gd name="connsiteY30" fmla="*/ 15875 h 428625"/>
              <a:gd name="connsiteX31" fmla="*/ 0 w 3638550"/>
              <a:gd name="connsiteY31" fmla="*/ 15875 h 428625"/>
              <a:gd name="connsiteX32" fmla="*/ 0 w 3638550"/>
              <a:gd name="connsiteY32"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38550" h="428625">
                <a:moveTo>
                  <a:pt x="3638550" y="428625"/>
                </a:moveTo>
                <a:lnTo>
                  <a:pt x="3508375" y="428625"/>
                </a:lnTo>
                <a:lnTo>
                  <a:pt x="3508375" y="387350"/>
                </a:lnTo>
                <a:lnTo>
                  <a:pt x="3454400" y="387350"/>
                </a:lnTo>
                <a:lnTo>
                  <a:pt x="3454400" y="355600"/>
                </a:lnTo>
                <a:lnTo>
                  <a:pt x="2587625" y="355600"/>
                </a:lnTo>
                <a:lnTo>
                  <a:pt x="2587625" y="330200"/>
                </a:lnTo>
                <a:lnTo>
                  <a:pt x="2374900" y="330200"/>
                </a:lnTo>
                <a:lnTo>
                  <a:pt x="2374900" y="292100"/>
                </a:lnTo>
                <a:lnTo>
                  <a:pt x="2314575" y="292100"/>
                </a:lnTo>
                <a:lnTo>
                  <a:pt x="2314575" y="282575"/>
                </a:lnTo>
                <a:lnTo>
                  <a:pt x="1978025" y="282575"/>
                </a:lnTo>
                <a:lnTo>
                  <a:pt x="1927225" y="212725"/>
                </a:lnTo>
                <a:lnTo>
                  <a:pt x="1393825" y="212725"/>
                </a:lnTo>
                <a:lnTo>
                  <a:pt x="1393825" y="193675"/>
                </a:lnTo>
                <a:lnTo>
                  <a:pt x="1047750" y="193675"/>
                </a:lnTo>
                <a:lnTo>
                  <a:pt x="1047750" y="180975"/>
                </a:lnTo>
                <a:lnTo>
                  <a:pt x="558800" y="180975"/>
                </a:lnTo>
                <a:lnTo>
                  <a:pt x="539750" y="149225"/>
                </a:lnTo>
                <a:lnTo>
                  <a:pt x="387350" y="149225"/>
                </a:lnTo>
                <a:lnTo>
                  <a:pt x="349250" y="120650"/>
                </a:lnTo>
                <a:lnTo>
                  <a:pt x="273050" y="120650"/>
                </a:lnTo>
                <a:lnTo>
                  <a:pt x="273050" y="98425"/>
                </a:lnTo>
                <a:lnTo>
                  <a:pt x="136525" y="98425"/>
                </a:lnTo>
                <a:lnTo>
                  <a:pt x="136525" y="85725"/>
                </a:lnTo>
                <a:lnTo>
                  <a:pt x="114300" y="85725"/>
                </a:lnTo>
                <a:lnTo>
                  <a:pt x="114300" y="63500"/>
                </a:lnTo>
                <a:lnTo>
                  <a:pt x="95250" y="63500"/>
                </a:lnTo>
                <a:lnTo>
                  <a:pt x="95250" y="44450"/>
                </a:lnTo>
                <a:lnTo>
                  <a:pt x="76200" y="44450"/>
                </a:lnTo>
                <a:lnTo>
                  <a:pt x="76200" y="15875"/>
                </a:lnTo>
                <a:lnTo>
                  <a:pt x="0" y="15875"/>
                </a:lnTo>
                <a:lnTo>
                  <a:pt x="0" y="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382661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50C1-C3F9-D28E-F75C-E348579D982B}"/>
              </a:ext>
            </a:extLst>
          </p:cNvPr>
          <p:cNvSpPr>
            <a:spLocks noGrp="1"/>
          </p:cNvSpPr>
          <p:nvPr>
            <p:ph type="title"/>
          </p:nvPr>
        </p:nvSpPr>
        <p:spPr/>
        <p:txBody>
          <a:bodyPr/>
          <a:lstStyle/>
          <a:p>
            <a:r>
              <a:rPr lang="en-US" altLang="en-US" sz="3600" dirty="0"/>
              <a:t>CAO/ARO/AIO-12 and OPRA Pooled Analysis: </a:t>
            </a:r>
            <a:br>
              <a:rPr lang="en-US" altLang="en-US" sz="3600" dirty="0"/>
            </a:br>
            <a:r>
              <a:rPr lang="en-US" altLang="en-US" sz="3600" dirty="0"/>
              <a:t>DFS by Response</a:t>
            </a:r>
            <a:endParaRPr lang="en-US" dirty="0"/>
          </a:p>
        </p:txBody>
      </p:sp>
      <p:sp>
        <p:nvSpPr>
          <p:cNvPr id="5" name="TextBox 4">
            <a:extLst>
              <a:ext uri="{FF2B5EF4-FFF2-40B4-BE49-F238E27FC236}">
                <a16:creationId xmlns:a16="http://schemas.microsoft.com/office/drawing/2014/main" id="{3D88A501-D9EF-1E0F-C6E6-5863DF74E452}"/>
              </a:ext>
            </a:extLst>
          </p:cNvPr>
          <p:cNvSpPr txBox="1"/>
          <p:nvPr/>
        </p:nvSpPr>
        <p:spPr bwMode="auto">
          <a:xfrm>
            <a:off x="1565423" y="1557064"/>
            <a:ext cx="26240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Endoscopic cCR vs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Pathologic Complete Tumor Regression</a:t>
            </a:r>
          </a:p>
        </p:txBody>
      </p:sp>
      <p:sp>
        <p:nvSpPr>
          <p:cNvPr id="6" name="TextBox 5">
            <a:extLst>
              <a:ext uri="{FF2B5EF4-FFF2-40B4-BE49-F238E27FC236}">
                <a16:creationId xmlns:a16="http://schemas.microsoft.com/office/drawing/2014/main" id="{32523727-E3C2-985E-E2FB-28F5B262B06C}"/>
              </a:ext>
            </a:extLst>
          </p:cNvPr>
          <p:cNvSpPr txBox="1"/>
          <p:nvPr/>
        </p:nvSpPr>
        <p:spPr bwMode="auto">
          <a:xfrm>
            <a:off x="4783576" y="1557064"/>
            <a:ext cx="30703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Endoscopic nCR vs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Pathologic Intermediate Tumor Regression</a:t>
            </a:r>
          </a:p>
        </p:txBody>
      </p:sp>
      <p:sp>
        <p:nvSpPr>
          <p:cNvPr id="7" name="TextBox 6">
            <a:extLst>
              <a:ext uri="{FF2B5EF4-FFF2-40B4-BE49-F238E27FC236}">
                <a16:creationId xmlns:a16="http://schemas.microsoft.com/office/drawing/2014/main" id="{9ACD6205-FA52-13ED-35F4-230AA244D551}"/>
              </a:ext>
            </a:extLst>
          </p:cNvPr>
          <p:cNvSpPr txBox="1"/>
          <p:nvPr/>
        </p:nvSpPr>
        <p:spPr bwMode="auto">
          <a:xfrm>
            <a:off x="8686799" y="1557064"/>
            <a:ext cx="23023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Endoscopic iCR vs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Pathologic Poor Tumor Regression</a:t>
            </a:r>
          </a:p>
        </p:txBody>
      </p:sp>
      <p:sp>
        <p:nvSpPr>
          <p:cNvPr id="8" name="TextBox 7">
            <a:extLst>
              <a:ext uri="{FF2B5EF4-FFF2-40B4-BE49-F238E27FC236}">
                <a16:creationId xmlns:a16="http://schemas.microsoft.com/office/drawing/2014/main" id="{58135002-33A9-3227-664B-BF50508BAC0C}"/>
              </a:ext>
            </a:extLst>
          </p:cNvPr>
          <p:cNvSpPr txBox="1"/>
          <p:nvPr/>
        </p:nvSpPr>
        <p:spPr bwMode="auto">
          <a:xfrm>
            <a:off x="1410205" y="4918454"/>
            <a:ext cx="281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Randomization (Yr)</a:t>
            </a:r>
          </a:p>
        </p:txBody>
      </p:sp>
      <p:sp>
        <p:nvSpPr>
          <p:cNvPr id="10" name="TextBox 9">
            <a:extLst>
              <a:ext uri="{FF2B5EF4-FFF2-40B4-BE49-F238E27FC236}">
                <a16:creationId xmlns:a16="http://schemas.microsoft.com/office/drawing/2014/main" id="{2AE6BC01-BD66-9F86-AD73-3C18E97BBE9C}"/>
              </a:ext>
            </a:extLst>
          </p:cNvPr>
          <p:cNvSpPr txBox="1"/>
          <p:nvPr/>
        </p:nvSpPr>
        <p:spPr bwMode="auto">
          <a:xfrm>
            <a:off x="4955159" y="4880354"/>
            <a:ext cx="281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Randomization (Yr)</a:t>
            </a:r>
          </a:p>
        </p:txBody>
      </p:sp>
      <p:sp>
        <p:nvSpPr>
          <p:cNvPr id="11" name="TextBox 10">
            <a:extLst>
              <a:ext uri="{FF2B5EF4-FFF2-40B4-BE49-F238E27FC236}">
                <a16:creationId xmlns:a16="http://schemas.microsoft.com/office/drawing/2014/main" id="{578BE129-0729-1358-E34C-01ECCAC38C3F}"/>
              </a:ext>
            </a:extLst>
          </p:cNvPr>
          <p:cNvSpPr txBox="1"/>
          <p:nvPr/>
        </p:nvSpPr>
        <p:spPr bwMode="auto">
          <a:xfrm>
            <a:off x="8178359" y="4880354"/>
            <a:ext cx="2810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Since Randomization (Yr)</a:t>
            </a:r>
          </a:p>
        </p:txBody>
      </p:sp>
      <p:sp>
        <p:nvSpPr>
          <p:cNvPr id="13" name="TextBox 12">
            <a:extLst>
              <a:ext uri="{FF2B5EF4-FFF2-40B4-BE49-F238E27FC236}">
                <a16:creationId xmlns:a16="http://schemas.microsoft.com/office/drawing/2014/main" id="{A38ACBF9-E9CF-03A2-2CE4-1DA1BA872FE1}"/>
              </a:ext>
            </a:extLst>
          </p:cNvPr>
          <p:cNvSpPr txBox="1"/>
          <p:nvPr/>
        </p:nvSpPr>
        <p:spPr bwMode="auto">
          <a:xfrm>
            <a:off x="5334009" y="5264218"/>
            <a:ext cx="23007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Endoscopic nCR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Pathologic intermediate tumor regression</a:t>
            </a:r>
          </a:p>
        </p:txBody>
      </p:sp>
      <p:sp>
        <p:nvSpPr>
          <p:cNvPr id="14" name="TextBox 13">
            <a:extLst>
              <a:ext uri="{FF2B5EF4-FFF2-40B4-BE49-F238E27FC236}">
                <a16:creationId xmlns:a16="http://schemas.microsoft.com/office/drawing/2014/main" id="{C50B34F6-3746-FAE4-7393-2E05352E825B}"/>
              </a:ext>
            </a:extLst>
          </p:cNvPr>
          <p:cNvSpPr txBox="1"/>
          <p:nvPr/>
        </p:nvSpPr>
        <p:spPr bwMode="auto">
          <a:xfrm>
            <a:off x="9022319" y="5264218"/>
            <a:ext cx="17045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Endoscopic iCR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Pathologic poor tumor regression</a:t>
            </a:r>
          </a:p>
        </p:txBody>
      </p:sp>
      <p:sp>
        <p:nvSpPr>
          <p:cNvPr id="15" name="Rectangle 14">
            <a:extLst>
              <a:ext uri="{FF2B5EF4-FFF2-40B4-BE49-F238E27FC236}">
                <a16:creationId xmlns:a16="http://schemas.microsoft.com/office/drawing/2014/main" id="{747014CA-4A89-2B3B-FB67-5A94858DE6EC}"/>
              </a:ext>
            </a:extLst>
          </p:cNvPr>
          <p:cNvSpPr/>
          <p:nvPr/>
        </p:nvSpPr>
        <p:spPr bwMode="auto">
          <a:xfrm>
            <a:off x="4523428" y="1603375"/>
            <a:ext cx="3498616" cy="456882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 Box 15">
            <a:extLst>
              <a:ext uri="{FF2B5EF4-FFF2-40B4-BE49-F238E27FC236}">
                <a16:creationId xmlns:a16="http://schemas.microsoft.com/office/drawing/2014/main" id="{53D4F092-1179-88E5-BFD8-3A0D066543A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 Reproduced with permission.</a:t>
            </a:r>
          </a:p>
        </p:txBody>
      </p:sp>
      <p:sp>
        <p:nvSpPr>
          <p:cNvPr id="12" name="TextBox 11">
            <a:extLst>
              <a:ext uri="{FF2B5EF4-FFF2-40B4-BE49-F238E27FC236}">
                <a16:creationId xmlns:a16="http://schemas.microsoft.com/office/drawing/2014/main" id="{4CC698FB-45B7-106C-7460-897158757D07}"/>
              </a:ext>
            </a:extLst>
          </p:cNvPr>
          <p:cNvSpPr txBox="1"/>
          <p:nvPr/>
        </p:nvSpPr>
        <p:spPr bwMode="auto">
          <a:xfrm>
            <a:off x="1809308" y="5264218"/>
            <a:ext cx="21362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Endoscopic cCR</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Pathologic complete tumor regression</a:t>
            </a:r>
          </a:p>
        </p:txBody>
      </p:sp>
      <p:cxnSp>
        <p:nvCxnSpPr>
          <p:cNvPr id="9" name="Straight Connector 8">
            <a:extLst>
              <a:ext uri="{FF2B5EF4-FFF2-40B4-BE49-F238E27FC236}">
                <a16:creationId xmlns:a16="http://schemas.microsoft.com/office/drawing/2014/main" id="{C0B7732B-61D2-6270-9973-4634058FB137}"/>
              </a:ext>
            </a:extLst>
          </p:cNvPr>
          <p:cNvCxnSpPr/>
          <p:nvPr/>
        </p:nvCxnSpPr>
        <p:spPr bwMode="auto">
          <a:xfrm>
            <a:off x="1498959" y="5410200"/>
            <a:ext cx="310349" cy="0"/>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C3611D1-2705-F00A-C4B9-1F71B550315B}"/>
              </a:ext>
            </a:extLst>
          </p:cNvPr>
          <p:cNvCxnSpPr/>
          <p:nvPr/>
        </p:nvCxnSpPr>
        <p:spPr bwMode="auto">
          <a:xfrm>
            <a:off x="1498959" y="5639900"/>
            <a:ext cx="310349" cy="0"/>
          </a:xfrm>
          <a:prstGeom prst="line">
            <a:avLst/>
          </a:prstGeom>
          <a:noFill/>
          <a:ln w="28575" cap="flat" cmpd="sng" algn="ctr">
            <a:solidFill>
              <a:schemeClr val="accent3"/>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1116EDC-3C11-B6E4-8939-F50614474FBA}"/>
              </a:ext>
            </a:extLst>
          </p:cNvPr>
          <p:cNvCxnSpPr/>
          <p:nvPr/>
        </p:nvCxnSpPr>
        <p:spPr bwMode="auto">
          <a:xfrm>
            <a:off x="5023660" y="5410200"/>
            <a:ext cx="310349"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00328EB-0DE0-EC78-BE37-8B6AE0E80F64}"/>
              </a:ext>
            </a:extLst>
          </p:cNvPr>
          <p:cNvCxnSpPr/>
          <p:nvPr/>
        </p:nvCxnSpPr>
        <p:spPr bwMode="auto">
          <a:xfrm>
            <a:off x="5023660" y="5639900"/>
            <a:ext cx="310349" cy="0"/>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9195D73-B2EE-2BC5-1FAF-D7597C92FE29}"/>
              </a:ext>
            </a:extLst>
          </p:cNvPr>
          <p:cNvCxnSpPr/>
          <p:nvPr/>
        </p:nvCxnSpPr>
        <p:spPr bwMode="auto">
          <a:xfrm>
            <a:off x="8711970" y="5410200"/>
            <a:ext cx="310349" cy="0"/>
          </a:xfrm>
          <a:prstGeom prst="line">
            <a:avLst/>
          </a:prstGeom>
          <a:noFill/>
          <a:ln w="28575" cap="flat" cmpd="sng" algn="ctr">
            <a:solidFill>
              <a:schemeClr val="accent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A0875A6-D911-6BFE-EE5B-47DC06996B31}"/>
              </a:ext>
            </a:extLst>
          </p:cNvPr>
          <p:cNvCxnSpPr/>
          <p:nvPr/>
        </p:nvCxnSpPr>
        <p:spPr bwMode="auto">
          <a:xfrm>
            <a:off x="8711970" y="5639900"/>
            <a:ext cx="310349" cy="0"/>
          </a:xfrm>
          <a:prstGeom prst="line">
            <a:avLst/>
          </a:prstGeom>
          <a:noFill/>
          <a:ln w="28575" cap="flat" cmpd="sng" algn="ctr">
            <a:solidFill>
              <a:schemeClr val="accent3"/>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2EE82291-3FAD-B548-3443-48FA9717530F}"/>
              </a:ext>
            </a:extLst>
          </p:cNvPr>
          <p:cNvSpPr txBox="1"/>
          <p:nvPr/>
        </p:nvSpPr>
        <p:spPr bwMode="auto">
          <a:xfrm rot="16200000">
            <a:off x="537703" y="3548059"/>
            <a:ext cx="746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DFS (%)</a:t>
            </a:r>
          </a:p>
        </p:txBody>
      </p:sp>
      <p:grpSp>
        <p:nvGrpSpPr>
          <p:cNvPr id="54" name="Group 53">
            <a:extLst>
              <a:ext uri="{FF2B5EF4-FFF2-40B4-BE49-F238E27FC236}">
                <a16:creationId xmlns:a16="http://schemas.microsoft.com/office/drawing/2014/main" id="{B11E6567-BDDE-B402-D2DF-BE806B9F29A2}"/>
              </a:ext>
            </a:extLst>
          </p:cNvPr>
          <p:cNvGrpSpPr/>
          <p:nvPr/>
        </p:nvGrpSpPr>
        <p:grpSpPr>
          <a:xfrm>
            <a:off x="1014972" y="2578043"/>
            <a:ext cx="3452621" cy="2443155"/>
            <a:chOff x="947929" y="2571750"/>
            <a:chExt cx="3452621" cy="2443155"/>
          </a:xfrm>
        </p:grpSpPr>
        <p:grpSp>
          <p:nvGrpSpPr>
            <p:cNvPr id="55" name="Group 54">
              <a:extLst>
                <a:ext uri="{FF2B5EF4-FFF2-40B4-BE49-F238E27FC236}">
                  <a16:creationId xmlns:a16="http://schemas.microsoft.com/office/drawing/2014/main" id="{67FE4A9B-C1AC-BCD6-D566-EB5537850F29}"/>
                </a:ext>
              </a:extLst>
            </p:cNvPr>
            <p:cNvGrpSpPr/>
            <p:nvPr/>
          </p:nvGrpSpPr>
          <p:grpSpPr>
            <a:xfrm>
              <a:off x="947929" y="2571750"/>
              <a:ext cx="458779" cy="2224087"/>
              <a:chOff x="1329066" y="1663184"/>
              <a:chExt cx="458779" cy="2905641"/>
            </a:xfrm>
          </p:grpSpPr>
          <p:sp>
            <p:nvSpPr>
              <p:cNvPr id="75" name="TextBox 74">
                <a:extLst>
                  <a:ext uri="{FF2B5EF4-FFF2-40B4-BE49-F238E27FC236}">
                    <a16:creationId xmlns:a16="http://schemas.microsoft.com/office/drawing/2014/main" id="{7A585D99-2060-F0F4-1234-1C92E4643CF6}"/>
                  </a:ext>
                </a:extLst>
              </p:cNvPr>
              <p:cNvSpPr txBox="1"/>
              <p:nvPr/>
            </p:nvSpPr>
            <p:spPr bwMode="auto">
              <a:xfrm>
                <a:off x="1329066" y="166318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6" name="TextBox 75">
                <a:extLst>
                  <a:ext uri="{FF2B5EF4-FFF2-40B4-BE49-F238E27FC236}">
                    <a16:creationId xmlns:a16="http://schemas.microsoft.com/office/drawing/2014/main" id="{EAB4FFEC-D161-F74A-7912-6FBB676FD60A}"/>
                  </a:ext>
                </a:extLst>
              </p:cNvPr>
              <p:cNvSpPr txBox="1"/>
              <p:nvPr/>
            </p:nvSpPr>
            <p:spPr bwMode="auto">
              <a:xfrm>
                <a:off x="1420437" y="23091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77" name="TextBox 76">
                <a:extLst>
                  <a:ext uri="{FF2B5EF4-FFF2-40B4-BE49-F238E27FC236}">
                    <a16:creationId xmlns:a16="http://schemas.microsoft.com/office/drawing/2014/main" id="{162CE673-83A4-3FA4-C222-B1F50A3F3FBF}"/>
                  </a:ext>
                </a:extLst>
              </p:cNvPr>
              <p:cNvSpPr txBox="1"/>
              <p:nvPr/>
            </p:nvSpPr>
            <p:spPr bwMode="auto">
              <a:xfrm>
                <a:off x="1420437" y="29741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78" name="TextBox 77">
                <a:extLst>
                  <a:ext uri="{FF2B5EF4-FFF2-40B4-BE49-F238E27FC236}">
                    <a16:creationId xmlns:a16="http://schemas.microsoft.com/office/drawing/2014/main" id="{2ED616DF-3428-F4D2-82F9-A75A26E39F16}"/>
                  </a:ext>
                </a:extLst>
              </p:cNvPr>
              <p:cNvSpPr txBox="1"/>
              <p:nvPr/>
            </p:nvSpPr>
            <p:spPr bwMode="auto">
              <a:xfrm>
                <a:off x="1420437" y="3620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79" name="TextBox 78">
                <a:extLst>
                  <a:ext uri="{FF2B5EF4-FFF2-40B4-BE49-F238E27FC236}">
                    <a16:creationId xmlns:a16="http://schemas.microsoft.com/office/drawing/2014/main" id="{E03D9CB1-A536-5555-1E31-B7F964FC1788}"/>
                  </a:ext>
                </a:extLst>
              </p:cNvPr>
              <p:cNvSpPr txBox="1"/>
              <p:nvPr/>
            </p:nvSpPr>
            <p:spPr bwMode="auto">
              <a:xfrm>
                <a:off x="1511808" y="4261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56" name="Group 55">
              <a:extLst>
                <a:ext uri="{FF2B5EF4-FFF2-40B4-BE49-F238E27FC236}">
                  <a16:creationId xmlns:a16="http://schemas.microsoft.com/office/drawing/2014/main" id="{CE57967B-D277-6510-7031-FA73F3765756}"/>
                </a:ext>
              </a:extLst>
            </p:cNvPr>
            <p:cNvGrpSpPr/>
            <p:nvPr/>
          </p:nvGrpSpPr>
          <p:grpSpPr>
            <a:xfrm>
              <a:off x="1343023" y="4704627"/>
              <a:ext cx="3038468" cy="310278"/>
              <a:chOff x="1667095" y="4494377"/>
              <a:chExt cx="5509134" cy="310278"/>
            </a:xfrm>
          </p:grpSpPr>
          <p:sp>
            <p:nvSpPr>
              <p:cNvPr id="70" name="TextBox 69">
                <a:extLst>
                  <a:ext uri="{FF2B5EF4-FFF2-40B4-BE49-F238E27FC236}">
                    <a16:creationId xmlns:a16="http://schemas.microsoft.com/office/drawing/2014/main" id="{1F608546-EAF0-12FE-31CC-4DBC12C5E541}"/>
                  </a:ext>
                </a:extLst>
              </p:cNvPr>
              <p:cNvSpPr txBox="1"/>
              <p:nvPr/>
            </p:nvSpPr>
            <p:spPr bwMode="auto">
              <a:xfrm>
                <a:off x="1667095"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4DF425DF-7861-4BA6-A4FF-247E7EB2FD2C}"/>
                  </a:ext>
                </a:extLst>
              </p:cNvPr>
              <p:cNvSpPr txBox="1"/>
              <p:nvPr/>
            </p:nvSpPr>
            <p:spPr bwMode="auto">
              <a:xfrm>
                <a:off x="2968809"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72" name="TextBox 71">
                <a:extLst>
                  <a:ext uri="{FF2B5EF4-FFF2-40B4-BE49-F238E27FC236}">
                    <a16:creationId xmlns:a16="http://schemas.microsoft.com/office/drawing/2014/main" id="{BEED4C6C-7C72-8762-C0E6-F21363EA6212}"/>
                  </a:ext>
                </a:extLst>
              </p:cNvPr>
              <p:cNvSpPr txBox="1"/>
              <p:nvPr/>
            </p:nvSpPr>
            <p:spPr bwMode="auto">
              <a:xfrm>
                <a:off x="4284056"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ACA4969A-455F-62F6-2875-CE8F25BDFBC8}"/>
                  </a:ext>
                </a:extLst>
              </p:cNvPr>
              <p:cNvSpPr txBox="1"/>
              <p:nvPr/>
            </p:nvSpPr>
            <p:spPr bwMode="auto">
              <a:xfrm>
                <a:off x="5585770"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4" name="TextBox 73">
                <a:extLst>
                  <a:ext uri="{FF2B5EF4-FFF2-40B4-BE49-F238E27FC236}">
                    <a16:creationId xmlns:a16="http://schemas.microsoft.com/office/drawing/2014/main" id="{2BC34A42-2681-EF37-58EF-DFF6B580AAAE}"/>
                  </a:ext>
                </a:extLst>
              </p:cNvPr>
              <p:cNvSpPr txBox="1"/>
              <p:nvPr/>
            </p:nvSpPr>
            <p:spPr bwMode="auto">
              <a:xfrm>
                <a:off x="6900191"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grpSp>
        <p:sp>
          <p:nvSpPr>
            <p:cNvPr id="57" name="Freeform: Shape 56">
              <a:extLst>
                <a:ext uri="{FF2B5EF4-FFF2-40B4-BE49-F238E27FC236}">
                  <a16:creationId xmlns:a16="http://schemas.microsoft.com/office/drawing/2014/main" id="{7BE773E9-1E20-CB95-9554-750B73F402FC}"/>
                </a:ext>
              </a:extLst>
            </p:cNvPr>
            <p:cNvSpPr/>
            <p:nvPr/>
          </p:nvSpPr>
          <p:spPr bwMode="auto">
            <a:xfrm>
              <a:off x="1428750" y="2671763"/>
              <a:ext cx="2971800" cy="2029976"/>
            </a:xfrm>
            <a:custGeom>
              <a:avLst/>
              <a:gdLst>
                <a:gd name="connsiteX0" fmla="*/ 0 w 5419725"/>
                <a:gd name="connsiteY0" fmla="*/ 0 h 2609850"/>
                <a:gd name="connsiteX1" fmla="*/ 0 w 5419725"/>
                <a:gd name="connsiteY1" fmla="*/ 2609850 h 2609850"/>
                <a:gd name="connsiteX2" fmla="*/ 5419725 w 5419725"/>
                <a:gd name="connsiteY2" fmla="*/ 2609850 h 2609850"/>
              </a:gdLst>
              <a:ahLst/>
              <a:cxnLst>
                <a:cxn ang="0">
                  <a:pos x="connsiteX0" y="connsiteY0"/>
                </a:cxn>
                <a:cxn ang="0">
                  <a:pos x="connsiteX1" y="connsiteY1"/>
                </a:cxn>
                <a:cxn ang="0">
                  <a:pos x="connsiteX2" y="connsiteY2"/>
                </a:cxn>
              </a:cxnLst>
              <a:rect l="l" t="t" r="r" b="b"/>
              <a:pathLst>
                <a:path w="5419725" h="2609850">
                  <a:moveTo>
                    <a:pt x="0" y="0"/>
                  </a:moveTo>
                  <a:lnTo>
                    <a:pt x="0" y="2609850"/>
                  </a:lnTo>
                  <a:lnTo>
                    <a:pt x="5419725" y="2609850"/>
                  </a:lnTo>
                </a:path>
              </a:pathLst>
            </a:custGeom>
            <a:noFill/>
            <a:ln w="28575">
              <a:solidFill>
                <a:schemeClr val="bg1"/>
              </a:solidFill>
              <a:miter lim="800000"/>
              <a:headEnd/>
              <a:tailEnd/>
            </a:ln>
          </p:spPr>
          <p:txBody>
            <a:bodyPr rtlCol="0" anchor="ctr"/>
            <a:lstStyle/>
            <a:p>
              <a:pPr algn="ctr"/>
              <a:endParaRPr lang="en-US" sz="1400"/>
            </a:p>
          </p:txBody>
        </p:sp>
        <p:grpSp>
          <p:nvGrpSpPr>
            <p:cNvPr id="58" name="Group 57">
              <a:extLst>
                <a:ext uri="{FF2B5EF4-FFF2-40B4-BE49-F238E27FC236}">
                  <a16:creationId xmlns:a16="http://schemas.microsoft.com/office/drawing/2014/main" id="{15838034-9659-590A-E690-283DFD5901A9}"/>
                </a:ext>
              </a:extLst>
            </p:cNvPr>
            <p:cNvGrpSpPr/>
            <p:nvPr/>
          </p:nvGrpSpPr>
          <p:grpSpPr>
            <a:xfrm>
              <a:off x="1347787" y="2717769"/>
              <a:ext cx="91770" cy="1984477"/>
              <a:chOff x="1654271" y="1384560"/>
              <a:chExt cx="475365" cy="1984477"/>
            </a:xfrm>
          </p:grpSpPr>
          <p:cxnSp>
            <p:nvCxnSpPr>
              <p:cNvPr id="65" name="Straight Connector 64">
                <a:extLst>
                  <a:ext uri="{FF2B5EF4-FFF2-40B4-BE49-F238E27FC236}">
                    <a16:creationId xmlns:a16="http://schemas.microsoft.com/office/drawing/2014/main" id="{08489187-6196-E894-8C7C-BAA109A4EDC5}"/>
                  </a:ext>
                </a:extLst>
              </p:cNvPr>
              <p:cNvCxnSpPr>
                <a:cxnSpLocks/>
              </p:cNvCxnSpPr>
              <p:nvPr/>
            </p:nvCxnSpPr>
            <p:spPr bwMode="auto">
              <a:xfrm>
                <a:off x="1654271" y="1384560"/>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747A873-1100-9BE5-1E03-E79EFAC98FDD}"/>
                  </a:ext>
                </a:extLst>
              </p:cNvPr>
              <p:cNvCxnSpPr>
                <a:cxnSpLocks/>
              </p:cNvCxnSpPr>
              <p:nvPr/>
            </p:nvCxnSpPr>
            <p:spPr bwMode="auto">
              <a:xfrm>
                <a:off x="1654271" y="1876334"/>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957A76A-D97C-5DAC-67D7-8C23C347BC36}"/>
                  </a:ext>
                </a:extLst>
              </p:cNvPr>
              <p:cNvCxnSpPr>
                <a:cxnSpLocks/>
              </p:cNvCxnSpPr>
              <p:nvPr/>
            </p:nvCxnSpPr>
            <p:spPr bwMode="auto">
              <a:xfrm>
                <a:off x="1654271" y="2400300"/>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8A204C8-3467-8888-F3FC-05D064E239AC}"/>
                  </a:ext>
                </a:extLst>
              </p:cNvPr>
              <p:cNvCxnSpPr>
                <a:cxnSpLocks/>
              </p:cNvCxnSpPr>
              <p:nvPr/>
            </p:nvCxnSpPr>
            <p:spPr bwMode="auto">
              <a:xfrm>
                <a:off x="1654271" y="2905036"/>
                <a:ext cx="47536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E8941F1-6822-3AAE-92A2-B3468A0C3CFA}"/>
                  </a:ext>
                </a:extLst>
              </p:cNvPr>
              <p:cNvCxnSpPr>
                <a:cxnSpLocks/>
              </p:cNvCxnSpPr>
              <p:nvPr/>
            </p:nvCxnSpPr>
            <p:spPr bwMode="auto">
              <a:xfrm>
                <a:off x="1654271" y="3369037"/>
                <a:ext cx="47536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C3E6F21B-C870-91F7-46A1-430882E0C785}"/>
                </a:ext>
              </a:extLst>
            </p:cNvPr>
            <p:cNvGrpSpPr/>
            <p:nvPr/>
          </p:nvGrpSpPr>
          <p:grpSpPr>
            <a:xfrm rot="5400000">
              <a:off x="2835304" y="3293563"/>
              <a:ext cx="71441" cy="2885490"/>
              <a:chOff x="1654268" y="2033714"/>
              <a:chExt cx="475377" cy="2885490"/>
            </a:xfrm>
          </p:grpSpPr>
          <p:cxnSp>
            <p:nvCxnSpPr>
              <p:cNvPr id="60" name="Straight Connector 59">
                <a:extLst>
                  <a:ext uri="{FF2B5EF4-FFF2-40B4-BE49-F238E27FC236}">
                    <a16:creationId xmlns:a16="http://schemas.microsoft.com/office/drawing/2014/main" id="{F69FBDC4-6640-5584-4445-F5DDB56B5A9B}"/>
                  </a:ext>
                </a:extLst>
              </p:cNvPr>
              <p:cNvCxnSpPr>
                <a:cxnSpLocks/>
              </p:cNvCxnSpPr>
              <p:nvPr/>
            </p:nvCxnSpPr>
            <p:spPr bwMode="auto">
              <a:xfrm>
                <a:off x="1654278" y="2033714"/>
                <a:ext cx="47536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D8B6D3C-639F-D268-96F9-3F9F138E87F8}"/>
                  </a:ext>
                </a:extLst>
              </p:cNvPr>
              <p:cNvCxnSpPr>
                <a:cxnSpLocks/>
              </p:cNvCxnSpPr>
              <p:nvPr/>
            </p:nvCxnSpPr>
            <p:spPr bwMode="auto">
              <a:xfrm>
                <a:off x="1654278" y="2770703"/>
                <a:ext cx="47536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580E55C-7CA7-E413-2A88-371F15467EA4}"/>
                  </a:ext>
                </a:extLst>
              </p:cNvPr>
              <p:cNvCxnSpPr>
                <a:cxnSpLocks/>
              </p:cNvCxnSpPr>
              <p:nvPr/>
            </p:nvCxnSpPr>
            <p:spPr bwMode="auto">
              <a:xfrm>
                <a:off x="1654281" y="3484299"/>
                <a:ext cx="475364"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7624D1D-EFEC-AAAE-347A-414275558D06}"/>
                  </a:ext>
                </a:extLst>
              </p:cNvPr>
              <p:cNvCxnSpPr>
                <a:cxnSpLocks/>
              </p:cNvCxnSpPr>
              <p:nvPr/>
            </p:nvCxnSpPr>
            <p:spPr bwMode="auto">
              <a:xfrm>
                <a:off x="1654268" y="4210400"/>
                <a:ext cx="47536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623CD17-9C3B-098A-BF9D-9FB2B9DFBF6C}"/>
                  </a:ext>
                </a:extLst>
              </p:cNvPr>
              <p:cNvCxnSpPr>
                <a:cxnSpLocks/>
              </p:cNvCxnSpPr>
              <p:nvPr/>
            </p:nvCxnSpPr>
            <p:spPr bwMode="auto">
              <a:xfrm>
                <a:off x="1654274" y="4919204"/>
                <a:ext cx="47536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0" name="Group 79">
            <a:extLst>
              <a:ext uri="{FF2B5EF4-FFF2-40B4-BE49-F238E27FC236}">
                <a16:creationId xmlns:a16="http://schemas.microsoft.com/office/drawing/2014/main" id="{14A92AB2-8DA4-C969-2D9D-201845CC765B}"/>
              </a:ext>
            </a:extLst>
          </p:cNvPr>
          <p:cNvGrpSpPr/>
          <p:nvPr/>
        </p:nvGrpSpPr>
        <p:grpSpPr>
          <a:xfrm>
            <a:off x="4484650" y="2578043"/>
            <a:ext cx="3452621" cy="2443155"/>
            <a:chOff x="947929" y="2571750"/>
            <a:chExt cx="3452621" cy="2443155"/>
          </a:xfrm>
        </p:grpSpPr>
        <p:grpSp>
          <p:nvGrpSpPr>
            <p:cNvPr id="81" name="Group 80">
              <a:extLst>
                <a:ext uri="{FF2B5EF4-FFF2-40B4-BE49-F238E27FC236}">
                  <a16:creationId xmlns:a16="http://schemas.microsoft.com/office/drawing/2014/main" id="{983FCE3A-9DD8-6091-BCC9-D83FB7F29628}"/>
                </a:ext>
              </a:extLst>
            </p:cNvPr>
            <p:cNvGrpSpPr/>
            <p:nvPr/>
          </p:nvGrpSpPr>
          <p:grpSpPr>
            <a:xfrm>
              <a:off x="947929" y="2571750"/>
              <a:ext cx="458779" cy="2224087"/>
              <a:chOff x="1329066" y="1663184"/>
              <a:chExt cx="458779" cy="2905641"/>
            </a:xfrm>
          </p:grpSpPr>
          <p:sp>
            <p:nvSpPr>
              <p:cNvPr id="101" name="TextBox 100">
                <a:extLst>
                  <a:ext uri="{FF2B5EF4-FFF2-40B4-BE49-F238E27FC236}">
                    <a16:creationId xmlns:a16="http://schemas.microsoft.com/office/drawing/2014/main" id="{915F8ABD-290D-C023-AADC-D03609A86FF0}"/>
                  </a:ext>
                </a:extLst>
              </p:cNvPr>
              <p:cNvSpPr txBox="1"/>
              <p:nvPr/>
            </p:nvSpPr>
            <p:spPr bwMode="auto">
              <a:xfrm>
                <a:off x="1329066" y="166318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2" name="TextBox 101">
                <a:extLst>
                  <a:ext uri="{FF2B5EF4-FFF2-40B4-BE49-F238E27FC236}">
                    <a16:creationId xmlns:a16="http://schemas.microsoft.com/office/drawing/2014/main" id="{DAFAD8DB-F4F1-3AB7-628E-9F574E36DACC}"/>
                  </a:ext>
                </a:extLst>
              </p:cNvPr>
              <p:cNvSpPr txBox="1"/>
              <p:nvPr/>
            </p:nvSpPr>
            <p:spPr bwMode="auto">
              <a:xfrm>
                <a:off x="1420437" y="23091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03" name="TextBox 102">
                <a:extLst>
                  <a:ext uri="{FF2B5EF4-FFF2-40B4-BE49-F238E27FC236}">
                    <a16:creationId xmlns:a16="http://schemas.microsoft.com/office/drawing/2014/main" id="{33480650-1271-8C05-E5A1-F1F909D08606}"/>
                  </a:ext>
                </a:extLst>
              </p:cNvPr>
              <p:cNvSpPr txBox="1"/>
              <p:nvPr/>
            </p:nvSpPr>
            <p:spPr bwMode="auto">
              <a:xfrm>
                <a:off x="1420437" y="29741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04" name="TextBox 103">
                <a:extLst>
                  <a:ext uri="{FF2B5EF4-FFF2-40B4-BE49-F238E27FC236}">
                    <a16:creationId xmlns:a16="http://schemas.microsoft.com/office/drawing/2014/main" id="{A3E24D51-6213-FAA3-34BA-5EC87722E068}"/>
                  </a:ext>
                </a:extLst>
              </p:cNvPr>
              <p:cNvSpPr txBox="1"/>
              <p:nvPr/>
            </p:nvSpPr>
            <p:spPr bwMode="auto">
              <a:xfrm>
                <a:off x="1420437" y="3620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05" name="TextBox 104">
                <a:extLst>
                  <a:ext uri="{FF2B5EF4-FFF2-40B4-BE49-F238E27FC236}">
                    <a16:creationId xmlns:a16="http://schemas.microsoft.com/office/drawing/2014/main" id="{9742947E-73CF-00EA-123C-5A898D59CDD5}"/>
                  </a:ext>
                </a:extLst>
              </p:cNvPr>
              <p:cNvSpPr txBox="1"/>
              <p:nvPr/>
            </p:nvSpPr>
            <p:spPr bwMode="auto">
              <a:xfrm>
                <a:off x="1511808" y="4261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82" name="Group 81">
              <a:extLst>
                <a:ext uri="{FF2B5EF4-FFF2-40B4-BE49-F238E27FC236}">
                  <a16:creationId xmlns:a16="http://schemas.microsoft.com/office/drawing/2014/main" id="{F9B2926A-ABAC-6B36-EA78-3FD8E50FF68E}"/>
                </a:ext>
              </a:extLst>
            </p:cNvPr>
            <p:cNvGrpSpPr/>
            <p:nvPr/>
          </p:nvGrpSpPr>
          <p:grpSpPr>
            <a:xfrm>
              <a:off x="1343023" y="4704627"/>
              <a:ext cx="3038468" cy="310278"/>
              <a:chOff x="1667095" y="4494377"/>
              <a:chExt cx="5509134" cy="310278"/>
            </a:xfrm>
          </p:grpSpPr>
          <p:sp>
            <p:nvSpPr>
              <p:cNvPr id="96" name="TextBox 95">
                <a:extLst>
                  <a:ext uri="{FF2B5EF4-FFF2-40B4-BE49-F238E27FC236}">
                    <a16:creationId xmlns:a16="http://schemas.microsoft.com/office/drawing/2014/main" id="{74D3CBEB-E67D-D06D-91D0-194019496076}"/>
                  </a:ext>
                </a:extLst>
              </p:cNvPr>
              <p:cNvSpPr txBox="1"/>
              <p:nvPr/>
            </p:nvSpPr>
            <p:spPr bwMode="auto">
              <a:xfrm>
                <a:off x="1667095"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1B50C881-F2D3-A98B-D285-7683E54F0AF4}"/>
                  </a:ext>
                </a:extLst>
              </p:cNvPr>
              <p:cNvSpPr txBox="1"/>
              <p:nvPr/>
            </p:nvSpPr>
            <p:spPr bwMode="auto">
              <a:xfrm>
                <a:off x="2968809"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8" name="TextBox 97">
                <a:extLst>
                  <a:ext uri="{FF2B5EF4-FFF2-40B4-BE49-F238E27FC236}">
                    <a16:creationId xmlns:a16="http://schemas.microsoft.com/office/drawing/2014/main" id="{872FB961-A2C3-E825-0481-EAEBF2EADBEA}"/>
                  </a:ext>
                </a:extLst>
              </p:cNvPr>
              <p:cNvSpPr txBox="1"/>
              <p:nvPr/>
            </p:nvSpPr>
            <p:spPr bwMode="auto">
              <a:xfrm>
                <a:off x="4284056"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9" name="TextBox 98">
                <a:extLst>
                  <a:ext uri="{FF2B5EF4-FFF2-40B4-BE49-F238E27FC236}">
                    <a16:creationId xmlns:a16="http://schemas.microsoft.com/office/drawing/2014/main" id="{CDBA6475-C188-10C3-D98E-9188DDFDE6D6}"/>
                  </a:ext>
                </a:extLst>
              </p:cNvPr>
              <p:cNvSpPr txBox="1"/>
              <p:nvPr/>
            </p:nvSpPr>
            <p:spPr bwMode="auto">
              <a:xfrm>
                <a:off x="5585770"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00" name="TextBox 99">
                <a:extLst>
                  <a:ext uri="{FF2B5EF4-FFF2-40B4-BE49-F238E27FC236}">
                    <a16:creationId xmlns:a16="http://schemas.microsoft.com/office/drawing/2014/main" id="{EADD3886-DAAB-1852-99D2-DD799FC40F3F}"/>
                  </a:ext>
                </a:extLst>
              </p:cNvPr>
              <p:cNvSpPr txBox="1"/>
              <p:nvPr/>
            </p:nvSpPr>
            <p:spPr bwMode="auto">
              <a:xfrm>
                <a:off x="6900191"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grpSp>
        <p:sp>
          <p:nvSpPr>
            <p:cNvPr id="83" name="Freeform: Shape 82">
              <a:extLst>
                <a:ext uri="{FF2B5EF4-FFF2-40B4-BE49-F238E27FC236}">
                  <a16:creationId xmlns:a16="http://schemas.microsoft.com/office/drawing/2014/main" id="{BFCB35CE-552C-4B05-045C-9871C46B89A4}"/>
                </a:ext>
              </a:extLst>
            </p:cNvPr>
            <p:cNvSpPr/>
            <p:nvPr/>
          </p:nvSpPr>
          <p:spPr bwMode="auto">
            <a:xfrm>
              <a:off x="1428750" y="2671763"/>
              <a:ext cx="2971800" cy="2029976"/>
            </a:xfrm>
            <a:custGeom>
              <a:avLst/>
              <a:gdLst>
                <a:gd name="connsiteX0" fmla="*/ 0 w 5419725"/>
                <a:gd name="connsiteY0" fmla="*/ 0 h 2609850"/>
                <a:gd name="connsiteX1" fmla="*/ 0 w 5419725"/>
                <a:gd name="connsiteY1" fmla="*/ 2609850 h 2609850"/>
                <a:gd name="connsiteX2" fmla="*/ 5419725 w 5419725"/>
                <a:gd name="connsiteY2" fmla="*/ 2609850 h 2609850"/>
              </a:gdLst>
              <a:ahLst/>
              <a:cxnLst>
                <a:cxn ang="0">
                  <a:pos x="connsiteX0" y="connsiteY0"/>
                </a:cxn>
                <a:cxn ang="0">
                  <a:pos x="connsiteX1" y="connsiteY1"/>
                </a:cxn>
                <a:cxn ang="0">
                  <a:pos x="connsiteX2" y="connsiteY2"/>
                </a:cxn>
              </a:cxnLst>
              <a:rect l="l" t="t" r="r" b="b"/>
              <a:pathLst>
                <a:path w="5419725" h="2609850">
                  <a:moveTo>
                    <a:pt x="0" y="0"/>
                  </a:moveTo>
                  <a:lnTo>
                    <a:pt x="0" y="2609850"/>
                  </a:lnTo>
                  <a:lnTo>
                    <a:pt x="5419725" y="2609850"/>
                  </a:lnTo>
                </a:path>
              </a:pathLst>
            </a:custGeom>
            <a:noFill/>
            <a:ln w="28575">
              <a:solidFill>
                <a:schemeClr val="bg1"/>
              </a:solidFill>
              <a:miter lim="800000"/>
              <a:headEnd/>
              <a:tailEnd/>
            </a:ln>
          </p:spPr>
          <p:txBody>
            <a:bodyPr rtlCol="0" anchor="ctr"/>
            <a:lstStyle/>
            <a:p>
              <a:pPr algn="ctr"/>
              <a:endParaRPr lang="en-US" sz="1400"/>
            </a:p>
          </p:txBody>
        </p:sp>
      </p:grpSp>
      <p:grpSp>
        <p:nvGrpSpPr>
          <p:cNvPr id="107" name="Group 106">
            <a:extLst>
              <a:ext uri="{FF2B5EF4-FFF2-40B4-BE49-F238E27FC236}">
                <a16:creationId xmlns:a16="http://schemas.microsoft.com/office/drawing/2014/main" id="{46913321-D734-4B8A-3398-0E8EE20925FA}"/>
              </a:ext>
            </a:extLst>
          </p:cNvPr>
          <p:cNvGrpSpPr/>
          <p:nvPr/>
        </p:nvGrpSpPr>
        <p:grpSpPr>
          <a:xfrm>
            <a:off x="8063073" y="2578043"/>
            <a:ext cx="458779" cy="2224087"/>
            <a:chOff x="1329066" y="1663184"/>
            <a:chExt cx="458779" cy="2905641"/>
          </a:xfrm>
        </p:grpSpPr>
        <p:sp>
          <p:nvSpPr>
            <p:cNvPr id="127" name="TextBox 126">
              <a:extLst>
                <a:ext uri="{FF2B5EF4-FFF2-40B4-BE49-F238E27FC236}">
                  <a16:creationId xmlns:a16="http://schemas.microsoft.com/office/drawing/2014/main" id="{6B90E13B-3BAE-6574-DE67-D73372921991}"/>
                </a:ext>
              </a:extLst>
            </p:cNvPr>
            <p:cNvSpPr txBox="1"/>
            <p:nvPr/>
          </p:nvSpPr>
          <p:spPr bwMode="auto">
            <a:xfrm>
              <a:off x="1329066" y="166318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28" name="TextBox 127">
              <a:extLst>
                <a:ext uri="{FF2B5EF4-FFF2-40B4-BE49-F238E27FC236}">
                  <a16:creationId xmlns:a16="http://schemas.microsoft.com/office/drawing/2014/main" id="{773F1DFE-FAFE-6193-0D5A-C62AB1D02A15}"/>
                </a:ext>
              </a:extLst>
            </p:cNvPr>
            <p:cNvSpPr txBox="1"/>
            <p:nvPr/>
          </p:nvSpPr>
          <p:spPr bwMode="auto">
            <a:xfrm>
              <a:off x="1420437" y="23091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29" name="TextBox 128">
              <a:extLst>
                <a:ext uri="{FF2B5EF4-FFF2-40B4-BE49-F238E27FC236}">
                  <a16:creationId xmlns:a16="http://schemas.microsoft.com/office/drawing/2014/main" id="{C36A4BBE-7352-92D7-55F9-2AFFCD4E36BE}"/>
                </a:ext>
              </a:extLst>
            </p:cNvPr>
            <p:cNvSpPr txBox="1"/>
            <p:nvPr/>
          </p:nvSpPr>
          <p:spPr bwMode="auto">
            <a:xfrm>
              <a:off x="1420437" y="29741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30" name="TextBox 129">
              <a:extLst>
                <a:ext uri="{FF2B5EF4-FFF2-40B4-BE49-F238E27FC236}">
                  <a16:creationId xmlns:a16="http://schemas.microsoft.com/office/drawing/2014/main" id="{3ECC65E5-97A6-C411-89C0-06AECF8BC920}"/>
                </a:ext>
              </a:extLst>
            </p:cNvPr>
            <p:cNvSpPr txBox="1"/>
            <p:nvPr/>
          </p:nvSpPr>
          <p:spPr bwMode="auto">
            <a:xfrm>
              <a:off x="1420437" y="36201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31" name="TextBox 130">
              <a:extLst>
                <a:ext uri="{FF2B5EF4-FFF2-40B4-BE49-F238E27FC236}">
                  <a16:creationId xmlns:a16="http://schemas.microsoft.com/office/drawing/2014/main" id="{F56F0BEB-AB7B-30C7-E740-DABC35AA341F}"/>
                </a:ext>
              </a:extLst>
            </p:cNvPr>
            <p:cNvSpPr txBox="1"/>
            <p:nvPr/>
          </p:nvSpPr>
          <p:spPr bwMode="auto">
            <a:xfrm>
              <a:off x="1511808" y="4261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08" name="Group 107">
            <a:extLst>
              <a:ext uri="{FF2B5EF4-FFF2-40B4-BE49-F238E27FC236}">
                <a16:creationId xmlns:a16="http://schemas.microsoft.com/office/drawing/2014/main" id="{68CBE7D0-06C5-4D58-0E69-FA28DECA31DA}"/>
              </a:ext>
            </a:extLst>
          </p:cNvPr>
          <p:cNvGrpSpPr/>
          <p:nvPr/>
        </p:nvGrpSpPr>
        <p:grpSpPr>
          <a:xfrm>
            <a:off x="8458171" y="4710920"/>
            <a:ext cx="2952787" cy="310278"/>
            <a:chOff x="1667095" y="4494377"/>
            <a:chExt cx="5509134" cy="310278"/>
          </a:xfrm>
        </p:grpSpPr>
        <p:sp>
          <p:nvSpPr>
            <p:cNvPr id="122" name="TextBox 121">
              <a:extLst>
                <a:ext uri="{FF2B5EF4-FFF2-40B4-BE49-F238E27FC236}">
                  <a16:creationId xmlns:a16="http://schemas.microsoft.com/office/drawing/2014/main" id="{2F1B15A2-1646-7D43-F9BC-4ADB1DC39184}"/>
                </a:ext>
              </a:extLst>
            </p:cNvPr>
            <p:cNvSpPr txBox="1"/>
            <p:nvPr/>
          </p:nvSpPr>
          <p:spPr bwMode="auto">
            <a:xfrm>
              <a:off x="1667095"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3" name="TextBox 122">
              <a:extLst>
                <a:ext uri="{FF2B5EF4-FFF2-40B4-BE49-F238E27FC236}">
                  <a16:creationId xmlns:a16="http://schemas.microsoft.com/office/drawing/2014/main" id="{80EFC039-C076-DCA7-8FFE-F9E360F9A03F}"/>
                </a:ext>
              </a:extLst>
            </p:cNvPr>
            <p:cNvSpPr txBox="1"/>
            <p:nvPr/>
          </p:nvSpPr>
          <p:spPr bwMode="auto">
            <a:xfrm>
              <a:off x="2968809"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24" name="TextBox 123">
              <a:extLst>
                <a:ext uri="{FF2B5EF4-FFF2-40B4-BE49-F238E27FC236}">
                  <a16:creationId xmlns:a16="http://schemas.microsoft.com/office/drawing/2014/main" id="{7F687B7B-123B-C048-3391-A7E21793D9A0}"/>
                </a:ext>
              </a:extLst>
            </p:cNvPr>
            <p:cNvSpPr txBox="1"/>
            <p:nvPr/>
          </p:nvSpPr>
          <p:spPr bwMode="auto">
            <a:xfrm>
              <a:off x="4284056" y="44943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25" name="TextBox 124">
              <a:extLst>
                <a:ext uri="{FF2B5EF4-FFF2-40B4-BE49-F238E27FC236}">
                  <a16:creationId xmlns:a16="http://schemas.microsoft.com/office/drawing/2014/main" id="{A4A29203-8790-B2A7-1538-A9390F4B3D55}"/>
                </a:ext>
              </a:extLst>
            </p:cNvPr>
            <p:cNvSpPr txBox="1"/>
            <p:nvPr/>
          </p:nvSpPr>
          <p:spPr bwMode="auto">
            <a:xfrm>
              <a:off x="5585770"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26" name="TextBox 125">
              <a:extLst>
                <a:ext uri="{FF2B5EF4-FFF2-40B4-BE49-F238E27FC236}">
                  <a16:creationId xmlns:a16="http://schemas.microsoft.com/office/drawing/2014/main" id="{E99DAC44-2DFD-4323-2AC4-010AC44B5EFD}"/>
                </a:ext>
              </a:extLst>
            </p:cNvPr>
            <p:cNvSpPr txBox="1"/>
            <p:nvPr/>
          </p:nvSpPr>
          <p:spPr bwMode="auto">
            <a:xfrm>
              <a:off x="6900191" y="449687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grpSp>
      <p:sp>
        <p:nvSpPr>
          <p:cNvPr id="109" name="Freeform: Shape 108">
            <a:extLst>
              <a:ext uri="{FF2B5EF4-FFF2-40B4-BE49-F238E27FC236}">
                <a16:creationId xmlns:a16="http://schemas.microsoft.com/office/drawing/2014/main" id="{E135698A-7F7B-C478-0A79-F6AF873FE3A2}"/>
              </a:ext>
            </a:extLst>
          </p:cNvPr>
          <p:cNvSpPr/>
          <p:nvPr/>
        </p:nvSpPr>
        <p:spPr bwMode="auto">
          <a:xfrm>
            <a:off x="8543894" y="2678056"/>
            <a:ext cx="2891015" cy="2029976"/>
          </a:xfrm>
          <a:custGeom>
            <a:avLst/>
            <a:gdLst>
              <a:gd name="connsiteX0" fmla="*/ 0 w 5419725"/>
              <a:gd name="connsiteY0" fmla="*/ 0 h 2609850"/>
              <a:gd name="connsiteX1" fmla="*/ 0 w 5419725"/>
              <a:gd name="connsiteY1" fmla="*/ 2609850 h 2609850"/>
              <a:gd name="connsiteX2" fmla="*/ 5419725 w 5419725"/>
              <a:gd name="connsiteY2" fmla="*/ 2609850 h 2609850"/>
            </a:gdLst>
            <a:ahLst/>
            <a:cxnLst>
              <a:cxn ang="0">
                <a:pos x="connsiteX0" y="connsiteY0"/>
              </a:cxn>
              <a:cxn ang="0">
                <a:pos x="connsiteX1" y="connsiteY1"/>
              </a:cxn>
              <a:cxn ang="0">
                <a:pos x="connsiteX2" y="connsiteY2"/>
              </a:cxn>
            </a:cxnLst>
            <a:rect l="l" t="t" r="r" b="b"/>
            <a:pathLst>
              <a:path w="5419725" h="2609850">
                <a:moveTo>
                  <a:pt x="0" y="0"/>
                </a:moveTo>
                <a:lnTo>
                  <a:pt x="0" y="2609850"/>
                </a:lnTo>
                <a:lnTo>
                  <a:pt x="5419725" y="2609850"/>
                </a:lnTo>
              </a:path>
            </a:pathLst>
          </a:custGeom>
          <a:noFill/>
          <a:ln w="28575">
            <a:solidFill>
              <a:schemeClr val="bg1"/>
            </a:solidFill>
            <a:miter lim="800000"/>
            <a:headEnd/>
            <a:tailEnd/>
          </a:ln>
        </p:spPr>
        <p:txBody>
          <a:bodyPr rtlCol="0" anchor="ctr"/>
          <a:lstStyle/>
          <a:p>
            <a:pPr algn="ctr"/>
            <a:endParaRPr lang="en-US" sz="1400"/>
          </a:p>
        </p:txBody>
      </p:sp>
      <p:sp>
        <p:nvSpPr>
          <p:cNvPr id="132" name="Freeform: Shape 131">
            <a:extLst>
              <a:ext uri="{FF2B5EF4-FFF2-40B4-BE49-F238E27FC236}">
                <a16:creationId xmlns:a16="http://schemas.microsoft.com/office/drawing/2014/main" id="{5C5AC4E4-263D-8D1B-A7DF-0BAB516B28E0}"/>
              </a:ext>
            </a:extLst>
          </p:cNvPr>
          <p:cNvSpPr/>
          <p:nvPr/>
        </p:nvSpPr>
        <p:spPr bwMode="auto">
          <a:xfrm>
            <a:off x="8555831" y="2788444"/>
            <a:ext cx="2857500" cy="919162"/>
          </a:xfrm>
          <a:custGeom>
            <a:avLst/>
            <a:gdLst>
              <a:gd name="connsiteX0" fmla="*/ 2857500 w 2857500"/>
              <a:gd name="connsiteY0" fmla="*/ 919162 h 919162"/>
              <a:gd name="connsiteX1" fmla="*/ 2202657 w 2857500"/>
              <a:gd name="connsiteY1" fmla="*/ 919162 h 919162"/>
              <a:gd name="connsiteX2" fmla="*/ 2202657 w 2857500"/>
              <a:gd name="connsiteY2" fmla="*/ 859631 h 919162"/>
              <a:gd name="connsiteX3" fmla="*/ 2095500 w 2857500"/>
              <a:gd name="connsiteY3" fmla="*/ 859631 h 919162"/>
              <a:gd name="connsiteX4" fmla="*/ 2095500 w 2857500"/>
              <a:gd name="connsiteY4" fmla="*/ 800100 h 919162"/>
              <a:gd name="connsiteX5" fmla="*/ 1731169 w 2857500"/>
              <a:gd name="connsiteY5" fmla="*/ 800100 h 919162"/>
              <a:gd name="connsiteX6" fmla="*/ 1731169 w 2857500"/>
              <a:gd name="connsiteY6" fmla="*/ 750094 h 919162"/>
              <a:gd name="connsiteX7" fmla="*/ 1554957 w 2857500"/>
              <a:gd name="connsiteY7" fmla="*/ 750094 h 919162"/>
              <a:gd name="connsiteX8" fmla="*/ 1554957 w 2857500"/>
              <a:gd name="connsiteY8" fmla="*/ 700087 h 919162"/>
              <a:gd name="connsiteX9" fmla="*/ 1366838 w 2857500"/>
              <a:gd name="connsiteY9" fmla="*/ 700087 h 919162"/>
              <a:gd name="connsiteX10" fmla="*/ 1366838 w 2857500"/>
              <a:gd name="connsiteY10" fmla="*/ 647700 h 919162"/>
              <a:gd name="connsiteX11" fmla="*/ 1307307 w 2857500"/>
              <a:gd name="connsiteY11" fmla="*/ 647700 h 919162"/>
              <a:gd name="connsiteX12" fmla="*/ 1307307 w 2857500"/>
              <a:gd name="connsiteY12" fmla="*/ 547687 h 919162"/>
              <a:gd name="connsiteX13" fmla="*/ 1216819 w 2857500"/>
              <a:gd name="connsiteY13" fmla="*/ 547687 h 919162"/>
              <a:gd name="connsiteX14" fmla="*/ 1216819 w 2857500"/>
              <a:gd name="connsiteY14" fmla="*/ 507206 h 919162"/>
              <a:gd name="connsiteX15" fmla="*/ 904875 w 2857500"/>
              <a:gd name="connsiteY15" fmla="*/ 507206 h 919162"/>
              <a:gd name="connsiteX16" fmla="*/ 904875 w 2857500"/>
              <a:gd name="connsiteY16" fmla="*/ 457200 h 919162"/>
              <a:gd name="connsiteX17" fmla="*/ 714375 w 2857500"/>
              <a:gd name="connsiteY17" fmla="*/ 457200 h 919162"/>
              <a:gd name="connsiteX18" fmla="*/ 714375 w 2857500"/>
              <a:gd name="connsiteY18" fmla="*/ 407194 h 919162"/>
              <a:gd name="connsiteX19" fmla="*/ 700088 w 2857500"/>
              <a:gd name="connsiteY19" fmla="*/ 407194 h 919162"/>
              <a:gd name="connsiteX20" fmla="*/ 700088 w 2857500"/>
              <a:gd name="connsiteY20" fmla="*/ 369094 h 919162"/>
              <a:gd name="connsiteX21" fmla="*/ 652463 w 2857500"/>
              <a:gd name="connsiteY21" fmla="*/ 369094 h 919162"/>
              <a:gd name="connsiteX22" fmla="*/ 652463 w 2857500"/>
              <a:gd name="connsiteY22" fmla="*/ 297656 h 919162"/>
              <a:gd name="connsiteX23" fmla="*/ 623888 w 2857500"/>
              <a:gd name="connsiteY23" fmla="*/ 297656 h 919162"/>
              <a:gd name="connsiteX24" fmla="*/ 623888 w 2857500"/>
              <a:gd name="connsiteY24" fmla="*/ 257175 h 919162"/>
              <a:gd name="connsiteX25" fmla="*/ 488157 w 2857500"/>
              <a:gd name="connsiteY25" fmla="*/ 257175 h 919162"/>
              <a:gd name="connsiteX26" fmla="*/ 488157 w 2857500"/>
              <a:gd name="connsiteY26" fmla="*/ 226219 h 919162"/>
              <a:gd name="connsiteX27" fmla="*/ 433388 w 2857500"/>
              <a:gd name="connsiteY27" fmla="*/ 226219 h 919162"/>
              <a:gd name="connsiteX28" fmla="*/ 433388 w 2857500"/>
              <a:gd name="connsiteY28" fmla="*/ 188119 h 919162"/>
              <a:gd name="connsiteX29" fmla="*/ 411957 w 2857500"/>
              <a:gd name="connsiteY29" fmla="*/ 188119 h 919162"/>
              <a:gd name="connsiteX30" fmla="*/ 411957 w 2857500"/>
              <a:gd name="connsiteY30" fmla="*/ 157162 h 919162"/>
              <a:gd name="connsiteX31" fmla="*/ 342900 w 2857500"/>
              <a:gd name="connsiteY31" fmla="*/ 157162 h 919162"/>
              <a:gd name="connsiteX32" fmla="*/ 342900 w 2857500"/>
              <a:gd name="connsiteY32" fmla="*/ 114300 h 919162"/>
              <a:gd name="connsiteX33" fmla="*/ 285750 w 2857500"/>
              <a:gd name="connsiteY33" fmla="*/ 114300 h 919162"/>
              <a:gd name="connsiteX34" fmla="*/ 285750 w 2857500"/>
              <a:gd name="connsiteY34" fmla="*/ 83344 h 919162"/>
              <a:gd name="connsiteX35" fmla="*/ 221457 w 2857500"/>
              <a:gd name="connsiteY35" fmla="*/ 83344 h 919162"/>
              <a:gd name="connsiteX36" fmla="*/ 221457 w 2857500"/>
              <a:gd name="connsiteY36" fmla="*/ 35719 h 919162"/>
              <a:gd name="connsiteX37" fmla="*/ 61913 w 2857500"/>
              <a:gd name="connsiteY37" fmla="*/ 35719 h 919162"/>
              <a:gd name="connsiteX38" fmla="*/ 61913 w 2857500"/>
              <a:gd name="connsiteY38" fmla="*/ 0 h 919162"/>
              <a:gd name="connsiteX39" fmla="*/ 0 w 2857500"/>
              <a:gd name="connsiteY39" fmla="*/ 0 h 91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57500" h="919162">
                <a:moveTo>
                  <a:pt x="2857500" y="919162"/>
                </a:moveTo>
                <a:lnTo>
                  <a:pt x="2202657" y="919162"/>
                </a:lnTo>
                <a:lnTo>
                  <a:pt x="2202657" y="859631"/>
                </a:lnTo>
                <a:lnTo>
                  <a:pt x="2095500" y="859631"/>
                </a:lnTo>
                <a:lnTo>
                  <a:pt x="2095500" y="800100"/>
                </a:lnTo>
                <a:lnTo>
                  <a:pt x="1731169" y="800100"/>
                </a:lnTo>
                <a:lnTo>
                  <a:pt x="1731169" y="750094"/>
                </a:lnTo>
                <a:lnTo>
                  <a:pt x="1554957" y="750094"/>
                </a:lnTo>
                <a:lnTo>
                  <a:pt x="1554957" y="700087"/>
                </a:lnTo>
                <a:lnTo>
                  <a:pt x="1366838" y="700087"/>
                </a:lnTo>
                <a:lnTo>
                  <a:pt x="1366838" y="647700"/>
                </a:lnTo>
                <a:lnTo>
                  <a:pt x="1307307" y="647700"/>
                </a:lnTo>
                <a:lnTo>
                  <a:pt x="1307307" y="547687"/>
                </a:lnTo>
                <a:lnTo>
                  <a:pt x="1216819" y="547687"/>
                </a:lnTo>
                <a:lnTo>
                  <a:pt x="1216819" y="507206"/>
                </a:lnTo>
                <a:lnTo>
                  <a:pt x="904875" y="507206"/>
                </a:lnTo>
                <a:lnTo>
                  <a:pt x="904875" y="457200"/>
                </a:lnTo>
                <a:lnTo>
                  <a:pt x="714375" y="457200"/>
                </a:lnTo>
                <a:lnTo>
                  <a:pt x="714375" y="407194"/>
                </a:lnTo>
                <a:lnTo>
                  <a:pt x="700088" y="407194"/>
                </a:lnTo>
                <a:lnTo>
                  <a:pt x="700088" y="369094"/>
                </a:lnTo>
                <a:lnTo>
                  <a:pt x="652463" y="369094"/>
                </a:lnTo>
                <a:lnTo>
                  <a:pt x="652463" y="297656"/>
                </a:lnTo>
                <a:lnTo>
                  <a:pt x="623888" y="297656"/>
                </a:lnTo>
                <a:lnTo>
                  <a:pt x="623888" y="257175"/>
                </a:lnTo>
                <a:lnTo>
                  <a:pt x="488157" y="257175"/>
                </a:lnTo>
                <a:lnTo>
                  <a:pt x="488157" y="226219"/>
                </a:lnTo>
                <a:lnTo>
                  <a:pt x="433388" y="226219"/>
                </a:lnTo>
                <a:lnTo>
                  <a:pt x="433388" y="188119"/>
                </a:lnTo>
                <a:lnTo>
                  <a:pt x="411957" y="188119"/>
                </a:lnTo>
                <a:lnTo>
                  <a:pt x="411957" y="157162"/>
                </a:lnTo>
                <a:lnTo>
                  <a:pt x="342900" y="157162"/>
                </a:lnTo>
                <a:lnTo>
                  <a:pt x="342900" y="114300"/>
                </a:lnTo>
                <a:lnTo>
                  <a:pt x="285750" y="114300"/>
                </a:lnTo>
                <a:lnTo>
                  <a:pt x="285750" y="83344"/>
                </a:lnTo>
                <a:lnTo>
                  <a:pt x="221457" y="83344"/>
                </a:lnTo>
                <a:lnTo>
                  <a:pt x="221457" y="35719"/>
                </a:lnTo>
                <a:lnTo>
                  <a:pt x="61913" y="35719"/>
                </a:lnTo>
                <a:lnTo>
                  <a:pt x="61913" y="0"/>
                </a:lnTo>
                <a:lnTo>
                  <a:pt x="0" y="0"/>
                </a:lnTo>
              </a:path>
            </a:pathLst>
          </a:custGeom>
          <a:noFill/>
          <a:ln w="28575">
            <a:solidFill>
              <a:schemeClr val="accent2"/>
            </a:solidFill>
            <a:miter lim="800000"/>
            <a:headEnd/>
            <a:tailEnd/>
          </a:ln>
        </p:spPr>
        <p:txBody>
          <a:bodyPr rtlCol="0" anchor="ctr"/>
          <a:lstStyle/>
          <a:p>
            <a:pPr algn="ctr"/>
            <a:endParaRPr lang="en-US"/>
          </a:p>
        </p:txBody>
      </p:sp>
      <p:sp>
        <p:nvSpPr>
          <p:cNvPr id="133" name="Freeform: Shape 132">
            <a:extLst>
              <a:ext uri="{FF2B5EF4-FFF2-40B4-BE49-F238E27FC236}">
                <a16:creationId xmlns:a16="http://schemas.microsoft.com/office/drawing/2014/main" id="{EF8BCE29-DF7D-D4EC-CF0C-E033B1EC8C46}"/>
              </a:ext>
            </a:extLst>
          </p:cNvPr>
          <p:cNvSpPr/>
          <p:nvPr/>
        </p:nvSpPr>
        <p:spPr bwMode="auto">
          <a:xfrm>
            <a:off x="8562975" y="2871788"/>
            <a:ext cx="2859881" cy="783431"/>
          </a:xfrm>
          <a:custGeom>
            <a:avLst/>
            <a:gdLst>
              <a:gd name="connsiteX0" fmla="*/ 0 w 2859881"/>
              <a:gd name="connsiteY0" fmla="*/ 0 h 783431"/>
              <a:gd name="connsiteX1" fmla="*/ 126206 w 2859881"/>
              <a:gd name="connsiteY1" fmla="*/ 0 h 783431"/>
              <a:gd name="connsiteX2" fmla="*/ 126206 w 2859881"/>
              <a:gd name="connsiteY2" fmla="*/ 59531 h 783431"/>
              <a:gd name="connsiteX3" fmla="*/ 161925 w 2859881"/>
              <a:gd name="connsiteY3" fmla="*/ 59531 h 783431"/>
              <a:gd name="connsiteX4" fmla="*/ 161925 w 2859881"/>
              <a:gd name="connsiteY4" fmla="*/ 116681 h 783431"/>
              <a:gd name="connsiteX5" fmla="*/ 357188 w 2859881"/>
              <a:gd name="connsiteY5" fmla="*/ 116681 h 783431"/>
              <a:gd name="connsiteX6" fmla="*/ 357188 w 2859881"/>
              <a:gd name="connsiteY6" fmla="*/ 164306 h 783431"/>
              <a:gd name="connsiteX7" fmla="*/ 476250 w 2859881"/>
              <a:gd name="connsiteY7" fmla="*/ 164306 h 783431"/>
              <a:gd name="connsiteX8" fmla="*/ 476250 w 2859881"/>
              <a:gd name="connsiteY8" fmla="*/ 211931 h 783431"/>
              <a:gd name="connsiteX9" fmla="*/ 547688 w 2859881"/>
              <a:gd name="connsiteY9" fmla="*/ 211931 h 783431"/>
              <a:gd name="connsiteX10" fmla="*/ 547688 w 2859881"/>
              <a:gd name="connsiteY10" fmla="*/ 269081 h 783431"/>
              <a:gd name="connsiteX11" fmla="*/ 581025 w 2859881"/>
              <a:gd name="connsiteY11" fmla="*/ 269081 h 783431"/>
              <a:gd name="connsiteX12" fmla="*/ 581025 w 2859881"/>
              <a:gd name="connsiteY12" fmla="*/ 316706 h 783431"/>
              <a:gd name="connsiteX13" fmla="*/ 881063 w 2859881"/>
              <a:gd name="connsiteY13" fmla="*/ 316706 h 783431"/>
              <a:gd name="connsiteX14" fmla="*/ 881063 w 2859881"/>
              <a:gd name="connsiteY14" fmla="*/ 366712 h 783431"/>
              <a:gd name="connsiteX15" fmla="*/ 1216819 w 2859881"/>
              <a:gd name="connsiteY15" fmla="*/ 366712 h 783431"/>
              <a:gd name="connsiteX16" fmla="*/ 1216819 w 2859881"/>
              <a:gd name="connsiteY16" fmla="*/ 431006 h 783431"/>
              <a:gd name="connsiteX17" fmla="*/ 1662113 w 2859881"/>
              <a:gd name="connsiteY17" fmla="*/ 431006 h 783431"/>
              <a:gd name="connsiteX18" fmla="*/ 1662113 w 2859881"/>
              <a:gd name="connsiteY18" fmla="*/ 492918 h 783431"/>
              <a:gd name="connsiteX19" fmla="*/ 1957388 w 2859881"/>
              <a:gd name="connsiteY19" fmla="*/ 492918 h 783431"/>
              <a:gd name="connsiteX20" fmla="*/ 1957388 w 2859881"/>
              <a:gd name="connsiteY20" fmla="*/ 588168 h 783431"/>
              <a:gd name="connsiteX21" fmla="*/ 2035969 w 2859881"/>
              <a:gd name="connsiteY21" fmla="*/ 588168 h 783431"/>
              <a:gd name="connsiteX22" fmla="*/ 2035969 w 2859881"/>
              <a:gd name="connsiteY22" fmla="*/ 676275 h 783431"/>
              <a:gd name="connsiteX23" fmla="*/ 2500313 w 2859881"/>
              <a:gd name="connsiteY23" fmla="*/ 676275 h 783431"/>
              <a:gd name="connsiteX24" fmla="*/ 2500313 w 2859881"/>
              <a:gd name="connsiteY24" fmla="*/ 783431 h 783431"/>
              <a:gd name="connsiteX25" fmla="*/ 2859881 w 2859881"/>
              <a:gd name="connsiteY25" fmla="*/ 783431 h 78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59881" h="783431">
                <a:moveTo>
                  <a:pt x="0" y="0"/>
                </a:moveTo>
                <a:lnTo>
                  <a:pt x="126206" y="0"/>
                </a:lnTo>
                <a:lnTo>
                  <a:pt x="126206" y="59531"/>
                </a:lnTo>
                <a:lnTo>
                  <a:pt x="161925" y="59531"/>
                </a:lnTo>
                <a:lnTo>
                  <a:pt x="161925" y="116681"/>
                </a:lnTo>
                <a:lnTo>
                  <a:pt x="357188" y="116681"/>
                </a:lnTo>
                <a:lnTo>
                  <a:pt x="357188" y="164306"/>
                </a:lnTo>
                <a:lnTo>
                  <a:pt x="476250" y="164306"/>
                </a:lnTo>
                <a:lnTo>
                  <a:pt x="476250" y="211931"/>
                </a:lnTo>
                <a:lnTo>
                  <a:pt x="547688" y="211931"/>
                </a:lnTo>
                <a:lnTo>
                  <a:pt x="547688" y="269081"/>
                </a:lnTo>
                <a:lnTo>
                  <a:pt x="581025" y="269081"/>
                </a:lnTo>
                <a:lnTo>
                  <a:pt x="581025" y="316706"/>
                </a:lnTo>
                <a:lnTo>
                  <a:pt x="881063" y="316706"/>
                </a:lnTo>
                <a:lnTo>
                  <a:pt x="881063" y="366712"/>
                </a:lnTo>
                <a:lnTo>
                  <a:pt x="1216819" y="366712"/>
                </a:lnTo>
                <a:lnTo>
                  <a:pt x="1216819" y="431006"/>
                </a:lnTo>
                <a:lnTo>
                  <a:pt x="1662113" y="431006"/>
                </a:lnTo>
                <a:lnTo>
                  <a:pt x="1662113" y="492918"/>
                </a:lnTo>
                <a:lnTo>
                  <a:pt x="1957388" y="492918"/>
                </a:lnTo>
                <a:lnTo>
                  <a:pt x="1957388" y="588168"/>
                </a:lnTo>
                <a:lnTo>
                  <a:pt x="2035969" y="588168"/>
                </a:lnTo>
                <a:lnTo>
                  <a:pt x="2035969" y="676275"/>
                </a:lnTo>
                <a:lnTo>
                  <a:pt x="2500313" y="676275"/>
                </a:lnTo>
                <a:lnTo>
                  <a:pt x="2500313" y="783431"/>
                </a:lnTo>
                <a:lnTo>
                  <a:pt x="2859881" y="783431"/>
                </a:lnTo>
              </a:path>
            </a:pathLst>
          </a:custGeom>
          <a:noFill/>
          <a:ln w="28575">
            <a:solidFill>
              <a:schemeClr val="accent3"/>
            </a:solidFill>
            <a:miter lim="800000"/>
            <a:headEnd/>
            <a:tailEnd/>
          </a:ln>
        </p:spPr>
        <p:txBody>
          <a:bodyPr rtlCol="0" anchor="ctr"/>
          <a:lstStyle/>
          <a:p>
            <a:pPr algn="ctr"/>
            <a:endParaRPr lang="en-US"/>
          </a:p>
        </p:txBody>
      </p:sp>
      <p:sp>
        <p:nvSpPr>
          <p:cNvPr id="134" name="Freeform: Shape 133">
            <a:extLst>
              <a:ext uri="{FF2B5EF4-FFF2-40B4-BE49-F238E27FC236}">
                <a16:creationId xmlns:a16="http://schemas.microsoft.com/office/drawing/2014/main" id="{182C1086-74C5-8A6B-2576-4DFDDD11FC14}"/>
              </a:ext>
            </a:extLst>
          </p:cNvPr>
          <p:cNvSpPr/>
          <p:nvPr/>
        </p:nvSpPr>
        <p:spPr bwMode="auto">
          <a:xfrm>
            <a:off x="4974431" y="2731294"/>
            <a:ext cx="2959894" cy="642937"/>
          </a:xfrm>
          <a:custGeom>
            <a:avLst/>
            <a:gdLst>
              <a:gd name="connsiteX0" fmla="*/ 0 w 2959894"/>
              <a:gd name="connsiteY0" fmla="*/ 0 h 642937"/>
              <a:gd name="connsiteX1" fmla="*/ 95250 w 2959894"/>
              <a:gd name="connsiteY1" fmla="*/ 0 h 642937"/>
              <a:gd name="connsiteX2" fmla="*/ 95250 w 2959894"/>
              <a:gd name="connsiteY2" fmla="*/ 33337 h 642937"/>
              <a:gd name="connsiteX3" fmla="*/ 130969 w 2959894"/>
              <a:gd name="connsiteY3" fmla="*/ 33337 h 642937"/>
              <a:gd name="connsiteX4" fmla="*/ 130969 w 2959894"/>
              <a:gd name="connsiteY4" fmla="*/ 50006 h 642937"/>
              <a:gd name="connsiteX5" fmla="*/ 223838 w 2959894"/>
              <a:gd name="connsiteY5" fmla="*/ 50006 h 642937"/>
              <a:gd name="connsiteX6" fmla="*/ 235744 w 2959894"/>
              <a:gd name="connsiteY6" fmla="*/ 61912 h 642937"/>
              <a:gd name="connsiteX7" fmla="*/ 297657 w 2959894"/>
              <a:gd name="connsiteY7" fmla="*/ 61912 h 642937"/>
              <a:gd name="connsiteX8" fmla="*/ 297657 w 2959894"/>
              <a:gd name="connsiteY8" fmla="*/ 73819 h 642937"/>
              <a:gd name="connsiteX9" fmla="*/ 314325 w 2959894"/>
              <a:gd name="connsiteY9" fmla="*/ 73819 h 642937"/>
              <a:gd name="connsiteX10" fmla="*/ 314325 w 2959894"/>
              <a:gd name="connsiteY10" fmla="*/ 92869 h 642937"/>
              <a:gd name="connsiteX11" fmla="*/ 359569 w 2959894"/>
              <a:gd name="connsiteY11" fmla="*/ 92869 h 642937"/>
              <a:gd name="connsiteX12" fmla="*/ 359569 w 2959894"/>
              <a:gd name="connsiteY12" fmla="*/ 111919 h 642937"/>
              <a:gd name="connsiteX13" fmla="*/ 390525 w 2959894"/>
              <a:gd name="connsiteY13" fmla="*/ 111919 h 642937"/>
              <a:gd name="connsiteX14" fmla="*/ 390525 w 2959894"/>
              <a:gd name="connsiteY14" fmla="*/ 138112 h 642937"/>
              <a:gd name="connsiteX15" fmla="*/ 419100 w 2959894"/>
              <a:gd name="connsiteY15" fmla="*/ 138112 h 642937"/>
              <a:gd name="connsiteX16" fmla="*/ 419100 w 2959894"/>
              <a:gd name="connsiteY16" fmla="*/ 147637 h 642937"/>
              <a:gd name="connsiteX17" fmla="*/ 442913 w 2959894"/>
              <a:gd name="connsiteY17" fmla="*/ 147637 h 642937"/>
              <a:gd name="connsiteX18" fmla="*/ 442913 w 2959894"/>
              <a:gd name="connsiteY18" fmla="*/ 164306 h 642937"/>
              <a:gd name="connsiteX19" fmla="*/ 459582 w 2959894"/>
              <a:gd name="connsiteY19" fmla="*/ 164306 h 642937"/>
              <a:gd name="connsiteX20" fmla="*/ 459582 w 2959894"/>
              <a:gd name="connsiteY20" fmla="*/ 188119 h 642937"/>
              <a:gd name="connsiteX21" fmla="*/ 531019 w 2959894"/>
              <a:gd name="connsiteY21" fmla="*/ 188119 h 642937"/>
              <a:gd name="connsiteX22" fmla="*/ 531019 w 2959894"/>
              <a:gd name="connsiteY22" fmla="*/ 200025 h 642937"/>
              <a:gd name="connsiteX23" fmla="*/ 578644 w 2959894"/>
              <a:gd name="connsiteY23" fmla="*/ 200025 h 642937"/>
              <a:gd name="connsiteX24" fmla="*/ 578644 w 2959894"/>
              <a:gd name="connsiteY24" fmla="*/ 266700 h 642937"/>
              <a:gd name="connsiteX25" fmla="*/ 600075 w 2959894"/>
              <a:gd name="connsiteY25" fmla="*/ 266700 h 642937"/>
              <a:gd name="connsiteX26" fmla="*/ 600075 w 2959894"/>
              <a:gd name="connsiteY26" fmla="*/ 302419 h 642937"/>
              <a:gd name="connsiteX27" fmla="*/ 726282 w 2959894"/>
              <a:gd name="connsiteY27" fmla="*/ 302419 h 642937"/>
              <a:gd name="connsiteX28" fmla="*/ 726282 w 2959894"/>
              <a:gd name="connsiteY28" fmla="*/ 321469 h 642937"/>
              <a:gd name="connsiteX29" fmla="*/ 795338 w 2959894"/>
              <a:gd name="connsiteY29" fmla="*/ 321469 h 642937"/>
              <a:gd name="connsiteX30" fmla="*/ 795338 w 2959894"/>
              <a:gd name="connsiteY30" fmla="*/ 342900 h 642937"/>
              <a:gd name="connsiteX31" fmla="*/ 854869 w 2959894"/>
              <a:gd name="connsiteY31" fmla="*/ 342900 h 642937"/>
              <a:gd name="connsiteX32" fmla="*/ 854869 w 2959894"/>
              <a:gd name="connsiteY32" fmla="*/ 361950 h 642937"/>
              <a:gd name="connsiteX33" fmla="*/ 895350 w 2959894"/>
              <a:gd name="connsiteY33" fmla="*/ 361950 h 642937"/>
              <a:gd name="connsiteX34" fmla="*/ 895350 w 2959894"/>
              <a:gd name="connsiteY34" fmla="*/ 378619 h 642937"/>
              <a:gd name="connsiteX35" fmla="*/ 938213 w 2959894"/>
              <a:gd name="connsiteY35" fmla="*/ 378619 h 642937"/>
              <a:gd name="connsiteX36" fmla="*/ 938213 w 2959894"/>
              <a:gd name="connsiteY36" fmla="*/ 400050 h 642937"/>
              <a:gd name="connsiteX37" fmla="*/ 1038225 w 2959894"/>
              <a:gd name="connsiteY37" fmla="*/ 400050 h 642937"/>
              <a:gd name="connsiteX38" fmla="*/ 1057275 w 2959894"/>
              <a:gd name="connsiteY38" fmla="*/ 431006 h 642937"/>
              <a:gd name="connsiteX39" fmla="*/ 1090613 w 2959894"/>
              <a:gd name="connsiteY39" fmla="*/ 431006 h 642937"/>
              <a:gd name="connsiteX40" fmla="*/ 1090613 w 2959894"/>
              <a:gd name="connsiteY40" fmla="*/ 445294 h 642937"/>
              <a:gd name="connsiteX41" fmla="*/ 1185863 w 2959894"/>
              <a:gd name="connsiteY41" fmla="*/ 445294 h 642937"/>
              <a:gd name="connsiteX42" fmla="*/ 1185863 w 2959894"/>
              <a:gd name="connsiteY42" fmla="*/ 464344 h 642937"/>
              <a:gd name="connsiteX43" fmla="*/ 1257300 w 2959894"/>
              <a:gd name="connsiteY43" fmla="*/ 464344 h 642937"/>
              <a:gd name="connsiteX44" fmla="*/ 1257300 w 2959894"/>
              <a:gd name="connsiteY44" fmla="*/ 473869 h 642937"/>
              <a:gd name="connsiteX45" fmla="*/ 1521619 w 2959894"/>
              <a:gd name="connsiteY45" fmla="*/ 473869 h 642937"/>
              <a:gd name="connsiteX46" fmla="*/ 1531144 w 2959894"/>
              <a:gd name="connsiteY46" fmla="*/ 495300 h 642937"/>
              <a:gd name="connsiteX47" fmla="*/ 1731169 w 2959894"/>
              <a:gd name="connsiteY47" fmla="*/ 495300 h 642937"/>
              <a:gd name="connsiteX48" fmla="*/ 1731169 w 2959894"/>
              <a:gd name="connsiteY48" fmla="*/ 511969 h 642937"/>
              <a:gd name="connsiteX49" fmla="*/ 1826419 w 2959894"/>
              <a:gd name="connsiteY49" fmla="*/ 511969 h 642937"/>
              <a:gd name="connsiteX50" fmla="*/ 1826419 w 2959894"/>
              <a:gd name="connsiteY50" fmla="*/ 531019 h 642937"/>
              <a:gd name="connsiteX51" fmla="*/ 2059782 w 2959894"/>
              <a:gd name="connsiteY51" fmla="*/ 531019 h 642937"/>
              <a:gd name="connsiteX52" fmla="*/ 2059782 w 2959894"/>
              <a:gd name="connsiteY52" fmla="*/ 554831 h 642937"/>
              <a:gd name="connsiteX53" fmla="*/ 2231232 w 2959894"/>
              <a:gd name="connsiteY53" fmla="*/ 554831 h 642937"/>
              <a:gd name="connsiteX54" fmla="*/ 2255044 w 2959894"/>
              <a:gd name="connsiteY54" fmla="*/ 581025 h 642937"/>
              <a:gd name="connsiteX55" fmla="*/ 2474119 w 2959894"/>
              <a:gd name="connsiteY55" fmla="*/ 581025 h 642937"/>
              <a:gd name="connsiteX56" fmla="*/ 2474119 w 2959894"/>
              <a:gd name="connsiteY56" fmla="*/ 607219 h 642937"/>
              <a:gd name="connsiteX57" fmla="*/ 2543175 w 2959894"/>
              <a:gd name="connsiteY57" fmla="*/ 607219 h 642937"/>
              <a:gd name="connsiteX58" fmla="*/ 2543175 w 2959894"/>
              <a:gd name="connsiteY58" fmla="*/ 642937 h 642937"/>
              <a:gd name="connsiteX59" fmla="*/ 2959894 w 2959894"/>
              <a:gd name="connsiteY59" fmla="*/ 642937 h 64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59894" h="642937">
                <a:moveTo>
                  <a:pt x="0" y="0"/>
                </a:moveTo>
                <a:lnTo>
                  <a:pt x="95250" y="0"/>
                </a:lnTo>
                <a:lnTo>
                  <a:pt x="95250" y="33337"/>
                </a:lnTo>
                <a:lnTo>
                  <a:pt x="130969" y="33337"/>
                </a:lnTo>
                <a:lnTo>
                  <a:pt x="130969" y="50006"/>
                </a:lnTo>
                <a:lnTo>
                  <a:pt x="223838" y="50006"/>
                </a:lnTo>
                <a:lnTo>
                  <a:pt x="235744" y="61912"/>
                </a:lnTo>
                <a:lnTo>
                  <a:pt x="297657" y="61912"/>
                </a:lnTo>
                <a:lnTo>
                  <a:pt x="297657" y="73819"/>
                </a:lnTo>
                <a:lnTo>
                  <a:pt x="314325" y="73819"/>
                </a:lnTo>
                <a:lnTo>
                  <a:pt x="314325" y="92869"/>
                </a:lnTo>
                <a:lnTo>
                  <a:pt x="359569" y="92869"/>
                </a:lnTo>
                <a:lnTo>
                  <a:pt x="359569" y="111919"/>
                </a:lnTo>
                <a:lnTo>
                  <a:pt x="390525" y="111919"/>
                </a:lnTo>
                <a:lnTo>
                  <a:pt x="390525" y="138112"/>
                </a:lnTo>
                <a:lnTo>
                  <a:pt x="419100" y="138112"/>
                </a:lnTo>
                <a:lnTo>
                  <a:pt x="419100" y="147637"/>
                </a:lnTo>
                <a:lnTo>
                  <a:pt x="442913" y="147637"/>
                </a:lnTo>
                <a:lnTo>
                  <a:pt x="442913" y="164306"/>
                </a:lnTo>
                <a:lnTo>
                  <a:pt x="459582" y="164306"/>
                </a:lnTo>
                <a:lnTo>
                  <a:pt x="459582" y="188119"/>
                </a:lnTo>
                <a:lnTo>
                  <a:pt x="531019" y="188119"/>
                </a:lnTo>
                <a:lnTo>
                  <a:pt x="531019" y="200025"/>
                </a:lnTo>
                <a:lnTo>
                  <a:pt x="578644" y="200025"/>
                </a:lnTo>
                <a:lnTo>
                  <a:pt x="578644" y="266700"/>
                </a:lnTo>
                <a:lnTo>
                  <a:pt x="600075" y="266700"/>
                </a:lnTo>
                <a:lnTo>
                  <a:pt x="600075" y="302419"/>
                </a:lnTo>
                <a:lnTo>
                  <a:pt x="726282" y="302419"/>
                </a:lnTo>
                <a:lnTo>
                  <a:pt x="726282" y="321469"/>
                </a:lnTo>
                <a:lnTo>
                  <a:pt x="795338" y="321469"/>
                </a:lnTo>
                <a:lnTo>
                  <a:pt x="795338" y="342900"/>
                </a:lnTo>
                <a:lnTo>
                  <a:pt x="854869" y="342900"/>
                </a:lnTo>
                <a:lnTo>
                  <a:pt x="854869" y="361950"/>
                </a:lnTo>
                <a:lnTo>
                  <a:pt x="895350" y="361950"/>
                </a:lnTo>
                <a:lnTo>
                  <a:pt x="895350" y="378619"/>
                </a:lnTo>
                <a:lnTo>
                  <a:pt x="938213" y="378619"/>
                </a:lnTo>
                <a:lnTo>
                  <a:pt x="938213" y="400050"/>
                </a:lnTo>
                <a:lnTo>
                  <a:pt x="1038225" y="400050"/>
                </a:lnTo>
                <a:lnTo>
                  <a:pt x="1057275" y="431006"/>
                </a:lnTo>
                <a:lnTo>
                  <a:pt x="1090613" y="431006"/>
                </a:lnTo>
                <a:lnTo>
                  <a:pt x="1090613" y="445294"/>
                </a:lnTo>
                <a:lnTo>
                  <a:pt x="1185863" y="445294"/>
                </a:lnTo>
                <a:lnTo>
                  <a:pt x="1185863" y="464344"/>
                </a:lnTo>
                <a:lnTo>
                  <a:pt x="1257300" y="464344"/>
                </a:lnTo>
                <a:lnTo>
                  <a:pt x="1257300" y="473869"/>
                </a:lnTo>
                <a:lnTo>
                  <a:pt x="1521619" y="473869"/>
                </a:lnTo>
                <a:lnTo>
                  <a:pt x="1531144" y="495300"/>
                </a:lnTo>
                <a:lnTo>
                  <a:pt x="1731169" y="495300"/>
                </a:lnTo>
                <a:lnTo>
                  <a:pt x="1731169" y="511969"/>
                </a:lnTo>
                <a:lnTo>
                  <a:pt x="1826419" y="511969"/>
                </a:lnTo>
                <a:lnTo>
                  <a:pt x="1826419" y="531019"/>
                </a:lnTo>
                <a:lnTo>
                  <a:pt x="2059782" y="531019"/>
                </a:lnTo>
                <a:lnTo>
                  <a:pt x="2059782" y="554831"/>
                </a:lnTo>
                <a:lnTo>
                  <a:pt x="2231232" y="554831"/>
                </a:lnTo>
                <a:lnTo>
                  <a:pt x="2255044" y="581025"/>
                </a:lnTo>
                <a:lnTo>
                  <a:pt x="2474119" y="581025"/>
                </a:lnTo>
                <a:lnTo>
                  <a:pt x="2474119" y="607219"/>
                </a:lnTo>
                <a:lnTo>
                  <a:pt x="2543175" y="607219"/>
                </a:lnTo>
                <a:lnTo>
                  <a:pt x="2543175" y="642937"/>
                </a:lnTo>
                <a:lnTo>
                  <a:pt x="2959894" y="642937"/>
                </a:lnTo>
              </a:path>
            </a:pathLst>
          </a:custGeom>
          <a:noFill/>
          <a:ln w="28575">
            <a:solidFill>
              <a:schemeClr val="accent1"/>
            </a:solidFill>
            <a:miter lim="800000"/>
            <a:headEnd/>
            <a:tailEnd/>
          </a:ln>
        </p:spPr>
        <p:txBody>
          <a:bodyPr rtlCol="0" anchor="ctr"/>
          <a:lstStyle/>
          <a:p>
            <a:pPr algn="ctr"/>
            <a:endParaRPr lang="en-US"/>
          </a:p>
        </p:txBody>
      </p:sp>
      <p:sp>
        <p:nvSpPr>
          <p:cNvPr id="135" name="Freeform: Shape 134">
            <a:extLst>
              <a:ext uri="{FF2B5EF4-FFF2-40B4-BE49-F238E27FC236}">
                <a16:creationId xmlns:a16="http://schemas.microsoft.com/office/drawing/2014/main" id="{6DC6C63B-1BA5-4D76-F8CE-FFFE9D42F1C3}"/>
              </a:ext>
            </a:extLst>
          </p:cNvPr>
          <p:cNvSpPr/>
          <p:nvPr/>
        </p:nvSpPr>
        <p:spPr bwMode="auto">
          <a:xfrm>
            <a:off x="4983956" y="2774156"/>
            <a:ext cx="2947988" cy="645319"/>
          </a:xfrm>
          <a:custGeom>
            <a:avLst/>
            <a:gdLst>
              <a:gd name="connsiteX0" fmla="*/ 2947988 w 2947988"/>
              <a:gd name="connsiteY0" fmla="*/ 645319 h 645319"/>
              <a:gd name="connsiteX1" fmla="*/ 2602707 w 2947988"/>
              <a:gd name="connsiteY1" fmla="*/ 645319 h 645319"/>
              <a:gd name="connsiteX2" fmla="*/ 2602707 w 2947988"/>
              <a:gd name="connsiteY2" fmla="*/ 614363 h 645319"/>
              <a:gd name="connsiteX3" fmla="*/ 2543175 w 2947988"/>
              <a:gd name="connsiteY3" fmla="*/ 614363 h 645319"/>
              <a:gd name="connsiteX4" fmla="*/ 2543175 w 2947988"/>
              <a:gd name="connsiteY4" fmla="*/ 590550 h 645319"/>
              <a:gd name="connsiteX5" fmla="*/ 2466975 w 2947988"/>
              <a:gd name="connsiteY5" fmla="*/ 590550 h 645319"/>
              <a:gd name="connsiteX6" fmla="*/ 2466975 w 2947988"/>
              <a:gd name="connsiteY6" fmla="*/ 561975 h 645319"/>
              <a:gd name="connsiteX7" fmla="*/ 2047875 w 2947988"/>
              <a:gd name="connsiteY7" fmla="*/ 561975 h 645319"/>
              <a:gd name="connsiteX8" fmla="*/ 2047875 w 2947988"/>
              <a:gd name="connsiteY8" fmla="*/ 554832 h 645319"/>
              <a:gd name="connsiteX9" fmla="*/ 1978819 w 2947988"/>
              <a:gd name="connsiteY9" fmla="*/ 554832 h 645319"/>
              <a:gd name="connsiteX10" fmla="*/ 1978819 w 2947988"/>
              <a:gd name="connsiteY10" fmla="*/ 526257 h 645319"/>
              <a:gd name="connsiteX11" fmla="*/ 1928813 w 2947988"/>
              <a:gd name="connsiteY11" fmla="*/ 526257 h 645319"/>
              <a:gd name="connsiteX12" fmla="*/ 1928813 w 2947988"/>
              <a:gd name="connsiteY12" fmla="*/ 514350 h 645319"/>
              <a:gd name="connsiteX13" fmla="*/ 1788319 w 2947988"/>
              <a:gd name="connsiteY13" fmla="*/ 514350 h 645319"/>
              <a:gd name="connsiteX14" fmla="*/ 1788319 w 2947988"/>
              <a:gd name="connsiteY14" fmla="*/ 500063 h 645319"/>
              <a:gd name="connsiteX15" fmla="*/ 1702594 w 2947988"/>
              <a:gd name="connsiteY15" fmla="*/ 500063 h 645319"/>
              <a:gd name="connsiteX16" fmla="*/ 1702594 w 2947988"/>
              <a:gd name="connsiteY16" fmla="*/ 488157 h 645319"/>
              <a:gd name="connsiteX17" fmla="*/ 1671638 w 2947988"/>
              <a:gd name="connsiteY17" fmla="*/ 488157 h 645319"/>
              <a:gd name="connsiteX18" fmla="*/ 1664494 w 2947988"/>
              <a:gd name="connsiteY18" fmla="*/ 473869 h 645319"/>
              <a:gd name="connsiteX19" fmla="*/ 1547813 w 2947988"/>
              <a:gd name="connsiteY19" fmla="*/ 473869 h 645319"/>
              <a:gd name="connsiteX20" fmla="*/ 1547813 w 2947988"/>
              <a:gd name="connsiteY20" fmla="*/ 459582 h 645319"/>
              <a:gd name="connsiteX21" fmla="*/ 1404938 w 2947988"/>
              <a:gd name="connsiteY21" fmla="*/ 459582 h 645319"/>
              <a:gd name="connsiteX22" fmla="*/ 1393032 w 2947988"/>
              <a:gd name="connsiteY22" fmla="*/ 447676 h 645319"/>
              <a:gd name="connsiteX23" fmla="*/ 1259682 w 2947988"/>
              <a:gd name="connsiteY23" fmla="*/ 447676 h 645319"/>
              <a:gd name="connsiteX24" fmla="*/ 1259682 w 2947988"/>
              <a:gd name="connsiteY24" fmla="*/ 438150 h 645319"/>
              <a:gd name="connsiteX25" fmla="*/ 1200150 w 2947988"/>
              <a:gd name="connsiteY25" fmla="*/ 438150 h 645319"/>
              <a:gd name="connsiteX26" fmla="*/ 1200150 w 2947988"/>
              <a:gd name="connsiteY26" fmla="*/ 421482 h 645319"/>
              <a:gd name="connsiteX27" fmla="*/ 1171575 w 2947988"/>
              <a:gd name="connsiteY27" fmla="*/ 421482 h 645319"/>
              <a:gd name="connsiteX28" fmla="*/ 1171575 w 2947988"/>
              <a:gd name="connsiteY28" fmla="*/ 404813 h 645319"/>
              <a:gd name="connsiteX29" fmla="*/ 1090613 w 2947988"/>
              <a:gd name="connsiteY29" fmla="*/ 404813 h 645319"/>
              <a:gd name="connsiteX30" fmla="*/ 1090613 w 2947988"/>
              <a:gd name="connsiteY30" fmla="*/ 390525 h 645319"/>
              <a:gd name="connsiteX31" fmla="*/ 962025 w 2947988"/>
              <a:gd name="connsiteY31" fmla="*/ 390525 h 645319"/>
              <a:gd name="connsiteX32" fmla="*/ 962025 w 2947988"/>
              <a:gd name="connsiteY32" fmla="*/ 381000 h 645319"/>
              <a:gd name="connsiteX33" fmla="*/ 940594 w 2947988"/>
              <a:gd name="connsiteY33" fmla="*/ 381000 h 645319"/>
              <a:gd name="connsiteX34" fmla="*/ 940594 w 2947988"/>
              <a:gd name="connsiteY34" fmla="*/ 366713 h 645319"/>
              <a:gd name="connsiteX35" fmla="*/ 881063 w 2947988"/>
              <a:gd name="connsiteY35" fmla="*/ 366713 h 645319"/>
              <a:gd name="connsiteX36" fmla="*/ 881063 w 2947988"/>
              <a:gd name="connsiteY36" fmla="*/ 352425 h 645319"/>
              <a:gd name="connsiteX37" fmla="*/ 823913 w 2947988"/>
              <a:gd name="connsiteY37" fmla="*/ 352425 h 645319"/>
              <a:gd name="connsiteX38" fmla="*/ 797719 w 2947988"/>
              <a:gd name="connsiteY38" fmla="*/ 352425 h 645319"/>
              <a:gd name="connsiteX39" fmla="*/ 797719 w 2947988"/>
              <a:gd name="connsiteY39" fmla="*/ 338138 h 645319"/>
              <a:gd name="connsiteX40" fmla="*/ 716757 w 2947988"/>
              <a:gd name="connsiteY40" fmla="*/ 338138 h 645319"/>
              <a:gd name="connsiteX41" fmla="*/ 707232 w 2947988"/>
              <a:gd name="connsiteY41" fmla="*/ 307182 h 645319"/>
              <a:gd name="connsiteX42" fmla="*/ 676275 w 2947988"/>
              <a:gd name="connsiteY42" fmla="*/ 307182 h 645319"/>
              <a:gd name="connsiteX43" fmla="*/ 661988 w 2947988"/>
              <a:gd name="connsiteY43" fmla="*/ 259557 h 645319"/>
              <a:gd name="connsiteX44" fmla="*/ 602457 w 2947988"/>
              <a:gd name="connsiteY44" fmla="*/ 259557 h 645319"/>
              <a:gd name="connsiteX45" fmla="*/ 602457 w 2947988"/>
              <a:gd name="connsiteY45" fmla="*/ 223838 h 645319"/>
              <a:gd name="connsiteX46" fmla="*/ 528638 w 2947988"/>
              <a:gd name="connsiteY46" fmla="*/ 223838 h 645319"/>
              <a:gd name="connsiteX47" fmla="*/ 528638 w 2947988"/>
              <a:gd name="connsiteY47" fmla="*/ 211932 h 645319"/>
              <a:gd name="connsiteX48" fmla="*/ 509588 w 2947988"/>
              <a:gd name="connsiteY48" fmla="*/ 211932 h 645319"/>
              <a:gd name="connsiteX49" fmla="*/ 509588 w 2947988"/>
              <a:gd name="connsiteY49" fmla="*/ 197644 h 645319"/>
              <a:gd name="connsiteX50" fmla="*/ 457200 w 2947988"/>
              <a:gd name="connsiteY50" fmla="*/ 197644 h 645319"/>
              <a:gd name="connsiteX51" fmla="*/ 457200 w 2947988"/>
              <a:gd name="connsiteY51" fmla="*/ 185738 h 645319"/>
              <a:gd name="connsiteX52" fmla="*/ 442913 w 2947988"/>
              <a:gd name="connsiteY52" fmla="*/ 185738 h 645319"/>
              <a:gd name="connsiteX53" fmla="*/ 442913 w 2947988"/>
              <a:gd name="connsiteY53" fmla="*/ 171450 h 645319"/>
              <a:gd name="connsiteX54" fmla="*/ 426244 w 2947988"/>
              <a:gd name="connsiteY54" fmla="*/ 171450 h 645319"/>
              <a:gd name="connsiteX55" fmla="*/ 426244 w 2947988"/>
              <a:gd name="connsiteY55" fmla="*/ 150019 h 645319"/>
              <a:gd name="connsiteX56" fmla="*/ 409575 w 2947988"/>
              <a:gd name="connsiteY56" fmla="*/ 150019 h 645319"/>
              <a:gd name="connsiteX57" fmla="*/ 409575 w 2947988"/>
              <a:gd name="connsiteY57" fmla="*/ 135732 h 645319"/>
              <a:gd name="connsiteX58" fmla="*/ 376238 w 2947988"/>
              <a:gd name="connsiteY58" fmla="*/ 135732 h 645319"/>
              <a:gd name="connsiteX59" fmla="*/ 376238 w 2947988"/>
              <a:gd name="connsiteY59" fmla="*/ 119063 h 645319"/>
              <a:gd name="connsiteX60" fmla="*/ 359569 w 2947988"/>
              <a:gd name="connsiteY60" fmla="*/ 119063 h 645319"/>
              <a:gd name="connsiteX61" fmla="*/ 345282 w 2947988"/>
              <a:gd name="connsiteY61" fmla="*/ 95250 h 645319"/>
              <a:gd name="connsiteX62" fmla="*/ 304800 w 2947988"/>
              <a:gd name="connsiteY62" fmla="*/ 95250 h 645319"/>
              <a:gd name="connsiteX63" fmla="*/ 304800 w 2947988"/>
              <a:gd name="connsiteY63" fmla="*/ 80963 h 645319"/>
              <a:gd name="connsiteX64" fmla="*/ 292894 w 2947988"/>
              <a:gd name="connsiteY64" fmla="*/ 80963 h 645319"/>
              <a:gd name="connsiteX65" fmla="*/ 292894 w 2947988"/>
              <a:gd name="connsiteY65" fmla="*/ 69057 h 645319"/>
              <a:gd name="connsiteX66" fmla="*/ 269082 w 2947988"/>
              <a:gd name="connsiteY66" fmla="*/ 69057 h 645319"/>
              <a:gd name="connsiteX67" fmla="*/ 269082 w 2947988"/>
              <a:gd name="connsiteY67" fmla="*/ 54769 h 645319"/>
              <a:gd name="connsiteX68" fmla="*/ 178594 w 2947988"/>
              <a:gd name="connsiteY68" fmla="*/ 54769 h 645319"/>
              <a:gd name="connsiteX69" fmla="*/ 178594 w 2947988"/>
              <a:gd name="connsiteY69" fmla="*/ 35719 h 645319"/>
              <a:gd name="connsiteX70" fmla="*/ 78582 w 2947988"/>
              <a:gd name="connsiteY70" fmla="*/ 35719 h 645319"/>
              <a:gd name="connsiteX71" fmla="*/ 78582 w 2947988"/>
              <a:gd name="connsiteY71" fmla="*/ 19050 h 645319"/>
              <a:gd name="connsiteX72" fmla="*/ 52388 w 2947988"/>
              <a:gd name="connsiteY72" fmla="*/ 19050 h 645319"/>
              <a:gd name="connsiteX73" fmla="*/ 52388 w 2947988"/>
              <a:gd name="connsiteY73" fmla="*/ 0 h 645319"/>
              <a:gd name="connsiteX74" fmla="*/ 0 w 2947988"/>
              <a:gd name="connsiteY74" fmla="*/ 0 h 64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47988" h="645319">
                <a:moveTo>
                  <a:pt x="2947988" y="645319"/>
                </a:moveTo>
                <a:lnTo>
                  <a:pt x="2602707" y="645319"/>
                </a:lnTo>
                <a:lnTo>
                  <a:pt x="2602707" y="614363"/>
                </a:lnTo>
                <a:lnTo>
                  <a:pt x="2543175" y="614363"/>
                </a:lnTo>
                <a:lnTo>
                  <a:pt x="2543175" y="590550"/>
                </a:lnTo>
                <a:lnTo>
                  <a:pt x="2466975" y="590550"/>
                </a:lnTo>
                <a:lnTo>
                  <a:pt x="2466975" y="561975"/>
                </a:lnTo>
                <a:lnTo>
                  <a:pt x="2047875" y="561975"/>
                </a:lnTo>
                <a:lnTo>
                  <a:pt x="2047875" y="554832"/>
                </a:lnTo>
                <a:lnTo>
                  <a:pt x="1978819" y="554832"/>
                </a:lnTo>
                <a:lnTo>
                  <a:pt x="1978819" y="526257"/>
                </a:lnTo>
                <a:lnTo>
                  <a:pt x="1928813" y="526257"/>
                </a:lnTo>
                <a:lnTo>
                  <a:pt x="1928813" y="514350"/>
                </a:lnTo>
                <a:lnTo>
                  <a:pt x="1788319" y="514350"/>
                </a:lnTo>
                <a:lnTo>
                  <a:pt x="1788319" y="500063"/>
                </a:lnTo>
                <a:lnTo>
                  <a:pt x="1702594" y="500063"/>
                </a:lnTo>
                <a:lnTo>
                  <a:pt x="1702594" y="488157"/>
                </a:lnTo>
                <a:lnTo>
                  <a:pt x="1671638" y="488157"/>
                </a:lnTo>
                <a:lnTo>
                  <a:pt x="1664494" y="473869"/>
                </a:lnTo>
                <a:lnTo>
                  <a:pt x="1547813" y="473869"/>
                </a:lnTo>
                <a:lnTo>
                  <a:pt x="1547813" y="459582"/>
                </a:lnTo>
                <a:lnTo>
                  <a:pt x="1404938" y="459582"/>
                </a:lnTo>
                <a:lnTo>
                  <a:pt x="1393032" y="447676"/>
                </a:lnTo>
                <a:lnTo>
                  <a:pt x="1259682" y="447676"/>
                </a:lnTo>
                <a:lnTo>
                  <a:pt x="1259682" y="438150"/>
                </a:lnTo>
                <a:lnTo>
                  <a:pt x="1200150" y="438150"/>
                </a:lnTo>
                <a:lnTo>
                  <a:pt x="1200150" y="421482"/>
                </a:lnTo>
                <a:lnTo>
                  <a:pt x="1171575" y="421482"/>
                </a:lnTo>
                <a:lnTo>
                  <a:pt x="1171575" y="404813"/>
                </a:lnTo>
                <a:lnTo>
                  <a:pt x="1090613" y="404813"/>
                </a:lnTo>
                <a:lnTo>
                  <a:pt x="1090613" y="390525"/>
                </a:lnTo>
                <a:lnTo>
                  <a:pt x="962025" y="390525"/>
                </a:lnTo>
                <a:lnTo>
                  <a:pt x="962025" y="381000"/>
                </a:lnTo>
                <a:lnTo>
                  <a:pt x="940594" y="381000"/>
                </a:lnTo>
                <a:lnTo>
                  <a:pt x="940594" y="366713"/>
                </a:lnTo>
                <a:lnTo>
                  <a:pt x="881063" y="366713"/>
                </a:lnTo>
                <a:lnTo>
                  <a:pt x="881063" y="352425"/>
                </a:lnTo>
                <a:lnTo>
                  <a:pt x="823913" y="352425"/>
                </a:lnTo>
                <a:lnTo>
                  <a:pt x="797719" y="352425"/>
                </a:lnTo>
                <a:lnTo>
                  <a:pt x="797719" y="338138"/>
                </a:lnTo>
                <a:lnTo>
                  <a:pt x="716757" y="338138"/>
                </a:lnTo>
                <a:lnTo>
                  <a:pt x="707232" y="307182"/>
                </a:lnTo>
                <a:lnTo>
                  <a:pt x="676275" y="307182"/>
                </a:lnTo>
                <a:lnTo>
                  <a:pt x="661988" y="259557"/>
                </a:lnTo>
                <a:lnTo>
                  <a:pt x="602457" y="259557"/>
                </a:lnTo>
                <a:lnTo>
                  <a:pt x="602457" y="223838"/>
                </a:lnTo>
                <a:lnTo>
                  <a:pt x="528638" y="223838"/>
                </a:lnTo>
                <a:lnTo>
                  <a:pt x="528638" y="211932"/>
                </a:lnTo>
                <a:lnTo>
                  <a:pt x="509588" y="211932"/>
                </a:lnTo>
                <a:lnTo>
                  <a:pt x="509588" y="197644"/>
                </a:lnTo>
                <a:lnTo>
                  <a:pt x="457200" y="197644"/>
                </a:lnTo>
                <a:lnTo>
                  <a:pt x="457200" y="185738"/>
                </a:lnTo>
                <a:lnTo>
                  <a:pt x="442913" y="185738"/>
                </a:lnTo>
                <a:lnTo>
                  <a:pt x="442913" y="171450"/>
                </a:lnTo>
                <a:lnTo>
                  <a:pt x="426244" y="171450"/>
                </a:lnTo>
                <a:lnTo>
                  <a:pt x="426244" y="150019"/>
                </a:lnTo>
                <a:lnTo>
                  <a:pt x="409575" y="150019"/>
                </a:lnTo>
                <a:lnTo>
                  <a:pt x="409575" y="135732"/>
                </a:lnTo>
                <a:lnTo>
                  <a:pt x="376238" y="135732"/>
                </a:lnTo>
                <a:lnTo>
                  <a:pt x="376238" y="119063"/>
                </a:lnTo>
                <a:lnTo>
                  <a:pt x="359569" y="119063"/>
                </a:lnTo>
                <a:lnTo>
                  <a:pt x="345282" y="95250"/>
                </a:lnTo>
                <a:lnTo>
                  <a:pt x="304800" y="95250"/>
                </a:lnTo>
                <a:lnTo>
                  <a:pt x="304800" y="80963"/>
                </a:lnTo>
                <a:lnTo>
                  <a:pt x="292894" y="80963"/>
                </a:lnTo>
                <a:lnTo>
                  <a:pt x="292894" y="69057"/>
                </a:lnTo>
                <a:lnTo>
                  <a:pt x="269082" y="69057"/>
                </a:lnTo>
                <a:lnTo>
                  <a:pt x="269082" y="54769"/>
                </a:lnTo>
                <a:lnTo>
                  <a:pt x="178594" y="54769"/>
                </a:lnTo>
                <a:lnTo>
                  <a:pt x="178594" y="35719"/>
                </a:lnTo>
                <a:lnTo>
                  <a:pt x="78582" y="35719"/>
                </a:lnTo>
                <a:lnTo>
                  <a:pt x="78582" y="19050"/>
                </a:lnTo>
                <a:lnTo>
                  <a:pt x="52388" y="19050"/>
                </a:lnTo>
                <a:lnTo>
                  <a:pt x="52388"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37" name="Freeform: Shape 136">
            <a:extLst>
              <a:ext uri="{FF2B5EF4-FFF2-40B4-BE49-F238E27FC236}">
                <a16:creationId xmlns:a16="http://schemas.microsoft.com/office/drawing/2014/main" id="{5B5A1441-D766-27A6-9ACC-3EADF18E814B}"/>
              </a:ext>
            </a:extLst>
          </p:cNvPr>
          <p:cNvSpPr/>
          <p:nvPr/>
        </p:nvSpPr>
        <p:spPr bwMode="auto">
          <a:xfrm>
            <a:off x="1508125" y="2746375"/>
            <a:ext cx="2882900" cy="254000"/>
          </a:xfrm>
          <a:custGeom>
            <a:avLst/>
            <a:gdLst>
              <a:gd name="connsiteX0" fmla="*/ 0 w 2882900"/>
              <a:gd name="connsiteY0" fmla="*/ 0 h 254000"/>
              <a:gd name="connsiteX1" fmla="*/ 92075 w 2882900"/>
              <a:gd name="connsiteY1" fmla="*/ 0 h 254000"/>
              <a:gd name="connsiteX2" fmla="*/ 104775 w 2882900"/>
              <a:gd name="connsiteY2" fmla="*/ 28575 h 254000"/>
              <a:gd name="connsiteX3" fmla="*/ 152400 w 2882900"/>
              <a:gd name="connsiteY3" fmla="*/ 28575 h 254000"/>
              <a:gd name="connsiteX4" fmla="*/ 165100 w 2882900"/>
              <a:gd name="connsiteY4" fmla="*/ 57150 h 254000"/>
              <a:gd name="connsiteX5" fmla="*/ 434975 w 2882900"/>
              <a:gd name="connsiteY5" fmla="*/ 57150 h 254000"/>
              <a:gd name="connsiteX6" fmla="*/ 466725 w 2882900"/>
              <a:gd name="connsiteY6" fmla="*/ 88900 h 254000"/>
              <a:gd name="connsiteX7" fmla="*/ 584200 w 2882900"/>
              <a:gd name="connsiteY7" fmla="*/ 88900 h 254000"/>
              <a:gd name="connsiteX8" fmla="*/ 622300 w 2882900"/>
              <a:gd name="connsiteY8" fmla="*/ 139700 h 254000"/>
              <a:gd name="connsiteX9" fmla="*/ 815975 w 2882900"/>
              <a:gd name="connsiteY9" fmla="*/ 139700 h 254000"/>
              <a:gd name="connsiteX10" fmla="*/ 819150 w 2882900"/>
              <a:gd name="connsiteY10" fmla="*/ 152400 h 254000"/>
              <a:gd name="connsiteX11" fmla="*/ 1470025 w 2882900"/>
              <a:gd name="connsiteY11" fmla="*/ 152400 h 254000"/>
              <a:gd name="connsiteX12" fmla="*/ 1476375 w 2882900"/>
              <a:gd name="connsiteY12" fmla="*/ 174625 h 254000"/>
              <a:gd name="connsiteX13" fmla="*/ 1685925 w 2882900"/>
              <a:gd name="connsiteY13" fmla="*/ 174625 h 254000"/>
              <a:gd name="connsiteX14" fmla="*/ 1685925 w 2882900"/>
              <a:gd name="connsiteY14" fmla="*/ 184150 h 254000"/>
              <a:gd name="connsiteX15" fmla="*/ 1749425 w 2882900"/>
              <a:gd name="connsiteY15" fmla="*/ 184150 h 254000"/>
              <a:gd name="connsiteX16" fmla="*/ 1749425 w 2882900"/>
              <a:gd name="connsiteY16" fmla="*/ 200025 h 254000"/>
              <a:gd name="connsiteX17" fmla="*/ 1812925 w 2882900"/>
              <a:gd name="connsiteY17" fmla="*/ 200025 h 254000"/>
              <a:gd name="connsiteX18" fmla="*/ 1812925 w 2882900"/>
              <a:gd name="connsiteY18" fmla="*/ 225425 h 254000"/>
              <a:gd name="connsiteX19" fmla="*/ 1927225 w 2882900"/>
              <a:gd name="connsiteY19" fmla="*/ 225425 h 254000"/>
              <a:gd name="connsiteX20" fmla="*/ 1927225 w 2882900"/>
              <a:gd name="connsiteY20" fmla="*/ 238125 h 254000"/>
              <a:gd name="connsiteX21" fmla="*/ 2508250 w 2882900"/>
              <a:gd name="connsiteY21" fmla="*/ 238125 h 254000"/>
              <a:gd name="connsiteX22" fmla="*/ 2524125 w 2882900"/>
              <a:gd name="connsiteY22" fmla="*/ 254000 h 254000"/>
              <a:gd name="connsiteX23" fmla="*/ 2882900 w 2882900"/>
              <a:gd name="connsiteY23" fmla="*/ 25400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82900" h="254000">
                <a:moveTo>
                  <a:pt x="0" y="0"/>
                </a:moveTo>
                <a:lnTo>
                  <a:pt x="92075" y="0"/>
                </a:lnTo>
                <a:lnTo>
                  <a:pt x="104775" y="28575"/>
                </a:lnTo>
                <a:lnTo>
                  <a:pt x="152400" y="28575"/>
                </a:lnTo>
                <a:lnTo>
                  <a:pt x="165100" y="57150"/>
                </a:lnTo>
                <a:lnTo>
                  <a:pt x="434975" y="57150"/>
                </a:lnTo>
                <a:lnTo>
                  <a:pt x="466725" y="88900"/>
                </a:lnTo>
                <a:lnTo>
                  <a:pt x="584200" y="88900"/>
                </a:lnTo>
                <a:lnTo>
                  <a:pt x="622300" y="139700"/>
                </a:lnTo>
                <a:lnTo>
                  <a:pt x="815975" y="139700"/>
                </a:lnTo>
                <a:lnTo>
                  <a:pt x="819150" y="152400"/>
                </a:lnTo>
                <a:lnTo>
                  <a:pt x="1470025" y="152400"/>
                </a:lnTo>
                <a:lnTo>
                  <a:pt x="1476375" y="174625"/>
                </a:lnTo>
                <a:lnTo>
                  <a:pt x="1685925" y="174625"/>
                </a:lnTo>
                <a:lnTo>
                  <a:pt x="1685925" y="184150"/>
                </a:lnTo>
                <a:lnTo>
                  <a:pt x="1749425" y="184150"/>
                </a:lnTo>
                <a:lnTo>
                  <a:pt x="1749425" y="200025"/>
                </a:lnTo>
                <a:lnTo>
                  <a:pt x="1812925" y="200025"/>
                </a:lnTo>
                <a:lnTo>
                  <a:pt x="1812925" y="225425"/>
                </a:lnTo>
                <a:lnTo>
                  <a:pt x="1927225" y="225425"/>
                </a:lnTo>
                <a:lnTo>
                  <a:pt x="1927225" y="238125"/>
                </a:lnTo>
                <a:lnTo>
                  <a:pt x="2508250" y="238125"/>
                </a:lnTo>
                <a:lnTo>
                  <a:pt x="2524125" y="254000"/>
                </a:lnTo>
                <a:lnTo>
                  <a:pt x="2882900" y="254000"/>
                </a:lnTo>
              </a:path>
            </a:pathLst>
          </a:custGeom>
          <a:noFill/>
          <a:ln w="28575">
            <a:solidFill>
              <a:schemeClr val="accent1"/>
            </a:solidFill>
            <a:miter lim="800000"/>
            <a:headEnd/>
            <a:tailEnd/>
          </a:ln>
        </p:spPr>
        <p:txBody>
          <a:bodyPr rtlCol="0" anchor="ctr"/>
          <a:lstStyle/>
          <a:p>
            <a:pPr algn="ctr"/>
            <a:endParaRPr lang="en-US"/>
          </a:p>
        </p:txBody>
      </p:sp>
      <p:sp>
        <p:nvSpPr>
          <p:cNvPr id="138" name="Freeform: Shape 137">
            <a:extLst>
              <a:ext uri="{FF2B5EF4-FFF2-40B4-BE49-F238E27FC236}">
                <a16:creationId xmlns:a16="http://schemas.microsoft.com/office/drawing/2014/main" id="{3E284792-29E6-5773-9EB2-06D387F0F656}"/>
              </a:ext>
            </a:extLst>
          </p:cNvPr>
          <p:cNvSpPr/>
          <p:nvPr/>
        </p:nvSpPr>
        <p:spPr bwMode="auto">
          <a:xfrm>
            <a:off x="1511300" y="2717800"/>
            <a:ext cx="2892425" cy="250825"/>
          </a:xfrm>
          <a:custGeom>
            <a:avLst/>
            <a:gdLst>
              <a:gd name="connsiteX0" fmla="*/ 0 w 2892425"/>
              <a:gd name="connsiteY0" fmla="*/ 0 h 250825"/>
              <a:gd name="connsiteX1" fmla="*/ 488950 w 2892425"/>
              <a:gd name="connsiteY1" fmla="*/ 0 h 250825"/>
              <a:gd name="connsiteX2" fmla="*/ 498475 w 2892425"/>
              <a:gd name="connsiteY2" fmla="*/ 28575 h 250825"/>
              <a:gd name="connsiteX3" fmla="*/ 600075 w 2892425"/>
              <a:gd name="connsiteY3" fmla="*/ 28575 h 250825"/>
              <a:gd name="connsiteX4" fmla="*/ 600075 w 2892425"/>
              <a:gd name="connsiteY4" fmla="*/ 57150 h 250825"/>
              <a:gd name="connsiteX5" fmla="*/ 1050925 w 2892425"/>
              <a:gd name="connsiteY5" fmla="*/ 57150 h 250825"/>
              <a:gd name="connsiteX6" fmla="*/ 1050925 w 2892425"/>
              <a:gd name="connsiteY6" fmla="*/ 98425 h 250825"/>
              <a:gd name="connsiteX7" fmla="*/ 1241425 w 2892425"/>
              <a:gd name="connsiteY7" fmla="*/ 98425 h 250825"/>
              <a:gd name="connsiteX8" fmla="*/ 1241425 w 2892425"/>
              <a:gd name="connsiteY8" fmla="*/ 127000 h 250825"/>
              <a:gd name="connsiteX9" fmla="*/ 1654175 w 2892425"/>
              <a:gd name="connsiteY9" fmla="*/ 127000 h 250825"/>
              <a:gd name="connsiteX10" fmla="*/ 1654175 w 2892425"/>
              <a:gd name="connsiteY10" fmla="*/ 212725 h 250825"/>
              <a:gd name="connsiteX11" fmla="*/ 1704975 w 2892425"/>
              <a:gd name="connsiteY11" fmla="*/ 212725 h 250825"/>
              <a:gd name="connsiteX12" fmla="*/ 1704975 w 2892425"/>
              <a:gd name="connsiteY12" fmla="*/ 250825 h 250825"/>
              <a:gd name="connsiteX13" fmla="*/ 2892425 w 2892425"/>
              <a:gd name="connsiteY13" fmla="*/ 250825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2425" h="250825">
                <a:moveTo>
                  <a:pt x="0" y="0"/>
                </a:moveTo>
                <a:lnTo>
                  <a:pt x="488950" y="0"/>
                </a:lnTo>
                <a:lnTo>
                  <a:pt x="498475" y="28575"/>
                </a:lnTo>
                <a:lnTo>
                  <a:pt x="600075" y="28575"/>
                </a:lnTo>
                <a:lnTo>
                  <a:pt x="600075" y="57150"/>
                </a:lnTo>
                <a:lnTo>
                  <a:pt x="1050925" y="57150"/>
                </a:lnTo>
                <a:lnTo>
                  <a:pt x="1050925" y="98425"/>
                </a:lnTo>
                <a:lnTo>
                  <a:pt x="1241425" y="98425"/>
                </a:lnTo>
                <a:lnTo>
                  <a:pt x="1241425" y="127000"/>
                </a:lnTo>
                <a:lnTo>
                  <a:pt x="1654175" y="127000"/>
                </a:lnTo>
                <a:lnTo>
                  <a:pt x="1654175" y="212725"/>
                </a:lnTo>
                <a:lnTo>
                  <a:pt x="1704975" y="212725"/>
                </a:lnTo>
                <a:lnTo>
                  <a:pt x="1704975" y="250825"/>
                </a:lnTo>
                <a:lnTo>
                  <a:pt x="2892425" y="250825"/>
                </a:lnTo>
              </a:path>
            </a:pathLst>
          </a:custGeom>
          <a:noFill/>
          <a:ln w="28575">
            <a:solidFill>
              <a:schemeClr val="accent3"/>
            </a:solidFill>
            <a:miter lim="800000"/>
            <a:headEnd/>
            <a:tailEnd/>
          </a:ln>
        </p:spPr>
        <p:txBody>
          <a:bodyPr rtlCol="0" anchor="ctr"/>
          <a:lstStyle/>
          <a:p>
            <a:pPr algn="ctr"/>
            <a:endParaRPr lang="en-US"/>
          </a:p>
        </p:txBody>
      </p:sp>
      <p:cxnSp>
        <p:nvCxnSpPr>
          <p:cNvPr id="32" name="Straight Connector 31">
            <a:extLst>
              <a:ext uri="{FF2B5EF4-FFF2-40B4-BE49-F238E27FC236}">
                <a16:creationId xmlns:a16="http://schemas.microsoft.com/office/drawing/2014/main" id="{18E62381-C58A-F992-B89A-CD2889FC7D89}"/>
              </a:ext>
            </a:extLst>
          </p:cNvPr>
          <p:cNvCxnSpPr>
            <a:cxnSpLocks/>
          </p:cNvCxnSpPr>
          <p:nvPr/>
        </p:nvCxnSpPr>
        <p:spPr bwMode="auto">
          <a:xfrm>
            <a:off x="4892186" y="2733587"/>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B757CB5-C631-C9C0-70FF-09240E40BEA4}"/>
              </a:ext>
            </a:extLst>
          </p:cNvPr>
          <p:cNvCxnSpPr>
            <a:cxnSpLocks/>
          </p:cNvCxnSpPr>
          <p:nvPr/>
        </p:nvCxnSpPr>
        <p:spPr bwMode="auto">
          <a:xfrm>
            <a:off x="4892186" y="3215836"/>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3985B69-FB1B-B86E-A8A3-70A903C3CD02}"/>
              </a:ext>
            </a:extLst>
          </p:cNvPr>
          <p:cNvCxnSpPr>
            <a:cxnSpLocks/>
          </p:cNvCxnSpPr>
          <p:nvPr/>
        </p:nvCxnSpPr>
        <p:spPr bwMode="auto">
          <a:xfrm>
            <a:off x="4892186" y="3739802"/>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1D1B588-F6A7-7FB5-DF60-FE5682ED7BCD}"/>
              </a:ext>
            </a:extLst>
          </p:cNvPr>
          <p:cNvCxnSpPr>
            <a:cxnSpLocks/>
          </p:cNvCxnSpPr>
          <p:nvPr/>
        </p:nvCxnSpPr>
        <p:spPr bwMode="auto">
          <a:xfrm>
            <a:off x="4892186" y="4244538"/>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37318E1-1CF3-A2E6-C2CD-DAA39A39B57F}"/>
              </a:ext>
            </a:extLst>
          </p:cNvPr>
          <p:cNvCxnSpPr>
            <a:cxnSpLocks/>
          </p:cNvCxnSpPr>
          <p:nvPr/>
        </p:nvCxnSpPr>
        <p:spPr bwMode="auto">
          <a:xfrm>
            <a:off x="4892186" y="4708539"/>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A0AACB3-7CEA-345E-4FA7-D66ED1E20603}"/>
              </a:ext>
            </a:extLst>
          </p:cNvPr>
          <p:cNvCxnSpPr>
            <a:cxnSpLocks/>
          </p:cNvCxnSpPr>
          <p:nvPr/>
        </p:nvCxnSpPr>
        <p:spPr bwMode="auto">
          <a:xfrm rot="5400000">
            <a:off x="7822449" y="4742602"/>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50FDE71-C645-7097-E645-CC92540B8915}"/>
              </a:ext>
            </a:extLst>
          </p:cNvPr>
          <p:cNvCxnSpPr>
            <a:cxnSpLocks/>
          </p:cNvCxnSpPr>
          <p:nvPr/>
        </p:nvCxnSpPr>
        <p:spPr bwMode="auto">
          <a:xfrm rot="5400000">
            <a:off x="7085460" y="4742602"/>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6481A4F-B48D-DEC4-D0C9-AF09285FE2EF}"/>
              </a:ext>
            </a:extLst>
          </p:cNvPr>
          <p:cNvCxnSpPr>
            <a:cxnSpLocks/>
          </p:cNvCxnSpPr>
          <p:nvPr/>
        </p:nvCxnSpPr>
        <p:spPr bwMode="auto">
          <a:xfrm rot="5400000">
            <a:off x="6371864" y="4742602"/>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3DCCD2E-2036-0123-C9B6-2576C4DA4426}"/>
              </a:ext>
            </a:extLst>
          </p:cNvPr>
          <p:cNvCxnSpPr>
            <a:cxnSpLocks/>
          </p:cNvCxnSpPr>
          <p:nvPr/>
        </p:nvCxnSpPr>
        <p:spPr bwMode="auto">
          <a:xfrm rot="5400000">
            <a:off x="5645763" y="4742600"/>
            <a:ext cx="7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86F8E18-4C83-CF49-E40A-10782CA00CFE}"/>
              </a:ext>
            </a:extLst>
          </p:cNvPr>
          <p:cNvCxnSpPr>
            <a:cxnSpLocks/>
          </p:cNvCxnSpPr>
          <p:nvPr/>
        </p:nvCxnSpPr>
        <p:spPr bwMode="auto">
          <a:xfrm rot="5400000">
            <a:off x="4936959" y="4742601"/>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32FFD02-4443-1498-8D75-24E829F79E10}"/>
              </a:ext>
            </a:extLst>
          </p:cNvPr>
          <p:cNvCxnSpPr>
            <a:cxnSpLocks/>
          </p:cNvCxnSpPr>
          <p:nvPr/>
        </p:nvCxnSpPr>
        <p:spPr bwMode="auto">
          <a:xfrm>
            <a:off x="8464061" y="2731294"/>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4B9C249-C8B6-F294-EDC1-0FFBB3FA4EA2}"/>
              </a:ext>
            </a:extLst>
          </p:cNvPr>
          <p:cNvCxnSpPr>
            <a:cxnSpLocks/>
          </p:cNvCxnSpPr>
          <p:nvPr/>
        </p:nvCxnSpPr>
        <p:spPr bwMode="auto">
          <a:xfrm>
            <a:off x="8464061" y="3212991"/>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296F11E-FDCB-4291-3865-557DD2450CAA}"/>
              </a:ext>
            </a:extLst>
          </p:cNvPr>
          <p:cNvCxnSpPr>
            <a:cxnSpLocks/>
          </p:cNvCxnSpPr>
          <p:nvPr/>
        </p:nvCxnSpPr>
        <p:spPr bwMode="auto">
          <a:xfrm>
            <a:off x="8464061" y="3736957"/>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DF44236-8690-7719-84E3-1179977CC985}"/>
              </a:ext>
            </a:extLst>
          </p:cNvPr>
          <p:cNvCxnSpPr>
            <a:cxnSpLocks/>
          </p:cNvCxnSpPr>
          <p:nvPr/>
        </p:nvCxnSpPr>
        <p:spPr bwMode="auto">
          <a:xfrm>
            <a:off x="8464061" y="4241693"/>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35DD1E7-CB07-0211-38AA-738DCE39097D}"/>
              </a:ext>
            </a:extLst>
          </p:cNvPr>
          <p:cNvCxnSpPr>
            <a:cxnSpLocks/>
          </p:cNvCxnSpPr>
          <p:nvPr/>
        </p:nvCxnSpPr>
        <p:spPr bwMode="auto">
          <a:xfrm>
            <a:off x="8464061" y="4705694"/>
            <a:ext cx="9177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4B85CC6-0085-C6F3-E669-AAC0B8FD27E6}"/>
              </a:ext>
            </a:extLst>
          </p:cNvPr>
          <p:cNvCxnSpPr>
            <a:cxnSpLocks/>
          </p:cNvCxnSpPr>
          <p:nvPr/>
        </p:nvCxnSpPr>
        <p:spPr bwMode="auto">
          <a:xfrm rot="5400000">
            <a:off x="11301262" y="4739758"/>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3327D0C-AFC4-FA28-2869-23D9AD2D38CA}"/>
              </a:ext>
            </a:extLst>
          </p:cNvPr>
          <p:cNvCxnSpPr>
            <a:cxnSpLocks/>
          </p:cNvCxnSpPr>
          <p:nvPr/>
        </p:nvCxnSpPr>
        <p:spPr bwMode="auto">
          <a:xfrm rot="5400000">
            <a:off x="10597557" y="4739758"/>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0EB4120-42FC-486D-257E-C1702C484C54}"/>
              </a:ext>
            </a:extLst>
          </p:cNvPr>
          <p:cNvCxnSpPr>
            <a:cxnSpLocks/>
          </p:cNvCxnSpPr>
          <p:nvPr/>
        </p:nvCxnSpPr>
        <p:spPr bwMode="auto">
          <a:xfrm rot="5400000">
            <a:off x="9909709" y="4739758"/>
            <a:ext cx="7143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92F5A2E-2511-5B8A-FD36-CE2820D76536}"/>
              </a:ext>
            </a:extLst>
          </p:cNvPr>
          <p:cNvCxnSpPr>
            <a:cxnSpLocks/>
          </p:cNvCxnSpPr>
          <p:nvPr/>
        </p:nvCxnSpPr>
        <p:spPr bwMode="auto">
          <a:xfrm rot="5400000">
            <a:off x="9193939" y="4739755"/>
            <a:ext cx="7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3D6D9F6-6EF6-2737-231D-54081D010D86}"/>
              </a:ext>
            </a:extLst>
          </p:cNvPr>
          <p:cNvCxnSpPr>
            <a:cxnSpLocks/>
          </p:cNvCxnSpPr>
          <p:nvPr/>
        </p:nvCxnSpPr>
        <p:spPr bwMode="auto">
          <a:xfrm rot="5400000">
            <a:off x="8508834" y="4739756"/>
            <a:ext cx="7143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5471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7233E-BA3B-3E03-DD92-7AD6D826ADE6}"/>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F99C72C3-CE1F-82C2-4F8E-ABCE00101570}"/>
              </a:ext>
            </a:extLst>
          </p:cNvPr>
          <p:cNvSpPr>
            <a:spLocks noGrp="1" noChangeArrowheads="1"/>
          </p:cNvSpPr>
          <p:nvPr>
            <p:ph type="title"/>
          </p:nvPr>
        </p:nvSpPr>
        <p:spPr/>
        <p:txBody>
          <a:bodyPr/>
          <a:lstStyle/>
          <a:p>
            <a:r>
              <a:rPr lang="en-US" altLang="en-US" sz="3600" dirty="0"/>
              <a:t>CAO/ARO/AIO-12 and OPRA Pooled Analysis: </a:t>
            </a:r>
            <a:br>
              <a:rPr lang="en-US" altLang="en-US" sz="3600" dirty="0"/>
            </a:br>
            <a:r>
              <a:rPr lang="en-US" altLang="en-US" sz="3600" dirty="0"/>
              <a:t>Additional Survival</a:t>
            </a:r>
            <a:endParaRPr lang="en-US" altLang="en-US" dirty="0"/>
          </a:p>
        </p:txBody>
      </p:sp>
      <p:sp>
        <p:nvSpPr>
          <p:cNvPr id="4" name="Text Box 15">
            <a:extLst>
              <a:ext uri="{FF2B5EF4-FFF2-40B4-BE49-F238E27FC236}">
                <a16:creationId xmlns:a16="http://schemas.microsoft.com/office/drawing/2014/main" id="{E83840D8-C5F5-20B0-9591-FBEA168FC43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a:t>
            </a:r>
          </a:p>
        </p:txBody>
      </p:sp>
      <p:graphicFrame>
        <p:nvGraphicFramePr>
          <p:cNvPr id="6" name="Table 5">
            <a:extLst>
              <a:ext uri="{FF2B5EF4-FFF2-40B4-BE49-F238E27FC236}">
                <a16:creationId xmlns:a16="http://schemas.microsoft.com/office/drawing/2014/main" id="{258866BE-9281-78F6-FC68-0F4B242EB38D}"/>
              </a:ext>
            </a:extLst>
          </p:cNvPr>
          <p:cNvGraphicFramePr>
            <a:graphicFrameLocks noGrp="1"/>
          </p:cNvGraphicFramePr>
          <p:nvPr>
            <p:extLst>
              <p:ext uri="{D42A27DB-BD31-4B8C-83A1-F6EECF244321}">
                <p14:modId xmlns:p14="http://schemas.microsoft.com/office/powerpoint/2010/main" val="1483663102"/>
              </p:ext>
            </p:extLst>
          </p:nvPr>
        </p:nvGraphicFramePr>
        <p:xfrm>
          <a:off x="723900" y="1603375"/>
          <a:ext cx="10758302" cy="2136795"/>
        </p:xfrm>
        <a:graphic>
          <a:graphicData uri="http://schemas.openxmlformats.org/drawingml/2006/table">
            <a:tbl>
              <a:tblPr firstRow="1" bandRow="1">
                <a:tableStyleId>{93296810-A885-4BE3-A3E7-6D5BEEA58F35}</a:tableStyleId>
              </a:tblPr>
              <a:tblGrid>
                <a:gridCol w="2988095">
                  <a:extLst>
                    <a:ext uri="{9D8B030D-6E8A-4147-A177-3AD203B41FA5}">
                      <a16:colId xmlns:a16="http://schemas.microsoft.com/office/drawing/2014/main" val="2949324924"/>
                    </a:ext>
                  </a:extLst>
                </a:gridCol>
                <a:gridCol w="3068463">
                  <a:extLst>
                    <a:ext uri="{9D8B030D-6E8A-4147-A177-3AD203B41FA5}">
                      <a16:colId xmlns:a16="http://schemas.microsoft.com/office/drawing/2014/main" val="2909384209"/>
                    </a:ext>
                  </a:extLst>
                </a:gridCol>
                <a:gridCol w="2350872">
                  <a:extLst>
                    <a:ext uri="{9D8B030D-6E8A-4147-A177-3AD203B41FA5}">
                      <a16:colId xmlns:a16="http://schemas.microsoft.com/office/drawing/2014/main" val="1518125459"/>
                    </a:ext>
                  </a:extLst>
                </a:gridCol>
                <a:gridCol w="2350872">
                  <a:extLst>
                    <a:ext uri="{9D8B030D-6E8A-4147-A177-3AD203B41FA5}">
                      <a16:colId xmlns:a16="http://schemas.microsoft.com/office/drawing/2014/main" val="3877739063"/>
                    </a:ext>
                  </a:extLst>
                </a:gridCol>
              </a:tblGrid>
              <a:tr h="478585">
                <a:tc>
                  <a:txBody>
                    <a:bodyPr/>
                    <a:lstStyle/>
                    <a:p>
                      <a:r>
                        <a:rPr lang="en-US" sz="2000" dirty="0"/>
                        <a:t>3-Yr Outcome, % (range)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CAO/ARO/AIO-12</a:t>
                      </a:r>
                    </a:p>
                    <a:p>
                      <a:pPr algn="ctr"/>
                      <a:r>
                        <a:rPr lang="en-US" sz="2000" dirty="0"/>
                        <a:t>(n = 304)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OPRA</a:t>
                      </a:r>
                    </a:p>
                    <a:p>
                      <a:pPr algn="ctr"/>
                      <a:r>
                        <a:rPr lang="en-US" sz="2000" dirty="0"/>
                        <a:t>(n = 324)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dirty="0"/>
                        <a:t>P</a:t>
                      </a:r>
                      <a:r>
                        <a:rPr lang="en-US" sz="2000" dirty="0"/>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28876656"/>
                  </a:ext>
                </a:extLst>
              </a:tr>
              <a:tr h="478585">
                <a:tc>
                  <a:txBody>
                    <a:bodyPr/>
                    <a:lstStyle/>
                    <a:p>
                      <a:r>
                        <a:rPr lang="en-US" sz="2000" dirty="0">
                          <a:solidFill>
                            <a:schemeClr val="bg1"/>
                          </a:solidFill>
                        </a:rPr>
                        <a:t>DRFS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82 (78-87)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82 (78-87)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08388381"/>
                  </a:ext>
                </a:extLst>
              </a:tr>
              <a:tr h="478585">
                <a:tc>
                  <a:txBody>
                    <a:bodyPr/>
                    <a:lstStyle/>
                    <a:p>
                      <a:r>
                        <a:rPr lang="en-US" sz="2000" dirty="0">
                          <a:solidFill>
                            <a:schemeClr val="bg1"/>
                          </a:solidFill>
                        </a:rPr>
                        <a:t>LRFS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95 (92-98)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95 (92-97)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5450616"/>
                  </a:ext>
                </a:extLst>
              </a:tr>
              <a:tr h="478585">
                <a:tc>
                  <a:txBody>
                    <a:bodyPr/>
                    <a:lstStyle/>
                    <a:p>
                      <a:r>
                        <a:rPr lang="en-US" sz="2000" dirty="0">
                          <a:solidFill>
                            <a:schemeClr val="bg1"/>
                          </a:solidFill>
                        </a:rPr>
                        <a:t>OS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92 (89-95)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94 (89-95)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8247060"/>
                  </a:ext>
                </a:extLst>
              </a:tr>
            </a:tbl>
          </a:graphicData>
        </a:graphic>
      </p:graphicFrame>
    </p:spTree>
    <p:extLst>
      <p:ext uri="{BB962C8B-B14F-4D97-AF65-F5344CB8AC3E}">
        <p14:creationId xmlns:p14="http://schemas.microsoft.com/office/powerpoint/2010/main" val="386502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73271-7FD9-EA46-8B23-96B3EC0CDD39}"/>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6360C0D6-46EA-1F48-EF1E-72E671E002D5}"/>
              </a:ext>
            </a:extLst>
          </p:cNvPr>
          <p:cNvSpPr>
            <a:spLocks noGrp="1" noChangeArrowheads="1"/>
          </p:cNvSpPr>
          <p:nvPr>
            <p:ph type="title"/>
          </p:nvPr>
        </p:nvSpPr>
        <p:spPr/>
        <p:txBody>
          <a:bodyPr/>
          <a:lstStyle/>
          <a:p>
            <a:r>
              <a:rPr lang="en-US" altLang="en-US" sz="3600" dirty="0"/>
              <a:t>CAO/ARO/AIO-12 and OPRA Pooled Analysis</a:t>
            </a:r>
            <a:r>
              <a:rPr lang="en-US" dirty="0"/>
              <a:t>: Investigators’ Conclusions</a:t>
            </a:r>
            <a:endParaRPr lang="en-US" altLang="en-US" dirty="0"/>
          </a:p>
        </p:txBody>
      </p:sp>
      <p:sp>
        <p:nvSpPr>
          <p:cNvPr id="2" name="Content Placeholder 1">
            <a:extLst>
              <a:ext uri="{FF2B5EF4-FFF2-40B4-BE49-F238E27FC236}">
                <a16:creationId xmlns:a16="http://schemas.microsoft.com/office/drawing/2014/main" id="{2F38D3C5-45CC-5149-95F0-3287CA3E02DF}"/>
              </a:ext>
            </a:extLst>
          </p:cNvPr>
          <p:cNvSpPr>
            <a:spLocks noGrp="1"/>
          </p:cNvSpPr>
          <p:nvPr>
            <p:ph idx="1"/>
          </p:nvPr>
        </p:nvSpPr>
        <p:spPr>
          <a:xfrm>
            <a:off x="604676" y="1513047"/>
            <a:ext cx="10722085" cy="4650686"/>
          </a:xfrm>
        </p:spPr>
        <p:txBody>
          <a:bodyPr/>
          <a:lstStyle/>
          <a:p>
            <a:r>
              <a:rPr lang="en-US" sz="2200" b="0" dirty="0">
                <a:solidFill>
                  <a:srgbClr val="000000"/>
                </a:solidFill>
                <a:effectLst/>
                <a:latin typeface="+mn-lt"/>
                <a:ea typeface="Times New Roman" panose="02020603050405020304" pitchFamily="18" charset="0"/>
                <a:cs typeface="Aptos" panose="020B0004020202020204" pitchFamily="34" charset="0"/>
              </a:rPr>
              <a:t>In this pooled analysis of 2 trials in </a:t>
            </a:r>
            <a:r>
              <a:rPr lang="en-US" altLang="en-US" sz="2200" dirty="0">
                <a:latin typeface="+mn-lt"/>
              </a:rPr>
              <a:t>patients with stage II/III rectal cancer, there were n</a:t>
            </a:r>
            <a:r>
              <a:rPr lang="en-US" sz="2200" b="0" dirty="0">
                <a:solidFill>
                  <a:srgbClr val="000000"/>
                </a:solidFill>
                <a:effectLst/>
                <a:latin typeface="+mn-lt"/>
                <a:ea typeface="Times New Roman" panose="02020603050405020304" pitchFamily="18" charset="0"/>
                <a:cs typeface="Aptos" panose="020B0004020202020204" pitchFamily="34" charset="0"/>
              </a:rPr>
              <a:t>o differences in survival outcomes between patients receiving TNT + mandatory TME (CAO/ARO/AIO-12) vs a TNT + a selective WW strategy (OPRA)</a:t>
            </a:r>
          </a:p>
          <a:p>
            <a:pPr lvl="1" indent="-342900">
              <a:buFont typeface="Wingdings" panose="05000000000000000000" pitchFamily="2" charset="2"/>
              <a:buChar char="§"/>
            </a:pPr>
            <a:r>
              <a:rPr lang="en-US" sz="2000" dirty="0">
                <a:solidFill>
                  <a:srgbClr val="000000"/>
                </a:solidFill>
                <a:latin typeface="+mn-lt"/>
                <a:ea typeface="Times New Roman" panose="02020603050405020304" pitchFamily="18" charset="0"/>
                <a:cs typeface="Aptos" panose="020B0004020202020204" pitchFamily="34" charset="0"/>
              </a:rPr>
              <a:t>&gt;6 wk of systemic chemotherapy does not improve survival in patients given chemoradiation</a:t>
            </a:r>
            <a:endParaRPr lang="en-US" sz="2000" b="0" dirty="0">
              <a:solidFill>
                <a:srgbClr val="000000"/>
              </a:solidFill>
              <a:effectLst/>
              <a:latin typeface="+mn-lt"/>
              <a:ea typeface="Times New Roman" panose="02020603050405020304" pitchFamily="18" charset="0"/>
              <a:cs typeface="Aptos" panose="020B0004020202020204" pitchFamily="34" charset="0"/>
            </a:endParaRPr>
          </a:p>
          <a:p>
            <a:pPr lvl="1" indent="-342900">
              <a:buFont typeface="Wingdings" panose="05000000000000000000" pitchFamily="2" charset="2"/>
              <a:buChar char="§"/>
            </a:pPr>
            <a:r>
              <a:rPr lang="en-US" sz="2000" b="0" dirty="0">
                <a:solidFill>
                  <a:srgbClr val="000000"/>
                </a:solidFill>
                <a:latin typeface="+mn-lt"/>
                <a:ea typeface="Times New Roman" panose="02020603050405020304" pitchFamily="18" charset="0"/>
                <a:cs typeface="Aptos" panose="020B0004020202020204" pitchFamily="34" charset="0"/>
              </a:rPr>
              <a:t>Patients with a nCR following </a:t>
            </a:r>
            <a:r>
              <a:rPr lang="en-US" sz="2000" dirty="0">
                <a:solidFill>
                  <a:srgbClr val="000000"/>
                </a:solidFill>
                <a:latin typeface="+mn-lt"/>
                <a:ea typeface="Times New Roman" panose="02020603050405020304" pitchFamily="18" charset="0"/>
                <a:cs typeface="Aptos" panose="020B0004020202020204" pitchFamily="34" charset="0"/>
              </a:rPr>
              <a:t>TNT </a:t>
            </a:r>
            <a:r>
              <a:rPr lang="en-US" sz="2000" b="0" dirty="0">
                <a:solidFill>
                  <a:srgbClr val="000000"/>
                </a:solidFill>
                <a:latin typeface="+mn-lt"/>
                <a:ea typeface="Times New Roman" panose="02020603050405020304" pitchFamily="18" charset="0"/>
                <a:cs typeface="Aptos" panose="020B0004020202020204" pitchFamily="34" charset="0"/>
              </a:rPr>
              <a:t>remain eligible for </a:t>
            </a:r>
            <a:r>
              <a:rPr lang="en-US" sz="2000" b="0" dirty="0">
                <a:solidFill>
                  <a:srgbClr val="000000"/>
                </a:solidFill>
                <a:effectLst/>
                <a:latin typeface="+mn-lt"/>
                <a:ea typeface="Times New Roman" panose="02020603050405020304" pitchFamily="18" charset="0"/>
                <a:cs typeface="Aptos" panose="020B0004020202020204" pitchFamily="34" charset="0"/>
              </a:rPr>
              <a:t>WW </a:t>
            </a:r>
            <a:r>
              <a:rPr lang="en-US" sz="2000" b="0" dirty="0">
                <a:solidFill>
                  <a:srgbClr val="000000"/>
                </a:solidFill>
                <a:latin typeface="+mn-lt"/>
                <a:ea typeface="Times New Roman" panose="02020603050405020304" pitchFamily="18" charset="0"/>
                <a:cs typeface="Aptos" panose="020B0004020202020204" pitchFamily="34" charset="0"/>
              </a:rPr>
              <a:t>surveillance because their survival outcomes were comparable to those with intermediate tumor regression following mandatory surgical resection</a:t>
            </a:r>
            <a:endParaRPr lang="en-US" sz="2000" b="0" dirty="0">
              <a:solidFill>
                <a:srgbClr val="000000"/>
              </a:solidFill>
              <a:effectLst/>
              <a:latin typeface="+mn-lt"/>
              <a:ea typeface="Times New Roman" panose="02020603050405020304" pitchFamily="18" charset="0"/>
              <a:cs typeface="Aptos" panose="020B0004020202020204" pitchFamily="34" charset="0"/>
            </a:endParaRPr>
          </a:p>
          <a:p>
            <a:pPr lvl="1"/>
            <a:r>
              <a:rPr lang="en-US" sz="2000" b="0" dirty="0">
                <a:solidFill>
                  <a:srgbClr val="000000"/>
                </a:solidFill>
                <a:effectLst/>
                <a:latin typeface="+mn-lt"/>
                <a:ea typeface="Times New Roman" panose="02020603050405020304" pitchFamily="18" charset="0"/>
                <a:cs typeface="Aptos" panose="020B0004020202020204" pitchFamily="34" charset="0"/>
              </a:rPr>
              <a:t>Patients who develop minor mucosal abnormalities after TNT remain candidates for </a:t>
            </a:r>
            <a:br>
              <a:rPr lang="en-US" sz="2000" b="0" dirty="0">
                <a:solidFill>
                  <a:srgbClr val="000000"/>
                </a:solidFill>
                <a:effectLst/>
                <a:latin typeface="+mn-lt"/>
                <a:ea typeface="Times New Roman" panose="02020603050405020304" pitchFamily="18" charset="0"/>
                <a:cs typeface="Aptos" panose="020B0004020202020204" pitchFamily="34" charset="0"/>
              </a:rPr>
            </a:br>
            <a:r>
              <a:rPr lang="en-US" sz="2000" b="0" dirty="0">
                <a:solidFill>
                  <a:srgbClr val="000000"/>
                </a:solidFill>
                <a:effectLst/>
                <a:latin typeface="+mn-lt"/>
                <a:ea typeface="Times New Roman" panose="02020603050405020304" pitchFamily="18" charset="0"/>
                <a:cs typeface="Aptos" panose="020B0004020202020204" pitchFamily="34" charset="0"/>
              </a:rPr>
              <a:t>WW surveillance, as their survival rates are comparable to those who were treated with mandatory TME, and a selective WW approach is safe for patients with an excellent response to TNT</a:t>
            </a:r>
          </a:p>
          <a:p>
            <a:r>
              <a:rPr lang="en-US" sz="2200" dirty="0">
                <a:solidFill>
                  <a:srgbClr val="000000"/>
                </a:solidFill>
                <a:latin typeface="+mn-lt"/>
                <a:ea typeface="Times New Roman" panose="02020603050405020304" pitchFamily="18" charset="0"/>
                <a:cs typeface="Aptos" panose="020B0004020202020204" pitchFamily="34" charset="0"/>
              </a:rPr>
              <a:t>Investigators concluded that WW </a:t>
            </a:r>
            <a:r>
              <a:rPr lang="en-US" sz="2200" b="0" dirty="0">
                <a:solidFill>
                  <a:srgbClr val="000000"/>
                </a:solidFill>
                <a:effectLst/>
                <a:latin typeface="+mn-lt"/>
                <a:ea typeface="Times New Roman" panose="02020603050405020304" pitchFamily="18" charset="0"/>
                <a:cs typeface="Aptos" panose="020B0004020202020204" pitchFamily="34" charset="0"/>
              </a:rPr>
              <a:t>surveillance</a:t>
            </a:r>
            <a:r>
              <a:rPr lang="en-US" sz="2200" dirty="0">
                <a:solidFill>
                  <a:srgbClr val="000000"/>
                </a:solidFill>
                <a:latin typeface="+mn-lt"/>
                <a:ea typeface="Times New Roman" panose="02020603050405020304" pitchFamily="18" charset="0"/>
                <a:cs typeface="Aptos" panose="020B0004020202020204" pitchFamily="34" charset="0"/>
              </a:rPr>
              <a:t> is a viable option for patients with </a:t>
            </a:r>
            <a:r>
              <a:rPr lang="en-US" altLang="en-US" sz="2200" dirty="0">
                <a:latin typeface="+mn-lt"/>
              </a:rPr>
              <a:t>stage II/III rectal cancer and cCR or nCR after </a:t>
            </a:r>
            <a:r>
              <a:rPr lang="en-US" sz="2200" b="0" dirty="0">
                <a:solidFill>
                  <a:srgbClr val="000000"/>
                </a:solidFill>
                <a:effectLst/>
                <a:latin typeface="+mn-lt"/>
                <a:ea typeface="Times New Roman" panose="02020603050405020304" pitchFamily="18" charset="0"/>
                <a:cs typeface="Aptos" panose="020B0004020202020204" pitchFamily="34" charset="0"/>
              </a:rPr>
              <a:t>TNT </a:t>
            </a:r>
          </a:p>
          <a:p>
            <a:pPr marL="342900" marR="0" indent="-342900">
              <a:buFont typeface="Wingdings" panose="05000000000000000000" pitchFamily="2" charset="2"/>
              <a:buChar char="§"/>
            </a:pPr>
            <a:endParaRPr lang="en-US" sz="2200" b="0" dirty="0">
              <a:solidFill>
                <a:srgbClr val="000000"/>
              </a:solidFill>
              <a:effectLst/>
              <a:latin typeface="+mn-lt"/>
              <a:ea typeface="Times New Roman" panose="02020603050405020304" pitchFamily="18" charset="0"/>
              <a:cs typeface="Aptos" panose="020B0004020202020204" pitchFamily="34" charset="0"/>
            </a:endParaRPr>
          </a:p>
          <a:p>
            <a:endParaRPr lang="en-US" sz="2200" dirty="0">
              <a:latin typeface="+mn-lt"/>
            </a:endParaRPr>
          </a:p>
        </p:txBody>
      </p:sp>
      <p:sp>
        <p:nvSpPr>
          <p:cNvPr id="4" name="Text Box 15">
            <a:extLst>
              <a:ext uri="{FF2B5EF4-FFF2-40B4-BE49-F238E27FC236}">
                <a16:creationId xmlns:a16="http://schemas.microsoft.com/office/drawing/2014/main" id="{87BFF9E6-6C49-81D2-A894-574A750C0FF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Williams. ASCO GI 2025. Abstr 21.</a:t>
            </a:r>
          </a:p>
        </p:txBody>
      </p:sp>
    </p:spTree>
    <p:extLst>
      <p:ext uri="{BB962C8B-B14F-4D97-AF65-F5344CB8AC3E}">
        <p14:creationId xmlns:p14="http://schemas.microsoft.com/office/powerpoint/2010/main" val="3382478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a:t>
            </a:r>
          </a:p>
          <a:p>
            <a:pPr>
              <a:buClr>
                <a:schemeClr val="tx2">
                  <a:lumMod val="20000"/>
                  <a:lumOff val="80000"/>
                </a:schemeClr>
              </a:buClr>
              <a:defRPr/>
            </a:pPr>
            <a:r>
              <a:rPr lang="en-US" sz="2400" dirty="0">
                <a:solidFill>
                  <a:srgbClr val="E1471D"/>
                </a:solidFill>
              </a:rPr>
              <a:t>Additional CME-certified analysis </a:t>
            </a:r>
            <a:r>
              <a:rPr lang="en-US" sz="24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EFFC6623-9154-4E8D-8341-A24A3EFCAE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c49d5d-4c6c-4314-a2cd-b3e16db621a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www.w3.org/XML/1998/namespace"/>
    <ds:schemaRef ds:uri="http://purl.org/dc/elements/1.1/"/>
    <ds:schemaRef ds:uri="6ec49d5d-4c6c-4314-a2cd-b3e16db621af"/>
    <ds:schemaRef ds:uri="http://schemas.microsoft.com/office/infopath/2007/PartnerControl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22fd6914-46d4-4c7e-bbad-46e82841b69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8947</TotalTime>
  <Words>1599</Words>
  <Application>Microsoft Office PowerPoint</Application>
  <PresentationFormat>Widescreen</PresentationFormat>
  <Paragraphs>233</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Google Sans</vt:lpstr>
      <vt:lpstr>Roboto</vt:lpstr>
      <vt:lpstr>Times</vt:lpstr>
      <vt:lpstr>Wingdings</vt:lpstr>
      <vt:lpstr>2022_CCO_Template</vt:lpstr>
      <vt:lpstr>CAO/ARO/AIO-12 and OPRA: Pooled Analysis of Watch and Wait vs Total Mesorectal Excision in Patients With Rectal Cancer Who Responded to Total Neoadjuvant Therapy</vt:lpstr>
      <vt:lpstr>About These Slides</vt:lpstr>
      <vt:lpstr>CAO/ARO/AIO-12 and OPRA Pooled Analysis: Background</vt:lpstr>
      <vt:lpstr>CAO/ARO/AIO-12 and OPRA Pooled Analysis:  Study Design</vt:lpstr>
      <vt:lpstr>CAO/ARO/AIO-12 and OPRA Pooled Analysis:  Baseline Characteristics</vt:lpstr>
      <vt:lpstr>CAO/ARO/AIO-12 and OPRA Pooled Analysis: DFS</vt:lpstr>
      <vt:lpstr>CAO/ARO/AIO-12 and OPRA Pooled Analysis:  DFS by Response</vt:lpstr>
      <vt:lpstr>CAO/ARO/AIO-12 and OPRA Pooled Analysis:  Additional Survival</vt:lpstr>
      <vt:lpstr>CAO/ARO/AIO-12 and OPRA Pooled Analysis: Investigators’ Conclusions</vt:lpstr>
      <vt:lpstr>Go Online for More CCO Coverage of  ASCO GI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CAO/ARO/AIO-12 and OPRA: Pooled Analysis of Watch and Wait vs Total Mesorectal Excision in Patients With Rectal Cancer Who Responded to Total Neoadjuvant Therapy</dc:title>
  <dc:creator>Preferred User</dc:creator>
  <cp:lastModifiedBy>Tara Cunningham</cp:lastModifiedBy>
  <cp:revision>40</cp:revision>
  <cp:lastPrinted>2016-09-26T20:21:49Z</cp:lastPrinted>
  <dcterms:created xsi:type="dcterms:W3CDTF">2005-05-27T15:08:01Z</dcterms:created>
  <dcterms:modified xsi:type="dcterms:W3CDTF">2025-02-07T20:41:41Z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