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74" r:id="rId6"/>
    <p:sldMasterId id="2147483683" r:id="rId7"/>
  </p:sldMasterIdLst>
  <p:notesMasterIdLst>
    <p:notesMasterId r:id="rId18"/>
  </p:notesMasterIdLst>
  <p:sldIdLst>
    <p:sldId id="551" r:id="rId8"/>
    <p:sldId id="308" r:id="rId9"/>
    <p:sldId id="541" r:id="rId10"/>
    <p:sldId id="1679" r:id="rId11"/>
    <p:sldId id="545" r:id="rId12"/>
    <p:sldId id="1680" r:id="rId13"/>
    <p:sldId id="1681" r:id="rId14"/>
    <p:sldId id="1676" r:id="rId15"/>
    <p:sldId id="557" r:id="rId16"/>
    <p:sldId id="31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pos="312" userDrawn="1">
          <p15:clr>
            <a:srgbClr val="A4A3A4"/>
          </p15:clr>
        </p15:guide>
        <p15:guide id="3" pos="456" userDrawn="1">
          <p15:clr>
            <a:srgbClr val="A4A3A4"/>
          </p15:clr>
        </p15:guide>
        <p15:guide id="4" pos="7224" userDrawn="1">
          <p15:clr>
            <a:srgbClr val="A4A3A4"/>
          </p15:clr>
        </p15:guide>
        <p15:guide id="5" pos="7392" userDrawn="1">
          <p15:clr>
            <a:srgbClr val="A4A3A4"/>
          </p15:clr>
        </p15:guide>
        <p15:guide id="6" orient="horz" pos="144" userDrawn="1">
          <p15:clr>
            <a:srgbClr val="A4A3A4"/>
          </p15:clr>
        </p15:guide>
        <p15:guide id="7" orient="horz" pos="216" userDrawn="1">
          <p15:clr>
            <a:srgbClr val="A4A3A4"/>
          </p15:clr>
        </p15:guide>
        <p15:guide id="8" orient="horz" pos="1008" userDrawn="1">
          <p15:clr>
            <a:srgbClr val="A4A3A4"/>
          </p15:clr>
        </p15:guide>
        <p15:guide id="9" orient="horz" pos="3912" userDrawn="1">
          <p15:clr>
            <a:srgbClr val="A4A3A4"/>
          </p15:clr>
        </p15:guide>
        <p15:guide id="10" orient="horz" pos="4032" userDrawn="1">
          <p15:clr>
            <a:srgbClr val="A4A3A4"/>
          </p15:clr>
        </p15:guide>
        <p15:guide id="11" orient="horz" pos="412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880627-937B-931E-5FBC-5DC0BC732A34}" name="CLINICALOPTIONS\tquill" initials="C" userId="CLINICALOPTIONS\tquill" providerId="None"/>
  <p188:author id="{DA0C238D-CCEE-0837-D6C7-885A6DD503E1}" name="Rachael Andrie" initials="RA" userId="S::randrie@clinicaloptions.com::311027c1-cf79-416d-b346-5f38dcd95c11" providerId="AD"/>
  <p188:author id="{A3276F90-A649-1CB1-C48C-8DDA0FD9458D}" name="kbrandt@clinicaloptions.com" initials="k" userId="kbrandt@clinicaloptions.com" providerId="None"/>
  <p188:author id="{9A13D3F1-E397-F431-59EA-2E5163B08BBF}" name="Bing-E Xu" initials="BEX" userId="87a7fe42d5b00958"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1" name="Megan Capel" initials="MC" lastIdx="21" clrIdx="0"/>
  <p:cmAuthor id="8" name="Bing-E Xu" initials="BEX" lastIdx="26" clrIdx="7">
    <p:extLst>
      <p:ext uri="{19B8F6BF-5375-455C-9EA6-DF929625EA0E}">
        <p15:presenceInfo xmlns:p15="http://schemas.microsoft.com/office/powerpoint/2012/main" userId="87a7fe42d5b00958" providerId="Windows Live"/>
      </p:ext>
    </p:extLst>
  </p:cmAuthor>
  <p:cmAuthor id="2" name=" " initials="MAC" lastIdx="11" clrIdx="1"/>
  <p:cmAuthor id="3" name="Andrew Bowser" initials="AB" lastIdx="1" clrIdx="2"/>
  <p:cmAuthor id="4" name="Melanie Couton" initials="MAC" lastIdx="1" clrIdx="3"/>
  <p:cmAuthor id="5" name="LT Fowler" initials="LF" lastIdx="5" clrIdx="4">
    <p:extLst>
      <p:ext uri="{19B8F6BF-5375-455C-9EA6-DF929625EA0E}">
        <p15:presenceInfo xmlns:p15="http://schemas.microsoft.com/office/powerpoint/2012/main" userId="S::lfowler@practicingclinicians.com::bdc4c4d6-9ded-467c-b80c-330a0ea8ffe4" providerId="AD"/>
      </p:ext>
    </p:extLst>
  </p:cmAuthor>
  <p:cmAuthor id="6" name="Taryn Gross" initials="TG"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2143" autoAdjust="0"/>
  </p:normalViewPr>
  <p:slideViewPr>
    <p:cSldViewPr snapToGrid="0">
      <p:cViewPr varScale="1">
        <p:scale>
          <a:sx n="48" d="100"/>
          <a:sy n="48" d="100"/>
        </p:scale>
        <p:origin x="1364" y="36"/>
      </p:cViewPr>
      <p:guideLst>
        <p:guide pos="3840"/>
        <p:guide pos="312"/>
        <p:guide pos="456"/>
        <p:guide pos="7224"/>
        <p:guide pos="7392"/>
        <p:guide orient="horz" pos="144"/>
        <p:guide orient="horz" pos="216"/>
        <p:guide orient="horz" pos="1008"/>
        <p:guide orient="horz" pos="3912"/>
        <p:guide orient="horz" pos="4032"/>
        <p:guide orient="horz" pos="4128"/>
      </p:guideLst>
    </p:cSldViewPr>
  </p:slideViewPr>
  <p:notesTextViewPr>
    <p:cViewPr>
      <p:scale>
        <a:sx n="1" d="1"/>
        <a:sy n="1" d="1"/>
      </p:scale>
      <p:origin x="0" y="0"/>
    </p:cViewPr>
  </p:notesTextViewPr>
  <p:sorterViewPr>
    <p:cViewPr>
      <p:scale>
        <a:sx n="100" d="100"/>
        <a:sy n="100" d="100"/>
      </p:scale>
      <p:origin x="0" y="-41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4.xml"/><Relationship Id="rId24" Type="http://schemas.microsoft.com/office/2018/10/relationships/authors" Target="authors.xml"/><Relationship Id="rId5" Type="http://schemas.openxmlformats.org/officeDocument/2006/relationships/slideMaster" Target="slideMasters/slideMaster1.xml"/><Relationship Id="rId15" Type="http://schemas.openxmlformats.org/officeDocument/2006/relationships/slide" Target="slides/slide8.xml"/><Relationship Id="rId23"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a:p>
        </p:txBody>
      </p:sp>
    </p:spTree>
    <p:extLst>
      <p:ext uri="{BB962C8B-B14F-4D97-AF65-F5344CB8AC3E}">
        <p14:creationId xmlns:p14="http://schemas.microsoft.com/office/powerpoint/2010/main" val="1794977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NSCLC, non-small-cell lung cancer; ORR, overall response rate;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6400159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ctDNA, circulating tumor DNA; NGS, next-generation sequencing; NSCLC, non-small-cell lung cancer; RP2D, recommended phase II dose.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193539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4163040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NE, not evaluable; ORR, overall response rate; PD, progressive disease; PR, partial response; SD, stable disease; TKI, tyrosine kinase inhibitor; </a:t>
            </a:r>
            <a:r>
              <a:rPr lang="en-US" i="1" dirty="0" err="1"/>
              <a:t>UNK</a:t>
            </a:r>
            <a:r>
              <a:rPr lang="en-US" i="1" dirty="0"/>
              <a:t>, unknown.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445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DoR</a:t>
            </a:r>
            <a:r>
              <a:rPr lang="en-US" i="1" dirty="0"/>
              <a:t>, duration of response; NE, not evaluable; PFS, progression-free survival; SD, stable disease.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310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ALT, alanine aminotransferase; AST, aspartate aminotransferase; </a:t>
            </a:r>
            <a:r>
              <a:rPr lang="en-US" i="1" dirty="0" err="1"/>
              <a:t>ILD</a:t>
            </a:r>
            <a:r>
              <a:rPr lang="en-US" i="1" dirty="0"/>
              <a:t>, </a:t>
            </a:r>
            <a:r>
              <a:rPr lang="en-US" b="0" i="1" dirty="0">
                <a:solidFill>
                  <a:srgbClr val="4D5156"/>
                </a:solidFill>
                <a:effectLst/>
                <a:latin typeface="Roboto" panose="02000000000000000000" pitchFamily="2" charset="0"/>
              </a:rPr>
              <a:t>interstitial </a:t>
            </a:r>
            <a:r>
              <a:rPr lang="en-US" b="0" i="1" dirty="0">
                <a:solidFill>
                  <a:srgbClr val="5F6368"/>
                </a:solidFill>
                <a:effectLst/>
                <a:latin typeface="Roboto" panose="02000000000000000000" pitchFamily="2" charset="0"/>
              </a:rPr>
              <a:t>lung disease; RP2D, recommended phase II dose; </a:t>
            </a:r>
            <a:r>
              <a:rPr lang="en-US" i="1" dirty="0" err="1"/>
              <a:t>TEAE</a:t>
            </a:r>
            <a:r>
              <a:rPr lang="en-US" i="1" dirty="0"/>
              <a:t>, treatment-emergent adverse event.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6458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 ORR, overall response rate;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43825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17085305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254320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2474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960177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268910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204359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29983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42769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3558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285174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16842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984605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444848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69069750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08598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16706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5" Type="http://schemas.openxmlformats.org/officeDocument/2006/relationships/slideLayout" Target="../slideLayouts/slideLayout26.xml"/><Relationship Id="rId4" Type="http://schemas.openxmlformats.org/officeDocument/2006/relationships/slideLayout" Target="../slideLayouts/slideLayout25.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2091315451"/>
      </p:ext>
    </p:extLst>
  </p:cSld>
  <p:clrMap bg1="dk2" tx1="lt1" bg2="dk1"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2952926860"/>
      </p:ext>
    </p:extLst>
  </p:cSld>
  <p:clrMap bg1="dk2" tx1="lt1" bg2="dk1"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CHRYSALIS: Updated Phase I Trial Results of </a:t>
            </a:r>
            <a:r>
              <a:rPr lang="en-US" altLang="en-US" sz="4000" dirty="0" err="1"/>
              <a:t>Amivantamab</a:t>
            </a:r>
            <a:r>
              <a:rPr lang="en-US" altLang="en-US" sz="4000" dirty="0"/>
              <a:t> in Advanced NSCLC With</a:t>
            </a:r>
            <a:br>
              <a:rPr lang="en-US" altLang="en-US" sz="4000" dirty="0"/>
            </a:br>
            <a:r>
              <a:rPr lang="en-US" altLang="en-US" sz="4000" i="1" dirty="0"/>
              <a:t>MET</a:t>
            </a:r>
            <a:r>
              <a:rPr lang="en-US" altLang="en-US" sz="4000" dirty="0"/>
              <a:t> Exon 14 Skipping Mutations</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10300"/>
            <a:ext cx="48799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2022 ASCO Annual Meeting, June 3-7, 2022, Chicago, Illinois</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altLang="en-US" dirty="0"/>
              <a:t>CHRYSALIS </a:t>
            </a:r>
            <a:r>
              <a:rPr lang="en-US" altLang="en-US" i="1" dirty="0"/>
              <a:t>MET</a:t>
            </a:r>
            <a:r>
              <a:rPr lang="en-US" altLang="en-US" dirty="0"/>
              <a:t>ex14 Cohort Update: </a:t>
            </a:r>
            <a:r>
              <a:rPr lang="en-US" dirty="0"/>
              <a:t>Background</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p:txBody>
          <a:bodyPr/>
          <a:lstStyle/>
          <a:p>
            <a:pPr>
              <a:spcAft>
                <a:spcPts val="400"/>
              </a:spcAft>
            </a:pPr>
            <a:r>
              <a:rPr lang="en-US" sz="2000" dirty="0" err="1"/>
              <a:t>Amivantamab</a:t>
            </a:r>
            <a:r>
              <a:rPr lang="en-US" sz="2000" dirty="0"/>
              <a:t>, an EGFR-MET bispecific antibody, is approved for the treatment of advanced NSCLC with </a:t>
            </a:r>
            <a:r>
              <a:rPr kumimoji="0" lang="en-US" sz="2000" b="0" i="1" u="none" strike="noStrike" kern="0" cap="none" spc="0" normalizeH="0" baseline="0" noProof="0" dirty="0">
                <a:ln>
                  <a:noFill/>
                </a:ln>
                <a:solidFill>
                  <a:srgbClr val="000000"/>
                </a:solidFill>
                <a:effectLst/>
                <a:uLnTx/>
                <a:uFillTx/>
              </a:rPr>
              <a:t>EGFR</a:t>
            </a:r>
            <a:r>
              <a:rPr kumimoji="0" lang="en-US" sz="2000" b="0" i="0" u="none" strike="noStrike" kern="0" cap="none" spc="0" normalizeH="0" baseline="0" noProof="0" dirty="0">
                <a:ln>
                  <a:noFill/>
                </a:ln>
                <a:solidFill>
                  <a:srgbClr val="000000"/>
                </a:solidFill>
                <a:effectLst/>
                <a:uLnTx/>
                <a:uFillTx/>
              </a:rPr>
              <a:t> exon 20 insertion mutations</a:t>
            </a:r>
            <a:r>
              <a:rPr lang="en-US" sz="2000" dirty="0"/>
              <a:t> following progression on platinum-based CT</a:t>
            </a:r>
            <a:r>
              <a:rPr lang="en-US" sz="2000" baseline="30000" dirty="0"/>
              <a:t>1</a:t>
            </a:r>
          </a:p>
          <a:p>
            <a:pPr>
              <a:spcAft>
                <a:spcPts val="400"/>
              </a:spcAft>
            </a:pPr>
            <a:r>
              <a:rPr lang="en-US" sz="2000" dirty="0"/>
              <a:t>Amivantamab in combination with the third-generation EGFR TKI lazertinib has shown antitumor activity in TKI-resistant </a:t>
            </a:r>
            <a:r>
              <a:rPr lang="en-US" sz="2000" i="1" dirty="0"/>
              <a:t>EGFR</a:t>
            </a:r>
            <a:r>
              <a:rPr lang="en-US" sz="2000" dirty="0"/>
              <a:t>-mutated NSCLC with </a:t>
            </a:r>
            <a:r>
              <a:rPr lang="en-US" sz="2000" i="1" dirty="0"/>
              <a:t>MET</a:t>
            </a:r>
            <a:r>
              <a:rPr lang="en-US" sz="2000" dirty="0"/>
              <a:t> amplification</a:t>
            </a:r>
            <a:r>
              <a:rPr lang="en-US" sz="2000" baseline="30000" dirty="0"/>
              <a:t>2,3</a:t>
            </a:r>
          </a:p>
          <a:p>
            <a:pPr lvl="1">
              <a:spcAft>
                <a:spcPts val="400"/>
              </a:spcAft>
            </a:pPr>
            <a:r>
              <a:rPr lang="en-US" sz="1800" dirty="0"/>
              <a:t>Affinity for MET (40 </a:t>
            </a:r>
            <a:r>
              <a:rPr lang="en-US" sz="1800" dirty="0" err="1"/>
              <a:t>pM</a:t>
            </a:r>
            <a:r>
              <a:rPr lang="en-US" sz="1800" dirty="0"/>
              <a:t>) greater than for EGFR (1.4 </a:t>
            </a:r>
            <a:r>
              <a:rPr lang="en-US" sz="1800" dirty="0" err="1"/>
              <a:t>nM</a:t>
            </a:r>
            <a:r>
              <a:rPr lang="en-US" sz="1800" dirty="0"/>
              <a:t>)</a:t>
            </a:r>
            <a:r>
              <a:rPr lang="en-US" sz="1800" baseline="30000" dirty="0"/>
              <a:t>4</a:t>
            </a:r>
          </a:p>
          <a:p>
            <a:pPr>
              <a:spcAft>
                <a:spcPts val="400"/>
              </a:spcAft>
            </a:pPr>
            <a:r>
              <a:rPr lang="en-US" sz="2000" i="1" dirty="0"/>
              <a:t>MET </a:t>
            </a:r>
            <a:r>
              <a:rPr lang="en-US" sz="2000" dirty="0"/>
              <a:t>exon 14 skipping mutations found in ~3% of NSCLC adenocarcinoma cases</a:t>
            </a:r>
            <a:r>
              <a:rPr lang="en-US" sz="2000" baseline="30000" dirty="0"/>
              <a:t>5</a:t>
            </a:r>
          </a:p>
          <a:p>
            <a:pPr lvl="1">
              <a:spcAft>
                <a:spcPts val="400"/>
              </a:spcAft>
            </a:pPr>
            <a:r>
              <a:rPr lang="en-US" sz="1800" dirty="0"/>
              <a:t>Approved MET TKIs include </a:t>
            </a:r>
            <a:r>
              <a:rPr lang="en-US" sz="1800" dirty="0" err="1"/>
              <a:t>capmatinib</a:t>
            </a:r>
            <a:r>
              <a:rPr lang="en-US" sz="1800" dirty="0"/>
              <a:t> and </a:t>
            </a:r>
            <a:r>
              <a:rPr lang="en-US" sz="1800" dirty="0" err="1"/>
              <a:t>tepotinib</a:t>
            </a:r>
            <a:r>
              <a:rPr lang="en-US" sz="1800" dirty="0"/>
              <a:t>, with an ORR of ~42% across disease settings</a:t>
            </a:r>
            <a:r>
              <a:rPr lang="en-US" sz="1800" baseline="30000" dirty="0"/>
              <a:t>6,7</a:t>
            </a:r>
          </a:p>
          <a:p>
            <a:pPr lvl="1">
              <a:spcAft>
                <a:spcPts val="400"/>
              </a:spcAft>
            </a:pPr>
            <a:r>
              <a:rPr lang="en-US" sz="1800" dirty="0"/>
              <a:t>Despite available MET TKIs for </a:t>
            </a:r>
            <a:r>
              <a:rPr lang="en-US" sz="1800" i="1" dirty="0"/>
              <a:t>MET</a:t>
            </a:r>
            <a:r>
              <a:rPr lang="en-US" sz="1800" dirty="0"/>
              <a:t>ex14-driven NSCLC, acquired resistance remains a concern</a:t>
            </a:r>
            <a:r>
              <a:rPr lang="en-US" sz="1800" baseline="30000" dirty="0"/>
              <a:t>8</a:t>
            </a:r>
          </a:p>
          <a:p>
            <a:pPr>
              <a:spcAft>
                <a:spcPts val="400"/>
              </a:spcAft>
            </a:pPr>
            <a:r>
              <a:rPr lang="en-US" sz="2000" dirty="0"/>
              <a:t>Initial results from the phase I CHRYSALIS trial suggested that amivantamab is active in advanced/metastatic NSCLC with a primary </a:t>
            </a:r>
            <a:r>
              <a:rPr lang="en-US" sz="2000" i="1" dirty="0"/>
              <a:t>MET</a:t>
            </a:r>
            <a:r>
              <a:rPr lang="en-US" sz="2000" dirty="0"/>
              <a:t>ex14 mutation, whether treated or untreated</a:t>
            </a:r>
            <a:r>
              <a:rPr lang="en-US" sz="2000" baseline="30000" dirty="0"/>
              <a:t>9</a:t>
            </a:r>
            <a:endParaRPr lang="en-US" sz="2000" dirty="0"/>
          </a:p>
          <a:p>
            <a:pPr>
              <a:spcAft>
                <a:spcPts val="400"/>
              </a:spcAft>
            </a:pPr>
            <a:r>
              <a:rPr lang="en-US" sz="2000" dirty="0"/>
              <a:t>Current analysis reports updated results from CHRYSALIS of </a:t>
            </a:r>
            <a:r>
              <a:rPr lang="en-US" sz="2000" dirty="0" err="1"/>
              <a:t>amivantamab</a:t>
            </a:r>
            <a:r>
              <a:rPr lang="en-US" sz="2000" dirty="0"/>
              <a:t> in patients with </a:t>
            </a:r>
            <a:r>
              <a:rPr lang="en-US" sz="2000" i="1" dirty="0"/>
              <a:t>MET</a:t>
            </a:r>
            <a:r>
              <a:rPr lang="en-US" sz="2000" dirty="0"/>
              <a:t>ex14-driven advanced/metastatic NSCLC</a:t>
            </a:r>
            <a:r>
              <a:rPr lang="en-US" sz="2000" baseline="30000" dirty="0"/>
              <a:t>10</a:t>
            </a:r>
            <a:endParaRPr lang="en-US" sz="2000" dirty="0"/>
          </a:p>
        </p:txBody>
      </p:sp>
      <p:sp>
        <p:nvSpPr>
          <p:cNvPr id="4" name="Text Box 15">
            <a:extLst>
              <a:ext uri="{FF2B5EF4-FFF2-40B4-BE49-F238E27FC236}">
                <a16:creationId xmlns:a16="http://schemas.microsoft.com/office/drawing/2014/main" id="{6A7E6246-2E7A-466C-9923-708F7379DB91}"/>
              </a:ext>
            </a:extLst>
          </p:cNvPr>
          <p:cNvSpPr txBox="1">
            <a:spLocks noChangeArrowheads="1"/>
          </p:cNvSpPr>
          <p:nvPr/>
        </p:nvSpPr>
        <p:spPr bwMode="auto">
          <a:xfrm>
            <a:off x="412751" y="6001295"/>
            <a:ext cx="7504028" cy="646331"/>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a:t>
            </a:r>
            <a:r>
              <a:rPr lang="en-US" altLang="en-US" sz="1200" b="0" spc="-10" dirty="0" err="1">
                <a:solidFill>
                  <a:schemeClr val="bg2"/>
                </a:solidFill>
                <a:latin typeface="Calibri" panose="020F0502020204030204" pitchFamily="34" charset="0"/>
              </a:rPr>
              <a:t>Amivantamab</a:t>
            </a:r>
            <a:r>
              <a:rPr lang="en-US" altLang="en-US" sz="1200" b="0" spc="-10" dirty="0">
                <a:solidFill>
                  <a:schemeClr val="bg2"/>
                </a:solidFill>
                <a:latin typeface="Calibri" panose="020F0502020204030204" pitchFamily="34" charset="0"/>
              </a:rPr>
              <a:t> PI. 2. </a:t>
            </a:r>
            <a:r>
              <a:rPr lang="en-US" altLang="en-US" sz="1200" b="0" spc="-10" dirty="0" err="1">
                <a:solidFill>
                  <a:schemeClr val="bg2"/>
                </a:solidFill>
                <a:latin typeface="Calibri" panose="020F0502020204030204" pitchFamily="34" charset="0"/>
              </a:rPr>
              <a:t>Haura</a:t>
            </a:r>
            <a:r>
              <a:rPr lang="en-US" altLang="en-US" sz="1200" b="0" spc="-10" dirty="0">
                <a:solidFill>
                  <a:schemeClr val="bg2"/>
                </a:solidFill>
                <a:latin typeface="Calibri" panose="020F0502020204030204" pitchFamily="34" charset="0"/>
              </a:rPr>
              <a:t>. ASCO 2019. </a:t>
            </a:r>
            <a:r>
              <a:rPr lang="en-US" altLang="en-US" sz="1200" b="0" spc="-10" dirty="0" err="1">
                <a:solidFill>
                  <a:schemeClr val="bg2"/>
                </a:solidFill>
                <a:latin typeface="Calibri" panose="020F0502020204030204" pitchFamily="34" charset="0"/>
              </a:rPr>
              <a:t>Abstr</a:t>
            </a:r>
            <a:r>
              <a:rPr lang="en-US" altLang="en-US" sz="1200" b="0" spc="-10" dirty="0">
                <a:solidFill>
                  <a:schemeClr val="bg2"/>
                </a:solidFill>
                <a:latin typeface="Calibri" panose="020F0502020204030204" pitchFamily="34" charset="0"/>
              </a:rPr>
              <a:t> 9009. 3. Bauml. ASCO 2021. Abstr 9006. 4. </a:t>
            </a:r>
            <a:r>
              <a:rPr lang="en-US" altLang="en-US" sz="1200" b="0" spc="-10" dirty="0" err="1">
                <a:solidFill>
                  <a:schemeClr val="bg2"/>
                </a:solidFill>
                <a:latin typeface="Calibri" panose="020F0502020204030204" pitchFamily="34" charset="0"/>
              </a:rPr>
              <a:t>Brazel</a:t>
            </a:r>
            <a:r>
              <a:rPr lang="en-US" altLang="en-US" sz="1200" b="0" spc="-10" dirty="0">
                <a:solidFill>
                  <a:schemeClr val="bg2"/>
                </a:solidFill>
                <a:latin typeface="Calibri" panose="020F0502020204030204" pitchFamily="34" charset="0"/>
              </a:rPr>
              <a:t>. Lung Cancer (</a:t>
            </a:r>
            <a:r>
              <a:rPr lang="en-US" altLang="en-US" sz="1200" b="0" spc="-10" dirty="0" err="1">
                <a:solidFill>
                  <a:schemeClr val="bg2"/>
                </a:solidFill>
                <a:latin typeface="Calibri" panose="020F0502020204030204" pitchFamily="34" charset="0"/>
              </a:rPr>
              <a:t>Auckl</a:t>
            </a:r>
            <a:r>
              <a:rPr lang="en-US" altLang="en-US" sz="1200" b="0" spc="-10" dirty="0">
                <a:solidFill>
                  <a:schemeClr val="bg2"/>
                </a:solidFill>
                <a:latin typeface="Calibri" panose="020F0502020204030204" pitchFamily="34" charset="0"/>
              </a:rPr>
              <a:t>). 2021;12:133. 5. Frampton. Cancer Discov. 2015;5:850. 6. </a:t>
            </a:r>
            <a:r>
              <a:rPr lang="en-US" altLang="en-US" sz="1200" b="0" spc="-10" dirty="0" err="1">
                <a:solidFill>
                  <a:schemeClr val="bg2"/>
                </a:solidFill>
                <a:latin typeface="Calibri" panose="020F0502020204030204" pitchFamily="34" charset="0"/>
              </a:rPr>
              <a:t>Capmatinib</a:t>
            </a:r>
            <a:r>
              <a:rPr lang="en-US" altLang="en-US" sz="1200" b="0" spc="-10" dirty="0">
                <a:solidFill>
                  <a:schemeClr val="bg2"/>
                </a:solidFill>
                <a:latin typeface="Calibri" panose="020F0502020204030204" pitchFamily="34" charset="0"/>
              </a:rPr>
              <a:t> PI. 7. </a:t>
            </a:r>
            <a:r>
              <a:rPr lang="en-US" altLang="en-US" sz="1200" b="0" spc="-10" dirty="0" err="1">
                <a:solidFill>
                  <a:schemeClr val="bg2"/>
                </a:solidFill>
                <a:latin typeface="Calibri" panose="020F0502020204030204" pitchFamily="34" charset="0"/>
              </a:rPr>
              <a:t>Tepotinib</a:t>
            </a:r>
            <a:r>
              <a:rPr lang="en-US" altLang="en-US" sz="1200" b="0" spc="-10" dirty="0">
                <a:solidFill>
                  <a:schemeClr val="bg2"/>
                </a:solidFill>
                <a:latin typeface="Calibri" panose="020F0502020204030204" pitchFamily="34" charset="0"/>
              </a:rPr>
              <a:t> PI. 8. </a:t>
            </a:r>
            <a:r>
              <a:rPr lang="en-US" altLang="en-US" sz="1200" b="0" spc="-10" dirty="0" err="1">
                <a:solidFill>
                  <a:schemeClr val="bg2"/>
                </a:solidFill>
                <a:latin typeface="Calibri" panose="020F0502020204030204" pitchFamily="34" charset="0"/>
              </a:rPr>
              <a:t>Fujino</a:t>
            </a:r>
            <a:r>
              <a:rPr lang="en-US" altLang="en-US" sz="1200" b="0" spc="-10" dirty="0">
                <a:solidFill>
                  <a:schemeClr val="bg2"/>
                </a:solidFill>
                <a:latin typeface="Calibri" panose="020F0502020204030204" pitchFamily="34" charset="0"/>
              </a:rPr>
              <a:t>. Lung Cancer Targets </a:t>
            </a:r>
            <a:r>
              <a:rPr lang="en-US" altLang="en-US" sz="1200" b="0" spc="-10" dirty="0" err="1">
                <a:solidFill>
                  <a:schemeClr val="bg2"/>
                </a:solidFill>
                <a:latin typeface="Calibri" panose="020F0502020204030204" pitchFamily="34" charset="0"/>
              </a:rPr>
              <a:t>Ther</a:t>
            </a:r>
            <a:r>
              <a:rPr lang="en-US" altLang="en-US" sz="1200" b="0" spc="-10" dirty="0">
                <a:solidFill>
                  <a:schemeClr val="bg2"/>
                </a:solidFill>
                <a:latin typeface="Calibri" panose="020F0502020204030204" pitchFamily="34" charset="0"/>
              </a:rPr>
              <a:t>. 2021;12:35. 9. </a:t>
            </a:r>
            <a:r>
              <a:rPr lang="en-US" altLang="en-US" sz="1200" b="0" spc="-10" dirty="0" err="1">
                <a:solidFill>
                  <a:schemeClr val="bg2"/>
                </a:solidFill>
                <a:latin typeface="Calibri" panose="020F0502020204030204" pitchFamily="34" charset="0"/>
              </a:rPr>
              <a:t>Spira</a:t>
            </a:r>
            <a:r>
              <a:rPr lang="en-US" altLang="en-US" sz="1200" b="0" spc="-10" dirty="0">
                <a:solidFill>
                  <a:schemeClr val="bg2"/>
                </a:solidFill>
                <a:latin typeface="Calibri" panose="020F0502020204030204" pitchFamily="34" charset="0"/>
              </a:rPr>
              <a:t>. WCLC 2021. Abstr OA15.03. 10. Krebs. ASCO 2022. </a:t>
            </a:r>
            <a:r>
              <a:rPr lang="en-US" altLang="en-US" sz="1200" b="0" spc="-10" dirty="0" err="1">
                <a:solidFill>
                  <a:schemeClr val="bg2"/>
                </a:solidFill>
                <a:latin typeface="Calibri" panose="020F0502020204030204" pitchFamily="34" charset="0"/>
              </a:rPr>
              <a:t>Abstr</a:t>
            </a:r>
            <a:r>
              <a:rPr lang="en-US" altLang="en-US" sz="1200" b="0" spc="-10" dirty="0">
                <a:solidFill>
                  <a:schemeClr val="bg2"/>
                </a:solidFill>
                <a:latin typeface="Calibri" panose="020F0502020204030204" pitchFamily="34" charset="0"/>
              </a:rPr>
              <a:t> 9008. </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29605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altLang="en-US" dirty="0"/>
              <a:t>CHRYSALIS </a:t>
            </a:r>
            <a:r>
              <a:rPr lang="en-US" altLang="en-US" i="1" dirty="0"/>
              <a:t>MET</a:t>
            </a:r>
            <a:r>
              <a:rPr lang="en-US" altLang="en-US" dirty="0"/>
              <a:t>ex14 Cohort Update: Study Design</a:t>
            </a:r>
            <a:endParaRPr lang="en-US" dirty="0"/>
          </a:p>
        </p:txBody>
      </p:sp>
      <p:sp>
        <p:nvSpPr>
          <p:cNvPr id="19" name="Content Placeholder 2">
            <a:extLst>
              <a:ext uri="{FF2B5EF4-FFF2-40B4-BE49-F238E27FC236}">
                <a16:creationId xmlns:a16="http://schemas.microsoft.com/office/drawing/2014/main" id="{71616305-7ABC-1643-9E91-102F52B8BFBE}"/>
              </a:ext>
            </a:extLst>
          </p:cNvPr>
          <p:cNvSpPr>
            <a:spLocks noGrp="1"/>
          </p:cNvSpPr>
          <p:nvPr>
            <p:ph idx="1"/>
          </p:nvPr>
        </p:nvSpPr>
        <p:spPr/>
        <p:txBody>
          <a:bodyPr/>
          <a:lstStyle/>
          <a:p>
            <a:r>
              <a:rPr lang="en-US" sz="2200" dirty="0"/>
              <a:t>Open-label phase I multicohort dose-escalation (140-1750 mg) and dose-expansion study</a:t>
            </a:r>
          </a:p>
          <a:p>
            <a:pPr lvl="1"/>
            <a:r>
              <a:rPr lang="en-US" sz="2000" dirty="0"/>
              <a:t>Current report focused on MET-2 cohort of patients with advanced/metastatic NSCLC and </a:t>
            </a:r>
            <a:r>
              <a:rPr lang="en-US" sz="2000" i="1" dirty="0"/>
              <a:t>MET</a:t>
            </a:r>
            <a:r>
              <a:rPr lang="en-US" sz="2000" dirty="0"/>
              <a:t>ex14 skipping mutations who received amivantamab monotherapy in dose expansion</a:t>
            </a:r>
            <a:endParaRPr lang="en-US" sz="2000" b="0" kern="0" dirty="0"/>
          </a:p>
        </p:txBody>
      </p:sp>
      <p:sp>
        <p:nvSpPr>
          <p:cNvPr id="4" name="Text Box 15">
            <a:extLst>
              <a:ext uri="{FF2B5EF4-FFF2-40B4-BE49-F238E27FC236}">
                <a16:creationId xmlns:a16="http://schemas.microsoft.com/office/drawing/2014/main" id="{6A7E6246-2E7A-466C-9923-708F7379DB91}"/>
              </a:ext>
            </a:extLst>
          </p:cNvPr>
          <p:cNvSpPr txBox="1">
            <a:spLocks noChangeArrowheads="1"/>
          </p:cNvSpPr>
          <p:nvPr/>
        </p:nvSpPr>
        <p:spPr bwMode="auto">
          <a:xfrm>
            <a:off x="412750" y="6361483"/>
            <a:ext cx="8498775"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Krebs. ASCO 2022.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Abstr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r>
              <a:rPr lang="en-US" altLang="en-US" sz="1200" b="0" spc="-10" dirty="0">
                <a:solidFill>
                  <a:srgbClr val="455560"/>
                </a:solidFill>
                <a:latin typeface="Calibri" panose="020F0502020204030204" pitchFamily="34" charset="0"/>
                <a:cs typeface="Arial" panose="020B0604020202020204" pitchFamily="34" charset="0"/>
              </a:rPr>
              <a:t>9008</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NCT02609776.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0" name="Text Box 45">
            <a:extLst>
              <a:ext uri="{FF2B5EF4-FFF2-40B4-BE49-F238E27FC236}">
                <a16:creationId xmlns:a16="http://schemas.microsoft.com/office/drawing/2014/main" id="{EBFE4450-68A3-B047-9D5A-17806E900F13}"/>
              </a:ext>
            </a:extLst>
          </p:cNvPr>
          <p:cNvSpPr txBox="1">
            <a:spLocks noChangeArrowheads="1"/>
          </p:cNvSpPr>
          <p:nvPr/>
        </p:nvSpPr>
        <p:spPr bwMode="auto">
          <a:xfrm>
            <a:off x="1107932" y="2783694"/>
            <a:ext cx="2848953"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metastatic or advanced/unresectable NSCLC with measurable disease and primary </a:t>
            </a: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MET</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ex14 mutation (by NGS of tumor or </a:t>
            </a:r>
            <a:r>
              <a:rPr kumimoji="0" lang="en-US" alt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ctDNA</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who failed or were ineligible for standard of care treatment</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a:t>
            </a:r>
            <a:r>
              <a:rPr lang="en-US" altLang="en-US" sz="1800" dirty="0">
                <a:solidFill>
                  <a:srgbClr val="000000"/>
                </a:solidFill>
                <a:latin typeface="Calibri" panose="020F0502020204030204" pitchFamily="34" charset="0"/>
                <a:cs typeface="Arial" panose="020B0604020202020204" pitchFamily="34" charset="0"/>
              </a:rPr>
              <a:t>55</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14" name="Line 52">
            <a:extLst>
              <a:ext uri="{FF2B5EF4-FFF2-40B4-BE49-F238E27FC236}">
                <a16:creationId xmlns:a16="http://schemas.microsoft.com/office/drawing/2014/main" id="{BC6F0EC2-441C-2C44-9C55-276E2B2123BC}"/>
              </a:ext>
            </a:extLst>
          </p:cNvPr>
          <p:cNvSpPr>
            <a:spLocks noChangeShapeType="1"/>
          </p:cNvSpPr>
          <p:nvPr/>
        </p:nvSpPr>
        <p:spPr bwMode="auto">
          <a:xfrm>
            <a:off x="4056298" y="4074183"/>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 name="Content Placeholder 2">
            <a:extLst>
              <a:ext uri="{FF2B5EF4-FFF2-40B4-BE49-F238E27FC236}">
                <a16:creationId xmlns:a16="http://schemas.microsoft.com/office/drawing/2014/main" id="{82E2506D-4566-5E43-83DB-AECFF7C99D98}"/>
              </a:ext>
            </a:extLst>
          </p:cNvPr>
          <p:cNvSpPr txBox="1">
            <a:spLocks/>
          </p:cNvSpPr>
          <p:nvPr/>
        </p:nvSpPr>
        <p:spPr bwMode="auto">
          <a:xfrm>
            <a:off x="604675" y="5650433"/>
            <a:ext cx="11136711" cy="36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0"/>
              </a:spcBef>
              <a:spcAft>
                <a:spcPts val="700"/>
              </a:spcAft>
              <a:buClr>
                <a:srgbClr val="000000"/>
              </a:buClr>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Key objectives: safety and efficacy at RP2D </a:t>
            </a:r>
            <a:b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endPar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7" name="Rectangle 50">
            <a:extLst>
              <a:ext uri="{FF2B5EF4-FFF2-40B4-BE49-F238E27FC236}">
                <a16:creationId xmlns:a16="http://schemas.microsoft.com/office/drawing/2014/main" id="{28C8DB6F-1914-4756-80BF-A2360F172731}"/>
              </a:ext>
            </a:extLst>
          </p:cNvPr>
          <p:cNvSpPr>
            <a:spLocks noChangeArrowheads="1"/>
          </p:cNvSpPr>
          <p:nvPr/>
        </p:nvSpPr>
        <p:spPr bwMode="auto">
          <a:xfrm>
            <a:off x="4933426" y="3541077"/>
            <a:ext cx="3566160" cy="105480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Amivantamab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IV</a:t>
            </a: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RP2D* </a:t>
            </a:r>
            <a:b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fr-FR"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cycle 1 QW, cycle 2+ Q2W</a:t>
            </a:r>
            <a:endPar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 name="Text Box 45">
            <a:extLst>
              <a:ext uri="{FF2B5EF4-FFF2-40B4-BE49-F238E27FC236}">
                <a16:creationId xmlns:a16="http://schemas.microsoft.com/office/drawing/2014/main" id="{7BD7AC8A-6FD7-4C9A-95E1-2EEED0AAD9B2}"/>
              </a:ext>
            </a:extLst>
          </p:cNvPr>
          <p:cNvSpPr txBox="1">
            <a:spLocks noChangeArrowheads="1"/>
          </p:cNvSpPr>
          <p:nvPr/>
        </p:nvSpPr>
        <p:spPr bwMode="auto">
          <a:xfrm>
            <a:off x="4933425" y="2875277"/>
            <a:ext cx="356615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Expansion</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(planned N ≤ 100)</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3" name="Rectangle 46">
            <a:extLst>
              <a:ext uri="{FF2B5EF4-FFF2-40B4-BE49-F238E27FC236}">
                <a16:creationId xmlns:a16="http://schemas.microsoft.com/office/drawing/2014/main" id="{9603EA72-0C9E-418B-9CF3-5F495464C8A4}"/>
              </a:ext>
            </a:extLst>
          </p:cNvPr>
          <p:cNvSpPr>
            <a:spLocks noChangeArrowheads="1"/>
          </p:cNvSpPr>
          <p:nvPr/>
        </p:nvSpPr>
        <p:spPr bwMode="auto">
          <a:xfrm>
            <a:off x="4907729" y="4586351"/>
            <a:ext cx="39147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*1050 mg if &lt;80 kg and 1400 mg if ≥80 kg.</a:t>
            </a:r>
            <a:endPar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4" name="Line 52">
            <a:extLst>
              <a:ext uri="{FF2B5EF4-FFF2-40B4-BE49-F238E27FC236}">
                <a16:creationId xmlns:a16="http://schemas.microsoft.com/office/drawing/2014/main" id="{7C3D90AE-CD6A-45FF-BA32-195043080D6A}"/>
              </a:ext>
            </a:extLst>
          </p:cNvPr>
          <p:cNvSpPr>
            <a:spLocks noChangeShapeType="1"/>
          </p:cNvSpPr>
          <p:nvPr/>
        </p:nvSpPr>
        <p:spPr bwMode="auto">
          <a:xfrm>
            <a:off x="8698411" y="4076356"/>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 name="Text Box 45">
            <a:extLst>
              <a:ext uri="{FF2B5EF4-FFF2-40B4-BE49-F238E27FC236}">
                <a16:creationId xmlns:a16="http://schemas.microsoft.com/office/drawing/2014/main" id="{055FF92E-6FE1-46B6-96D4-80F46D7BDE94}"/>
              </a:ext>
            </a:extLst>
          </p:cNvPr>
          <p:cNvSpPr txBox="1">
            <a:spLocks noChangeArrowheads="1"/>
          </p:cNvSpPr>
          <p:nvPr/>
        </p:nvSpPr>
        <p:spPr bwMode="auto">
          <a:xfrm>
            <a:off x="8889316" y="3745812"/>
            <a:ext cx="20766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Survival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follow-up</a:t>
            </a:r>
          </a:p>
        </p:txBody>
      </p:sp>
    </p:spTree>
    <p:extLst>
      <p:ext uri="{BB962C8B-B14F-4D97-AF65-F5344CB8AC3E}">
        <p14:creationId xmlns:p14="http://schemas.microsoft.com/office/powerpoint/2010/main" val="424057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CHRYSALIS </a:t>
            </a:r>
            <a:r>
              <a:rPr lang="en-US" i="1" dirty="0"/>
              <a:t>MET</a:t>
            </a:r>
            <a:r>
              <a:rPr lang="en-US" dirty="0"/>
              <a:t>ex14 Cohort Update: </a:t>
            </a:r>
            <a:br>
              <a:rPr lang="en-US" dirty="0"/>
            </a:br>
            <a:r>
              <a:rPr lang="en-US" dirty="0"/>
              <a:t>Baseline Characteristics</a:t>
            </a:r>
            <a:endParaRPr lang="en-US" baseline="30000" dirty="0"/>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pt-BR" altLang="en-US" sz="1200" b="0" spc="-10" dirty="0">
                <a:solidFill>
                  <a:schemeClr val="bg2"/>
                </a:solidFill>
                <a:latin typeface="Calibri" panose="020F0502020204030204" pitchFamily="34" charset="0"/>
              </a:rPr>
              <a:t>Krebs. ASCO 2022. Abstr 9008</a:t>
            </a:r>
            <a:r>
              <a:rPr lang="en-US" altLang="en-US" sz="1200" b="0" spc="-10" dirty="0">
                <a:solidFill>
                  <a:schemeClr val="bg2"/>
                </a:solidFill>
                <a:latin typeface="Calibri" panose="020F0502020204030204" pitchFamily="34" charset="0"/>
              </a:rPr>
              <a:t>.</a:t>
            </a:r>
            <a:endParaRPr lang="en-US" altLang="en-US" sz="1200" b="0" dirty="0">
              <a:solidFill>
                <a:schemeClr val="bg2"/>
              </a:solidFill>
              <a:latin typeface="Calibri" panose="020F0502020204030204" pitchFamily="34" charset="0"/>
            </a:endParaRPr>
          </a:p>
        </p:txBody>
      </p:sp>
      <p:graphicFrame>
        <p:nvGraphicFramePr>
          <p:cNvPr id="9" name="Group 3">
            <a:extLst>
              <a:ext uri="{FF2B5EF4-FFF2-40B4-BE49-F238E27FC236}">
                <a16:creationId xmlns:a16="http://schemas.microsoft.com/office/drawing/2014/main" id="{6C81C24C-490A-96A3-7686-D4920CECEAB7}"/>
              </a:ext>
            </a:extLst>
          </p:cNvPr>
          <p:cNvGraphicFramePr>
            <a:graphicFrameLocks/>
          </p:cNvGraphicFramePr>
          <p:nvPr>
            <p:extLst>
              <p:ext uri="{D42A27DB-BD31-4B8C-83A1-F6EECF244321}">
                <p14:modId xmlns:p14="http://schemas.microsoft.com/office/powerpoint/2010/main" val="600210073"/>
              </p:ext>
            </p:extLst>
          </p:nvPr>
        </p:nvGraphicFramePr>
        <p:xfrm>
          <a:off x="723899" y="1601278"/>
          <a:ext cx="10753218" cy="4480656"/>
        </p:xfrm>
        <a:graphic>
          <a:graphicData uri="http://schemas.openxmlformats.org/drawingml/2006/table">
            <a:tbl>
              <a:tblPr/>
              <a:tblGrid>
                <a:gridCol w="2449629">
                  <a:extLst>
                    <a:ext uri="{9D8B030D-6E8A-4147-A177-3AD203B41FA5}">
                      <a16:colId xmlns:a16="http://schemas.microsoft.com/office/drawing/2014/main" val="20000"/>
                    </a:ext>
                  </a:extLst>
                </a:gridCol>
                <a:gridCol w="1899785">
                  <a:extLst>
                    <a:ext uri="{9D8B030D-6E8A-4147-A177-3AD203B41FA5}">
                      <a16:colId xmlns:a16="http://schemas.microsoft.com/office/drawing/2014/main" val="20001"/>
                    </a:ext>
                  </a:extLst>
                </a:gridCol>
                <a:gridCol w="2163953">
                  <a:extLst>
                    <a:ext uri="{9D8B030D-6E8A-4147-A177-3AD203B41FA5}">
                      <a16:colId xmlns:a16="http://schemas.microsoft.com/office/drawing/2014/main" val="20002"/>
                    </a:ext>
                  </a:extLst>
                </a:gridCol>
                <a:gridCol w="2163953">
                  <a:extLst>
                    <a:ext uri="{9D8B030D-6E8A-4147-A177-3AD203B41FA5}">
                      <a16:colId xmlns:a16="http://schemas.microsoft.com/office/drawing/2014/main" val="2786893262"/>
                    </a:ext>
                  </a:extLst>
                </a:gridCol>
                <a:gridCol w="2075898">
                  <a:extLst>
                    <a:ext uri="{9D8B030D-6E8A-4147-A177-3AD203B41FA5}">
                      <a16:colId xmlns:a16="http://schemas.microsoft.com/office/drawing/2014/main" val="2607186547"/>
                    </a:ext>
                  </a:extLst>
                </a:gridCol>
              </a:tblGrid>
              <a:tr h="274320">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endParaRPr lang="en-US" sz="1600" b="1" dirty="0">
                        <a:solidFill>
                          <a:schemeClr val="tx1"/>
                        </a:solidFill>
                        <a:effectLst/>
                        <a:latin typeface="Calibri" panose="020F0502020204030204" pitchFamily="34" charset="0"/>
                        <a:cs typeface="Calibri" panose="020F0502020204030204" pitchFamily="34" charset="0"/>
                      </a:endParaRPr>
                    </a:p>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Treatment Naive</a:t>
                      </a:r>
                    </a:p>
                    <a:p>
                      <a:pPr algn="ctr">
                        <a:lnSpc>
                          <a:spcPct val="100000"/>
                        </a:lnSpc>
                      </a:pPr>
                      <a:r>
                        <a:rPr lang="en-US" sz="1600" b="1" dirty="0">
                          <a:solidFill>
                            <a:schemeClr val="tx1"/>
                          </a:solidFill>
                          <a:effectLst/>
                          <a:latin typeface="Calibri" panose="020F0502020204030204" pitchFamily="34" charset="0"/>
                          <a:cs typeface="Calibri" panose="020F0502020204030204" pitchFamily="34" charset="0"/>
                        </a:rPr>
                        <a:t>(n = 9)</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Previously Treated</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rowSpan="2">
                  <a:txBody>
                    <a:bodyPr/>
                    <a:lstStyle/>
                    <a:p>
                      <a:pPr algn="ctr">
                        <a:lnSpc>
                          <a:spcPct val="100000"/>
                        </a:lnSpc>
                      </a:pPr>
                      <a:endParaRPr lang="pt-BR" sz="1600" b="1" dirty="0">
                        <a:solidFill>
                          <a:schemeClr val="tx1"/>
                        </a:solidFill>
                        <a:effectLst/>
                        <a:latin typeface="Calibri" panose="020F0502020204030204" pitchFamily="34" charset="0"/>
                        <a:cs typeface="Calibri" panose="020F0502020204030204" pitchFamily="34" charset="0"/>
                      </a:endParaRPr>
                    </a:p>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Total</a:t>
                      </a:r>
                    </a:p>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(N = 55)</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65389">
                <a:tc vMerge="1">
                  <a:txBody>
                    <a:bodyPr/>
                    <a:lstStyle/>
                    <a:p>
                      <a:endParaRPr lang="en-US"/>
                    </a:p>
                  </a:txBody>
                  <a:tcPr/>
                </a:tc>
                <a:tc vMerge="1">
                  <a:txBody>
                    <a:bodyPr/>
                    <a:lstStyle/>
                    <a:p>
                      <a:endParaRPr lang="en-US"/>
                    </a:p>
                  </a:txBody>
                  <a:tcPr/>
                </a:tc>
                <a:tc>
                  <a:txBody>
                    <a:bodyPr/>
                    <a:lstStyle/>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No Prior MET Inhibitor </a:t>
                      </a:r>
                    </a:p>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(n = 18)</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Prior MET Inhibitor </a:t>
                      </a:r>
                    </a:p>
                    <a:p>
                      <a:pPr algn="ctr">
                        <a:lnSpc>
                          <a:spcPct val="100000"/>
                        </a:lnSpc>
                      </a:pPr>
                      <a:r>
                        <a:rPr lang="pt-BR" sz="1600" b="1" dirty="0">
                          <a:solidFill>
                            <a:schemeClr val="tx1"/>
                          </a:solidFill>
                          <a:effectLst/>
                          <a:latin typeface="Calibri" panose="020F0502020204030204" pitchFamily="34" charset="0"/>
                          <a:cs typeface="Calibri" panose="020F0502020204030204" pitchFamily="34" charset="0"/>
                        </a:rPr>
                        <a:t>(n = 28)</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endParaRPr lang="en-US"/>
                    </a:p>
                  </a:txBody>
                  <a:tcPr/>
                </a:tc>
                <a:extLst>
                  <a:ext uri="{0D108BD9-81ED-4DB2-BD59-A6C34878D82A}">
                    <a16:rowId xmlns:a16="http://schemas.microsoft.com/office/drawing/2014/main" val="637441818"/>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a:t>
                      </a:r>
                      <a:r>
                        <a:rPr kumimoji="0" lang="en-US" sz="1600" b="0" i="0" u="none" strike="noStrike" cap="none" normalizeH="0" baseline="0" dirty="0" err="1">
                          <a:ln>
                            <a:noFill/>
                          </a:ln>
                          <a:solidFill>
                            <a:schemeClr val="bg2">
                              <a:lumMod val="10000"/>
                            </a:schemeClr>
                          </a:solidFill>
                          <a:effectLst/>
                          <a:latin typeface="Calibri" panose="020F0502020204030204" pitchFamily="34" charset="0"/>
                        </a:rPr>
                        <a:t>yr</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70 (57-75)</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69.5 (49-80)</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70 (43-88)</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70 (43-88)</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5 (56)</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342900" rtl="0" eaLnBrk="1" latinLnBrk="0" hangingPunct="1">
                        <a:defRPr sz="1350" kern="1200">
                          <a:solidFill>
                            <a:schemeClr val="dk1"/>
                          </a:solidFill>
                          <a:latin typeface="Trebuchet MS"/>
                        </a:defRPr>
                      </a:lvl1pPr>
                      <a:lvl2pPr marL="342900" algn="l" defTabSz="342900" rtl="0" eaLnBrk="1" latinLnBrk="0" hangingPunct="1">
                        <a:defRPr sz="1350" kern="1200">
                          <a:solidFill>
                            <a:schemeClr val="dk1"/>
                          </a:solidFill>
                          <a:latin typeface="Trebuchet MS"/>
                        </a:defRPr>
                      </a:lvl2pPr>
                      <a:lvl3pPr marL="685800" algn="l" defTabSz="342900" rtl="0" eaLnBrk="1" latinLnBrk="0" hangingPunct="1">
                        <a:defRPr sz="1350" kern="1200">
                          <a:solidFill>
                            <a:schemeClr val="dk1"/>
                          </a:solidFill>
                          <a:latin typeface="Trebuchet MS"/>
                        </a:defRPr>
                      </a:lvl3pPr>
                      <a:lvl4pPr marL="1028700" algn="l" defTabSz="342900" rtl="0" eaLnBrk="1" latinLnBrk="0" hangingPunct="1">
                        <a:defRPr sz="1350" kern="1200">
                          <a:solidFill>
                            <a:schemeClr val="dk1"/>
                          </a:solidFill>
                          <a:latin typeface="Trebuchet MS"/>
                        </a:defRPr>
                      </a:lvl4pPr>
                      <a:lvl5pPr marL="1371600" algn="l" defTabSz="342900" rtl="0" eaLnBrk="1" latinLnBrk="0" hangingPunct="1">
                        <a:defRPr sz="1350" kern="1200">
                          <a:solidFill>
                            <a:schemeClr val="dk1"/>
                          </a:solidFill>
                          <a:latin typeface="Trebuchet MS"/>
                        </a:defRPr>
                      </a:lvl5pPr>
                      <a:lvl6pPr marL="1714500" algn="l" defTabSz="342900" rtl="0" eaLnBrk="1" latinLnBrk="0" hangingPunct="1">
                        <a:defRPr sz="1350" kern="1200">
                          <a:solidFill>
                            <a:schemeClr val="dk1"/>
                          </a:solidFill>
                          <a:latin typeface="Trebuchet MS"/>
                        </a:defRPr>
                      </a:lvl6pPr>
                      <a:lvl7pPr marL="2057400" algn="l" defTabSz="342900" rtl="0" eaLnBrk="1" latinLnBrk="0" hangingPunct="1">
                        <a:defRPr sz="1350" kern="1200">
                          <a:solidFill>
                            <a:schemeClr val="dk1"/>
                          </a:solidFill>
                          <a:latin typeface="Trebuchet MS"/>
                        </a:defRPr>
                      </a:lvl7pPr>
                      <a:lvl8pPr marL="2400300" algn="l" defTabSz="342900" rtl="0" eaLnBrk="1" latinLnBrk="0" hangingPunct="1">
                        <a:defRPr sz="1350" kern="1200">
                          <a:solidFill>
                            <a:schemeClr val="dk1"/>
                          </a:solidFill>
                          <a:latin typeface="Trebuchet MS"/>
                        </a:defRPr>
                      </a:lvl8pPr>
                      <a:lvl9pPr marL="2743200" algn="l" defTabSz="342900" rtl="0" eaLnBrk="1" latinLnBrk="0" hangingPunct="1">
                        <a:defRPr sz="1350" kern="1200">
                          <a:solidFill>
                            <a:schemeClr val="dk1"/>
                          </a:solidFill>
                          <a:latin typeface="Trebuchet MS"/>
                        </a:defRPr>
                      </a:lvl9p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11 (61)</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16 (57)</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algn="ctr">
                        <a:lnSpc>
                          <a:spcPct val="100000"/>
                        </a:lnSpc>
                      </a:pPr>
                      <a:r>
                        <a:rPr lang="en-US" sz="1600" b="0" dirty="0">
                          <a:solidFill>
                            <a:srgbClr val="000000"/>
                          </a:solidFill>
                          <a:effectLst/>
                          <a:latin typeface="Calibri" panose="020F0502020204030204" pitchFamily="34" charset="0"/>
                          <a:cs typeface="Calibri" panose="020F0502020204030204" pitchFamily="34" charset="0"/>
                        </a:rPr>
                        <a:t>32 (58)</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813397888"/>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Race,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Asian</a:t>
                      </a:r>
                      <a:endPar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Black</a:t>
                      </a:r>
                      <a:endParaRPr kumimoji="0" lang="en-US" sz="16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History of brain metastases,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919265026"/>
                  </a:ext>
                </a:extLst>
              </a:tr>
              <a:tr h="56466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Smoking history,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Never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Current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84515602"/>
                  </a:ext>
                </a:extLst>
              </a:tr>
              <a:tr h="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number of prior lines of therapy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(1-10)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(0-10)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14641250"/>
                  </a:ext>
                </a:extLst>
              </a:tr>
            </a:tbl>
          </a:graphicData>
        </a:graphic>
      </p:graphicFrame>
    </p:spTree>
    <p:extLst>
      <p:ext uri="{BB962C8B-B14F-4D97-AF65-F5344CB8AC3E}">
        <p14:creationId xmlns:p14="http://schemas.microsoft.com/office/powerpoint/2010/main" val="1844671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CHRYSALIS </a:t>
            </a:r>
            <a:r>
              <a:rPr lang="en-US" i="1" dirty="0"/>
              <a:t>MET</a:t>
            </a:r>
            <a:r>
              <a:rPr lang="en-US" dirty="0"/>
              <a:t>ex14 Cohort Update: Response</a:t>
            </a:r>
            <a:endParaRPr lang="en-US" baseline="30000" dirty="0"/>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Krebs. ASCO 2022. Abstr 9008</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Reproduced with permission.</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8" name="TextBox 7">
            <a:extLst>
              <a:ext uri="{FF2B5EF4-FFF2-40B4-BE49-F238E27FC236}">
                <a16:creationId xmlns:a16="http://schemas.microsoft.com/office/drawing/2014/main" id="{3691A1FD-F41B-96F4-69C4-F2F2408DC187}"/>
              </a:ext>
            </a:extLst>
          </p:cNvPr>
          <p:cNvSpPr txBox="1"/>
          <p:nvPr/>
        </p:nvSpPr>
        <p:spPr bwMode="auto">
          <a:xfrm>
            <a:off x="4025839" y="1491206"/>
            <a:ext cx="45840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pPr>
            <a:r>
              <a:rPr lang="en-US" b="1" dirty="0">
                <a:solidFill>
                  <a:schemeClr val="bg1"/>
                </a:solidFill>
                <a:latin typeface="Calibri" panose="020F0502020204030204" pitchFamily="34" charset="0"/>
              </a:rPr>
              <a:t>Anti-Tumor Activity of </a:t>
            </a:r>
            <a:r>
              <a:rPr lang="en-US" b="1" dirty="0" err="1">
                <a:solidFill>
                  <a:schemeClr val="bg1"/>
                </a:solidFill>
                <a:latin typeface="Calibri" panose="020F0502020204030204" pitchFamily="34" charset="0"/>
              </a:rPr>
              <a:t>Amivantamab</a:t>
            </a:r>
            <a:r>
              <a:rPr lang="en-US" b="1" dirty="0">
                <a:solidFill>
                  <a:schemeClr val="bg1"/>
                </a:solidFill>
                <a:latin typeface="Calibri" panose="020F0502020204030204" pitchFamily="34" charset="0"/>
              </a:rPr>
              <a:t> (n = 46*)</a:t>
            </a:r>
          </a:p>
        </p:txBody>
      </p:sp>
      <p:sp>
        <p:nvSpPr>
          <p:cNvPr id="9" name="Rectangle 46">
            <a:extLst>
              <a:ext uri="{FF2B5EF4-FFF2-40B4-BE49-F238E27FC236}">
                <a16:creationId xmlns:a16="http://schemas.microsoft.com/office/drawing/2014/main" id="{B0383DAC-8F03-13B1-6825-03CEEBFB323C}"/>
              </a:ext>
            </a:extLst>
          </p:cNvPr>
          <p:cNvSpPr>
            <a:spLocks noChangeArrowheads="1"/>
          </p:cNvSpPr>
          <p:nvPr/>
        </p:nvSpPr>
        <p:spPr bwMode="auto">
          <a:xfrm>
            <a:off x="2091915" y="5855465"/>
            <a:ext cx="75140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nSpc>
                <a:spcPct val="100000"/>
              </a:lnSpc>
              <a:spcBef>
                <a:spcPct val="0"/>
              </a:spcBef>
              <a:spcAft>
                <a:spcPct val="0"/>
              </a:spcAft>
              <a:buClrTx/>
              <a:buNone/>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*Evaluable patients. </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lang="en-US" altLang="en-US" sz="1400" dirty="0">
                <a:solidFill>
                  <a:srgbClr val="000000"/>
                </a:solidFill>
                <a:latin typeface="Calibri" panose="020F0502020204030204" pitchFamily="34" charset="0"/>
                <a:cs typeface="Arial" panose="020B0604020202020204" pitchFamily="34" charset="0"/>
              </a:rPr>
              <a:t>n = 2 had best response of unconfirmed PR. </a:t>
            </a:r>
            <a:r>
              <a:rPr lang="en-US" altLang="en-US" sz="1400" baseline="30000" dirty="0">
                <a:solidFill>
                  <a:srgbClr val="000000"/>
                </a:solidFill>
                <a:latin typeface="Calibri" panose="020F0502020204030204" pitchFamily="34" charset="0"/>
                <a:cs typeface="Arial" panose="020B0604020202020204" pitchFamily="34" charset="0"/>
              </a:rPr>
              <a:t>‡</a:t>
            </a:r>
            <a:r>
              <a:rPr lang="en-US" altLang="en-US" sz="1400" dirty="0">
                <a:solidFill>
                  <a:srgbClr val="000000"/>
                </a:solidFill>
                <a:latin typeface="Calibri" panose="020F0502020204030204" pitchFamily="34" charset="0"/>
                <a:cs typeface="Arial" panose="020B0604020202020204" pitchFamily="34" charset="0"/>
              </a:rPr>
              <a:t>n </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2 discontinued prior to completing second post-BL assessment, 1 each in treatment naive and no prior MET TKI groups.</a:t>
            </a:r>
            <a:endPar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97" name="Group 96">
            <a:extLst>
              <a:ext uri="{FF2B5EF4-FFF2-40B4-BE49-F238E27FC236}">
                <a16:creationId xmlns:a16="http://schemas.microsoft.com/office/drawing/2014/main" id="{220D2655-4F75-82E3-79ED-62E4A9F8C312}"/>
              </a:ext>
            </a:extLst>
          </p:cNvPr>
          <p:cNvGrpSpPr/>
          <p:nvPr/>
        </p:nvGrpSpPr>
        <p:grpSpPr>
          <a:xfrm>
            <a:off x="1540979" y="1775944"/>
            <a:ext cx="237244" cy="1456048"/>
            <a:chOff x="1540979" y="1890491"/>
            <a:chExt cx="237244" cy="1821338"/>
          </a:xfrm>
        </p:grpSpPr>
        <p:sp>
          <p:nvSpPr>
            <p:cNvPr id="20" name="Rectangle 110">
              <a:extLst>
                <a:ext uri="{FF2B5EF4-FFF2-40B4-BE49-F238E27FC236}">
                  <a16:creationId xmlns:a16="http://schemas.microsoft.com/office/drawing/2014/main" id="{401EA601-D1D1-C81B-064C-4A523FC8DB8D}"/>
                </a:ext>
              </a:extLst>
            </p:cNvPr>
            <p:cNvSpPr>
              <a:spLocks noChangeArrowheads="1"/>
            </p:cNvSpPr>
            <p:nvPr/>
          </p:nvSpPr>
          <p:spPr bwMode="auto">
            <a:xfrm>
              <a:off x="1595481" y="1890491"/>
              <a:ext cx="182742" cy="269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60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1" name="Rectangle 116">
              <a:extLst>
                <a:ext uri="{FF2B5EF4-FFF2-40B4-BE49-F238E27FC236}">
                  <a16:creationId xmlns:a16="http://schemas.microsoft.com/office/drawing/2014/main" id="{76223FED-99F5-7E30-B044-BCBB46256744}"/>
                </a:ext>
              </a:extLst>
            </p:cNvPr>
            <p:cNvSpPr>
              <a:spLocks noChangeArrowheads="1"/>
            </p:cNvSpPr>
            <p:nvPr/>
          </p:nvSpPr>
          <p:spPr bwMode="auto">
            <a:xfrm>
              <a:off x="1595481" y="2086801"/>
              <a:ext cx="182742" cy="269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50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2" name="Rectangle 117">
              <a:extLst>
                <a:ext uri="{FF2B5EF4-FFF2-40B4-BE49-F238E27FC236}">
                  <a16:creationId xmlns:a16="http://schemas.microsoft.com/office/drawing/2014/main" id="{C4C56271-4974-2FA1-3082-B32436E98F90}"/>
                </a:ext>
              </a:extLst>
            </p:cNvPr>
            <p:cNvSpPr>
              <a:spLocks noChangeArrowheads="1"/>
            </p:cNvSpPr>
            <p:nvPr/>
          </p:nvSpPr>
          <p:spPr bwMode="auto">
            <a:xfrm>
              <a:off x="1595481" y="2283112"/>
              <a:ext cx="182742" cy="269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40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3" name="Rectangle 123">
              <a:extLst>
                <a:ext uri="{FF2B5EF4-FFF2-40B4-BE49-F238E27FC236}">
                  <a16:creationId xmlns:a16="http://schemas.microsoft.com/office/drawing/2014/main" id="{B3947096-119E-E721-C3B3-A85C3FC1E872}"/>
                </a:ext>
              </a:extLst>
            </p:cNvPr>
            <p:cNvSpPr>
              <a:spLocks noChangeArrowheads="1"/>
            </p:cNvSpPr>
            <p:nvPr/>
          </p:nvSpPr>
          <p:spPr bwMode="auto">
            <a:xfrm>
              <a:off x="1595481" y="2475694"/>
              <a:ext cx="182742" cy="269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30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4" name="Rectangle 129">
              <a:extLst>
                <a:ext uri="{FF2B5EF4-FFF2-40B4-BE49-F238E27FC236}">
                  <a16:creationId xmlns:a16="http://schemas.microsoft.com/office/drawing/2014/main" id="{59DF4CE4-FB1C-C35F-7E69-D49109846B6D}"/>
                </a:ext>
              </a:extLst>
            </p:cNvPr>
            <p:cNvSpPr>
              <a:spLocks noChangeArrowheads="1"/>
            </p:cNvSpPr>
            <p:nvPr/>
          </p:nvSpPr>
          <p:spPr bwMode="auto">
            <a:xfrm>
              <a:off x="1595481" y="2670762"/>
              <a:ext cx="182742" cy="269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20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5" name="Rectangle 135">
              <a:extLst>
                <a:ext uri="{FF2B5EF4-FFF2-40B4-BE49-F238E27FC236}">
                  <a16:creationId xmlns:a16="http://schemas.microsoft.com/office/drawing/2014/main" id="{712B4367-A3D5-829F-2666-AC2D60030BB6}"/>
                </a:ext>
              </a:extLst>
            </p:cNvPr>
            <p:cNvSpPr>
              <a:spLocks noChangeArrowheads="1"/>
            </p:cNvSpPr>
            <p:nvPr/>
          </p:nvSpPr>
          <p:spPr bwMode="auto">
            <a:xfrm>
              <a:off x="1595481" y="2858375"/>
              <a:ext cx="182742" cy="269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10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6" name="Rectangle 141">
              <a:extLst>
                <a:ext uri="{FF2B5EF4-FFF2-40B4-BE49-F238E27FC236}">
                  <a16:creationId xmlns:a16="http://schemas.microsoft.com/office/drawing/2014/main" id="{D72B2E87-DAB7-423B-58D3-A7E1838AAE3D}"/>
                </a:ext>
              </a:extLst>
            </p:cNvPr>
            <p:cNvSpPr>
              <a:spLocks noChangeArrowheads="1"/>
            </p:cNvSpPr>
            <p:nvPr/>
          </p:nvSpPr>
          <p:spPr bwMode="auto">
            <a:xfrm>
              <a:off x="1686851" y="3054686"/>
              <a:ext cx="91372" cy="269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7" name="Rectangle 147">
              <a:extLst>
                <a:ext uri="{FF2B5EF4-FFF2-40B4-BE49-F238E27FC236}">
                  <a16:creationId xmlns:a16="http://schemas.microsoft.com/office/drawing/2014/main" id="{C3F21F72-3AD1-DBF7-43A3-387ED71969C4}"/>
                </a:ext>
              </a:extLst>
            </p:cNvPr>
            <p:cNvSpPr>
              <a:spLocks noChangeArrowheads="1"/>
            </p:cNvSpPr>
            <p:nvPr/>
          </p:nvSpPr>
          <p:spPr bwMode="auto">
            <a:xfrm>
              <a:off x="1540979" y="3247267"/>
              <a:ext cx="237244" cy="269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-10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8" name="Rectangle 153">
              <a:extLst>
                <a:ext uri="{FF2B5EF4-FFF2-40B4-BE49-F238E27FC236}">
                  <a16:creationId xmlns:a16="http://schemas.microsoft.com/office/drawing/2014/main" id="{AE7465A9-E800-1F92-2758-44441EB91131}"/>
                </a:ext>
              </a:extLst>
            </p:cNvPr>
            <p:cNvSpPr>
              <a:spLocks noChangeArrowheads="1"/>
            </p:cNvSpPr>
            <p:nvPr/>
          </p:nvSpPr>
          <p:spPr bwMode="auto">
            <a:xfrm>
              <a:off x="1540979" y="3442335"/>
              <a:ext cx="237244" cy="269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-20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pSp>
      <p:sp>
        <p:nvSpPr>
          <p:cNvPr id="72" name="TextBox 71">
            <a:extLst>
              <a:ext uri="{FF2B5EF4-FFF2-40B4-BE49-F238E27FC236}">
                <a16:creationId xmlns:a16="http://schemas.microsoft.com/office/drawing/2014/main" id="{4D831BBA-3AAC-A5CF-E03B-D9FE7455202E}"/>
              </a:ext>
            </a:extLst>
          </p:cNvPr>
          <p:cNvSpPr txBox="1"/>
          <p:nvPr/>
        </p:nvSpPr>
        <p:spPr>
          <a:xfrm rot="16200000">
            <a:off x="-162840" y="2675858"/>
            <a:ext cx="2709396" cy="58477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Best Change from Baseline in </a:t>
            </a:r>
            <a:br>
              <a:rPr kumimoji="0" lang="en-US" sz="1600" b="1"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br>
            <a:r>
              <a:rPr kumimoji="0" lang="en-US" sz="1600" b="1"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SoD of Target Lesions (%)</a:t>
            </a:r>
          </a:p>
        </p:txBody>
      </p:sp>
      <p:cxnSp>
        <p:nvCxnSpPr>
          <p:cNvPr id="73" name="Straight Connector 72">
            <a:extLst>
              <a:ext uri="{FF2B5EF4-FFF2-40B4-BE49-F238E27FC236}">
                <a16:creationId xmlns:a16="http://schemas.microsoft.com/office/drawing/2014/main" id="{273824E3-D7C7-84D4-16F2-71E44FE00D55}"/>
              </a:ext>
            </a:extLst>
          </p:cNvPr>
          <p:cNvCxnSpPr/>
          <p:nvPr/>
        </p:nvCxnSpPr>
        <p:spPr>
          <a:xfrm>
            <a:off x="1857400" y="3275237"/>
            <a:ext cx="9512620" cy="0"/>
          </a:xfrm>
          <a:prstGeom prst="line">
            <a:avLst/>
          </a:prstGeom>
          <a:noFill/>
          <a:ln w="28575" cap="flat" cmpd="sng" algn="ctr">
            <a:solidFill>
              <a:schemeClr val="bg1"/>
            </a:solidFill>
            <a:prstDash val="dash"/>
          </a:ln>
          <a:effectLst/>
        </p:spPr>
      </p:cxnSp>
      <p:cxnSp>
        <p:nvCxnSpPr>
          <p:cNvPr id="75" name="Straight Connector 74">
            <a:extLst>
              <a:ext uri="{FF2B5EF4-FFF2-40B4-BE49-F238E27FC236}">
                <a16:creationId xmlns:a16="http://schemas.microsoft.com/office/drawing/2014/main" id="{4939887A-CCF5-AF16-76BF-74D6F4A257AD}"/>
              </a:ext>
            </a:extLst>
          </p:cNvPr>
          <p:cNvCxnSpPr/>
          <p:nvPr/>
        </p:nvCxnSpPr>
        <p:spPr>
          <a:xfrm>
            <a:off x="1857400" y="2506223"/>
            <a:ext cx="9512620" cy="0"/>
          </a:xfrm>
          <a:prstGeom prst="line">
            <a:avLst/>
          </a:prstGeom>
          <a:noFill/>
          <a:ln w="28575" cap="flat" cmpd="sng" algn="ctr">
            <a:solidFill>
              <a:schemeClr val="bg1"/>
            </a:solidFill>
            <a:prstDash val="dash"/>
          </a:ln>
          <a:effectLst/>
        </p:spPr>
      </p:cxnSp>
      <p:cxnSp>
        <p:nvCxnSpPr>
          <p:cNvPr id="76" name="Straight Connector 75">
            <a:extLst>
              <a:ext uri="{FF2B5EF4-FFF2-40B4-BE49-F238E27FC236}">
                <a16:creationId xmlns:a16="http://schemas.microsoft.com/office/drawing/2014/main" id="{6D11D752-C204-DC2F-DF26-A9344949BB53}"/>
              </a:ext>
            </a:extLst>
          </p:cNvPr>
          <p:cNvCxnSpPr/>
          <p:nvPr/>
        </p:nvCxnSpPr>
        <p:spPr bwMode="auto">
          <a:xfrm>
            <a:off x="1863839" y="1869472"/>
            <a:ext cx="0" cy="2185878"/>
          </a:xfrm>
          <a:prstGeom prst="line">
            <a:avLst/>
          </a:prstGeom>
          <a:noFill/>
          <a:ln w="28575" cap="flat" cmpd="sng" algn="ctr">
            <a:solidFill>
              <a:schemeClr val="bg1"/>
            </a:solidFill>
            <a:prstDash val="solid"/>
            <a:round/>
            <a:headEnd type="none" w="med" len="med"/>
            <a:tailEnd type="none" w="med" len="med"/>
          </a:ln>
          <a:effectLst/>
        </p:spPr>
      </p:cxnSp>
      <p:grpSp>
        <p:nvGrpSpPr>
          <p:cNvPr id="96" name="Group 95">
            <a:extLst>
              <a:ext uri="{FF2B5EF4-FFF2-40B4-BE49-F238E27FC236}">
                <a16:creationId xmlns:a16="http://schemas.microsoft.com/office/drawing/2014/main" id="{48E23522-2FE6-CD7B-336F-883575E16C15}"/>
              </a:ext>
            </a:extLst>
          </p:cNvPr>
          <p:cNvGrpSpPr/>
          <p:nvPr/>
        </p:nvGrpSpPr>
        <p:grpSpPr>
          <a:xfrm>
            <a:off x="1800048" y="1875448"/>
            <a:ext cx="71718" cy="2172332"/>
            <a:chOff x="1800048" y="1979721"/>
            <a:chExt cx="71718" cy="2172332"/>
          </a:xfrm>
        </p:grpSpPr>
        <p:cxnSp>
          <p:nvCxnSpPr>
            <p:cNvPr id="78" name="Straight Connector 77">
              <a:extLst>
                <a:ext uri="{FF2B5EF4-FFF2-40B4-BE49-F238E27FC236}">
                  <a16:creationId xmlns:a16="http://schemas.microsoft.com/office/drawing/2014/main" id="{B2556D0A-F481-26BD-40D4-151431F0ADE9}"/>
                </a:ext>
              </a:extLst>
            </p:cNvPr>
            <p:cNvCxnSpPr>
              <a:cxnSpLocks/>
            </p:cNvCxnSpPr>
            <p:nvPr/>
          </p:nvCxnSpPr>
          <p:spPr bwMode="auto">
            <a:xfrm>
              <a:off x="1800048" y="1979721"/>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713AACAB-D95A-0B24-EDFF-6AFFA3D3DDAF}"/>
                </a:ext>
              </a:extLst>
            </p:cNvPr>
            <p:cNvCxnSpPr>
              <a:cxnSpLocks/>
            </p:cNvCxnSpPr>
            <p:nvPr/>
          </p:nvCxnSpPr>
          <p:spPr bwMode="auto">
            <a:xfrm>
              <a:off x="1800048" y="2134888"/>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21166019-57FE-B40E-B76B-B82CB8740414}"/>
                </a:ext>
              </a:extLst>
            </p:cNvPr>
            <p:cNvCxnSpPr>
              <a:cxnSpLocks/>
            </p:cNvCxnSpPr>
            <p:nvPr/>
          </p:nvCxnSpPr>
          <p:spPr bwMode="auto">
            <a:xfrm>
              <a:off x="1800048" y="2290055"/>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DBB53D66-7411-81B5-366B-580C0A46E63E}"/>
                </a:ext>
              </a:extLst>
            </p:cNvPr>
            <p:cNvCxnSpPr>
              <a:cxnSpLocks/>
            </p:cNvCxnSpPr>
            <p:nvPr/>
          </p:nvCxnSpPr>
          <p:spPr bwMode="auto">
            <a:xfrm>
              <a:off x="1800048" y="2445222"/>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6E5A2E8B-62CA-2B42-FC18-DD1CD9D1A3EE}"/>
                </a:ext>
              </a:extLst>
            </p:cNvPr>
            <p:cNvCxnSpPr>
              <a:cxnSpLocks/>
            </p:cNvCxnSpPr>
            <p:nvPr/>
          </p:nvCxnSpPr>
          <p:spPr bwMode="auto">
            <a:xfrm>
              <a:off x="1800048" y="2600389"/>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B45231EA-2032-C3F3-54F5-2A205818614D}"/>
                </a:ext>
              </a:extLst>
            </p:cNvPr>
            <p:cNvCxnSpPr>
              <a:cxnSpLocks/>
            </p:cNvCxnSpPr>
            <p:nvPr/>
          </p:nvCxnSpPr>
          <p:spPr bwMode="auto">
            <a:xfrm>
              <a:off x="1800048" y="2755556"/>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4B450750-1DC9-4043-9EBB-27FCE67CFF48}"/>
                </a:ext>
              </a:extLst>
            </p:cNvPr>
            <p:cNvCxnSpPr>
              <a:cxnSpLocks/>
            </p:cNvCxnSpPr>
            <p:nvPr/>
          </p:nvCxnSpPr>
          <p:spPr bwMode="auto">
            <a:xfrm>
              <a:off x="1800048" y="2910723"/>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2F7323DE-B284-61E2-5AB9-679AA33A78E0}"/>
                </a:ext>
              </a:extLst>
            </p:cNvPr>
            <p:cNvCxnSpPr>
              <a:cxnSpLocks/>
            </p:cNvCxnSpPr>
            <p:nvPr/>
          </p:nvCxnSpPr>
          <p:spPr bwMode="auto">
            <a:xfrm>
              <a:off x="1800048" y="3065890"/>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1DA30FAC-5105-1EDC-3C94-52C9BB0B86DD}"/>
                </a:ext>
              </a:extLst>
            </p:cNvPr>
            <p:cNvCxnSpPr>
              <a:cxnSpLocks/>
            </p:cNvCxnSpPr>
            <p:nvPr/>
          </p:nvCxnSpPr>
          <p:spPr bwMode="auto">
            <a:xfrm>
              <a:off x="1800048" y="3221057"/>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80046DB5-AE5D-D27E-744A-C8C15DFD90C1}"/>
                </a:ext>
              </a:extLst>
            </p:cNvPr>
            <p:cNvCxnSpPr>
              <a:cxnSpLocks/>
            </p:cNvCxnSpPr>
            <p:nvPr/>
          </p:nvCxnSpPr>
          <p:spPr bwMode="auto">
            <a:xfrm>
              <a:off x="1800048" y="3376224"/>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6A31E008-FBD5-2603-3D2C-5AFE94F8846C}"/>
                </a:ext>
              </a:extLst>
            </p:cNvPr>
            <p:cNvCxnSpPr>
              <a:cxnSpLocks/>
            </p:cNvCxnSpPr>
            <p:nvPr/>
          </p:nvCxnSpPr>
          <p:spPr bwMode="auto">
            <a:xfrm>
              <a:off x="1800048" y="3531391"/>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79D8AEE5-1FBC-3417-500E-200B3C7BADEF}"/>
                </a:ext>
              </a:extLst>
            </p:cNvPr>
            <p:cNvCxnSpPr>
              <a:cxnSpLocks/>
            </p:cNvCxnSpPr>
            <p:nvPr/>
          </p:nvCxnSpPr>
          <p:spPr bwMode="auto">
            <a:xfrm>
              <a:off x="1800048" y="3686558"/>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36BB47AE-1B84-64C6-B665-1106F5D50FA2}"/>
                </a:ext>
              </a:extLst>
            </p:cNvPr>
            <p:cNvCxnSpPr>
              <a:cxnSpLocks/>
            </p:cNvCxnSpPr>
            <p:nvPr/>
          </p:nvCxnSpPr>
          <p:spPr bwMode="auto">
            <a:xfrm>
              <a:off x="1800048" y="3841725"/>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A552172B-637E-1E02-AFC4-491DBFEF16CA}"/>
                </a:ext>
              </a:extLst>
            </p:cNvPr>
            <p:cNvCxnSpPr>
              <a:cxnSpLocks/>
            </p:cNvCxnSpPr>
            <p:nvPr/>
          </p:nvCxnSpPr>
          <p:spPr bwMode="auto">
            <a:xfrm>
              <a:off x="1800048" y="3996892"/>
              <a:ext cx="71718" cy="0"/>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88B49E48-2611-1F73-5D5D-57777CBBCC88}"/>
                </a:ext>
              </a:extLst>
            </p:cNvPr>
            <p:cNvCxnSpPr>
              <a:cxnSpLocks/>
            </p:cNvCxnSpPr>
            <p:nvPr/>
          </p:nvCxnSpPr>
          <p:spPr bwMode="auto">
            <a:xfrm>
              <a:off x="1800048" y="4152053"/>
              <a:ext cx="71718" cy="0"/>
            </a:xfrm>
            <a:prstGeom prst="line">
              <a:avLst/>
            </a:prstGeom>
            <a:noFill/>
            <a:ln w="28575" cap="flat" cmpd="sng" algn="ctr">
              <a:solidFill>
                <a:schemeClr val="bg1"/>
              </a:solidFill>
              <a:prstDash val="solid"/>
              <a:round/>
              <a:headEnd type="none" w="med" len="med"/>
              <a:tailEnd type="none" w="med" len="med"/>
            </a:ln>
            <a:effectLst/>
          </p:spPr>
        </p:cxnSp>
      </p:grpSp>
      <p:sp>
        <p:nvSpPr>
          <p:cNvPr id="104" name="Rectangle 123">
            <a:extLst>
              <a:ext uri="{FF2B5EF4-FFF2-40B4-BE49-F238E27FC236}">
                <a16:creationId xmlns:a16="http://schemas.microsoft.com/office/drawing/2014/main" id="{0381DE38-500B-C7E1-5148-74F01331A244}"/>
              </a:ext>
            </a:extLst>
          </p:cNvPr>
          <p:cNvSpPr>
            <a:spLocks noChangeArrowheads="1"/>
          </p:cNvSpPr>
          <p:nvPr/>
        </p:nvSpPr>
        <p:spPr bwMode="auto">
          <a:xfrm>
            <a:off x="1595481" y="3171499"/>
            <a:ext cx="18274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30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05" name="Rectangle 129">
            <a:extLst>
              <a:ext uri="{FF2B5EF4-FFF2-40B4-BE49-F238E27FC236}">
                <a16:creationId xmlns:a16="http://schemas.microsoft.com/office/drawing/2014/main" id="{BE4DB72F-F953-F789-8096-3865F00BE514}"/>
              </a:ext>
            </a:extLst>
          </p:cNvPr>
          <p:cNvSpPr>
            <a:spLocks noChangeArrowheads="1"/>
          </p:cNvSpPr>
          <p:nvPr/>
        </p:nvSpPr>
        <p:spPr bwMode="auto">
          <a:xfrm>
            <a:off x="1540979" y="3327444"/>
            <a:ext cx="2372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-40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06" name="Rectangle 135">
            <a:extLst>
              <a:ext uri="{FF2B5EF4-FFF2-40B4-BE49-F238E27FC236}">
                <a16:creationId xmlns:a16="http://schemas.microsoft.com/office/drawing/2014/main" id="{675F0327-4867-60BD-A230-FF992A2BC229}"/>
              </a:ext>
            </a:extLst>
          </p:cNvPr>
          <p:cNvSpPr>
            <a:spLocks noChangeArrowheads="1"/>
          </p:cNvSpPr>
          <p:nvPr/>
        </p:nvSpPr>
        <p:spPr bwMode="auto">
          <a:xfrm>
            <a:off x="1540979" y="3477429"/>
            <a:ext cx="2372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-50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07" name="Rectangle 141">
            <a:extLst>
              <a:ext uri="{FF2B5EF4-FFF2-40B4-BE49-F238E27FC236}">
                <a16:creationId xmlns:a16="http://schemas.microsoft.com/office/drawing/2014/main" id="{3A0B23FF-7489-2F78-728B-6F19C34ABC43}"/>
              </a:ext>
            </a:extLst>
          </p:cNvPr>
          <p:cNvSpPr>
            <a:spLocks noChangeArrowheads="1"/>
          </p:cNvSpPr>
          <p:nvPr/>
        </p:nvSpPr>
        <p:spPr bwMode="auto">
          <a:xfrm>
            <a:off x="1540979" y="3634367"/>
            <a:ext cx="2372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-60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08" name="Rectangle 147">
            <a:extLst>
              <a:ext uri="{FF2B5EF4-FFF2-40B4-BE49-F238E27FC236}">
                <a16:creationId xmlns:a16="http://schemas.microsoft.com/office/drawing/2014/main" id="{97084575-7794-679B-63FF-0BB2EDC677F3}"/>
              </a:ext>
            </a:extLst>
          </p:cNvPr>
          <p:cNvSpPr>
            <a:spLocks noChangeArrowheads="1"/>
          </p:cNvSpPr>
          <p:nvPr/>
        </p:nvSpPr>
        <p:spPr bwMode="auto">
          <a:xfrm>
            <a:off x="1540979" y="3788324"/>
            <a:ext cx="2372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-70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09" name="Rectangle 153">
            <a:extLst>
              <a:ext uri="{FF2B5EF4-FFF2-40B4-BE49-F238E27FC236}">
                <a16:creationId xmlns:a16="http://schemas.microsoft.com/office/drawing/2014/main" id="{2339C927-03E7-0C89-3B8D-58DE8469762F}"/>
              </a:ext>
            </a:extLst>
          </p:cNvPr>
          <p:cNvSpPr>
            <a:spLocks noChangeArrowheads="1"/>
          </p:cNvSpPr>
          <p:nvPr/>
        </p:nvSpPr>
        <p:spPr bwMode="auto">
          <a:xfrm>
            <a:off x="1540979" y="3944269"/>
            <a:ext cx="2372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-80</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grpSp>
        <p:nvGrpSpPr>
          <p:cNvPr id="114" name="Group 113">
            <a:extLst>
              <a:ext uri="{FF2B5EF4-FFF2-40B4-BE49-F238E27FC236}">
                <a16:creationId xmlns:a16="http://schemas.microsoft.com/office/drawing/2014/main" id="{E4E7AA65-7048-155B-27E1-3D61DF875984}"/>
              </a:ext>
            </a:extLst>
          </p:cNvPr>
          <p:cNvGrpSpPr/>
          <p:nvPr/>
        </p:nvGrpSpPr>
        <p:grpSpPr>
          <a:xfrm>
            <a:off x="2041484" y="3513604"/>
            <a:ext cx="4691784" cy="338554"/>
            <a:chOff x="2493192" y="1980414"/>
            <a:chExt cx="4691784" cy="338554"/>
          </a:xfrm>
        </p:grpSpPr>
        <p:sp>
          <p:nvSpPr>
            <p:cNvPr id="10" name="TextBox 9">
              <a:extLst>
                <a:ext uri="{FF2B5EF4-FFF2-40B4-BE49-F238E27FC236}">
                  <a16:creationId xmlns:a16="http://schemas.microsoft.com/office/drawing/2014/main" id="{6BEC5591-6BA5-D23E-6819-BCC7402FFF6D}"/>
                </a:ext>
              </a:extLst>
            </p:cNvPr>
            <p:cNvSpPr txBox="1"/>
            <p:nvPr/>
          </p:nvSpPr>
          <p:spPr>
            <a:xfrm>
              <a:off x="2493192" y="1980414"/>
              <a:ext cx="2133918" cy="338554"/>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Best Overall Response:</a:t>
              </a:r>
            </a:p>
          </p:txBody>
        </p:sp>
        <p:sp>
          <p:nvSpPr>
            <p:cNvPr id="15" name="Rectangle 242">
              <a:extLst>
                <a:ext uri="{FF2B5EF4-FFF2-40B4-BE49-F238E27FC236}">
                  <a16:creationId xmlns:a16="http://schemas.microsoft.com/office/drawing/2014/main" id="{BC52C2D0-18D2-C52D-300A-3E0BD092883D}"/>
                </a:ext>
              </a:extLst>
            </p:cNvPr>
            <p:cNvSpPr>
              <a:spLocks noChangeArrowheads="1"/>
            </p:cNvSpPr>
            <p:nvPr/>
          </p:nvSpPr>
          <p:spPr bwMode="auto">
            <a:xfrm>
              <a:off x="4566686" y="2118223"/>
              <a:ext cx="94899" cy="94899"/>
            </a:xfrm>
            <a:prstGeom prst="rect">
              <a:avLst/>
            </a:prstGeom>
            <a:solidFill>
              <a:schemeClr val="accent1"/>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6" name="Rectangle 244">
              <a:extLst>
                <a:ext uri="{FF2B5EF4-FFF2-40B4-BE49-F238E27FC236}">
                  <a16:creationId xmlns:a16="http://schemas.microsoft.com/office/drawing/2014/main" id="{D0EC378E-492F-3390-D68D-3B6B98F6BA96}"/>
                </a:ext>
              </a:extLst>
            </p:cNvPr>
            <p:cNvSpPr>
              <a:spLocks noChangeArrowheads="1"/>
            </p:cNvSpPr>
            <p:nvPr/>
          </p:nvSpPr>
          <p:spPr bwMode="auto">
            <a:xfrm>
              <a:off x="4731358" y="2035637"/>
              <a:ext cx="21800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a:t>
              </a:r>
            </a:p>
          </p:txBody>
        </p:sp>
        <p:sp>
          <p:nvSpPr>
            <p:cNvPr id="13" name="Rectangle 248">
              <a:extLst>
                <a:ext uri="{FF2B5EF4-FFF2-40B4-BE49-F238E27FC236}">
                  <a16:creationId xmlns:a16="http://schemas.microsoft.com/office/drawing/2014/main" id="{C816B964-EAB8-ABC0-DC76-356216176C19}"/>
                </a:ext>
              </a:extLst>
            </p:cNvPr>
            <p:cNvSpPr>
              <a:spLocks noChangeArrowheads="1"/>
            </p:cNvSpPr>
            <p:nvPr/>
          </p:nvSpPr>
          <p:spPr bwMode="auto">
            <a:xfrm>
              <a:off x="5154735" y="2115470"/>
              <a:ext cx="94899" cy="94899"/>
            </a:xfrm>
            <a:prstGeom prst="rect">
              <a:avLst/>
            </a:prstGeom>
            <a:solidFill>
              <a:schemeClr val="accent3"/>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4" name="Rectangle 250">
              <a:extLst>
                <a:ext uri="{FF2B5EF4-FFF2-40B4-BE49-F238E27FC236}">
                  <a16:creationId xmlns:a16="http://schemas.microsoft.com/office/drawing/2014/main" id="{A7B4481D-C808-AE23-0CCB-E00B72C8DDDA}"/>
                </a:ext>
              </a:extLst>
            </p:cNvPr>
            <p:cNvSpPr>
              <a:spLocks noChangeArrowheads="1"/>
            </p:cNvSpPr>
            <p:nvPr/>
          </p:nvSpPr>
          <p:spPr bwMode="auto">
            <a:xfrm>
              <a:off x="5329963" y="2035637"/>
              <a:ext cx="22121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SD</a:t>
              </a:r>
            </a:p>
          </p:txBody>
        </p:sp>
        <p:sp>
          <p:nvSpPr>
            <p:cNvPr id="110" name="Rectangle 242">
              <a:extLst>
                <a:ext uri="{FF2B5EF4-FFF2-40B4-BE49-F238E27FC236}">
                  <a16:creationId xmlns:a16="http://schemas.microsoft.com/office/drawing/2014/main" id="{46D818B4-12EC-C6A5-DA57-6B9EC541E2D3}"/>
                </a:ext>
              </a:extLst>
            </p:cNvPr>
            <p:cNvSpPr>
              <a:spLocks noChangeArrowheads="1"/>
            </p:cNvSpPr>
            <p:nvPr/>
          </p:nvSpPr>
          <p:spPr bwMode="auto">
            <a:xfrm>
              <a:off x="5740993" y="2108594"/>
              <a:ext cx="94899" cy="94899"/>
            </a:xfrm>
            <a:prstGeom prst="rect">
              <a:avLst/>
            </a:prstGeom>
            <a:solidFill>
              <a:schemeClr val="accent4"/>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1" name="Rectangle 244">
              <a:extLst>
                <a:ext uri="{FF2B5EF4-FFF2-40B4-BE49-F238E27FC236}">
                  <a16:creationId xmlns:a16="http://schemas.microsoft.com/office/drawing/2014/main" id="{8F9EDC46-46E9-0637-33F8-075894E689B5}"/>
                </a:ext>
              </a:extLst>
            </p:cNvPr>
            <p:cNvSpPr>
              <a:spLocks noChangeArrowheads="1"/>
            </p:cNvSpPr>
            <p:nvPr/>
          </p:nvSpPr>
          <p:spPr bwMode="auto">
            <a:xfrm>
              <a:off x="5905665" y="2034029"/>
              <a:ext cx="23243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PD</a:t>
              </a:r>
            </a:p>
          </p:txBody>
        </p:sp>
        <p:sp>
          <p:nvSpPr>
            <p:cNvPr id="112" name="Rectangle 248">
              <a:extLst>
                <a:ext uri="{FF2B5EF4-FFF2-40B4-BE49-F238E27FC236}">
                  <a16:creationId xmlns:a16="http://schemas.microsoft.com/office/drawing/2014/main" id="{206D5DCB-661F-E5A1-3EC1-C7BC9025E35E}"/>
                </a:ext>
              </a:extLst>
            </p:cNvPr>
            <p:cNvSpPr>
              <a:spLocks noChangeArrowheads="1"/>
            </p:cNvSpPr>
            <p:nvPr/>
          </p:nvSpPr>
          <p:spPr bwMode="auto">
            <a:xfrm>
              <a:off x="6329042" y="2105841"/>
              <a:ext cx="94899" cy="94899"/>
            </a:xfrm>
            <a:prstGeom prst="rect">
              <a:avLst/>
            </a:prstGeom>
            <a:solidFill>
              <a:schemeClr val="accent6"/>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3" name="Rectangle 250">
              <a:extLst>
                <a:ext uri="{FF2B5EF4-FFF2-40B4-BE49-F238E27FC236}">
                  <a16:creationId xmlns:a16="http://schemas.microsoft.com/office/drawing/2014/main" id="{C88BA2A0-1573-3E92-F418-4EF9F23E7FC9}"/>
                </a:ext>
              </a:extLst>
            </p:cNvPr>
            <p:cNvSpPr>
              <a:spLocks noChangeArrowheads="1"/>
            </p:cNvSpPr>
            <p:nvPr/>
          </p:nvSpPr>
          <p:spPr bwMode="auto">
            <a:xfrm>
              <a:off x="6500493" y="2034029"/>
              <a:ext cx="68448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NE/UNK</a:t>
              </a:r>
            </a:p>
          </p:txBody>
        </p:sp>
      </p:grpSp>
      <p:sp>
        <p:nvSpPr>
          <p:cNvPr id="115" name="Rectangle 114">
            <a:extLst>
              <a:ext uri="{FF2B5EF4-FFF2-40B4-BE49-F238E27FC236}">
                <a16:creationId xmlns:a16="http://schemas.microsoft.com/office/drawing/2014/main" id="{103432DE-DEB6-A688-7FC6-8F57EC919A7F}"/>
              </a:ext>
            </a:extLst>
          </p:cNvPr>
          <p:cNvSpPr/>
          <p:nvPr/>
        </p:nvSpPr>
        <p:spPr bwMode="auto">
          <a:xfrm>
            <a:off x="1975697" y="2086087"/>
            <a:ext cx="196617" cy="72036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Rectangle 115">
            <a:extLst>
              <a:ext uri="{FF2B5EF4-FFF2-40B4-BE49-F238E27FC236}">
                <a16:creationId xmlns:a16="http://schemas.microsoft.com/office/drawing/2014/main" id="{10FB6C2C-5129-F00F-BF2B-60BECEB7DC22}"/>
              </a:ext>
            </a:extLst>
          </p:cNvPr>
          <p:cNvSpPr/>
          <p:nvPr/>
        </p:nvSpPr>
        <p:spPr bwMode="auto">
          <a:xfrm>
            <a:off x="2189814" y="2086087"/>
            <a:ext cx="196617" cy="72036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Rectangle 116">
            <a:extLst>
              <a:ext uri="{FF2B5EF4-FFF2-40B4-BE49-F238E27FC236}">
                <a16:creationId xmlns:a16="http://schemas.microsoft.com/office/drawing/2014/main" id="{7E4AAE00-87C0-C0B0-62DB-AFD27CCF06F5}"/>
              </a:ext>
            </a:extLst>
          </p:cNvPr>
          <p:cNvSpPr/>
          <p:nvPr/>
        </p:nvSpPr>
        <p:spPr bwMode="auto">
          <a:xfrm>
            <a:off x="2403931" y="2686024"/>
            <a:ext cx="196617" cy="12042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Rectangle 117">
            <a:extLst>
              <a:ext uri="{FF2B5EF4-FFF2-40B4-BE49-F238E27FC236}">
                <a16:creationId xmlns:a16="http://schemas.microsoft.com/office/drawing/2014/main" id="{F548D382-1B42-8CBA-F3C0-4FC471143497}"/>
              </a:ext>
            </a:extLst>
          </p:cNvPr>
          <p:cNvSpPr/>
          <p:nvPr/>
        </p:nvSpPr>
        <p:spPr bwMode="auto">
          <a:xfrm>
            <a:off x="2618048" y="2747973"/>
            <a:ext cx="196617" cy="6505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Rectangle 118">
            <a:extLst>
              <a:ext uri="{FF2B5EF4-FFF2-40B4-BE49-F238E27FC236}">
                <a16:creationId xmlns:a16="http://schemas.microsoft.com/office/drawing/2014/main" id="{F0DB2D23-4617-4921-AC57-19260913F673}"/>
              </a:ext>
            </a:extLst>
          </p:cNvPr>
          <p:cNvSpPr/>
          <p:nvPr/>
        </p:nvSpPr>
        <p:spPr bwMode="auto">
          <a:xfrm>
            <a:off x="3882275" y="2801724"/>
            <a:ext cx="196617" cy="457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Rectangle 119">
            <a:extLst>
              <a:ext uri="{FF2B5EF4-FFF2-40B4-BE49-F238E27FC236}">
                <a16:creationId xmlns:a16="http://schemas.microsoft.com/office/drawing/2014/main" id="{613D67A5-031D-7999-E9F9-0BF66D39BA42}"/>
              </a:ext>
            </a:extLst>
          </p:cNvPr>
          <p:cNvSpPr/>
          <p:nvPr/>
        </p:nvSpPr>
        <p:spPr bwMode="auto">
          <a:xfrm>
            <a:off x="4094264" y="2808999"/>
            <a:ext cx="196617" cy="457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Rectangle 120">
            <a:extLst>
              <a:ext uri="{FF2B5EF4-FFF2-40B4-BE49-F238E27FC236}">
                <a16:creationId xmlns:a16="http://schemas.microsoft.com/office/drawing/2014/main" id="{954018BD-D066-D6A4-7BF0-6AFB72394605}"/>
              </a:ext>
            </a:extLst>
          </p:cNvPr>
          <p:cNvSpPr/>
          <p:nvPr/>
        </p:nvSpPr>
        <p:spPr bwMode="auto">
          <a:xfrm>
            <a:off x="4306253" y="2816723"/>
            <a:ext cx="196617" cy="6078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Rectangle 121">
            <a:extLst>
              <a:ext uri="{FF2B5EF4-FFF2-40B4-BE49-F238E27FC236}">
                <a16:creationId xmlns:a16="http://schemas.microsoft.com/office/drawing/2014/main" id="{834C2BE2-9094-EA82-E1D3-390A9A6F6F16}"/>
              </a:ext>
            </a:extLst>
          </p:cNvPr>
          <p:cNvSpPr/>
          <p:nvPr/>
        </p:nvSpPr>
        <p:spPr bwMode="auto">
          <a:xfrm>
            <a:off x="4518242" y="2806450"/>
            <a:ext cx="196617" cy="8367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 name="Rectangle 122">
            <a:extLst>
              <a:ext uri="{FF2B5EF4-FFF2-40B4-BE49-F238E27FC236}">
                <a16:creationId xmlns:a16="http://schemas.microsoft.com/office/drawing/2014/main" id="{C41D24D8-CB4B-8FFA-6D07-AEA829C4E434}"/>
              </a:ext>
            </a:extLst>
          </p:cNvPr>
          <p:cNvSpPr/>
          <p:nvPr/>
        </p:nvSpPr>
        <p:spPr bwMode="auto">
          <a:xfrm>
            <a:off x="4730231" y="2806333"/>
            <a:ext cx="196617" cy="14263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 name="Rectangle 123">
            <a:extLst>
              <a:ext uri="{FF2B5EF4-FFF2-40B4-BE49-F238E27FC236}">
                <a16:creationId xmlns:a16="http://schemas.microsoft.com/office/drawing/2014/main" id="{604589BF-01AE-B331-804B-63FFD0370552}"/>
              </a:ext>
            </a:extLst>
          </p:cNvPr>
          <p:cNvSpPr/>
          <p:nvPr/>
        </p:nvSpPr>
        <p:spPr bwMode="auto">
          <a:xfrm>
            <a:off x="4942220" y="2818803"/>
            <a:ext cx="196617" cy="14263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 name="Rectangle 124">
            <a:extLst>
              <a:ext uri="{FF2B5EF4-FFF2-40B4-BE49-F238E27FC236}">
                <a16:creationId xmlns:a16="http://schemas.microsoft.com/office/drawing/2014/main" id="{2C9B86C7-8245-4404-F0D6-B6ECEA75A067}"/>
              </a:ext>
            </a:extLst>
          </p:cNvPr>
          <p:cNvSpPr/>
          <p:nvPr/>
        </p:nvSpPr>
        <p:spPr bwMode="auto">
          <a:xfrm>
            <a:off x="5154209" y="2816723"/>
            <a:ext cx="196617" cy="18231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Rectangle 125">
            <a:extLst>
              <a:ext uri="{FF2B5EF4-FFF2-40B4-BE49-F238E27FC236}">
                <a16:creationId xmlns:a16="http://schemas.microsoft.com/office/drawing/2014/main" id="{F41F2FC8-A2BE-2A21-50C6-90D8B67EF302}"/>
              </a:ext>
            </a:extLst>
          </p:cNvPr>
          <p:cNvSpPr/>
          <p:nvPr/>
        </p:nvSpPr>
        <p:spPr bwMode="auto">
          <a:xfrm>
            <a:off x="5366198" y="2816723"/>
            <a:ext cx="196617" cy="22077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Rectangle 126">
            <a:extLst>
              <a:ext uri="{FF2B5EF4-FFF2-40B4-BE49-F238E27FC236}">
                <a16:creationId xmlns:a16="http://schemas.microsoft.com/office/drawing/2014/main" id="{BD81F52C-9EAA-978B-4E94-456319C3EC28}"/>
              </a:ext>
            </a:extLst>
          </p:cNvPr>
          <p:cNvSpPr/>
          <p:nvPr/>
        </p:nvSpPr>
        <p:spPr bwMode="auto">
          <a:xfrm>
            <a:off x="5578187" y="2816722"/>
            <a:ext cx="196617" cy="2569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Rectangle 127">
            <a:extLst>
              <a:ext uri="{FF2B5EF4-FFF2-40B4-BE49-F238E27FC236}">
                <a16:creationId xmlns:a16="http://schemas.microsoft.com/office/drawing/2014/main" id="{90822295-E6F7-9887-2CC9-2C5164C34045}"/>
              </a:ext>
            </a:extLst>
          </p:cNvPr>
          <p:cNvSpPr/>
          <p:nvPr/>
        </p:nvSpPr>
        <p:spPr bwMode="auto">
          <a:xfrm>
            <a:off x="5790176" y="2819880"/>
            <a:ext cx="196617" cy="2569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Rectangle 128">
            <a:extLst>
              <a:ext uri="{FF2B5EF4-FFF2-40B4-BE49-F238E27FC236}">
                <a16:creationId xmlns:a16="http://schemas.microsoft.com/office/drawing/2014/main" id="{15D3F6C8-044F-F8C3-FFC0-5C1A8B5F8A19}"/>
              </a:ext>
            </a:extLst>
          </p:cNvPr>
          <p:cNvSpPr/>
          <p:nvPr/>
        </p:nvSpPr>
        <p:spPr bwMode="auto">
          <a:xfrm>
            <a:off x="6002165" y="2818993"/>
            <a:ext cx="196617" cy="2569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Rectangle 129">
            <a:extLst>
              <a:ext uri="{FF2B5EF4-FFF2-40B4-BE49-F238E27FC236}">
                <a16:creationId xmlns:a16="http://schemas.microsoft.com/office/drawing/2014/main" id="{BBAFBF05-535E-20F3-C9A1-149A2BBAC308}"/>
              </a:ext>
            </a:extLst>
          </p:cNvPr>
          <p:cNvSpPr/>
          <p:nvPr/>
        </p:nvSpPr>
        <p:spPr bwMode="auto">
          <a:xfrm>
            <a:off x="6214154" y="2801725"/>
            <a:ext cx="196617" cy="3226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Rectangle 130">
            <a:extLst>
              <a:ext uri="{FF2B5EF4-FFF2-40B4-BE49-F238E27FC236}">
                <a16:creationId xmlns:a16="http://schemas.microsoft.com/office/drawing/2014/main" id="{4C878073-0302-B9D0-5F2A-B4A970E80B70}"/>
              </a:ext>
            </a:extLst>
          </p:cNvPr>
          <p:cNvSpPr/>
          <p:nvPr/>
        </p:nvSpPr>
        <p:spPr bwMode="auto">
          <a:xfrm>
            <a:off x="6426143" y="2809578"/>
            <a:ext cx="196617" cy="32268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Rectangle 131">
            <a:extLst>
              <a:ext uri="{FF2B5EF4-FFF2-40B4-BE49-F238E27FC236}">
                <a16:creationId xmlns:a16="http://schemas.microsoft.com/office/drawing/2014/main" id="{6827CD21-9242-49AF-D3CC-2FAD6BD95A00}"/>
              </a:ext>
            </a:extLst>
          </p:cNvPr>
          <p:cNvSpPr/>
          <p:nvPr/>
        </p:nvSpPr>
        <p:spPr bwMode="auto">
          <a:xfrm>
            <a:off x="6638132" y="2816722"/>
            <a:ext cx="196617" cy="38702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Rectangle 132">
            <a:extLst>
              <a:ext uri="{FF2B5EF4-FFF2-40B4-BE49-F238E27FC236}">
                <a16:creationId xmlns:a16="http://schemas.microsoft.com/office/drawing/2014/main" id="{88FC3FBB-8085-1183-A34A-605D8B41F931}"/>
              </a:ext>
            </a:extLst>
          </p:cNvPr>
          <p:cNvSpPr/>
          <p:nvPr/>
        </p:nvSpPr>
        <p:spPr bwMode="auto">
          <a:xfrm>
            <a:off x="6850121" y="2814634"/>
            <a:ext cx="196617" cy="38702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Rectangle 133">
            <a:extLst>
              <a:ext uri="{FF2B5EF4-FFF2-40B4-BE49-F238E27FC236}">
                <a16:creationId xmlns:a16="http://schemas.microsoft.com/office/drawing/2014/main" id="{0D453519-11DA-53A5-245D-161EFA9240AA}"/>
              </a:ext>
            </a:extLst>
          </p:cNvPr>
          <p:cNvSpPr/>
          <p:nvPr/>
        </p:nvSpPr>
        <p:spPr bwMode="auto">
          <a:xfrm>
            <a:off x="7062110" y="2816722"/>
            <a:ext cx="196617" cy="38702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Rectangle 134">
            <a:extLst>
              <a:ext uri="{FF2B5EF4-FFF2-40B4-BE49-F238E27FC236}">
                <a16:creationId xmlns:a16="http://schemas.microsoft.com/office/drawing/2014/main" id="{B9D2506F-7916-625D-D3A5-2AAE11F5DB38}"/>
              </a:ext>
            </a:extLst>
          </p:cNvPr>
          <p:cNvSpPr/>
          <p:nvPr/>
        </p:nvSpPr>
        <p:spPr bwMode="auto">
          <a:xfrm>
            <a:off x="7274099" y="2808999"/>
            <a:ext cx="196617" cy="44193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Rectangle 135">
            <a:extLst>
              <a:ext uri="{FF2B5EF4-FFF2-40B4-BE49-F238E27FC236}">
                <a16:creationId xmlns:a16="http://schemas.microsoft.com/office/drawing/2014/main" id="{9F86B113-7336-01D1-B5FA-BA7020D69111}"/>
              </a:ext>
            </a:extLst>
          </p:cNvPr>
          <p:cNvSpPr/>
          <p:nvPr/>
        </p:nvSpPr>
        <p:spPr bwMode="auto">
          <a:xfrm>
            <a:off x="7486088" y="2808999"/>
            <a:ext cx="196617" cy="44949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Rectangle 136">
            <a:extLst>
              <a:ext uri="{FF2B5EF4-FFF2-40B4-BE49-F238E27FC236}">
                <a16:creationId xmlns:a16="http://schemas.microsoft.com/office/drawing/2014/main" id="{E722153F-DED2-12D6-54B8-50A997F83A3F}"/>
              </a:ext>
            </a:extLst>
          </p:cNvPr>
          <p:cNvSpPr/>
          <p:nvPr/>
        </p:nvSpPr>
        <p:spPr bwMode="auto">
          <a:xfrm>
            <a:off x="7698077" y="2808999"/>
            <a:ext cx="196617" cy="55850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Rectangle 137">
            <a:extLst>
              <a:ext uri="{FF2B5EF4-FFF2-40B4-BE49-F238E27FC236}">
                <a16:creationId xmlns:a16="http://schemas.microsoft.com/office/drawing/2014/main" id="{1AAC2ADE-1DB6-8654-3153-9EC020E1F69E}"/>
              </a:ext>
            </a:extLst>
          </p:cNvPr>
          <p:cNvSpPr/>
          <p:nvPr/>
        </p:nvSpPr>
        <p:spPr bwMode="auto">
          <a:xfrm>
            <a:off x="7910066" y="2816723"/>
            <a:ext cx="196617" cy="58436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Rectangle 138">
            <a:extLst>
              <a:ext uri="{FF2B5EF4-FFF2-40B4-BE49-F238E27FC236}">
                <a16:creationId xmlns:a16="http://schemas.microsoft.com/office/drawing/2014/main" id="{C965DBCB-AC16-ABFE-E43D-5E71DBAE7907}"/>
              </a:ext>
            </a:extLst>
          </p:cNvPr>
          <p:cNvSpPr/>
          <p:nvPr/>
        </p:nvSpPr>
        <p:spPr bwMode="auto">
          <a:xfrm>
            <a:off x="8122055" y="2816722"/>
            <a:ext cx="196617" cy="61384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Rectangle 139">
            <a:extLst>
              <a:ext uri="{FF2B5EF4-FFF2-40B4-BE49-F238E27FC236}">
                <a16:creationId xmlns:a16="http://schemas.microsoft.com/office/drawing/2014/main" id="{748C6A3A-79C0-F21B-0E34-1AE6E878EF41}"/>
              </a:ext>
            </a:extLst>
          </p:cNvPr>
          <p:cNvSpPr/>
          <p:nvPr/>
        </p:nvSpPr>
        <p:spPr bwMode="auto">
          <a:xfrm>
            <a:off x="8334044" y="2808999"/>
            <a:ext cx="196617" cy="6642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Rectangle 140">
            <a:extLst>
              <a:ext uri="{FF2B5EF4-FFF2-40B4-BE49-F238E27FC236}">
                <a16:creationId xmlns:a16="http://schemas.microsoft.com/office/drawing/2014/main" id="{54015A56-1A11-D102-C734-A588E194F2C6}"/>
              </a:ext>
            </a:extLst>
          </p:cNvPr>
          <p:cNvSpPr/>
          <p:nvPr/>
        </p:nvSpPr>
        <p:spPr bwMode="auto">
          <a:xfrm>
            <a:off x="8546033" y="2816722"/>
            <a:ext cx="196617" cy="67479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Rectangle 141">
            <a:extLst>
              <a:ext uri="{FF2B5EF4-FFF2-40B4-BE49-F238E27FC236}">
                <a16:creationId xmlns:a16="http://schemas.microsoft.com/office/drawing/2014/main" id="{1F427F53-CEE1-FF02-FD11-2CD962FAC6E5}"/>
              </a:ext>
            </a:extLst>
          </p:cNvPr>
          <p:cNvSpPr/>
          <p:nvPr/>
        </p:nvSpPr>
        <p:spPr bwMode="auto">
          <a:xfrm>
            <a:off x="8758022" y="2808999"/>
            <a:ext cx="196617" cy="74713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 name="Rectangle 142">
            <a:extLst>
              <a:ext uri="{FF2B5EF4-FFF2-40B4-BE49-F238E27FC236}">
                <a16:creationId xmlns:a16="http://schemas.microsoft.com/office/drawing/2014/main" id="{5B28EC4B-B742-3B90-ECAE-B80C8CB9E7A8}"/>
              </a:ext>
            </a:extLst>
          </p:cNvPr>
          <p:cNvSpPr/>
          <p:nvPr/>
        </p:nvSpPr>
        <p:spPr bwMode="auto">
          <a:xfrm>
            <a:off x="8970011" y="2808999"/>
            <a:ext cx="196617" cy="7721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D3AFD55B-60B6-3B6B-BEAC-8D46DA8B8E9D}"/>
              </a:ext>
            </a:extLst>
          </p:cNvPr>
          <p:cNvSpPr/>
          <p:nvPr/>
        </p:nvSpPr>
        <p:spPr bwMode="auto">
          <a:xfrm>
            <a:off x="9182000" y="2801725"/>
            <a:ext cx="196617" cy="78212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25E758B1-2BAE-06DD-2652-1A7188939573}"/>
              </a:ext>
            </a:extLst>
          </p:cNvPr>
          <p:cNvSpPr/>
          <p:nvPr/>
        </p:nvSpPr>
        <p:spPr bwMode="auto">
          <a:xfrm>
            <a:off x="9393989" y="2814634"/>
            <a:ext cx="196617" cy="78969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Rectangle 145">
            <a:extLst>
              <a:ext uri="{FF2B5EF4-FFF2-40B4-BE49-F238E27FC236}">
                <a16:creationId xmlns:a16="http://schemas.microsoft.com/office/drawing/2014/main" id="{C5E95AB7-D305-DE39-A4C0-C6604B29F3F5}"/>
              </a:ext>
            </a:extLst>
          </p:cNvPr>
          <p:cNvSpPr/>
          <p:nvPr/>
        </p:nvSpPr>
        <p:spPr bwMode="auto">
          <a:xfrm>
            <a:off x="9605978" y="2813437"/>
            <a:ext cx="196617" cy="80064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Rectangle 146">
            <a:extLst>
              <a:ext uri="{FF2B5EF4-FFF2-40B4-BE49-F238E27FC236}">
                <a16:creationId xmlns:a16="http://schemas.microsoft.com/office/drawing/2014/main" id="{F85FE290-9608-EEEA-A1FF-695237A4CB39}"/>
              </a:ext>
            </a:extLst>
          </p:cNvPr>
          <p:cNvSpPr/>
          <p:nvPr/>
        </p:nvSpPr>
        <p:spPr bwMode="auto">
          <a:xfrm>
            <a:off x="9817967" y="2819880"/>
            <a:ext cx="196617" cy="82375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Rectangle 147">
            <a:extLst>
              <a:ext uri="{FF2B5EF4-FFF2-40B4-BE49-F238E27FC236}">
                <a16:creationId xmlns:a16="http://schemas.microsoft.com/office/drawing/2014/main" id="{7DA1B605-7EB9-1514-C001-0874199F18E1}"/>
              </a:ext>
            </a:extLst>
          </p:cNvPr>
          <p:cNvSpPr/>
          <p:nvPr/>
        </p:nvSpPr>
        <p:spPr bwMode="auto">
          <a:xfrm>
            <a:off x="10029956" y="2819881"/>
            <a:ext cx="196617" cy="86775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Rectangle 148">
            <a:extLst>
              <a:ext uri="{FF2B5EF4-FFF2-40B4-BE49-F238E27FC236}">
                <a16:creationId xmlns:a16="http://schemas.microsoft.com/office/drawing/2014/main" id="{605044BE-72F6-4528-E8BC-32E65BEFDF8D}"/>
              </a:ext>
            </a:extLst>
          </p:cNvPr>
          <p:cNvSpPr/>
          <p:nvPr/>
        </p:nvSpPr>
        <p:spPr bwMode="auto">
          <a:xfrm>
            <a:off x="10241945" y="2813436"/>
            <a:ext cx="196617" cy="90904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Rectangle 149">
            <a:extLst>
              <a:ext uri="{FF2B5EF4-FFF2-40B4-BE49-F238E27FC236}">
                <a16:creationId xmlns:a16="http://schemas.microsoft.com/office/drawing/2014/main" id="{F51E8C72-30DC-B2A0-243A-665DC4A89FA8}"/>
              </a:ext>
            </a:extLst>
          </p:cNvPr>
          <p:cNvSpPr/>
          <p:nvPr/>
        </p:nvSpPr>
        <p:spPr bwMode="auto">
          <a:xfrm>
            <a:off x="10453934" y="2808999"/>
            <a:ext cx="196617" cy="109098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Rectangle 150">
            <a:extLst>
              <a:ext uri="{FF2B5EF4-FFF2-40B4-BE49-F238E27FC236}">
                <a16:creationId xmlns:a16="http://schemas.microsoft.com/office/drawing/2014/main" id="{173F81B1-5D12-00AC-DE74-7573FF763871}"/>
              </a:ext>
            </a:extLst>
          </p:cNvPr>
          <p:cNvSpPr/>
          <p:nvPr/>
        </p:nvSpPr>
        <p:spPr bwMode="auto">
          <a:xfrm>
            <a:off x="10665923" y="2816722"/>
            <a:ext cx="196617" cy="109098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Rectangle 151">
            <a:extLst>
              <a:ext uri="{FF2B5EF4-FFF2-40B4-BE49-F238E27FC236}">
                <a16:creationId xmlns:a16="http://schemas.microsoft.com/office/drawing/2014/main" id="{DF1282A4-B1C3-11D2-7008-39DFD71C00D8}"/>
              </a:ext>
            </a:extLst>
          </p:cNvPr>
          <p:cNvSpPr/>
          <p:nvPr/>
        </p:nvSpPr>
        <p:spPr bwMode="auto">
          <a:xfrm>
            <a:off x="10877912" y="2813436"/>
            <a:ext cx="196617" cy="112845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Rectangle 152">
            <a:extLst>
              <a:ext uri="{FF2B5EF4-FFF2-40B4-BE49-F238E27FC236}">
                <a16:creationId xmlns:a16="http://schemas.microsoft.com/office/drawing/2014/main" id="{EF0EE979-08EA-5D81-2DB5-470AE214B99B}"/>
              </a:ext>
            </a:extLst>
          </p:cNvPr>
          <p:cNvSpPr/>
          <p:nvPr/>
        </p:nvSpPr>
        <p:spPr bwMode="auto">
          <a:xfrm>
            <a:off x="11089885" y="2813437"/>
            <a:ext cx="196617" cy="122403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Rectangle 154">
            <a:extLst>
              <a:ext uri="{FF2B5EF4-FFF2-40B4-BE49-F238E27FC236}">
                <a16:creationId xmlns:a16="http://schemas.microsoft.com/office/drawing/2014/main" id="{FD47E2B6-3E07-FE16-4F7D-28E686726338}"/>
              </a:ext>
            </a:extLst>
          </p:cNvPr>
          <p:cNvSpPr/>
          <p:nvPr/>
        </p:nvSpPr>
        <p:spPr bwMode="auto">
          <a:xfrm>
            <a:off x="3670867" y="2816856"/>
            <a:ext cx="196617" cy="1828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4" name="Line 7">
            <a:extLst>
              <a:ext uri="{FF2B5EF4-FFF2-40B4-BE49-F238E27FC236}">
                <a16:creationId xmlns:a16="http://schemas.microsoft.com/office/drawing/2014/main" id="{6BFA24FE-2EF8-F669-5672-8273890916A2}"/>
              </a:ext>
            </a:extLst>
          </p:cNvPr>
          <p:cNvSpPr>
            <a:spLocks noChangeShapeType="1"/>
          </p:cNvSpPr>
          <p:nvPr/>
        </p:nvSpPr>
        <p:spPr bwMode="auto">
          <a:xfrm flipH="1">
            <a:off x="1840662" y="2813436"/>
            <a:ext cx="9578680" cy="0"/>
          </a:xfrm>
          <a:prstGeom prst="line">
            <a:avLst/>
          </a:prstGeom>
          <a:noFill/>
          <a:ln w="28575">
            <a:solidFill>
              <a:srgbClr val="2B2A29"/>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56" name="Rectangle 155">
            <a:extLst>
              <a:ext uri="{FF2B5EF4-FFF2-40B4-BE49-F238E27FC236}">
                <a16:creationId xmlns:a16="http://schemas.microsoft.com/office/drawing/2014/main" id="{FD9ECB22-E0BC-935E-555A-6675CF7E4F8B}"/>
              </a:ext>
            </a:extLst>
          </p:cNvPr>
          <p:cNvSpPr/>
          <p:nvPr/>
        </p:nvSpPr>
        <p:spPr bwMode="auto">
          <a:xfrm>
            <a:off x="1975697" y="5282473"/>
            <a:ext cx="2299271" cy="440093"/>
          </a:xfrm>
          <a:prstGeom prst="rect">
            <a:avLst/>
          </a:prstGeom>
          <a:solidFill>
            <a:schemeClr val="accent5"/>
          </a:solidFill>
          <a:ln w="0">
            <a:solidFill>
              <a:schemeClr val="bg1"/>
            </a:solidFill>
            <a:miter lim="800000"/>
            <a:headEnd/>
            <a:tailEnd/>
          </a:ln>
        </p:spPr>
        <p:txBody>
          <a:bodyPr rtlCol="0" anchor="ctr"/>
          <a:lstStyle/>
          <a:p>
            <a:pPr algn="ctr" eaLnBrk="1" hangingPunct="1">
              <a:buClr>
                <a:schemeClr val="folHlink"/>
              </a:buClr>
              <a:buNone/>
            </a:pPr>
            <a:r>
              <a:rPr lang="en-US" sz="1400" b="1" dirty="0">
                <a:solidFill>
                  <a:schemeClr val="bg1"/>
                </a:solidFill>
                <a:latin typeface="Calibri" panose="020F0502020204030204" pitchFamily="34" charset="0"/>
              </a:rPr>
              <a:t>Treatment-naive</a:t>
            </a:r>
          </a:p>
          <a:p>
            <a:pPr algn="ctr" eaLnBrk="1" hangingPunct="1">
              <a:buClr>
                <a:schemeClr val="folHlink"/>
              </a:buClr>
              <a:buNone/>
            </a:pPr>
            <a:r>
              <a:rPr lang="en-US" sz="1400" b="0" dirty="0">
                <a:solidFill>
                  <a:schemeClr val="bg1"/>
                </a:solidFill>
                <a:latin typeface="Calibri" panose="020F0502020204030204" pitchFamily="34" charset="0"/>
              </a:rPr>
              <a:t>4 PRs/7</a:t>
            </a: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 ORR: 57%</a:t>
            </a:r>
          </a:p>
        </p:txBody>
      </p:sp>
      <p:sp>
        <p:nvSpPr>
          <p:cNvPr id="157" name="Rectangle 156">
            <a:extLst>
              <a:ext uri="{FF2B5EF4-FFF2-40B4-BE49-F238E27FC236}">
                <a16:creationId xmlns:a16="http://schemas.microsoft.com/office/drawing/2014/main" id="{39CA4404-3FE2-EA3C-572C-7257C118B7DB}"/>
              </a:ext>
            </a:extLst>
          </p:cNvPr>
          <p:cNvSpPr/>
          <p:nvPr/>
        </p:nvSpPr>
        <p:spPr bwMode="auto">
          <a:xfrm>
            <a:off x="4311568" y="5281113"/>
            <a:ext cx="2299271" cy="440093"/>
          </a:xfrm>
          <a:prstGeom prst="rect">
            <a:avLst/>
          </a:prstGeom>
          <a:solidFill>
            <a:schemeClr val="accent2"/>
          </a:solidFill>
          <a:ln w="0">
            <a:solidFill>
              <a:schemeClr val="bg1"/>
            </a:solidFill>
            <a:miter lim="800000"/>
            <a:headEnd/>
            <a:tailEnd/>
          </a:ln>
        </p:spPr>
        <p:txBody>
          <a:bodyPr rtlCol="0" anchor="ctr"/>
          <a:lstStyle/>
          <a:p>
            <a:pPr algn="ctr" eaLnBrk="1" hangingPunct="1">
              <a:buClr>
                <a:schemeClr val="folHlink"/>
              </a:buClr>
              <a:buNone/>
            </a:pPr>
            <a:r>
              <a:rPr lang="en-US" sz="1400" b="1" dirty="0">
                <a:latin typeface="Calibri" panose="020F0502020204030204" pitchFamily="34" charset="0"/>
              </a:rPr>
              <a:t>No prior MET inhibitor</a:t>
            </a:r>
          </a:p>
          <a:p>
            <a:pPr algn="ctr" eaLnBrk="1" hangingPunct="1">
              <a:buClr>
                <a:schemeClr val="folHlink"/>
              </a:buClr>
              <a:buNone/>
            </a:pPr>
            <a:r>
              <a:rPr lang="en-US" sz="1400" b="0" dirty="0">
                <a:latin typeface="Calibri" panose="020F0502020204030204" pitchFamily="34" charset="0"/>
              </a:rPr>
              <a:t>7 PRs/15</a:t>
            </a:r>
            <a:r>
              <a:rPr lang="en-US" sz="1400" b="0" baseline="30000" dirty="0">
                <a:latin typeface="Calibri" panose="020F0502020204030204" pitchFamily="34" charset="0"/>
              </a:rPr>
              <a:t>‡</a:t>
            </a:r>
            <a:r>
              <a:rPr lang="en-US" sz="1400" b="0" dirty="0">
                <a:latin typeface="Calibri" panose="020F0502020204030204" pitchFamily="34" charset="0"/>
              </a:rPr>
              <a:t>; ORR: 47%</a:t>
            </a:r>
          </a:p>
        </p:txBody>
      </p:sp>
      <p:sp>
        <p:nvSpPr>
          <p:cNvPr id="158" name="Rectangle 157">
            <a:extLst>
              <a:ext uri="{FF2B5EF4-FFF2-40B4-BE49-F238E27FC236}">
                <a16:creationId xmlns:a16="http://schemas.microsoft.com/office/drawing/2014/main" id="{F7D7AFCC-4AFF-E831-8130-310EFACB5E1C}"/>
              </a:ext>
            </a:extLst>
          </p:cNvPr>
          <p:cNvSpPr/>
          <p:nvPr/>
        </p:nvSpPr>
        <p:spPr bwMode="auto">
          <a:xfrm>
            <a:off x="6637262" y="5275484"/>
            <a:ext cx="2299271" cy="440093"/>
          </a:xfrm>
          <a:prstGeom prst="rect">
            <a:avLst/>
          </a:prstGeom>
          <a:solidFill>
            <a:schemeClr val="accent6"/>
          </a:solidFill>
          <a:ln w="0">
            <a:solidFill>
              <a:schemeClr val="bg1"/>
            </a:solidFill>
            <a:miter lim="800000"/>
            <a:headEnd/>
            <a:tailEnd/>
          </a:ln>
        </p:spPr>
        <p:txBody>
          <a:bodyPr rtlCol="0" anchor="ctr"/>
          <a:lstStyle/>
          <a:p>
            <a:pPr algn="ctr" eaLnBrk="1" hangingPunct="1">
              <a:buClr>
                <a:schemeClr val="folHlink"/>
              </a:buClr>
              <a:buNone/>
            </a:pPr>
            <a:r>
              <a:rPr lang="en-US" sz="1400" b="1" dirty="0">
                <a:latin typeface="Calibri" panose="020F0502020204030204" pitchFamily="34" charset="0"/>
              </a:rPr>
              <a:t>Prior MET inhibitor</a:t>
            </a:r>
          </a:p>
          <a:p>
            <a:pPr algn="ctr" eaLnBrk="1" hangingPunct="1">
              <a:buClr>
                <a:schemeClr val="folHlink"/>
              </a:buClr>
              <a:buNone/>
            </a:pPr>
            <a:r>
              <a:rPr lang="en-US" sz="1400" b="0" dirty="0">
                <a:latin typeface="Calibri" panose="020F0502020204030204" pitchFamily="34" charset="0"/>
              </a:rPr>
              <a:t>4 PRs</a:t>
            </a:r>
            <a:r>
              <a:rPr lang="en-US" sz="1400" b="0" baseline="30000" dirty="0">
                <a:latin typeface="Calibri" panose="020F0502020204030204" pitchFamily="34" charset="0"/>
              </a:rPr>
              <a:t>†</a:t>
            </a:r>
            <a:r>
              <a:rPr lang="en-US" sz="1400" b="0" dirty="0">
                <a:latin typeface="Calibri" panose="020F0502020204030204" pitchFamily="34" charset="0"/>
              </a:rPr>
              <a:t>/24; ORR: 17%</a:t>
            </a:r>
          </a:p>
        </p:txBody>
      </p:sp>
      <p:sp>
        <p:nvSpPr>
          <p:cNvPr id="159" name="Rectangle 158">
            <a:extLst>
              <a:ext uri="{FF2B5EF4-FFF2-40B4-BE49-F238E27FC236}">
                <a16:creationId xmlns:a16="http://schemas.microsoft.com/office/drawing/2014/main" id="{EC9F4205-E039-11BB-8D7A-46AE2C47C6FD}"/>
              </a:ext>
            </a:extLst>
          </p:cNvPr>
          <p:cNvSpPr/>
          <p:nvPr/>
        </p:nvSpPr>
        <p:spPr bwMode="auto">
          <a:xfrm>
            <a:off x="8960522" y="5274329"/>
            <a:ext cx="2299271" cy="440093"/>
          </a:xfrm>
          <a:prstGeom prst="rect">
            <a:avLst/>
          </a:prstGeom>
          <a:solidFill>
            <a:schemeClr val="bg2"/>
          </a:solidFill>
          <a:ln w="0">
            <a:solidFill>
              <a:schemeClr val="bg1"/>
            </a:solidFill>
            <a:miter lim="800000"/>
            <a:headEnd/>
            <a:tailEnd/>
          </a:ln>
        </p:spPr>
        <p:txBody>
          <a:bodyPr rtlCol="0" anchor="ctr"/>
          <a:lstStyle/>
          <a:p>
            <a:pPr algn="ctr" eaLnBrk="1" hangingPunct="1">
              <a:buClr>
                <a:schemeClr val="folHlink"/>
              </a:buClr>
              <a:buNone/>
            </a:pPr>
            <a:r>
              <a:rPr lang="en-US" sz="1400" b="1" dirty="0">
                <a:latin typeface="Calibri" panose="020F0502020204030204" pitchFamily="34" charset="0"/>
              </a:rPr>
              <a:t>All patients</a:t>
            </a:r>
          </a:p>
          <a:p>
            <a:pPr algn="ctr" eaLnBrk="1" hangingPunct="1">
              <a:buClr>
                <a:schemeClr val="folHlink"/>
              </a:buClr>
              <a:buNone/>
            </a:pPr>
            <a:r>
              <a:rPr lang="en-US" sz="1400" b="0" dirty="0">
                <a:latin typeface="Calibri" panose="020F0502020204030204" pitchFamily="34" charset="0"/>
              </a:rPr>
              <a:t>15 PRs/46; ORR: 33%</a:t>
            </a:r>
          </a:p>
        </p:txBody>
      </p:sp>
      <p:sp>
        <p:nvSpPr>
          <p:cNvPr id="160" name="Rectangle 159">
            <a:extLst>
              <a:ext uri="{FF2B5EF4-FFF2-40B4-BE49-F238E27FC236}">
                <a16:creationId xmlns:a16="http://schemas.microsoft.com/office/drawing/2014/main" id="{DEE3DAEA-1E02-3A7F-752A-875935D601BE}"/>
              </a:ext>
            </a:extLst>
          </p:cNvPr>
          <p:cNvSpPr/>
          <p:nvPr/>
        </p:nvSpPr>
        <p:spPr bwMode="auto">
          <a:xfrm>
            <a:off x="450036" y="4525833"/>
            <a:ext cx="1490472" cy="225458"/>
          </a:xfrm>
          <a:prstGeom prst="rect">
            <a:avLst/>
          </a:prstGeom>
          <a:solidFill>
            <a:schemeClr val="accent5"/>
          </a:solidFill>
          <a:ln w="0">
            <a:solidFill>
              <a:schemeClr val="bg1"/>
            </a:solidFill>
            <a:miter lim="800000"/>
            <a:headEnd/>
            <a:tailEnd/>
          </a:ln>
        </p:spPr>
        <p:txBody>
          <a:bodyPr rtlCol="0" anchor="ctr"/>
          <a:lstStyle/>
          <a:p>
            <a:pPr algn="ctr" eaLnBrk="1" hangingPunct="1">
              <a:buClr>
                <a:schemeClr val="folHlink"/>
              </a:buClr>
              <a:buNone/>
            </a:pPr>
            <a:r>
              <a:rPr lang="en-US" sz="1400" b="1" dirty="0">
                <a:solidFill>
                  <a:schemeClr val="bg1"/>
                </a:solidFill>
                <a:latin typeface="Calibri" panose="020F0502020204030204" pitchFamily="34" charset="0"/>
              </a:rPr>
              <a:t>Treatment-naive</a:t>
            </a:r>
          </a:p>
        </p:txBody>
      </p:sp>
      <p:sp>
        <p:nvSpPr>
          <p:cNvPr id="161" name="Rectangle 160">
            <a:extLst>
              <a:ext uri="{FF2B5EF4-FFF2-40B4-BE49-F238E27FC236}">
                <a16:creationId xmlns:a16="http://schemas.microsoft.com/office/drawing/2014/main" id="{468BBC1A-9A80-09E5-F3CE-9EC0E9C173AF}"/>
              </a:ext>
            </a:extLst>
          </p:cNvPr>
          <p:cNvSpPr/>
          <p:nvPr/>
        </p:nvSpPr>
        <p:spPr bwMode="auto">
          <a:xfrm>
            <a:off x="450035" y="4774658"/>
            <a:ext cx="1487978" cy="215103"/>
          </a:xfrm>
          <a:prstGeom prst="rect">
            <a:avLst/>
          </a:prstGeom>
          <a:solidFill>
            <a:schemeClr val="accent2"/>
          </a:solidFill>
          <a:ln w="0">
            <a:solidFill>
              <a:schemeClr val="bg1"/>
            </a:solidFill>
            <a:miter lim="800000"/>
            <a:headEnd/>
            <a:tailEnd/>
          </a:ln>
        </p:spPr>
        <p:txBody>
          <a:bodyPr rtlCol="0" anchor="ctr"/>
          <a:lstStyle/>
          <a:p>
            <a:pPr algn="ctr">
              <a:buClr>
                <a:schemeClr val="folHlink"/>
              </a:buClr>
            </a:pPr>
            <a:r>
              <a:rPr lang="en-US" sz="1400" b="1" dirty="0">
                <a:latin typeface="Calibri" panose="020F0502020204030204" pitchFamily="34" charset="0"/>
              </a:rPr>
              <a:t>No MET inhibitor</a:t>
            </a:r>
          </a:p>
        </p:txBody>
      </p:sp>
      <p:sp>
        <p:nvSpPr>
          <p:cNvPr id="162" name="Rectangle 161">
            <a:extLst>
              <a:ext uri="{FF2B5EF4-FFF2-40B4-BE49-F238E27FC236}">
                <a16:creationId xmlns:a16="http://schemas.microsoft.com/office/drawing/2014/main" id="{1EB29484-E00F-6E39-1791-F58616D5412E}"/>
              </a:ext>
            </a:extLst>
          </p:cNvPr>
          <p:cNvSpPr/>
          <p:nvPr/>
        </p:nvSpPr>
        <p:spPr bwMode="auto">
          <a:xfrm>
            <a:off x="450035" y="5009051"/>
            <a:ext cx="1487978" cy="215103"/>
          </a:xfrm>
          <a:prstGeom prst="rect">
            <a:avLst/>
          </a:prstGeom>
          <a:solidFill>
            <a:schemeClr val="accent6"/>
          </a:solidFill>
          <a:ln w="0">
            <a:solidFill>
              <a:schemeClr val="bg1"/>
            </a:solidFill>
            <a:miter lim="800000"/>
            <a:headEnd/>
            <a:tailEnd/>
          </a:ln>
        </p:spPr>
        <p:txBody>
          <a:bodyPr rtlCol="0" anchor="ctr"/>
          <a:lstStyle/>
          <a:p>
            <a:pPr algn="ctr">
              <a:buClr>
                <a:schemeClr val="folHlink"/>
              </a:buClr>
            </a:pPr>
            <a:r>
              <a:rPr lang="en-US" sz="1400" b="1" dirty="0">
                <a:latin typeface="Calibri" panose="020F0502020204030204" pitchFamily="34" charset="0"/>
              </a:rPr>
              <a:t>MET inhibitor</a:t>
            </a:r>
          </a:p>
        </p:txBody>
      </p:sp>
      <p:sp>
        <p:nvSpPr>
          <p:cNvPr id="163" name="Rectangle 162">
            <a:extLst>
              <a:ext uri="{FF2B5EF4-FFF2-40B4-BE49-F238E27FC236}">
                <a16:creationId xmlns:a16="http://schemas.microsoft.com/office/drawing/2014/main" id="{02A8A11A-7023-C8C7-4DA2-329415D0A858}"/>
              </a:ext>
            </a:extLst>
          </p:cNvPr>
          <p:cNvSpPr/>
          <p:nvPr/>
        </p:nvSpPr>
        <p:spPr bwMode="auto">
          <a:xfrm>
            <a:off x="435056" y="4288855"/>
            <a:ext cx="1480396" cy="225458"/>
          </a:xfrm>
          <a:prstGeom prst="rect">
            <a:avLst/>
          </a:prstGeom>
          <a:noFill/>
          <a:ln w="0">
            <a:noFill/>
            <a:miter lim="800000"/>
            <a:headEnd/>
            <a:tailEnd/>
          </a:ln>
        </p:spPr>
        <p:txBody>
          <a:bodyPr rtlCol="0" anchor="ctr"/>
          <a:lstStyle/>
          <a:p>
            <a:pPr algn="ctr" eaLnBrk="1" hangingPunct="1">
              <a:buClr>
                <a:schemeClr val="folHlink"/>
              </a:buClr>
              <a:buNone/>
            </a:pPr>
            <a:r>
              <a:rPr lang="en-US" sz="1400" b="1" dirty="0">
                <a:solidFill>
                  <a:schemeClr val="bg1"/>
                </a:solidFill>
                <a:latin typeface="Calibri" panose="020F0502020204030204" pitchFamily="34" charset="0"/>
              </a:rPr>
              <a:t>Prior therapy:</a:t>
            </a:r>
          </a:p>
        </p:txBody>
      </p:sp>
      <p:sp>
        <p:nvSpPr>
          <p:cNvPr id="164" name="Rectangle 163">
            <a:extLst>
              <a:ext uri="{FF2B5EF4-FFF2-40B4-BE49-F238E27FC236}">
                <a16:creationId xmlns:a16="http://schemas.microsoft.com/office/drawing/2014/main" id="{D7423619-651E-137A-CA8C-BD7890BFF433}"/>
              </a:ext>
            </a:extLst>
          </p:cNvPr>
          <p:cNvSpPr/>
          <p:nvPr/>
        </p:nvSpPr>
        <p:spPr bwMode="auto">
          <a:xfrm>
            <a:off x="1975698" y="502200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 name="Rectangle 164">
            <a:extLst>
              <a:ext uri="{FF2B5EF4-FFF2-40B4-BE49-F238E27FC236}">
                <a16:creationId xmlns:a16="http://schemas.microsoft.com/office/drawing/2014/main" id="{ACFE8068-C2A9-7DD1-81CC-1B9E70636774}"/>
              </a:ext>
            </a:extLst>
          </p:cNvPr>
          <p:cNvSpPr/>
          <p:nvPr/>
        </p:nvSpPr>
        <p:spPr bwMode="auto">
          <a:xfrm>
            <a:off x="2615030" y="5023077"/>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6" name="Rectangle 165">
            <a:extLst>
              <a:ext uri="{FF2B5EF4-FFF2-40B4-BE49-F238E27FC236}">
                <a16:creationId xmlns:a16="http://schemas.microsoft.com/office/drawing/2014/main" id="{9C408FF8-9872-D60A-E56E-F0202FA45873}"/>
              </a:ext>
            </a:extLst>
          </p:cNvPr>
          <p:cNvSpPr/>
          <p:nvPr/>
        </p:nvSpPr>
        <p:spPr bwMode="auto">
          <a:xfrm>
            <a:off x="2828141" y="5023077"/>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7" name="Rectangle 166">
            <a:extLst>
              <a:ext uri="{FF2B5EF4-FFF2-40B4-BE49-F238E27FC236}">
                <a16:creationId xmlns:a16="http://schemas.microsoft.com/office/drawing/2014/main" id="{4A126455-F9A7-66A3-DAB0-44AB39A71040}"/>
              </a:ext>
            </a:extLst>
          </p:cNvPr>
          <p:cNvSpPr/>
          <p:nvPr/>
        </p:nvSpPr>
        <p:spPr bwMode="auto">
          <a:xfrm>
            <a:off x="3041252" y="5023077"/>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 name="Rectangle 167">
            <a:extLst>
              <a:ext uri="{FF2B5EF4-FFF2-40B4-BE49-F238E27FC236}">
                <a16:creationId xmlns:a16="http://schemas.microsoft.com/office/drawing/2014/main" id="{04C01ED9-765B-3C63-8177-45C6E4B1E0D1}"/>
              </a:ext>
            </a:extLst>
          </p:cNvPr>
          <p:cNvSpPr/>
          <p:nvPr/>
        </p:nvSpPr>
        <p:spPr bwMode="auto">
          <a:xfrm>
            <a:off x="3254362" y="5023077"/>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9" name="Rectangle 168">
            <a:extLst>
              <a:ext uri="{FF2B5EF4-FFF2-40B4-BE49-F238E27FC236}">
                <a16:creationId xmlns:a16="http://schemas.microsoft.com/office/drawing/2014/main" id="{1A0808EA-834E-7568-99FA-94AF66EE23CD}"/>
              </a:ext>
            </a:extLst>
          </p:cNvPr>
          <p:cNvSpPr/>
          <p:nvPr/>
        </p:nvSpPr>
        <p:spPr bwMode="auto">
          <a:xfrm>
            <a:off x="3683072" y="502200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0" name="Rectangle 169">
            <a:extLst>
              <a:ext uri="{FF2B5EF4-FFF2-40B4-BE49-F238E27FC236}">
                <a16:creationId xmlns:a16="http://schemas.microsoft.com/office/drawing/2014/main" id="{444B9C6B-9707-6E87-62F0-A39DA788FAF6}"/>
              </a:ext>
            </a:extLst>
          </p:cNvPr>
          <p:cNvSpPr/>
          <p:nvPr/>
        </p:nvSpPr>
        <p:spPr bwMode="auto">
          <a:xfrm>
            <a:off x="3896183" y="502200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1" name="Rectangle 170">
            <a:extLst>
              <a:ext uri="{FF2B5EF4-FFF2-40B4-BE49-F238E27FC236}">
                <a16:creationId xmlns:a16="http://schemas.microsoft.com/office/drawing/2014/main" id="{0B71B239-766D-8AFD-D2D6-27ECE42D3E27}"/>
              </a:ext>
            </a:extLst>
          </p:cNvPr>
          <p:cNvSpPr/>
          <p:nvPr/>
        </p:nvSpPr>
        <p:spPr bwMode="auto">
          <a:xfrm>
            <a:off x="4109294" y="502200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2" name="Rectangle 171">
            <a:extLst>
              <a:ext uri="{FF2B5EF4-FFF2-40B4-BE49-F238E27FC236}">
                <a16:creationId xmlns:a16="http://schemas.microsoft.com/office/drawing/2014/main" id="{184BD2DC-5187-D8D0-FEAF-2F3C52543077}"/>
              </a:ext>
            </a:extLst>
          </p:cNvPr>
          <p:cNvSpPr/>
          <p:nvPr/>
        </p:nvSpPr>
        <p:spPr bwMode="auto">
          <a:xfrm>
            <a:off x="4322404" y="502200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 name="Rectangle 176">
            <a:extLst>
              <a:ext uri="{FF2B5EF4-FFF2-40B4-BE49-F238E27FC236}">
                <a16:creationId xmlns:a16="http://schemas.microsoft.com/office/drawing/2014/main" id="{9B10A19B-FF36-06BE-A121-C9B31FFB9778}"/>
              </a:ext>
            </a:extLst>
          </p:cNvPr>
          <p:cNvSpPr/>
          <p:nvPr/>
        </p:nvSpPr>
        <p:spPr bwMode="auto">
          <a:xfrm>
            <a:off x="4531804" y="502200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 name="Rectangle 177">
            <a:extLst>
              <a:ext uri="{FF2B5EF4-FFF2-40B4-BE49-F238E27FC236}">
                <a16:creationId xmlns:a16="http://schemas.microsoft.com/office/drawing/2014/main" id="{EF81F4EC-3436-3568-472A-5E00CE1A20C6}"/>
              </a:ext>
            </a:extLst>
          </p:cNvPr>
          <p:cNvSpPr/>
          <p:nvPr/>
        </p:nvSpPr>
        <p:spPr bwMode="auto">
          <a:xfrm>
            <a:off x="4938856" y="5020494"/>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 name="Rectangle 178">
            <a:extLst>
              <a:ext uri="{FF2B5EF4-FFF2-40B4-BE49-F238E27FC236}">
                <a16:creationId xmlns:a16="http://schemas.microsoft.com/office/drawing/2014/main" id="{1528F0D6-2841-867F-F6A2-19BCB49FBE2D}"/>
              </a:ext>
            </a:extLst>
          </p:cNvPr>
          <p:cNvSpPr/>
          <p:nvPr/>
        </p:nvSpPr>
        <p:spPr bwMode="auto">
          <a:xfrm>
            <a:off x="5151967" y="5020494"/>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 name="Rectangle 179">
            <a:extLst>
              <a:ext uri="{FF2B5EF4-FFF2-40B4-BE49-F238E27FC236}">
                <a16:creationId xmlns:a16="http://schemas.microsoft.com/office/drawing/2014/main" id="{8DA8D14B-88C0-CB3C-7FC7-C568EFBB1E65}"/>
              </a:ext>
            </a:extLst>
          </p:cNvPr>
          <p:cNvSpPr/>
          <p:nvPr/>
        </p:nvSpPr>
        <p:spPr bwMode="auto">
          <a:xfrm>
            <a:off x="5365078" y="5020494"/>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 name="Rectangle 180">
            <a:extLst>
              <a:ext uri="{FF2B5EF4-FFF2-40B4-BE49-F238E27FC236}">
                <a16:creationId xmlns:a16="http://schemas.microsoft.com/office/drawing/2014/main" id="{D455F66B-2FE7-0A82-0885-F5D101C44A3D}"/>
              </a:ext>
            </a:extLst>
          </p:cNvPr>
          <p:cNvSpPr/>
          <p:nvPr/>
        </p:nvSpPr>
        <p:spPr bwMode="auto">
          <a:xfrm>
            <a:off x="5578188" y="5020494"/>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 name="Rectangle 181">
            <a:extLst>
              <a:ext uri="{FF2B5EF4-FFF2-40B4-BE49-F238E27FC236}">
                <a16:creationId xmlns:a16="http://schemas.microsoft.com/office/drawing/2014/main" id="{122959B9-036C-2A10-850F-BD1ED5E79A86}"/>
              </a:ext>
            </a:extLst>
          </p:cNvPr>
          <p:cNvSpPr/>
          <p:nvPr/>
        </p:nvSpPr>
        <p:spPr bwMode="auto">
          <a:xfrm>
            <a:off x="6426144" y="501713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 name="Rectangle 182">
            <a:extLst>
              <a:ext uri="{FF2B5EF4-FFF2-40B4-BE49-F238E27FC236}">
                <a16:creationId xmlns:a16="http://schemas.microsoft.com/office/drawing/2014/main" id="{3B80D931-EEC0-08C5-A742-AC95826181CB}"/>
              </a:ext>
            </a:extLst>
          </p:cNvPr>
          <p:cNvSpPr/>
          <p:nvPr/>
        </p:nvSpPr>
        <p:spPr bwMode="auto">
          <a:xfrm>
            <a:off x="6846261" y="5014262"/>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 name="Rectangle 183">
            <a:extLst>
              <a:ext uri="{FF2B5EF4-FFF2-40B4-BE49-F238E27FC236}">
                <a16:creationId xmlns:a16="http://schemas.microsoft.com/office/drawing/2014/main" id="{20FF167D-CB73-F5DF-41C7-A04AC00EAB9C}"/>
              </a:ext>
            </a:extLst>
          </p:cNvPr>
          <p:cNvSpPr/>
          <p:nvPr/>
        </p:nvSpPr>
        <p:spPr bwMode="auto">
          <a:xfrm>
            <a:off x="7269809" y="501713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 name="Rectangle 184">
            <a:extLst>
              <a:ext uri="{FF2B5EF4-FFF2-40B4-BE49-F238E27FC236}">
                <a16:creationId xmlns:a16="http://schemas.microsoft.com/office/drawing/2014/main" id="{C86B85DC-46F2-F965-00B3-0F3E260B1016}"/>
              </a:ext>
            </a:extLst>
          </p:cNvPr>
          <p:cNvSpPr/>
          <p:nvPr/>
        </p:nvSpPr>
        <p:spPr bwMode="auto">
          <a:xfrm>
            <a:off x="7482919" y="501713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 name="Rectangle 185">
            <a:extLst>
              <a:ext uri="{FF2B5EF4-FFF2-40B4-BE49-F238E27FC236}">
                <a16:creationId xmlns:a16="http://schemas.microsoft.com/office/drawing/2014/main" id="{C21D7E51-B77C-68DB-9BA3-4D0287A053BD}"/>
              </a:ext>
            </a:extLst>
          </p:cNvPr>
          <p:cNvSpPr/>
          <p:nvPr/>
        </p:nvSpPr>
        <p:spPr bwMode="auto">
          <a:xfrm>
            <a:off x="7898352" y="5018722"/>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 name="Rectangle 186">
            <a:extLst>
              <a:ext uri="{FF2B5EF4-FFF2-40B4-BE49-F238E27FC236}">
                <a16:creationId xmlns:a16="http://schemas.microsoft.com/office/drawing/2014/main" id="{467E38F0-9D1D-EB7A-1951-BA8A0063A853}"/>
              </a:ext>
            </a:extLst>
          </p:cNvPr>
          <p:cNvSpPr/>
          <p:nvPr/>
        </p:nvSpPr>
        <p:spPr bwMode="auto">
          <a:xfrm>
            <a:off x="8540624" y="5013333"/>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 name="Rectangle 187">
            <a:extLst>
              <a:ext uri="{FF2B5EF4-FFF2-40B4-BE49-F238E27FC236}">
                <a16:creationId xmlns:a16="http://schemas.microsoft.com/office/drawing/2014/main" id="{212EA3A8-B0DB-8DE3-D811-6967BF843FBE}"/>
              </a:ext>
            </a:extLst>
          </p:cNvPr>
          <p:cNvSpPr/>
          <p:nvPr/>
        </p:nvSpPr>
        <p:spPr bwMode="auto">
          <a:xfrm>
            <a:off x="9172671" y="501713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 name="Rectangle 188">
            <a:extLst>
              <a:ext uri="{FF2B5EF4-FFF2-40B4-BE49-F238E27FC236}">
                <a16:creationId xmlns:a16="http://schemas.microsoft.com/office/drawing/2014/main" id="{97A680A6-92B4-DE4A-1494-8CABEFCB6464}"/>
              </a:ext>
            </a:extLst>
          </p:cNvPr>
          <p:cNvSpPr/>
          <p:nvPr/>
        </p:nvSpPr>
        <p:spPr bwMode="auto">
          <a:xfrm>
            <a:off x="9385782" y="501713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 name="Rectangle 189">
            <a:extLst>
              <a:ext uri="{FF2B5EF4-FFF2-40B4-BE49-F238E27FC236}">
                <a16:creationId xmlns:a16="http://schemas.microsoft.com/office/drawing/2014/main" id="{BCE8F06F-7791-E5A6-5B64-1DA0DB56AE15}"/>
              </a:ext>
            </a:extLst>
          </p:cNvPr>
          <p:cNvSpPr/>
          <p:nvPr/>
        </p:nvSpPr>
        <p:spPr bwMode="auto">
          <a:xfrm>
            <a:off x="9598893" y="501713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1" name="Rectangle 190">
            <a:extLst>
              <a:ext uri="{FF2B5EF4-FFF2-40B4-BE49-F238E27FC236}">
                <a16:creationId xmlns:a16="http://schemas.microsoft.com/office/drawing/2014/main" id="{344D01D4-64B0-B219-4584-58F5F3216C90}"/>
              </a:ext>
            </a:extLst>
          </p:cNvPr>
          <p:cNvSpPr/>
          <p:nvPr/>
        </p:nvSpPr>
        <p:spPr bwMode="auto">
          <a:xfrm>
            <a:off x="9812003" y="5017135"/>
            <a:ext cx="196616" cy="19661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 name="Rectangle 191">
            <a:extLst>
              <a:ext uri="{FF2B5EF4-FFF2-40B4-BE49-F238E27FC236}">
                <a16:creationId xmlns:a16="http://schemas.microsoft.com/office/drawing/2014/main" id="{59042756-50F1-E922-6AD3-6EC8552ED5C2}"/>
              </a:ext>
            </a:extLst>
          </p:cNvPr>
          <p:cNvSpPr/>
          <p:nvPr/>
        </p:nvSpPr>
        <p:spPr bwMode="auto">
          <a:xfrm>
            <a:off x="2195256" y="4793235"/>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 name="Rectangle 192">
            <a:extLst>
              <a:ext uri="{FF2B5EF4-FFF2-40B4-BE49-F238E27FC236}">
                <a16:creationId xmlns:a16="http://schemas.microsoft.com/office/drawing/2014/main" id="{0E6B9F82-4495-6E1A-4C1C-40223CECDECA}"/>
              </a:ext>
            </a:extLst>
          </p:cNvPr>
          <p:cNvSpPr/>
          <p:nvPr/>
        </p:nvSpPr>
        <p:spPr bwMode="auto">
          <a:xfrm>
            <a:off x="2408367" y="4793235"/>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 name="Rectangle 193">
            <a:extLst>
              <a:ext uri="{FF2B5EF4-FFF2-40B4-BE49-F238E27FC236}">
                <a16:creationId xmlns:a16="http://schemas.microsoft.com/office/drawing/2014/main" id="{905E51A3-5CFE-BB98-3158-95CE3C1DE5B0}"/>
              </a:ext>
            </a:extLst>
          </p:cNvPr>
          <p:cNvSpPr/>
          <p:nvPr/>
        </p:nvSpPr>
        <p:spPr bwMode="auto">
          <a:xfrm>
            <a:off x="5791791" y="4804947"/>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5" name="Rectangle 194">
            <a:extLst>
              <a:ext uri="{FF2B5EF4-FFF2-40B4-BE49-F238E27FC236}">
                <a16:creationId xmlns:a16="http://schemas.microsoft.com/office/drawing/2014/main" id="{843D0FA5-78EF-573F-8A52-9C41AC75B792}"/>
              </a:ext>
            </a:extLst>
          </p:cNvPr>
          <p:cNvSpPr/>
          <p:nvPr/>
        </p:nvSpPr>
        <p:spPr bwMode="auto">
          <a:xfrm>
            <a:off x="6004902" y="4804947"/>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 name="Rectangle 195">
            <a:extLst>
              <a:ext uri="{FF2B5EF4-FFF2-40B4-BE49-F238E27FC236}">
                <a16:creationId xmlns:a16="http://schemas.microsoft.com/office/drawing/2014/main" id="{3F93F6C2-F2BC-BC49-65FE-E7348707F565}"/>
              </a:ext>
            </a:extLst>
          </p:cNvPr>
          <p:cNvSpPr/>
          <p:nvPr/>
        </p:nvSpPr>
        <p:spPr bwMode="auto">
          <a:xfrm>
            <a:off x="4728420" y="4799735"/>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 name="Rectangle 196">
            <a:extLst>
              <a:ext uri="{FF2B5EF4-FFF2-40B4-BE49-F238E27FC236}">
                <a16:creationId xmlns:a16="http://schemas.microsoft.com/office/drawing/2014/main" id="{02E1D99D-7519-5927-D195-96C9EC37CB59}"/>
              </a:ext>
            </a:extLst>
          </p:cNvPr>
          <p:cNvSpPr/>
          <p:nvPr/>
        </p:nvSpPr>
        <p:spPr bwMode="auto">
          <a:xfrm>
            <a:off x="6214154" y="4804195"/>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 name="Rectangle 197">
            <a:extLst>
              <a:ext uri="{FF2B5EF4-FFF2-40B4-BE49-F238E27FC236}">
                <a16:creationId xmlns:a16="http://schemas.microsoft.com/office/drawing/2014/main" id="{33785848-2D0E-90DB-4AE1-C588C93A3C22}"/>
              </a:ext>
            </a:extLst>
          </p:cNvPr>
          <p:cNvSpPr/>
          <p:nvPr/>
        </p:nvSpPr>
        <p:spPr bwMode="auto">
          <a:xfrm>
            <a:off x="6638922" y="4804947"/>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 name="Rectangle 198">
            <a:extLst>
              <a:ext uri="{FF2B5EF4-FFF2-40B4-BE49-F238E27FC236}">
                <a16:creationId xmlns:a16="http://schemas.microsoft.com/office/drawing/2014/main" id="{05766100-5AEC-EA5A-4FC4-B70091A6EEB4}"/>
              </a:ext>
            </a:extLst>
          </p:cNvPr>
          <p:cNvSpPr/>
          <p:nvPr/>
        </p:nvSpPr>
        <p:spPr bwMode="auto">
          <a:xfrm>
            <a:off x="7688589" y="4805211"/>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 name="Rectangle 199">
            <a:extLst>
              <a:ext uri="{FF2B5EF4-FFF2-40B4-BE49-F238E27FC236}">
                <a16:creationId xmlns:a16="http://schemas.microsoft.com/office/drawing/2014/main" id="{87465885-6B5B-35EF-72FB-C4CF647D5DBF}"/>
              </a:ext>
            </a:extLst>
          </p:cNvPr>
          <p:cNvSpPr/>
          <p:nvPr/>
        </p:nvSpPr>
        <p:spPr bwMode="auto">
          <a:xfrm>
            <a:off x="8958009" y="4799735"/>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 name="Rectangle 200">
            <a:extLst>
              <a:ext uri="{FF2B5EF4-FFF2-40B4-BE49-F238E27FC236}">
                <a16:creationId xmlns:a16="http://schemas.microsoft.com/office/drawing/2014/main" id="{E1D2128E-B289-60E7-66A0-D7C883BC54B2}"/>
              </a:ext>
            </a:extLst>
          </p:cNvPr>
          <p:cNvSpPr/>
          <p:nvPr/>
        </p:nvSpPr>
        <p:spPr bwMode="auto">
          <a:xfrm>
            <a:off x="8120223" y="4805699"/>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 name="Rectangle 201">
            <a:extLst>
              <a:ext uri="{FF2B5EF4-FFF2-40B4-BE49-F238E27FC236}">
                <a16:creationId xmlns:a16="http://schemas.microsoft.com/office/drawing/2014/main" id="{081E2E8E-360B-4F6B-3111-4D816664308A}"/>
              </a:ext>
            </a:extLst>
          </p:cNvPr>
          <p:cNvSpPr/>
          <p:nvPr/>
        </p:nvSpPr>
        <p:spPr bwMode="auto">
          <a:xfrm>
            <a:off x="8329475" y="4804947"/>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 name="Rectangle 202">
            <a:extLst>
              <a:ext uri="{FF2B5EF4-FFF2-40B4-BE49-F238E27FC236}">
                <a16:creationId xmlns:a16="http://schemas.microsoft.com/office/drawing/2014/main" id="{28CD7539-8987-C78D-66A5-0F42A65886EF}"/>
              </a:ext>
            </a:extLst>
          </p:cNvPr>
          <p:cNvSpPr/>
          <p:nvPr/>
        </p:nvSpPr>
        <p:spPr bwMode="auto">
          <a:xfrm>
            <a:off x="10021380" y="4799735"/>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4" name="Rectangle 203">
            <a:extLst>
              <a:ext uri="{FF2B5EF4-FFF2-40B4-BE49-F238E27FC236}">
                <a16:creationId xmlns:a16="http://schemas.microsoft.com/office/drawing/2014/main" id="{644538B9-DE5C-5081-2E2E-22C7B430C075}"/>
              </a:ext>
            </a:extLst>
          </p:cNvPr>
          <p:cNvSpPr/>
          <p:nvPr/>
        </p:nvSpPr>
        <p:spPr bwMode="auto">
          <a:xfrm>
            <a:off x="10440475" y="4798255"/>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 name="Rectangle 204">
            <a:extLst>
              <a:ext uri="{FF2B5EF4-FFF2-40B4-BE49-F238E27FC236}">
                <a16:creationId xmlns:a16="http://schemas.microsoft.com/office/drawing/2014/main" id="{C7AE7A60-CBFD-BEC6-5F8E-505C7E4523C5}"/>
              </a:ext>
            </a:extLst>
          </p:cNvPr>
          <p:cNvSpPr/>
          <p:nvPr/>
        </p:nvSpPr>
        <p:spPr bwMode="auto">
          <a:xfrm>
            <a:off x="11083059" y="4799735"/>
            <a:ext cx="196616" cy="196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 name="Rectangle 205">
            <a:extLst>
              <a:ext uri="{FF2B5EF4-FFF2-40B4-BE49-F238E27FC236}">
                <a16:creationId xmlns:a16="http://schemas.microsoft.com/office/drawing/2014/main" id="{7A33D20D-9D2A-0905-5C78-33E9152C8732}"/>
              </a:ext>
            </a:extLst>
          </p:cNvPr>
          <p:cNvSpPr/>
          <p:nvPr/>
        </p:nvSpPr>
        <p:spPr bwMode="auto">
          <a:xfrm>
            <a:off x="3464915" y="4575874"/>
            <a:ext cx="196616" cy="1966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 name="Rectangle 206">
            <a:extLst>
              <a:ext uri="{FF2B5EF4-FFF2-40B4-BE49-F238E27FC236}">
                <a16:creationId xmlns:a16="http://schemas.microsoft.com/office/drawing/2014/main" id="{138F5CE6-DEF8-831C-AC84-A95DEF56289A}"/>
              </a:ext>
            </a:extLst>
          </p:cNvPr>
          <p:cNvSpPr/>
          <p:nvPr/>
        </p:nvSpPr>
        <p:spPr bwMode="auto">
          <a:xfrm>
            <a:off x="7062110" y="4578305"/>
            <a:ext cx="196616" cy="1966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 name="Rectangle 207">
            <a:extLst>
              <a:ext uri="{FF2B5EF4-FFF2-40B4-BE49-F238E27FC236}">
                <a16:creationId xmlns:a16="http://schemas.microsoft.com/office/drawing/2014/main" id="{2CF85837-1A22-F01D-F9DA-935D3A97DF81}"/>
              </a:ext>
            </a:extLst>
          </p:cNvPr>
          <p:cNvSpPr/>
          <p:nvPr/>
        </p:nvSpPr>
        <p:spPr bwMode="auto">
          <a:xfrm>
            <a:off x="8748894" y="4575874"/>
            <a:ext cx="196616" cy="1966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9" name="Rectangle 208">
            <a:extLst>
              <a:ext uri="{FF2B5EF4-FFF2-40B4-BE49-F238E27FC236}">
                <a16:creationId xmlns:a16="http://schemas.microsoft.com/office/drawing/2014/main" id="{46BAC5FF-4CCB-D443-FAB4-9A6C4A29E47C}"/>
              </a:ext>
            </a:extLst>
          </p:cNvPr>
          <p:cNvSpPr/>
          <p:nvPr/>
        </p:nvSpPr>
        <p:spPr bwMode="auto">
          <a:xfrm>
            <a:off x="10231161" y="4580600"/>
            <a:ext cx="196616" cy="1966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 name="Rectangle 209">
            <a:extLst>
              <a:ext uri="{FF2B5EF4-FFF2-40B4-BE49-F238E27FC236}">
                <a16:creationId xmlns:a16="http://schemas.microsoft.com/office/drawing/2014/main" id="{7FD14FDF-857B-7EA7-4289-792ABB6B4BB2}"/>
              </a:ext>
            </a:extLst>
          </p:cNvPr>
          <p:cNvSpPr/>
          <p:nvPr/>
        </p:nvSpPr>
        <p:spPr bwMode="auto">
          <a:xfrm>
            <a:off x="10651505" y="4576341"/>
            <a:ext cx="196616" cy="1966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 name="Rectangle 210">
            <a:extLst>
              <a:ext uri="{FF2B5EF4-FFF2-40B4-BE49-F238E27FC236}">
                <a16:creationId xmlns:a16="http://schemas.microsoft.com/office/drawing/2014/main" id="{1D24F7AA-8A52-EC4A-730C-37ABBF868960}"/>
              </a:ext>
            </a:extLst>
          </p:cNvPr>
          <p:cNvSpPr/>
          <p:nvPr/>
        </p:nvSpPr>
        <p:spPr bwMode="auto">
          <a:xfrm>
            <a:off x="10867000" y="4575037"/>
            <a:ext cx="196616" cy="19661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 name="Rectangle 110">
            <a:extLst>
              <a:ext uri="{FF2B5EF4-FFF2-40B4-BE49-F238E27FC236}">
                <a16:creationId xmlns:a16="http://schemas.microsoft.com/office/drawing/2014/main" id="{E11216F1-E7BE-DA8C-CF4B-32BD2565CC87}"/>
              </a:ext>
            </a:extLst>
          </p:cNvPr>
          <p:cNvSpPr>
            <a:spLocks noChangeArrowheads="1"/>
          </p:cNvSpPr>
          <p:nvPr/>
        </p:nvSpPr>
        <p:spPr bwMode="auto">
          <a:xfrm>
            <a:off x="8604428" y="3512662"/>
            <a:ext cx="8976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13" name="Rectangle 110">
            <a:extLst>
              <a:ext uri="{FF2B5EF4-FFF2-40B4-BE49-F238E27FC236}">
                <a16:creationId xmlns:a16="http://schemas.microsoft.com/office/drawing/2014/main" id="{DECB2A43-26F7-BBBF-238E-9F811BFBC22C}"/>
              </a:ext>
            </a:extLst>
          </p:cNvPr>
          <p:cNvSpPr>
            <a:spLocks noChangeArrowheads="1"/>
          </p:cNvSpPr>
          <p:nvPr/>
        </p:nvSpPr>
        <p:spPr bwMode="auto">
          <a:xfrm>
            <a:off x="9255973" y="3603809"/>
            <a:ext cx="8976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solidFill>
                  <a:srgbClr val="2B2A29"/>
                </a:solidFill>
                <a:effectLst/>
                <a:uLnTx/>
                <a:uFillTx/>
                <a:latin typeface="Calibri" panose="020F0502020204030204" pitchFamily="34" charset="0"/>
                <a:ea typeface="+mn-ea"/>
                <a:cs typeface="Calibri" panose="020F0502020204030204" pitchFamily="34" charset="0"/>
              </a:rPr>
              <a:t>†</a:t>
            </a:r>
            <a:endParaRPr kumimoji="0" lang="en-US" altLang="en-US" sz="40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20583843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989E12-207D-84E1-DA4E-A0F220354A5D}"/>
              </a:ext>
            </a:extLst>
          </p:cNvPr>
          <p:cNvSpPr>
            <a:spLocks noGrp="1"/>
          </p:cNvSpPr>
          <p:nvPr>
            <p:ph sz="half" idx="2"/>
          </p:nvPr>
        </p:nvSpPr>
        <p:spPr/>
        <p:txBody>
          <a:bodyPr/>
          <a:lstStyle/>
          <a:p>
            <a:pPr lvl="0"/>
            <a:r>
              <a:rPr lang="en-US" sz="2600" noProof="0" dirty="0"/>
              <a:t>Median PFS: 6.7 </a:t>
            </a:r>
            <a:r>
              <a:rPr lang="en-US" sz="2600" noProof="0" dirty="0" err="1"/>
              <a:t>mos</a:t>
            </a:r>
            <a:endParaRPr lang="en-US" sz="2600" noProof="0" dirty="0"/>
          </a:p>
          <a:p>
            <a:pPr lvl="1"/>
            <a:r>
              <a:rPr lang="en-US" noProof="0" dirty="0"/>
              <a:t>Treatment-naive: NE</a:t>
            </a:r>
          </a:p>
          <a:p>
            <a:pPr lvl="1"/>
            <a:r>
              <a:rPr lang="en-US" noProof="0" dirty="0"/>
              <a:t>No prior MET inhibitor: 8.3 </a:t>
            </a:r>
            <a:r>
              <a:rPr lang="en-US" noProof="0" dirty="0" err="1"/>
              <a:t>mo</a:t>
            </a:r>
            <a:endParaRPr lang="en-US" noProof="0" dirty="0"/>
          </a:p>
          <a:p>
            <a:pPr lvl="1"/>
            <a:r>
              <a:rPr lang="en-US" noProof="0" dirty="0"/>
              <a:t>Prior MET inhibitor: 4.2 </a:t>
            </a:r>
            <a:r>
              <a:rPr lang="en-US" noProof="0" dirty="0" err="1"/>
              <a:t>mo</a:t>
            </a:r>
            <a:endParaRPr lang="en-US" noProof="0" dirty="0"/>
          </a:p>
          <a:p>
            <a:pPr lvl="0"/>
            <a:r>
              <a:rPr lang="en-US" sz="2600" noProof="0" dirty="0"/>
              <a:t>Median time to response: 1.6 </a:t>
            </a:r>
            <a:r>
              <a:rPr lang="en-US" sz="2600" noProof="0" dirty="0" err="1"/>
              <a:t>mo</a:t>
            </a:r>
            <a:endParaRPr lang="en-US" sz="2600" noProof="0" dirty="0"/>
          </a:p>
          <a:p>
            <a:endParaRPr lang="en-US" dirty="0"/>
          </a:p>
        </p:txBody>
      </p:sp>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CHRYSALIS </a:t>
            </a:r>
            <a:r>
              <a:rPr lang="en-US" i="1" dirty="0"/>
              <a:t>MET</a:t>
            </a:r>
            <a:r>
              <a:rPr lang="en-US" dirty="0"/>
              <a:t>ex14 Cohort Update: Efficacy</a:t>
            </a:r>
          </a:p>
        </p:txBody>
      </p:sp>
      <p:sp>
        <p:nvSpPr>
          <p:cNvPr id="11" name="Content Placeholder 2">
            <a:extLst>
              <a:ext uri="{FF2B5EF4-FFF2-40B4-BE49-F238E27FC236}">
                <a16:creationId xmlns:a16="http://schemas.microsoft.com/office/drawing/2014/main" id="{9C6B1D1A-0AD7-960B-7E5A-0EB5D7D5B2B8}"/>
              </a:ext>
            </a:extLst>
          </p:cNvPr>
          <p:cNvSpPr>
            <a:spLocks noGrp="1"/>
          </p:cNvSpPr>
          <p:nvPr>
            <p:ph sz="half" idx="1"/>
          </p:nvPr>
        </p:nvSpPr>
        <p:spPr/>
        <p:txBody>
          <a:bodyPr/>
          <a:lstStyle/>
          <a:p>
            <a:r>
              <a:rPr lang="en-US" sz="2600" dirty="0"/>
              <a:t>Median </a:t>
            </a:r>
            <a:r>
              <a:rPr lang="en-US" sz="2600" dirty="0" err="1"/>
              <a:t>DoR</a:t>
            </a:r>
            <a:r>
              <a:rPr lang="en-US" sz="2600" dirty="0"/>
              <a:t>: NE</a:t>
            </a:r>
          </a:p>
          <a:p>
            <a:pPr lvl="1"/>
            <a:r>
              <a:rPr lang="en-US" sz="2400" dirty="0"/>
              <a:t>11/15 responses ongoing</a:t>
            </a:r>
          </a:p>
          <a:p>
            <a:pPr lvl="1"/>
            <a:r>
              <a:rPr lang="en-US" sz="2400" dirty="0"/>
              <a:t>10 with response duration ≥6 </a:t>
            </a:r>
            <a:r>
              <a:rPr lang="en-US" sz="2400" dirty="0" err="1"/>
              <a:t>mo</a:t>
            </a:r>
            <a:endParaRPr lang="en-US" sz="2400" dirty="0"/>
          </a:p>
          <a:p>
            <a:r>
              <a:rPr lang="en-US" sz="2600" dirty="0"/>
              <a:t>Clinical benefit rate*: 59%</a:t>
            </a:r>
          </a:p>
          <a:p>
            <a:pPr lvl="1"/>
            <a:r>
              <a:rPr lang="en-US" sz="2400" dirty="0"/>
              <a:t>Treatment-naive: 71%</a:t>
            </a:r>
          </a:p>
          <a:p>
            <a:pPr lvl="1"/>
            <a:r>
              <a:rPr lang="en-US" sz="2400" dirty="0"/>
              <a:t>No prior MET inhibitor: 53%</a:t>
            </a:r>
          </a:p>
          <a:p>
            <a:pPr lvl="1"/>
            <a:r>
              <a:rPr lang="en-US" sz="2400" dirty="0"/>
              <a:t>Prior MET inhibitor: 58%</a:t>
            </a:r>
          </a:p>
          <a:p>
            <a:pPr lvl="1"/>
            <a:endParaRPr lang="en-US" sz="2400" dirty="0"/>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5683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Krebs. ASCO 2022. Abstr 9008</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3" name="Rectangle 46">
            <a:extLst>
              <a:ext uri="{FF2B5EF4-FFF2-40B4-BE49-F238E27FC236}">
                <a16:creationId xmlns:a16="http://schemas.microsoft.com/office/drawing/2014/main" id="{3E375D9F-BCD9-4CBE-8B34-47F17444F007}"/>
              </a:ext>
            </a:extLst>
          </p:cNvPr>
          <p:cNvSpPr>
            <a:spLocks noChangeArrowheads="1"/>
          </p:cNvSpPr>
          <p:nvPr/>
        </p:nvSpPr>
        <p:spPr bwMode="auto">
          <a:xfrm>
            <a:off x="5024327" y="5868699"/>
            <a:ext cx="31120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*Confirmed response or SD ≥11 wk.</a:t>
            </a:r>
            <a:endPar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4" name="Group 13">
            <a:extLst>
              <a:ext uri="{FF2B5EF4-FFF2-40B4-BE49-F238E27FC236}">
                <a16:creationId xmlns:a16="http://schemas.microsoft.com/office/drawing/2014/main" id="{E20AE12F-CF7B-CEA5-F3FB-5D30011C0D75}"/>
              </a:ext>
            </a:extLst>
          </p:cNvPr>
          <p:cNvGrpSpPr/>
          <p:nvPr/>
        </p:nvGrpSpPr>
        <p:grpSpPr>
          <a:xfrm>
            <a:off x="9392911" y="6212702"/>
            <a:ext cx="2488502" cy="450134"/>
            <a:chOff x="9392911" y="6212702"/>
            <a:chExt cx="2488502" cy="450134"/>
          </a:xfrm>
        </p:grpSpPr>
        <p:pic>
          <p:nvPicPr>
            <p:cNvPr id="15" name="Picture 14" descr="Icon&#10;&#10;Description automatically generated">
              <a:extLst>
                <a:ext uri="{FF2B5EF4-FFF2-40B4-BE49-F238E27FC236}">
                  <a16:creationId xmlns:a16="http://schemas.microsoft.com/office/drawing/2014/main" id="{326095CB-F430-ACDA-E149-2BDA6CDED8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6" name="Rectangle 8">
              <a:extLst>
                <a:ext uri="{FF2B5EF4-FFF2-40B4-BE49-F238E27FC236}">
                  <a16:creationId xmlns:a16="http://schemas.microsoft.com/office/drawing/2014/main" id="{98ACEBAC-0982-25C6-78EF-DEE94904741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50154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CHRYSALIS </a:t>
            </a:r>
            <a:r>
              <a:rPr lang="en-US" i="1" dirty="0"/>
              <a:t>MET</a:t>
            </a:r>
            <a:r>
              <a:rPr lang="en-US" dirty="0"/>
              <a:t>ex14 Cohort Update: Safety</a:t>
            </a:r>
            <a:endParaRPr lang="en-US" baseline="30000" dirty="0"/>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5683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Krebs. ASCO 2022. Abstr 9008.</a:t>
            </a:r>
          </a:p>
        </p:txBody>
      </p:sp>
      <p:sp>
        <p:nvSpPr>
          <p:cNvPr id="8" name="Content Placeholder 2">
            <a:extLst>
              <a:ext uri="{FF2B5EF4-FFF2-40B4-BE49-F238E27FC236}">
                <a16:creationId xmlns:a16="http://schemas.microsoft.com/office/drawing/2014/main" id="{5F719941-341E-476B-D1E3-0A6C83AD65BF}"/>
              </a:ext>
            </a:extLst>
          </p:cNvPr>
          <p:cNvSpPr>
            <a:spLocks noGrp="1"/>
          </p:cNvSpPr>
          <p:nvPr>
            <p:ph idx="1"/>
          </p:nvPr>
        </p:nvSpPr>
        <p:spPr>
          <a:xfrm>
            <a:off x="8008883" y="1470958"/>
            <a:ext cx="3725918" cy="4650686"/>
          </a:xfrm>
        </p:spPr>
        <p:txBody>
          <a:bodyPr/>
          <a:lstStyle/>
          <a:p>
            <a:pPr>
              <a:spcBef>
                <a:spcPts val="700"/>
              </a:spcBef>
              <a:spcAft>
                <a:spcPts val="300"/>
              </a:spcAft>
            </a:pPr>
            <a:r>
              <a:rPr lang="en-US" sz="2000" dirty="0">
                <a:solidFill>
                  <a:srgbClr val="000000"/>
                </a:solidFill>
              </a:rPr>
              <a:t>Safety profile for </a:t>
            </a:r>
            <a:r>
              <a:rPr lang="en-US" sz="2000" i="1" dirty="0">
                <a:solidFill>
                  <a:srgbClr val="000000"/>
                </a:solidFill>
              </a:rPr>
              <a:t>MET</a:t>
            </a:r>
            <a:r>
              <a:rPr lang="en-US" sz="2000" dirty="0">
                <a:solidFill>
                  <a:srgbClr val="000000"/>
                </a:solidFill>
              </a:rPr>
              <a:t>ex14 subset consistent with larger CHRYSALIS safety population</a:t>
            </a:r>
          </a:p>
          <a:p>
            <a:pPr lvl="1">
              <a:spcBef>
                <a:spcPts val="700"/>
              </a:spcBef>
              <a:spcAft>
                <a:spcPts val="300"/>
              </a:spcAft>
            </a:pPr>
            <a:r>
              <a:rPr lang="en-US" sz="1800" dirty="0">
                <a:solidFill>
                  <a:srgbClr val="000000"/>
                </a:solidFill>
              </a:rPr>
              <a:t>Primarily grade 1/2, no new safety signals identified </a:t>
            </a:r>
            <a:endParaRPr lang="en-US" sz="1800" dirty="0"/>
          </a:p>
          <a:p>
            <a:pPr>
              <a:spcBef>
                <a:spcPts val="700"/>
              </a:spcBef>
              <a:spcAft>
                <a:spcPts val="300"/>
              </a:spcAft>
            </a:pPr>
            <a:r>
              <a:rPr lang="en-US" sz="2000" dirty="0"/>
              <a:t>Pneumonitis/ILD: 4%</a:t>
            </a:r>
          </a:p>
          <a:p>
            <a:pPr>
              <a:spcBef>
                <a:spcPts val="700"/>
              </a:spcBef>
              <a:spcAft>
                <a:spcPts val="300"/>
              </a:spcAft>
            </a:pPr>
            <a:r>
              <a:rPr lang="en-US" sz="2000" dirty="0"/>
              <a:t>Cumulative grouped rash-related AEs: any grade, 76%; grade ≥3, 4%</a:t>
            </a:r>
          </a:p>
          <a:p>
            <a:pPr>
              <a:spcBef>
                <a:spcPts val="700"/>
              </a:spcBef>
              <a:spcAft>
                <a:spcPts val="300"/>
              </a:spcAft>
            </a:pPr>
            <a:r>
              <a:rPr lang="en-US" sz="2000" dirty="0"/>
              <a:t>Treatment modifications due to toxicity in RP2D patients </a:t>
            </a:r>
          </a:p>
          <a:p>
            <a:pPr lvl="1">
              <a:spcBef>
                <a:spcPts val="700"/>
              </a:spcBef>
              <a:spcAft>
                <a:spcPts val="300"/>
              </a:spcAft>
            </a:pPr>
            <a:r>
              <a:rPr lang="en-US" sz="1800" dirty="0"/>
              <a:t>Interruptions: 21%,</a:t>
            </a:r>
          </a:p>
          <a:p>
            <a:pPr lvl="1">
              <a:spcBef>
                <a:spcPts val="700"/>
              </a:spcBef>
              <a:spcAft>
                <a:spcPts val="300"/>
              </a:spcAft>
            </a:pPr>
            <a:r>
              <a:rPr lang="en-US" sz="1800" dirty="0"/>
              <a:t>Reductions: 12%</a:t>
            </a:r>
          </a:p>
          <a:p>
            <a:pPr lvl="1">
              <a:spcBef>
                <a:spcPts val="700"/>
              </a:spcBef>
              <a:spcAft>
                <a:spcPts val="300"/>
              </a:spcAft>
            </a:pPr>
            <a:r>
              <a:rPr lang="en-US" sz="1800" dirty="0"/>
              <a:t>Discontinuations: 5%</a:t>
            </a:r>
          </a:p>
        </p:txBody>
      </p:sp>
      <p:sp>
        <p:nvSpPr>
          <p:cNvPr id="3" name="TextBox 2">
            <a:extLst>
              <a:ext uri="{FF2B5EF4-FFF2-40B4-BE49-F238E27FC236}">
                <a16:creationId xmlns:a16="http://schemas.microsoft.com/office/drawing/2014/main" id="{739A2365-8231-81AB-A3A8-A4A46846638F}"/>
              </a:ext>
            </a:extLst>
          </p:cNvPr>
          <p:cNvSpPr txBox="1"/>
          <p:nvPr/>
        </p:nvSpPr>
        <p:spPr bwMode="auto">
          <a:xfrm>
            <a:off x="4086041" y="6416398"/>
            <a:ext cx="37441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*Median follow-up 11.8 mo. </a:t>
            </a:r>
            <a:r>
              <a:rPr lang="en-US" sz="1200" baseline="30000" dirty="0">
                <a:solidFill>
                  <a:schemeClr val="bg1"/>
                </a:solidFill>
                <a:latin typeface="Calibri" panose="020F0502020204030204" pitchFamily="34" charset="0"/>
              </a:rPr>
              <a:t>†</a:t>
            </a:r>
            <a:r>
              <a:rPr lang="en-US" sz="1200" dirty="0">
                <a:solidFill>
                  <a:schemeClr val="bg1"/>
                </a:solidFill>
                <a:latin typeface="Calibri" panose="020F0502020204030204" pitchFamily="34" charset="0"/>
              </a:rPr>
              <a:t>Median follow-up 5.1 mo.</a:t>
            </a:r>
            <a:endParaRPr lang="en-US" sz="1200" b="0" dirty="0">
              <a:solidFill>
                <a:schemeClr val="bg1"/>
              </a:solidFill>
              <a:latin typeface="Calibri" panose="020F0502020204030204" pitchFamily="34" charset="0"/>
            </a:endParaRPr>
          </a:p>
        </p:txBody>
      </p:sp>
      <p:graphicFrame>
        <p:nvGraphicFramePr>
          <p:cNvPr id="11" name="Group 3">
            <a:extLst>
              <a:ext uri="{FF2B5EF4-FFF2-40B4-BE49-F238E27FC236}">
                <a16:creationId xmlns:a16="http://schemas.microsoft.com/office/drawing/2014/main" id="{F348025F-E067-F3A8-11B1-1D8F9AD2D583}"/>
              </a:ext>
            </a:extLst>
          </p:cNvPr>
          <p:cNvGraphicFramePr>
            <a:graphicFrameLocks/>
          </p:cNvGraphicFramePr>
          <p:nvPr>
            <p:extLst>
              <p:ext uri="{D42A27DB-BD31-4B8C-83A1-F6EECF244321}">
                <p14:modId xmlns:p14="http://schemas.microsoft.com/office/powerpoint/2010/main" val="1151955462"/>
              </p:ext>
            </p:extLst>
          </p:nvPr>
        </p:nvGraphicFramePr>
        <p:xfrm>
          <a:off x="509003" y="1187180"/>
          <a:ext cx="7417455" cy="5174252"/>
        </p:xfrm>
        <a:graphic>
          <a:graphicData uri="http://schemas.openxmlformats.org/drawingml/2006/table">
            <a:tbl>
              <a:tblPr/>
              <a:tblGrid>
                <a:gridCol w="1857483">
                  <a:extLst>
                    <a:ext uri="{9D8B030D-6E8A-4147-A177-3AD203B41FA5}">
                      <a16:colId xmlns:a16="http://schemas.microsoft.com/office/drawing/2014/main" val="20000"/>
                    </a:ext>
                  </a:extLst>
                </a:gridCol>
                <a:gridCol w="1389993">
                  <a:extLst>
                    <a:ext uri="{9D8B030D-6E8A-4147-A177-3AD203B41FA5}">
                      <a16:colId xmlns:a16="http://schemas.microsoft.com/office/drawing/2014/main" val="20001"/>
                    </a:ext>
                  </a:extLst>
                </a:gridCol>
                <a:gridCol w="1389993">
                  <a:extLst>
                    <a:ext uri="{9D8B030D-6E8A-4147-A177-3AD203B41FA5}">
                      <a16:colId xmlns:a16="http://schemas.microsoft.com/office/drawing/2014/main" val="4143102482"/>
                    </a:ext>
                  </a:extLst>
                </a:gridCol>
                <a:gridCol w="1389993">
                  <a:extLst>
                    <a:ext uri="{9D8B030D-6E8A-4147-A177-3AD203B41FA5}">
                      <a16:colId xmlns:a16="http://schemas.microsoft.com/office/drawing/2014/main" val="20002"/>
                    </a:ext>
                  </a:extLst>
                </a:gridCol>
                <a:gridCol w="1389993">
                  <a:extLst>
                    <a:ext uri="{9D8B030D-6E8A-4147-A177-3AD203B41FA5}">
                      <a16:colId xmlns:a16="http://schemas.microsoft.com/office/drawing/2014/main" val="3419378468"/>
                    </a:ext>
                  </a:extLst>
                </a:gridCol>
              </a:tblGrid>
              <a:tr h="143016">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250" b="1" i="0" u="none" strike="noStrike" cap="none" normalizeH="0" baseline="0" dirty="0">
                          <a:ln>
                            <a:noFill/>
                          </a:ln>
                          <a:solidFill>
                            <a:schemeClr val="tx1"/>
                          </a:solidFill>
                          <a:effectLst/>
                          <a:latin typeface="Calibri" panose="020F0502020204030204" pitchFamily="34" charset="0"/>
                        </a:rPr>
                        <a:t>TEAE,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en-US" sz="1250" b="1" dirty="0">
                          <a:solidFill>
                            <a:schemeClr val="tx1"/>
                          </a:solidFill>
                          <a:effectLst/>
                          <a:latin typeface="Calibri" panose="020F0502020204030204" pitchFamily="34" charset="0"/>
                          <a:cs typeface="Calibri" panose="020F0502020204030204" pitchFamily="34" charset="0"/>
                        </a:rPr>
                        <a:t>RP2D Patients (n = 425)*</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lvl1pPr marL="0" algn="l" defTabSz="342900" rtl="0" eaLnBrk="1" latinLnBrk="0" hangingPunct="1">
                        <a:defRPr sz="1350" b="1" kern="1200">
                          <a:solidFill>
                            <a:schemeClr val="lt1"/>
                          </a:solidFill>
                          <a:latin typeface="Trebuchet MS"/>
                        </a:defRPr>
                      </a:lvl1pPr>
                      <a:lvl2pPr marL="342900" algn="l" defTabSz="342900" rtl="0" eaLnBrk="1" latinLnBrk="0" hangingPunct="1">
                        <a:defRPr sz="1350" b="1" kern="1200">
                          <a:solidFill>
                            <a:schemeClr val="lt1"/>
                          </a:solidFill>
                          <a:latin typeface="Trebuchet MS"/>
                        </a:defRPr>
                      </a:lvl2pPr>
                      <a:lvl3pPr marL="685800" algn="l" defTabSz="342900" rtl="0" eaLnBrk="1" latinLnBrk="0" hangingPunct="1">
                        <a:defRPr sz="1350" b="1" kern="1200">
                          <a:solidFill>
                            <a:schemeClr val="lt1"/>
                          </a:solidFill>
                          <a:latin typeface="Trebuchet MS"/>
                        </a:defRPr>
                      </a:lvl3pPr>
                      <a:lvl4pPr marL="1028700" algn="l" defTabSz="342900" rtl="0" eaLnBrk="1" latinLnBrk="0" hangingPunct="1">
                        <a:defRPr sz="1350" b="1" kern="1200">
                          <a:solidFill>
                            <a:schemeClr val="lt1"/>
                          </a:solidFill>
                          <a:latin typeface="Trebuchet MS"/>
                        </a:defRPr>
                      </a:lvl4pPr>
                      <a:lvl5pPr marL="1371600" algn="l" defTabSz="342900" rtl="0" eaLnBrk="1" latinLnBrk="0" hangingPunct="1">
                        <a:defRPr sz="1350" b="1" kern="1200">
                          <a:solidFill>
                            <a:schemeClr val="lt1"/>
                          </a:solidFill>
                          <a:latin typeface="Trebuchet MS"/>
                        </a:defRPr>
                      </a:lvl5pPr>
                      <a:lvl6pPr marL="1714500" algn="l" defTabSz="342900" rtl="0" eaLnBrk="1" latinLnBrk="0" hangingPunct="1">
                        <a:defRPr sz="1350" b="1" kern="1200">
                          <a:solidFill>
                            <a:schemeClr val="lt1"/>
                          </a:solidFill>
                          <a:latin typeface="Trebuchet MS"/>
                        </a:defRPr>
                      </a:lvl6pPr>
                      <a:lvl7pPr marL="2057400" algn="l" defTabSz="342900" rtl="0" eaLnBrk="1" latinLnBrk="0" hangingPunct="1">
                        <a:defRPr sz="1350" b="1" kern="1200">
                          <a:solidFill>
                            <a:schemeClr val="lt1"/>
                          </a:solidFill>
                          <a:latin typeface="Trebuchet MS"/>
                        </a:defRPr>
                      </a:lvl7pPr>
                      <a:lvl8pPr marL="2400300" algn="l" defTabSz="342900" rtl="0" eaLnBrk="1" latinLnBrk="0" hangingPunct="1">
                        <a:defRPr sz="1350" b="1" kern="1200">
                          <a:solidFill>
                            <a:schemeClr val="lt1"/>
                          </a:solidFill>
                          <a:latin typeface="Trebuchet MS"/>
                        </a:defRPr>
                      </a:lvl8pPr>
                      <a:lvl9pPr marL="2743200" algn="l" defTabSz="342900" rtl="0" eaLnBrk="1" latinLnBrk="0" hangingPunct="1">
                        <a:defRPr sz="1350" b="1" kern="1200">
                          <a:solidFill>
                            <a:schemeClr val="lt1"/>
                          </a:solidFill>
                          <a:latin typeface="Trebuchet MS"/>
                        </a:defRPr>
                      </a:lvl9pPr>
                    </a:lstStyle>
                    <a:p>
                      <a:pPr algn="ctr">
                        <a:lnSpc>
                          <a:spcPct val="100000"/>
                        </a:lnSpc>
                      </a:pPr>
                      <a:r>
                        <a:rPr lang="pt-BR" sz="1250" b="1" i="1" dirty="0">
                          <a:solidFill>
                            <a:schemeClr val="tx1"/>
                          </a:solidFill>
                          <a:effectLst/>
                          <a:latin typeface="Calibri" panose="020F0502020204030204" pitchFamily="34" charset="0"/>
                          <a:cs typeface="Calibri" panose="020F0502020204030204" pitchFamily="34" charset="0"/>
                        </a:rPr>
                        <a:t>MET</a:t>
                      </a:r>
                      <a:r>
                        <a:rPr lang="pt-BR" sz="1250" b="1" dirty="0">
                          <a:solidFill>
                            <a:schemeClr val="tx1"/>
                          </a:solidFill>
                          <a:effectLst/>
                          <a:latin typeface="Calibri" panose="020F0502020204030204" pitchFamily="34" charset="0"/>
                          <a:cs typeface="Calibri" panose="020F0502020204030204" pitchFamily="34" charset="0"/>
                        </a:rPr>
                        <a:t>ex14 </a:t>
                      </a:r>
                      <a:r>
                        <a:rPr lang="pt-BR" sz="1250" b="1" dirty="0" err="1">
                          <a:solidFill>
                            <a:schemeClr val="tx1"/>
                          </a:solidFill>
                          <a:effectLst/>
                          <a:latin typeface="Calibri" panose="020F0502020204030204" pitchFamily="34" charset="0"/>
                          <a:cs typeface="Calibri" panose="020F0502020204030204" pitchFamily="34" charset="0"/>
                        </a:rPr>
                        <a:t>Cohort</a:t>
                      </a:r>
                      <a:r>
                        <a:rPr lang="pt-BR" sz="1250" b="1" dirty="0">
                          <a:solidFill>
                            <a:schemeClr val="tx1"/>
                          </a:solidFill>
                          <a:effectLst/>
                          <a:latin typeface="Calibri" panose="020F0502020204030204" pitchFamily="34" charset="0"/>
                          <a:cs typeface="Calibri" panose="020F0502020204030204" pitchFamily="34" charset="0"/>
                        </a:rPr>
                        <a:t> (n = 55)</a:t>
                      </a:r>
                      <a:r>
                        <a:rPr lang="pt-BR" sz="1250" b="1" baseline="30000" dirty="0">
                          <a:solidFill>
                            <a:schemeClr val="tx1"/>
                          </a:solidFill>
                          <a:effectLst/>
                          <a:latin typeface="Calibri" panose="020F0502020204030204" pitchFamily="34" charset="0"/>
                          <a:cs typeface="Calibri" panose="020F0502020204030204" pitchFamily="34" charset="0"/>
                        </a:rPr>
                        <a:t>†</a:t>
                      </a:r>
                      <a:endParaRPr lang="pt-BR" sz="1250" b="1" dirty="0">
                        <a:solidFill>
                          <a:schemeClr val="tx1"/>
                        </a:solidFill>
                        <a:effectLst/>
                        <a:latin typeface="Calibri" panose="020F0502020204030204" pitchFamily="34" charset="0"/>
                        <a:cs typeface="Calibri" panose="020F0502020204030204" pitchFamily="34" charset="0"/>
                      </a:endParaRP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14301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250" b="1" dirty="0">
                          <a:solidFill>
                            <a:schemeClr val="tx1"/>
                          </a:solidFill>
                          <a:effectLst/>
                          <a:latin typeface="Calibri" panose="020F0502020204030204" pitchFamily="34" charset="0"/>
                          <a:cs typeface="Calibri" panose="020F0502020204030204" pitchFamily="34" charset="0"/>
                        </a:rPr>
                        <a:t>All Grade</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250" b="1" dirty="0">
                          <a:solidFill>
                            <a:schemeClr val="tx1"/>
                          </a:solidFill>
                          <a:effectLst/>
                          <a:latin typeface="Calibri" panose="020F0502020204030204" pitchFamily="34" charset="0"/>
                          <a:cs typeface="Calibri" panose="020F0502020204030204" pitchFamily="34" charset="0"/>
                        </a:rPr>
                        <a:t>Grade ≥3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250" b="1" dirty="0">
                          <a:solidFill>
                            <a:schemeClr val="tx1"/>
                          </a:solidFill>
                          <a:effectLst/>
                          <a:latin typeface="Calibri" panose="020F0502020204030204" pitchFamily="34" charset="0"/>
                          <a:cs typeface="Calibri" panose="020F0502020204030204" pitchFamily="34" charset="0"/>
                        </a:rPr>
                        <a:t>All Grade</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100000"/>
                        </a:lnSpc>
                      </a:pPr>
                      <a:r>
                        <a:rPr lang="en-US" sz="1250" b="1" dirty="0">
                          <a:solidFill>
                            <a:schemeClr val="tx1"/>
                          </a:solidFill>
                          <a:effectLst/>
                          <a:latin typeface="Calibri" panose="020F0502020204030204" pitchFamily="34" charset="0"/>
                          <a:cs typeface="Calibri" panose="020F0502020204030204" pitchFamily="34" charset="0"/>
                        </a:rPr>
                        <a:t>Grade ≥3</a:t>
                      </a:r>
                    </a:p>
                  </a:txBody>
                  <a:tcPr marL="0" marR="80963"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378232750"/>
                  </a:ext>
                </a:extLst>
              </a:tr>
              <a:tr h="20432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Infusion-related reaction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283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11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38 (69)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3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193133842"/>
                  </a:ext>
                </a:extLst>
              </a:tr>
              <a:tr h="20432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155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8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17 (31)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FFFFF">
                        <a:lumMod val="95000"/>
                      </a:srgbClr>
                    </a:solidFill>
                  </a:tcPr>
                </a:tc>
                <a:extLst>
                  <a:ext uri="{0D108BD9-81ED-4DB2-BD59-A6C34878D82A}">
                    <a16:rowId xmlns:a16="http://schemas.microsoft.com/office/drawing/2014/main" val="1919265026"/>
                  </a:ext>
                </a:extLst>
              </a:tr>
              <a:tr h="204320">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Dermatitis acneiform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155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4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22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84515602"/>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Paronychia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193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7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21 (38)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14641250"/>
                  </a:ext>
                </a:extLst>
              </a:tr>
              <a:tr h="265662">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93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8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17 (31)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2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42715665"/>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Hypoalbuminemia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135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10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15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79767696"/>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Stomatitis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91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2 (0.5)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15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7531107"/>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76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2 (0.5)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12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05811262"/>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Dyspnea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96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21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12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4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09610535"/>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Peripheral edema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104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4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11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41022559"/>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Pruritus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79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12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81345934"/>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104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2 (0.5)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11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7488732"/>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Constipation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105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10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50886324"/>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Hypomagnesemia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41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a:ln>
                            <a:noFill/>
                          </a:ln>
                          <a:solidFill>
                            <a:schemeClr val="bg2">
                              <a:lumMod val="10000"/>
                            </a:schemeClr>
                          </a:solidFill>
                          <a:effectLst/>
                          <a:latin typeface="Calibri" panose="020F0502020204030204" pitchFamily="34" charset="0"/>
                        </a:rPr>
                        <a:t>9 (16)</a:t>
                      </a:r>
                      <a:endParaRPr kumimoji="0" lang="en-US" sz="125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64505524"/>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64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5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9 (16)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43864949"/>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72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10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8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74846713"/>
                  </a:ext>
                </a:extLst>
              </a:tr>
              <a:tr h="20432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25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Cough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78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3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5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36158078"/>
                  </a:ext>
                </a:extLst>
              </a:tr>
            </a:tbl>
          </a:graphicData>
        </a:graphic>
      </p:graphicFrame>
      <p:grpSp>
        <p:nvGrpSpPr>
          <p:cNvPr id="12" name="Group 11">
            <a:extLst>
              <a:ext uri="{FF2B5EF4-FFF2-40B4-BE49-F238E27FC236}">
                <a16:creationId xmlns:a16="http://schemas.microsoft.com/office/drawing/2014/main" id="{37EF25EA-AE08-7DC6-F207-AD1673FA7819}"/>
              </a:ext>
            </a:extLst>
          </p:cNvPr>
          <p:cNvGrpSpPr/>
          <p:nvPr/>
        </p:nvGrpSpPr>
        <p:grpSpPr>
          <a:xfrm>
            <a:off x="9392911" y="6212702"/>
            <a:ext cx="2488502" cy="450134"/>
            <a:chOff x="9392911" y="6212702"/>
            <a:chExt cx="2488502" cy="450134"/>
          </a:xfrm>
        </p:grpSpPr>
        <p:pic>
          <p:nvPicPr>
            <p:cNvPr id="13" name="Picture 12" descr="Icon&#10;&#10;Description automatically generated">
              <a:extLst>
                <a:ext uri="{FF2B5EF4-FFF2-40B4-BE49-F238E27FC236}">
                  <a16:creationId xmlns:a16="http://schemas.microsoft.com/office/drawing/2014/main" id="{F40988AD-7C57-2EEE-9365-EA33B22956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4" name="Rectangle 8">
              <a:extLst>
                <a:ext uri="{FF2B5EF4-FFF2-40B4-BE49-F238E27FC236}">
                  <a16:creationId xmlns:a16="http://schemas.microsoft.com/office/drawing/2014/main" id="{92B1F1A8-0C89-34EC-D9B3-467505EB39A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7170790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altLang="en-US" dirty="0"/>
              <a:t>CHRYSALIS </a:t>
            </a:r>
            <a:r>
              <a:rPr lang="en-US" altLang="en-US" i="1" dirty="0"/>
              <a:t>MET</a:t>
            </a:r>
            <a:r>
              <a:rPr lang="en-US" altLang="en-US" dirty="0"/>
              <a:t>ex14 Cohort Update: </a:t>
            </a:r>
            <a:r>
              <a:rPr lang="en-US" dirty="0"/>
              <a:t>Conclusions</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p:txBody>
          <a:bodyPr/>
          <a:lstStyle/>
          <a:p>
            <a:r>
              <a:rPr lang="en-US" sz="2400" dirty="0"/>
              <a:t>Preliminary results from CHRYSALIS suggest that amivantamab activity in </a:t>
            </a:r>
            <a:r>
              <a:rPr lang="en-US" sz="2400" i="1" dirty="0"/>
              <a:t>MET</a:t>
            </a:r>
            <a:r>
              <a:rPr lang="en-US" sz="2400" dirty="0"/>
              <a:t>ex14-driven advanced NSCLC is consistent with that of currently approved MET TKIs</a:t>
            </a:r>
          </a:p>
          <a:p>
            <a:pPr lvl="1"/>
            <a:r>
              <a:rPr lang="en-US" sz="2200" dirty="0"/>
              <a:t>50% ORR for patients with no prior treatment/no MET inhibitor (n = 22)</a:t>
            </a:r>
          </a:p>
          <a:p>
            <a:pPr lvl="1"/>
            <a:r>
              <a:rPr lang="en-US" sz="2200" dirty="0"/>
              <a:t>17% ORR for patients with prior treatment, including MET inhibitor (n = 24)</a:t>
            </a:r>
          </a:p>
          <a:p>
            <a:pPr lvl="1"/>
            <a:r>
              <a:rPr lang="en-US" sz="2200" dirty="0"/>
              <a:t>Durable antitumor activity, with 11 responses ongoing</a:t>
            </a:r>
          </a:p>
          <a:p>
            <a:r>
              <a:rPr lang="en-US" sz="2400" dirty="0"/>
              <a:t>Consistent safety profile in </a:t>
            </a:r>
            <a:r>
              <a:rPr lang="en-US" sz="2400" i="1" dirty="0"/>
              <a:t>MET</a:t>
            </a:r>
            <a:r>
              <a:rPr lang="en-US" sz="2400" dirty="0"/>
              <a:t>ex14 cohort with overall safety population</a:t>
            </a:r>
          </a:p>
          <a:p>
            <a:r>
              <a:rPr lang="en-US" sz="2400" dirty="0"/>
              <a:t>Investigators conclude that the observed activity of amivantamab in </a:t>
            </a:r>
            <a:r>
              <a:rPr lang="en-US" sz="2400" i="1" dirty="0"/>
              <a:t>MET</a:t>
            </a:r>
            <a:r>
              <a:rPr lang="en-US" sz="2400" dirty="0"/>
              <a:t>ex14 subset confirms the targeting action of each arm of the bispecific antibody</a:t>
            </a:r>
          </a:p>
          <a:p>
            <a:r>
              <a:rPr lang="en-US" sz="2400" dirty="0"/>
              <a:t>CHRYSALIS </a:t>
            </a:r>
            <a:r>
              <a:rPr lang="en-US" sz="2400" i="1" dirty="0"/>
              <a:t>MET</a:t>
            </a:r>
            <a:r>
              <a:rPr lang="en-US" sz="2400" dirty="0"/>
              <a:t>ex14 cohort enrollment is ongoing (NCT02609776)</a:t>
            </a:r>
          </a:p>
        </p:txBody>
      </p:sp>
      <p:sp>
        <p:nvSpPr>
          <p:cNvPr id="8" name="Text Box 15">
            <a:extLst>
              <a:ext uri="{FF2B5EF4-FFF2-40B4-BE49-F238E27FC236}">
                <a16:creationId xmlns:a16="http://schemas.microsoft.com/office/drawing/2014/main" id="{47A89EB4-5672-3248-8F0D-B1DD6681A853}"/>
              </a:ext>
            </a:extLst>
          </p:cNvPr>
          <p:cNvSpPr txBox="1">
            <a:spLocks noChangeArrowheads="1"/>
          </p:cNvSpPr>
          <p:nvPr/>
        </p:nvSpPr>
        <p:spPr bwMode="auto">
          <a:xfrm>
            <a:off x="412750" y="6361483"/>
            <a:ext cx="8498775"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pt-BR" altLang="en-US" sz="1200" b="0" spc="-10" dirty="0">
                <a:solidFill>
                  <a:schemeClr val="bg2"/>
                </a:solidFill>
                <a:latin typeface="Calibri" panose="020F0502020204030204" pitchFamily="34" charset="0"/>
              </a:rPr>
              <a:t>Krebs. ASCO 2022. Abstr 9008</a:t>
            </a:r>
            <a:r>
              <a:rPr lang="en-US" altLang="en-US" sz="1200" b="0" spc="-10" dirty="0">
                <a:solidFill>
                  <a:schemeClr val="bg2"/>
                </a:solidFill>
                <a:latin typeface="Calibri" panose="020F0502020204030204" pitchFamily="34" charset="0"/>
              </a:rPr>
              <a:t>.</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689000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bg1"/>
          </a:solidFill>
          <a:round/>
          <a:headEnd/>
          <a:tailEnd/>
        </a:ln>
        <a:extLst>
          <a:ext uri="{909E8E84-426E-40DD-AFC4-6F175D3DCCD1}">
            <a14:hiddenFill xmlns:a14="http://schemas.microsoft.com/office/drawing/2010/main">
              <a:noFill/>
            </a14:hiddenFill>
          </a:ext>
        </a:extLst>
      </a:spPr>
      <a:bodyPr/>
      <a:lstStyle>
        <a:defPPr algn="l">
          <a:defRPr>
            <a:solidFill>
              <a:schemeClr val="bg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Document_x0020_Category xmlns="b619a49d-5475-4573-90c3-49b40d469882">Conference Capsule Slides</Document_x0020_Category>
    <_dlc_DocId xmlns="d54cbe69-32bd-412a-b004-9152f949605e">56M7VY3CDVN5-2038652080-2</_dlc_DocId>
    <_dlc_DocIdUrl xmlns="d54cbe69-32bd-412a-b004-9152f949605e">
      <Url>https://intranet.clinicaloptions.com/mews/oncology/ONC_2022_ASCO_CF_(PRP5083)/LUNG_9008_Krebs/_layouts/15/DocIdRedir.aspx?ID=56M7VY3CDVN5-2038652080-2</Url>
      <Description>56M7VY3CDVN5-2038652080-2</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477618F85BEA594B9CB7FE1B212542D6" ma:contentTypeVersion="1" ma:contentTypeDescription="Create a new document." ma:contentTypeScope="" ma:versionID="66609e3904695c6865019016aa22c113">
  <xsd:schema xmlns:xsd="http://www.w3.org/2001/XMLSchema" xmlns:xs="http://www.w3.org/2001/XMLSchema" xmlns:p="http://schemas.microsoft.com/office/2006/metadata/properties" xmlns:ns2="d54cbe69-32bd-412a-b004-9152f949605e" xmlns:ns3="b619a49d-5475-4573-90c3-49b40d469882" targetNamespace="http://schemas.microsoft.com/office/2006/metadata/properties" ma:root="true" ma:fieldsID="e4791a7a3eb6df2888d20636ff9dc128" ns2:_="" ns3:_="">
    <xsd:import namespace="d54cbe69-32bd-412a-b004-9152f949605e"/>
    <xsd:import namespace="b619a49d-5475-4573-90c3-49b40d469882"/>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b619a49d-5475-4573-90c3-49b40d469882"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23A63B-6464-48D3-842B-3DD33837078E}">
  <ds:schemaRefs>
    <ds:schemaRef ds:uri="http://schemas.microsoft.com/sharepoint/v3/contenttype/forms"/>
  </ds:schemaRefs>
</ds:datastoreItem>
</file>

<file path=customXml/itemProps2.xml><?xml version="1.0" encoding="utf-8"?>
<ds:datastoreItem xmlns:ds="http://schemas.openxmlformats.org/officeDocument/2006/customXml" ds:itemID="{B3637B62-02C1-4525-B418-51A8E84A40C8}">
  <ds:schemaRefs>
    <ds:schemaRef ds:uri="http://schemas.microsoft.com/sharepoint/events"/>
  </ds:schemaRefs>
</ds:datastoreItem>
</file>

<file path=customXml/itemProps3.xml><?xml version="1.0" encoding="utf-8"?>
<ds:datastoreItem xmlns:ds="http://schemas.openxmlformats.org/officeDocument/2006/customXml" ds:itemID="{CFE8C7FD-DD27-4619-975B-A29E34255036}">
  <ds:schemaRefs>
    <ds:schemaRef ds:uri="http://purl.org/dc/elements/1.1/"/>
    <ds:schemaRef ds:uri="http://schemas.openxmlformats.org/package/2006/metadata/core-properties"/>
    <ds:schemaRef ds:uri="http://purl.org/dc/dcmitype/"/>
    <ds:schemaRef ds:uri="http://schemas.microsoft.com/office/infopath/2007/PartnerControls"/>
    <ds:schemaRef ds:uri="http://purl.org/dc/terms/"/>
    <ds:schemaRef ds:uri="http://schemas.microsoft.com/office/2006/documentManagement/types"/>
    <ds:schemaRef ds:uri="http://schemas.microsoft.com/office/2006/metadata/properties"/>
    <ds:schemaRef ds:uri="d54cbe69-32bd-412a-b004-9152f949605e"/>
    <ds:schemaRef ds:uri="b619a49d-5475-4573-90c3-49b40d469882"/>
    <ds:schemaRef ds:uri="http://www.w3.org/XML/1998/namespace"/>
  </ds:schemaRefs>
</ds:datastoreItem>
</file>

<file path=customXml/itemProps4.xml><?xml version="1.0" encoding="utf-8"?>
<ds:datastoreItem xmlns:ds="http://schemas.openxmlformats.org/officeDocument/2006/customXml" ds:itemID="{E88B7444-C077-4FBA-BB5A-0405E171B2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b619a49d-5475-4573-90c3-49b40d4698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4777</TotalTime>
  <Words>1832</Words>
  <Application>Microsoft Office PowerPoint</Application>
  <PresentationFormat>Widescreen</PresentationFormat>
  <Paragraphs>298</Paragraphs>
  <Slides>10</Slides>
  <Notes>10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10</vt:i4>
      </vt:variant>
    </vt:vector>
  </HeadingPairs>
  <TitlesOfParts>
    <vt:vector size="18" baseType="lpstr">
      <vt:lpstr>Arial</vt:lpstr>
      <vt:lpstr>Calibri</vt:lpstr>
      <vt:lpstr>Roboto</vt:lpstr>
      <vt:lpstr>Times</vt:lpstr>
      <vt:lpstr>Wingdings</vt:lpstr>
      <vt:lpstr>2022_CCO_Template</vt:lpstr>
      <vt:lpstr>4_2017_HTAA_Diabetes</vt:lpstr>
      <vt:lpstr>2017_HTAA_Diabetes</vt:lpstr>
      <vt:lpstr>CHRYSALIS: Updated Phase I Trial Results of Amivantamab in Advanced NSCLC With MET Exon 14 Skipping Mutations</vt:lpstr>
      <vt:lpstr>About These Slides</vt:lpstr>
      <vt:lpstr>CHRYSALIS METex14 Cohort Update: Background</vt:lpstr>
      <vt:lpstr>CHRYSALIS METex14 Cohort Update: Study Design</vt:lpstr>
      <vt:lpstr>CHRYSALIS METex14 Cohort Update:  Baseline Characteristics</vt:lpstr>
      <vt:lpstr>CHRYSALIS METex14 Cohort Update: Response</vt:lpstr>
      <vt:lpstr>CHRYSALIS METex14 Cohort Update: Efficacy</vt:lpstr>
      <vt:lpstr>CHRYSALIS METex14 Cohort Update: Safety</vt:lpstr>
      <vt:lpstr>CHRYSALIS METex14 Cohort Update: Conclusions</vt:lpstr>
      <vt:lpstr>Go Online for More CCO  Coverage of ASCO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CHRYSALIS: Updated Phase I Trial Results of Amivantamab in Advanced NSCLC With MET Exon 14 Skipping Mutations</dc:title>
  <dc:creator>Timothy Quill</dc:creator>
  <cp:lastModifiedBy>Jessica Buckley</cp:lastModifiedBy>
  <cp:revision>63</cp:revision>
  <dcterms:created xsi:type="dcterms:W3CDTF">2022-06-02T23:20:10Z</dcterms:created>
  <dcterms:modified xsi:type="dcterms:W3CDTF">2022-06-10T21:47:31Z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0x010100477618F85BEA594B9CB7FE1B212542D6</vt:lpwstr>
  </property>
  <property fmtid="{D5CDD505-2E9C-101B-9397-08002B2CF9AE}" pid="3" name="_dlc_DocIdItemGuid">
    <vt:lpwstr>6699789c-fb3c-41e5-a41c-b8d3eb62820f</vt:lpwstr>
  </property>
</Properties>
</file>