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550" r:id="rId6"/>
    <p:sldId id="308" r:id="rId7"/>
    <p:sldId id="543" r:id="rId8"/>
    <p:sldId id="2145706313" r:id="rId9"/>
    <p:sldId id="544" r:id="rId10"/>
    <p:sldId id="546" r:id="rId11"/>
    <p:sldId id="545" r:id="rId12"/>
    <p:sldId id="547" r:id="rId13"/>
    <p:sldId id="548" r:id="rId14"/>
    <p:sldId id="5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Gordon Kelley" initials="GK" lastIdx="6" clrIdx="7">
    <p:extLst>
      <p:ext uri="{19B8F6BF-5375-455C-9EA6-DF929625EA0E}">
        <p15:presenceInfo xmlns:p15="http://schemas.microsoft.com/office/powerpoint/2012/main" userId="S::gkelley@clinicaloptions.com::7e3d11cf-7436-4611-80d7-51121a63678e" providerId="AD"/>
      </p:ext>
    </p:extLst>
  </p:cmAuthor>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46679-70F0-46A5-A354-669D905C7F3A}" v="47" dt="2022-06-09T20:50:48.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80432" autoAdjust="0"/>
  </p:normalViewPr>
  <p:slideViewPr>
    <p:cSldViewPr snapToGrid="0">
      <p:cViewPr varScale="1">
        <p:scale>
          <a:sx n="53" d="100"/>
          <a:sy n="53" d="100"/>
        </p:scale>
        <p:origin x="1148" y="5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CAR, chimeric antigen receptor.</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779560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BCMA, B-cell maturation antigen; CAR, chimeric antigen receptor; MM, multiple myeloma;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703527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BOR, best overall response; CAR, chimeric antigen receptor; DL, dose level; IMiD, immunomodulatory drug; </a:t>
            </a:r>
            <a:r>
              <a:rPr lang="es-ES" b="0" i="1" dirty="0"/>
              <a:t>MM, multiple myeloma; </a:t>
            </a:r>
            <a:r>
              <a:rPr lang="en-US" b="0" i="1" dirty="0"/>
              <a:t>MRD, measurable residual disease; ORR, overall response rate; PD, pharmacodynamics; PI, proteasome inhibitor; PK, pharmacokinetics;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6523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auto-SCT, autologous stem cell transplant; IgA, immunoglobulin A; IgD, immunoglobulin D; IgG, immunoglobulin G; IMiD, immunomodulatory drug; MM, multiple myeloma; PI, proteasome inhibitor;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94613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AST, aspartate aminotransferase; CRS, cytokine-release syndrome; ICANS, immune effector cell</a:t>
            </a:r>
            <a:r>
              <a:rPr lang="en-US" b="0" i="1" dirty="0">
                <a:latin typeface="Arial" panose="020B0604020202020204" pitchFamily="34" charset="0"/>
                <a:cs typeface="Arial" panose="020B0604020202020204" pitchFamily="34" charset="0"/>
              </a:rPr>
              <a:t>–</a:t>
            </a:r>
            <a:r>
              <a:rPr lang="en-US" b="0" i="1" dirty="0"/>
              <a:t>associated neurotoxicity syndrome; LDH, lactate dehydrogenase; MM, multiple myeloma; R/R, relapsed/refractory;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63784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DL, dose level; DoR, duration of response; MM, multiple myeloma; MRD, measurable residual disease; PR, partial response; R/R, relapsed/refractory; sCR, stringent complete response; VGPR, very good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768562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BCMA, B-cell maturation antigen; CAR, chimeric antigen receptor; MM, multiple myeloma; PD, pharmacodynamics; PK, pharmacokinetics;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84047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BCMA, B-cell maturation antigen; CAR, chimeric antigen receptor; CRS, cytokine-release syndrome; ICANS, immune effector cell</a:t>
            </a:r>
            <a:r>
              <a:rPr lang="en-US" b="0" i="1" dirty="0">
                <a:latin typeface="Arial" panose="020B0604020202020204" pitchFamily="34" charset="0"/>
                <a:cs typeface="Arial" panose="020B0604020202020204" pitchFamily="34" charset="0"/>
              </a:rPr>
              <a:t>–</a:t>
            </a:r>
            <a:r>
              <a:rPr lang="en-US" b="0" i="1" dirty="0"/>
              <a:t>associated neurotoxicity syndrome; MM, multiple myeloma; MRD, measurable residual disease; ORR, overall response rate;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749403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First-in-Human Study of GC012F: </a:t>
            </a:r>
            <a:br>
              <a:rPr lang="en-US" altLang="en-US" sz="4000" dirty="0"/>
            </a:br>
            <a:r>
              <a:rPr lang="en-US" altLang="en-US" sz="4000" dirty="0"/>
              <a:t>BCMA/CD19 Dual-Targeted CAR T-Cell </a:t>
            </a:r>
            <a:br>
              <a:rPr lang="en-US" altLang="en-US" sz="4000" dirty="0"/>
            </a:br>
            <a:r>
              <a:rPr lang="en-US" altLang="en-US" sz="4000" dirty="0"/>
              <a:t>Therapy for Relapsed/Refractory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Dual-Targeted CAR T-Cell Therapy GC012F: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BCMA expressed on malignant myeloma cells, as well as plasma cells and </a:t>
            </a:r>
            <a:br>
              <a:rPr lang="en-US" altLang="en-US" sz="2200" dirty="0"/>
            </a:br>
            <a:r>
              <a:rPr lang="en-US" altLang="en-US" sz="2200" dirty="0"/>
              <a:t>late memory B-cells committed to plasma cell differentiation</a:t>
            </a:r>
            <a:r>
              <a:rPr lang="en-US" altLang="en-US" sz="2200" baseline="30000" dirty="0"/>
              <a:t>1</a:t>
            </a:r>
          </a:p>
          <a:p>
            <a:r>
              <a:rPr lang="en-US" altLang="en-US" sz="2200" dirty="0"/>
              <a:t>CD19 expressed on malignant myeloma cells and progenitor cells</a:t>
            </a:r>
            <a:r>
              <a:rPr lang="en-US" altLang="en-US" sz="2200" baseline="30000" dirty="0"/>
              <a:t>2</a:t>
            </a:r>
          </a:p>
          <a:p>
            <a:r>
              <a:rPr lang="en-US" altLang="en-US" sz="2200" dirty="0"/>
              <a:t>Targeting BCMA or CD19 with CAR T-cell therapy can lead to elimination of malignant cells</a:t>
            </a:r>
            <a:r>
              <a:rPr lang="en-US" altLang="en-US" sz="2200" baseline="30000" dirty="0"/>
              <a:t>3,4</a:t>
            </a:r>
          </a:p>
          <a:p>
            <a:r>
              <a:rPr lang="en-US" altLang="en-US" sz="2200" dirty="0"/>
              <a:t>GC012F: BCMA/CD19 dual-targeted CAR T-cell therapy</a:t>
            </a:r>
          </a:p>
          <a:p>
            <a:pPr lvl="1"/>
            <a:r>
              <a:rPr lang="en-US" altLang="en-US" sz="2000" dirty="0"/>
              <a:t>Targeting both MM antigens is hypothesized to confer rapid, deep, durable responses</a:t>
            </a:r>
          </a:p>
          <a:p>
            <a:pPr lvl="1"/>
            <a:r>
              <a:rPr lang="en-US" altLang="en-US" sz="2000" dirty="0"/>
              <a:t>Manufactured in 22-36 hr (FasTCAR platform), potentially eliminating the need for bridging therapy prior to CAR T-cell infusion</a:t>
            </a:r>
          </a:p>
          <a:p>
            <a:r>
              <a:rPr lang="en-US" altLang="en-US" sz="2200" dirty="0"/>
              <a:t>Current first-in-human study assessed the preliminary safety and efficacy of GC012F in patients with R/R MM</a:t>
            </a:r>
            <a:r>
              <a:rPr lang="en-US" altLang="en-US" sz="2200" baseline="30000" dirty="0"/>
              <a:t>5</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Tai. Immunotherapy. 2015;7:1187. 2. Boucher. Clin Cancer Res. 2012;18:6155.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Nerreter. Nat Commun. 2019;10:3137. 4. Munshi. NEJM. 2021;384:705. 5. Du. ASCO 2022. Abstr 8005.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ltLang="en-US" dirty="0"/>
              <a:t>GC012F Phase I Study in R/R MM</a:t>
            </a:r>
            <a:r>
              <a:rPr lang="en-US" dirty="0"/>
              <a:t>: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400" dirty="0"/>
              <a:t>Multicenter, single-arm, open-label, investigator-initiated, first-in-human study</a:t>
            </a:r>
          </a:p>
          <a:p>
            <a:endParaRPr lang="en-US" sz="2400" dirty="0"/>
          </a:p>
          <a:p>
            <a:endParaRPr lang="en-US" sz="2400" dirty="0"/>
          </a:p>
          <a:p>
            <a:endParaRPr lang="en-US" sz="2400" dirty="0"/>
          </a:p>
          <a:p>
            <a:endParaRPr lang="en-US" sz="2400" dirty="0"/>
          </a:p>
          <a:p>
            <a:endParaRPr lang="en-US" sz="2400" dirty="0"/>
          </a:p>
          <a:p>
            <a:endParaRPr lang="en-US" sz="2400" dirty="0"/>
          </a:p>
          <a:p>
            <a:r>
              <a:rPr lang="en-US" altLang="en-US" sz="2400" dirty="0"/>
              <a:t>Primary endpoint: AEs</a:t>
            </a:r>
          </a:p>
          <a:p>
            <a:r>
              <a:rPr lang="en-US" altLang="en-US" sz="2400" dirty="0"/>
              <a:t>Secondary endpoints: ORR, BOR, MRD, PK/PD</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1321" y="6385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sp>
        <p:nvSpPr>
          <p:cNvPr id="9" name="Text Box 23">
            <a:extLst>
              <a:ext uri="{FF2B5EF4-FFF2-40B4-BE49-F238E27FC236}">
                <a16:creationId xmlns:a16="http://schemas.microsoft.com/office/drawing/2014/main" id="{BA78FBF8-3545-F447-9A68-77170E01EF7B}"/>
              </a:ext>
            </a:extLst>
          </p:cNvPr>
          <p:cNvSpPr txBox="1">
            <a:spLocks noChangeArrowheads="1"/>
          </p:cNvSpPr>
          <p:nvPr/>
        </p:nvSpPr>
        <p:spPr bwMode="auto">
          <a:xfrm>
            <a:off x="481993" y="2400576"/>
            <a:ext cx="299491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800" dirty="0">
                <a:solidFill>
                  <a:srgbClr val="000000"/>
                </a:solidFill>
                <a:latin typeface="Calibri" panose="020F0502020204030204" pitchFamily="34" charset="0"/>
              </a:rPr>
              <a:t>P</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atients with R/R MM expected to survive ≥3 mo; previously treated with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lines of therapy and/or refractory to PIs and IMiDs, or primary refractory</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a:t>
            </a:r>
            <a:r>
              <a:rPr lang="en-GB" altLang="en-US" sz="1800" dirty="0">
                <a:solidFill>
                  <a:srgbClr val="000000"/>
                </a:solidFill>
                <a:latin typeface="Calibri" panose="020F0502020204030204" pitchFamily="34" charset="0"/>
              </a:rPr>
              <a:t>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Line 33">
            <a:extLst>
              <a:ext uri="{FF2B5EF4-FFF2-40B4-BE49-F238E27FC236}">
                <a16:creationId xmlns:a16="http://schemas.microsoft.com/office/drawing/2014/main" id="{06475F48-B5EF-0147-991F-B53AA3886273}"/>
              </a:ext>
            </a:extLst>
          </p:cNvPr>
          <p:cNvSpPr>
            <a:spLocks noChangeShapeType="1"/>
          </p:cNvSpPr>
          <p:nvPr/>
        </p:nvSpPr>
        <p:spPr bwMode="auto">
          <a:xfrm>
            <a:off x="5385365" y="3415199"/>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24">
            <a:extLst>
              <a:ext uri="{FF2B5EF4-FFF2-40B4-BE49-F238E27FC236}">
                <a16:creationId xmlns:a16="http://schemas.microsoft.com/office/drawing/2014/main" id="{1F1A1C36-8317-EB43-A068-9FB6D9955601}"/>
              </a:ext>
            </a:extLst>
          </p:cNvPr>
          <p:cNvSpPr>
            <a:spLocks noChangeArrowheads="1"/>
          </p:cNvSpPr>
          <p:nvPr/>
        </p:nvSpPr>
        <p:spPr bwMode="auto">
          <a:xfrm>
            <a:off x="3799323" y="2641192"/>
            <a:ext cx="1554480" cy="1548017"/>
          </a:xfrm>
          <a:prstGeom prst="rect">
            <a:avLst/>
          </a:prstGeom>
          <a:solidFill>
            <a:schemeClr val="accent2"/>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Apheresis</a:t>
            </a:r>
          </a:p>
        </p:txBody>
      </p:sp>
      <p:sp>
        <p:nvSpPr>
          <p:cNvPr id="12" name="Line 33">
            <a:extLst>
              <a:ext uri="{FF2B5EF4-FFF2-40B4-BE49-F238E27FC236}">
                <a16:creationId xmlns:a16="http://schemas.microsoft.com/office/drawing/2014/main" id="{EB164B8E-6FC4-4748-91E0-AC5EBB8F8DBC}"/>
              </a:ext>
            </a:extLst>
          </p:cNvPr>
          <p:cNvSpPr>
            <a:spLocks noChangeShapeType="1"/>
          </p:cNvSpPr>
          <p:nvPr/>
        </p:nvSpPr>
        <p:spPr bwMode="auto">
          <a:xfrm>
            <a:off x="3481000" y="341520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Rectangle 24">
            <a:extLst>
              <a:ext uri="{FF2B5EF4-FFF2-40B4-BE49-F238E27FC236}">
                <a16:creationId xmlns:a16="http://schemas.microsoft.com/office/drawing/2014/main" id="{59086B8A-B23B-0548-BB3D-67167A18E287}"/>
              </a:ext>
            </a:extLst>
          </p:cNvPr>
          <p:cNvSpPr>
            <a:spLocks noChangeArrowheads="1"/>
          </p:cNvSpPr>
          <p:nvPr/>
        </p:nvSpPr>
        <p:spPr bwMode="auto">
          <a:xfrm>
            <a:off x="5713107" y="2641192"/>
            <a:ext cx="2926080" cy="1548017"/>
          </a:xfrm>
          <a:prstGeom prst="rect">
            <a:avLst/>
          </a:prstGeom>
          <a:solidFill>
            <a:schemeClr val="accent3"/>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Fludarabine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30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on Days -5, -4, -3</a:t>
            </a:r>
          </a:p>
        </p:txBody>
      </p:sp>
      <p:sp>
        <p:nvSpPr>
          <p:cNvPr id="15" name="Line 33">
            <a:extLst>
              <a:ext uri="{FF2B5EF4-FFF2-40B4-BE49-F238E27FC236}">
                <a16:creationId xmlns:a16="http://schemas.microsoft.com/office/drawing/2014/main" id="{535480F9-124C-3342-A47D-CDDDEA7EBDB4}"/>
              </a:ext>
            </a:extLst>
          </p:cNvPr>
          <p:cNvSpPr>
            <a:spLocks noChangeShapeType="1"/>
          </p:cNvSpPr>
          <p:nvPr/>
        </p:nvSpPr>
        <p:spPr bwMode="auto">
          <a:xfrm>
            <a:off x="8676244" y="3415200"/>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1AD6A1BD-3FA8-E64A-B987-5E84AE3AB194}"/>
              </a:ext>
            </a:extLst>
          </p:cNvPr>
          <p:cNvSpPr txBox="1"/>
          <p:nvPr/>
        </p:nvSpPr>
        <p:spPr bwMode="auto">
          <a:xfrm>
            <a:off x="9251105" y="2036758"/>
            <a:ext cx="18410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 T-Cell Infusion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0)</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DB1AFE05-E0FC-804F-9D42-CAFC277B350C}"/>
              </a:ext>
            </a:extLst>
          </p:cNvPr>
          <p:cNvSpPr txBox="1"/>
          <p:nvPr/>
        </p:nvSpPr>
        <p:spPr bwMode="auto">
          <a:xfrm>
            <a:off x="6361442" y="2280496"/>
            <a:ext cx="1675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Lymphodepletion</a:t>
            </a:r>
          </a:p>
        </p:txBody>
      </p:sp>
      <p:cxnSp>
        <p:nvCxnSpPr>
          <p:cNvPr id="23" name="Connector: Curved 22">
            <a:extLst>
              <a:ext uri="{FF2B5EF4-FFF2-40B4-BE49-F238E27FC236}">
                <a16:creationId xmlns:a16="http://schemas.microsoft.com/office/drawing/2014/main" id="{BAF1CF4D-C471-4F83-9901-AECB1B4E7754}"/>
              </a:ext>
            </a:extLst>
          </p:cNvPr>
          <p:cNvCxnSpPr>
            <a:cxnSpLocks/>
            <a:stCxn id="11" idx="2"/>
            <a:endCxn id="8" idx="2"/>
          </p:cNvCxnSpPr>
          <p:nvPr/>
        </p:nvCxnSpPr>
        <p:spPr bwMode="auto">
          <a:xfrm rot="5400000" flipH="1" flipV="1">
            <a:off x="7298354" y="1342709"/>
            <a:ext cx="124709" cy="5568292"/>
          </a:xfrm>
          <a:prstGeom prst="curvedConnector3">
            <a:avLst>
              <a:gd name="adj1" fmla="val -183307"/>
            </a:avLst>
          </a:prstGeom>
          <a:noFill/>
          <a:ln w="28575" cap="flat" cmpd="sng" algn="ctr">
            <a:solidFill>
              <a:schemeClr val="bg1"/>
            </a:solidFill>
            <a:prstDash val="solid"/>
            <a:round/>
            <a:headEnd type="none" w="med" len="med"/>
            <a:tailEnd type="triangle" w="lg" len="lg"/>
          </a:ln>
          <a:effectLst/>
        </p:spPr>
      </p:cxnSp>
      <p:sp>
        <p:nvSpPr>
          <p:cNvPr id="26" name="TextBox 25">
            <a:extLst>
              <a:ext uri="{FF2B5EF4-FFF2-40B4-BE49-F238E27FC236}">
                <a16:creationId xmlns:a16="http://schemas.microsoft.com/office/drawing/2014/main" id="{10289A3E-E546-427A-AD6C-9ED0745648BB}"/>
              </a:ext>
            </a:extLst>
          </p:cNvPr>
          <p:cNvSpPr txBox="1"/>
          <p:nvPr/>
        </p:nvSpPr>
        <p:spPr bwMode="auto">
          <a:xfrm>
            <a:off x="5644270" y="4316666"/>
            <a:ext cx="2994917" cy="338554"/>
          </a:xfrm>
          <a:prstGeom prst="rect">
            <a:avLst/>
          </a:prstGeom>
          <a:solidFill>
            <a:schemeClr val="tx1"/>
          </a:solidFill>
          <a:ln>
            <a:solidFill>
              <a:schemeClr val="bg1"/>
            </a:solidFill>
          </a:ln>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GC012F next-day manufacturing </a:t>
            </a:r>
          </a:p>
        </p:txBody>
      </p:sp>
      <p:graphicFrame>
        <p:nvGraphicFramePr>
          <p:cNvPr id="8" name="Table 17">
            <a:extLst>
              <a:ext uri="{FF2B5EF4-FFF2-40B4-BE49-F238E27FC236}">
                <a16:creationId xmlns:a16="http://schemas.microsoft.com/office/drawing/2014/main" id="{9FCCD74A-0238-405D-AAB5-D3B6F27E0111}"/>
              </a:ext>
            </a:extLst>
          </p:cNvPr>
          <p:cNvGraphicFramePr>
            <a:graphicFrameLocks noGrp="1"/>
          </p:cNvGraphicFramePr>
          <p:nvPr>
            <p:extLst>
              <p:ext uri="{D42A27DB-BD31-4B8C-83A1-F6EECF244321}">
                <p14:modId xmlns:p14="http://schemas.microsoft.com/office/powerpoint/2010/main" val="928159"/>
              </p:ext>
            </p:extLst>
          </p:nvPr>
        </p:nvGraphicFramePr>
        <p:xfrm>
          <a:off x="8972169" y="2601460"/>
          <a:ext cx="2345372" cy="1463040"/>
        </p:xfrm>
        <a:graphic>
          <a:graphicData uri="http://schemas.openxmlformats.org/drawingml/2006/table">
            <a:tbl>
              <a:tblPr firstRow="1" bandRow="1">
                <a:tableStyleId>{5C22544A-7EE6-4342-B048-85BDC9FD1C3A}</a:tableStyleId>
              </a:tblPr>
              <a:tblGrid>
                <a:gridCol w="2345372">
                  <a:extLst>
                    <a:ext uri="{9D8B030D-6E8A-4147-A177-3AD203B41FA5}">
                      <a16:colId xmlns:a16="http://schemas.microsoft.com/office/drawing/2014/main" val="632832265"/>
                    </a:ext>
                  </a:extLst>
                </a:gridCol>
              </a:tblGrid>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GC012F</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55346552"/>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5</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 (DL1)</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782382189"/>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5</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 (DL2)</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66025959"/>
                  </a:ext>
                </a:extLst>
              </a:tr>
              <a:tr h="1949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 x 10</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5</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 (DL3) </a:t>
                      </a:r>
                    </a:p>
                  </a:txBody>
                  <a:tcPr>
                    <a:lnL w="5715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64765832"/>
                  </a:ext>
                </a:extLst>
              </a:tr>
            </a:tbl>
          </a:graphicData>
        </a:graphic>
      </p:graphicFrame>
      <p:sp>
        <p:nvSpPr>
          <p:cNvPr id="27" name="TextBox 26">
            <a:extLst>
              <a:ext uri="{FF2B5EF4-FFF2-40B4-BE49-F238E27FC236}">
                <a16:creationId xmlns:a16="http://schemas.microsoft.com/office/drawing/2014/main" id="{7D16C225-6C8C-639A-AD7E-19B8872D7C8C}"/>
              </a:ext>
            </a:extLst>
          </p:cNvPr>
          <p:cNvSpPr txBox="1"/>
          <p:nvPr/>
        </p:nvSpPr>
        <p:spPr bwMode="auto">
          <a:xfrm>
            <a:off x="952384" y="4898039"/>
            <a:ext cx="6103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800" dirty="0">
                <a:solidFill>
                  <a:schemeClr val="bg1"/>
                </a:solidFill>
              </a:rPr>
              <a:t>Median follow-up: 6.3 mo (range: 1.8-29.9)</a:t>
            </a:r>
            <a:endParaRPr lang="en-US" dirty="0">
              <a:solidFill>
                <a:schemeClr val="bg1"/>
              </a:solidFill>
            </a:endParaRPr>
          </a:p>
        </p:txBody>
      </p:sp>
    </p:spTree>
    <p:extLst>
      <p:ext uri="{BB962C8B-B14F-4D97-AF65-F5344CB8AC3E}">
        <p14:creationId xmlns:p14="http://schemas.microsoft.com/office/powerpoint/2010/main" val="117248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GC012F Phase I Study in R/R MM</a:t>
            </a:r>
            <a:r>
              <a:rPr lang="en-US" dirty="0"/>
              <a:t>: </a:t>
            </a:r>
            <a:br>
              <a:rPr lang="en-US" dirty="0"/>
            </a:b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BA7FF345-C973-1547-B13B-8D16C7EB8149}"/>
              </a:ext>
            </a:extLst>
          </p:cNvPr>
          <p:cNvGraphicFramePr>
            <a:graphicFrameLocks/>
          </p:cNvGraphicFramePr>
          <p:nvPr>
            <p:extLst>
              <p:ext uri="{D42A27DB-BD31-4B8C-83A1-F6EECF244321}">
                <p14:modId xmlns:p14="http://schemas.microsoft.com/office/powerpoint/2010/main" val="1819743010"/>
              </p:ext>
            </p:extLst>
          </p:nvPr>
        </p:nvGraphicFramePr>
        <p:xfrm>
          <a:off x="495300" y="1600973"/>
          <a:ext cx="5388499" cy="3879286"/>
        </p:xfrm>
        <a:graphic>
          <a:graphicData uri="http://schemas.openxmlformats.org/drawingml/2006/table">
            <a:tbl>
              <a:tblPr/>
              <a:tblGrid>
                <a:gridCol w="3869808">
                  <a:extLst>
                    <a:ext uri="{9D8B030D-6E8A-4147-A177-3AD203B41FA5}">
                      <a16:colId xmlns:a16="http://schemas.microsoft.com/office/drawing/2014/main" val="20000"/>
                    </a:ext>
                  </a:extLst>
                </a:gridCol>
                <a:gridCol w="1518691">
                  <a:extLst>
                    <a:ext uri="{9D8B030D-6E8A-4147-A177-3AD203B41FA5}">
                      <a16:colId xmlns:a16="http://schemas.microsoft.com/office/drawing/2014/main" val="20001"/>
                    </a:ext>
                  </a:extLst>
                </a:gridCol>
              </a:tblGrid>
              <a:tr h="2289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7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Total (N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58 (27-76)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9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16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45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Type of myeloma,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IgA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IgD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Light chain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12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987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time since diagnosis,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426713"/>
                  </a:ext>
                </a:extLst>
              </a:tr>
              <a:tr h="22896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High-risk profile,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25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504813"/>
                  </a:ext>
                </a:extLst>
              </a:tr>
              <a:tr h="22896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Double-hit MM,*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6678956"/>
                  </a:ext>
                </a:extLst>
              </a:tr>
              <a:tr h="36987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Extramedullary plasmacytoma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8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2563554"/>
                  </a:ext>
                </a:extLst>
              </a:tr>
            </a:tbl>
          </a:graphicData>
        </a:graphic>
      </p:graphicFrame>
      <p:graphicFrame>
        <p:nvGraphicFramePr>
          <p:cNvPr id="6" name="Group 3">
            <a:extLst>
              <a:ext uri="{FF2B5EF4-FFF2-40B4-BE49-F238E27FC236}">
                <a16:creationId xmlns:a16="http://schemas.microsoft.com/office/drawing/2014/main" id="{F1BDFF38-D124-8D4F-91AB-5A617F16E2F8}"/>
              </a:ext>
            </a:extLst>
          </p:cNvPr>
          <p:cNvGraphicFramePr>
            <a:graphicFrameLocks/>
          </p:cNvGraphicFramePr>
          <p:nvPr>
            <p:extLst>
              <p:ext uri="{D42A27DB-BD31-4B8C-83A1-F6EECF244321}">
                <p14:modId xmlns:p14="http://schemas.microsoft.com/office/powerpoint/2010/main" val="2711057862"/>
              </p:ext>
            </p:extLst>
          </p:nvPr>
        </p:nvGraphicFramePr>
        <p:xfrm>
          <a:off x="6308202" y="1600973"/>
          <a:ext cx="5426597" cy="3600867"/>
        </p:xfrm>
        <a:graphic>
          <a:graphicData uri="http://schemas.openxmlformats.org/drawingml/2006/table">
            <a:tbl>
              <a:tblPr/>
              <a:tblGrid>
                <a:gridCol w="3897168">
                  <a:extLst>
                    <a:ext uri="{9D8B030D-6E8A-4147-A177-3AD203B41FA5}">
                      <a16:colId xmlns:a16="http://schemas.microsoft.com/office/drawing/2014/main" val="20000"/>
                    </a:ext>
                  </a:extLst>
                </a:gridCol>
                <a:gridCol w="1529429">
                  <a:extLst>
                    <a:ext uri="{9D8B030D-6E8A-4147-A177-3AD203B41FA5}">
                      <a16:colId xmlns:a16="http://schemas.microsoft.com/office/drawing/2014/main" val="20001"/>
                    </a:ext>
                  </a:extLst>
                </a:gridCol>
              </a:tblGrid>
              <a:tr h="22896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7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Total (N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prior regimens,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9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Prior auto-SCT,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10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9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Triple exposed,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PI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IMiD refractory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Anti-CD38 refractory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27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26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26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426713"/>
                  </a:ext>
                </a:extLst>
              </a:tr>
              <a:tr h="22896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Penta exposed,</a:t>
                      </a:r>
                      <a:r>
                        <a:rPr kumimoji="0" lang="en-US" sz="17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7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17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504813"/>
                  </a:ext>
                </a:extLst>
              </a:tr>
              <a:tr h="22896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Primary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6678956"/>
                  </a:ext>
                </a:extLst>
              </a:tr>
              <a:tr h="36987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Refractory to last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24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2563554"/>
                  </a:ext>
                </a:extLst>
              </a:tr>
            </a:tbl>
          </a:graphicData>
        </a:graphic>
      </p:graphicFrame>
      <p:sp>
        <p:nvSpPr>
          <p:cNvPr id="2" name="TextBox 1">
            <a:extLst>
              <a:ext uri="{FF2B5EF4-FFF2-40B4-BE49-F238E27FC236}">
                <a16:creationId xmlns:a16="http://schemas.microsoft.com/office/drawing/2014/main" id="{E0BBF3C9-6353-974A-AC0D-B84BB3927A39}"/>
              </a:ext>
            </a:extLst>
          </p:cNvPr>
          <p:cNvSpPr txBox="1"/>
          <p:nvPr/>
        </p:nvSpPr>
        <p:spPr bwMode="auto">
          <a:xfrm>
            <a:off x="495300" y="5479366"/>
            <a:ext cx="537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*Presence of 2 of the following: del(17p), t(4;14), t(14;16), t(14;20), gain 1q, or </a:t>
            </a: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mutation.</a:t>
            </a:r>
          </a:p>
        </p:txBody>
      </p:sp>
      <p:sp>
        <p:nvSpPr>
          <p:cNvPr id="8" name="TextBox 7">
            <a:extLst>
              <a:ext uri="{FF2B5EF4-FFF2-40B4-BE49-F238E27FC236}">
                <a16:creationId xmlns:a16="http://schemas.microsoft.com/office/drawing/2014/main" id="{05D87371-C6A7-CA4C-8D85-3E856304E239}"/>
              </a:ext>
            </a:extLst>
          </p:cNvPr>
          <p:cNvSpPr txBox="1"/>
          <p:nvPr/>
        </p:nvSpPr>
        <p:spPr bwMode="auto">
          <a:xfrm>
            <a:off x="6278059" y="5203688"/>
            <a:ext cx="5379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≥1 PI, ≥1 IMiD, and ≥3 of other antimyeloma drugs of any other class.</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GC012F Phase I Study in R/R MM</a:t>
            </a:r>
            <a:r>
              <a:rPr lang="en-US" dirty="0"/>
              <a:t>: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B39098E-CA59-1A40-BF16-0ACE5160E9DF}"/>
              </a:ext>
            </a:extLst>
          </p:cNvPr>
          <p:cNvGraphicFramePr>
            <a:graphicFrameLocks/>
          </p:cNvGraphicFramePr>
          <p:nvPr>
            <p:extLst>
              <p:ext uri="{D42A27DB-BD31-4B8C-83A1-F6EECF244321}">
                <p14:modId xmlns:p14="http://schemas.microsoft.com/office/powerpoint/2010/main" val="935662913"/>
              </p:ext>
            </p:extLst>
          </p:nvPr>
        </p:nvGraphicFramePr>
        <p:xfrm>
          <a:off x="495300" y="1600968"/>
          <a:ext cx="5379435" cy="4709384"/>
        </p:xfrm>
        <a:graphic>
          <a:graphicData uri="http://schemas.openxmlformats.org/drawingml/2006/table">
            <a:tbl>
              <a:tblPr/>
              <a:tblGrid>
                <a:gridCol w="3089019">
                  <a:extLst>
                    <a:ext uri="{9D8B030D-6E8A-4147-A177-3AD203B41FA5}">
                      <a16:colId xmlns:a16="http://schemas.microsoft.com/office/drawing/2014/main" val="20000"/>
                    </a:ext>
                  </a:extLst>
                </a:gridCol>
                <a:gridCol w="1145208">
                  <a:extLst>
                    <a:ext uri="{9D8B030D-6E8A-4147-A177-3AD203B41FA5}">
                      <a16:colId xmlns:a16="http://schemas.microsoft.com/office/drawing/2014/main" val="4279589187"/>
                    </a:ext>
                  </a:extLst>
                </a:gridCol>
                <a:gridCol w="1145208">
                  <a:extLst>
                    <a:ext uri="{9D8B030D-6E8A-4147-A177-3AD203B41FA5}">
                      <a16:colId xmlns:a16="http://schemas.microsoft.com/office/drawing/2014/main" val="20001"/>
                    </a:ext>
                  </a:extLst>
                </a:gridCol>
              </a:tblGrid>
              <a:tr h="322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TEAEs Occurring in ≥25% of Patients (N = 28),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6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Hematologic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2"/>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5134421"/>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3157622"/>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7196607"/>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316421"/>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9188105"/>
                  </a:ext>
                </a:extLst>
              </a:tr>
              <a:tr h="186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Nonhematologic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3"/>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LDH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6467456"/>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1915849"/>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2324368"/>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3486993"/>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Hypophosphatemia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2674683"/>
                  </a:ext>
                </a:extLst>
              </a:tr>
              <a:tr h="1866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Hypocalcemia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7705140"/>
                  </a:ext>
                </a:extLst>
              </a:tr>
            </a:tbl>
          </a:graphicData>
        </a:graphic>
      </p:graphicFrame>
      <p:graphicFrame>
        <p:nvGraphicFramePr>
          <p:cNvPr id="6" name="Group 3">
            <a:extLst>
              <a:ext uri="{FF2B5EF4-FFF2-40B4-BE49-F238E27FC236}">
                <a16:creationId xmlns:a16="http://schemas.microsoft.com/office/drawing/2014/main" id="{035BCF59-033A-184F-A4C7-2A32F8D3A3F7}"/>
              </a:ext>
            </a:extLst>
          </p:cNvPr>
          <p:cNvGraphicFramePr>
            <a:graphicFrameLocks/>
          </p:cNvGraphicFramePr>
          <p:nvPr>
            <p:extLst>
              <p:ext uri="{D42A27DB-BD31-4B8C-83A1-F6EECF244321}">
                <p14:modId xmlns:p14="http://schemas.microsoft.com/office/powerpoint/2010/main" val="386053188"/>
              </p:ext>
            </p:extLst>
          </p:nvPr>
        </p:nvGraphicFramePr>
        <p:xfrm>
          <a:off x="6308203" y="1600968"/>
          <a:ext cx="5174000" cy="1878699"/>
        </p:xfrm>
        <a:graphic>
          <a:graphicData uri="http://schemas.openxmlformats.org/drawingml/2006/table">
            <a:tbl>
              <a:tblPr/>
              <a:tblGrid>
                <a:gridCol w="2992208">
                  <a:extLst>
                    <a:ext uri="{9D8B030D-6E8A-4147-A177-3AD203B41FA5}">
                      <a16:colId xmlns:a16="http://schemas.microsoft.com/office/drawing/2014/main" val="20000"/>
                    </a:ext>
                  </a:extLst>
                </a:gridCol>
                <a:gridCol w="1044179">
                  <a:extLst>
                    <a:ext uri="{9D8B030D-6E8A-4147-A177-3AD203B41FA5}">
                      <a16:colId xmlns:a16="http://schemas.microsoft.com/office/drawing/2014/main" val="20001"/>
                    </a:ext>
                  </a:extLst>
                </a:gridCol>
                <a:gridCol w="1137613">
                  <a:extLst>
                    <a:ext uri="{9D8B030D-6E8A-4147-A177-3AD203B41FA5}">
                      <a16:colId xmlns:a16="http://schemas.microsoft.com/office/drawing/2014/main" val="1819596567"/>
                    </a:ext>
                  </a:extLst>
                </a:gridCol>
              </a:tblGrid>
              <a:tr h="2289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AEs of Special Interest (N = 28), </a:t>
                      </a:r>
                      <a:br>
                        <a:rPr kumimoji="0" lang="en-GB" sz="1500" b="1" i="0" u="none" strike="noStrike" cap="none" normalizeH="0" baseline="0" dirty="0">
                          <a:ln>
                            <a:noFill/>
                          </a:ln>
                          <a:solidFill>
                            <a:schemeClr val="tx1"/>
                          </a:solidFill>
                          <a:effectLst/>
                          <a:latin typeface="Calibri" panose="020F0502020204030204" pitchFamily="34" charset="0"/>
                        </a:rPr>
                      </a:br>
                      <a:r>
                        <a:rPr kumimoji="0" lang="en-GB" sz="15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ICANS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3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89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69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426713"/>
                  </a:ext>
                </a:extLst>
              </a:tr>
            </a:tbl>
          </a:graphicData>
        </a:graphic>
      </p:graphicFrame>
      <p:sp>
        <p:nvSpPr>
          <p:cNvPr id="7" name="Rectangle 3">
            <a:extLst>
              <a:ext uri="{FF2B5EF4-FFF2-40B4-BE49-F238E27FC236}">
                <a16:creationId xmlns:a16="http://schemas.microsoft.com/office/drawing/2014/main" id="{4A52146C-42AC-DB4C-A335-08BEC0FD9357}"/>
              </a:ext>
            </a:extLst>
          </p:cNvPr>
          <p:cNvSpPr>
            <a:spLocks noGrp="1" noChangeArrowheads="1"/>
          </p:cNvSpPr>
          <p:nvPr>
            <p:ph idx="1"/>
          </p:nvPr>
        </p:nvSpPr>
        <p:spPr>
          <a:xfrm>
            <a:off x="6308204" y="3727474"/>
            <a:ext cx="4967204" cy="2167689"/>
          </a:xfrm>
        </p:spPr>
        <p:txBody>
          <a:bodyPr/>
          <a:lstStyle/>
          <a:p>
            <a:r>
              <a:rPr lang="en-US" altLang="en-US" sz="2000" dirty="0"/>
              <a:t>Cytokine-release syndrome </a:t>
            </a:r>
          </a:p>
          <a:p>
            <a:pPr lvl="1"/>
            <a:r>
              <a:rPr lang="en-US" altLang="en-US" sz="1800" dirty="0"/>
              <a:t>Managed with tocilizumab, vasopressors, and dexamethasone</a:t>
            </a:r>
          </a:p>
          <a:p>
            <a:pPr lvl="1"/>
            <a:r>
              <a:rPr lang="en-US" altLang="en-US" sz="1800" dirty="0"/>
              <a:t>Median time to CRS onset: 6 days </a:t>
            </a:r>
            <a:br>
              <a:rPr lang="en-US" altLang="en-US" sz="1800" dirty="0"/>
            </a:br>
            <a:r>
              <a:rPr lang="en-US" altLang="en-US" sz="1800" dirty="0"/>
              <a:t>(range: 2-10)</a:t>
            </a:r>
          </a:p>
          <a:p>
            <a:pPr lvl="1"/>
            <a:r>
              <a:rPr lang="en-US" altLang="en-US" sz="1800" dirty="0"/>
              <a:t>Median CRS duration: 3 days (range: 1-8)</a:t>
            </a:r>
          </a:p>
        </p:txBody>
      </p:sp>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GC012F Phase I Study in R/R MM</a:t>
            </a:r>
            <a:r>
              <a:rPr lang="en-US" dirty="0"/>
              <a:t>: Efficacy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7095184" y="1513047"/>
            <a:ext cx="4898338" cy="4650686"/>
          </a:xfrm>
        </p:spPr>
        <p:txBody>
          <a:bodyPr/>
          <a:lstStyle/>
          <a:p>
            <a:r>
              <a:rPr lang="en-US" altLang="en-US" sz="2000" dirty="0"/>
              <a:t>Time to earliest objective response: </a:t>
            </a:r>
            <a:br>
              <a:rPr lang="en-US" altLang="en-US" sz="2000" dirty="0"/>
            </a:br>
            <a:r>
              <a:rPr lang="en-US" altLang="en-US" sz="2000" dirty="0"/>
              <a:t>28 days (first assessment timepoint)</a:t>
            </a:r>
          </a:p>
          <a:p>
            <a:r>
              <a:rPr lang="en-US" altLang="en-US" sz="2000" dirty="0"/>
              <a:t>Median DoR not yet reached </a:t>
            </a:r>
          </a:p>
          <a:p>
            <a:r>
              <a:rPr lang="en-US" altLang="en-US" sz="2000" dirty="0"/>
              <a:t>Best response achieved to date: </a:t>
            </a:r>
          </a:p>
          <a:p>
            <a:pPr lvl="1"/>
            <a:r>
              <a:rPr lang="en-US" altLang="en-US" sz="1800" dirty="0"/>
              <a:t>MRD-negative CR/sCR: 75% (21/28)</a:t>
            </a:r>
          </a:p>
          <a:p>
            <a:pPr lvl="1"/>
            <a:r>
              <a:rPr lang="en-US" altLang="en-US" sz="1800" dirty="0"/>
              <a:t> ≥ VGPR: 86% (24/28)</a:t>
            </a:r>
          </a:p>
          <a:p>
            <a:r>
              <a:rPr lang="en-US" altLang="en-US" sz="2000" dirty="0"/>
              <a:t>All patients demonstrated reductions in paraprotein</a:t>
            </a:r>
          </a:p>
          <a:p>
            <a:pPr lvl="1"/>
            <a:r>
              <a:rPr lang="en-US" altLang="en-US" sz="1800" dirty="0"/>
              <a:t>96% of patients achieved &gt;80% reductions</a:t>
            </a:r>
          </a:p>
          <a:p>
            <a:pPr lvl="1"/>
            <a:r>
              <a:rPr lang="en-US" altLang="en-US" sz="1800" dirty="0"/>
              <a:t>82% of patients achieved 100% reductions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211AB1A-60FA-1948-B990-888D9B62B889}"/>
              </a:ext>
            </a:extLst>
          </p:cNvPr>
          <p:cNvGraphicFramePr>
            <a:graphicFrameLocks/>
          </p:cNvGraphicFramePr>
          <p:nvPr>
            <p:extLst>
              <p:ext uri="{D42A27DB-BD31-4B8C-83A1-F6EECF244321}">
                <p14:modId xmlns:p14="http://schemas.microsoft.com/office/powerpoint/2010/main" val="2388481260"/>
              </p:ext>
            </p:extLst>
          </p:nvPr>
        </p:nvGraphicFramePr>
        <p:xfrm>
          <a:off x="498345" y="1600967"/>
          <a:ext cx="6507049" cy="3792954"/>
        </p:xfrm>
        <a:graphic>
          <a:graphicData uri="http://schemas.openxmlformats.org/drawingml/2006/table">
            <a:tbl>
              <a:tblPr/>
              <a:tblGrid>
                <a:gridCol w="2535113">
                  <a:extLst>
                    <a:ext uri="{9D8B030D-6E8A-4147-A177-3AD203B41FA5}">
                      <a16:colId xmlns:a16="http://schemas.microsoft.com/office/drawing/2014/main" val="20000"/>
                    </a:ext>
                  </a:extLst>
                </a:gridCol>
                <a:gridCol w="992984">
                  <a:extLst>
                    <a:ext uri="{9D8B030D-6E8A-4147-A177-3AD203B41FA5}">
                      <a16:colId xmlns:a16="http://schemas.microsoft.com/office/drawing/2014/main" val="20001"/>
                    </a:ext>
                  </a:extLst>
                </a:gridCol>
                <a:gridCol w="992984">
                  <a:extLst>
                    <a:ext uri="{9D8B030D-6E8A-4147-A177-3AD203B41FA5}">
                      <a16:colId xmlns:a16="http://schemas.microsoft.com/office/drawing/2014/main" val="1097634595"/>
                    </a:ext>
                  </a:extLst>
                </a:gridCol>
                <a:gridCol w="992984">
                  <a:extLst>
                    <a:ext uri="{9D8B030D-6E8A-4147-A177-3AD203B41FA5}">
                      <a16:colId xmlns:a16="http://schemas.microsoft.com/office/drawing/2014/main" val="2256280254"/>
                    </a:ext>
                  </a:extLst>
                </a:gridCol>
                <a:gridCol w="992984">
                  <a:extLst>
                    <a:ext uri="{9D8B030D-6E8A-4147-A177-3AD203B41FA5}">
                      <a16:colId xmlns:a16="http://schemas.microsoft.com/office/drawing/2014/main" val="3796369224"/>
                    </a:ext>
                  </a:extLst>
                </a:gridCol>
              </a:tblGrid>
              <a:tr h="310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DL1</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DL2</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DL3</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59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7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27/27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9610">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negative by EuroFlow at landmark time 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01597554"/>
                  </a:ext>
                </a:extLst>
              </a:tr>
              <a:tr h="4430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 1 (n = 18)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 6 (n =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 12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D525BA66-CA03-034C-BFA3-A96104334111}"/>
              </a:ext>
            </a:extLst>
          </p:cNvPr>
          <p:cNvSpPr txBox="1"/>
          <p:nvPr/>
        </p:nvSpPr>
        <p:spPr bwMode="auto">
          <a:xfrm>
            <a:off x="499426" y="5392326"/>
            <a:ext cx="65021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27 total patients; 1 patient who received DL3 was unevaluable. MRD negativity defined as 10</a:t>
            </a:r>
            <a:r>
              <a:rPr lang="en-US" sz="1400" b="0" baseline="30000" dirty="0">
                <a:solidFill>
                  <a:schemeClr val="bg1"/>
                </a:solidFill>
                <a:latin typeface="Calibri" panose="020F0502020204030204" pitchFamily="34" charset="0"/>
              </a:rPr>
              <a:t>-4</a:t>
            </a:r>
            <a:r>
              <a:rPr lang="en-US" sz="1400" b="0" dirty="0">
                <a:solidFill>
                  <a:schemeClr val="bg1"/>
                </a:solidFill>
                <a:latin typeface="Calibri" panose="020F0502020204030204" pitchFamily="34" charset="0"/>
              </a:rPr>
              <a:t> by flow cytometry (n = 7) or 10</a:t>
            </a:r>
            <a:r>
              <a:rPr lang="en-US" sz="1400" b="0" baseline="30000" dirty="0">
                <a:solidFill>
                  <a:schemeClr val="bg1"/>
                </a:solidFill>
                <a:latin typeface="Calibri" panose="020F0502020204030204" pitchFamily="34" charset="0"/>
              </a:rPr>
              <a:t>-6</a:t>
            </a:r>
            <a:r>
              <a:rPr lang="en-US" sz="1400" b="0" dirty="0">
                <a:solidFill>
                  <a:schemeClr val="bg1"/>
                </a:solidFill>
                <a:latin typeface="Calibri" panose="020F0502020204030204" pitchFamily="34" charset="0"/>
              </a:rPr>
              <a:t> by EuroFlow (n = 20).</a:t>
            </a:r>
          </a:p>
        </p:txBody>
      </p:sp>
    </p:spTree>
    <p:extLst>
      <p:ext uri="{BB962C8B-B14F-4D97-AF65-F5344CB8AC3E}">
        <p14:creationId xmlns:p14="http://schemas.microsoft.com/office/powerpoint/2010/main" val="413021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GC012F Phase I Study in R/R MM</a:t>
            </a:r>
            <a:r>
              <a:rPr lang="en-US" dirty="0"/>
              <a:t>: PK/PD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Favorable GC012F CAR T-cell expansion observed in all patients, with long persistence across all dose levels</a:t>
            </a:r>
          </a:p>
          <a:p>
            <a:pPr lvl="1"/>
            <a:r>
              <a:rPr lang="en-US" altLang="en-US" sz="2200" dirty="0"/>
              <a:t>Median T</a:t>
            </a:r>
            <a:r>
              <a:rPr lang="en-US" altLang="en-US" sz="2200" baseline="-25000" dirty="0"/>
              <a:t>max</a:t>
            </a:r>
            <a:r>
              <a:rPr lang="en-US" altLang="en-US" sz="2200" dirty="0"/>
              <a:t>: 10 days (range: 8-14)</a:t>
            </a:r>
          </a:p>
          <a:p>
            <a:pPr lvl="1"/>
            <a:r>
              <a:rPr lang="en-US" altLang="en-US" sz="2200" dirty="0"/>
              <a:t>Median C</a:t>
            </a:r>
            <a:r>
              <a:rPr lang="en-US" altLang="en-US" sz="2200" baseline="-25000" dirty="0"/>
              <a:t>max</a:t>
            </a:r>
            <a:r>
              <a:rPr lang="en-US" altLang="en-US" sz="2200" dirty="0"/>
              <a:t>: 97,009 copies/µg genomic DNA (range: 16,011-374,346) </a:t>
            </a:r>
          </a:p>
          <a:p>
            <a:pPr lvl="1"/>
            <a:r>
              <a:rPr lang="en-US" altLang="en-US" sz="2200" dirty="0"/>
              <a:t>Median AUC</a:t>
            </a:r>
            <a:r>
              <a:rPr lang="en-US" altLang="en-US" sz="2200" baseline="-25000" dirty="0"/>
              <a:t>0-28d</a:t>
            </a:r>
            <a:r>
              <a:rPr lang="en-US" altLang="en-US" sz="2200" dirty="0"/>
              <a:t>: 553,943 copies*day/µg genomic DNA (range: 95,886-7,120,348) </a:t>
            </a:r>
          </a:p>
          <a:p>
            <a:r>
              <a:rPr lang="en-US" altLang="en-US" sz="2400" dirty="0"/>
              <a:t>Rapid and sustained reductions in soluble BCMA levels observed post GC012F infusion, consistent with rapid and deep response rates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GC012F Phase I Study in R/R MM: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Encouraging results observed to date with GC012F BCMA/CD19 dual-targeted </a:t>
            </a:r>
            <a:br>
              <a:rPr lang="en-US" altLang="en-US" sz="2400" dirty="0"/>
            </a:br>
            <a:r>
              <a:rPr lang="en-US" altLang="en-US" sz="2400" dirty="0"/>
              <a:t>CAR T-cell therapy in this first-in-human study in R/R MM after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previous lines </a:t>
            </a:r>
            <a:b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 therapy </a:t>
            </a:r>
            <a:endParaRPr lang="en-US" altLang="en-US" sz="2400" dirty="0"/>
          </a:p>
          <a:p>
            <a:pPr lvl="1"/>
            <a:r>
              <a:rPr lang="en-US" altLang="en-US" sz="2200" dirty="0"/>
              <a:t>CRS predominantly low grade; no ICANS events reported</a:t>
            </a:r>
          </a:p>
          <a:p>
            <a:pPr lvl="1"/>
            <a:r>
              <a:rPr lang="en-US" altLang="en-US" sz="2200" dirty="0"/>
              <a:t>High ORR (89.3%) observed in this mostly high-risk cohort of patients </a:t>
            </a:r>
          </a:p>
          <a:p>
            <a:pPr lvl="1"/>
            <a:r>
              <a:rPr lang="en-US" altLang="en-US" sz="2200" dirty="0"/>
              <a:t>Responses occurred rapidly and appear to be durable to date, with longest ongoing responses &gt;29 mo at data cutoff</a:t>
            </a:r>
          </a:p>
          <a:p>
            <a:pPr lvl="1"/>
            <a:r>
              <a:rPr lang="en-US" altLang="en-US" sz="2200" dirty="0"/>
              <a:t>100% of evaluable patients achieved MRD negativity</a:t>
            </a:r>
          </a:p>
          <a:p>
            <a:r>
              <a:rPr lang="en-US" altLang="en-US" sz="2400" dirty="0"/>
              <a:t>Study investigators conclude that dual targeting of BCMA and CD19 with GC012F shows promising activity in patients with R/R MM, including patients with high-risk cytogenetics and heavily pretreated patients (triple exposed, penta exposed)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 ASCO 2022. Abstr 8005.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a1ea6fa9-1c1e-4d9c-8072-f3bc51c03388">Conference Capsule Slides</Document_x0020_Category>
    <_dlc_DocId xmlns="d54cbe69-32bd-412a-b004-9152f949605e">56M7VY3CDVN5-1139916235-2</_dlc_DocId>
    <_dlc_DocIdUrl xmlns="d54cbe69-32bd-412a-b004-9152f949605e">
      <Url>https://intranet.clinicaloptions.com/mews/oncology/ONC_2022_ASCO_CF_(PRP5083)/MM_8005_Du/_layouts/15/DocIdRedir.aspx?ID=56M7VY3CDVN5-1139916235-2</Url>
      <Description>56M7VY3CDVN5-1139916235-2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B5A0BBE066CB4FBB0FBDD21C4C80F0" ma:contentTypeVersion="1" ma:contentTypeDescription="Create a new document." ma:contentTypeScope="" ma:versionID="ebcbfc14f73b42fdda741adca6b98866">
  <xsd:schema xmlns:xsd="http://www.w3.org/2001/XMLSchema" xmlns:xs="http://www.w3.org/2001/XMLSchema" xmlns:p="http://schemas.microsoft.com/office/2006/metadata/properties" xmlns:ns2="d54cbe69-32bd-412a-b004-9152f949605e" xmlns:ns3="a1ea6fa9-1c1e-4d9c-8072-f3bc51c03388" targetNamespace="http://schemas.microsoft.com/office/2006/metadata/properties" ma:root="true" ma:fieldsID="1c619e84a84139a1f2bf266e1fa40777" ns2:_="" ns3:_="">
    <xsd:import namespace="d54cbe69-32bd-412a-b004-9152f949605e"/>
    <xsd:import namespace="a1ea6fa9-1c1e-4d9c-8072-f3bc51c0338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1ea6fa9-1c1e-4d9c-8072-f3bc51c0338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8FBAAD7-B64E-4BBD-BFF4-D83276D5E7F1}">
  <ds:schemaRefs>
    <ds:schemaRef ds:uri="http://purl.org/dc/elements/1.1/"/>
    <ds:schemaRef ds:uri="a1ea6fa9-1c1e-4d9c-8072-f3bc51c03388"/>
    <ds:schemaRef ds:uri="http://www.w3.org/XML/1998/namespace"/>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d54cbe69-32bd-412a-b004-9152f949605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EC944AE-834B-43D4-8396-16220502ED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1ea6fa9-1c1e-4d9c-8072-f3bc51c033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A77816-8F09-4B97-86E6-E601A2D256B0}">
  <ds:schemaRefs>
    <ds:schemaRef ds:uri="http://schemas.microsoft.com/sharepoint/v3/contenttype/forms"/>
  </ds:schemaRefs>
</ds:datastoreItem>
</file>

<file path=customXml/itemProps4.xml><?xml version="1.0" encoding="utf-8"?>
<ds:datastoreItem xmlns:ds="http://schemas.openxmlformats.org/officeDocument/2006/customXml" ds:itemID="{BA3E96EA-7418-4B0F-B31F-24B0084D744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616</TotalTime>
  <Words>1914</Words>
  <Application>Microsoft Office PowerPoint</Application>
  <PresentationFormat>Widescreen</PresentationFormat>
  <Paragraphs>244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First-in-Human Study of GC012F:  BCMA/CD19 Dual-Targeted CAR T-Cell  Therapy for Relapsed/Refractory Myeloma</vt:lpstr>
      <vt:lpstr>About These Slides</vt:lpstr>
      <vt:lpstr>Dual-Targeted CAR T-Cell Therapy GC012F: Background</vt:lpstr>
      <vt:lpstr>GC012F Phase I Study in R/R MM: Study Design</vt:lpstr>
      <vt:lpstr>GC012F Phase I Study in R/R MM:  Baseline Characteristics</vt:lpstr>
      <vt:lpstr>GC012F Phase I Study in R/R MM: Safety</vt:lpstr>
      <vt:lpstr>GC012F Phase I Study in R/R MM: Efficacy</vt:lpstr>
      <vt:lpstr>GC012F Phase I Study in R/R MM: PK/PD</vt:lpstr>
      <vt:lpstr>GC012F Phase I Study in R/R MM: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First-in-Human Study of GC012F: BCMA/CD19 Dual-Targeted CAR T-Cell Therapy for Relapsed/Refractory Myeloma</dc:title>
  <dc:creator>Timothy Quill</dc:creator>
  <cp:lastModifiedBy>vwenzel@clinicaloptions.com</cp:lastModifiedBy>
  <cp:revision>30</cp:revision>
  <dcterms:created xsi:type="dcterms:W3CDTF">2022-06-02T23:20:10Z</dcterms:created>
  <dcterms:modified xsi:type="dcterms:W3CDTF">2022-06-09T21:57:18Z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0x01010015B5A0BBE066CB4FBB0FBDD21C4C80F0</vt:lpwstr>
  </property>
  <property fmtid="{D5CDD505-2E9C-101B-9397-08002B2CF9AE}" pid="3" name="_dlc_DocIdItemGuid">
    <vt:lpwstr>b93c56e9-616e-40d5-b285-a626d874e592</vt:lpwstr>
  </property>
</Properties>
</file>