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8"/>
  </p:notesMasterIdLst>
  <p:handoutMasterIdLst>
    <p:handoutMasterId r:id="rId19"/>
  </p:handoutMasterIdLst>
  <p:sldIdLst>
    <p:sldId id="562" r:id="rId7"/>
    <p:sldId id="558" r:id="rId8"/>
    <p:sldId id="566" r:id="rId9"/>
    <p:sldId id="561" r:id="rId10"/>
    <p:sldId id="548" r:id="rId11"/>
    <p:sldId id="564" r:id="rId12"/>
    <p:sldId id="549" r:id="rId13"/>
    <p:sldId id="551" r:id="rId14"/>
    <p:sldId id="565" r:id="rId15"/>
    <p:sldId id="567" r:id="rId16"/>
    <p:sldId id="560"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2" clrIdx="15">
    <p:extLst>
      <p:ext uri="{19B8F6BF-5375-455C-9EA6-DF929625EA0E}">
        <p15:presenceInfo xmlns:p15="http://schemas.microsoft.com/office/powerpoint/2012/main" userId="S::cseals@clinicaloptions.com::0852e532-1f9e-4bbf-9b56-be19a9543a31" providerId="AD"/>
      </p:ext>
    </p:extLst>
  </p:cmAuthor>
  <p:cmAuthor id="17" name="Gordon Kelley" initials="GK" lastIdx="2" clrIdx="16">
    <p:extLst>
      <p:ext uri="{19B8F6BF-5375-455C-9EA6-DF929625EA0E}">
        <p15:presenceInfo xmlns:p15="http://schemas.microsoft.com/office/powerpoint/2012/main" userId="S::gkelley@clinicaloptions.com::7e3d11cf-7436-4611-80d7-51121a63678e" providerId="AD"/>
      </p:ext>
    </p:extLst>
  </p:cmAuthor>
  <p:cmAuthor id="18" name="mcartwright@clinicaloptions.com" initials="m" lastIdx="13" clrIdx="17">
    <p:extLst>
      <p:ext uri="{19B8F6BF-5375-455C-9EA6-DF929625EA0E}">
        <p15:presenceInfo xmlns:p15="http://schemas.microsoft.com/office/powerpoint/2012/main" userId="mcartwright@clinicaloptions.com" providerId="None"/>
      </p:ext>
    </p:extLst>
  </p:cmAuthor>
  <p:cmAuthor id="19" name="mbecker@clinicaloptions.com" initials="m" lastIdx="2" clrIdx="18">
    <p:extLst>
      <p:ext uri="{19B8F6BF-5375-455C-9EA6-DF929625EA0E}">
        <p15:presenceInfo xmlns:p15="http://schemas.microsoft.com/office/powerpoint/2012/main" userId="mbecker@clinicaloptions.com" providerId="None"/>
      </p:ext>
    </p:extLst>
  </p:cmAuthor>
  <p:cmAuthor id="20" name="CLINICALOPTIONS\krosenthal" initials="C" lastIdx="3" clrIdx="19">
    <p:extLst>
      <p:ext uri="{19B8F6BF-5375-455C-9EA6-DF929625EA0E}">
        <p15:presenceInfo xmlns:p15="http://schemas.microsoft.com/office/powerpoint/2012/main" userId="CLINICALOPTIONS\krosenth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F2F2F2"/>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B135AB-078B-483C-B5E6-9F4DACA6EF6C}" v="71" dt="2023-12-12T14:04:34.282"/>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22" autoAdjust="0"/>
    <p:restoredTop sz="85804" autoAdjust="0"/>
  </p:normalViewPr>
  <p:slideViewPr>
    <p:cSldViewPr snapToGrid="0">
      <p:cViewPr varScale="1">
        <p:scale>
          <a:sx n="73" d="100"/>
          <a:sy n="73" d="100"/>
        </p:scale>
        <p:origin x="883" y="7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431144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MF, myelofibrosis; SVR, spleen volume reduction.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450737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BL, baseline; DIPSS, Dynamic International Prognostic Scoring System; ECOG, Eastern Cooperative Oncology Group; IWG, International Working Group; JAKi, JAK2 inhibitor; MF, myelofibrosis; MFSAF, Myelofibrosis Symptom Assessment Form; PLT, platelets; PS, performance status; SVR, spleen volume reduction; TSS, total symptom score.</a:t>
            </a:r>
            <a:endParaRPr lang="en-US" b="0" i="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959293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DIPSS, Dynamic International Prognostic Scoring System; dx, diagnosis; ET, essential thrombocythemia; MF, myelofibrosis; PV, polycythemia vera; TSS, total symptom score.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460408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d/c, discontinuation, MF, myelofibrosis, PD, progressive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944573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SVR, spleen volume reduction.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090446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BL, baseline; ITT, intention-to-treat; TSS, total symptom score.</a:t>
            </a:r>
            <a:endParaRPr lang="en-US" i="0" dirty="0"/>
          </a:p>
          <a:p>
            <a:endParaRPr lang="en-US" i="0" dirty="0"/>
          </a:p>
          <a:p>
            <a:endParaRPr lang="en-US" i="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728476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020438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JAKi, JAK2 inhibitor; MF, myelofibrosis; OS, overall survival; SVR, spleen volume reduction; TSS, total symptom score.</a:t>
            </a:r>
            <a:endParaRPr lang="en-US" i="0" dirty="0"/>
          </a:p>
          <a:p>
            <a:endParaRPr lang="en-US" i="0"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8809516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TRANSFORM-1: Phase III Trial of </a:t>
            </a:r>
            <a:br>
              <a:rPr lang="en-US" altLang="en-US" sz="4000" dirty="0"/>
            </a:br>
            <a:r>
              <a:rPr lang="en-US" altLang="en-US" sz="4000" dirty="0"/>
              <a:t>Navitoclax + Ruxolitinib vs Placebo + Ruxolitinib</a:t>
            </a:r>
            <a:br>
              <a:rPr lang="en-US" altLang="en-US" sz="4000" dirty="0"/>
            </a:br>
            <a:r>
              <a:rPr lang="en-US" altLang="en-US" sz="4000" dirty="0"/>
              <a:t>in Previously Untreated Myelofibrosis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02086"/>
            <a:ext cx="72285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extLst>
      <p:ext uri="{BB962C8B-B14F-4D97-AF65-F5344CB8AC3E}">
        <p14:creationId xmlns:p14="http://schemas.microsoft.com/office/powerpoint/2010/main" val="1775489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TRANSFORM-1: Background</a:t>
            </a:r>
            <a:endParaRPr lang="en-US" altLang="en-US" dirty="0"/>
          </a:p>
        </p:txBody>
      </p:sp>
      <p:sp>
        <p:nvSpPr>
          <p:cNvPr id="3" name="Content Placeholder 2">
            <a:extLst>
              <a:ext uri="{FF2B5EF4-FFF2-40B4-BE49-F238E27FC236}">
                <a16:creationId xmlns:a16="http://schemas.microsoft.com/office/drawing/2014/main" id="{DC414DBC-FF9A-EB4C-0771-117AFF211611}"/>
              </a:ext>
            </a:extLst>
          </p:cNvPr>
          <p:cNvSpPr>
            <a:spLocks noGrp="1"/>
          </p:cNvSpPr>
          <p:nvPr>
            <p:ph idx="1"/>
          </p:nvPr>
        </p:nvSpPr>
        <p:spPr/>
        <p:txBody>
          <a:bodyPr/>
          <a:lstStyle/>
          <a:p>
            <a:r>
              <a:rPr lang="en-GB" sz="2200" dirty="0">
                <a:solidFill>
                  <a:srgbClr val="000000"/>
                </a:solidFill>
                <a:latin typeface="+mj-lt"/>
              </a:rPr>
              <a:t>Single-agent JAK inhibitors are standard of care in management of MF, yet there remains an unmet need for regimens that can improve disease outcomes and survival</a:t>
            </a:r>
            <a:r>
              <a:rPr lang="en-GB" sz="2200" baseline="30000" dirty="0">
                <a:solidFill>
                  <a:srgbClr val="000000"/>
                </a:solidFill>
                <a:latin typeface="+mj-lt"/>
              </a:rPr>
              <a:t>1,2</a:t>
            </a:r>
            <a:endParaRPr lang="en-GB" sz="2200" dirty="0">
              <a:solidFill>
                <a:srgbClr val="000000"/>
              </a:solidFill>
              <a:latin typeface="+mj-lt"/>
            </a:endParaRPr>
          </a:p>
          <a:p>
            <a:pPr lvl="1"/>
            <a:r>
              <a:rPr lang="en-GB" sz="2000" b="0" i="0" u="none" strike="noStrike" dirty="0">
                <a:solidFill>
                  <a:srgbClr val="000000"/>
                </a:solidFill>
                <a:effectLst/>
                <a:latin typeface="+mj-lt"/>
              </a:rPr>
              <a:t>Ruxolitinib, a JAK1/2 inhibitor, is associated with SVR</a:t>
            </a:r>
            <a:r>
              <a:rPr lang="en-GB" sz="2000" b="0" i="0" u="none" strike="noStrike" baseline="-25000" dirty="0">
                <a:solidFill>
                  <a:srgbClr val="000000"/>
                </a:solidFill>
                <a:effectLst/>
                <a:latin typeface="+mj-lt"/>
              </a:rPr>
              <a:t>35</a:t>
            </a:r>
            <a:r>
              <a:rPr lang="en-GB" sz="2000" b="0" i="0" u="none" strike="noStrike" dirty="0">
                <a:solidFill>
                  <a:srgbClr val="000000"/>
                </a:solidFill>
                <a:effectLst/>
                <a:latin typeface="+mj-lt"/>
              </a:rPr>
              <a:t> at Wk 24</a:t>
            </a:r>
            <a:r>
              <a:rPr lang="en-GB" sz="2000" dirty="0">
                <a:solidFill>
                  <a:srgbClr val="000000"/>
                </a:solidFill>
                <a:latin typeface="+mj-lt"/>
              </a:rPr>
              <a:t> of 29%-42% and </a:t>
            </a:r>
            <a:br>
              <a:rPr lang="en-GB" sz="2000" dirty="0">
                <a:solidFill>
                  <a:srgbClr val="000000"/>
                </a:solidFill>
                <a:latin typeface="+mj-lt"/>
              </a:rPr>
            </a:br>
            <a:r>
              <a:rPr lang="en-GB" sz="2000" dirty="0">
                <a:solidFill>
                  <a:srgbClr val="000000"/>
                </a:solidFill>
                <a:latin typeface="+mj-lt"/>
              </a:rPr>
              <a:t>SVR</a:t>
            </a:r>
            <a:r>
              <a:rPr lang="en-GB" sz="2000" baseline="-25000" dirty="0">
                <a:solidFill>
                  <a:srgbClr val="000000"/>
                </a:solidFill>
                <a:latin typeface="+mj-lt"/>
              </a:rPr>
              <a:t>35 </a:t>
            </a:r>
            <a:r>
              <a:rPr lang="en-GB" sz="2000" dirty="0">
                <a:solidFill>
                  <a:srgbClr val="000000"/>
                </a:solidFill>
                <a:latin typeface="+mj-lt"/>
              </a:rPr>
              <a:t>at Wk 48 of 37%</a:t>
            </a:r>
            <a:r>
              <a:rPr lang="en-GB" sz="2000" baseline="30000" dirty="0">
                <a:solidFill>
                  <a:srgbClr val="000000"/>
                </a:solidFill>
                <a:latin typeface="+mj-lt"/>
              </a:rPr>
              <a:t>3-5</a:t>
            </a:r>
            <a:endParaRPr lang="en-GB" sz="2000" b="0" i="0" u="none" strike="noStrike" dirty="0">
              <a:solidFill>
                <a:srgbClr val="000000"/>
              </a:solidFill>
              <a:effectLst/>
              <a:latin typeface="+mj-lt"/>
            </a:endParaRPr>
          </a:p>
          <a:p>
            <a:r>
              <a:rPr lang="en-GB" sz="2200" dirty="0">
                <a:solidFill>
                  <a:srgbClr val="000000"/>
                </a:solidFill>
                <a:latin typeface="+mj-lt"/>
              </a:rPr>
              <a:t>Navitoclax (ABT-263): investigational oral inhibitor of anti-apoptotic proteins </a:t>
            </a:r>
            <a:br>
              <a:rPr lang="en-GB" sz="2200" dirty="0">
                <a:solidFill>
                  <a:srgbClr val="000000"/>
                </a:solidFill>
                <a:latin typeface="+mj-lt"/>
              </a:rPr>
            </a:br>
            <a:r>
              <a:rPr lang="en-GB" sz="2200" dirty="0">
                <a:solidFill>
                  <a:srgbClr val="000000"/>
                </a:solidFill>
                <a:latin typeface="+mj-lt"/>
              </a:rPr>
              <a:t>BCL-X</a:t>
            </a:r>
            <a:r>
              <a:rPr lang="en-GB" sz="2200" baseline="-25000" dirty="0">
                <a:solidFill>
                  <a:srgbClr val="000000"/>
                </a:solidFill>
                <a:latin typeface="+mj-lt"/>
              </a:rPr>
              <a:t>L</a:t>
            </a:r>
            <a:r>
              <a:rPr lang="en-GB" sz="2200" dirty="0">
                <a:solidFill>
                  <a:srgbClr val="000000"/>
                </a:solidFill>
                <a:latin typeface="+mj-lt"/>
              </a:rPr>
              <a:t> and BCL-2</a:t>
            </a:r>
            <a:r>
              <a:rPr lang="en-GB" sz="2200" baseline="30000" dirty="0">
                <a:solidFill>
                  <a:srgbClr val="000000"/>
                </a:solidFill>
                <a:latin typeface="+mj-lt"/>
              </a:rPr>
              <a:t>6</a:t>
            </a:r>
            <a:endParaRPr lang="en-GB" sz="2200" dirty="0">
              <a:solidFill>
                <a:srgbClr val="000000"/>
              </a:solidFill>
              <a:latin typeface="+mj-lt"/>
            </a:endParaRPr>
          </a:p>
          <a:p>
            <a:pPr lvl="1"/>
            <a:r>
              <a:rPr lang="en-GB" sz="2000" dirty="0">
                <a:solidFill>
                  <a:srgbClr val="000000"/>
                </a:solidFill>
                <a:latin typeface="+mj-lt"/>
              </a:rPr>
              <a:t>In phase II REFINE trial, adding navitoclax to ongoing ruxolitinib treatment was associated</a:t>
            </a:r>
            <a:br>
              <a:rPr lang="en-GB" sz="2000" dirty="0">
                <a:solidFill>
                  <a:srgbClr val="000000"/>
                </a:solidFill>
                <a:latin typeface="+mj-lt"/>
              </a:rPr>
            </a:br>
            <a:r>
              <a:rPr lang="en-GB" sz="2000" dirty="0">
                <a:solidFill>
                  <a:srgbClr val="000000"/>
                </a:solidFill>
                <a:latin typeface="+mj-lt"/>
              </a:rPr>
              <a:t>with SVR</a:t>
            </a:r>
            <a:r>
              <a:rPr lang="en-GB" sz="2000" baseline="-25000" dirty="0">
                <a:solidFill>
                  <a:srgbClr val="000000"/>
                </a:solidFill>
                <a:latin typeface="+mj-lt"/>
              </a:rPr>
              <a:t>35 </a:t>
            </a:r>
            <a:r>
              <a:rPr lang="en-GB" sz="2000" dirty="0">
                <a:solidFill>
                  <a:srgbClr val="000000"/>
                </a:solidFill>
                <a:latin typeface="+mj-lt"/>
              </a:rPr>
              <a:t>at Wk 25 of 26.5% in patients with MF and progressive disease or suboptimal response to single-agent ruxolitinib</a:t>
            </a:r>
            <a:r>
              <a:rPr lang="en-GB" sz="2000" baseline="30000" dirty="0">
                <a:solidFill>
                  <a:srgbClr val="000000"/>
                </a:solidFill>
                <a:latin typeface="+mj-lt"/>
              </a:rPr>
              <a:t>7</a:t>
            </a:r>
            <a:endParaRPr lang="en-GB" sz="2000" dirty="0">
              <a:solidFill>
                <a:srgbClr val="000000"/>
              </a:solidFill>
              <a:latin typeface="+mj-lt"/>
            </a:endParaRPr>
          </a:p>
          <a:p>
            <a:r>
              <a:rPr lang="en-GB" sz="2200" dirty="0">
                <a:solidFill>
                  <a:srgbClr val="000000"/>
                </a:solidFill>
                <a:latin typeface="+mj-lt"/>
              </a:rPr>
              <a:t>Current analysis of phase III TRANSFORM-1 trial presents efficacy and safety of </a:t>
            </a:r>
            <a:r>
              <a:rPr lang="en-US" sz="2200" dirty="0">
                <a:solidFill>
                  <a:srgbClr val="000000"/>
                </a:solidFill>
                <a:latin typeface="+mj-lt"/>
              </a:rPr>
              <a:t>navitoclax + ruxolitinib vs placebo + ruxolitinib </a:t>
            </a:r>
            <a:r>
              <a:rPr lang="en-US" altLang="en-US" sz="2200" dirty="0">
                <a:latin typeface="+mj-lt"/>
              </a:rPr>
              <a:t>in patients with MF and no prior JAK inhibitor treatment</a:t>
            </a:r>
            <a:r>
              <a:rPr lang="en-US" altLang="en-US" sz="2200" baseline="30000" dirty="0">
                <a:latin typeface="+mj-lt"/>
              </a:rPr>
              <a:t>8</a:t>
            </a:r>
            <a:endParaRPr lang="en-US" altLang="en-US" sz="2200" dirty="0">
              <a:latin typeface="+mj-lt"/>
            </a:endParaRPr>
          </a:p>
          <a:p>
            <a:endParaRPr lang="en-US" sz="2200" dirty="0"/>
          </a:p>
        </p:txBody>
      </p:sp>
      <p:sp>
        <p:nvSpPr>
          <p:cNvPr id="4" name="Text Box 15">
            <a:extLst>
              <a:ext uri="{FF2B5EF4-FFF2-40B4-BE49-F238E27FC236}">
                <a16:creationId xmlns:a16="http://schemas.microsoft.com/office/drawing/2014/main" id="{7382487D-E3B7-2CA1-99AA-D7533E036C85}"/>
              </a:ext>
            </a:extLst>
          </p:cNvPr>
          <p:cNvSpPr txBox="1">
            <a:spLocks noChangeArrowheads="1"/>
          </p:cNvSpPr>
          <p:nvPr/>
        </p:nvSpPr>
        <p:spPr bwMode="auto">
          <a:xfrm>
            <a:off x="412751" y="5834917"/>
            <a:ext cx="7853362" cy="83099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NCCN. Clinical practice guidelines in oncology: myeloproliferative neoplasms. v.3.2023. nccn.org.</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2. Pemmaraju. Cancer. 2022;128:2420. 3. Verstovsek. NEJM. 2012;366:799. 4. Mesa. JCO. 2017;35:3844.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5. Verstovsek. J Hematol Oncol. 2017;10:55. 6. Tse. Cancer Res. 2008;68:3421. 7. Harrison. JCO. 2022;40:1671.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8. Pemmaraju. ASH 2023. Abstr 620. </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105408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524852"/>
            <a:ext cx="10877529" cy="639241"/>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0" kern="0" dirty="0"/>
              <a:t>International, randomized, double-blind phase III trial; data cutoff: April 13, 2023; </a:t>
            </a:r>
            <a:br>
              <a:rPr lang="en-US" altLang="en-US" sz="2000" b="0" kern="0" dirty="0"/>
            </a:br>
            <a:r>
              <a:rPr lang="en-US" altLang="en-US" sz="2000" b="0" kern="0" dirty="0"/>
              <a:t>median follow-up: 14.9 mo (range: 0.0-29.5)</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TRANSFORM-1:</a:t>
            </a:r>
            <a:r>
              <a:rPr lang="en-US" altLang="en-US" dirty="0"/>
              <a:t> Study Design</a:t>
            </a: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Pemmaraju. ASH 2023. Abstr 620. NCT04472598.</a:t>
            </a:r>
          </a:p>
        </p:txBody>
      </p:sp>
      <p:sp>
        <p:nvSpPr>
          <p:cNvPr id="8" name="Rectangle 3">
            <a:extLst>
              <a:ext uri="{FF2B5EF4-FFF2-40B4-BE49-F238E27FC236}">
                <a16:creationId xmlns:a16="http://schemas.microsoft.com/office/drawing/2014/main" id="{C210A35E-2E51-587F-6459-479FA55E614A}"/>
              </a:ext>
            </a:extLst>
          </p:cNvPr>
          <p:cNvSpPr txBox="1">
            <a:spLocks noChangeArrowheads="1"/>
          </p:cNvSpPr>
          <p:nvPr/>
        </p:nvSpPr>
        <p:spPr>
          <a:xfrm>
            <a:off x="604675" y="4760245"/>
            <a:ext cx="10877529" cy="124317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kern="0" dirty="0"/>
              <a:t>Primary endpoint:</a:t>
            </a:r>
            <a:r>
              <a:rPr lang="en-US" altLang="en-US" sz="2000" b="0" kern="0" dirty="0"/>
              <a:t> SVR</a:t>
            </a:r>
            <a:r>
              <a:rPr lang="en-US" altLang="en-US" sz="2000" b="0" kern="0" baseline="-25000" dirty="0"/>
              <a:t>35</a:t>
            </a:r>
            <a:r>
              <a:rPr lang="en-US" altLang="en-US" sz="2000" b="0" kern="0" dirty="0"/>
              <a:t> at Wk 24 (SWR</a:t>
            </a:r>
            <a:r>
              <a:rPr lang="en-US" altLang="en-US" sz="2000" b="0" kern="0" baseline="-25000" dirty="0"/>
              <a:t>35W24</a:t>
            </a:r>
            <a:r>
              <a:rPr lang="en-US" altLang="en-US" sz="2000" b="0" kern="0" dirty="0"/>
              <a:t>) assessed for superiority by MRI/CT using IWG criteria</a:t>
            </a:r>
          </a:p>
          <a:p>
            <a:r>
              <a:rPr lang="en-US" altLang="en-US" sz="2000" kern="0" dirty="0"/>
              <a:t>Secondary endpoints: </a:t>
            </a:r>
            <a:r>
              <a:rPr lang="en-US" altLang="en-US" sz="2000" b="0" kern="0" dirty="0"/>
              <a:t>change in TSS from BL to Wk 24 using MFSAF v4.0; SVR</a:t>
            </a:r>
            <a:r>
              <a:rPr lang="en-US" altLang="en-US" sz="2000" b="0" kern="0" baseline="-25000" dirty="0"/>
              <a:t>35</a:t>
            </a:r>
            <a:r>
              <a:rPr lang="en-US" altLang="en-US" sz="2000" b="0" i="1" kern="0" baseline="-25000" dirty="0"/>
              <a:t> </a:t>
            </a:r>
            <a:r>
              <a:rPr lang="en-US" altLang="en-US" sz="2000" b="0" kern="0" dirty="0"/>
              <a:t>at any time; duration of SVR</a:t>
            </a:r>
            <a:r>
              <a:rPr lang="en-US" altLang="en-US" sz="2000" b="0" kern="0" baseline="-25000" dirty="0"/>
              <a:t>35</a:t>
            </a:r>
            <a:r>
              <a:rPr lang="en-US" altLang="en-US" sz="2000" b="0" kern="0" dirty="0"/>
              <a:t>; anemia response using IWG criteria</a:t>
            </a:r>
          </a:p>
          <a:p>
            <a:r>
              <a:rPr lang="en-US" altLang="en-US" sz="2000" kern="0" dirty="0"/>
              <a:t>Safety endpoints:</a:t>
            </a:r>
            <a:r>
              <a:rPr lang="en-US" altLang="en-US" sz="2000" b="0" kern="0" dirty="0"/>
              <a:t> AEs</a:t>
            </a:r>
          </a:p>
        </p:txBody>
      </p:sp>
      <p:sp>
        <p:nvSpPr>
          <p:cNvPr id="16" name="Text Box 45">
            <a:extLst>
              <a:ext uri="{FF2B5EF4-FFF2-40B4-BE49-F238E27FC236}">
                <a16:creationId xmlns:a16="http://schemas.microsoft.com/office/drawing/2014/main" id="{C1DDE62D-AD46-4651-9FA6-39749DE91C22}"/>
              </a:ext>
            </a:extLst>
          </p:cNvPr>
          <p:cNvSpPr txBox="1">
            <a:spLocks noChangeArrowheads="1"/>
          </p:cNvSpPr>
          <p:nvPr/>
        </p:nvSpPr>
        <p:spPr bwMode="auto">
          <a:xfrm>
            <a:off x="890955" y="3001913"/>
            <a:ext cx="301905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Adults with JAKi-naive, intermediate-2</a:t>
            </a:r>
            <a:r>
              <a:rPr lang="en-GB" altLang="en-US" sz="1600" b="0" dirty="0">
                <a:solidFill>
                  <a:schemeClr val="bg1"/>
                </a:solidFill>
                <a:latin typeface="Calibri" panose="020F0502020204030204" pitchFamily="34" charset="0"/>
                <a:cs typeface="Calibri" panose="020F0502020204030204" pitchFamily="34" charset="0"/>
              </a:rPr>
              <a:t>–risk</a:t>
            </a:r>
            <a:r>
              <a:rPr lang="en-GB" altLang="en-US" sz="1600" b="0" dirty="0">
                <a:solidFill>
                  <a:schemeClr val="bg1"/>
                </a:solidFill>
                <a:latin typeface="Calibri" panose="020F0502020204030204" pitchFamily="34" charset="0"/>
              </a:rPr>
              <a:t>/high-risk MF; measurable splenomegaly per DIPSS+; evidence of symptoms related to MF; ECOG PS 0-2</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252)</a:t>
            </a:r>
            <a:endParaRPr lang="en-US" altLang="en-US" sz="1600" b="0" dirty="0">
              <a:solidFill>
                <a:schemeClr val="bg1"/>
              </a:solidFill>
              <a:latin typeface="Calibri" panose="020F0502020204030204" pitchFamily="34" charset="0"/>
            </a:endParaRPr>
          </a:p>
        </p:txBody>
      </p:sp>
      <p:sp>
        <p:nvSpPr>
          <p:cNvPr id="17" name="Rectangle 46">
            <a:extLst>
              <a:ext uri="{FF2B5EF4-FFF2-40B4-BE49-F238E27FC236}">
                <a16:creationId xmlns:a16="http://schemas.microsoft.com/office/drawing/2014/main" id="{8B55D136-1D41-6D0D-916E-E218CC32675F}"/>
              </a:ext>
            </a:extLst>
          </p:cNvPr>
          <p:cNvSpPr>
            <a:spLocks noChangeArrowheads="1"/>
          </p:cNvSpPr>
          <p:nvPr/>
        </p:nvSpPr>
        <p:spPr bwMode="auto">
          <a:xfrm>
            <a:off x="2548810" y="2232520"/>
            <a:ext cx="34946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Stratified by risk (intermediate-2 vs high risk), PLT (≤ vs &gt;200 x 10</a:t>
            </a:r>
            <a:r>
              <a:rPr lang="en-US" altLang="en-US" sz="1400" b="0" i="1" baseline="30000" dirty="0">
                <a:solidFill>
                  <a:schemeClr val="bg1"/>
                </a:solidFill>
                <a:latin typeface="Calibri" panose="020F0502020204030204" pitchFamily="34" charset="0"/>
              </a:rPr>
              <a:t>9</a:t>
            </a:r>
            <a:r>
              <a:rPr lang="en-US" altLang="en-US" sz="1400" b="0" i="1" dirty="0">
                <a:solidFill>
                  <a:schemeClr val="bg1"/>
                </a:solidFill>
                <a:latin typeface="Calibri" panose="020F0502020204030204" pitchFamily="34" charset="0"/>
              </a:rPr>
              <a:t>/L)</a:t>
            </a:r>
          </a:p>
        </p:txBody>
      </p:sp>
      <p:sp>
        <p:nvSpPr>
          <p:cNvPr id="18" name="Rectangle 49">
            <a:extLst>
              <a:ext uri="{FF2B5EF4-FFF2-40B4-BE49-F238E27FC236}">
                <a16:creationId xmlns:a16="http://schemas.microsoft.com/office/drawing/2014/main" id="{61E8ECC0-B8EB-91B5-53A3-7CAF8AD35E91}"/>
              </a:ext>
            </a:extLst>
          </p:cNvPr>
          <p:cNvSpPr>
            <a:spLocks noChangeArrowheads="1"/>
          </p:cNvSpPr>
          <p:nvPr/>
        </p:nvSpPr>
        <p:spPr bwMode="auto">
          <a:xfrm>
            <a:off x="4707708" y="2785751"/>
            <a:ext cx="3790950" cy="82296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Navitoclax </a:t>
            </a:r>
            <a:r>
              <a:rPr lang="en-US" altLang="en-US" sz="1600" b="0" dirty="0">
                <a:solidFill>
                  <a:schemeClr val="tx1"/>
                </a:solidFill>
                <a:latin typeface="Calibri" panose="020F0502020204030204" pitchFamily="34" charset="0"/>
              </a:rPr>
              <a:t>100/200 mg PO QD* +</a:t>
            </a:r>
            <a:endParaRPr lang="en-US" altLang="en-US" sz="16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Ruxolitinib</a:t>
            </a:r>
            <a:r>
              <a:rPr lang="en-US" altLang="en-US" sz="1600" b="0" dirty="0">
                <a:solidFill>
                  <a:schemeClr val="tx1"/>
                </a:solidFill>
                <a:latin typeface="Calibri" panose="020F0502020204030204" pitchFamily="34" charset="0"/>
              </a:rPr>
              <a:t> 15/20 mg PO BID</a:t>
            </a:r>
            <a:r>
              <a:rPr lang="en-US" altLang="en-US" sz="1600" b="0" baseline="30000" dirty="0">
                <a:solidFill>
                  <a:schemeClr val="tx1"/>
                </a:solidFill>
                <a:latin typeface="Calibri" panose="020F0502020204030204" pitchFamily="34" charset="0"/>
              </a:rPr>
              <a:t>†</a:t>
            </a:r>
            <a:r>
              <a:rPr lang="en-US" altLang="en-US" sz="1600" b="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125)</a:t>
            </a:r>
          </a:p>
        </p:txBody>
      </p:sp>
      <p:sp>
        <p:nvSpPr>
          <p:cNvPr id="19" name="Rectangle 50">
            <a:extLst>
              <a:ext uri="{FF2B5EF4-FFF2-40B4-BE49-F238E27FC236}">
                <a16:creationId xmlns:a16="http://schemas.microsoft.com/office/drawing/2014/main" id="{20B33A0E-9AC9-2041-4414-0C9EC4400388}"/>
              </a:ext>
            </a:extLst>
          </p:cNvPr>
          <p:cNvSpPr>
            <a:spLocks noChangeArrowheads="1"/>
          </p:cNvSpPr>
          <p:nvPr/>
        </p:nvSpPr>
        <p:spPr bwMode="auto">
          <a:xfrm>
            <a:off x="4707708" y="3730314"/>
            <a:ext cx="3790950" cy="82296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Placebo </a:t>
            </a:r>
            <a:r>
              <a:rPr lang="en-US" altLang="en-US" sz="1600" b="0" dirty="0">
                <a:solidFill>
                  <a:schemeClr val="tx1"/>
                </a:solidFill>
                <a:latin typeface="Calibri" panose="020F0502020204030204" pitchFamily="34" charset="0"/>
              </a:rPr>
              <a:t>PO QD +</a:t>
            </a:r>
            <a:endParaRPr lang="en-US" altLang="en-US" sz="16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Ruxolitinib</a:t>
            </a:r>
            <a:r>
              <a:rPr lang="en-US" altLang="en-US" sz="1600" b="0" dirty="0">
                <a:solidFill>
                  <a:schemeClr val="tx1"/>
                </a:solidFill>
                <a:latin typeface="Calibri" panose="020F0502020204030204" pitchFamily="34" charset="0"/>
              </a:rPr>
              <a:t> 15/20 mg PO BID</a:t>
            </a:r>
            <a:r>
              <a:rPr lang="en-US" altLang="en-US" sz="1600" b="0" baseline="30000" dirty="0">
                <a:solidFill>
                  <a:schemeClr val="tx1"/>
                </a:solidFill>
                <a:latin typeface="Calibri" panose="020F0502020204030204" pitchFamily="34" charset="0"/>
              </a:rPr>
              <a:t>†</a:t>
            </a:r>
            <a:r>
              <a:rPr lang="en-US" altLang="en-US" sz="1600" b="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127)</a:t>
            </a:r>
          </a:p>
        </p:txBody>
      </p:sp>
      <p:sp>
        <p:nvSpPr>
          <p:cNvPr id="20" name="Line 52">
            <a:extLst>
              <a:ext uri="{FF2B5EF4-FFF2-40B4-BE49-F238E27FC236}">
                <a16:creationId xmlns:a16="http://schemas.microsoft.com/office/drawing/2014/main" id="{986C47BB-937F-01DF-F7CB-16DBADF653C5}"/>
              </a:ext>
            </a:extLst>
          </p:cNvPr>
          <p:cNvSpPr>
            <a:spLocks noChangeShapeType="1"/>
          </p:cNvSpPr>
          <p:nvPr/>
        </p:nvSpPr>
        <p:spPr bwMode="auto">
          <a:xfrm rot="5400000">
            <a:off x="4042546" y="3026357"/>
            <a:ext cx="479425" cy="0"/>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1" name="Line 53">
            <a:extLst>
              <a:ext uri="{FF2B5EF4-FFF2-40B4-BE49-F238E27FC236}">
                <a16:creationId xmlns:a16="http://schemas.microsoft.com/office/drawing/2014/main" id="{6F18DF12-C16F-4A6C-167B-0AB3DF9BACE9}"/>
              </a:ext>
            </a:extLst>
          </p:cNvPr>
          <p:cNvSpPr>
            <a:spLocks noChangeShapeType="1"/>
          </p:cNvSpPr>
          <p:nvPr/>
        </p:nvSpPr>
        <p:spPr bwMode="auto">
          <a:xfrm>
            <a:off x="3971108" y="3790957"/>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2" name="Line 54">
            <a:extLst>
              <a:ext uri="{FF2B5EF4-FFF2-40B4-BE49-F238E27FC236}">
                <a16:creationId xmlns:a16="http://schemas.microsoft.com/office/drawing/2014/main" id="{BD199405-6FA0-3080-385E-D6580536E686}"/>
              </a:ext>
            </a:extLst>
          </p:cNvPr>
          <p:cNvSpPr>
            <a:spLocks noChangeShapeType="1"/>
          </p:cNvSpPr>
          <p:nvPr/>
        </p:nvSpPr>
        <p:spPr bwMode="auto">
          <a:xfrm flipV="1">
            <a:off x="3971108" y="3197231"/>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3" name="Text Box 30">
            <a:extLst>
              <a:ext uri="{FF2B5EF4-FFF2-40B4-BE49-F238E27FC236}">
                <a16:creationId xmlns:a16="http://schemas.microsoft.com/office/drawing/2014/main" id="{846E187C-8BAC-9346-0681-FD855BDB7D24}"/>
              </a:ext>
            </a:extLst>
          </p:cNvPr>
          <p:cNvSpPr txBox="1">
            <a:spLocks noChangeArrowheads="1"/>
          </p:cNvSpPr>
          <p:nvPr/>
        </p:nvSpPr>
        <p:spPr bwMode="auto">
          <a:xfrm>
            <a:off x="8612958" y="3222166"/>
            <a:ext cx="3183756" cy="1382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*PLT &gt;150 x 10</a:t>
            </a:r>
            <a:r>
              <a:rPr lang="en-US" altLang="en-US" sz="1400" b="0" baseline="30000" dirty="0">
                <a:solidFill>
                  <a:schemeClr val="bg1"/>
                </a:solidFill>
                <a:latin typeface="Calibri" panose="020F0502020204030204" pitchFamily="34" charset="0"/>
              </a:rPr>
              <a:t>9</a:t>
            </a:r>
            <a:r>
              <a:rPr lang="en-US" altLang="en-US" sz="1400" b="0" dirty="0">
                <a:solidFill>
                  <a:schemeClr val="bg1"/>
                </a:solidFill>
                <a:latin typeface="Calibri" panose="020F0502020204030204" pitchFamily="34" charset="0"/>
              </a:rPr>
              <a:t>/L: 200 mg QD; </a:t>
            </a:r>
            <a:br>
              <a:rPr lang="en-US" altLang="en-US" sz="1400" b="0" dirty="0">
                <a:solidFill>
                  <a:schemeClr val="bg1"/>
                </a:solidFill>
                <a:latin typeface="Calibri" panose="020F0502020204030204" pitchFamily="34" charset="0"/>
              </a:rPr>
            </a:br>
            <a:r>
              <a:rPr lang="en-US" altLang="en-US" sz="1400" b="0" dirty="0">
                <a:solidFill>
                  <a:schemeClr val="bg1"/>
                </a:solidFill>
                <a:latin typeface="Calibri" panose="020F0502020204030204" pitchFamily="34" charset="0"/>
              </a:rPr>
              <a:t>PLT ≤150 x 10</a:t>
            </a:r>
            <a:r>
              <a:rPr lang="en-US" altLang="en-US" sz="1400" b="0" baseline="30000" dirty="0">
                <a:solidFill>
                  <a:schemeClr val="bg1"/>
                </a:solidFill>
                <a:latin typeface="Calibri" panose="020F0502020204030204" pitchFamily="34" charset="0"/>
              </a:rPr>
              <a:t>9</a:t>
            </a:r>
            <a:r>
              <a:rPr lang="en-US" altLang="en-US" sz="1400" b="0" dirty="0">
                <a:solidFill>
                  <a:schemeClr val="bg1"/>
                </a:solidFill>
                <a:latin typeface="Calibri" panose="020F0502020204030204" pitchFamily="34" charset="0"/>
              </a:rPr>
              <a:t>/L: 100 mg QD with escalation to 200 mg after ≥7 days if </a:t>
            </a:r>
            <a:br>
              <a:rPr lang="en-US" altLang="en-US" sz="1400" b="0" dirty="0">
                <a:solidFill>
                  <a:schemeClr val="bg1"/>
                </a:solidFill>
                <a:latin typeface="Calibri" panose="020F0502020204030204" pitchFamily="34" charset="0"/>
              </a:rPr>
            </a:br>
            <a:r>
              <a:rPr lang="en-US" altLang="en-US" sz="1400" b="0" dirty="0">
                <a:solidFill>
                  <a:schemeClr val="bg1"/>
                </a:solidFill>
                <a:latin typeface="Calibri" panose="020F0502020204030204" pitchFamily="34" charset="0"/>
              </a:rPr>
              <a:t>PLT ≥75 x 10</a:t>
            </a:r>
            <a:r>
              <a:rPr lang="en-US" altLang="en-US" sz="1400" b="0" baseline="30000" dirty="0">
                <a:solidFill>
                  <a:schemeClr val="bg1"/>
                </a:solidFill>
                <a:latin typeface="Calibri" panose="020F0502020204030204" pitchFamily="34" charset="0"/>
              </a:rPr>
              <a:t>9</a:t>
            </a:r>
            <a:r>
              <a:rPr lang="en-US" altLang="en-US" sz="1400" b="0" dirty="0">
                <a:solidFill>
                  <a:schemeClr val="bg1"/>
                </a:solidFill>
                <a:latin typeface="Calibri" panose="020F0502020204030204" pitchFamily="34" charset="0"/>
              </a:rPr>
              <a:t>/L. </a:t>
            </a:r>
            <a:br>
              <a:rPr lang="en-US" altLang="en-US" sz="1400" b="0" dirty="0">
                <a:solidFill>
                  <a:schemeClr val="bg1"/>
                </a:solidFill>
                <a:latin typeface="Calibri" panose="020F0502020204030204" pitchFamily="34" charset="0"/>
              </a:rPr>
            </a:b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PLT &gt;200 x 10</a:t>
            </a:r>
            <a:r>
              <a:rPr lang="en-US" altLang="en-US" sz="1400" b="0" baseline="30000" dirty="0">
                <a:solidFill>
                  <a:schemeClr val="bg1"/>
                </a:solidFill>
                <a:latin typeface="Calibri" panose="020F0502020204030204" pitchFamily="34" charset="0"/>
              </a:rPr>
              <a:t>9</a:t>
            </a:r>
            <a:r>
              <a:rPr lang="en-US" altLang="en-US" sz="1400" b="0" dirty="0">
                <a:solidFill>
                  <a:schemeClr val="bg1"/>
                </a:solidFill>
                <a:latin typeface="Calibri" panose="020F0502020204030204" pitchFamily="34" charset="0"/>
              </a:rPr>
              <a:t>/L, 20 mg BID; </a:t>
            </a:r>
            <a:br>
              <a:rPr lang="en-US" altLang="en-US" sz="1400" b="0" dirty="0">
                <a:solidFill>
                  <a:schemeClr val="bg1"/>
                </a:solidFill>
                <a:latin typeface="Calibri" panose="020F0502020204030204" pitchFamily="34" charset="0"/>
              </a:rPr>
            </a:br>
            <a:r>
              <a:rPr lang="en-US" altLang="en-US" sz="1400" b="0" dirty="0">
                <a:solidFill>
                  <a:schemeClr val="bg1"/>
                </a:solidFill>
                <a:latin typeface="Calibri" panose="020F0502020204030204" pitchFamily="34" charset="0"/>
              </a:rPr>
              <a:t>PLT 100-200 x 10</a:t>
            </a:r>
            <a:r>
              <a:rPr lang="en-US" altLang="en-US" sz="1400" b="0" baseline="30000" dirty="0">
                <a:solidFill>
                  <a:schemeClr val="bg1"/>
                </a:solidFill>
                <a:latin typeface="Calibri" panose="020F0502020204030204" pitchFamily="34" charset="0"/>
              </a:rPr>
              <a:t>9</a:t>
            </a:r>
            <a:r>
              <a:rPr lang="en-US" altLang="en-US" sz="1400" b="0" dirty="0">
                <a:solidFill>
                  <a:schemeClr val="bg1"/>
                </a:solidFill>
                <a:latin typeface="Calibri" panose="020F0502020204030204" pitchFamily="34" charset="0"/>
              </a:rPr>
              <a:t>/L, 15 mg BID.</a:t>
            </a: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TRANSFORM-1: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Pemmaraju. ASH 2023. Abstr 620.</a:t>
            </a:r>
          </a:p>
        </p:txBody>
      </p:sp>
      <p:graphicFrame>
        <p:nvGraphicFramePr>
          <p:cNvPr id="2" name="Group 3">
            <a:extLst>
              <a:ext uri="{FF2B5EF4-FFF2-40B4-BE49-F238E27FC236}">
                <a16:creationId xmlns:a16="http://schemas.microsoft.com/office/drawing/2014/main" id="{732CCCC9-587F-D5C1-D77C-B7F5EE436D27}"/>
              </a:ext>
            </a:extLst>
          </p:cNvPr>
          <p:cNvGraphicFramePr>
            <a:graphicFrameLocks/>
          </p:cNvGraphicFramePr>
          <p:nvPr>
            <p:extLst>
              <p:ext uri="{D42A27DB-BD31-4B8C-83A1-F6EECF244321}">
                <p14:modId xmlns:p14="http://schemas.microsoft.com/office/powerpoint/2010/main" val="376841220"/>
              </p:ext>
            </p:extLst>
          </p:nvPr>
        </p:nvGraphicFramePr>
        <p:xfrm>
          <a:off x="520700" y="1603375"/>
          <a:ext cx="5490872" cy="4724544"/>
        </p:xfrm>
        <a:graphic>
          <a:graphicData uri="http://schemas.openxmlformats.org/drawingml/2006/table">
            <a:tbl>
              <a:tblPr/>
              <a:tblGrid>
                <a:gridCol w="2743200">
                  <a:extLst>
                    <a:ext uri="{9D8B030D-6E8A-4147-A177-3AD203B41FA5}">
                      <a16:colId xmlns:a16="http://schemas.microsoft.com/office/drawing/2014/main" val="20000"/>
                    </a:ext>
                  </a:extLst>
                </a:gridCol>
                <a:gridCol w="1373836">
                  <a:extLst>
                    <a:ext uri="{9D8B030D-6E8A-4147-A177-3AD203B41FA5}">
                      <a16:colId xmlns:a16="http://schemas.microsoft.com/office/drawing/2014/main" val="20001"/>
                    </a:ext>
                  </a:extLst>
                </a:gridCol>
                <a:gridCol w="1373836">
                  <a:extLst>
                    <a:ext uri="{9D8B030D-6E8A-4147-A177-3AD203B41FA5}">
                      <a16:colId xmlns:a16="http://schemas.microsoft.com/office/drawing/2014/main" val="20002"/>
                    </a:ext>
                  </a:extLst>
                </a:gridCol>
              </a:tblGrid>
              <a:tr h="2206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Navitoclax + Ruxolitinib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Ruxolitinib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06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(42-87)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(37-85)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06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206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from last MF dx to study entry,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(0.3-181.6)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(0.3-198.8)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206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Type of MF,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Primary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Post PV or post ET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63 (50)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62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72 (57)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37419652"/>
                  </a:ext>
                </a:extLst>
              </a:tr>
              <a:tr h="2206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no. prior lines of therapy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00756959"/>
                  </a:ext>
                </a:extLst>
              </a:tr>
              <a:tr h="2206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spleen volume, cm</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3</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1441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(419-8020)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1639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(219-5664)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8635624"/>
                  </a:ext>
                </a:extLst>
              </a:tr>
              <a:tr h="2206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TSS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(0.1-60.6)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(6.7-61.6)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5935212"/>
                  </a:ext>
                </a:extLst>
              </a:tr>
              <a:tr h="2206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Transfusion dependent,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97280578"/>
                  </a:ext>
                </a:extLst>
              </a:tr>
            </a:tbl>
          </a:graphicData>
        </a:graphic>
      </p:graphicFrame>
      <p:graphicFrame>
        <p:nvGraphicFramePr>
          <p:cNvPr id="4" name="Group 3">
            <a:extLst>
              <a:ext uri="{FF2B5EF4-FFF2-40B4-BE49-F238E27FC236}">
                <a16:creationId xmlns:a16="http://schemas.microsoft.com/office/drawing/2014/main" id="{7E521E53-4F97-5F7E-3D3E-7B6FFEF238AE}"/>
              </a:ext>
            </a:extLst>
          </p:cNvPr>
          <p:cNvGraphicFramePr>
            <a:graphicFrameLocks/>
          </p:cNvGraphicFramePr>
          <p:nvPr>
            <p:extLst>
              <p:ext uri="{D42A27DB-BD31-4B8C-83A1-F6EECF244321}">
                <p14:modId xmlns:p14="http://schemas.microsoft.com/office/powerpoint/2010/main" val="4090891315"/>
              </p:ext>
            </p:extLst>
          </p:nvPr>
        </p:nvGraphicFramePr>
        <p:xfrm>
          <a:off x="6174888" y="1603375"/>
          <a:ext cx="5610357" cy="3535744"/>
        </p:xfrm>
        <a:graphic>
          <a:graphicData uri="http://schemas.openxmlformats.org/drawingml/2006/table">
            <a:tbl>
              <a:tblPr/>
              <a:tblGrid>
                <a:gridCol w="2891115">
                  <a:extLst>
                    <a:ext uri="{9D8B030D-6E8A-4147-A177-3AD203B41FA5}">
                      <a16:colId xmlns:a16="http://schemas.microsoft.com/office/drawing/2014/main" val="20000"/>
                    </a:ext>
                  </a:extLst>
                </a:gridCol>
                <a:gridCol w="1359621">
                  <a:extLst>
                    <a:ext uri="{9D8B030D-6E8A-4147-A177-3AD203B41FA5}">
                      <a16:colId xmlns:a16="http://schemas.microsoft.com/office/drawing/2014/main" val="20001"/>
                    </a:ext>
                  </a:extLst>
                </a:gridCol>
                <a:gridCol w="1359621">
                  <a:extLst>
                    <a:ext uri="{9D8B030D-6E8A-4147-A177-3AD203B41FA5}">
                      <a16:colId xmlns:a16="http://schemas.microsoft.com/office/drawing/2014/main" val="20002"/>
                    </a:ext>
                  </a:extLst>
                </a:gridCol>
              </a:tblGrid>
              <a:tr h="2206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Navitoclax + Ruxolitinib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Ruxolitinib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06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DIPSS+ risk at study entry,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8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104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 (4)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110 (87)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06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Driver mutations,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JAK2 </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V617F</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CALR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MPL </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W515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81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79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206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 molecular risk mutations,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57/120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50/117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TRANSFORM-1: Patient Disposition</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Pemmaraju. ASH 2023. Abstr 620.</a:t>
            </a:r>
          </a:p>
        </p:txBody>
      </p:sp>
      <p:graphicFrame>
        <p:nvGraphicFramePr>
          <p:cNvPr id="2" name="Group 3">
            <a:extLst>
              <a:ext uri="{FF2B5EF4-FFF2-40B4-BE49-F238E27FC236}">
                <a16:creationId xmlns:a16="http://schemas.microsoft.com/office/drawing/2014/main" id="{732CCCC9-587F-D5C1-D77C-B7F5EE436D27}"/>
              </a:ext>
            </a:extLst>
          </p:cNvPr>
          <p:cNvGraphicFramePr>
            <a:graphicFrameLocks/>
          </p:cNvGraphicFramePr>
          <p:nvPr>
            <p:extLst>
              <p:ext uri="{D42A27DB-BD31-4B8C-83A1-F6EECF244321}">
                <p14:modId xmlns:p14="http://schemas.microsoft.com/office/powerpoint/2010/main" val="2034380433"/>
              </p:ext>
            </p:extLst>
          </p:nvPr>
        </p:nvGraphicFramePr>
        <p:xfrm>
          <a:off x="727076" y="1604963"/>
          <a:ext cx="10735057" cy="4297760"/>
        </p:xfrm>
        <a:graphic>
          <a:graphicData uri="http://schemas.openxmlformats.org/drawingml/2006/table">
            <a:tbl>
              <a:tblPr/>
              <a:tblGrid>
                <a:gridCol w="5249059">
                  <a:extLst>
                    <a:ext uri="{9D8B030D-6E8A-4147-A177-3AD203B41FA5}">
                      <a16:colId xmlns:a16="http://schemas.microsoft.com/office/drawing/2014/main" val="20000"/>
                    </a:ext>
                  </a:extLst>
                </a:gridCol>
                <a:gridCol w="2742999">
                  <a:extLst>
                    <a:ext uri="{9D8B030D-6E8A-4147-A177-3AD203B41FA5}">
                      <a16:colId xmlns:a16="http://schemas.microsoft.com/office/drawing/2014/main" val="20001"/>
                    </a:ext>
                  </a:extLst>
                </a:gridCol>
                <a:gridCol w="2742999">
                  <a:extLst>
                    <a:ext uri="{9D8B030D-6E8A-4147-A177-3AD203B41FA5}">
                      <a16:colId xmlns:a16="http://schemas.microsoft.com/office/drawing/2014/main" val="20002"/>
                    </a:ext>
                  </a:extLst>
                </a:gridCol>
              </a:tblGrid>
              <a:tr h="2206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Parameter,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Navitoclax + Ruxolitinib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 Ruxolitinib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06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reason for study d/c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(16)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 (18)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06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reason for navitoclax/placebo d/c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 (30)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 (35)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206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Primary reason for navitoclax/placebo d/c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Physician decision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Consent withdrawal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MF 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Leukemia transformation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Disease relapse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206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Primary reason for study d/c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Consent withdrawal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(10)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37419652"/>
                  </a:ext>
                </a:extLst>
              </a:tr>
            </a:tbl>
          </a:graphicData>
        </a:graphic>
      </p:graphicFrame>
    </p:spTree>
    <p:extLst>
      <p:ext uri="{BB962C8B-B14F-4D97-AF65-F5344CB8AC3E}">
        <p14:creationId xmlns:p14="http://schemas.microsoft.com/office/powerpoint/2010/main" val="241653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TRANSFORM-1: SVR</a:t>
            </a:r>
            <a:r>
              <a:rPr lang="en-US" baseline="-25000" dirty="0"/>
              <a:t>35</a:t>
            </a:r>
            <a:r>
              <a:rPr lang="en-US" dirty="0"/>
              <a:t> Outcomes</a:t>
            </a:r>
            <a:endParaRPr lang="en-US" altLang="en-US" dirty="0"/>
          </a:p>
        </p:txBody>
      </p:sp>
      <p:sp>
        <p:nvSpPr>
          <p:cNvPr id="5" name="Content Placeholder 4">
            <a:extLst>
              <a:ext uri="{FF2B5EF4-FFF2-40B4-BE49-F238E27FC236}">
                <a16:creationId xmlns:a16="http://schemas.microsoft.com/office/drawing/2014/main" id="{EB18D264-CCD6-14BE-0F26-D08635821166}"/>
              </a:ext>
            </a:extLst>
          </p:cNvPr>
          <p:cNvSpPr>
            <a:spLocks noGrp="1"/>
          </p:cNvSpPr>
          <p:nvPr>
            <p:ph sz="half" idx="1"/>
          </p:nvPr>
        </p:nvSpPr>
        <p:spPr>
          <a:xfrm>
            <a:off x="601820" y="5253036"/>
            <a:ext cx="5494180" cy="936431"/>
          </a:xfrm>
        </p:spPr>
        <p:txBody>
          <a:bodyPr/>
          <a:lstStyle/>
          <a:p>
            <a:r>
              <a:rPr lang="en-US" sz="2000" dirty="0"/>
              <a:t>Study met its primary endpoint, showing significantly higher rate of SVR</a:t>
            </a:r>
            <a:r>
              <a:rPr lang="en-US" sz="2000" baseline="-25000" dirty="0"/>
              <a:t>35 </a:t>
            </a:r>
            <a:r>
              <a:rPr lang="en-US" sz="2000" dirty="0"/>
              <a:t>at Wk 24 with addition of navitoclax to ruxolitinib (</a:t>
            </a:r>
            <a:r>
              <a:rPr lang="en-US" sz="2000" i="1" dirty="0"/>
              <a:t>P </a:t>
            </a:r>
            <a:r>
              <a:rPr lang="en-US" sz="2000" dirty="0"/>
              <a:t>&lt;.0001)</a:t>
            </a:r>
          </a:p>
        </p:txBody>
      </p:sp>
      <p:sp>
        <p:nvSpPr>
          <p:cNvPr id="9" name="Content Placeholder 8">
            <a:extLst>
              <a:ext uri="{FF2B5EF4-FFF2-40B4-BE49-F238E27FC236}">
                <a16:creationId xmlns:a16="http://schemas.microsoft.com/office/drawing/2014/main" id="{32EC3E54-8B6C-14B6-9D20-098FA9000136}"/>
              </a:ext>
            </a:extLst>
          </p:cNvPr>
          <p:cNvSpPr>
            <a:spLocks noGrp="1"/>
          </p:cNvSpPr>
          <p:nvPr>
            <p:ph sz="half" idx="2"/>
          </p:nvPr>
        </p:nvSpPr>
        <p:spPr>
          <a:xfrm>
            <a:off x="6252634" y="5253616"/>
            <a:ext cx="5229570" cy="936576"/>
          </a:xfrm>
        </p:spPr>
        <p:txBody>
          <a:bodyPr/>
          <a:lstStyle/>
          <a:p>
            <a:r>
              <a:rPr lang="en-US" sz="2000" dirty="0"/>
              <a:t>Over 24 wk, SVR</a:t>
            </a:r>
            <a:r>
              <a:rPr lang="en-US" sz="2000" baseline="-25000" dirty="0"/>
              <a:t>35 </a:t>
            </a:r>
            <a:r>
              <a:rPr lang="en-US" sz="2000" dirty="0"/>
              <a:t>at Wk 24 responders had higher average doses of navitoclax and ruxolitinib vs nonresponders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Pemmaraju. ASH 2023. Abstr 620.</a:t>
            </a:r>
          </a:p>
        </p:txBody>
      </p:sp>
      <p:graphicFrame>
        <p:nvGraphicFramePr>
          <p:cNvPr id="3" name="Group 3">
            <a:extLst>
              <a:ext uri="{FF2B5EF4-FFF2-40B4-BE49-F238E27FC236}">
                <a16:creationId xmlns:a16="http://schemas.microsoft.com/office/drawing/2014/main" id="{C7525937-5CC3-1BA3-65DF-B0715F840E68}"/>
              </a:ext>
            </a:extLst>
          </p:cNvPr>
          <p:cNvGraphicFramePr>
            <a:graphicFrameLocks/>
          </p:cNvGraphicFramePr>
          <p:nvPr>
            <p:extLst>
              <p:ext uri="{D42A27DB-BD31-4B8C-83A1-F6EECF244321}">
                <p14:modId xmlns:p14="http://schemas.microsoft.com/office/powerpoint/2010/main" val="874642895"/>
              </p:ext>
            </p:extLst>
          </p:nvPr>
        </p:nvGraphicFramePr>
        <p:xfrm>
          <a:off x="723900" y="1604963"/>
          <a:ext cx="10755314" cy="3078592"/>
        </p:xfrm>
        <a:graphic>
          <a:graphicData uri="http://schemas.openxmlformats.org/drawingml/2006/table">
            <a:tbl>
              <a:tblPr/>
              <a:tblGrid>
                <a:gridCol w="3565379">
                  <a:extLst>
                    <a:ext uri="{9D8B030D-6E8A-4147-A177-3AD203B41FA5}">
                      <a16:colId xmlns:a16="http://schemas.microsoft.com/office/drawing/2014/main" val="20000"/>
                    </a:ext>
                  </a:extLst>
                </a:gridCol>
                <a:gridCol w="2396645">
                  <a:extLst>
                    <a:ext uri="{9D8B030D-6E8A-4147-A177-3AD203B41FA5}">
                      <a16:colId xmlns:a16="http://schemas.microsoft.com/office/drawing/2014/main" val="20001"/>
                    </a:ext>
                  </a:extLst>
                </a:gridCol>
                <a:gridCol w="2396645">
                  <a:extLst>
                    <a:ext uri="{9D8B030D-6E8A-4147-A177-3AD203B41FA5}">
                      <a16:colId xmlns:a16="http://schemas.microsoft.com/office/drawing/2014/main" val="20002"/>
                    </a:ext>
                  </a:extLst>
                </a:gridCol>
                <a:gridCol w="2396645">
                  <a:extLst>
                    <a:ext uri="{9D8B030D-6E8A-4147-A177-3AD203B41FA5}">
                      <a16:colId xmlns:a16="http://schemas.microsoft.com/office/drawing/2014/main" val="141123029"/>
                    </a:ext>
                  </a:extLst>
                </a:gridCol>
              </a:tblGrid>
              <a:tr h="2465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Navitoclax + Ruxolitinib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Ruxolitinib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Difference,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2465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SVR</a:t>
                      </a:r>
                      <a:r>
                        <a:rPr kumimoji="0" lang="en-US" sz="1600" b="0" i="0" u="none" strike="noStrike" cap="none" normalizeH="0" baseline="-25000" dirty="0">
                          <a:ln>
                            <a:noFill/>
                          </a:ln>
                          <a:solidFill>
                            <a:schemeClr val="bg2">
                              <a:lumMod val="10000"/>
                            </a:schemeClr>
                          </a:solidFill>
                          <a:effectLst/>
                          <a:latin typeface="Calibri" panose="020F0502020204030204" pitchFamily="34" charset="0"/>
                        </a:rPr>
                        <a:t>35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at Wk 24 (primary endpoint), n (%)</a:t>
                      </a:r>
                    </a:p>
                  </a:txBody>
                  <a:tcPr marL="121699" marR="121699" marT="45728" marB="45728" anchor="ctr"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 (63.2)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(31.5)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31.0 (95% CI: 19.5-42.5;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&lt;.0001)</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27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follow-up,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14.8 (1.0-29.5)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14.9 (0.0-28.8)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465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SVR</a:t>
                      </a:r>
                      <a:r>
                        <a:rPr kumimoji="0" lang="en-US" sz="1600" b="0" i="0" u="none" strike="noStrike" cap="none" normalizeH="0" baseline="-25000" dirty="0">
                          <a:ln>
                            <a:noFill/>
                          </a:ln>
                          <a:solidFill>
                            <a:schemeClr val="bg2">
                              <a:lumMod val="10000"/>
                            </a:schemeClr>
                          </a:solidFill>
                          <a:effectLst/>
                          <a:latin typeface="Calibri" panose="020F0502020204030204" pitchFamily="34" charset="0"/>
                        </a:rPr>
                        <a:t>35</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at any time on study,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 (76.8)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 (41.7)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34.6 (95% CI: 23.6-45.6; nominal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&lt;.0001)</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427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first SVR</a:t>
                      </a:r>
                      <a:r>
                        <a:rPr kumimoji="0" lang="en-US" sz="1600" b="0" i="0" u="none" strike="noStrike" cap="none" normalizeH="0" baseline="-25000" dirty="0">
                          <a:ln>
                            <a:noFill/>
                          </a:ln>
                          <a:solidFill>
                            <a:schemeClr val="bg2">
                              <a:lumMod val="10000"/>
                            </a:schemeClr>
                          </a:solidFill>
                          <a:effectLst/>
                          <a:latin typeface="Calibri" panose="020F0502020204030204" pitchFamily="34" charset="0"/>
                        </a:rPr>
                        <a:t>35</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wk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12.3 (10.1-48.3)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12.4 (11.3-72.3)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21482723"/>
                  </a:ext>
                </a:extLst>
              </a:tr>
              <a:tr h="1427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Lost SVR</a:t>
                      </a:r>
                      <a:r>
                        <a:rPr kumimoji="0" lang="en-US" sz="1600" b="0" i="0" u="none" strike="noStrike" cap="none" normalizeH="0" baseline="-25000" dirty="0">
                          <a:ln>
                            <a:noFill/>
                          </a:ln>
                          <a:solidFill>
                            <a:schemeClr val="bg2">
                              <a:lumMod val="10000"/>
                            </a:schemeClr>
                          </a:solidFill>
                          <a:effectLst/>
                          <a:latin typeface="Calibri" panose="020F0502020204030204" pitchFamily="34" charset="0"/>
                        </a:rPr>
                        <a:t>35</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response,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18/96 (18.8)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14/53 (26.4)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63664175"/>
                  </a:ext>
                </a:extLst>
              </a:tr>
              <a:tr h="1427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12-mo duration* of SVR</a:t>
                      </a:r>
                      <a:r>
                        <a:rPr kumimoji="0" lang="en-US" sz="1600" b="0" i="0" u="none" strike="noStrike" cap="none" normalizeH="0" baseline="-25000" dirty="0">
                          <a:ln>
                            <a:noFill/>
                          </a:ln>
                          <a:solidFill>
                            <a:schemeClr val="bg2">
                              <a:lumMod val="10000"/>
                            </a:schemeClr>
                          </a:solidFill>
                          <a:effectLst/>
                          <a:latin typeface="Calibri" panose="020F0502020204030204" pitchFamily="34" charset="0"/>
                        </a:rPr>
                        <a:t>35</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76.7 (64.7-85.0)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76.9 (59.8-87.4)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32111416"/>
                  </a:ext>
                </a:extLst>
              </a:tr>
            </a:tbl>
          </a:graphicData>
        </a:graphic>
      </p:graphicFrame>
      <p:sp>
        <p:nvSpPr>
          <p:cNvPr id="4" name="Text Box 30">
            <a:extLst>
              <a:ext uri="{FF2B5EF4-FFF2-40B4-BE49-F238E27FC236}">
                <a16:creationId xmlns:a16="http://schemas.microsoft.com/office/drawing/2014/main" id="{8E824197-8B37-8E8F-3694-6F6EDEF80A62}"/>
              </a:ext>
            </a:extLst>
          </p:cNvPr>
          <p:cNvSpPr txBox="1">
            <a:spLocks noChangeArrowheads="1"/>
          </p:cNvSpPr>
          <p:nvPr/>
        </p:nvSpPr>
        <p:spPr bwMode="auto">
          <a:xfrm>
            <a:off x="723900" y="4705071"/>
            <a:ext cx="10947557"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*Time from first SVR</a:t>
            </a:r>
            <a:r>
              <a:rPr lang="en-US" altLang="en-US" sz="1400" b="0" baseline="-25000" dirty="0">
                <a:solidFill>
                  <a:schemeClr val="bg1"/>
                </a:solidFill>
                <a:latin typeface="Calibri" panose="020F0502020204030204" pitchFamily="34" charset="0"/>
              </a:rPr>
              <a:t>35</a:t>
            </a:r>
            <a:r>
              <a:rPr lang="en-US" altLang="en-US" sz="1400" b="0" dirty="0">
                <a:solidFill>
                  <a:schemeClr val="bg1"/>
                </a:solidFill>
                <a:latin typeface="Calibri" panose="020F0502020204030204" pitchFamily="34" charset="0"/>
              </a:rPr>
              <a:t> to first assessment in which SVR</a:t>
            </a:r>
            <a:r>
              <a:rPr lang="en-US" altLang="en-US" sz="1400" b="0" baseline="-25000" dirty="0">
                <a:solidFill>
                  <a:schemeClr val="bg1"/>
                </a:solidFill>
                <a:latin typeface="Calibri" panose="020F0502020204030204" pitchFamily="34" charset="0"/>
              </a:rPr>
              <a:t>35</a:t>
            </a:r>
            <a:r>
              <a:rPr lang="en-US" altLang="en-US" sz="1400" b="0" dirty="0">
                <a:solidFill>
                  <a:schemeClr val="bg1"/>
                </a:solidFill>
                <a:latin typeface="Calibri" panose="020F0502020204030204" pitchFamily="34" charset="0"/>
              </a:rPr>
              <a:t> not maintained and spleen volume ≥25% above nadir, confirmed relapse, or </a:t>
            </a:r>
            <a:br>
              <a:rPr lang="en-US" altLang="en-US" sz="1400" b="0" dirty="0">
                <a:solidFill>
                  <a:schemeClr val="bg1"/>
                </a:solidFill>
                <a:latin typeface="Calibri" panose="020F0502020204030204" pitchFamily="34" charset="0"/>
              </a:rPr>
            </a:br>
            <a:r>
              <a:rPr lang="en-US" altLang="en-US" sz="1400" b="0" dirty="0">
                <a:solidFill>
                  <a:schemeClr val="bg1"/>
                </a:solidFill>
                <a:latin typeface="Calibri" panose="020F0502020204030204" pitchFamily="34" charset="0"/>
              </a:rPr>
              <a:t>leukemic transformation (whichever is earliest).</a:t>
            </a:r>
          </a:p>
        </p:txBody>
      </p:sp>
    </p:spTree>
    <p:extLst>
      <p:ext uri="{BB962C8B-B14F-4D97-AF65-F5344CB8AC3E}">
        <p14:creationId xmlns:p14="http://schemas.microsoft.com/office/powerpoint/2010/main" val="1066298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TRANSFORM-1: Safety Outcomes and TSS Responses</a:t>
            </a:r>
            <a:endParaRPr lang="en-US" altLang="en-US" dirty="0"/>
          </a:p>
        </p:txBody>
      </p:sp>
      <p:sp>
        <p:nvSpPr>
          <p:cNvPr id="14" name="Content Placeholder 13">
            <a:extLst>
              <a:ext uri="{FF2B5EF4-FFF2-40B4-BE49-F238E27FC236}">
                <a16:creationId xmlns:a16="http://schemas.microsoft.com/office/drawing/2014/main" id="{98CAD62C-7FF6-563A-A1EA-BA4FD09A8B95}"/>
              </a:ext>
            </a:extLst>
          </p:cNvPr>
          <p:cNvSpPr>
            <a:spLocks noGrp="1"/>
          </p:cNvSpPr>
          <p:nvPr>
            <p:ph sz="half" idx="2"/>
          </p:nvPr>
        </p:nvSpPr>
        <p:spPr>
          <a:xfrm>
            <a:off x="6252634" y="4478296"/>
            <a:ext cx="5229570" cy="1711895"/>
          </a:xfrm>
        </p:spPr>
        <p:txBody>
          <a:bodyPr/>
          <a:lstStyle/>
          <a:p>
            <a:r>
              <a:rPr lang="en-US" sz="2000" dirty="0"/>
              <a:t>Dose reductions/interruptions most frequently due to thrombocytopenia</a:t>
            </a:r>
          </a:p>
          <a:p>
            <a:pPr lvl="1"/>
            <a:r>
              <a:rPr lang="en-US" sz="1800" dirty="0"/>
              <a:t>None due to bleeding</a:t>
            </a:r>
          </a:p>
          <a:p>
            <a:r>
              <a:rPr lang="en-US" sz="2000" dirty="0"/>
              <a:t>No significant difference in TSS mean change from BL to Wk 24 between arms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Pemmaraju. ASH 2023. Abstr 620.</a:t>
            </a:r>
          </a:p>
        </p:txBody>
      </p:sp>
      <p:graphicFrame>
        <p:nvGraphicFramePr>
          <p:cNvPr id="2" name="Group 3">
            <a:extLst>
              <a:ext uri="{FF2B5EF4-FFF2-40B4-BE49-F238E27FC236}">
                <a16:creationId xmlns:a16="http://schemas.microsoft.com/office/drawing/2014/main" id="{05F6E942-DA17-E1FB-D12A-4AFD91659BEC}"/>
              </a:ext>
            </a:extLst>
          </p:cNvPr>
          <p:cNvGraphicFramePr>
            <a:graphicFrameLocks/>
          </p:cNvGraphicFramePr>
          <p:nvPr>
            <p:extLst>
              <p:ext uri="{D42A27DB-BD31-4B8C-83A1-F6EECF244321}">
                <p14:modId xmlns:p14="http://schemas.microsoft.com/office/powerpoint/2010/main" val="375227900"/>
              </p:ext>
            </p:extLst>
          </p:nvPr>
        </p:nvGraphicFramePr>
        <p:xfrm>
          <a:off x="723900" y="1598294"/>
          <a:ext cx="5376673" cy="4541632"/>
        </p:xfrm>
        <a:graphic>
          <a:graphicData uri="http://schemas.openxmlformats.org/drawingml/2006/table">
            <a:tbl>
              <a:tblPr/>
              <a:tblGrid>
                <a:gridCol w="2654753">
                  <a:extLst>
                    <a:ext uri="{9D8B030D-6E8A-4147-A177-3AD203B41FA5}">
                      <a16:colId xmlns:a16="http://schemas.microsoft.com/office/drawing/2014/main" val="20000"/>
                    </a:ext>
                  </a:extLst>
                </a:gridCol>
                <a:gridCol w="1360960">
                  <a:extLst>
                    <a:ext uri="{9D8B030D-6E8A-4147-A177-3AD203B41FA5}">
                      <a16:colId xmlns:a16="http://schemas.microsoft.com/office/drawing/2014/main" val="20001"/>
                    </a:ext>
                  </a:extLst>
                </a:gridCol>
                <a:gridCol w="1360960">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Safety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Navitoclax + 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124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121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741965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grade ≥3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105 (85)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6932457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serious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98946912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 leading to dose reduction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Navitoclax or placebo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Ruxolitinib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101 (81)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112 (90)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40062984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 leading to dose interruption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Navitoclax or placebo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Ruxolitinib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 (70)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55543242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All deaths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Deaths ≤30 days of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last study drug dose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568754930"/>
                  </a:ext>
                </a:extLst>
              </a:tr>
            </a:tbl>
          </a:graphicData>
        </a:graphic>
      </p:graphicFrame>
      <p:graphicFrame>
        <p:nvGraphicFramePr>
          <p:cNvPr id="11" name="Group 3">
            <a:extLst>
              <a:ext uri="{FF2B5EF4-FFF2-40B4-BE49-F238E27FC236}">
                <a16:creationId xmlns:a16="http://schemas.microsoft.com/office/drawing/2014/main" id="{43BB71E7-E3D0-6601-4DA3-2ECB3DE8853F}"/>
              </a:ext>
            </a:extLst>
          </p:cNvPr>
          <p:cNvGraphicFramePr>
            <a:graphicFrameLocks/>
          </p:cNvGraphicFramePr>
          <p:nvPr>
            <p:extLst>
              <p:ext uri="{D42A27DB-BD31-4B8C-83A1-F6EECF244321}">
                <p14:modId xmlns:p14="http://schemas.microsoft.com/office/powerpoint/2010/main" val="3542846242"/>
              </p:ext>
            </p:extLst>
          </p:nvPr>
        </p:nvGraphicFramePr>
        <p:xfrm>
          <a:off x="6381940" y="1610437"/>
          <a:ext cx="5376673" cy="2560384"/>
        </p:xfrm>
        <a:graphic>
          <a:graphicData uri="http://schemas.openxmlformats.org/drawingml/2006/table">
            <a:tbl>
              <a:tblPr/>
              <a:tblGrid>
                <a:gridCol w="2500803">
                  <a:extLst>
                    <a:ext uri="{9D8B030D-6E8A-4147-A177-3AD203B41FA5}">
                      <a16:colId xmlns:a16="http://schemas.microsoft.com/office/drawing/2014/main" val="20000"/>
                    </a:ext>
                  </a:extLst>
                </a:gridCol>
                <a:gridCol w="1437935">
                  <a:extLst>
                    <a:ext uri="{9D8B030D-6E8A-4147-A177-3AD203B41FA5}">
                      <a16:colId xmlns:a16="http://schemas.microsoft.com/office/drawing/2014/main" val="20001"/>
                    </a:ext>
                  </a:extLst>
                </a:gridCol>
                <a:gridCol w="1437935">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TSS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Navitoclax + Ruxolitinib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Ruxolitinib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change in TSS</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from BL at Wk 24 in ITT population,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(-11.8 to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-11.1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(-13.2 to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741965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TSS improvement ≥-10 from BL at Wk 24, n/N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6932457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TSS</a:t>
                      </a:r>
                      <a:r>
                        <a:rPr kumimoji="0" lang="en-US" sz="1600" b="0" i="0" u="none" strike="noStrike" cap="none" normalizeH="0" baseline="-25000" dirty="0">
                          <a:ln>
                            <a:noFill/>
                          </a:ln>
                          <a:solidFill>
                            <a:schemeClr val="bg2">
                              <a:lumMod val="10000"/>
                            </a:schemeClr>
                          </a:solidFill>
                          <a:effectLst/>
                          <a:latin typeface="Calibri" panose="020F0502020204030204" pitchFamily="34" charset="0"/>
                        </a:rPr>
                        <a:t>50</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reduction from BL at Wk 24, n/N (%)</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45/113 (39.2)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50/117 (41.7)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00629849"/>
                  </a:ext>
                </a:extLst>
              </a:tr>
            </a:tbl>
          </a:graphicData>
        </a:graphic>
      </p:graphicFrame>
      <p:sp>
        <p:nvSpPr>
          <p:cNvPr id="12" name="Text Box 30">
            <a:extLst>
              <a:ext uri="{FF2B5EF4-FFF2-40B4-BE49-F238E27FC236}">
                <a16:creationId xmlns:a16="http://schemas.microsoft.com/office/drawing/2014/main" id="{DE452CF3-D826-555E-0FBE-27FEB9F62CCB}"/>
              </a:ext>
            </a:extLst>
          </p:cNvPr>
          <p:cNvSpPr txBox="1">
            <a:spLocks noChangeArrowheads="1"/>
          </p:cNvSpPr>
          <p:nvPr/>
        </p:nvSpPr>
        <p:spPr bwMode="auto">
          <a:xfrm>
            <a:off x="6381940" y="4173085"/>
            <a:ext cx="5414774"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a:t>
            </a:r>
            <a:r>
              <a:rPr lang="en-US" altLang="en-US" sz="1400" b="0" i="1" dirty="0">
                <a:solidFill>
                  <a:schemeClr val="bg1"/>
                </a:solidFill>
                <a:latin typeface="Calibri" panose="020F0502020204030204" pitchFamily="34" charset="0"/>
              </a:rPr>
              <a:t>P</a:t>
            </a:r>
            <a:r>
              <a:rPr lang="en-US" altLang="en-US" sz="1400" b="0" dirty="0">
                <a:solidFill>
                  <a:schemeClr val="bg1"/>
                </a:solidFill>
                <a:latin typeface="Calibri" panose="020F0502020204030204" pitchFamily="34" charset="0"/>
              </a:rPr>
              <a:t> = .2852.</a:t>
            </a:r>
          </a:p>
        </p:txBody>
      </p:sp>
    </p:spTree>
    <p:extLst>
      <p:ext uri="{BB962C8B-B14F-4D97-AF65-F5344CB8AC3E}">
        <p14:creationId xmlns:p14="http://schemas.microsoft.com/office/powerpoint/2010/main" val="4244026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TRANSFORM-1: Most Common AEs</a:t>
            </a:r>
            <a:endParaRPr lang="en-US" altLang="en-US" dirty="0"/>
          </a:p>
        </p:txBody>
      </p:sp>
      <p:sp>
        <p:nvSpPr>
          <p:cNvPr id="6" name="Content Placeholder 5">
            <a:extLst>
              <a:ext uri="{FF2B5EF4-FFF2-40B4-BE49-F238E27FC236}">
                <a16:creationId xmlns:a16="http://schemas.microsoft.com/office/drawing/2014/main" id="{48ADABEB-655B-C32A-C560-C5A0246B56CA}"/>
              </a:ext>
            </a:extLst>
          </p:cNvPr>
          <p:cNvSpPr>
            <a:spLocks noGrp="1"/>
          </p:cNvSpPr>
          <p:nvPr>
            <p:ph idx="1"/>
          </p:nvPr>
        </p:nvSpPr>
        <p:spPr>
          <a:xfrm>
            <a:off x="604675" y="5351277"/>
            <a:ext cx="10877529" cy="1103313"/>
          </a:xfrm>
        </p:spPr>
        <p:txBody>
          <a:bodyPr/>
          <a:lstStyle/>
          <a:p>
            <a:pPr>
              <a:spcAft>
                <a:spcPts val="300"/>
              </a:spcAft>
            </a:pPr>
            <a:r>
              <a:rPr lang="en-US" sz="2000" dirty="0"/>
              <a:t>Most common AEs: thrombocytopenia, anemia, neutropenia, diarrhea</a:t>
            </a:r>
          </a:p>
          <a:p>
            <a:pPr>
              <a:spcAft>
                <a:spcPts val="300"/>
              </a:spcAft>
            </a:pPr>
            <a:r>
              <a:rPr lang="en-US" sz="2000" dirty="0"/>
              <a:t>Most common serious AEs were COVID-19 pneumonia and pneumonia, each observed in </a:t>
            </a:r>
            <a:br>
              <a:rPr lang="en-US" sz="2000" dirty="0"/>
            </a:br>
            <a:r>
              <a:rPr lang="en-US" sz="2000" dirty="0"/>
              <a:t>n = 3 with navitoclax + ruxolitinib and n = 2 with placebo + ruxolitinib</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Pemmaraju. ASH 2023. Abstr 620.</a:t>
            </a:r>
          </a:p>
        </p:txBody>
      </p:sp>
      <p:graphicFrame>
        <p:nvGraphicFramePr>
          <p:cNvPr id="2" name="Group 3">
            <a:extLst>
              <a:ext uri="{FF2B5EF4-FFF2-40B4-BE49-F238E27FC236}">
                <a16:creationId xmlns:a16="http://schemas.microsoft.com/office/drawing/2014/main" id="{05F6E942-DA17-E1FB-D12A-4AFD91659BEC}"/>
              </a:ext>
            </a:extLst>
          </p:cNvPr>
          <p:cNvGraphicFramePr>
            <a:graphicFrameLocks/>
          </p:cNvGraphicFramePr>
          <p:nvPr>
            <p:extLst>
              <p:ext uri="{D42A27DB-BD31-4B8C-83A1-F6EECF244321}">
                <p14:modId xmlns:p14="http://schemas.microsoft.com/office/powerpoint/2010/main" val="1250028525"/>
              </p:ext>
            </p:extLst>
          </p:nvPr>
        </p:nvGraphicFramePr>
        <p:xfrm>
          <a:off x="727076" y="1603375"/>
          <a:ext cx="10735057" cy="3657792"/>
        </p:xfrm>
        <a:graphic>
          <a:graphicData uri="http://schemas.openxmlformats.org/drawingml/2006/table">
            <a:tbl>
              <a:tblPr/>
              <a:tblGrid>
                <a:gridCol w="3162753">
                  <a:extLst>
                    <a:ext uri="{9D8B030D-6E8A-4147-A177-3AD203B41FA5}">
                      <a16:colId xmlns:a16="http://schemas.microsoft.com/office/drawing/2014/main" val="20000"/>
                    </a:ext>
                  </a:extLst>
                </a:gridCol>
                <a:gridCol w="1893076">
                  <a:extLst>
                    <a:ext uri="{9D8B030D-6E8A-4147-A177-3AD203B41FA5}">
                      <a16:colId xmlns:a16="http://schemas.microsoft.com/office/drawing/2014/main" val="20001"/>
                    </a:ext>
                  </a:extLst>
                </a:gridCol>
                <a:gridCol w="1893076">
                  <a:extLst>
                    <a:ext uri="{9D8B030D-6E8A-4147-A177-3AD203B41FA5}">
                      <a16:colId xmlns:a16="http://schemas.microsoft.com/office/drawing/2014/main" val="1579625432"/>
                    </a:ext>
                  </a:extLst>
                </a:gridCol>
                <a:gridCol w="1893076">
                  <a:extLst>
                    <a:ext uri="{9D8B030D-6E8A-4147-A177-3AD203B41FA5}">
                      <a16:colId xmlns:a16="http://schemas.microsoft.com/office/drawing/2014/main" val="20002"/>
                    </a:ext>
                  </a:extLst>
                </a:gridCol>
                <a:gridCol w="1893076">
                  <a:extLst>
                    <a:ext uri="{9D8B030D-6E8A-4147-A177-3AD203B41FA5}">
                      <a16:colId xmlns:a16="http://schemas.microsoft.com/office/drawing/2014/main" val="2154943623"/>
                    </a:ext>
                  </a:extLst>
                </a:gridCol>
              </a:tblGrid>
              <a:tr h="19180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AEs in &gt;30% of Patients </a:t>
                      </a:r>
                      <a:br>
                        <a:rPr kumimoji="0" lang="en-GB" sz="1400" b="1" i="0" u="none" strike="noStrike" cap="none" normalizeH="0" baseline="0" dirty="0">
                          <a:ln>
                            <a:noFill/>
                          </a:ln>
                          <a:solidFill>
                            <a:schemeClr val="tx1"/>
                          </a:solidFill>
                          <a:effectLst/>
                          <a:latin typeface="Calibri" panose="020F0502020204030204" pitchFamily="34" charset="0"/>
                        </a:rPr>
                      </a:br>
                      <a:r>
                        <a:rPr kumimoji="0" lang="en-GB" sz="1400" b="1" i="0" u="none" strike="noStrike" cap="none" normalizeH="0" baseline="0" dirty="0">
                          <a:ln>
                            <a:noFill/>
                          </a:ln>
                          <a:solidFill>
                            <a:schemeClr val="tx1"/>
                          </a:solidFill>
                          <a:effectLst/>
                          <a:latin typeface="Calibri" panose="020F0502020204030204" pitchFamily="34" charset="0"/>
                        </a:rPr>
                        <a:t>Receiving Navitoclax, n (%)</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Navitoclax + Ruxolitinib (n = 124)</a:t>
                      </a:r>
                    </a:p>
                  </a:txBody>
                  <a:tcPr marL="121699" marR="121699"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Ruxolitinib (n = 125)</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1"/>
                  </a:ext>
                </a:extLst>
              </a:tr>
              <a:tr h="19180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3837419652"/>
                  </a:ext>
                </a:extLst>
              </a:tr>
              <a:tr h="1918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112 (90)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 (51)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(50)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69324576"/>
                  </a:ext>
                </a:extLst>
              </a:tr>
              <a:tr h="1918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(60)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(46)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 (49)</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3732341"/>
                  </a:ext>
                </a:extLst>
              </a:tr>
              <a:tr h="1918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(45)</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(38)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(6)</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73690267"/>
                  </a:ext>
                </a:extLst>
              </a:tr>
              <a:tr h="1918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(34)</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(14)</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62637416"/>
                  </a:ext>
                </a:extLst>
              </a:tr>
              <a:tr h="1918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Bleeding/hemorrhagic events</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(24)</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(22)</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24867069"/>
                  </a:ext>
                </a:extLst>
              </a:tr>
              <a:tr h="1918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COVID-19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(21)</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(18)</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26237534"/>
                  </a:ext>
                </a:extLst>
              </a:tr>
              <a:tr h="1918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Contusion</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(10)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(6)</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24917264"/>
                  </a:ext>
                </a:extLst>
              </a:tr>
              <a:tr h="1918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Abdominal pain</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(9)</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(6)</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55646077"/>
                  </a:ext>
                </a:extLst>
              </a:tr>
              <a:tr h="1918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Abdominal pain upper</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(7)</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(8)</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9135027"/>
                  </a:ext>
                </a:extLst>
              </a:tr>
              <a:tr h="1918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Bone pain</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(7)</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(5)</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17703896"/>
                  </a:ext>
                </a:extLst>
              </a:tr>
            </a:tbl>
          </a:graphicData>
        </a:graphic>
      </p:graphicFrame>
    </p:spTree>
    <p:extLst>
      <p:ext uri="{BB962C8B-B14F-4D97-AF65-F5344CB8AC3E}">
        <p14:creationId xmlns:p14="http://schemas.microsoft.com/office/powerpoint/2010/main" val="3035566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DECCF-2E85-E968-C43D-0B7D7600DA7E}"/>
              </a:ext>
            </a:extLst>
          </p:cNvPr>
          <p:cNvSpPr>
            <a:spLocks noGrp="1"/>
          </p:cNvSpPr>
          <p:nvPr>
            <p:ph type="title"/>
          </p:nvPr>
        </p:nvSpPr>
        <p:spPr/>
        <p:txBody>
          <a:bodyPr/>
          <a:lstStyle/>
          <a:p>
            <a:r>
              <a:rPr lang="en-US" dirty="0"/>
              <a:t>TRANSFORM-1: Investigators’ Conclusions</a:t>
            </a:r>
          </a:p>
        </p:txBody>
      </p:sp>
      <p:sp>
        <p:nvSpPr>
          <p:cNvPr id="3" name="Content Placeholder 2">
            <a:extLst>
              <a:ext uri="{FF2B5EF4-FFF2-40B4-BE49-F238E27FC236}">
                <a16:creationId xmlns:a16="http://schemas.microsoft.com/office/drawing/2014/main" id="{532AA5D0-E965-AF24-DB29-4F3D1832F95A}"/>
              </a:ext>
            </a:extLst>
          </p:cNvPr>
          <p:cNvSpPr>
            <a:spLocks noGrp="1"/>
          </p:cNvSpPr>
          <p:nvPr>
            <p:ph idx="1"/>
          </p:nvPr>
        </p:nvSpPr>
        <p:spPr/>
        <p:txBody>
          <a:bodyPr/>
          <a:lstStyle/>
          <a:p>
            <a:r>
              <a:rPr lang="en-GB" sz="2400" dirty="0">
                <a:solidFill>
                  <a:srgbClr val="000000"/>
                </a:solidFill>
                <a:latin typeface="+mj-lt"/>
              </a:rPr>
              <a:t>In this analysis, phase III TRANSFORM-1 trial met its primary endpoint by </a:t>
            </a:r>
            <a:br>
              <a:rPr lang="en-GB" sz="2400" dirty="0">
                <a:solidFill>
                  <a:srgbClr val="000000"/>
                </a:solidFill>
                <a:latin typeface="+mj-lt"/>
              </a:rPr>
            </a:br>
            <a:r>
              <a:rPr lang="en-GB" sz="2400" dirty="0">
                <a:solidFill>
                  <a:srgbClr val="000000"/>
                </a:solidFill>
                <a:latin typeface="+mj-lt"/>
              </a:rPr>
              <a:t>demonstrating significantly improved SVR</a:t>
            </a:r>
            <a:r>
              <a:rPr lang="en-GB" sz="2400" baseline="-25000" dirty="0">
                <a:solidFill>
                  <a:srgbClr val="000000"/>
                </a:solidFill>
                <a:latin typeface="+mj-lt"/>
              </a:rPr>
              <a:t>35 </a:t>
            </a:r>
            <a:r>
              <a:rPr lang="en-GB" sz="2400" dirty="0">
                <a:solidFill>
                  <a:srgbClr val="000000"/>
                </a:solidFill>
                <a:latin typeface="+mj-lt"/>
              </a:rPr>
              <a:t>at Wk 24 with </a:t>
            </a:r>
            <a:r>
              <a:rPr lang="en-US" sz="2400" dirty="0">
                <a:solidFill>
                  <a:srgbClr val="000000"/>
                </a:solidFill>
                <a:latin typeface="+mj-lt"/>
              </a:rPr>
              <a:t>navitoclax + ruxolitinib </a:t>
            </a:r>
            <a:br>
              <a:rPr lang="en-US" sz="2400" dirty="0">
                <a:solidFill>
                  <a:srgbClr val="000000"/>
                </a:solidFill>
                <a:latin typeface="+mj-lt"/>
              </a:rPr>
            </a:br>
            <a:r>
              <a:rPr lang="en-US" sz="2400" dirty="0">
                <a:solidFill>
                  <a:srgbClr val="000000"/>
                </a:solidFill>
                <a:latin typeface="+mj-lt"/>
              </a:rPr>
              <a:t>vs placebo + ruxolitinib </a:t>
            </a:r>
            <a:r>
              <a:rPr lang="en-US" altLang="en-US" sz="2400" dirty="0">
                <a:latin typeface="+mj-lt"/>
              </a:rPr>
              <a:t>in patients with JAKi-naive MF</a:t>
            </a:r>
            <a:endParaRPr lang="en-US" altLang="en-US" sz="2400" baseline="30000" dirty="0">
              <a:latin typeface="+mj-lt"/>
            </a:endParaRPr>
          </a:p>
          <a:p>
            <a:pPr lvl="1"/>
            <a:r>
              <a:rPr lang="en-US" altLang="en-US" sz="2200" dirty="0">
                <a:latin typeface="+mj-lt"/>
              </a:rPr>
              <a:t>SVR</a:t>
            </a:r>
            <a:r>
              <a:rPr lang="en-US" altLang="en-US" sz="2200" baseline="-25000" dirty="0">
                <a:latin typeface="+mj-lt"/>
              </a:rPr>
              <a:t>35 </a:t>
            </a:r>
            <a:r>
              <a:rPr lang="en-US" altLang="en-US" sz="2200" dirty="0">
                <a:latin typeface="+mj-lt"/>
              </a:rPr>
              <a:t>at Wk 24: 63.2% vs 31.5%, respectively (</a:t>
            </a:r>
            <a:r>
              <a:rPr lang="en-US" altLang="en-US" sz="2200" i="1" dirty="0">
                <a:latin typeface="+mj-lt"/>
              </a:rPr>
              <a:t>P </a:t>
            </a:r>
            <a:r>
              <a:rPr lang="en-US" altLang="en-US" sz="2200" dirty="0">
                <a:latin typeface="+mj-lt"/>
              </a:rPr>
              <a:t>&lt;.0001)</a:t>
            </a:r>
          </a:p>
          <a:p>
            <a:pPr lvl="1"/>
            <a:r>
              <a:rPr lang="en-US" altLang="en-US" sz="2200" dirty="0">
                <a:latin typeface="+mj-lt"/>
              </a:rPr>
              <a:t>No significant difference in TSS response observed between treatment arms</a:t>
            </a:r>
          </a:p>
          <a:p>
            <a:r>
              <a:rPr lang="en-US" altLang="en-US" sz="2400" dirty="0">
                <a:latin typeface="+mj-lt"/>
              </a:rPr>
              <a:t>Safety profile of combination regimen was tolerable and managed with dose modifications</a:t>
            </a:r>
          </a:p>
          <a:p>
            <a:pPr lvl="1"/>
            <a:r>
              <a:rPr lang="en-US" altLang="en-US" sz="2200" dirty="0">
                <a:latin typeface="+mj-lt"/>
              </a:rPr>
              <a:t>Most common AEs were thrombocytopenia, anemia, and neutropenia</a:t>
            </a:r>
          </a:p>
          <a:p>
            <a:r>
              <a:rPr lang="en-US" altLang="en-US" sz="2400" dirty="0">
                <a:latin typeface="+mj-lt"/>
              </a:rPr>
              <a:t>Investigators concluded that these early data from first randomized trial of </a:t>
            </a:r>
            <a:br>
              <a:rPr lang="en-US" altLang="en-US" sz="2400" dirty="0">
                <a:latin typeface="+mj-lt"/>
              </a:rPr>
            </a:br>
            <a:r>
              <a:rPr lang="en-US" altLang="en-US" sz="2400" dirty="0">
                <a:latin typeface="+mj-lt"/>
              </a:rPr>
              <a:t>navitoclax + ruxolitinib combination in patients with JAKi-naive MF are encouraging</a:t>
            </a:r>
          </a:p>
          <a:p>
            <a:pPr lvl="1"/>
            <a:r>
              <a:rPr lang="en-US" altLang="en-US" sz="2200" dirty="0">
                <a:latin typeface="+mj-lt"/>
              </a:rPr>
              <a:t>Other analyses ongoing to assess OS and responses in patient subgroups</a:t>
            </a:r>
          </a:p>
        </p:txBody>
      </p:sp>
      <p:sp>
        <p:nvSpPr>
          <p:cNvPr id="4" name="Text Box 11">
            <a:extLst>
              <a:ext uri="{FF2B5EF4-FFF2-40B4-BE49-F238E27FC236}">
                <a16:creationId xmlns:a16="http://schemas.microsoft.com/office/drawing/2014/main" id="{1665F74B-99D3-F36C-5C18-E205F268DB09}"/>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Pemmaraju. ASH 2023. Abstr 620.</a:t>
            </a:r>
          </a:p>
        </p:txBody>
      </p:sp>
    </p:spTree>
    <p:extLst>
      <p:ext uri="{BB962C8B-B14F-4D97-AF65-F5344CB8AC3E}">
        <p14:creationId xmlns:p14="http://schemas.microsoft.com/office/powerpoint/2010/main" val="479769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321950E0B40604C9D8CD69671E1AF32" ma:contentTypeVersion="1" ma:contentTypeDescription="Create a new document." ma:contentTypeScope="" ma:versionID="b072743cadec2559341dc1cec85ef082">
  <xsd:schema xmlns:xsd="http://www.w3.org/2001/XMLSchema" xmlns:xs="http://www.w3.org/2001/XMLSchema" xmlns:p="http://schemas.microsoft.com/office/2006/metadata/properties" xmlns:ns2="d54cbe69-32bd-412a-b004-9152f949605e" xmlns:ns3="7a98fdb4-fcc1-4701-8a52-ff190a41fb63" targetNamespace="http://schemas.microsoft.com/office/2006/metadata/properties" ma:root="true" ma:fieldsID="042e82188662132b54811f821174e778" ns2:_="" ns3:_="">
    <xsd:import namespace="d54cbe69-32bd-412a-b004-9152f949605e"/>
    <xsd:import namespace="7a98fdb4-fcc1-4701-8a52-ff190a41fb63"/>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a98fdb4-fcc1-4701-8a52-ff190a41fb63"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Document_x0020_Category xmlns="7a98fdb4-fcc1-4701-8a52-ff190a41fb63">Conference Capsule Slides</Document_x0020_Category>
    <_dlc_DocId xmlns="d54cbe69-32bd-412a-b004-9152f949605e">56M7VY3CDVN5-937767860-1</_dlc_DocId>
    <_dlc_DocIdUrl xmlns="d54cbe69-32bd-412a-b004-9152f949605e">
      <Url>https://intranet.clinicaloptions.com/mews/oncology/ONC_2023_ASH_CF_(PRP6554)/MPN_620/_layouts/15/DocIdRedir.aspx?ID=56M7VY3CDVN5-937767860-1</Url>
      <Description>56M7VY3CDVN5-937767860-1</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EE1AAB4F-B061-44B1-B7A0-042041E410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7a98fdb4-fcc1-4701-8a52-ff190a41fb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3E306D3-9803-46F6-93F6-3097F7C86713}">
  <ds:schemaRefs>
    <ds:schemaRef ds:uri="http://schemas.microsoft.com/sharepoint/events"/>
  </ds:schemaRefs>
</ds:datastoreItem>
</file>

<file path=customXml/itemProps3.xml><?xml version="1.0" encoding="utf-8"?>
<ds:datastoreItem xmlns:ds="http://schemas.openxmlformats.org/officeDocument/2006/customXml" ds:itemID="{5BA55BC3-5A03-47C2-8EC3-D964C3B5E779}">
  <ds:schemaRefs>
    <ds:schemaRef ds:uri="http://schemas.microsoft.com/office/2006/metadata/properties"/>
    <ds:schemaRef ds:uri="http://schemas.openxmlformats.org/package/2006/metadata/core-properties"/>
    <ds:schemaRef ds:uri="http://purl.org/dc/elements/1.1/"/>
    <ds:schemaRef ds:uri="http://schemas.microsoft.com/office/2006/documentManagement/types"/>
    <ds:schemaRef ds:uri="7a98fdb4-fcc1-4701-8a52-ff190a41fb63"/>
    <ds:schemaRef ds:uri="http://www.w3.org/XML/1998/namespace"/>
    <ds:schemaRef ds:uri="http://purl.org/dc/dcmitype/"/>
    <ds:schemaRef ds:uri="http://schemas.microsoft.com/office/infopath/2007/PartnerControls"/>
    <ds:schemaRef ds:uri="d54cbe69-32bd-412a-b004-9152f949605e"/>
    <ds:schemaRef ds:uri="http://purl.org/dc/term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1670</TotalTime>
  <Words>2322</Words>
  <Application>Microsoft Office PowerPoint</Application>
  <PresentationFormat>Widescreen</PresentationFormat>
  <Paragraphs>325</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TRANSFORM-1: Phase III Trial of  Navitoclax + Ruxolitinib vs Placebo + Ruxolitinib in Previously Untreated Myelofibrosis</vt:lpstr>
      <vt:lpstr>About These Slides</vt:lpstr>
      <vt:lpstr>TRANSFORM-1: Background</vt:lpstr>
      <vt:lpstr>TRANSFORM-1: Study Design</vt:lpstr>
      <vt:lpstr>TRANSFORM-1: Baseline Characteristics</vt:lpstr>
      <vt:lpstr>TRANSFORM-1: Patient Disposition</vt:lpstr>
      <vt:lpstr>TRANSFORM-1: SVR35 Outcomes</vt:lpstr>
      <vt:lpstr>TRANSFORM-1: Safety Outcomes and TSS Responses</vt:lpstr>
      <vt:lpstr>TRANSFORM-1: Most Common AEs</vt:lpstr>
      <vt:lpstr>TRANSFORM-1: Investigators’ Conclusions</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TRANSFORM-1: Phase III Trial of Navitoclax + Ruxolitinib vs Placebo + Ruxolitinib in Previously Untreated Myelofibrosis</dc:title>
  <dc:creator>Preferred User</dc:creator>
  <cp:lastModifiedBy>vwenzel@clinicaloptions.com</cp:lastModifiedBy>
  <cp:revision>38</cp:revision>
  <cp:lastPrinted>2023-12-11T16:25:33Z</cp:lastPrinted>
  <dcterms:created xsi:type="dcterms:W3CDTF">2005-05-27T15:08:01Z</dcterms:created>
  <dcterms:modified xsi:type="dcterms:W3CDTF">2023-12-12T22:18:15Z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6d83f5d4-1b16-457b-8ad6-b112730c1ac8</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0x0101002321950E0B40604C9D8CD69671E1AF32</vt:lpwstr>
  </property>
  <property fmtid="{D5CDD505-2E9C-101B-9397-08002B2CF9AE}" pid="9" name="MediaServiceImageTags">
    <vt:lpwstr/>
  </property>
</Properties>
</file>