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3" r:id="rId5"/>
    <p:sldMasterId id="2147483732" r:id="rId6"/>
    <p:sldMasterId id="2147483741" r:id="rId7"/>
    <p:sldMasterId id="2147483750" r:id="rId8"/>
  </p:sldMasterIdLst>
  <p:notesMasterIdLst>
    <p:notesMasterId r:id="rId45"/>
  </p:notesMasterIdLst>
  <p:sldIdLst>
    <p:sldId id="321" r:id="rId9"/>
    <p:sldId id="308" r:id="rId10"/>
    <p:sldId id="4224" r:id="rId11"/>
    <p:sldId id="4207" r:id="rId12"/>
    <p:sldId id="311" r:id="rId13"/>
    <p:sldId id="4153" r:id="rId14"/>
    <p:sldId id="4210" r:id="rId15"/>
    <p:sldId id="429" r:id="rId16"/>
    <p:sldId id="4221" r:id="rId17"/>
    <p:sldId id="4222" r:id="rId18"/>
    <p:sldId id="4190" r:id="rId19"/>
    <p:sldId id="4218" r:id="rId20"/>
    <p:sldId id="4193" r:id="rId21"/>
    <p:sldId id="4209" r:id="rId22"/>
    <p:sldId id="4195" r:id="rId23"/>
    <p:sldId id="4196" r:id="rId24"/>
    <p:sldId id="4219" r:id="rId25"/>
    <p:sldId id="4202" r:id="rId26"/>
    <p:sldId id="4199" r:id="rId27"/>
    <p:sldId id="4200" r:id="rId28"/>
    <p:sldId id="4197" r:id="rId29"/>
    <p:sldId id="4198" r:id="rId30"/>
    <p:sldId id="2470" r:id="rId31"/>
    <p:sldId id="552" r:id="rId32"/>
    <p:sldId id="4206" r:id="rId33"/>
    <p:sldId id="4203" r:id="rId34"/>
    <p:sldId id="4214" r:id="rId35"/>
    <p:sldId id="4213" r:id="rId36"/>
    <p:sldId id="4223" r:id="rId37"/>
    <p:sldId id="566" r:id="rId38"/>
    <p:sldId id="2863" r:id="rId39"/>
    <p:sldId id="3913" r:id="rId40"/>
    <p:sldId id="4205" r:id="rId41"/>
    <p:sldId id="4212" r:id="rId42"/>
    <p:sldId id="3914" r:id="rId43"/>
    <p:sldId id="318"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E652355-4300-4F06-BCD4-F1483EA0CF79}">
          <p14:sldIdLst>
            <p14:sldId id="321"/>
            <p14:sldId id="308"/>
            <p14:sldId id="4224"/>
            <p14:sldId id="4207"/>
            <p14:sldId id="311"/>
            <p14:sldId id="4153"/>
            <p14:sldId id="4210"/>
            <p14:sldId id="429"/>
          </p14:sldIdLst>
        </p14:section>
        <p14:section name="Efficacy" id="{C69A42F4-8DCE-4B68-AF74-EC286CCAC507}">
          <p14:sldIdLst>
            <p14:sldId id="4221"/>
            <p14:sldId id="4222"/>
            <p14:sldId id="4190"/>
            <p14:sldId id="4218"/>
            <p14:sldId id="4193"/>
            <p14:sldId id="4209"/>
            <p14:sldId id="4195"/>
            <p14:sldId id="4196"/>
            <p14:sldId id="4219"/>
            <p14:sldId id="4202"/>
            <p14:sldId id="4199"/>
            <p14:sldId id="4200"/>
            <p14:sldId id="4197"/>
            <p14:sldId id="4198"/>
          </p14:sldIdLst>
        </p14:section>
        <p14:section name="AEs" id="{4A4854F7-808D-4252-9D36-89CB4869D122}">
          <p14:sldIdLst>
            <p14:sldId id="2470"/>
            <p14:sldId id="552"/>
            <p14:sldId id="4206"/>
            <p14:sldId id="4203"/>
            <p14:sldId id="4214"/>
            <p14:sldId id="4213"/>
            <p14:sldId id="4223"/>
            <p14:sldId id="566"/>
            <p14:sldId id="2863"/>
            <p14:sldId id="3913"/>
            <p14:sldId id="4205"/>
            <p14:sldId id="4212"/>
            <p14:sldId id="3914"/>
            <p14:sldId id="318"/>
          </p14:sldIdLst>
        </p14:section>
      </p14:sectionLst>
    </p:ex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24" userDrawn="1">
          <p15:clr>
            <a:srgbClr val="A4A3A4"/>
          </p15:clr>
        </p15:guide>
        <p15:guide id="5" pos="7416" userDrawn="1">
          <p15:clr>
            <a:srgbClr val="A4A3A4"/>
          </p15:clr>
        </p15:guide>
        <p15:guide id="6" orient="horz" pos="144" userDrawn="1">
          <p15:clr>
            <a:srgbClr val="A4A3A4"/>
          </p15:clr>
        </p15:guide>
        <p15:guide id="7" orient="horz" pos="264" userDrawn="1">
          <p15:clr>
            <a:srgbClr val="A4A3A4"/>
          </p15:clr>
        </p15:guide>
        <p15:guide id="8" orient="horz" pos="1008" userDrawn="1">
          <p15:clr>
            <a:srgbClr val="A4A3A4"/>
          </p15:clr>
        </p15:guide>
        <p15:guide id="9" orient="horz" pos="3888"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achary Schwartz" initials="ZS" lastIdx="181" clrIdx="0">
    <p:extLst>
      <p:ext uri="{19B8F6BF-5375-455C-9EA6-DF929625EA0E}">
        <p15:presenceInfo xmlns:p15="http://schemas.microsoft.com/office/powerpoint/2012/main" userId="S::zschwartz@clinicaloptions.com::64648e91-b212-4092-bee8-eff2e880b6f9" providerId="AD"/>
      </p:ext>
    </p:extLst>
  </p:cmAuthor>
  <p:cmAuthor id="2" name="Anne Roc" initials="AR" lastIdx="11" clrIdx="1">
    <p:extLst>
      <p:ext uri="{19B8F6BF-5375-455C-9EA6-DF929625EA0E}">
        <p15:presenceInfo xmlns:p15="http://schemas.microsoft.com/office/powerpoint/2012/main" userId="S::aroc@clinicaloptions.com::94bfa345-8b8f-41c8-83ee-6d3ca8025470" providerId="AD"/>
      </p:ext>
    </p:extLst>
  </p:cmAuthor>
  <p:cmAuthor id="3" name="Rakesh Jain" initials="RJ" lastIdx="24" clrIdx="2">
    <p:extLst>
      <p:ext uri="{19B8F6BF-5375-455C-9EA6-DF929625EA0E}">
        <p15:presenceInfo xmlns:p15="http://schemas.microsoft.com/office/powerpoint/2012/main" userId="6e3e3314b5308b0d" providerId="Windows Live"/>
      </p:ext>
    </p:extLst>
  </p:cmAuthor>
  <p:cmAuthor id="4" name="Kiran D. Mir-Hudgeons" initials="KDM" lastIdx="38" clrIdx="3">
    <p:extLst>
      <p:ext uri="{19B8F6BF-5375-455C-9EA6-DF929625EA0E}">
        <p15:presenceInfo xmlns:p15="http://schemas.microsoft.com/office/powerpoint/2012/main" userId="S::kmirhudgeons@clinicaloptions.com::988cb7e1-0640-4c3c-b602-3f8e18ce9544" providerId="AD"/>
      </p:ext>
    </p:extLst>
  </p:cmAuthor>
  <p:cmAuthor id="5" name="Jennifer Eimers" initials="JE" lastIdx="25" clrIdx="4">
    <p:extLst>
      <p:ext uri="{19B8F6BF-5375-455C-9EA6-DF929625EA0E}">
        <p15:presenceInfo xmlns:p15="http://schemas.microsoft.com/office/powerpoint/2012/main" userId="S::jeimers@clinicaloptions.com::e496f3f7-6a48-4339-9b0c-9f426a43f948" providerId="AD"/>
      </p:ext>
    </p:extLst>
  </p:cmAuthor>
  <p:cmAuthor id="6" name="Andrea Boecler" initials="AB" lastIdx="6" clrIdx="5">
    <p:extLst>
      <p:ext uri="{19B8F6BF-5375-455C-9EA6-DF929625EA0E}">
        <p15:presenceInfo xmlns:p15="http://schemas.microsoft.com/office/powerpoint/2012/main" userId="Andrea Boecl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2E74"/>
    <a:srgbClr val="0158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18" autoAdjust="0"/>
    <p:restoredTop sz="84243" autoAdjust="0"/>
  </p:normalViewPr>
  <p:slideViewPr>
    <p:cSldViewPr snapToGrid="0" snapToObjects="1">
      <p:cViewPr varScale="1">
        <p:scale>
          <a:sx n="109" d="100"/>
          <a:sy n="109" d="100"/>
        </p:scale>
        <p:origin x="438" y="114"/>
      </p:cViewPr>
      <p:guideLst>
        <p:guide pos="3840"/>
        <p:guide pos="312"/>
        <p:guide pos="456"/>
        <p:guide pos="7224"/>
        <p:guide pos="7416"/>
        <p:guide orient="horz" pos="144"/>
        <p:guide orient="horz" pos="264"/>
        <p:guide orient="horz" pos="1008"/>
        <p:guide orient="horz" pos="3888"/>
        <p:guide orient="horz" pos="4032"/>
        <p:guide orient="horz" pos="4128"/>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viewProps" Target="viewProps.xml"/><Relationship Id="rId8" Type="http://schemas.openxmlformats.org/officeDocument/2006/relationships/slideMaster" Target="slideMasters/slideMaster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Percent</c:v>
                </c:pt>
              </c:strCache>
            </c:strRef>
          </c:tx>
          <c:dPt>
            <c:idx val="0"/>
            <c:bubble3D val="0"/>
            <c:spPr>
              <a:solidFill>
                <a:srgbClr val="F15D22"/>
              </a:solidFill>
              <a:ln w="19050">
                <a:solidFill>
                  <a:schemeClr val="lt1"/>
                </a:solidFill>
              </a:ln>
              <a:effectLst/>
            </c:spPr>
            <c:extLst>
              <c:ext xmlns:c16="http://schemas.microsoft.com/office/drawing/2014/chart" uri="{C3380CC4-5D6E-409C-BE32-E72D297353CC}">
                <c16:uniqueId val="{00000001-6711-4C09-BB3D-3A8869ABA15B}"/>
              </c:ext>
            </c:extLst>
          </c:dPt>
          <c:dPt>
            <c:idx val="1"/>
            <c:bubble3D val="0"/>
            <c:spPr>
              <a:solidFill>
                <a:srgbClr val="244C5A"/>
              </a:solidFill>
              <a:ln w="19050">
                <a:solidFill>
                  <a:schemeClr val="lt1"/>
                </a:solidFill>
              </a:ln>
              <a:effectLst/>
            </c:spPr>
            <c:extLst>
              <c:ext xmlns:c16="http://schemas.microsoft.com/office/drawing/2014/chart" uri="{C3380CC4-5D6E-409C-BE32-E72D297353CC}">
                <c16:uniqueId val="{00000003-6711-4C09-BB3D-3A8869ABA15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711-4C09-BB3D-3A8869ABA15B}"/>
              </c:ext>
            </c:extLst>
          </c:dPt>
          <c:cat>
            <c:strRef>
              <c:f>Sheet1!$A$2:$A$3</c:f>
              <c:strCache>
                <c:ptCount val="2"/>
                <c:pt idx="0">
                  <c:v>Higher</c:v>
                </c:pt>
                <c:pt idx="1">
                  <c:v>Lower</c:v>
                </c:pt>
              </c:strCache>
            </c:strRef>
          </c:cat>
          <c:val>
            <c:numRef>
              <c:f>Sheet1!$B$2:$B$3</c:f>
              <c:numCache>
                <c:formatCode>0%</c:formatCode>
                <c:ptCount val="2"/>
                <c:pt idx="0">
                  <c:v>0.36</c:v>
                </c:pt>
                <c:pt idx="1">
                  <c:v>0.64</c:v>
                </c:pt>
              </c:numCache>
            </c:numRef>
          </c:val>
          <c:extLst>
            <c:ext xmlns:c16="http://schemas.microsoft.com/office/drawing/2014/chart" uri="{C3380CC4-5D6E-409C-BE32-E72D297353CC}">
              <c16:uniqueId val="{00000006-6711-4C09-BB3D-3A8869ABA15B}"/>
            </c:ext>
          </c:extLst>
        </c:ser>
        <c:dLbls>
          <c:showLegendKey val="0"/>
          <c:showVal val="0"/>
          <c:showCatName val="0"/>
          <c:showSerName val="0"/>
          <c:showPercent val="0"/>
          <c:showBubbleSize val="0"/>
          <c:showLeaderLines val="1"/>
        </c:dLbls>
        <c:firstSliceAng val="0"/>
        <c:holeSize val="62"/>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0.23804</cdr:x>
      <cdr:y>0.35693</cdr:y>
    </cdr:from>
    <cdr:to>
      <cdr:x>0.76196</cdr:x>
      <cdr:y>0.67329</cdr:y>
    </cdr:to>
    <cdr:sp macro="" textlink="">
      <cdr:nvSpPr>
        <cdr:cNvPr id="2" name="TextBox 9">
          <a:extLst xmlns:a="http://schemas.openxmlformats.org/drawingml/2006/main">
            <a:ext uri="{FF2B5EF4-FFF2-40B4-BE49-F238E27FC236}">
              <a16:creationId xmlns:a16="http://schemas.microsoft.com/office/drawing/2014/main" id="{E60F517A-5378-4F5D-AF58-2EDBC07D5E37}"/>
            </a:ext>
          </a:extLst>
        </cdr:cNvPr>
        <cdr:cNvSpPr txBox="1"/>
      </cdr:nvSpPr>
      <cdr:spPr>
        <a:xfrm xmlns:a="http://schemas.openxmlformats.org/drawingml/2006/main">
          <a:off x="527595" y="706287"/>
          <a:ext cx="1161225" cy="62600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xmlns:a="http://schemas.openxmlformats.org/drawingml/2006/main">
          <a:pPr algn="ctr">
            <a:lnSpc>
              <a:spcPct val="70000"/>
            </a:lnSpc>
            <a:defRPr/>
          </a:pPr>
          <a:r>
            <a:rPr lang="en-US" sz="2400" b="1" dirty="0">
              <a:solidFill>
                <a:srgbClr val="000000"/>
              </a:solidFill>
              <a:latin typeface="Calibri" panose="020F0502020204030204" pitchFamily="34" charset="0"/>
              <a:cs typeface="Arial" pitchFamily="34" charset="0"/>
            </a:rPr>
            <a:t>30%</a:t>
          </a:r>
          <a:br>
            <a:rPr lang="en-US" sz="2400" b="1" dirty="0">
              <a:solidFill>
                <a:srgbClr val="000000"/>
              </a:solidFill>
              <a:latin typeface="Calibri" panose="020F0502020204030204" pitchFamily="34" charset="0"/>
              <a:cs typeface="Arial" pitchFamily="34" charset="0"/>
            </a:rPr>
          </a:br>
          <a:r>
            <a:rPr lang="en-US" sz="2400" b="1" dirty="0">
              <a:solidFill>
                <a:srgbClr val="000000"/>
              </a:solidFill>
              <a:latin typeface="Calibri" panose="020F0502020204030204" pitchFamily="34" charset="0"/>
              <a:cs typeface="Arial" pitchFamily="34" charset="0"/>
            </a:rPr>
            <a:t>to 45%</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2F7E0E-9506-894B-8531-D3125EEC4C4F}" type="datetimeFigureOut">
              <a:rPr lang="en-US" smtClean="0"/>
              <a:t>4/29/2020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BE8D94-D0EE-AB4A-9955-ABC9376BC18F}" type="slidenum">
              <a:rPr lang="en-US" smtClean="0"/>
              <a:t>‹#›</a:t>
            </a:fld>
            <a:endParaRPr lang="en-US" dirty="0"/>
          </a:p>
        </p:txBody>
      </p:sp>
    </p:spTree>
    <p:extLst>
      <p:ext uri="{BB962C8B-B14F-4D97-AF65-F5344CB8AC3E}">
        <p14:creationId xmlns:p14="http://schemas.microsoft.com/office/powerpoint/2010/main" val="3389459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55183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16130" indent="-275434">
              <a:spcBef>
                <a:spcPct val="30000"/>
              </a:spcBef>
              <a:defRPr sz="1200">
                <a:solidFill>
                  <a:schemeClr val="tx1"/>
                </a:solidFill>
                <a:latin typeface="Arial" panose="020B0604020202020204" pitchFamily="34" charset="0"/>
              </a:defRPr>
            </a:lvl2pPr>
            <a:lvl3pPr marL="1101738" indent="-220348">
              <a:spcBef>
                <a:spcPct val="30000"/>
              </a:spcBef>
              <a:defRPr sz="1200">
                <a:solidFill>
                  <a:schemeClr val="tx1"/>
                </a:solidFill>
                <a:latin typeface="Arial" panose="020B0604020202020204" pitchFamily="34" charset="0"/>
              </a:defRPr>
            </a:lvl3pPr>
            <a:lvl4pPr marL="1542433" indent="-220348">
              <a:spcBef>
                <a:spcPct val="30000"/>
              </a:spcBef>
              <a:defRPr sz="1200">
                <a:solidFill>
                  <a:schemeClr val="tx1"/>
                </a:solidFill>
                <a:latin typeface="Arial" panose="020B0604020202020204" pitchFamily="34" charset="0"/>
              </a:defRPr>
            </a:lvl4pPr>
            <a:lvl5pPr marL="1983128" indent="-220348">
              <a:spcBef>
                <a:spcPct val="30000"/>
              </a:spcBef>
              <a:defRPr sz="1200">
                <a:solidFill>
                  <a:schemeClr val="tx1"/>
                </a:solidFill>
                <a:latin typeface="Arial" panose="020B0604020202020204" pitchFamily="34" charset="0"/>
              </a:defRPr>
            </a:lvl5pPr>
            <a:lvl6pPr marL="2423823" indent="-220348" eaLnBrk="0" fontAlgn="base" hangingPunct="0">
              <a:spcBef>
                <a:spcPct val="30000"/>
              </a:spcBef>
              <a:spcAft>
                <a:spcPct val="0"/>
              </a:spcAft>
              <a:defRPr sz="1200">
                <a:solidFill>
                  <a:schemeClr val="tx1"/>
                </a:solidFill>
                <a:latin typeface="Arial" panose="020B0604020202020204" pitchFamily="34" charset="0"/>
              </a:defRPr>
            </a:lvl6pPr>
            <a:lvl7pPr marL="2864518" indent="-220348" eaLnBrk="0" fontAlgn="base" hangingPunct="0">
              <a:spcBef>
                <a:spcPct val="30000"/>
              </a:spcBef>
              <a:spcAft>
                <a:spcPct val="0"/>
              </a:spcAft>
              <a:defRPr sz="1200">
                <a:solidFill>
                  <a:schemeClr val="tx1"/>
                </a:solidFill>
                <a:latin typeface="Arial" panose="020B0604020202020204" pitchFamily="34" charset="0"/>
              </a:defRPr>
            </a:lvl7pPr>
            <a:lvl8pPr marL="3305213" indent="-220348" eaLnBrk="0" fontAlgn="base" hangingPunct="0">
              <a:spcBef>
                <a:spcPct val="30000"/>
              </a:spcBef>
              <a:spcAft>
                <a:spcPct val="0"/>
              </a:spcAft>
              <a:defRPr sz="1200">
                <a:solidFill>
                  <a:schemeClr val="tx1"/>
                </a:solidFill>
                <a:latin typeface="Arial" panose="020B0604020202020204" pitchFamily="34" charset="0"/>
              </a:defRPr>
            </a:lvl8pPr>
            <a:lvl9pPr marL="3745908" indent="-22034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07988" y="698500"/>
            <a:ext cx="6197600" cy="34861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35634" y="4416099"/>
            <a:ext cx="5139134" cy="418245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16130" indent="-275434">
              <a:spcBef>
                <a:spcPct val="30000"/>
              </a:spcBef>
              <a:defRPr sz="1200">
                <a:solidFill>
                  <a:schemeClr val="tx1"/>
                </a:solidFill>
                <a:latin typeface="Arial" panose="020B0604020202020204" pitchFamily="34" charset="0"/>
              </a:defRPr>
            </a:lvl2pPr>
            <a:lvl3pPr marL="1101738" indent="-220348">
              <a:spcBef>
                <a:spcPct val="30000"/>
              </a:spcBef>
              <a:defRPr sz="1200">
                <a:solidFill>
                  <a:schemeClr val="tx1"/>
                </a:solidFill>
                <a:latin typeface="Arial" panose="020B0604020202020204" pitchFamily="34" charset="0"/>
              </a:defRPr>
            </a:lvl3pPr>
            <a:lvl4pPr marL="1542433" indent="-220348">
              <a:spcBef>
                <a:spcPct val="30000"/>
              </a:spcBef>
              <a:defRPr sz="1200">
                <a:solidFill>
                  <a:schemeClr val="tx1"/>
                </a:solidFill>
                <a:latin typeface="Arial" panose="020B0604020202020204" pitchFamily="34" charset="0"/>
              </a:defRPr>
            </a:lvl4pPr>
            <a:lvl5pPr marL="1983128" indent="-220348">
              <a:spcBef>
                <a:spcPct val="30000"/>
              </a:spcBef>
              <a:defRPr sz="1200">
                <a:solidFill>
                  <a:schemeClr val="tx1"/>
                </a:solidFill>
                <a:latin typeface="Arial" panose="020B0604020202020204" pitchFamily="34" charset="0"/>
              </a:defRPr>
            </a:lvl5pPr>
            <a:lvl6pPr marL="2423823" indent="-220348" eaLnBrk="0" fontAlgn="base" hangingPunct="0">
              <a:spcBef>
                <a:spcPct val="30000"/>
              </a:spcBef>
              <a:spcAft>
                <a:spcPct val="0"/>
              </a:spcAft>
              <a:defRPr sz="1200">
                <a:solidFill>
                  <a:schemeClr val="tx1"/>
                </a:solidFill>
                <a:latin typeface="Arial" panose="020B0604020202020204" pitchFamily="34" charset="0"/>
              </a:defRPr>
            </a:lvl6pPr>
            <a:lvl7pPr marL="2864518" indent="-220348" eaLnBrk="0" fontAlgn="base" hangingPunct="0">
              <a:spcBef>
                <a:spcPct val="30000"/>
              </a:spcBef>
              <a:spcAft>
                <a:spcPct val="0"/>
              </a:spcAft>
              <a:defRPr sz="1200">
                <a:solidFill>
                  <a:schemeClr val="tx1"/>
                </a:solidFill>
                <a:latin typeface="Arial" panose="020B0604020202020204" pitchFamily="34" charset="0"/>
              </a:defRPr>
            </a:lvl7pPr>
            <a:lvl8pPr marL="3305213" indent="-220348" eaLnBrk="0" fontAlgn="base" hangingPunct="0">
              <a:spcBef>
                <a:spcPct val="30000"/>
              </a:spcBef>
              <a:spcAft>
                <a:spcPct val="0"/>
              </a:spcAft>
              <a:defRPr sz="1200">
                <a:solidFill>
                  <a:schemeClr val="tx1"/>
                </a:solidFill>
                <a:latin typeface="Arial" panose="020B0604020202020204" pitchFamily="34" charset="0"/>
              </a:defRPr>
            </a:lvl8pPr>
            <a:lvl9pPr marL="3745908" indent="-22034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06400" y="698500"/>
            <a:ext cx="6197600" cy="34861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HAM-D, </a:t>
            </a:r>
            <a:r>
              <a:rPr lang="en-US" sz="1200" b="0" i="1" kern="1200" dirty="0">
                <a:solidFill>
                  <a:schemeClr val="tx1"/>
                </a:solidFill>
                <a:effectLst/>
                <a:latin typeface="+mn-lt"/>
                <a:ea typeface="+mn-ea"/>
                <a:cs typeface="+mn-cs"/>
              </a:rPr>
              <a:t>Hamilton Depression Rating Scale; MADRS, Montgomery-Asberg Depression Rating Scale.</a:t>
            </a:r>
            <a:endParaRPr lang="en-US" i="1" dirty="0"/>
          </a:p>
        </p:txBody>
      </p:sp>
      <p:sp>
        <p:nvSpPr>
          <p:cNvPr id="4" name="Slide Number Placeholder 3"/>
          <p:cNvSpPr>
            <a:spLocks noGrp="1"/>
          </p:cNvSpPr>
          <p:nvPr>
            <p:ph type="sldNum" sz="quarter" idx="5"/>
          </p:nvPr>
        </p:nvSpPr>
        <p:spPr/>
        <p:txBody>
          <a:bodyPr/>
          <a:lstStyle/>
          <a:p>
            <a:fld id="{15BE8D94-D0EE-AB4A-9955-ABC9376BC18F}" type="slidenum">
              <a:rPr lang="en-US" smtClean="0"/>
              <a:t>4</a:t>
            </a:fld>
            <a:endParaRPr lang="en-US" dirty="0"/>
          </a:p>
        </p:txBody>
      </p:sp>
    </p:spTree>
    <p:extLst>
      <p:ext uri="{BB962C8B-B14F-4D97-AF65-F5344CB8AC3E}">
        <p14:creationId xmlns:p14="http://schemas.microsoft.com/office/powerpoint/2010/main" val="3187363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500">
                <a:solidFill>
                  <a:schemeClr val="tx1"/>
                </a:solidFill>
                <a:latin typeface="Arial" charset="0"/>
                <a:ea typeface="ＭＳ Ｐゴシック" charset="0"/>
                <a:cs typeface="ＭＳ Ｐゴシック" charset="0"/>
              </a:defRPr>
            </a:lvl1pPr>
            <a:lvl2pPr marL="785372" indent="-302066" eaLnBrk="0" hangingPunct="0">
              <a:defRPr sz="2500">
                <a:solidFill>
                  <a:schemeClr val="tx1"/>
                </a:solidFill>
                <a:latin typeface="Arial" charset="0"/>
                <a:ea typeface="ＭＳ Ｐゴシック" charset="0"/>
              </a:defRPr>
            </a:lvl2pPr>
            <a:lvl3pPr marL="1208265" indent="-241653" eaLnBrk="0" hangingPunct="0">
              <a:defRPr sz="2500">
                <a:solidFill>
                  <a:schemeClr val="tx1"/>
                </a:solidFill>
                <a:latin typeface="Arial" charset="0"/>
                <a:ea typeface="ＭＳ Ｐゴシック" charset="0"/>
              </a:defRPr>
            </a:lvl3pPr>
            <a:lvl4pPr marL="1691571" indent="-241653" eaLnBrk="0" hangingPunct="0">
              <a:defRPr sz="2500">
                <a:solidFill>
                  <a:schemeClr val="tx1"/>
                </a:solidFill>
                <a:latin typeface="Arial" charset="0"/>
                <a:ea typeface="ＭＳ Ｐゴシック" charset="0"/>
              </a:defRPr>
            </a:lvl4pPr>
            <a:lvl5pPr marL="2174878" indent="-241653" eaLnBrk="0" hangingPunct="0">
              <a:defRPr sz="2500">
                <a:solidFill>
                  <a:schemeClr val="tx1"/>
                </a:solidFill>
                <a:latin typeface="Arial" charset="0"/>
                <a:ea typeface="ＭＳ Ｐゴシック" charset="0"/>
              </a:defRPr>
            </a:lvl5pPr>
            <a:lvl6pPr marL="2658184" indent="-241653" eaLnBrk="0" fontAlgn="base" hangingPunct="0">
              <a:spcBef>
                <a:spcPct val="0"/>
              </a:spcBef>
              <a:spcAft>
                <a:spcPct val="0"/>
              </a:spcAft>
              <a:defRPr sz="2500">
                <a:solidFill>
                  <a:schemeClr val="tx1"/>
                </a:solidFill>
                <a:latin typeface="Arial" charset="0"/>
                <a:ea typeface="ＭＳ Ｐゴシック" charset="0"/>
              </a:defRPr>
            </a:lvl6pPr>
            <a:lvl7pPr marL="3141490" indent="-241653" eaLnBrk="0" fontAlgn="base" hangingPunct="0">
              <a:spcBef>
                <a:spcPct val="0"/>
              </a:spcBef>
              <a:spcAft>
                <a:spcPct val="0"/>
              </a:spcAft>
              <a:defRPr sz="2500">
                <a:solidFill>
                  <a:schemeClr val="tx1"/>
                </a:solidFill>
                <a:latin typeface="Arial" charset="0"/>
                <a:ea typeface="ＭＳ Ｐゴシック" charset="0"/>
              </a:defRPr>
            </a:lvl7pPr>
            <a:lvl8pPr marL="3624796" indent="-241653" eaLnBrk="0" fontAlgn="base" hangingPunct="0">
              <a:spcBef>
                <a:spcPct val="0"/>
              </a:spcBef>
              <a:spcAft>
                <a:spcPct val="0"/>
              </a:spcAft>
              <a:defRPr sz="2500">
                <a:solidFill>
                  <a:schemeClr val="tx1"/>
                </a:solidFill>
                <a:latin typeface="Arial" charset="0"/>
                <a:ea typeface="ＭＳ Ｐゴシック" charset="0"/>
              </a:defRPr>
            </a:lvl8pPr>
            <a:lvl9pPr marL="4108102" indent="-241653" eaLnBrk="0" fontAlgn="base" hangingPunct="0">
              <a:spcBef>
                <a:spcPct val="0"/>
              </a:spcBef>
              <a:spcAft>
                <a:spcPct val="0"/>
              </a:spcAft>
              <a:defRPr sz="25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D7020FB-C59E-4944-BA18-BBB5EDE53C97}" type="slidenum">
              <a:rPr kumimoji="0" lang="en-US" sz="1300" b="0" i="0" u="none" strike="noStrike" kern="1200" cap="none" spc="0" normalizeH="0" baseline="0" noProof="0">
                <a:ln>
                  <a:noFill/>
                </a:ln>
                <a:solidFill>
                  <a:prstClr val="black"/>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dirty="0">
              <a:ln>
                <a:noFill/>
              </a:ln>
              <a:solidFill>
                <a:prstClr val="black"/>
              </a:solidFill>
              <a:effectLst/>
              <a:uLnTx/>
              <a:uFillTx/>
              <a:latin typeface="Calibri" charset="0"/>
              <a:ea typeface="ＭＳ Ｐゴシック" charset="0"/>
            </a:endParaRPr>
          </a:p>
        </p:txBody>
      </p:sp>
      <p:sp>
        <p:nvSpPr>
          <p:cNvPr id="40962" name="Rectangle 2"/>
          <p:cNvSpPr>
            <a:spLocks noGrp="1" noRot="1" noChangeAspect="1" noChangeArrowheads="1" noTextEdit="1"/>
          </p:cNvSpPr>
          <p:nvPr>
            <p:ph type="sldImg"/>
          </p:nvPr>
        </p:nvSpPr>
        <p:spPr bwMode="auto">
          <a:xfrm>
            <a:off x="114300" y="166688"/>
            <a:ext cx="6950075" cy="3910012"/>
          </a:xfr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40963" name="Rectangle 3"/>
          <p:cNvSpPr>
            <a:spLocks noGrp="1" noChangeArrowheads="1"/>
          </p:cNvSpPr>
          <p:nvPr>
            <p:ph type="body" idx="1"/>
          </p:nvPr>
        </p:nvSpPr>
        <p:spPr bwMode="auto">
          <a:xfrm>
            <a:off x="0" y="4280536"/>
            <a:ext cx="7315200" cy="4258866"/>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lIns="96350" tIns="48176" rIns="96350" bIns="48176" numCol="1" anchor="t" anchorCtr="0" compatLnSpc="1">
            <a:prstTxWarp prst="textNoShape">
              <a:avLst/>
            </a:prstTxWarp>
          </a:bodyPr>
          <a:lstStyle/>
          <a:p>
            <a:pPr marL="199700" marR="0" lvl="0" indent="-199700" algn="l" defTabSz="914400" rtl="0" eaLnBrk="1" fontAlgn="auto" latinLnBrk="0" hangingPunct="1">
              <a:lnSpc>
                <a:spcPct val="100000"/>
              </a:lnSpc>
              <a:spcBef>
                <a:spcPts val="0"/>
              </a:spcBef>
              <a:spcAft>
                <a:spcPts val="0"/>
              </a:spcAft>
              <a:buClrTx/>
              <a:buSzTx/>
              <a:buFontTx/>
              <a:buNone/>
              <a:tabLst>
                <a:tab pos="239975" algn="l"/>
              </a:tabLst>
              <a:defRPr/>
            </a:pPr>
            <a:r>
              <a:rPr lang="en-US" i="1" dirty="0"/>
              <a:t>MDD, major depressive disorder.</a:t>
            </a:r>
          </a:p>
          <a:p>
            <a:pPr marL="199700" indent="-199700" eaLnBrk="1" hangingPunct="1">
              <a:tabLst>
                <a:tab pos="239975" algn="l"/>
              </a:tabLst>
            </a:pPr>
            <a:endParaRPr lang="en-US" dirty="0">
              <a:latin typeface="Calibri" charset="0"/>
            </a:endParaRPr>
          </a:p>
        </p:txBody>
      </p:sp>
    </p:spTree>
    <p:extLst>
      <p:ext uri="{BB962C8B-B14F-4D97-AF65-F5344CB8AC3E}">
        <p14:creationId xmlns:p14="http://schemas.microsoft.com/office/powerpoint/2010/main" val="4220855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MAOI, Monoamine oxidase inhibitor; MDD, major depressive disorder; SNRI, </a:t>
            </a:r>
            <a:r>
              <a:rPr lang="en-US" sz="1200" i="1" kern="1200" dirty="0">
                <a:solidFill>
                  <a:schemeClr val="tx1"/>
                </a:solidFill>
                <a:effectLst/>
                <a:latin typeface="Arial" charset="0"/>
                <a:ea typeface="+mn-ea"/>
                <a:cs typeface="+mn-cs"/>
              </a:rPr>
              <a:t>serotonin and norepinephrine reuptake inhibitors; SSRI, selective serotonin reuptake inhibitors</a:t>
            </a:r>
            <a:r>
              <a:rPr lang="en-US" i="1" dirty="0"/>
              <a: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395753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MDD, major depressive disorder.</a:t>
            </a:r>
          </a:p>
          <a:p>
            <a:endParaRPr lang="en-US" dirty="0"/>
          </a:p>
        </p:txBody>
      </p:sp>
      <p:sp>
        <p:nvSpPr>
          <p:cNvPr id="4" name="Slide Number Placeholder 3"/>
          <p:cNvSpPr>
            <a:spLocks noGrp="1"/>
          </p:cNvSpPr>
          <p:nvPr>
            <p:ph type="sldNum" sz="quarter" idx="5"/>
          </p:nvPr>
        </p:nvSpPr>
        <p:spPr/>
        <p:txBody>
          <a:bodyPr/>
          <a:lstStyle/>
          <a:p>
            <a:fld id="{15BE8D94-D0EE-AB4A-9955-ABC9376BC18F}" type="slidenum">
              <a:rPr lang="en-US" smtClean="0"/>
              <a:t>7</a:t>
            </a:fld>
            <a:endParaRPr lang="en-US" dirty="0"/>
          </a:p>
        </p:txBody>
      </p:sp>
    </p:spTree>
    <p:extLst>
      <p:ext uri="{BB962C8B-B14F-4D97-AF65-F5344CB8AC3E}">
        <p14:creationId xmlns:p14="http://schemas.microsoft.com/office/powerpoint/2010/main" val="1475867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MDD, major depressive disorder.</a:t>
            </a:r>
          </a:p>
          <a:p>
            <a:endParaRPr lang="en-US" dirty="0"/>
          </a:p>
        </p:txBody>
      </p:sp>
      <p:sp>
        <p:nvSpPr>
          <p:cNvPr id="4" name="Slide Number Placeholder 3"/>
          <p:cNvSpPr>
            <a:spLocks noGrp="1"/>
          </p:cNvSpPr>
          <p:nvPr>
            <p:ph type="sldNum" sz="quarter" idx="5"/>
          </p:nvPr>
        </p:nvSpPr>
        <p:spPr/>
        <p:txBody>
          <a:bodyPr/>
          <a:lstStyle/>
          <a:p>
            <a:fld id="{15BE8D94-D0EE-AB4A-9955-ABC9376BC18F}" type="slidenum">
              <a:rPr lang="en-US" smtClean="0"/>
              <a:t>8</a:t>
            </a:fld>
            <a:endParaRPr lang="en-US" dirty="0"/>
          </a:p>
        </p:txBody>
      </p:sp>
    </p:spTree>
    <p:extLst>
      <p:ext uri="{BB962C8B-B14F-4D97-AF65-F5344CB8AC3E}">
        <p14:creationId xmlns:p14="http://schemas.microsoft.com/office/powerpoint/2010/main" val="20635599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BCFD59A-8F01-4607-B161-0FCD096862A1}"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Slide Image Placeholder 5">
            <a:extLst>
              <a:ext uri="{FF2B5EF4-FFF2-40B4-BE49-F238E27FC236}">
                <a16:creationId xmlns:a16="http://schemas.microsoft.com/office/drawing/2014/main" id="{93338540-243F-4487-B88C-02A56020BD10}"/>
              </a:ext>
            </a:extLst>
          </p:cNvPr>
          <p:cNvSpPr>
            <a:spLocks noGrp="1" noRot="1" noChangeAspect="1"/>
          </p:cNvSpPr>
          <p:nvPr>
            <p:ph type="sldImg"/>
          </p:nvPr>
        </p:nvSpPr>
        <p:spPr>
          <a:xfrm>
            <a:off x="1849438" y="7104063"/>
            <a:ext cx="3309937" cy="1862137"/>
          </a:xfrm>
        </p:spPr>
      </p:sp>
      <p:sp>
        <p:nvSpPr>
          <p:cNvPr id="7" name="Notes Placeholder 6">
            <a:extLst>
              <a:ext uri="{FF2B5EF4-FFF2-40B4-BE49-F238E27FC236}">
                <a16:creationId xmlns:a16="http://schemas.microsoft.com/office/drawing/2014/main" id="{C028F95C-1AC0-44DA-BBCC-81A9B3A86F2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MDD, major depressive disorder; OR, odds ratio.</a:t>
            </a:r>
          </a:p>
          <a:p>
            <a:endParaRPr lang="en-US" dirty="0"/>
          </a:p>
        </p:txBody>
      </p:sp>
    </p:spTree>
    <p:extLst>
      <p:ext uri="{BB962C8B-B14F-4D97-AF65-F5344CB8AC3E}">
        <p14:creationId xmlns:p14="http://schemas.microsoft.com/office/powerpoint/2010/main" val="1514164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MDD, major depressive disorder; OR, odds ratio.</a:t>
            </a:r>
          </a:p>
          <a:p>
            <a:endParaRPr lang="en-US" dirty="0"/>
          </a:p>
        </p:txBody>
      </p:sp>
      <p:sp>
        <p:nvSpPr>
          <p:cNvPr id="4" name="Slide Number Placeholder 3"/>
          <p:cNvSpPr>
            <a:spLocks noGrp="1"/>
          </p:cNvSpPr>
          <p:nvPr>
            <p:ph type="sldNum" sz="quarter" idx="5"/>
          </p:nvPr>
        </p:nvSpPr>
        <p:spPr/>
        <p:txBody>
          <a:bodyPr/>
          <a:lstStyle/>
          <a:p>
            <a:fld id="{15BE8D94-D0EE-AB4A-9955-ABC9376BC18F}" type="slidenum">
              <a:rPr lang="en-US" smtClean="0"/>
              <a:t>12</a:t>
            </a:fld>
            <a:endParaRPr lang="en-US" dirty="0"/>
          </a:p>
        </p:txBody>
      </p:sp>
    </p:spTree>
    <p:extLst>
      <p:ext uri="{BB962C8B-B14F-4D97-AF65-F5344CB8AC3E}">
        <p14:creationId xmlns:p14="http://schemas.microsoft.com/office/powerpoint/2010/main" val="4333724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MDD, major depressive disorder.</a:t>
            </a:r>
          </a:p>
          <a:p>
            <a:endParaRPr lang="en-US" dirty="0"/>
          </a:p>
        </p:txBody>
      </p:sp>
      <p:sp>
        <p:nvSpPr>
          <p:cNvPr id="4" name="Slide Number Placeholder 3"/>
          <p:cNvSpPr>
            <a:spLocks noGrp="1"/>
          </p:cNvSpPr>
          <p:nvPr>
            <p:ph type="sldNum" sz="quarter" idx="5"/>
          </p:nvPr>
        </p:nvSpPr>
        <p:spPr/>
        <p:txBody>
          <a:bodyPr/>
          <a:lstStyle/>
          <a:p>
            <a:fld id="{15BE8D94-D0EE-AB4A-9955-ABC9376BC18F}" type="slidenum">
              <a:rPr lang="en-US" smtClean="0"/>
              <a:t>13</a:t>
            </a:fld>
            <a:endParaRPr lang="en-US" dirty="0"/>
          </a:p>
        </p:txBody>
      </p:sp>
    </p:spTree>
    <p:extLst>
      <p:ext uri="{BB962C8B-B14F-4D97-AF65-F5344CB8AC3E}">
        <p14:creationId xmlns:p14="http://schemas.microsoft.com/office/powerpoint/2010/main" val="1426342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a:solidFill>
                  <a:schemeClr val="tx1"/>
                </a:solidFill>
                <a:effectLst/>
                <a:latin typeface="+mn-lt"/>
                <a:ea typeface="+mn-ea"/>
                <a:cs typeface="+mn-cs"/>
              </a:rPr>
              <a:t>MADRS, Montgomery-Asberg Depression Rating Scale; </a:t>
            </a:r>
            <a:r>
              <a:rPr lang="en-US" i="1" dirty="0"/>
              <a:t>MDD, major depressive disorder.</a:t>
            </a:r>
          </a:p>
          <a:p>
            <a:endParaRPr lang="en-US" dirty="0"/>
          </a:p>
        </p:txBody>
      </p:sp>
      <p:sp>
        <p:nvSpPr>
          <p:cNvPr id="4" name="Slide Number Placeholder 3"/>
          <p:cNvSpPr>
            <a:spLocks noGrp="1"/>
          </p:cNvSpPr>
          <p:nvPr>
            <p:ph type="sldNum" sz="quarter" idx="5"/>
          </p:nvPr>
        </p:nvSpPr>
        <p:spPr/>
        <p:txBody>
          <a:bodyPr/>
          <a:lstStyle/>
          <a:p>
            <a:fld id="{15BE8D94-D0EE-AB4A-9955-ABC9376BC18F}" type="slidenum">
              <a:rPr lang="en-US" smtClean="0"/>
              <a:t>14</a:t>
            </a:fld>
            <a:endParaRPr lang="en-US" dirty="0"/>
          </a:p>
        </p:txBody>
      </p:sp>
    </p:spTree>
    <p:extLst>
      <p:ext uri="{BB962C8B-B14F-4D97-AF65-F5344CB8AC3E}">
        <p14:creationId xmlns:p14="http://schemas.microsoft.com/office/powerpoint/2010/main" val="2169762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a:solidFill>
                  <a:schemeClr val="tx1"/>
                </a:solidFill>
                <a:effectLst/>
                <a:latin typeface="+mn-lt"/>
                <a:ea typeface="+mn-ea"/>
                <a:cs typeface="+mn-cs"/>
              </a:rPr>
              <a:t>MADRS, Montgomery-Asberg Depression Rating Scale; </a:t>
            </a:r>
            <a:r>
              <a:rPr lang="en-US" i="1" dirty="0"/>
              <a:t>MDD, major depressive disorder; </a:t>
            </a:r>
            <a:r>
              <a:rPr lang="en-US" sz="1200" i="1" kern="1200" dirty="0">
                <a:solidFill>
                  <a:schemeClr val="tx1"/>
                </a:solidFill>
                <a:effectLst/>
                <a:latin typeface="Arial" charset="0"/>
                <a:ea typeface="+mn-ea"/>
                <a:cs typeface="+mn-cs"/>
              </a:rPr>
              <a:t>SSRI, selective serotonin reuptake inhibitors.</a:t>
            </a:r>
            <a:endParaRPr lang="en-US" i="1" dirty="0"/>
          </a:p>
          <a:p>
            <a:endParaRPr lang="en-US" dirty="0"/>
          </a:p>
        </p:txBody>
      </p:sp>
      <p:sp>
        <p:nvSpPr>
          <p:cNvPr id="4" name="Slide Number Placeholder 3"/>
          <p:cNvSpPr>
            <a:spLocks noGrp="1"/>
          </p:cNvSpPr>
          <p:nvPr>
            <p:ph type="sldNum" sz="quarter" idx="5"/>
          </p:nvPr>
        </p:nvSpPr>
        <p:spPr/>
        <p:txBody>
          <a:bodyPr/>
          <a:lstStyle/>
          <a:p>
            <a:fld id="{15BE8D94-D0EE-AB4A-9955-ABC9376BC18F}" type="slidenum">
              <a:rPr lang="en-US" smtClean="0"/>
              <a:t>15</a:t>
            </a:fld>
            <a:endParaRPr lang="en-US" dirty="0"/>
          </a:p>
        </p:txBody>
      </p:sp>
    </p:spTree>
    <p:extLst>
      <p:ext uri="{BB962C8B-B14F-4D97-AF65-F5344CB8AC3E}">
        <p14:creationId xmlns:p14="http://schemas.microsoft.com/office/powerpoint/2010/main" val="22660445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MDD, major depressive disorder.</a:t>
            </a:r>
          </a:p>
          <a:p>
            <a:endParaRPr lang="en-US" dirty="0"/>
          </a:p>
        </p:txBody>
      </p:sp>
      <p:sp>
        <p:nvSpPr>
          <p:cNvPr id="4" name="Slide Number Placeholder 3"/>
          <p:cNvSpPr>
            <a:spLocks noGrp="1"/>
          </p:cNvSpPr>
          <p:nvPr>
            <p:ph type="sldNum" sz="quarter" idx="5"/>
          </p:nvPr>
        </p:nvSpPr>
        <p:spPr/>
        <p:txBody>
          <a:bodyPr/>
          <a:lstStyle/>
          <a:p>
            <a:fld id="{15BE8D94-D0EE-AB4A-9955-ABC9376BC18F}" type="slidenum">
              <a:rPr lang="en-US" smtClean="0"/>
              <a:t>16</a:t>
            </a:fld>
            <a:endParaRPr lang="en-US" dirty="0"/>
          </a:p>
        </p:txBody>
      </p:sp>
    </p:spTree>
    <p:extLst>
      <p:ext uri="{BB962C8B-B14F-4D97-AF65-F5344CB8AC3E}">
        <p14:creationId xmlns:p14="http://schemas.microsoft.com/office/powerpoint/2010/main" val="2956882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a:solidFill>
                  <a:schemeClr val="tx1"/>
                </a:solidFill>
                <a:effectLst/>
                <a:latin typeface="+mn-lt"/>
                <a:ea typeface="+mn-ea"/>
                <a:cs typeface="+mn-cs"/>
              </a:rPr>
              <a:t>MADRS, Montgomery-Asberg Depression Rating Scale; </a:t>
            </a:r>
            <a:r>
              <a:rPr lang="en-US" i="1" dirty="0"/>
              <a:t>MDD, major depressive disorder.</a:t>
            </a:r>
          </a:p>
          <a:p>
            <a:endParaRPr lang="en-US" dirty="0"/>
          </a:p>
        </p:txBody>
      </p:sp>
      <p:sp>
        <p:nvSpPr>
          <p:cNvPr id="4" name="Slide Number Placeholder 3"/>
          <p:cNvSpPr>
            <a:spLocks noGrp="1"/>
          </p:cNvSpPr>
          <p:nvPr>
            <p:ph type="sldNum" sz="quarter" idx="5"/>
          </p:nvPr>
        </p:nvSpPr>
        <p:spPr/>
        <p:txBody>
          <a:bodyPr/>
          <a:lstStyle/>
          <a:p>
            <a:fld id="{15BE8D94-D0EE-AB4A-9955-ABC9376BC18F}" type="slidenum">
              <a:rPr lang="en-US" smtClean="0"/>
              <a:t>17</a:t>
            </a:fld>
            <a:endParaRPr lang="en-US" dirty="0"/>
          </a:p>
        </p:txBody>
      </p:sp>
    </p:spTree>
    <p:extLst>
      <p:ext uri="{BB962C8B-B14F-4D97-AF65-F5344CB8AC3E}">
        <p14:creationId xmlns:p14="http://schemas.microsoft.com/office/powerpoint/2010/main" val="39706577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MDD, major depressive disorder.</a:t>
            </a:r>
          </a:p>
          <a:p>
            <a:endParaRPr lang="en-US" dirty="0"/>
          </a:p>
        </p:txBody>
      </p:sp>
      <p:sp>
        <p:nvSpPr>
          <p:cNvPr id="4" name="Slide Number Placeholder 3"/>
          <p:cNvSpPr>
            <a:spLocks noGrp="1"/>
          </p:cNvSpPr>
          <p:nvPr>
            <p:ph type="sldNum" sz="quarter" idx="5"/>
          </p:nvPr>
        </p:nvSpPr>
        <p:spPr/>
        <p:txBody>
          <a:bodyPr/>
          <a:lstStyle/>
          <a:p>
            <a:fld id="{15BE8D94-D0EE-AB4A-9955-ABC9376BC18F}" type="slidenum">
              <a:rPr lang="en-US" smtClean="0"/>
              <a:t>18</a:t>
            </a:fld>
            <a:endParaRPr lang="en-US" dirty="0"/>
          </a:p>
        </p:txBody>
      </p:sp>
    </p:spTree>
    <p:extLst>
      <p:ext uri="{BB962C8B-B14F-4D97-AF65-F5344CB8AC3E}">
        <p14:creationId xmlns:p14="http://schemas.microsoft.com/office/powerpoint/2010/main" val="4414273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a:solidFill>
                  <a:schemeClr val="tx1"/>
                </a:solidFill>
                <a:effectLst/>
                <a:latin typeface="+mn-lt"/>
                <a:ea typeface="+mn-ea"/>
                <a:cs typeface="+mn-cs"/>
              </a:rPr>
              <a:t>MADRS, Montgomery-Asberg Depression Rating Scale; </a:t>
            </a:r>
            <a:r>
              <a:rPr lang="en-US" i="1" dirty="0"/>
              <a:t>MDD, major depressive disorder.</a:t>
            </a:r>
          </a:p>
          <a:p>
            <a:endParaRPr lang="en-US" dirty="0"/>
          </a:p>
        </p:txBody>
      </p:sp>
      <p:sp>
        <p:nvSpPr>
          <p:cNvPr id="4" name="Slide Number Placeholder 3"/>
          <p:cNvSpPr>
            <a:spLocks noGrp="1"/>
          </p:cNvSpPr>
          <p:nvPr>
            <p:ph type="sldNum" sz="quarter" idx="5"/>
          </p:nvPr>
        </p:nvSpPr>
        <p:spPr/>
        <p:txBody>
          <a:bodyPr/>
          <a:lstStyle/>
          <a:p>
            <a:fld id="{15BE8D94-D0EE-AB4A-9955-ABC9376BC18F}" type="slidenum">
              <a:rPr lang="en-US" smtClean="0"/>
              <a:t>19</a:t>
            </a:fld>
            <a:endParaRPr lang="en-US" dirty="0"/>
          </a:p>
        </p:txBody>
      </p:sp>
    </p:spTree>
    <p:extLst>
      <p:ext uri="{BB962C8B-B14F-4D97-AF65-F5344CB8AC3E}">
        <p14:creationId xmlns:p14="http://schemas.microsoft.com/office/powerpoint/2010/main" val="12491650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MDD, major depressive disorder.</a:t>
            </a:r>
          </a:p>
          <a:p>
            <a:endParaRPr lang="en-US" dirty="0"/>
          </a:p>
        </p:txBody>
      </p:sp>
      <p:sp>
        <p:nvSpPr>
          <p:cNvPr id="4" name="Slide Number Placeholder 3"/>
          <p:cNvSpPr>
            <a:spLocks noGrp="1"/>
          </p:cNvSpPr>
          <p:nvPr>
            <p:ph type="sldNum" sz="quarter" idx="5"/>
          </p:nvPr>
        </p:nvSpPr>
        <p:spPr/>
        <p:txBody>
          <a:bodyPr/>
          <a:lstStyle/>
          <a:p>
            <a:fld id="{15BE8D94-D0EE-AB4A-9955-ABC9376BC18F}" type="slidenum">
              <a:rPr lang="en-US" smtClean="0"/>
              <a:t>20</a:t>
            </a:fld>
            <a:endParaRPr lang="en-US" dirty="0"/>
          </a:p>
        </p:txBody>
      </p:sp>
    </p:spTree>
    <p:extLst>
      <p:ext uri="{BB962C8B-B14F-4D97-AF65-F5344CB8AC3E}">
        <p14:creationId xmlns:p14="http://schemas.microsoft.com/office/powerpoint/2010/main" val="11535130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a:solidFill>
                  <a:schemeClr val="tx1"/>
                </a:solidFill>
                <a:effectLst/>
                <a:latin typeface="+mn-lt"/>
                <a:ea typeface="+mn-ea"/>
                <a:cs typeface="+mn-cs"/>
              </a:rPr>
              <a:t>MADRS, Montgomery-Asberg Depression Rating Scale; </a:t>
            </a:r>
            <a:r>
              <a:rPr lang="en-US" i="1" dirty="0"/>
              <a:t>MDD, major depressive disorder; SE, standard error.</a:t>
            </a:r>
          </a:p>
          <a:p>
            <a:endParaRPr lang="en-US" dirty="0"/>
          </a:p>
        </p:txBody>
      </p:sp>
      <p:sp>
        <p:nvSpPr>
          <p:cNvPr id="4" name="Slide Number Placeholder 3"/>
          <p:cNvSpPr>
            <a:spLocks noGrp="1"/>
          </p:cNvSpPr>
          <p:nvPr>
            <p:ph type="sldNum" sz="quarter" idx="5"/>
          </p:nvPr>
        </p:nvSpPr>
        <p:spPr/>
        <p:txBody>
          <a:bodyPr/>
          <a:lstStyle/>
          <a:p>
            <a:fld id="{15BE8D94-D0EE-AB4A-9955-ABC9376BC18F}" type="slidenum">
              <a:rPr lang="en-US" smtClean="0"/>
              <a:t>21</a:t>
            </a:fld>
            <a:endParaRPr lang="en-US" dirty="0"/>
          </a:p>
        </p:txBody>
      </p:sp>
    </p:spTree>
    <p:extLst>
      <p:ext uri="{BB962C8B-B14F-4D97-AF65-F5344CB8AC3E}">
        <p14:creationId xmlns:p14="http://schemas.microsoft.com/office/powerpoint/2010/main" val="11572392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MDD, major depressive disorder.</a:t>
            </a:r>
          </a:p>
          <a:p>
            <a:endParaRPr lang="en-US" dirty="0"/>
          </a:p>
        </p:txBody>
      </p:sp>
      <p:sp>
        <p:nvSpPr>
          <p:cNvPr id="4" name="Slide Number Placeholder 3"/>
          <p:cNvSpPr>
            <a:spLocks noGrp="1"/>
          </p:cNvSpPr>
          <p:nvPr>
            <p:ph type="sldNum" sz="quarter" idx="5"/>
          </p:nvPr>
        </p:nvSpPr>
        <p:spPr/>
        <p:txBody>
          <a:bodyPr/>
          <a:lstStyle/>
          <a:p>
            <a:fld id="{15BE8D94-D0EE-AB4A-9955-ABC9376BC18F}" type="slidenum">
              <a:rPr lang="en-US" smtClean="0"/>
              <a:t>22</a:t>
            </a:fld>
            <a:endParaRPr lang="en-US" dirty="0"/>
          </a:p>
        </p:txBody>
      </p:sp>
    </p:spTree>
    <p:extLst>
      <p:ext uri="{BB962C8B-B14F-4D97-AF65-F5344CB8AC3E}">
        <p14:creationId xmlns:p14="http://schemas.microsoft.com/office/powerpoint/2010/main" val="27538277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BCFD59A-8F01-4607-B161-0FCD096862A1}"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Slide Image Placeholder 5">
            <a:extLst>
              <a:ext uri="{FF2B5EF4-FFF2-40B4-BE49-F238E27FC236}">
                <a16:creationId xmlns:a16="http://schemas.microsoft.com/office/drawing/2014/main" id="{93338540-243F-4487-B88C-02A56020BD10}"/>
              </a:ext>
            </a:extLst>
          </p:cNvPr>
          <p:cNvSpPr>
            <a:spLocks noGrp="1" noRot="1" noChangeAspect="1"/>
          </p:cNvSpPr>
          <p:nvPr>
            <p:ph type="sldImg"/>
          </p:nvPr>
        </p:nvSpPr>
        <p:spPr>
          <a:xfrm>
            <a:off x="1849438" y="7104063"/>
            <a:ext cx="3309937" cy="1862137"/>
          </a:xfrm>
        </p:spPr>
      </p:sp>
      <p:sp>
        <p:nvSpPr>
          <p:cNvPr id="7" name="Notes Placeholder 6">
            <a:extLst>
              <a:ext uri="{FF2B5EF4-FFF2-40B4-BE49-F238E27FC236}">
                <a16:creationId xmlns:a16="http://schemas.microsoft.com/office/drawing/2014/main" id="{C028F95C-1AC0-44DA-BBCC-81A9B3A86F2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Arial" panose="020B0604020202020204" pitchFamily="34" charset="0"/>
                <a:ea typeface="+mn-ea"/>
                <a:cs typeface="Arial" panose="020B0604020202020204" pitchFamily="34" charset="0"/>
              </a:rPr>
              <a:t>AE, adverse event; OR, odds ratio.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141649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MDD, major depressive disorder.</a:t>
            </a:r>
          </a:p>
          <a:p>
            <a:endParaRPr lang="en-US" dirty="0"/>
          </a:p>
        </p:txBody>
      </p:sp>
      <p:sp>
        <p:nvSpPr>
          <p:cNvPr id="4" name="Slide Number Placeholder 3"/>
          <p:cNvSpPr>
            <a:spLocks noGrp="1"/>
          </p:cNvSpPr>
          <p:nvPr>
            <p:ph type="sldNum" sz="quarter" idx="10"/>
          </p:nvPr>
        </p:nvSpPr>
        <p:spPr/>
        <p:txBody>
          <a:bodyPr/>
          <a:lstStyle/>
          <a:p>
            <a:fld id="{951EB320-143A-4CC5-8CAC-62915E6E2912}" type="slidenum">
              <a:rPr lang="en-US" smtClean="0"/>
              <a:pPr/>
              <a:t>24</a:t>
            </a:fld>
            <a:endParaRPr lang="en-US" dirty="0"/>
          </a:p>
        </p:txBody>
      </p:sp>
    </p:spTree>
    <p:extLst>
      <p:ext uri="{BB962C8B-B14F-4D97-AF65-F5344CB8AC3E}">
        <p14:creationId xmlns:p14="http://schemas.microsoft.com/office/powerpoint/2010/main" val="4325759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a:extLst>
              <a:ext uri="{FF2B5EF4-FFF2-40B4-BE49-F238E27FC236}">
                <a16:creationId xmlns:a16="http://schemas.microsoft.com/office/drawing/2014/main" id="{1F458C18-13F3-4AE0-9C66-6466671EFB3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a:defRPr sz="2000">
                <a:solidFill>
                  <a:schemeClr val="bg1"/>
                </a:solidFill>
                <a:latin typeface="Arial" panose="020B0604020202020204" pitchFamily="34" charset="0"/>
              </a:defRPr>
            </a:lvl1pPr>
            <a:lvl2pPr marL="742950" indent="-285750" defTabSz="919163">
              <a:defRPr sz="2000">
                <a:solidFill>
                  <a:schemeClr val="bg1"/>
                </a:solidFill>
                <a:latin typeface="Arial" panose="020B0604020202020204" pitchFamily="34" charset="0"/>
              </a:defRPr>
            </a:lvl2pPr>
            <a:lvl3pPr marL="1143000" indent="-228600" defTabSz="919163">
              <a:defRPr sz="2000">
                <a:solidFill>
                  <a:schemeClr val="bg1"/>
                </a:solidFill>
                <a:latin typeface="Arial" panose="020B0604020202020204" pitchFamily="34" charset="0"/>
              </a:defRPr>
            </a:lvl3pPr>
            <a:lvl4pPr marL="1600200" indent="-228600" defTabSz="919163">
              <a:defRPr sz="2000">
                <a:solidFill>
                  <a:schemeClr val="bg1"/>
                </a:solidFill>
                <a:latin typeface="Arial" panose="020B0604020202020204" pitchFamily="34" charset="0"/>
              </a:defRPr>
            </a:lvl4pPr>
            <a:lvl5pPr marL="2057400" indent="-228600" defTabSz="919163">
              <a:defRPr sz="2000">
                <a:solidFill>
                  <a:schemeClr val="bg1"/>
                </a:solidFill>
                <a:latin typeface="Arial" panose="020B0604020202020204" pitchFamily="34" charset="0"/>
              </a:defRPr>
            </a:lvl5pPr>
            <a:lvl6pPr marL="2514600" indent="-228600" defTabSz="919163" eaLnBrk="0" fontAlgn="base" hangingPunct="0">
              <a:spcBef>
                <a:spcPct val="0"/>
              </a:spcBef>
              <a:spcAft>
                <a:spcPct val="0"/>
              </a:spcAft>
              <a:defRPr sz="2000">
                <a:solidFill>
                  <a:schemeClr val="bg1"/>
                </a:solidFill>
                <a:latin typeface="Arial" panose="020B0604020202020204" pitchFamily="34" charset="0"/>
              </a:defRPr>
            </a:lvl6pPr>
            <a:lvl7pPr marL="2971800" indent="-228600" defTabSz="919163" eaLnBrk="0" fontAlgn="base" hangingPunct="0">
              <a:spcBef>
                <a:spcPct val="0"/>
              </a:spcBef>
              <a:spcAft>
                <a:spcPct val="0"/>
              </a:spcAft>
              <a:defRPr sz="2000">
                <a:solidFill>
                  <a:schemeClr val="bg1"/>
                </a:solidFill>
                <a:latin typeface="Arial" panose="020B0604020202020204" pitchFamily="34" charset="0"/>
              </a:defRPr>
            </a:lvl7pPr>
            <a:lvl8pPr marL="3429000" indent="-228600" defTabSz="919163" eaLnBrk="0" fontAlgn="base" hangingPunct="0">
              <a:spcBef>
                <a:spcPct val="0"/>
              </a:spcBef>
              <a:spcAft>
                <a:spcPct val="0"/>
              </a:spcAft>
              <a:defRPr sz="2000">
                <a:solidFill>
                  <a:schemeClr val="bg1"/>
                </a:solidFill>
                <a:latin typeface="Arial" panose="020B0604020202020204" pitchFamily="34" charset="0"/>
              </a:defRPr>
            </a:lvl8pPr>
            <a:lvl9pPr marL="3886200" indent="-228600" defTabSz="919163" eaLnBrk="0" fontAlgn="base" hangingPunct="0">
              <a:spcBef>
                <a:spcPct val="0"/>
              </a:spcBef>
              <a:spcAft>
                <a:spcPct val="0"/>
              </a:spcAft>
              <a:defRPr sz="2000">
                <a:solidFill>
                  <a:schemeClr val="bg1"/>
                </a:solidFill>
                <a:latin typeface="Arial" panose="020B0604020202020204" pitchFamily="34" charset="0"/>
              </a:defRPr>
            </a:lvl9pPr>
          </a:lstStyle>
          <a:p>
            <a:pPr marL="0" marR="0" lvl="0" indent="0" algn="r" defTabSz="919163" rtl="0" eaLnBrk="1" fontAlgn="base" latinLnBrk="0" hangingPunct="1">
              <a:lnSpc>
                <a:spcPct val="100000"/>
              </a:lnSpc>
              <a:spcBef>
                <a:spcPct val="0"/>
              </a:spcBef>
              <a:spcAft>
                <a:spcPct val="0"/>
              </a:spcAft>
              <a:buClrTx/>
              <a:buSzTx/>
              <a:buFontTx/>
              <a:buNone/>
              <a:tabLst/>
              <a:defRPr/>
            </a:pPr>
            <a:fld id="{112EF6B5-A3F4-4AA4-A6D2-78E8A830F6F7}" type="slidenum">
              <a:rPr kumimoji="0" lang="en-US" altLang="en-US" sz="1000" b="0" i="0" u="none" strike="noStrike" kern="1200" cap="none" spc="0" normalizeH="0" baseline="0" noProof="0">
                <a:ln>
                  <a:noFill/>
                </a:ln>
                <a:solidFill>
                  <a:srgbClr val="000000"/>
                </a:solidFill>
                <a:effectLst/>
                <a:uLnTx/>
                <a:uFillTx/>
                <a:latin typeface="Century Schoolbook" panose="02040604050505020304" pitchFamily="18" charset="0"/>
                <a:ea typeface="+mn-ea"/>
                <a:cs typeface="Arial" panose="020B0604020202020204" pitchFamily="34" charset="0"/>
              </a:rPr>
              <a:pPr marL="0" marR="0" lvl="0" indent="0" algn="r" defTabSz="919163" rtl="0" eaLnBrk="1" fontAlgn="base" latinLnBrk="0" hangingPunct="1">
                <a:lnSpc>
                  <a:spcPct val="100000"/>
                </a:lnSpc>
                <a:spcBef>
                  <a:spcPct val="0"/>
                </a:spcBef>
                <a:spcAft>
                  <a:spcPct val="0"/>
                </a:spcAft>
                <a:buClrTx/>
                <a:buSzTx/>
                <a:buFontTx/>
                <a:buNone/>
                <a:tabLst/>
                <a:defRPr/>
              </a:pPr>
              <a:t>25</a:t>
            </a:fld>
            <a:endParaRPr kumimoji="0" lang="en-US" altLang="en-US" sz="1000" b="0"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Arial" panose="020B0604020202020204" pitchFamily="34" charset="0"/>
            </a:endParaRPr>
          </a:p>
        </p:txBody>
      </p:sp>
      <p:sp>
        <p:nvSpPr>
          <p:cNvPr id="178179" name="Rectangle 2">
            <a:extLst>
              <a:ext uri="{FF2B5EF4-FFF2-40B4-BE49-F238E27FC236}">
                <a16:creationId xmlns:a16="http://schemas.microsoft.com/office/drawing/2014/main" id="{A0FC87E6-61AC-4DC5-B033-B39B1EB307F2}"/>
              </a:ext>
            </a:extLst>
          </p:cNvPr>
          <p:cNvSpPr>
            <a:spLocks noGrp="1" noRot="1" noChangeAspect="1" noChangeArrowheads="1" noTextEdit="1"/>
          </p:cNvSpPr>
          <p:nvPr>
            <p:ph type="sldImg"/>
          </p:nvPr>
        </p:nvSpPr>
        <p:spPr>
          <a:xfrm>
            <a:off x="2308225" y="384175"/>
            <a:ext cx="4583113" cy="2579688"/>
          </a:xfrm>
          <a:ln/>
        </p:spPr>
      </p:sp>
      <p:sp>
        <p:nvSpPr>
          <p:cNvPr id="178180" name="Rectangle 3">
            <a:extLst>
              <a:ext uri="{FF2B5EF4-FFF2-40B4-BE49-F238E27FC236}">
                <a16:creationId xmlns:a16="http://schemas.microsoft.com/office/drawing/2014/main" id="{3C468DC9-5200-4378-84ED-B35FE46E1C3B}"/>
              </a:ext>
            </a:extLst>
          </p:cNvPr>
          <p:cNvSpPr>
            <a:spLocks noGrp="1" noChangeArrowheads="1"/>
          </p:cNvSpPr>
          <p:nvPr>
            <p:ph type="body" idx="1"/>
          </p:nvPr>
        </p:nvSpPr>
        <p:spPr>
          <a:xfrm>
            <a:off x="920750" y="3143250"/>
            <a:ext cx="7359650" cy="3200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AE, adverse event; C, cholesterol; HDL-C, high-density lipoprotein cholesterol; LDL-C, low-density lipoprotein cholesterol; MDD, major depressive disorder; TG, triglycerides.</a:t>
            </a:r>
          </a:p>
          <a:p>
            <a:endParaRPr lang="en-US" altLang="en-US" dirty="0"/>
          </a:p>
        </p:txBody>
      </p:sp>
    </p:spTree>
    <p:extLst>
      <p:ext uri="{BB962C8B-B14F-4D97-AF65-F5344CB8AC3E}">
        <p14:creationId xmlns:p14="http://schemas.microsoft.com/office/powerpoint/2010/main" val="5134870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51EB320-143A-4CC5-8CAC-62915E6E2912}" type="slidenum">
              <a:rPr lang="en-US" smtClean="0"/>
              <a:pPr/>
              <a:t>26</a:t>
            </a:fld>
            <a:endParaRPr lang="en-US" dirty="0"/>
          </a:p>
        </p:txBody>
      </p:sp>
    </p:spTree>
    <p:extLst>
      <p:ext uri="{BB962C8B-B14F-4D97-AF65-F5344CB8AC3E}">
        <p14:creationId xmlns:p14="http://schemas.microsoft.com/office/powerpoint/2010/main" val="35579051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10"/>
          </p:nvPr>
        </p:nvSpPr>
        <p:spPr/>
        <p:txBody>
          <a:bodyPr/>
          <a:lstStyle/>
          <a:p>
            <a:fld id="{951EB320-143A-4CC5-8CAC-62915E6E2912}" type="slidenum">
              <a:rPr lang="en-US" smtClean="0"/>
              <a:pPr/>
              <a:t>27</a:t>
            </a:fld>
            <a:endParaRPr lang="en-US" dirty="0"/>
          </a:p>
        </p:txBody>
      </p:sp>
    </p:spTree>
    <p:extLst>
      <p:ext uri="{BB962C8B-B14F-4D97-AF65-F5344CB8AC3E}">
        <p14:creationId xmlns:p14="http://schemas.microsoft.com/office/powerpoint/2010/main" val="16090737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MDD, major depressive disorder.</a:t>
            </a:r>
          </a:p>
          <a:p>
            <a:endParaRPr lang="en-US" dirty="0"/>
          </a:p>
        </p:txBody>
      </p:sp>
      <p:sp>
        <p:nvSpPr>
          <p:cNvPr id="4" name="Slide Number Placeholder 3"/>
          <p:cNvSpPr>
            <a:spLocks noGrp="1"/>
          </p:cNvSpPr>
          <p:nvPr>
            <p:ph type="sldNum" sz="quarter" idx="5"/>
          </p:nvPr>
        </p:nvSpPr>
        <p:spPr/>
        <p:txBody>
          <a:bodyPr/>
          <a:lstStyle/>
          <a:p>
            <a:fld id="{15BE8D94-D0EE-AB4A-9955-ABC9376BC18F}" type="slidenum">
              <a:rPr lang="en-US" smtClean="0"/>
              <a:t>28</a:t>
            </a:fld>
            <a:endParaRPr lang="en-US" dirty="0"/>
          </a:p>
        </p:txBody>
      </p:sp>
    </p:spTree>
    <p:extLst>
      <p:ext uri="{BB962C8B-B14F-4D97-AF65-F5344CB8AC3E}">
        <p14:creationId xmlns:p14="http://schemas.microsoft.com/office/powerpoint/2010/main" val="16412374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2C77D7-6C3A-7E46-871F-C3CE15BB62E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7863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SD, sexual dysfunction.</a:t>
            </a:r>
          </a:p>
        </p:txBody>
      </p:sp>
      <p:sp>
        <p:nvSpPr>
          <p:cNvPr id="4" name="Slide Number Placeholder 3"/>
          <p:cNvSpPr>
            <a:spLocks noGrp="1"/>
          </p:cNvSpPr>
          <p:nvPr>
            <p:ph type="sldNum" sz="quarter" idx="5"/>
          </p:nvPr>
        </p:nvSpPr>
        <p:spPr/>
        <p:txBody>
          <a:bodyPr/>
          <a:lstStyle/>
          <a:p>
            <a:fld id="{15BE8D94-D0EE-AB4A-9955-ABC9376BC18F}" type="slidenum">
              <a:rPr lang="en-US" smtClean="0"/>
              <a:t>31</a:t>
            </a:fld>
            <a:endParaRPr lang="en-US" dirty="0"/>
          </a:p>
        </p:txBody>
      </p:sp>
    </p:spTree>
    <p:extLst>
      <p:ext uri="{BB962C8B-B14F-4D97-AF65-F5344CB8AC3E}">
        <p14:creationId xmlns:p14="http://schemas.microsoft.com/office/powerpoint/2010/main" val="2469628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2C77D7-6C3A-7E46-871F-C3CE15BB62E6}" type="slidenum">
              <a:rPr lang="en-US" smtClean="0"/>
              <a:t>32</a:t>
            </a:fld>
            <a:endParaRPr lang="en-US" dirty="0"/>
          </a:p>
        </p:txBody>
      </p:sp>
    </p:spTree>
    <p:extLst>
      <p:ext uri="{BB962C8B-B14F-4D97-AF65-F5344CB8AC3E}">
        <p14:creationId xmlns:p14="http://schemas.microsoft.com/office/powerpoint/2010/main" val="28111783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MDD, major depressive disorder.</a:t>
            </a:r>
          </a:p>
        </p:txBody>
      </p:sp>
      <p:sp>
        <p:nvSpPr>
          <p:cNvPr id="4" name="Slide Number Placeholder 3"/>
          <p:cNvSpPr>
            <a:spLocks noGrp="1"/>
          </p:cNvSpPr>
          <p:nvPr>
            <p:ph type="sldNum" sz="quarter" idx="5"/>
          </p:nvPr>
        </p:nvSpPr>
        <p:spPr/>
        <p:txBody>
          <a:bodyPr/>
          <a:lstStyle/>
          <a:p>
            <a:fld id="{15BE8D94-D0EE-AB4A-9955-ABC9376BC18F}" type="slidenum">
              <a:rPr lang="en-US" smtClean="0"/>
              <a:t>34</a:t>
            </a:fld>
            <a:endParaRPr lang="en-US" dirty="0"/>
          </a:p>
        </p:txBody>
      </p:sp>
    </p:spTree>
    <p:extLst>
      <p:ext uri="{BB962C8B-B14F-4D97-AF65-F5344CB8AC3E}">
        <p14:creationId xmlns:p14="http://schemas.microsoft.com/office/powerpoint/2010/main" val="11361254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5589357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jpg"/><Relationship Id="rId1" Type="http://schemas.openxmlformats.org/officeDocument/2006/relationships/slideMaster" Target="../slideMasters/slideMaster2.xml"/><Relationship Id="rId4" Type="http://schemas.openxmlformats.org/officeDocument/2006/relationships/image" Target="../media/image2.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7.jp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8" name="Picture 12">
            <a:extLst>
              <a:ext uri="{FF2B5EF4-FFF2-40B4-BE49-F238E27FC236}">
                <a16:creationId xmlns:a16="http://schemas.microsoft.com/office/drawing/2014/main" id="{F9245C5F-A897-485A-81B2-2FC8E15FE4D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03940" y="3667127"/>
            <a:ext cx="6088059" cy="3190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4">
            <a:extLst>
              <a:ext uri="{FF2B5EF4-FFF2-40B4-BE49-F238E27FC236}">
                <a16:creationId xmlns:a16="http://schemas.microsoft.com/office/drawing/2014/main" id="{43FAD239-D662-4B4E-8770-A5911E26D99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615155" y="365081"/>
            <a:ext cx="3160713" cy="81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264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7823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2726F51A-8110-4C42-AABD-5C85D760AE16}"/>
              </a:ext>
            </a:extLst>
          </p:cNvPr>
          <p:cNvCxnSpPr/>
          <p:nvPr/>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8" name="Picture 18">
            <a:extLst>
              <a:ext uri="{FF2B5EF4-FFF2-40B4-BE49-F238E27FC236}">
                <a16:creationId xmlns:a16="http://schemas.microsoft.com/office/drawing/2014/main" id="{A3C74ABD-22DC-4512-BB9D-4EDDEF3A9A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3473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95775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3955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558284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1559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chemeClr val="accent3"/>
                </a:solidFill>
              </a:defRPr>
            </a:lvl1pPr>
            <a:lvl2pPr>
              <a:buFontTx/>
              <a:buNone/>
              <a:defRPr sz="2400"/>
            </a:lvl2pPr>
            <a:lvl3pPr>
              <a:buFontTx/>
              <a:buNone/>
              <a:defRPr sz="2400"/>
            </a:lvl3pPr>
            <a:lvl4pPr>
              <a:buFontTx/>
              <a:buNone/>
              <a:defRPr sz="2400"/>
            </a:lvl4pPr>
            <a:lvl5pPr>
              <a:buFontTx/>
              <a:buNone/>
              <a:defRPr sz="2400"/>
            </a:lvl5pPr>
          </a:lstStyle>
          <a:p>
            <a:pPr lvl="0"/>
            <a:r>
              <a:rPr lang="en-US"/>
              <a:t>Click to 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pic>
        <p:nvPicPr>
          <p:cNvPr id="9" name="Picture 17">
            <a:extLst>
              <a:ext uri="{FF2B5EF4-FFF2-40B4-BE49-F238E27FC236}">
                <a16:creationId xmlns:a16="http://schemas.microsoft.com/office/drawing/2014/main" id="{5E719239-4789-4513-97F6-C5AAC2B7BD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Connector 11">
            <a:extLst>
              <a:ext uri="{FF2B5EF4-FFF2-40B4-BE49-F238E27FC236}">
                <a16:creationId xmlns:a16="http://schemas.microsoft.com/office/drawing/2014/main" id="{FC4B364F-76F3-46FC-9B42-31DB5B948825}"/>
              </a:ext>
            </a:extLst>
          </p:cNvPr>
          <p:cNvCxnSpPr/>
          <p:nvPr/>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5" name="Picture 4">
            <a:extLst>
              <a:ext uri="{FF2B5EF4-FFF2-40B4-BE49-F238E27FC236}">
                <a16:creationId xmlns:a16="http://schemas.microsoft.com/office/drawing/2014/main" id="{DCF97225-67B2-4AE3-BACE-C9A3A6B219A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5531"/>
          <a:stretch/>
        </p:blipFill>
        <p:spPr bwMode="auto">
          <a:xfrm>
            <a:off x="8148638" y="6261245"/>
            <a:ext cx="3686175" cy="26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4099038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3" name="Picture 2" descr="A group of palm trees on a cloudy day&#10;&#10;Description automatically generated">
            <a:extLst>
              <a:ext uri="{FF2B5EF4-FFF2-40B4-BE49-F238E27FC236}">
                <a16:creationId xmlns:a16="http://schemas.microsoft.com/office/drawing/2014/main" id="{EA2BF7E4-0DE2-4538-930E-81C7CCB51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21148" y="3667127"/>
            <a:ext cx="6086475" cy="3200400"/>
          </a:xfrm>
          <a:prstGeom prst="rect">
            <a:avLst/>
          </a:prstGeom>
        </p:spPr>
      </p:pic>
      <p:pic>
        <p:nvPicPr>
          <p:cNvPr id="20" name="Picture 12">
            <a:extLst>
              <a:ext uri="{FF2B5EF4-FFF2-40B4-BE49-F238E27FC236}">
                <a16:creationId xmlns:a16="http://schemas.microsoft.com/office/drawing/2014/main" id="{39FA180E-C2BE-46AF-AC4E-CD561BB6D6F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121148" y="3667127"/>
            <a:ext cx="6070851" cy="3190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4">
            <a:extLst>
              <a:ext uri="{FF2B5EF4-FFF2-40B4-BE49-F238E27FC236}">
                <a16:creationId xmlns:a16="http://schemas.microsoft.com/office/drawing/2014/main" id="{102A0A63-09D2-4154-AC38-C5A6F916C35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8615155" y="365081"/>
            <a:ext cx="3160713" cy="81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16114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hasCustomPrompt="1"/>
          </p:nvPr>
        </p:nvSpPr>
        <p:spPr>
          <a:xfrm>
            <a:off x="604675" y="1513047"/>
            <a:ext cx="10877529" cy="4650686"/>
          </a:xfrm>
          <a:prstGeom prst="rect">
            <a:avLst/>
          </a:prstGeom>
        </p:spPr>
        <p:txBody>
          <a:bodyPr/>
          <a:lstStyle>
            <a:lvl1pPr>
              <a:defRPr/>
            </a:lvl1pPr>
          </a:lstStyle>
          <a:p>
            <a:pPr lvl="0"/>
            <a:r>
              <a:rPr lang="en-US" dirty="0"/>
              <a:t>Edit</a:t>
            </a:r>
          </a:p>
          <a:p>
            <a:pPr lvl="0"/>
            <a:r>
              <a:rPr lang="en-US" dirty="0"/>
              <a:t>Edit</a:t>
            </a:r>
          </a:p>
          <a:p>
            <a:pPr lvl="0"/>
            <a:r>
              <a:rPr lang="en-US" dirty="0"/>
              <a:t>Edit</a:t>
            </a:r>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888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6" name="Rectangle 5">
            <a:extLst>
              <a:ext uri="{FF2B5EF4-FFF2-40B4-BE49-F238E27FC236}">
                <a16:creationId xmlns:a16="http://schemas.microsoft.com/office/drawing/2014/main" id="{BFECAE68-92FA-4A4A-B563-689F1496008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CF8612AE-D726-4116-B9FE-BAACF302815A}"/>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10" name="Picture 18">
            <a:extLst>
              <a:ext uri="{FF2B5EF4-FFF2-40B4-BE49-F238E27FC236}">
                <a16:creationId xmlns:a16="http://schemas.microsoft.com/office/drawing/2014/main" id="{8EF0ACAA-1252-4486-B78D-8FF5F74214E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1508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723867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68035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9865727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9100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2" name="Picture 17">
            <a:extLst>
              <a:ext uri="{FF2B5EF4-FFF2-40B4-BE49-F238E27FC236}">
                <a16:creationId xmlns:a16="http://schemas.microsoft.com/office/drawing/2014/main" id="{AAD91D21-32A7-4A33-AE66-E9658103740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Connector 12">
            <a:extLst>
              <a:ext uri="{FF2B5EF4-FFF2-40B4-BE49-F238E27FC236}">
                <a16:creationId xmlns:a16="http://schemas.microsoft.com/office/drawing/2014/main" id="{6FE3F0E1-02ED-49FD-87F3-B12EB1CBD118}"/>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5" name="Picture 4">
            <a:extLst>
              <a:ext uri="{FF2B5EF4-FFF2-40B4-BE49-F238E27FC236}">
                <a16:creationId xmlns:a16="http://schemas.microsoft.com/office/drawing/2014/main" id="{DFFAFFA5-387D-4DCB-96C5-1AC2C2971F8E}"/>
              </a:ext>
            </a:extLst>
          </p:cNvPr>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55531"/>
          <a:stretch/>
        </p:blipFill>
        <p:spPr bwMode="auto">
          <a:xfrm>
            <a:off x="8148638" y="6261245"/>
            <a:ext cx="3686175" cy="26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4343312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3CCB706-44F2-4A5E-B3BE-140F35F89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23676" y="3666226"/>
            <a:ext cx="6076950"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4">
            <a:extLst>
              <a:ext uri="{FF2B5EF4-FFF2-40B4-BE49-F238E27FC236}">
                <a16:creationId xmlns:a16="http://schemas.microsoft.com/office/drawing/2014/main" id="{43FAD239-D662-4B4E-8770-A5911E26D99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615155" y="365081"/>
            <a:ext cx="3160713" cy="81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67988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271771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2726F51A-8110-4C42-AABD-5C85D760AE16}"/>
              </a:ext>
            </a:extLst>
          </p:cNvPr>
          <p:cNvCxnSpPr/>
          <p:nvPr/>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8" name="Picture 18">
            <a:extLst>
              <a:ext uri="{FF2B5EF4-FFF2-40B4-BE49-F238E27FC236}">
                <a16:creationId xmlns:a16="http://schemas.microsoft.com/office/drawing/2014/main" id="{A3C74ABD-22DC-4512-BB9D-4EDDEF3A9A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2194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629919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30016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7991671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81485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chemeClr val="accent3"/>
                </a:solidFill>
              </a:defRPr>
            </a:lvl1pPr>
            <a:lvl2pPr>
              <a:buFontTx/>
              <a:buNone/>
              <a:defRPr sz="2400"/>
            </a:lvl2pPr>
            <a:lvl3pPr>
              <a:buFontTx/>
              <a:buNone/>
              <a:defRPr sz="2400"/>
            </a:lvl3pPr>
            <a:lvl4pPr>
              <a:buFontTx/>
              <a:buNone/>
              <a:defRPr sz="2400"/>
            </a:lvl4pPr>
            <a:lvl5pPr>
              <a:buFontTx/>
              <a:buNone/>
              <a:defRPr sz="2400"/>
            </a:lvl5pPr>
          </a:lstStyle>
          <a:p>
            <a:pPr lvl="0"/>
            <a:r>
              <a:rPr lang="en-US"/>
              <a:t>Click to 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pic>
        <p:nvPicPr>
          <p:cNvPr id="9" name="Picture 17">
            <a:extLst>
              <a:ext uri="{FF2B5EF4-FFF2-40B4-BE49-F238E27FC236}">
                <a16:creationId xmlns:a16="http://schemas.microsoft.com/office/drawing/2014/main" id="{5E719239-4789-4513-97F6-C5AAC2B7BD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Connector 11">
            <a:extLst>
              <a:ext uri="{FF2B5EF4-FFF2-40B4-BE49-F238E27FC236}">
                <a16:creationId xmlns:a16="http://schemas.microsoft.com/office/drawing/2014/main" id="{FC4B364F-76F3-46FC-9B42-31DB5B948825}"/>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5" name="Picture 4">
            <a:extLst>
              <a:ext uri="{FF2B5EF4-FFF2-40B4-BE49-F238E27FC236}">
                <a16:creationId xmlns:a16="http://schemas.microsoft.com/office/drawing/2014/main" id="{DCF97225-67B2-4AE3-BACE-C9A3A6B219A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5531"/>
          <a:stretch/>
        </p:blipFill>
        <p:spPr bwMode="auto">
          <a:xfrm>
            <a:off x="8148638" y="6261245"/>
            <a:ext cx="3686175" cy="26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28123847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EB6E88DA-08B3-4377-88B4-9BAE224421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6114258" y="3662363"/>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8944C646-F660-4AB7-85A1-C6D05B2B27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04733" y="3662363"/>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980EB246-0392-4BB5-B5BD-C999CA9A71E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333194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708092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6" name="Picture 5">
            <a:extLst>
              <a:ext uri="{FF2B5EF4-FFF2-40B4-BE49-F238E27FC236}">
                <a16:creationId xmlns:a16="http://schemas.microsoft.com/office/drawing/2014/main" id="{D5859478-1F2D-40CF-97C8-EC5E6E62A97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79942" y="5341807"/>
            <a:ext cx="3817245" cy="1247628"/>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0D525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294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472598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950929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8104477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07687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0D5257"/>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3" name="Picture 12">
            <a:extLst>
              <a:ext uri="{FF2B5EF4-FFF2-40B4-BE49-F238E27FC236}">
                <a16:creationId xmlns:a16="http://schemas.microsoft.com/office/drawing/2014/main" id="{6487D507-E24A-4F3E-B72E-95532BA519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76767" y="3355416"/>
            <a:ext cx="3817245" cy="1247628"/>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13">
            <a:extLst>
              <a:ext uri="{FF2B5EF4-FFF2-40B4-BE49-F238E27FC236}">
                <a16:creationId xmlns:a16="http://schemas.microsoft.com/office/drawing/2014/main" id="{6806E132-150F-41E2-9DBF-5DFE53821EE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46094"/>
          <a:stretch/>
        </p:blipFill>
        <p:spPr>
          <a:xfrm>
            <a:off x="8133137" y="5887091"/>
            <a:ext cx="3701739" cy="708917"/>
          </a:xfrm>
          <a:prstGeom prst="rect">
            <a:avLst/>
          </a:prstGeom>
        </p:spPr>
      </p:pic>
    </p:spTree>
    <p:extLst>
      <p:ext uri="{BB962C8B-B14F-4D97-AF65-F5344CB8AC3E}">
        <p14:creationId xmlns:p14="http://schemas.microsoft.com/office/powerpoint/2010/main" val="2181548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A6020DE-CD89-41EA-9F44-47CAFB54DEDC}"/>
              </a:ext>
            </a:extLst>
          </p:cNvPr>
          <p:cNvCxnSpPr/>
          <p:nvPr/>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E0C1F724-14C3-47C3-B523-2FD1D09C1DBD}"/>
              </a:ext>
            </a:extLst>
          </p:cNvPr>
          <p:cNvSpPr/>
          <p:nvPr/>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9" name="Rectangle 8">
            <a:extLst>
              <a:ext uri="{FF2B5EF4-FFF2-40B4-BE49-F238E27FC236}">
                <a16:creationId xmlns:a16="http://schemas.microsoft.com/office/drawing/2014/main" id="{734B59EF-FC2F-4B38-BA99-3FE774657798}"/>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790613952"/>
      </p:ext>
    </p:extLst>
  </p:cSld>
  <p:clrMap bg1="dk2" tx1="lt1" bg2="dk1" tx2="lt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3166556"/>
      </p:ext>
    </p:extLst>
  </p:cSld>
  <p:clrMap bg1="dk2" tx1="lt1" bg2="dk1"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A6020DE-CD89-41EA-9F44-47CAFB54DEDC}"/>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E0C1F724-14C3-47C3-B523-2FD1D09C1DBD}"/>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737062943"/>
      </p:ext>
    </p:extLst>
  </p:cSld>
  <p:clrMap bg1="dk2" tx1="lt1" bg2="dk1" tx2="lt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82EBB8FE-888A-4409-A894-3E93771103D1}"/>
              </a:ext>
            </a:extLst>
          </p:cNvPr>
          <p:cNvCxnSpPr/>
          <p:nvPr userDrawn="1"/>
        </p:nvCxnSpPr>
        <p:spPr>
          <a:xfrm>
            <a:off x="1" y="6745288"/>
            <a:ext cx="12192000" cy="0"/>
          </a:xfrm>
          <a:prstGeom prst="line">
            <a:avLst/>
          </a:prstGeom>
          <a:ln w="19050">
            <a:solidFill>
              <a:srgbClr val="0D525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5321137"/>
      </p:ext>
    </p:extLst>
  </p:cSld>
  <p:clrMap bg1="dk2" tx1="lt1" bg2="dk1"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chart" Target="../charts/chart1.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4.xml"/><Relationship Id="rId5" Type="http://schemas.openxmlformats.org/officeDocument/2006/relationships/hyperlink" Target="https://www.clinicaloptions.com/AdvancingMDDTreatment" TargetMode="Externa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8.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8.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20.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18.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1.png"/><Relationship Id="rId1" Type="http://schemas.openxmlformats.org/officeDocument/2006/relationships/slideLayout" Target="../slideLayouts/slideLayout18.xml"/><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18.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22.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20.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hyperlink" Target="https://www.clinicaloptions.com/internal-medicine" TargetMode="External"/><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a:extLst>
              <a:ext uri="{FF2B5EF4-FFF2-40B4-BE49-F238E27FC236}">
                <a16:creationId xmlns:a16="http://schemas.microsoft.com/office/drawing/2014/main" id="{F731E6A0-BEB7-4094-9E1F-132F80E12DDB}"/>
              </a:ext>
            </a:extLst>
          </p:cNvPr>
          <p:cNvSpPr>
            <a:spLocks noGrp="1" noChangeArrowheads="1"/>
          </p:cNvSpPr>
          <p:nvPr>
            <p:ph type="subTitle" idx="1"/>
          </p:nvPr>
        </p:nvSpPr>
        <p:spPr/>
        <p:txBody>
          <a:bodyPr/>
          <a:lstStyle/>
          <a:p>
            <a:pPr>
              <a:spcBef>
                <a:spcPct val="0"/>
              </a:spcBef>
              <a:spcAft>
                <a:spcPct val="0"/>
              </a:spcAft>
            </a:pPr>
            <a:r>
              <a:rPr lang="en-US" dirty="0"/>
              <a:t>Rakesh Jain, MD, MPH</a:t>
            </a:r>
            <a:endParaRPr lang="en-US" altLang="en-US" dirty="0"/>
          </a:p>
          <a:p>
            <a:pPr>
              <a:spcBef>
                <a:spcPct val="0"/>
              </a:spcBef>
              <a:spcAft>
                <a:spcPct val="0"/>
              </a:spcAft>
            </a:pPr>
            <a:r>
              <a:rPr lang="en-US" sz="1600" b="0" i="1" dirty="0"/>
              <a:t>Clinical Professor</a:t>
            </a:r>
            <a:br>
              <a:rPr lang="en-US" sz="1600" b="0" i="1" dirty="0"/>
            </a:br>
            <a:r>
              <a:rPr lang="en-US" sz="1600" b="0" dirty="0"/>
              <a:t>Department of Psychiatry</a:t>
            </a:r>
          </a:p>
          <a:p>
            <a:pPr>
              <a:spcBef>
                <a:spcPct val="0"/>
              </a:spcBef>
              <a:spcAft>
                <a:spcPct val="0"/>
              </a:spcAft>
            </a:pPr>
            <a:r>
              <a:rPr lang="en-US" sz="1600" b="0" dirty="0"/>
              <a:t>Texas Tech Health Sciences Center, School of Medicine</a:t>
            </a:r>
          </a:p>
          <a:p>
            <a:pPr>
              <a:spcBef>
                <a:spcPct val="0"/>
              </a:spcBef>
              <a:spcAft>
                <a:spcPct val="0"/>
              </a:spcAft>
            </a:pPr>
            <a:r>
              <a:rPr lang="en-US" sz="1600" b="0" dirty="0"/>
              <a:t>Midland, Texas</a:t>
            </a:r>
            <a:endParaRPr lang="en-US" altLang="en-US" sz="1600" dirty="0"/>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dirty="0"/>
              <a:t>Recent Evidence for Treatment Augmentation</a:t>
            </a:r>
            <a:br>
              <a:rPr lang="en-US" dirty="0"/>
            </a:br>
            <a:r>
              <a:rPr lang="en-US" dirty="0"/>
              <a:t>With Second-Generation Antipsychotics</a:t>
            </a:r>
            <a:br>
              <a:rPr lang="en-US" dirty="0"/>
            </a:br>
            <a:r>
              <a:rPr lang="en-US" dirty="0"/>
              <a:t>in Major Depressive Disorder</a:t>
            </a:r>
            <a:endParaRPr lang="en-US" altLang="en-US" sz="4000" dirty="0"/>
          </a:p>
        </p:txBody>
      </p:sp>
      <p:sp>
        <p:nvSpPr>
          <p:cNvPr id="16" name="Text Box 21">
            <a:extLst>
              <a:ext uri="{FF2B5EF4-FFF2-40B4-BE49-F238E27FC236}">
                <a16:creationId xmlns:a16="http://schemas.microsoft.com/office/drawing/2014/main" id="{574D65F5-DA4B-402B-88E4-022ED24FE2C2}"/>
              </a:ext>
            </a:extLst>
          </p:cNvPr>
          <p:cNvSpPr txBox="1">
            <a:spLocks noChangeArrowheads="1"/>
          </p:cNvSpPr>
          <p:nvPr/>
        </p:nvSpPr>
        <p:spPr bwMode="auto">
          <a:xfrm>
            <a:off x="423864" y="6378223"/>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Otsuka and Lundbeck Alliance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DEEE8DF7-8D46-45D6-B009-BAE2BC98BCD0}"/>
              </a:ext>
            </a:extLst>
          </p:cNvPr>
          <p:cNvGrpSpPr/>
          <p:nvPr/>
        </p:nvGrpSpPr>
        <p:grpSpPr>
          <a:xfrm>
            <a:off x="4156075" y="3333382"/>
            <a:ext cx="3479671" cy="612835"/>
            <a:chOff x="4156075" y="3803650"/>
            <a:chExt cx="3479671" cy="612835"/>
          </a:xfrm>
        </p:grpSpPr>
        <p:pic>
          <p:nvPicPr>
            <p:cNvPr id="8" name="Picture 9">
              <a:extLst>
                <a:ext uri="{FF2B5EF4-FFF2-40B4-BE49-F238E27FC236}">
                  <a16:creationId xmlns:a16="http://schemas.microsoft.com/office/drawing/2014/main" id="{DBB0433C-BFEB-4886-81EA-9B9647F68C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4131" y="3803650"/>
              <a:ext cx="793750"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7">
              <a:extLst>
                <a:ext uri="{FF2B5EF4-FFF2-40B4-BE49-F238E27FC236}">
                  <a16:creationId xmlns:a16="http://schemas.microsoft.com/office/drawing/2014/main" id="{7A461AF3-35F7-4400-ABFE-FB7268368A0C}"/>
                </a:ext>
              </a:extLst>
            </p:cNvPr>
            <p:cNvSpPr>
              <a:spLocks noChangeArrowheads="1"/>
            </p:cNvSpPr>
            <p:nvPr/>
          </p:nvSpPr>
          <p:spPr bwMode="auto">
            <a:xfrm>
              <a:off x="4156075" y="4016375"/>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fontScale="85000" lnSpcReduction="20000"/>
          </a:bodyPr>
          <a:lstStyle/>
          <a:p>
            <a:pPr marL="0" indent="0">
              <a:lnSpc>
                <a:spcPct val="110000"/>
              </a:lnSpc>
              <a:buClr>
                <a:schemeClr val="accent6"/>
              </a:buClr>
              <a:buNone/>
              <a:defRPr/>
            </a:pPr>
            <a:r>
              <a:rPr lang="en-US" dirty="0"/>
              <a:t>The </a:t>
            </a:r>
            <a:r>
              <a:rPr lang="en-US" b="1" i="1" dirty="0"/>
              <a:t>faculty</a:t>
            </a:r>
            <a:r>
              <a:rPr lang="en-US" dirty="0"/>
              <a:t> reported the following financial relationships or relationships to products or devices they or their spouse/life partner have with commercial interests related to the content of this CME/CE activity:</a:t>
            </a:r>
            <a:endParaRPr lang="en-US" sz="2600" b="1" dirty="0">
              <a:solidFill>
                <a:srgbClr val="E1471D"/>
              </a:solidFill>
            </a:endParaRPr>
          </a:p>
          <a:p>
            <a:pPr marL="0" indent="0">
              <a:lnSpc>
                <a:spcPct val="110000"/>
              </a:lnSpc>
              <a:buClr>
                <a:schemeClr val="accent6"/>
              </a:buClr>
              <a:buNone/>
              <a:defRPr/>
            </a:pPr>
            <a:r>
              <a:rPr lang="en-US" b="1" dirty="0">
                <a:solidFill>
                  <a:srgbClr val="E1471D"/>
                </a:solidFill>
              </a:rPr>
              <a:t>Rakesh Jain, MD, MPH, </a:t>
            </a:r>
            <a:r>
              <a:rPr lang="en-US" dirty="0"/>
              <a:t>has disclosed that he has received consulting fees from Acadia, Alfasigma, Alkermes, Allergan, Eisai, Evidera, Impel, Janssen, Lilly, Lundbeck, Merck, Neos Therapeutics, Neurocrine, Osmotica, Otsuka, Pamlab, Pfizer, Shire, Sunovion, Supernus, Takeda, and Teva; has received fees for non-CME services from Alkermes, Allergan, Ironshore, Janssen, Lilly, Lundbeck, Merck, Neos Therapeutics, Neurocrine, Otsuka, Pamlab, Pfizer, Shire, Sunovion, Takeda, Teva, and Tris; has received funds for research support from Allergan, Lilly, Lundbeck, Otsuka, Pfizer, Shire, and Takeda; and that his spouse/partner has received consulting fees from Lilly, Otsuka, Pamlab, and Sunovion and fees for non-CME services from Lilly.</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F2B78-0814-4D91-BC92-9CFAB615B470}"/>
              </a:ext>
            </a:extLst>
          </p:cNvPr>
          <p:cNvSpPr>
            <a:spLocks noGrp="1"/>
          </p:cNvSpPr>
          <p:nvPr>
            <p:ph type="title"/>
          </p:nvPr>
        </p:nvSpPr>
        <p:spPr/>
        <p:txBody>
          <a:bodyPr/>
          <a:lstStyle/>
          <a:p>
            <a:r>
              <a:rPr lang="en-US" dirty="0"/>
              <a:t>Partial Response and Nonresponse to Antidepressant Treatment</a:t>
            </a:r>
          </a:p>
        </p:txBody>
      </p:sp>
      <p:sp>
        <p:nvSpPr>
          <p:cNvPr id="9" name="Content Placeholder 2">
            <a:extLst>
              <a:ext uri="{FF2B5EF4-FFF2-40B4-BE49-F238E27FC236}">
                <a16:creationId xmlns:a16="http://schemas.microsoft.com/office/drawing/2014/main" id="{FDBD6CE3-AF5C-4FFC-A0AD-A2D5172752EF}"/>
              </a:ext>
            </a:extLst>
          </p:cNvPr>
          <p:cNvSpPr txBox="1">
            <a:spLocks/>
          </p:cNvSpPr>
          <p:nvPr/>
        </p:nvSpPr>
        <p:spPr bwMode="auto">
          <a:xfrm>
            <a:off x="413790" y="2844901"/>
            <a:ext cx="2126008" cy="1703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lvl="0" indent="0">
              <a:buClr>
                <a:srgbClr val="000000"/>
              </a:buClr>
              <a:buNone/>
              <a:defRPr/>
            </a:pPr>
            <a:r>
              <a:rPr lang="en-US" sz="1800" b="1" kern="0" dirty="0">
                <a:solidFill>
                  <a:schemeClr val="accent6"/>
                </a:solidFill>
              </a:rPr>
              <a:t>Partial Response</a:t>
            </a:r>
            <a:br>
              <a:rPr lang="en-US" sz="1800" b="1" kern="0" dirty="0">
                <a:solidFill>
                  <a:schemeClr val="accent6"/>
                </a:solidFill>
              </a:rPr>
            </a:br>
            <a:r>
              <a:rPr lang="en-US" sz="1800" b="1" kern="0" dirty="0">
                <a:solidFill>
                  <a:schemeClr val="accent6"/>
                </a:solidFill>
              </a:rPr>
              <a:t>(or Response)</a:t>
            </a:r>
          </a:p>
          <a:p>
            <a:pPr lvl="0">
              <a:buClr>
                <a:srgbClr val="000000"/>
              </a:buClr>
              <a:defRPr/>
            </a:pPr>
            <a:r>
              <a:rPr lang="en-US" sz="1600" kern="0" dirty="0">
                <a:solidFill>
                  <a:srgbClr val="000000"/>
                </a:solidFill>
              </a:rPr>
              <a:t>Improvement of symptoms</a:t>
            </a:r>
          </a:p>
          <a:p>
            <a:pPr lvl="0">
              <a:buClr>
                <a:srgbClr val="000000"/>
              </a:buClr>
              <a:defRPr/>
            </a:pPr>
            <a:r>
              <a:rPr lang="en-US" sz="1600" kern="0" dirty="0">
                <a:solidFill>
                  <a:srgbClr val="000000"/>
                </a:solidFill>
              </a:rPr>
              <a:t>≥ 50% decrease in HAM‐D or MADRS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0" name="Content Placeholder 5">
            <a:extLst>
              <a:ext uri="{FF2B5EF4-FFF2-40B4-BE49-F238E27FC236}">
                <a16:creationId xmlns:a16="http://schemas.microsoft.com/office/drawing/2014/main" id="{FD5722F4-DAA5-42B6-86D2-B6B94F8639FC}"/>
              </a:ext>
            </a:extLst>
          </p:cNvPr>
          <p:cNvSpPr txBox="1">
            <a:spLocks/>
          </p:cNvSpPr>
          <p:nvPr/>
        </p:nvSpPr>
        <p:spPr>
          <a:xfrm>
            <a:off x="8872086" y="3787823"/>
            <a:ext cx="3276667" cy="1668097"/>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Relapse</a:t>
            </a:r>
          </a:p>
          <a:p>
            <a:pPr marL="342900" marR="0" lvl="0" indent="-34290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Return of symptoms after remission</a:t>
            </a:r>
            <a:b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Recurrence</a:t>
            </a:r>
          </a:p>
          <a:p>
            <a:pPr marL="342900" marR="0" lvl="0" indent="-34290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Return of symptoms after recovery</a:t>
            </a: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 name="TextBox 10">
            <a:extLst>
              <a:ext uri="{FF2B5EF4-FFF2-40B4-BE49-F238E27FC236}">
                <a16:creationId xmlns:a16="http://schemas.microsoft.com/office/drawing/2014/main" id="{C2FF3921-4F7A-4434-B5E1-A42CC2C2ECCE}"/>
              </a:ext>
            </a:extLst>
          </p:cNvPr>
          <p:cNvSpPr txBox="1"/>
          <p:nvPr/>
        </p:nvSpPr>
        <p:spPr>
          <a:xfrm>
            <a:off x="440166" y="6179310"/>
            <a:ext cx="844716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McIntyre. Clin Ther. 2006;28:1882. Zimmerman. </a:t>
            </a:r>
            <a:r>
              <a:rPr kumimoji="0" lang="pl-P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 Psychiatr Res. 2004;38:577</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b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Saltiel. Neuropsychiatr Dis Treat. 2015;11:875. Lenox-Smith. J Affect Disord. 2014;169:149.</a:t>
            </a:r>
          </a:p>
        </p:txBody>
      </p:sp>
      <p:sp>
        <p:nvSpPr>
          <p:cNvPr id="12" name="Content Placeholder 2">
            <a:extLst>
              <a:ext uri="{FF2B5EF4-FFF2-40B4-BE49-F238E27FC236}">
                <a16:creationId xmlns:a16="http://schemas.microsoft.com/office/drawing/2014/main" id="{0EC9DDC1-DF43-4A24-9FB1-B40F30D6AFDF}"/>
              </a:ext>
            </a:extLst>
          </p:cNvPr>
          <p:cNvSpPr txBox="1">
            <a:spLocks/>
          </p:cNvSpPr>
          <p:nvPr/>
        </p:nvSpPr>
        <p:spPr bwMode="auto">
          <a:xfrm>
            <a:off x="8899355" y="1569070"/>
            <a:ext cx="2982814" cy="255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800" b="1" i="0" u="none" strike="noStrike" kern="0" cap="none" spc="0" normalizeH="0" baseline="0" noProof="0" dirty="0">
                <a:ln>
                  <a:noFill/>
                </a:ln>
                <a:solidFill>
                  <a:srgbClr val="015873"/>
                </a:solidFill>
                <a:effectLst/>
                <a:uLnTx/>
                <a:uFillTx/>
                <a:latin typeface="Calibri" panose="020F0502020204030204" pitchFamily="34" charset="0"/>
                <a:ea typeface="+mn-ea"/>
                <a:cs typeface="+mn-cs"/>
              </a:rPr>
              <a:t>Remission</a:t>
            </a:r>
          </a:p>
          <a:p>
            <a:pPr marL="342900" marR="0" lvl="0" indent="-34290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Return to “wellness” or disappearance of symptoms</a:t>
            </a:r>
          </a:p>
          <a:p>
            <a:pPr marL="342900" marR="0" lvl="0" indent="-34290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Most frequently measured as HAM‐D ≤ 7 or MADRS ≤ 10</a:t>
            </a:r>
            <a:b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800" b="1" i="0" u="none" strike="noStrike" kern="0" cap="none" spc="0" normalizeH="0" baseline="0" noProof="0" dirty="0">
                <a:ln>
                  <a:noFill/>
                </a:ln>
                <a:solidFill>
                  <a:schemeClr val="accent1"/>
                </a:solidFill>
                <a:effectLst/>
                <a:uLnTx/>
                <a:uFillTx/>
                <a:latin typeface="Calibri" panose="020F0502020204030204" pitchFamily="34" charset="0"/>
                <a:ea typeface="+mn-ea"/>
                <a:cs typeface="+mn-cs"/>
              </a:rPr>
              <a:t>Recovery</a:t>
            </a:r>
          </a:p>
          <a:p>
            <a:pPr marL="342900" marR="0" lvl="0" indent="-34290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Remission for ≥ 2 mos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16" name="Group 1">
            <a:extLst>
              <a:ext uri="{FF2B5EF4-FFF2-40B4-BE49-F238E27FC236}">
                <a16:creationId xmlns:a16="http://schemas.microsoft.com/office/drawing/2014/main" id="{93650783-9D20-498E-BDAB-E008CFD100F0}"/>
              </a:ext>
            </a:extLst>
          </p:cNvPr>
          <p:cNvGrpSpPr>
            <a:grpSpLocks/>
          </p:cNvGrpSpPr>
          <p:nvPr/>
        </p:nvGrpSpPr>
        <p:grpSpPr bwMode="auto">
          <a:xfrm>
            <a:off x="9392911" y="6213768"/>
            <a:ext cx="2488502" cy="449064"/>
            <a:chOff x="9602074" y="3550251"/>
            <a:chExt cx="2488502" cy="449257"/>
          </a:xfrm>
        </p:grpSpPr>
        <p:pic>
          <p:nvPicPr>
            <p:cNvPr id="17" name="Picture 16">
              <a:extLst>
                <a:ext uri="{FF2B5EF4-FFF2-40B4-BE49-F238E27FC236}">
                  <a16:creationId xmlns:a16="http://schemas.microsoft.com/office/drawing/2014/main" id="{D822D3E2-FCD4-4BF0-A7DD-0769C51C25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9B3772E1-EB9A-4C59-AD80-6274C7B25400}"/>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0" name="Rectangle 29">
            <a:extLst>
              <a:ext uri="{FF2B5EF4-FFF2-40B4-BE49-F238E27FC236}">
                <a16:creationId xmlns:a16="http://schemas.microsoft.com/office/drawing/2014/main" id="{1E3B94FF-5AE8-4AF0-BE21-0A213660FF5E}"/>
              </a:ext>
            </a:extLst>
          </p:cNvPr>
          <p:cNvSpPr/>
          <p:nvPr/>
        </p:nvSpPr>
        <p:spPr bwMode="auto">
          <a:xfrm>
            <a:off x="4141497" y="2577517"/>
            <a:ext cx="4303869" cy="788572"/>
          </a:xfrm>
          <a:prstGeom prst="rect">
            <a:avLst/>
          </a:prstGeom>
          <a:solidFill>
            <a:srgbClr val="015873">
              <a:alpha val="20000"/>
            </a:srgb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6B59EBD5-7221-4708-9242-BD60DAFD568E}"/>
              </a:ext>
            </a:extLst>
          </p:cNvPr>
          <p:cNvSpPr/>
          <p:nvPr/>
        </p:nvSpPr>
        <p:spPr bwMode="auto">
          <a:xfrm>
            <a:off x="4141497" y="3366089"/>
            <a:ext cx="4303869" cy="2200676"/>
          </a:xfrm>
          <a:prstGeom prst="rect">
            <a:avLst/>
          </a:prstGeom>
          <a:solidFill>
            <a:schemeClr val="accent3">
              <a:alpha val="2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 name="Straight Connector 5">
            <a:extLst>
              <a:ext uri="{FF2B5EF4-FFF2-40B4-BE49-F238E27FC236}">
                <a16:creationId xmlns:a16="http://schemas.microsoft.com/office/drawing/2014/main" id="{1FEFED91-71D0-49CE-80D6-381A50040293}"/>
              </a:ext>
            </a:extLst>
          </p:cNvPr>
          <p:cNvCxnSpPr/>
          <p:nvPr/>
        </p:nvCxnSpPr>
        <p:spPr bwMode="auto">
          <a:xfrm>
            <a:off x="2662040" y="3355267"/>
            <a:ext cx="5838093" cy="0"/>
          </a:xfrm>
          <a:prstGeom prst="line">
            <a:avLst/>
          </a:prstGeom>
          <a:noFill/>
          <a:ln w="28575" cap="flat" cmpd="sng" algn="ctr">
            <a:solidFill>
              <a:schemeClr val="bg1"/>
            </a:solidFill>
            <a:prstDash val="sysDot"/>
            <a:round/>
            <a:headEnd type="none" w="med" len="med"/>
            <a:tailEnd type="none" w="med" len="med"/>
          </a:ln>
          <a:effectLst/>
        </p:spPr>
      </p:cxnSp>
      <p:grpSp>
        <p:nvGrpSpPr>
          <p:cNvPr id="14" name="Group 13">
            <a:extLst>
              <a:ext uri="{FF2B5EF4-FFF2-40B4-BE49-F238E27FC236}">
                <a16:creationId xmlns:a16="http://schemas.microsoft.com/office/drawing/2014/main" id="{6B86F169-9266-4E34-9D57-12EBB7FB79CD}"/>
              </a:ext>
            </a:extLst>
          </p:cNvPr>
          <p:cNvGrpSpPr/>
          <p:nvPr/>
        </p:nvGrpSpPr>
        <p:grpSpPr>
          <a:xfrm>
            <a:off x="3289676" y="2811947"/>
            <a:ext cx="5359648" cy="2779247"/>
            <a:chOff x="3289676" y="2811947"/>
            <a:chExt cx="5359648" cy="2779247"/>
          </a:xfrm>
        </p:grpSpPr>
        <p:sp>
          <p:nvSpPr>
            <p:cNvPr id="8" name="Freeform: Shape 7">
              <a:extLst>
                <a:ext uri="{FF2B5EF4-FFF2-40B4-BE49-F238E27FC236}">
                  <a16:creationId xmlns:a16="http://schemas.microsoft.com/office/drawing/2014/main" id="{9CE051D2-1D25-439B-B2F8-8239A464E002}"/>
                </a:ext>
              </a:extLst>
            </p:cNvPr>
            <p:cNvSpPr/>
            <p:nvPr/>
          </p:nvSpPr>
          <p:spPr bwMode="auto">
            <a:xfrm>
              <a:off x="3289676" y="2811947"/>
              <a:ext cx="2767993" cy="1961633"/>
            </a:xfrm>
            <a:custGeom>
              <a:avLst/>
              <a:gdLst>
                <a:gd name="connsiteX0" fmla="*/ 0 w 2889111"/>
                <a:gd name="connsiteY0" fmla="*/ 40891 h 1965886"/>
                <a:gd name="connsiteX1" fmla="*/ 119034 w 2889111"/>
                <a:gd name="connsiteY1" fmla="*/ 165336 h 1965886"/>
                <a:gd name="connsiteX2" fmla="*/ 216426 w 2889111"/>
                <a:gd name="connsiteY2" fmla="*/ 549492 h 1965886"/>
                <a:gd name="connsiteX3" fmla="*/ 324639 w 2889111"/>
                <a:gd name="connsiteY3" fmla="*/ 1496356 h 1965886"/>
                <a:gd name="connsiteX4" fmla="*/ 422031 w 2889111"/>
                <a:gd name="connsiteY4" fmla="*/ 1869691 h 1965886"/>
                <a:gd name="connsiteX5" fmla="*/ 508601 w 2889111"/>
                <a:gd name="connsiteY5" fmla="*/ 1961672 h 1965886"/>
                <a:gd name="connsiteX6" fmla="*/ 622225 w 2889111"/>
                <a:gd name="connsiteY6" fmla="*/ 1772299 h 1965886"/>
                <a:gd name="connsiteX7" fmla="*/ 746670 w 2889111"/>
                <a:gd name="connsiteY7" fmla="*/ 1123021 h 1965886"/>
                <a:gd name="connsiteX8" fmla="*/ 908989 w 2889111"/>
                <a:gd name="connsiteY8" fmla="*/ 500796 h 1965886"/>
                <a:gd name="connsiteX9" fmla="*/ 1028023 w 2889111"/>
                <a:gd name="connsiteY9" fmla="*/ 176157 h 1965886"/>
                <a:gd name="connsiteX10" fmla="*/ 1190343 w 2889111"/>
                <a:gd name="connsiteY10" fmla="*/ 40891 h 1965886"/>
                <a:gd name="connsiteX11" fmla="*/ 1942423 w 2889111"/>
                <a:gd name="connsiteY11" fmla="*/ 3016 h 1965886"/>
                <a:gd name="connsiteX12" fmla="*/ 2802717 w 2889111"/>
                <a:gd name="connsiteY12" fmla="*/ 3016 h 1965886"/>
                <a:gd name="connsiteX13" fmla="*/ 2813538 w 2889111"/>
                <a:gd name="connsiteY13" fmla="*/ 8427 h 1965886"/>
                <a:gd name="connsiteX0" fmla="*/ 0 w 2802717"/>
                <a:gd name="connsiteY0" fmla="*/ 40891 h 1965886"/>
                <a:gd name="connsiteX1" fmla="*/ 119034 w 2802717"/>
                <a:gd name="connsiteY1" fmla="*/ 165336 h 1965886"/>
                <a:gd name="connsiteX2" fmla="*/ 216426 w 2802717"/>
                <a:gd name="connsiteY2" fmla="*/ 549492 h 1965886"/>
                <a:gd name="connsiteX3" fmla="*/ 324639 w 2802717"/>
                <a:gd name="connsiteY3" fmla="*/ 1496356 h 1965886"/>
                <a:gd name="connsiteX4" fmla="*/ 422031 w 2802717"/>
                <a:gd name="connsiteY4" fmla="*/ 1869691 h 1965886"/>
                <a:gd name="connsiteX5" fmla="*/ 508601 w 2802717"/>
                <a:gd name="connsiteY5" fmla="*/ 1961672 h 1965886"/>
                <a:gd name="connsiteX6" fmla="*/ 622225 w 2802717"/>
                <a:gd name="connsiteY6" fmla="*/ 1772299 h 1965886"/>
                <a:gd name="connsiteX7" fmla="*/ 746670 w 2802717"/>
                <a:gd name="connsiteY7" fmla="*/ 1123021 h 1965886"/>
                <a:gd name="connsiteX8" fmla="*/ 908989 w 2802717"/>
                <a:gd name="connsiteY8" fmla="*/ 500796 h 1965886"/>
                <a:gd name="connsiteX9" fmla="*/ 1028023 w 2802717"/>
                <a:gd name="connsiteY9" fmla="*/ 176157 h 1965886"/>
                <a:gd name="connsiteX10" fmla="*/ 1190343 w 2802717"/>
                <a:gd name="connsiteY10" fmla="*/ 40891 h 1965886"/>
                <a:gd name="connsiteX11" fmla="*/ 1942423 w 2802717"/>
                <a:gd name="connsiteY11" fmla="*/ 3016 h 1965886"/>
                <a:gd name="connsiteX12" fmla="*/ 2802717 w 2802717"/>
                <a:gd name="connsiteY12" fmla="*/ 3016 h 1965886"/>
                <a:gd name="connsiteX0" fmla="*/ 0 w 2802717"/>
                <a:gd name="connsiteY0" fmla="*/ 40494 h 1965489"/>
                <a:gd name="connsiteX1" fmla="*/ 119034 w 2802717"/>
                <a:gd name="connsiteY1" fmla="*/ 164939 h 1965489"/>
                <a:gd name="connsiteX2" fmla="*/ 216426 w 2802717"/>
                <a:gd name="connsiteY2" fmla="*/ 549095 h 1965489"/>
                <a:gd name="connsiteX3" fmla="*/ 324639 w 2802717"/>
                <a:gd name="connsiteY3" fmla="*/ 1495959 h 1965489"/>
                <a:gd name="connsiteX4" fmla="*/ 422031 w 2802717"/>
                <a:gd name="connsiteY4" fmla="*/ 1869294 h 1965489"/>
                <a:gd name="connsiteX5" fmla="*/ 508601 w 2802717"/>
                <a:gd name="connsiteY5" fmla="*/ 1961275 h 1965489"/>
                <a:gd name="connsiteX6" fmla="*/ 622225 w 2802717"/>
                <a:gd name="connsiteY6" fmla="*/ 1771902 h 1965489"/>
                <a:gd name="connsiteX7" fmla="*/ 746670 w 2802717"/>
                <a:gd name="connsiteY7" fmla="*/ 1122624 h 1965489"/>
                <a:gd name="connsiteX8" fmla="*/ 908989 w 2802717"/>
                <a:gd name="connsiteY8" fmla="*/ 500399 h 1965489"/>
                <a:gd name="connsiteX9" fmla="*/ 1028023 w 2802717"/>
                <a:gd name="connsiteY9" fmla="*/ 175760 h 1965489"/>
                <a:gd name="connsiteX10" fmla="*/ 1271503 w 2802717"/>
                <a:gd name="connsiteY10" fmla="*/ 35083 h 1965489"/>
                <a:gd name="connsiteX11" fmla="*/ 1942423 w 2802717"/>
                <a:gd name="connsiteY11" fmla="*/ 2619 h 1965489"/>
                <a:gd name="connsiteX12" fmla="*/ 2802717 w 2802717"/>
                <a:gd name="connsiteY12" fmla="*/ 2619 h 1965489"/>
                <a:gd name="connsiteX0" fmla="*/ 0 w 2802717"/>
                <a:gd name="connsiteY0" fmla="*/ 40494 h 1965489"/>
                <a:gd name="connsiteX1" fmla="*/ 119034 w 2802717"/>
                <a:gd name="connsiteY1" fmla="*/ 164939 h 1965489"/>
                <a:gd name="connsiteX2" fmla="*/ 216426 w 2802717"/>
                <a:gd name="connsiteY2" fmla="*/ 549095 h 1965489"/>
                <a:gd name="connsiteX3" fmla="*/ 324639 w 2802717"/>
                <a:gd name="connsiteY3" fmla="*/ 1495959 h 1965489"/>
                <a:gd name="connsiteX4" fmla="*/ 422031 w 2802717"/>
                <a:gd name="connsiteY4" fmla="*/ 1869294 h 1965489"/>
                <a:gd name="connsiteX5" fmla="*/ 508601 w 2802717"/>
                <a:gd name="connsiteY5" fmla="*/ 1961275 h 1965489"/>
                <a:gd name="connsiteX6" fmla="*/ 622225 w 2802717"/>
                <a:gd name="connsiteY6" fmla="*/ 1771902 h 1965489"/>
                <a:gd name="connsiteX7" fmla="*/ 746670 w 2802717"/>
                <a:gd name="connsiteY7" fmla="*/ 1122624 h 1965489"/>
                <a:gd name="connsiteX8" fmla="*/ 908989 w 2802717"/>
                <a:gd name="connsiteY8" fmla="*/ 500399 h 1965489"/>
                <a:gd name="connsiteX9" fmla="*/ 1038844 w 2802717"/>
                <a:gd name="connsiteY9" fmla="*/ 181170 h 1965489"/>
                <a:gd name="connsiteX10" fmla="*/ 1271503 w 2802717"/>
                <a:gd name="connsiteY10" fmla="*/ 35083 h 1965489"/>
                <a:gd name="connsiteX11" fmla="*/ 1942423 w 2802717"/>
                <a:gd name="connsiteY11" fmla="*/ 2619 h 1965489"/>
                <a:gd name="connsiteX12" fmla="*/ 2802717 w 2802717"/>
                <a:gd name="connsiteY12" fmla="*/ 2619 h 1965489"/>
                <a:gd name="connsiteX0" fmla="*/ 0 w 2802717"/>
                <a:gd name="connsiteY0" fmla="*/ 40494 h 1965489"/>
                <a:gd name="connsiteX1" fmla="*/ 119034 w 2802717"/>
                <a:gd name="connsiteY1" fmla="*/ 164939 h 1965489"/>
                <a:gd name="connsiteX2" fmla="*/ 216426 w 2802717"/>
                <a:gd name="connsiteY2" fmla="*/ 549095 h 1965489"/>
                <a:gd name="connsiteX3" fmla="*/ 324639 w 2802717"/>
                <a:gd name="connsiteY3" fmla="*/ 1495959 h 1965489"/>
                <a:gd name="connsiteX4" fmla="*/ 422031 w 2802717"/>
                <a:gd name="connsiteY4" fmla="*/ 1869294 h 1965489"/>
                <a:gd name="connsiteX5" fmla="*/ 508601 w 2802717"/>
                <a:gd name="connsiteY5" fmla="*/ 1961275 h 1965489"/>
                <a:gd name="connsiteX6" fmla="*/ 622225 w 2802717"/>
                <a:gd name="connsiteY6" fmla="*/ 1771902 h 1965489"/>
                <a:gd name="connsiteX7" fmla="*/ 746670 w 2802717"/>
                <a:gd name="connsiteY7" fmla="*/ 1122624 h 1965489"/>
                <a:gd name="connsiteX8" fmla="*/ 908989 w 2802717"/>
                <a:gd name="connsiteY8" fmla="*/ 500399 h 1965489"/>
                <a:gd name="connsiteX9" fmla="*/ 1038844 w 2802717"/>
                <a:gd name="connsiteY9" fmla="*/ 181170 h 1965489"/>
                <a:gd name="connsiteX10" fmla="*/ 1271503 w 2802717"/>
                <a:gd name="connsiteY10" fmla="*/ 35083 h 1965489"/>
                <a:gd name="connsiteX11" fmla="*/ 1942423 w 2802717"/>
                <a:gd name="connsiteY11" fmla="*/ 2619 h 1965489"/>
                <a:gd name="connsiteX12" fmla="*/ 2802717 w 2802717"/>
                <a:gd name="connsiteY12" fmla="*/ 2619 h 1965489"/>
                <a:gd name="connsiteX0" fmla="*/ 0 w 2802717"/>
                <a:gd name="connsiteY0" fmla="*/ 40494 h 1964200"/>
                <a:gd name="connsiteX1" fmla="*/ 119034 w 2802717"/>
                <a:gd name="connsiteY1" fmla="*/ 164939 h 1964200"/>
                <a:gd name="connsiteX2" fmla="*/ 216426 w 2802717"/>
                <a:gd name="connsiteY2" fmla="*/ 549095 h 1964200"/>
                <a:gd name="connsiteX3" fmla="*/ 324639 w 2802717"/>
                <a:gd name="connsiteY3" fmla="*/ 1495959 h 1964200"/>
                <a:gd name="connsiteX4" fmla="*/ 422031 w 2802717"/>
                <a:gd name="connsiteY4" fmla="*/ 1858472 h 1964200"/>
                <a:gd name="connsiteX5" fmla="*/ 508601 w 2802717"/>
                <a:gd name="connsiteY5" fmla="*/ 1961275 h 1964200"/>
                <a:gd name="connsiteX6" fmla="*/ 622225 w 2802717"/>
                <a:gd name="connsiteY6" fmla="*/ 1771902 h 1964200"/>
                <a:gd name="connsiteX7" fmla="*/ 746670 w 2802717"/>
                <a:gd name="connsiteY7" fmla="*/ 1122624 h 1964200"/>
                <a:gd name="connsiteX8" fmla="*/ 908989 w 2802717"/>
                <a:gd name="connsiteY8" fmla="*/ 500399 h 1964200"/>
                <a:gd name="connsiteX9" fmla="*/ 1038844 w 2802717"/>
                <a:gd name="connsiteY9" fmla="*/ 181170 h 1964200"/>
                <a:gd name="connsiteX10" fmla="*/ 1271503 w 2802717"/>
                <a:gd name="connsiteY10" fmla="*/ 35083 h 1964200"/>
                <a:gd name="connsiteX11" fmla="*/ 1942423 w 2802717"/>
                <a:gd name="connsiteY11" fmla="*/ 2619 h 1964200"/>
                <a:gd name="connsiteX12" fmla="*/ 2802717 w 2802717"/>
                <a:gd name="connsiteY12" fmla="*/ 2619 h 1964200"/>
                <a:gd name="connsiteX0" fmla="*/ 0 w 2802717"/>
                <a:gd name="connsiteY0" fmla="*/ 40494 h 1963261"/>
                <a:gd name="connsiteX1" fmla="*/ 119034 w 2802717"/>
                <a:gd name="connsiteY1" fmla="*/ 164939 h 1963261"/>
                <a:gd name="connsiteX2" fmla="*/ 216426 w 2802717"/>
                <a:gd name="connsiteY2" fmla="*/ 549095 h 1963261"/>
                <a:gd name="connsiteX3" fmla="*/ 324639 w 2802717"/>
                <a:gd name="connsiteY3" fmla="*/ 1495959 h 1963261"/>
                <a:gd name="connsiteX4" fmla="*/ 394977 w 2802717"/>
                <a:gd name="connsiteY4" fmla="*/ 1847651 h 1963261"/>
                <a:gd name="connsiteX5" fmla="*/ 508601 w 2802717"/>
                <a:gd name="connsiteY5" fmla="*/ 1961275 h 1963261"/>
                <a:gd name="connsiteX6" fmla="*/ 622225 w 2802717"/>
                <a:gd name="connsiteY6" fmla="*/ 1771902 h 1963261"/>
                <a:gd name="connsiteX7" fmla="*/ 746670 w 2802717"/>
                <a:gd name="connsiteY7" fmla="*/ 1122624 h 1963261"/>
                <a:gd name="connsiteX8" fmla="*/ 908989 w 2802717"/>
                <a:gd name="connsiteY8" fmla="*/ 500399 h 1963261"/>
                <a:gd name="connsiteX9" fmla="*/ 1038844 w 2802717"/>
                <a:gd name="connsiteY9" fmla="*/ 181170 h 1963261"/>
                <a:gd name="connsiteX10" fmla="*/ 1271503 w 2802717"/>
                <a:gd name="connsiteY10" fmla="*/ 35083 h 1963261"/>
                <a:gd name="connsiteX11" fmla="*/ 1942423 w 2802717"/>
                <a:gd name="connsiteY11" fmla="*/ 2619 h 1963261"/>
                <a:gd name="connsiteX12" fmla="*/ 2802717 w 2802717"/>
                <a:gd name="connsiteY12" fmla="*/ 2619 h 1963261"/>
                <a:gd name="connsiteX0" fmla="*/ 0 w 2802717"/>
                <a:gd name="connsiteY0" fmla="*/ 40494 h 1963642"/>
                <a:gd name="connsiteX1" fmla="*/ 119034 w 2802717"/>
                <a:gd name="connsiteY1" fmla="*/ 164939 h 1963642"/>
                <a:gd name="connsiteX2" fmla="*/ 216426 w 2802717"/>
                <a:gd name="connsiteY2" fmla="*/ 549095 h 1963642"/>
                <a:gd name="connsiteX3" fmla="*/ 324639 w 2802717"/>
                <a:gd name="connsiteY3" fmla="*/ 1495959 h 1963642"/>
                <a:gd name="connsiteX4" fmla="*/ 394977 w 2802717"/>
                <a:gd name="connsiteY4" fmla="*/ 1847651 h 1963642"/>
                <a:gd name="connsiteX5" fmla="*/ 508601 w 2802717"/>
                <a:gd name="connsiteY5" fmla="*/ 1961275 h 1963642"/>
                <a:gd name="connsiteX6" fmla="*/ 622225 w 2802717"/>
                <a:gd name="connsiteY6" fmla="*/ 1771902 h 1963642"/>
                <a:gd name="connsiteX7" fmla="*/ 746670 w 2802717"/>
                <a:gd name="connsiteY7" fmla="*/ 1122624 h 1963642"/>
                <a:gd name="connsiteX8" fmla="*/ 908989 w 2802717"/>
                <a:gd name="connsiteY8" fmla="*/ 500399 h 1963642"/>
                <a:gd name="connsiteX9" fmla="*/ 1038844 w 2802717"/>
                <a:gd name="connsiteY9" fmla="*/ 181170 h 1963642"/>
                <a:gd name="connsiteX10" fmla="*/ 1271503 w 2802717"/>
                <a:gd name="connsiteY10" fmla="*/ 35083 h 1963642"/>
                <a:gd name="connsiteX11" fmla="*/ 1942423 w 2802717"/>
                <a:gd name="connsiteY11" fmla="*/ 2619 h 1963642"/>
                <a:gd name="connsiteX12" fmla="*/ 2802717 w 2802717"/>
                <a:gd name="connsiteY12" fmla="*/ 2619 h 1963642"/>
                <a:gd name="connsiteX0" fmla="*/ 0 w 2802717"/>
                <a:gd name="connsiteY0" fmla="*/ 40494 h 1964019"/>
                <a:gd name="connsiteX1" fmla="*/ 119034 w 2802717"/>
                <a:gd name="connsiteY1" fmla="*/ 164939 h 1964019"/>
                <a:gd name="connsiteX2" fmla="*/ 216426 w 2802717"/>
                <a:gd name="connsiteY2" fmla="*/ 549095 h 1964019"/>
                <a:gd name="connsiteX3" fmla="*/ 324639 w 2802717"/>
                <a:gd name="connsiteY3" fmla="*/ 1382336 h 1964019"/>
                <a:gd name="connsiteX4" fmla="*/ 394977 w 2802717"/>
                <a:gd name="connsiteY4" fmla="*/ 1847651 h 1964019"/>
                <a:gd name="connsiteX5" fmla="*/ 508601 w 2802717"/>
                <a:gd name="connsiteY5" fmla="*/ 1961275 h 1964019"/>
                <a:gd name="connsiteX6" fmla="*/ 622225 w 2802717"/>
                <a:gd name="connsiteY6" fmla="*/ 1771902 h 1964019"/>
                <a:gd name="connsiteX7" fmla="*/ 746670 w 2802717"/>
                <a:gd name="connsiteY7" fmla="*/ 1122624 h 1964019"/>
                <a:gd name="connsiteX8" fmla="*/ 908989 w 2802717"/>
                <a:gd name="connsiteY8" fmla="*/ 500399 h 1964019"/>
                <a:gd name="connsiteX9" fmla="*/ 1038844 w 2802717"/>
                <a:gd name="connsiteY9" fmla="*/ 181170 h 1964019"/>
                <a:gd name="connsiteX10" fmla="*/ 1271503 w 2802717"/>
                <a:gd name="connsiteY10" fmla="*/ 35083 h 1964019"/>
                <a:gd name="connsiteX11" fmla="*/ 1942423 w 2802717"/>
                <a:gd name="connsiteY11" fmla="*/ 2619 h 1964019"/>
                <a:gd name="connsiteX12" fmla="*/ 2802717 w 2802717"/>
                <a:gd name="connsiteY12" fmla="*/ 2619 h 1964019"/>
                <a:gd name="connsiteX0" fmla="*/ 0 w 2802717"/>
                <a:gd name="connsiteY0" fmla="*/ 40494 h 1962661"/>
                <a:gd name="connsiteX1" fmla="*/ 119034 w 2802717"/>
                <a:gd name="connsiteY1" fmla="*/ 164939 h 1962661"/>
                <a:gd name="connsiteX2" fmla="*/ 216426 w 2802717"/>
                <a:gd name="connsiteY2" fmla="*/ 549095 h 1962661"/>
                <a:gd name="connsiteX3" fmla="*/ 324639 w 2802717"/>
                <a:gd name="connsiteY3" fmla="*/ 1382336 h 1962661"/>
                <a:gd name="connsiteX4" fmla="*/ 394977 w 2802717"/>
                <a:gd name="connsiteY4" fmla="*/ 1831419 h 1962661"/>
                <a:gd name="connsiteX5" fmla="*/ 508601 w 2802717"/>
                <a:gd name="connsiteY5" fmla="*/ 1961275 h 1962661"/>
                <a:gd name="connsiteX6" fmla="*/ 622225 w 2802717"/>
                <a:gd name="connsiteY6" fmla="*/ 1771902 h 1962661"/>
                <a:gd name="connsiteX7" fmla="*/ 746670 w 2802717"/>
                <a:gd name="connsiteY7" fmla="*/ 1122624 h 1962661"/>
                <a:gd name="connsiteX8" fmla="*/ 908989 w 2802717"/>
                <a:gd name="connsiteY8" fmla="*/ 500399 h 1962661"/>
                <a:gd name="connsiteX9" fmla="*/ 1038844 w 2802717"/>
                <a:gd name="connsiteY9" fmla="*/ 181170 h 1962661"/>
                <a:gd name="connsiteX10" fmla="*/ 1271503 w 2802717"/>
                <a:gd name="connsiteY10" fmla="*/ 35083 h 1962661"/>
                <a:gd name="connsiteX11" fmla="*/ 1942423 w 2802717"/>
                <a:gd name="connsiteY11" fmla="*/ 2619 h 1962661"/>
                <a:gd name="connsiteX12" fmla="*/ 2802717 w 2802717"/>
                <a:gd name="connsiteY12" fmla="*/ 2619 h 1962661"/>
                <a:gd name="connsiteX0" fmla="*/ 0 w 2802717"/>
                <a:gd name="connsiteY0" fmla="*/ 37875 h 1960042"/>
                <a:gd name="connsiteX1" fmla="*/ 119034 w 2802717"/>
                <a:gd name="connsiteY1" fmla="*/ 162320 h 1960042"/>
                <a:gd name="connsiteX2" fmla="*/ 216426 w 2802717"/>
                <a:gd name="connsiteY2" fmla="*/ 546476 h 1960042"/>
                <a:gd name="connsiteX3" fmla="*/ 324639 w 2802717"/>
                <a:gd name="connsiteY3" fmla="*/ 1379717 h 1960042"/>
                <a:gd name="connsiteX4" fmla="*/ 394977 w 2802717"/>
                <a:gd name="connsiteY4" fmla="*/ 1828800 h 1960042"/>
                <a:gd name="connsiteX5" fmla="*/ 508601 w 2802717"/>
                <a:gd name="connsiteY5" fmla="*/ 1958656 h 1960042"/>
                <a:gd name="connsiteX6" fmla="*/ 622225 w 2802717"/>
                <a:gd name="connsiteY6" fmla="*/ 1769283 h 1960042"/>
                <a:gd name="connsiteX7" fmla="*/ 746670 w 2802717"/>
                <a:gd name="connsiteY7" fmla="*/ 1120005 h 1960042"/>
                <a:gd name="connsiteX8" fmla="*/ 908989 w 2802717"/>
                <a:gd name="connsiteY8" fmla="*/ 497780 h 1960042"/>
                <a:gd name="connsiteX9" fmla="*/ 1038844 w 2802717"/>
                <a:gd name="connsiteY9" fmla="*/ 178551 h 1960042"/>
                <a:gd name="connsiteX10" fmla="*/ 1271503 w 2802717"/>
                <a:gd name="connsiteY10" fmla="*/ 32464 h 1960042"/>
                <a:gd name="connsiteX11" fmla="*/ 1942423 w 2802717"/>
                <a:gd name="connsiteY11" fmla="*/ 0 h 1960042"/>
                <a:gd name="connsiteX12" fmla="*/ 2802717 w 2802717"/>
                <a:gd name="connsiteY12" fmla="*/ 7717 h 1960042"/>
                <a:gd name="connsiteX0" fmla="*/ 0 w 2767993"/>
                <a:gd name="connsiteY0" fmla="*/ 39466 h 1961633"/>
                <a:gd name="connsiteX1" fmla="*/ 119034 w 2767993"/>
                <a:gd name="connsiteY1" fmla="*/ 163911 h 1961633"/>
                <a:gd name="connsiteX2" fmla="*/ 216426 w 2767993"/>
                <a:gd name="connsiteY2" fmla="*/ 548067 h 1961633"/>
                <a:gd name="connsiteX3" fmla="*/ 324639 w 2767993"/>
                <a:gd name="connsiteY3" fmla="*/ 1381308 h 1961633"/>
                <a:gd name="connsiteX4" fmla="*/ 394977 w 2767993"/>
                <a:gd name="connsiteY4" fmla="*/ 1830391 h 1961633"/>
                <a:gd name="connsiteX5" fmla="*/ 508601 w 2767993"/>
                <a:gd name="connsiteY5" fmla="*/ 1960247 h 1961633"/>
                <a:gd name="connsiteX6" fmla="*/ 622225 w 2767993"/>
                <a:gd name="connsiteY6" fmla="*/ 1770874 h 1961633"/>
                <a:gd name="connsiteX7" fmla="*/ 746670 w 2767993"/>
                <a:gd name="connsiteY7" fmla="*/ 1121596 h 1961633"/>
                <a:gd name="connsiteX8" fmla="*/ 908989 w 2767993"/>
                <a:gd name="connsiteY8" fmla="*/ 499371 h 1961633"/>
                <a:gd name="connsiteX9" fmla="*/ 1038844 w 2767993"/>
                <a:gd name="connsiteY9" fmla="*/ 180142 h 1961633"/>
                <a:gd name="connsiteX10" fmla="*/ 1271503 w 2767993"/>
                <a:gd name="connsiteY10" fmla="*/ 34055 h 1961633"/>
                <a:gd name="connsiteX11" fmla="*/ 1942423 w 2767993"/>
                <a:gd name="connsiteY11" fmla="*/ 1591 h 1961633"/>
                <a:gd name="connsiteX12" fmla="*/ 2767993 w 2767993"/>
                <a:gd name="connsiteY12" fmla="*/ 5450 h 1961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67993" h="1961633">
                  <a:moveTo>
                    <a:pt x="0" y="39466"/>
                  </a:moveTo>
                  <a:cubicBezTo>
                    <a:pt x="41481" y="59305"/>
                    <a:pt x="82963" y="79144"/>
                    <a:pt x="119034" y="163911"/>
                  </a:cubicBezTo>
                  <a:cubicBezTo>
                    <a:pt x="155105" y="248678"/>
                    <a:pt x="182159" y="345168"/>
                    <a:pt x="216426" y="548067"/>
                  </a:cubicBezTo>
                  <a:cubicBezTo>
                    <a:pt x="250694" y="750967"/>
                    <a:pt x="294881" y="1167587"/>
                    <a:pt x="324639" y="1381308"/>
                  </a:cubicBezTo>
                  <a:cubicBezTo>
                    <a:pt x="354397" y="1595029"/>
                    <a:pt x="364317" y="1733901"/>
                    <a:pt x="394977" y="1830391"/>
                  </a:cubicBezTo>
                  <a:cubicBezTo>
                    <a:pt x="425637" y="1926881"/>
                    <a:pt x="470726" y="1970166"/>
                    <a:pt x="508601" y="1960247"/>
                  </a:cubicBezTo>
                  <a:cubicBezTo>
                    <a:pt x="546476" y="1950328"/>
                    <a:pt x="582547" y="1910649"/>
                    <a:pt x="622225" y="1770874"/>
                  </a:cubicBezTo>
                  <a:cubicBezTo>
                    <a:pt x="661903" y="1631099"/>
                    <a:pt x="698876" y="1333513"/>
                    <a:pt x="746670" y="1121596"/>
                  </a:cubicBezTo>
                  <a:cubicBezTo>
                    <a:pt x="794464" y="909679"/>
                    <a:pt x="860293" y="656280"/>
                    <a:pt x="908989" y="499371"/>
                  </a:cubicBezTo>
                  <a:cubicBezTo>
                    <a:pt x="957685" y="342462"/>
                    <a:pt x="978425" y="268516"/>
                    <a:pt x="1038844" y="180142"/>
                  </a:cubicBezTo>
                  <a:cubicBezTo>
                    <a:pt x="1099263" y="91768"/>
                    <a:pt x="1120907" y="63813"/>
                    <a:pt x="1271503" y="34055"/>
                  </a:cubicBezTo>
                  <a:cubicBezTo>
                    <a:pt x="1422099" y="4297"/>
                    <a:pt x="1693008" y="6358"/>
                    <a:pt x="1942423" y="1591"/>
                  </a:cubicBezTo>
                  <a:cubicBezTo>
                    <a:pt x="2191838" y="-3176"/>
                    <a:pt x="2492803" y="4164"/>
                    <a:pt x="2767993" y="5450"/>
                  </a:cubicBezTo>
                </a:path>
              </a:pathLst>
            </a:custGeom>
            <a:noFill/>
            <a:ln w="28575">
              <a:solidFill>
                <a:schemeClr val="bg1"/>
              </a:solidFill>
              <a:miter lim="800000"/>
              <a:headEnd/>
              <a:tailEnd/>
            </a:ln>
          </p:spPr>
          <p:txBody>
            <a:bodyPr rtlCol="0" anchor="ctr"/>
            <a:lstStyle/>
            <a:p>
              <a:pPr algn="ctr"/>
              <a:endParaRPr lang="en-US" dirty="0"/>
            </a:p>
          </p:txBody>
        </p:sp>
        <p:sp>
          <p:nvSpPr>
            <p:cNvPr id="13" name="Freeform: Shape 12">
              <a:extLst>
                <a:ext uri="{FF2B5EF4-FFF2-40B4-BE49-F238E27FC236}">
                  <a16:creationId xmlns:a16="http://schemas.microsoft.com/office/drawing/2014/main" id="{70044281-1094-417F-B1D0-B030C4F4BDC1}"/>
                </a:ext>
              </a:extLst>
            </p:cNvPr>
            <p:cNvSpPr/>
            <p:nvPr/>
          </p:nvSpPr>
          <p:spPr bwMode="auto">
            <a:xfrm>
              <a:off x="6054609" y="2816252"/>
              <a:ext cx="2594715" cy="2774942"/>
            </a:xfrm>
            <a:custGeom>
              <a:avLst/>
              <a:gdLst>
                <a:gd name="connsiteX0" fmla="*/ 0 w 2570184"/>
                <a:gd name="connsiteY0" fmla="*/ 431 h 2767530"/>
                <a:gd name="connsiteX1" fmla="*/ 75749 w 2570184"/>
                <a:gd name="connsiteY1" fmla="*/ 162751 h 2767530"/>
                <a:gd name="connsiteX2" fmla="*/ 108213 w 2570184"/>
                <a:gd name="connsiteY2" fmla="*/ 465747 h 2767530"/>
                <a:gd name="connsiteX3" fmla="*/ 194783 w 2570184"/>
                <a:gd name="connsiteY3" fmla="*/ 1461307 h 2767530"/>
                <a:gd name="connsiteX4" fmla="*/ 292175 w 2570184"/>
                <a:gd name="connsiteY4" fmla="*/ 2115996 h 2767530"/>
                <a:gd name="connsiteX5" fmla="*/ 557297 w 2570184"/>
                <a:gd name="connsiteY5" fmla="*/ 2478509 h 2767530"/>
                <a:gd name="connsiteX6" fmla="*/ 779134 w 2570184"/>
                <a:gd name="connsiteY6" fmla="*/ 2294547 h 2767530"/>
                <a:gd name="connsiteX7" fmla="*/ 919811 w 2570184"/>
                <a:gd name="connsiteY7" fmla="*/ 1769714 h 2767530"/>
                <a:gd name="connsiteX8" fmla="*/ 1028024 w 2570184"/>
                <a:gd name="connsiteY8" fmla="*/ 774154 h 2767530"/>
                <a:gd name="connsiteX9" fmla="*/ 1114594 w 2570184"/>
                <a:gd name="connsiteY9" fmla="*/ 206036 h 2767530"/>
                <a:gd name="connsiteX10" fmla="*/ 1309377 w 2570184"/>
                <a:gd name="connsiteY10" fmla="*/ 431 h 2767530"/>
                <a:gd name="connsiteX11" fmla="*/ 1455465 w 2570184"/>
                <a:gd name="connsiteY11" fmla="*/ 249321 h 2767530"/>
                <a:gd name="connsiteX12" fmla="*/ 1520393 w 2570184"/>
                <a:gd name="connsiteY12" fmla="*/ 1315219 h 2767530"/>
                <a:gd name="connsiteX13" fmla="*/ 1574499 w 2570184"/>
                <a:gd name="connsiteY13" fmla="*/ 2283726 h 2767530"/>
                <a:gd name="connsiteX14" fmla="*/ 1785515 w 2570184"/>
                <a:gd name="connsiteY14" fmla="*/ 2721988 h 2767530"/>
                <a:gd name="connsiteX15" fmla="*/ 2169671 w 2570184"/>
                <a:gd name="connsiteY15" fmla="*/ 2716578 h 2767530"/>
                <a:gd name="connsiteX16" fmla="*/ 2434793 w 2570184"/>
                <a:gd name="connsiteY16" fmla="*/ 2391939 h 2767530"/>
                <a:gd name="connsiteX17" fmla="*/ 2548416 w 2570184"/>
                <a:gd name="connsiteY17" fmla="*/ 2267494 h 2767530"/>
                <a:gd name="connsiteX18" fmla="*/ 2570059 w 2570184"/>
                <a:gd name="connsiteY18" fmla="*/ 2278315 h 2767530"/>
                <a:gd name="connsiteX0" fmla="*/ 0 w 2548416"/>
                <a:gd name="connsiteY0" fmla="*/ 431 h 2767530"/>
                <a:gd name="connsiteX1" fmla="*/ 75749 w 2548416"/>
                <a:gd name="connsiteY1" fmla="*/ 162751 h 2767530"/>
                <a:gd name="connsiteX2" fmla="*/ 108213 w 2548416"/>
                <a:gd name="connsiteY2" fmla="*/ 465747 h 2767530"/>
                <a:gd name="connsiteX3" fmla="*/ 194783 w 2548416"/>
                <a:gd name="connsiteY3" fmla="*/ 1461307 h 2767530"/>
                <a:gd name="connsiteX4" fmla="*/ 292175 w 2548416"/>
                <a:gd name="connsiteY4" fmla="*/ 2115996 h 2767530"/>
                <a:gd name="connsiteX5" fmla="*/ 557297 w 2548416"/>
                <a:gd name="connsiteY5" fmla="*/ 2478509 h 2767530"/>
                <a:gd name="connsiteX6" fmla="*/ 779134 w 2548416"/>
                <a:gd name="connsiteY6" fmla="*/ 2294547 h 2767530"/>
                <a:gd name="connsiteX7" fmla="*/ 919811 w 2548416"/>
                <a:gd name="connsiteY7" fmla="*/ 1769714 h 2767530"/>
                <a:gd name="connsiteX8" fmla="*/ 1028024 w 2548416"/>
                <a:gd name="connsiteY8" fmla="*/ 774154 h 2767530"/>
                <a:gd name="connsiteX9" fmla="*/ 1114594 w 2548416"/>
                <a:gd name="connsiteY9" fmla="*/ 206036 h 2767530"/>
                <a:gd name="connsiteX10" fmla="*/ 1309377 w 2548416"/>
                <a:gd name="connsiteY10" fmla="*/ 431 h 2767530"/>
                <a:gd name="connsiteX11" fmla="*/ 1455465 w 2548416"/>
                <a:gd name="connsiteY11" fmla="*/ 249321 h 2767530"/>
                <a:gd name="connsiteX12" fmla="*/ 1520393 w 2548416"/>
                <a:gd name="connsiteY12" fmla="*/ 1315219 h 2767530"/>
                <a:gd name="connsiteX13" fmla="*/ 1574499 w 2548416"/>
                <a:gd name="connsiteY13" fmla="*/ 2283726 h 2767530"/>
                <a:gd name="connsiteX14" fmla="*/ 1785515 w 2548416"/>
                <a:gd name="connsiteY14" fmla="*/ 2721988 h 2767530"/>
                <a:gd name="connsiteX15" fmla="*/ 2169671 w 2548416"/>
                <a:gd name="connsiteY15" fmla="*/ 2716578 h 2767530"/>
                <a:gd name="connsiteX16" fmla="*/ 2434793 w 2548416"/>
                <a:gd name="connsiteY16" fmla="*/ 2391939 h 2767530"/>
                <a:gd name="connsiteX17" fmla="*/ 2548416 w 2548416"/>
                <a:gd name="connsiteY17" fmla="*/ 2267494 h 2767530"/>
                <a:gd name="connsiteX0" fmla="*/ 0 w 2548416"/>
                <a:gd name="connsiteY0" fmla="*/ 431 h 2757836"/>
                <a:gd name="connsiteX1" fmla="*/ 75749 w 2548416"/>
                <a:gd name="connsiteY1" fmla="*/ 162751 h 2757836"/>
                <a:gd name="connsiteX2" fmla="*/ 108213 w 2548416"/>
                <a:gd name="connsiteY2" fmla="*/ 465747 h 2757836"/>
                <a:gd name="connsiteX3" fmla="*/ 194783 w 2548416"/>
                <a:gd name="connsiteY3" fmla="*/ 1461307 h 2757836"/>
                <a:gd name="connsiteX4" fmla="*/ 292175 w 2548416"/>
                <a:gd name="connsiteY4" fmla="*/ 2115996 h 2757836"/>
                <a:gd name="connsiteX5" fmla="*/ 557297 w 2548416"/>
                <a:gd name="connsiteY5" fmla="*/ 2478509 h 2757836"/>
                <a:gd name="connsiteX6" fmla="*/ 779134 w 2548416"/>
                <a:gd name="connsiteY6" fmla="*/ 2294547 h 2757836"/>
                <a:gd name="connsiteX7" fmla="*/ 919811 w 2548416"/>
                <a:gd name="connsiteY7" fmla="*/ 1769714 h 2757836"/>
                <a:gd name="connsiteX8" fmla="*/ 1028024 w 2548416"/>
                <a:gd name="connsiteY8" fmla="*/ 774154 h 2757836"/>
                <a:gd name="connsiteX9" fmla="*/ 1114594 w 2548416"/>
                <a:gd name="connsiteY9" fmla="*/ 206036 h 2757836"/>
                <a:gd name="connsiteX10" fmla="*/ 1309377 w 2548416"/>
                <a:gd name="connsiteY10" fmla="*/ 431 h 2757836"/>
                <a:gd name="connsiteX11" fmla="*/ 1455465 w 2548416"/>
                <a:gd name="connsiteY11" fmla="*/ 249321 h 2757836"/>
                <a:gd name="connsiteX12" fmla="*/ 1520393 w 2548416"/>
                <a:gd name="connsiteY12" fmla="*/ 1315219 h 2757836"/>
                <a:gd name="connsiteX13" fmla="*/ 1574499 w 2548416"/>
                <a:gd name="connsiteY13" fmla="*/ 2283726 h 2757836"/>
                <a:gd name="connsiteX14" fmla="*/ 1807158 w 2548416"/>
                <a:gd name="connsiteY14" fmla="*/ 2705757 h 2757836"/>
                <a:gd name="connsiteX15" fmla="*/ 2169671 w 2548416"/>
                <a:gd name="connsiteY15" fmla="*/ 2716578 h 2757836"/>
                <a:gd name="connsiteX16" fmla="*/ 2434793 w 2548416"/>
                <a:gd name="connsiteY16" fmla="*/ 2391939 h 2757836"/>
                <a:gd name="connsiteX17" fmla="*/ 2548416 w 2548416"/>
                <a:gd name="connsiteY17" fmla="*/ 2267494 h 2757836"/>
                <a:gd name="connsiteX0" fmla="*/ 0 w 2548416"/>
                <a:gd name="connsiteY0" fmla="*/ 431 h 2764160"/>
                <a:gd name="connsiteX1" fmla="*/ 75749 w 2548416"/>
                <a:gd name="connsiteY1" fmla="*/ 162751 h 2764160"/>
                <a:gd name="connsiteX2" fmla="*/ 108213 w 2548416"/>
                <a:gd name="connsiteY2" fmla="*/ 465747 h 2764160"/>
                <a:gd name="connsiteX3" fmla="*/ 194783 w 2548416"/>
                <a:gd name="connsiteY3" fmla="*/ 1461307 h 2764160"/>
                <a:gd name="connsiteX4" fmla="*/ 292175 w 2548416"/>
                <a:gd name="connsiteY4" fmla="*/ 2115996 h 2764160"/>
                <a:gd name="connsiteX5" fmla="*/ 557297 w 2548416"/>
                <a:gd name="connsiteY5" fmla="*/ 2478509 h 2764160"/>
                <a:gd name="connsiteX6" fmla="*/ 779134 w 2548416"/>
                <a:gd name="connsiteY6" fmla="*/ 2294547 h 2764160"/>
                <a:gd name="connsiteX7" fmla="*/ 919811 w 2548416"/>
                <a:gd name="connsiteY7" fmla="*/ 1769714 h 2764160"/>
                <a:gd name="connsiteX8" fmla="*/ 1028024 w 2548416"/>
                <a:gd name="connsiteY8" fmla="*/ 774154 h 2764160"/>
                <a:gd name="connsiteX9" fmla="*/ 1114594 w 2548416"/>
                <a:gd name="connsiteY9" fmla="*/ 206036 h 2764160"/>
                <a:gd name="connsiteX10" fmla="*/ 1309377 w 2548416"/>
                <a:gd name="connsiteY10" fmla="*/ 431 h 2764160"/>
                <a:gd name="connsiteX11" fmla="*/ 1455465 w 2548416"/>
                <a:gd name="connsiteY11" fmla="*/ 249321 h 2764160"/>
                <a:gd name="connsiteX12" fmla="*/ 1520393 w 2548416"/>
                <a:gd name="connsiteY12" fmla="*/ 1315219 h 2764160"/>
                <a:gd name="connsiteX13" fmla="*/ 1574499 w 2548416"/>
                <a:gd name="connsiteY13" fmla="*/ 2283726 h 2764160"/>
                <a:gd name="connsiteX14" fmla="*/ 1807158 w 2548416"/>
                <a:gd name="connsiteY14" fmla="*/ 2716578 h 2764160"/>
                <a:gd name="connsiteX15" fmla="*/ 2169671 w 2548416"/>
                <a:gd name="connsiteY15" fmla="*/ 2716578 h 2764160"/>
                <a:gd name="connsiteX16" fmla="*/ 2434793 w 2548416"/>
                <a:gd name="connsiteY16" fmla="*/ 2391939 h 2764160"/>
                <a:gd name="connsiteX17" fmla="*/ 2548416 w 2548416"/>
                <a:gd name="connsiteY17" fmla="*/ 2267494 h 2764160"/>
                <a:gd name="connsiteX0" fmla="*/ 0 w 2548416"/>
                <a:gd name="connsiteY0" fmla="*/ 431 h 2764160"/>
                <a:gd name="connsiteX1" fmla="*/ 75749 w 2548416"/>
                <a:gd name="connsiteY1" fmla="*/ 162751 h 2764160"/>
                <a:gd name="connsiteX2" fmla="*/ 108213 w 2548416"/>
                <a:gd name="connsiteY2" fmla="*/ 465747 h 2764160"/>
                <a:gd name="connsiteX3" fmla="*/ 194783 w 2548416"/>
                <a:gd name="connsiteY3" fmla="*/ 1461307 h 2764160"/>
                <a:gd name="connsiteX4" fmla="*/ 292175 w 2548416"/>
                <a:gd name="connsiteY4" fmla="*/ 2115996 h 2764160"/>
                <a:gd name="connsiteX5" fmla="*/ 557297 w 2548416"/>
                <a:gd name="connsiteY5" fmla="*/ 2478509 h 2764160"/>
                <a:gd name="connsiteX6" fmla="*/ 779134 w 2548416"/>
                <a:gd name="connsiteY6" fmla="*/ 2294547 h 2764160"/>
                <a:gd name="connsiteX7" fmla="*/ 919811 w 2548416"/>
                <a:gd name="connsiteY7" fmla="*/ 1769714 h 2764160"/>
                <a:gd name="connsiteX8" fmla="*/ 1028024 w 2548416"/>
                <a:gd name="connsiteY8" fmla="*/ 774154 h 2764160"/>
                <a:gd name="connsiteX9" fmla="*/ 1114594 w 2548416"/>
                <a:gd name="connsiteY9" fmla="*/ 206036 h 2764160"/>
                <a:gd name="connsiteX10" fmla="*/ 1309377 w 2548416"/>
                <a:gd name="connsiteY10" fmla="*/ 431 h 2764160"/>
                <a:gd name="connsiteX11" fmla="*/ 1455465 w 2548416"/>
                <a:gd name="connsiteY11" fmla="*/ 249321 h 2764160"/>
                <a:gd name="connsiteX12" fmla="*/ 1520393 w 2548416"/>
                <a:gd name="connsiteY12" fmla="*/ 1315219 h 2764160"/>
                <a:gd name="connsiteX13" fmla="*/ 1574499 w 2548416"/>
                <a:gd name="connsiteY13" fmla="*/ 2283726 h 2764160"/>
                <a:gd name="connsiteX14" fmla="*/ 1807158 w 2548416"/>
                <a:gd name="connsiteY14" fmla="*/ 2716578 h 2764160"/>
                <a:gd name="connsiteX15" fmla="*/ 2169671 w 2548416"/>
                <a:gd name="connsiteY15" fmla="*/ 2716578 h 2764160"/>
                <a:gd name="connsiteX16" fmla="*/ 2434793 w 2548416"/>
                <a:gd name="connsiteY16" fmla="*/ 2391939 h 2764160"/>
                <a:gd name="connsiteX17" fmla="*/ 2548416 w 2548416"/>
                <a:gd name="connsiteY17" fmla="*/ 2267494 h 2764160"/>
                <a:gd name="connsiteX0" fmla="*/ 0 w 2548416"/>
                <a:gd name="connsiteY0" fmla="*/ 431 h 2764160"/>
                <a:gd name="connsiteX1" fmla="*/ 75749 w 2548416"/>
                <a:gd name="connsiteY1" fmla="*/ 162751 h 2764160"/>
                <a:gd name="connsiteX2" fmla="*/ 108213 w 2548416"/>
                <a:gd name="connsiteY2" fmla="*/ 465747 h 2764160"/>
                <a:gd name="connsiteX3" fmla="*/ 194783 w 2548416"/>
                <a:gd name="connsiteY3" fmla="*/ 1461307 h 2764160"/>
                <a:gd name="connsiteX4" fmla="*/ 292175 w 2548416"/>
                <a:gd name="connsiteY4" fmla="*/ 2115996 h 2764160"/>
                <a:gd name="connsiteX5" fmla="*/ 557297 w 2548416"/>
                <a:gd name="connsiteY5" fmla="*/ 2478509 h 2764160"/>
                <a:gd name="connsiteX6" fmla="*/ 779134 w 2548416"/>
                <a:gd name="connsiteY6" fmla="*/ 2294547 h 2764160"/>
                <a:gd name="connsiteX7" fmla="*/ 919811 w 2548416"/>
                <a:gd name="connsiteY7" fmla="*/ 1769714 h 2764160"/>
                <a:gd name="connsiteX8" fmla="*/ 1028024 w 2548416"/>
                <a:gd name="connsiteY8" fmla="*/ 774154 h 2764160"/>
                <a:gd name="connsiteX9" fmla="*/ 1114594 w 2548416"/>
                <a:gd name="connsiteY9" fmla="*/ 206036 h 2764160"/>
                <a:gd name="connsiteX10" fmla="*/ 1309377 w 2548416"/>
                <a:gd name="connsiteY10" fmla="*/ 431 h 2764160"/>
                <a:gd name="connsiteX11" fmla="*/ 1455465 w 2548416"/>
                <a:gd name="connsiteY11" fmla="*/ 249321 h 2764160"/>
                <a:gd name="connsiteX12" fmla="*/ 1520393 w 2548416"/>
                <a:gd name="connsiteY12" fmla="*/ 1315219 h 2764160"/>
                <a:gd name="connsiteX13" fmla="*/ 1574499 w 2548416"/>
                <a:gd name="connsiteY13" fmla="*/ 2283726 h 2764160"/>
                <a:gd name="connsiteX14" fmla="*/ 1807158 w 2548416"/>
                <a:gd name="connsiteY14" fmla="*/ 2716578 h 2764160"/>
                <a:gd name="connsiteX15" fmla="*/ 2169671 w 2548416"/>
                <a:gd name="connsiteY15" fmla="*/ 2716578 h 2764160"/>
                <a:gd name="connsiteX16" fmla="*/ 2434793 w 2548416"/>
                <a:gd name="connsiteY16" fmla="*/ 2391939 h 2764160"/>
                <a:gd name="connsiteX17" fmla="*/ 2548416 w 2548416"/>
                <a:gd name="connsiteY17" fmla="*/ 2267494 h 2764160"/>
                <a:gd name="connsiteX0" fmla="*/ 0 w 2548416"/>
                <a:gd name="connsiteY0" fmla="*/ 11213 h 2774942"/>
                <a:gd name="connsiteX1" fmla="*/ 75749 w 2548416"/>
                <a:gd name="connsiteY1" fmla="*/ 173533 h 2774942"/>
                <a:gd name="connsiteX2" fmla="*/ 108213 w 2548416"/>
                <a:gd name="connsiteY2" fmla="*/ 476529 h 2774942"/>
                <a:gd name="connsiteX3" fmla="*/ 194783 w 2548416"/>
                <a:gd name="connsiteY3" fmla="*/ 1472089 h 2774942"/>
                <a:gd name="connsiteX4" fmla="*/ 292175 w 2548416"/>
                <a:gd name="connsiteY4" fmla="*/ 2126778 h 2774942"/>
                <a:gd name="connsiteX5" fmla="*/ 557297 w 2548416"/>
                <a:gd name="connsiteY5" fmla="*/ 2489291 h 2774942"/>
                <a:gd name="connsiteX6" fmla="*/ 779134 w 2548416"/>
                <a:gd name="connsiteY6" fmla="*/ 2305329 h 2774942"/>
                <a:gd name="connsiteX7" fmla="*/ 919811 w 2548416"/>
                <a:gd name="connsiteY7" fmla="*/ 1780496 h 2774942"/>
                <a:gd name="connsiteX8" fmla="*/ 1028024 w 2548416"/>
                <a:gd name="connsiteY8" fmla="*/ 784936 h 2774942"/>
                <a:gd name="connsiteX9" fmla="*/ 1114594 w 2548416"/>
                <a:gd name="connsiteY9" fmla="*/ 216818 h 2774942"/>
                <a:gd name="connsiteX10" fmla="*/ 1282324 w 2548416"/>
                <a:gd name="connsiteY10" fmla="*/ 392 h 2774942"/>
                <a:gd name="connsiteX11" fmla="*/ 1455465 w 2548416"/>
                <a:gd name="connsiteY11" fmla="*/ 260103 h 2774942"/>
                <a:gd name="connsiteX12" fmla="*/ 1520393 w 2548416"/>
                <a:gd name="connsiteY12" fmla="*/ 1326001 h 2774942"/>
                <a:gd name="connsiteX13" fmla="*/ 1574499 w 2548416"/>
                <a:gd name="connsiteY13" fmla="*/ 2294508 h 2774942"/>
                <a:gd name="connsiteX14" fmla="*/ 1807158 w 2548416"/>
                <a:gd name="connsiteY14" fmla="*/ 2727360 h 2774942"/>
                <a:gd name="connsiteX15" fmla="*/ 2169671 w 2548416"/>
                <a:gd name="connsiteY15" fmla="*/ 2727360 h 2774942"/>
                <a:gd name="connsiteX16" fmla="*/ 2434793 w 2548416"/>
                <a:gd name="connsiteY16" fmla="*/ 2402721 h 2774942"/>
                <a:gd name="connsiteX17" fmla="*/ 2548416 w 2548416"/>
                <a:gd name="connsiteY17" fmla="*/ 2278276 h 2774942"/>
                <a:gd name="connsiteX0" fmla="*/ 0 w 2602431"/>
                <a:gd name="connsiteY0" fmla="*/ 11213 h 2774942"/>
                <a:gd name="connsiteX1" fmla="*/ 129764 w 2602431"/>
                <a:gd name="connsiteY1" fmla="*/ 173533 h 2774942"/>
                <a:gd name="connsiteX2" fmla="*/ 162228 w 2602431"/>
                <a:gd name="connsiteY2" fmla="*/ 476529 h 2774942"/>
                <a:gd name="connsiteX3" fmla="*/ 248798 w 2602431"/>
                <a:gd name="connsiteY3" fmla="*/ 1472089 h 2774942"/>
                <a:gd name="connsiteX4" fmla="*/ 346190 w 2602431"/>
                <a:gd name="connsiteY4" fmla="*/ 2126778 h 2774942"/>
                <a:gd name="connsiteX5" fmla="*/ 611312 w 2602431"/>
                <a:gd name="connsiteY5" fmla="*/ 2489291 h 2774942"/>
                <a:gd name="connsiteX6" fmla="*/ 833149 w 2602431"/>
                <a:gd name="connsiteY6" fmla="*/ 2305329 h 2774942"/>
                <a:gd name="connsiteX7" fmla="*/ 973826 w 2602431"/>
                <a:gd name="connsiteY7" fmla="*/ 1780496 h 2774942"/>
                <a:gd name="connsiteX8" fmla="*/ 1082039 w 2602431"/>
                <a:gd name="connsiteY8" fmla="*/ 784936 h 2774942"/>
                <a:gd name="connsiteX9" fmla="*/ 1168609 w 2602431"/>
                <a:gd name="connsiteY9" fmla="*/ 216818 h 2774942"/>
                <a:gd name="connsiteX10" fmla="*/ 1336339 w 2602431"/>
                <a:gd name="connsiteY10" fmla="*/ 392 h 2774942"/>
                <a:gd name="connsiteX11" fmla="*/ 1509480 w 2602431"/>
                <a:gd name="connsiteY11" fmla="*/ 260103 h 2774942"/>
                <a:gd name="connsiteX12" fmla="*/ 1574408 w 2602431"/>
                <a:gd name="connsiteY12" fmla="*/ 1326001 h 2774942"/>
                <a:gd name="connsiteX13" fmla="*/ 1628514 w 2602431"/>
                <a:gd name="connsiteY13" fmla="*/ 2294508 h 2774942"/>
                <a:gd name="connsiteX14" fmla="*/ 1861173 w 2602431"/>
                <a:gd name="connsiteY14" fmla="*/ 2727360 h 2774942"/>
                <a:gd name="connsiteX15" fmla="*/ 2223686 w 2602431"/>
                <a:gd name="connsiteY15" fmla="*/ 2727360 h 2774942"/>
                <a:gd name="connsiteX16" fmla="*/ 2488808 w 2602431"/>
                <a:gd name="connsiteY16" fmla="*/ 2402721 h 2774942"/>
                <a:gd name="connsiteX17" fmla="*/ 2602431 w 2602431"/>
                <a:gd name="connsiteY17" fmla="*/ 2278276 h 2774942"/>
                <a:gd name="connsiteX0" fmla="*/ 0 w 2602431"/>
                <a:gd name="connsiteY0" fmla="*/ 11213 h 2774942"/>
                <a:gd name="connsiteX1" fmla="*/ 129764 w 2602431"/>
                <a:gd name="connsiteY1" fmla="*/ 173533 h 2774942"/>
                <a:gd name="connsiteX2" fmla="*/ 162228 w 2602431"/>
                <a:gd name="connsiteY2" fmla="*/ 476529 h 2774942"/>
                <a:gd name="connsiteX3" fmla="*/ 248798 w 2602431"/>
                <a:gd name="connsiteY3" fmla="*/ 1472089 h 2774942"/>
                <a:gd name="connsiteX4" fmla="*/ 346190 w 2602431"/>
                <a:gd name="connsiteY4" fmla="*/ 2126778 h 2774942"/>
                <a:gd name="connsiteX5" fmla="*/ 611312 w 2602431"/>
                <a:gd name="connsiteY5" fmla="*/ 2489291 h 2774942"/>
                <a:gd name="connsiteX6" fmla="*/ 833149 w 2602431"/>
                <a:gd name="connsiteY6" fmla="*/ 2305329 h 2774942"/>
                <a:gd name="connsiteX7" fmla="*/ 973826 w 2602431"/>
                <a:gd name="connsiteY7" fmla="*/ 1780496 h 2774942"/>
                <a:gd name="connsiteX8" fmla="*/ 1082039 w 2602431"/>
                <a:gd name="connsiteY8" fmla="*/ 784936 h 2774942"/>
                <a:gd name="connsiteX9" fmla="*/ 1168609 w 2602431"/>
                <a:gd name="connsiteY9" fmla="*/ 216818 h 2774942"/>
                <a:gd name="connsiteX10" fmla="*/ 1336339 w 2602431"/>
                <a:gd name="connsiteY10" fmla="*/ 392 h 2774942"/>
                <a:gd name="connsiteX11" fmla="*/ 1509480 w 2602431"/>
                <a:gd name="connsiteY11" fmla="*/ 260103 h 2774942"/>
                <a:gd name="connsiteX12" fmla="*/ 1574408 w 2602431"/>
                <a:gd name="connsiteY12" fmla="*/ 1326001 h 2774942"/>
                <a:gd name="connsiteX13" fmla="*/ 1628514 w 2602431"/>
                <a:gd name="connsiteY13" fmla="*/ 2294508 h 2774942"/>
                <a:gd name="connsiteX14" fmla="*/ 1861173 w 2602431"/>
                <a:gd name="connsiteY14" fmla="*/ 2727360 h 2774942"/>
                <a:gd name="connsiteX15" fmla="*/ 2223686 w 2602431"/>
                <a:gd name="connsiteY15" fmla="*/ 2727360 h 2774942"/>
                <a:gd name="connsiteX16" fmla="*/ 2488808 w 2602431"/>
                <a:gd name="connsiteY16" fmla="*/ 2402721 h 2774942"/>
                <a:gd name="connsiteX17" fmla="*/ 2602431 w 2602431"/>
                <a:gd name="connsiteY17" fmla="*/ 2278276 h 2774942"/>
                <a:gd name="connsiteX0" fmla="*/ 0 w 2594715"/>
                <a:gd name="connsiteY0" fmla="*/ 3496 h 2774942"/>
                <a:gd name="connsiteX1" fmla="*/ 122048 w 2594715"/>
                <a:gd name="connsiteY1" fmla="*/ 173533 h 2774942"/>
                <a:gd name="connsiteX2" fmla="*/ 154512 w 2594715"/>
                <a:gd name="connsiteY2" fmla="*/ 476529 h 2774942"/>
                <a:gd name="connsiteX3" fmla="*/ 241082 w 2594715"/>
                <a:gd name="connsiteY3" fmla="*/ 1472089 h 2774942"/>
                <a:gd name="connsiteX4" fmla="*/ 338474 w 2594715"/>
                <a:gd name="connsiteY4" fmla="*/ 2126778 h 2774942"/>
                <a:gd name="connsiteX5" fmla="*/ 603596 w 2594715"/>
                <a:gd name="connsiteY5" fmla="*/ 2489291 h 2774942"/>
                <a:gd name="connsiteX6" fmla="*/ 825433 w 2594715"/>
                <a:gd name="connsiteY6" fmla="*/ 2305329 h 2774942"/>
                <a:gd name="connsiteX7" fmla="*/ 966110 w 2594715"/>
                <a:gd name="connsiteY7" fmla="*/ 1780496 h 2774942"/>
                <a:gd name="connsiteX8" fmla="*/ 1074323 w 2594715"/>
                <a:gd name="connsiteY8" fmla="*/ 784936 h 2774942"/>
                <a:gd name="connsiteX9" fmla="*/ 1160893 w 2594715"/>
                <a:gd name="connsiteY9" fmla="*/ 216818 h 2774942"/>
                <a:gd name="connsiteX10" fmla="*/ 1328623 w 2594715"/>
                <a:gd name="connsiteY10" fmla="*/ 392 h 2774942"/>
                <a:gd name="connsiteX11" fmla="*/ 1501764 w 2594715"/>
                <a:gd name="connsiteY11" fmla="*/ 260103 h 2774942"/>
                <a:gd name="connsiteX12" fmla="*/ 1566692 w 2594715"/>
                <a:gd name="connsiteY12" fmla="*/ 1326001 h 2774942"/>
                <a:gd name="connsiteX13" fmla="*/ 1620798 w 2594715"/>
                <a:gd name="connsiteY13" fmla="*/ 2294508 h 2774942"/>
                <a:gd name="connsiteX14" fmla="*/ 1853457 w 2594715"/>
                <a:gd name="connsiteY14" fmla="*/ 2727360 h 2774942"/>
                <a:gd name="connsiteX15" fmla="*/ 2215970 w 2594715"/>
                <a:gd name="connsiteY15" fmla="*/ 2727360 h 2774942"/>
                <a:gd name="connsiteX16" fmla="*/ 2481092 w 2594715"/>
                <a:gd name="connsiteY16" fmla="*/ 2402721 h 2774942"/>
                <a:gd name="connsiteX17" fmla="*/ 2594715 w 2594715"/>
                <a:gd name="connsiteY17" fmla="*/ 2278276 h 277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94715" h="2774942">
                  <a:moveTo>
                    <a:pt x="0" y="3496"/>
                  </a:moveTo>
                  <a:cubicBezTo>
                    <a:pt x="71298" y="7296"/>
                    <a:pt x="96296" y="94694"/>
                    <a:pt x="122048" y="173533"/>
                  </a:cubicBezTo>
                  <a:cubicBezTo>
                    <a:pt x="147800" y="252372"/>
                    <a:pt x="134673" y="260103"/>
                    <a:pt x="154512" y="476529"/>
                  </a:cubicBezTo>
                  <a:cubicBezTo>
                    <a:pt x="174351" y="692955"/>
                    <a:pt x="210422" y="1197048"/>
                    <a:pt x="241082" y="1472089"/>
                  </a:cubicBezTo>
                  <a:cubicBezTo>
                    <a:pt x="271742" y="1747130"/>
                    <a:pt x="278055" y="1957244"/>
                    <a:pt x="338474" y="2126778"/>
                  </a:cubicBezTo>
                  <a:cubicBezTo>
                    <a:pt x="398893" y="2296312"/>
                    <a:pt x="495383" y="2486586"/>
                    <a:pt x="603596" y="2489291"/>
                  </a:cubicBezTo>
                  <a:cubicBezTo>
                    <a:pt x="711809" y="2491996"/>
                    <a:pt x="765014" y="2423461"/>
                    <a:pt x="825433" y="2305329"/>
                  </a:cubicBezTo>
                  <a:cubicBezTo>
                    <a:pt x="885852" y="2187197"/>
                    <a:pt x="924628" y="2033895"/>
                    <a:pt x="966110" y="1780496"/>
                  </a:cubicBezTo>
                  <a:cubicBezTo>
                    <a:pt x="1007592" y="1527097"/>
                    <a:pt x="1041859" y="1045549"/>
                    <a:pt x="1074323" y="784936"/>
                  </a:cubicBezTo>
                  <a:cubicBezTo>
                    <a:pt x="1106787" y="524323"/>
                    <a:pt x="1118510" y="347575"/>
                    <a:pt x="1160893" y="216818"/>
                  </a:cubicBezTo>
                  <a:cubicBezTo>
                    <a:pt x="1203276" y="86061"/>
                    <a:pt x="1271811" y="-6822"/>
                    <a:pt x="1328623" y="392"/>
                  </a:cubicBezTo>
                  <a:cubicBezTo>
                    <a:pt x="1385435" y="7606"/>
                    <a:pt x="1462086" y="39168"/>
                    <a:pt x="1501764" y="260103"/>
                  </a:cubicBezTo>
                  <a:cubicBezTo>
                    <a:pt x="1541442" y="481038"/>
                    <a:pt x="1546853" y="986934"/>
                    <a:pt x="1566692" y="1326001"/>
                  </a:cubicBezTo>
                  <a:cubicBezTo>
                    <a:pt x="1586531" y="1665068"/>
                    <a:pt x="1573004" y="2060948"/>
                    <a:pt x="1620798" y="2294508"/>
                  </a:cubicBezTo>
                  <a:cubicBezTo>
                    <a:pt x="1668592" y="2528068"/>
                    <a:pt x="1754262" y="2655218"/>
                    <a:pt x="1853457" y="2727360"/>
                  </a:cubicBezTo>
                  <a:cubicBezTo>
                    <a:pt x="1952652" y="2799502"/>
                    <a:pt x="2111364" y="2781467"/>
                    <a:pt x="2215970" y="2727360"/>
                  </a:cubicBezTo>
                  <a:cubicBezTo>
                    <a:pt x="2320576" y="2673254"/>
                    <a:pt x="2417968" y="2477568"/>
                    <a:pt x="2481092" y="2402721"/>
                  </a:cubicBezTo>
                  <a:cubicBezTo>
                    <a:pt x="2544216" y="2327874"/>
                    <a:pt x="2572171" y="2297213"/>
                    <a:pt x="2594715" y="2278276"/>
                  </a:cubicBezTo>
                </a:path>
              </a:pathLst>
            </a:custGeom>
            <a:noFill/>
            <a:ln w="28575">
              <a:solidFill>
                <a:schemeClr val="bg1"/>
              </a:solidFill>
              <a:miter lim="800000"/>
              <a:headEnd/>
              <a:tailEnd/>
            </a:ln>
          </p:spPr>
          <p:txBody>
            <a:bodyPr rtlCol="0" anchor="ctr"/>
            <a:lstStyle/>
            <a:p>
              <a:pPr algn="ctr"/>
              <a:endParaRPr lang="en-US" dirty="0"/>
            </a:p>
          </p:txBody>
        </p:sp>
      </p:grpSp>
      <p:sp>
        <p:nvSpPr>
          <p:cNvPr id="19" name="Freeform: Shape 18">
            <a:extLst>
              <a:ext uri="{FF2B5EF4-FFF2-40B4-BE49-F238E27FC236}">
                <a16:creationId xmlns:a16="http://schemas.microsoft.com/office/drawing/2014/main" id="{CDF868C9-19BF-48FF-99E1-49A4DBDC0091}"/>
              </a:ext>
            </a:extLst>
          </p:cNvPr>
          <p:cNvSpPr/>
          <p:nvPr/>
        </p:nvSpPr>
        <p:spPr bwMode="auto">
          <a:xfrm>
            <a:off x="4292437" y="3036269"/>
            <a:ext cx="499854" cy="1040673"/>
          </a:xfrm>
          <a:custGeom>
            <a:avLst/>
            <a:gdLst>
              <a:gd name="connsiteX0" fmla="*/ 0 w 460112"/>
              <a:gd name="connsiteY0" fmla="*/ 33981 h 1047393"/>
              <a:gd name="connsiteX1" fmla="*/ 81539 w 460112"/>
              <a:gd name="connsiteY1" fmla="*/ 10684 h 1047393"/>
              <a:gd name="connsiteX2" fmla="*/ 174726 w 460112"/>
              <a:gd name="connsiteY2" fmla="*/ 185411 h 1047393"/>
              <a:gd name="connsiteX3" fmla="*/ 302859 w 460112"/>
              <a:gd name="connsiteY3" fmla="*/ 616402 h 1047393"/>
              <a:gd name="connsiteX4" fmla="*/ 407695 w 460112"/>
              <a:gd name="connsiteY4" fmla="*/ 971678 h 1047393"/>
              <a:gd name="connsiteX5" fmla="*/ 460112 w 460112"/>
              <a:gd name="connsiteY5" fmla="*/ 1047393 h 1047393"/>
              <a:gd name="connsiteX0" fmla="*/ 0 w 494696"/>
              <a:gd name="connsiteY0" fmla="*/ 29955 h 1049239"/>
              <a:gd name="connsiteX1" fmla="*/ 116123 w 494696"/>
              <a:gd name="connsiteY1" fmla="*/ 12530 h 1049239"/>
              <a:gd name="connsiteX2" fmla="*/ 209310 w 494696"/>
              <a:gd name="connsiteY2" fmla="*/ 187257 h 1049239"/>
              <a:gd name="connsiteX3" fmla="*/ 337443 w 494696"/>
              <a:gd name="connsiteY3" fmla="*/ 618248 h 1049239"/>
              <a:gd name="connsiteX4" fmla="*/ 442279 w 494696"/>
              <a:gd name="connsiteY4" fmla="*/ 973524 h 1049239"/>
              <a:gd name="connsiteX5" fmla="*/ 494696 w 494696"/>
              <a:gd name="connsiteY5" fmla="*/ 1049239 h 1049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4696" h="1049239">
                <a:moveTo>
                  <a:pt x="0" y="29955"/>
                </a:moveTo>
                <a:cubicBezTo>
                  <a:pt x="26209" y="5687"/>
                  <a:pt x="81238" y="-13687"/>
                  <a:pt x="116123" y="12530"/>
                </a:cubicBezTo>
                <a:cubicBezTo>
                  <a:pt x="151008" y="38747"/>
                  <a:pt x="172423" y="86304"/>
                  <a:pt x="209310" y="187257"/>
                </a:cubicBezTo>
                <a:cubicBezTo>
                  <a:pt x="246197" y="288210"/>
                  <a:pt x="298615" y="487204"/>
                  <a:pt x="337443" y="618248"/>
                </a:cubicBezTo>
                <a:cubicBezTo>
                  <a:pt x="376271" y="749293"/>
                  <a:pt x="416070" y="901692"/>
                  <a:pt x="442279" y="973524"/>
                </a:cubicBezTo>
                <a:cubicBezTo>
                  <a:pt x="468488" y="1045356"/>
                  <a:pt x="481592" y="1047297"/>
                  <a:pt x="494696" y="1049239"/>
                </a:cubicBezTo>
              </a:path>
            </a:pathLst>
          </a:custGeom>
          <a:noFill/>
          <a:ln w="28575">
            <a:solidFill>
              <a:schemeClr val="accent3"/>
            </a:solidFill>
            <a:prstDash val="sysDot"/>
            <a:miter lim="800000"/>
            <a:headEnd/>
            <a:tailEnd/>
          </a:ln>
        </p:spPr>
        <p:txBody>
          <a:bodyPr rtlCol="0" anchor="ctr"/>
          <a:lstStyle/>
          <a:p>
            <a:pPr algn="ctr"/>
            <a:endParaRPr lang="en-US" dirty="0"/>
          </a:p>
        </p:txBody>
      </p:sp>
      <p:sp>
        <p:nvSpPr>
          <p:cNvPr id="21" name="Freeform: Shape 20">
            <a:extLst>
              <a:ext uri="{FF2B5EF4-FFF2-40B4-BE49-F238E27FC236}">
                <a16:creationId xmlns:a16="http://schemas.microsoft.com/office/drawing/2014/main" id="{FBAD45BB-C989-43C1-87F4-88A5F31EDC84}"/>
              </a:ext>
            </a:extLst>
          </p:cNvPr>
          <p:cNvSpPr/>
          <p:nvPr/>
        </p:nvSpPr>
        <p:spPr bwMode="auto">
          <a:xfrm>
            <a:off x="4815175" y="2824739"/>
            <a:ext cx="304300" cy="1490996"/>
          </a:xfrm>
          <a:custGeom>
            <a:avLst/>
            <a:gdLst>
              <a:gd name="connsiteX0" fmla="*/ 0 w 326156"/>
              <a:gd name="connsiteY0" fmla="*/ 0 h 1490996"/>
              <a:gd name="connsiteX1" fmla="*/ 99012 w 326156"/>
              <a:gd name="connsiteY1" fmla="*/ 29121 h 1490996"/>
              <a:gd name="connsiteX2" fmla="*/ 128133 w 326156"/>
              <a:gd name="connsiteY2" fmla="*/ 151429 h 1490996"/>
              <a:gd name="connsiteX3" fmla="*/ 256265 w 326156"/>
              <a:gd name="connsiteY3" fmla="*/ 1013411 h 1490996"/>
              <a:gd name="connsiteX4" fmla="*/ 326156 w 326156"/>
              <a:gd name="connsiteY4" fmla="*/ 1490996 h 1490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156" h="1490996">
                <a:moveTo>
                  <a:pt x="0" y="0"/>
                </a:moveTo>
                <a:cubicBezTo>
                  <a:pt x="38828" y="1941"/>
                  <a:pt x="77656" y="3883"/>
                  <a:pt x="99012" y="29121"/>
                </a:cubicBezTo>
                <a:cubicBezTo>
                  <a:pt x="120368" y="54359"/>
                  <a:pt x="101924" y="-12619"/>
                  <a:pt x="128133" y="151429"/>
                </a:cubicBezTo>
                <a:cubicBezTo>
                  <a:pt x="154342" y="315477"/>
                  <a:pt x="223261" y="790150"/>
                  <a:pt x="256265" y="1013411"/>
                </a:cubicBezTo>
                <a:cubicBezTo>
                  <a:pt x="289269" y="1236672"/>
                  <a:pt x="307712" y="1363834"/>
                  <a:pt x="326156" y="1490996"/>
                </a:cubicBezTo>
              </a:path>
            </a:pathLst>
          </a:custGeom>
          <a:noFill/>
          <a:ln w="28575">
            <a:solidFill>
              <a:schemeClr val="accent3"/>
            </a:solidFill>
            <a:prstDash val="sysDot"/>
            <a:miter lim="800000"/>
            <a:headEnd/>
            <a:tailEnd/>
          </a:ln>
        </p:spPr>
        <p:txBody>
          <a:bodyPr rtlCol="0" anchor="ctr"/>
          <a:lstStyle/>
          <a:p>
            <a:pPr algn="ctr"/>
            <a:endParaRPr lang="en-US" dirty="0"/>
          </a:p>
        </p:txBody>
      </p:sp>
      <p:sp>
        <p:nvSpPr>
          <p:cNvPr id="22" name="Freeform: Shape 21">
            <a:extLst>
              <a:ext uri="{FF2B5EF4-FFF2-40B4-BE49-F238E27FC236}">
                <a16:creationId xmlns:a16="http://schemas.microsoft.com/office/drawing/2014/main" id="{A6833FCC-9B2D-4664-815C-E788E53FCB7D}"/>
              </a:ext>
            </a:extLst>
          </p:cNvPr>
          <p:cNvSpPr/>
          <p:nvPr/>
        </p:nvSpPr>
        <p:spPr bwMode="auto">
          <a:xfrm>
            <a:off x="5713545" y="2840460"/>
            <a:ext cx="232968" cy="1550991"/>
          </a:xfrm>
          <a:custGeom>
            <a:avLst/>
            <a:gdLst>
              <a:gd name="connsiteX0" fmla="*/ 847 w 233815"/>
              <a:gd name="connsiteY0" fmla="*/ 82836 h 1649547"/>
              <a:gd name="connsiteX1" fmla="*/ 35792 w 233815"/>
              <a:gd name="connsiteY1" fmla="*/ 176023 h 1649547"/>
              <a:gd name="connsiteX2" fmla="*/ 233815 w 233815"/>
              <a:gd name="connsiteY2" fmla="*/ 1649547 h 1649547"/>
              <a:gd name="connsiteX0" fmla="*/ 0 w 232968"/>
              <a:gd name="connsiteY0" fmla="*/ 53940 h 1620651"/>
              <a:gd name="connsiteX1" fmla="*/ 34945 w 232968"/>
              <a:gd name="connsiteY1" fmla="*/ 147127 h 1620651"/>
              <a:gd name="connsiteX2" fmla="*/ 232968 w 232968"/>
              <a:gd name="connsiteY2" fmla="*/ 1620651 h 1620651"/>
              <a:gd name="connsiteX0" fmla="*/ 0 w 232968"/>
              <a:gd name="connsiteY0" fmla="*/ 63331 h 1612570"/>
              <a:gd name="connsiteX1" fmla="*/ 34945 w 232968"/>
              <a:gd name="connsiteY1" fmla="*/ 139046 h 1612570"/>
              <a:gd name="connsiteX2" fmla="*/ 232968 w 232968"/>
              <a:gd name="connsiteY2" fmla="*/ 1612570 h 1612570"/>
              <a:gd name="connsiteX0" fmla="*/ 0 w 232968"/>
              <a:gd name="connsiteY0" fmla="*/ 1752 h 1550991"/>
              <a:gd name="connsiteX1" fmla="*/ 34945 w 232968"/>
              <a:gd name="connsiteY1" fmla="*/ 77467 h 1550991"/>
              <a:gd name="connsiteX2" fmla="*/ 232968 w 232968"/>
              <a:gd name="connsiteY2" fmla="*/ 1550991 h 1550991"/>
            </a:gdLst>
            <a:ahLst/>
            <a:cxnLst>
              <a:cxn ang="0">
                <a:pos x="connsiteX0" y="connsiteY0"/>
              </a:cxn>
              <a:cxn ang="0">
                <a:pos x="connsiteX1" y="connsiteY1"/>
              </a:cxn>
              <a:cxn ang="0">
                <a:pos x="connsiteX2" y="connsiteY2"/>
              </a:cxn>
            </a:cxnLst>
            <a:rect l="l" t="t" r="r" b="b"/>
            <a:pathLst>
              <a:path w="232968" h="1550991">
                <a:moveTo>
                  <a:pt x="0" y="1752"/>
                </a:moveTo>
                <a:cubicBezTo>
                  <a:pt x="3882" y="-675"/>
                  <a:pt x="19414" y="-11837"/>
                  <a:pt x="34945" y="77467"/>
                </a:cubicBezTo>
                <a:cubicBezTo>
                  <a:pt x="50476" y="166771"/>
                  <a:pt x="153370" y="944788"/>
                  <a:pt x="232968" y="1550991"/>
                </a:cubicBezTo>
              </a:path>
            </a:pathLst>
          </a:custGeom>
          <a:noFill/>
          <a:ln w="28575">
            <a:solidFill>
              <a:schemeClr val="accent3"/>
            </a:solidFill>
            <a:prstDash val="sysDot"/>
            <a:miter lim="800000"/>
            <a:headEnd/>
            <a:tailEnd/>
          </a:ln>
        </p:spPr>
        <p:txBody>
          <a:bodyPr rtlCol="0" anchor="ctr"/>
          <a:lstStyle/>
          <a:p>
            <a:pPr algn="ctr"/>
            <a:endParaRPr lang="en-US" dirty="0"/>
          </a:p>
        </p:txBody>
      </p:sp>
      <p:sp>
        <p:nvSpPr>
          <p:cNvPr id="23" name="TextBox 22">
            <a:extLst>
              <a:ext uri="{FF2B5EF4-FFF2-40B4-BE49-F238E27FC236}">
                <a16:creationId xmlns:a16="http://schemas.microsoft.com/office/drawing/2014/main" id="{1578443D-8E3F-4559-A38A-6E736D2B6E3C}"/>
              </a:ext>
            </a:extLst>
          </p:cNvPr>
          <p:cNvSpPr txBox="1"/>
          <p:nvPr/>
        </p:nvSpPr>
        <p:spPr bwMode="auto">
          <a:xfrm>
            <a:off x="2365705" y="2662363"/>
            <a:ext cx="10656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“Normalcy”</a:t>
            </a:r>
          </a:p>
        </p:txBody>
      </p:sp>
      <p:sp>
        <p:nvSpPr>
          <p:cNvPr id="29" name="TextBox 28">
            <a:extLst>
              <a:ext uri="{FF2B5EF4-FFF2-40B4-BE49-F238E27FC236}">
                <a16:creationId xmlns:a16="http://schemas.microsoft.com/office/drawing/2014/main" id="{965DD387-179E-4493-9216-2B26392B4C39}"/>
              </a:ext>
            </a:extLst>
          </p:cNvPr>
          <p:cNvSpPr txBox="1"/>
          <p:nvPr/>
        </p:nvSpPr>
        <p:spPr bwMode="auto">
          <a:xfrm>
            <a:off x="2496579" y="3061374"/>
            <a:ext cx="968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Symptoms</a:t>
            </a:r>
          </a:p>
        </p:txBody>
      </p:sp>
      <p:sp>
        <p:nvSpPr>
          <p:cNvPr id="32" name="TextBox 31">
            <a:extLst>
              <a:ext uri="{FF2B5EF4-FFF2-40B4-BE49-F238E27FC236}">
                <a16:creationId xmlns:a16="http://schemas.microsoft.com/office/drawing/2014/main" id="{15FA0DEB-2D14-4280-BB87-0FAAF51B5384}"/>
              </a:ext>
            </a:extLst>
          </p:cNvPr>
          <p:cNvSpPr txBox="1"/>
          <p:nvPr/>
        </p:nvSpPr>
        <p:spPr bwMode="auto">
          <a:xfrm>
            <a:off x="2497861" y="3313920"/>
            <a:ext cx="9381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Syndrome</a:t>
            </a:r>
          </a:p>
        </p:txBody>
      </p:sp>
      <p:sp>
        <p:nvSpPr>
          <p:cNvPr id="33" name="TextBox 32">
            <a:extLst>
              <a:ext uri="{FF2B5EF4-FFF2-40B4-BE49-F238E27FC236}">
                <a16:creationId xmlns:a16="http://schemas.microsoft.com/office/drawing/2014/main" id="{07B22016-BF1F-42B8-A81D-FDE0B01E6C76}"/>
              </a:ext>
            </a:extLst>
          </p:cNvPr>
          <p:cNvSpPr txBox="1"/>
          <p:nvPr/>
        </p:nvSpPr>
        <p:spPr bwMode="auto">
          <a:xfrm>
            <a:off x="3279802" y="2255928"/>
            <a:ext cx="9450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accent1"/>
                </a:solidFill>
                <a:latin typeface="Calibri" panose="020F0502020204030204" pitchFamily="34" charset="0"/>
              </a:rPr>
              <a:t>Remission</a:t>
            </a:r>
          </a:p>
        </p:txBody>
      </p:sp>
      <p:sp>
        <p:nvSpPr>
          <p:cNvPr id="34" name="TextBox 33">
            <a:extLst>
              <a:ext uri="{FF2B5EF4-FFF2-40B4-BE49-F238E27FC236}">
                <a16:creationId xmlns:a16="http://schemas.microsoft.com/office/drawing/2014/main" id="{AEE6A192-9B8C-4634-808F-B67DB5B1E2E7}"/>
              </a:ext>
            </a:extLst>
          </p:cNvPr>
          <p:cNvSpPr txBox="1"/>
          <p:nvPr/>
        </p:nvSpPr>
        <p:spPr bwMode="auto">
          <a:xfrm>
            <a:off x="3393773" y="3026816"/>
            <a:ext cx="8953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accent6"/>
                </a:solidFill>
                <a:latin typeface="Calibri" panose="020F0502020204030204" pitchFamily="34" charset="0"/>
              </a:rPr>
              <a:t>Response</a:t>
            </a:r>
          </a:p>
        </p:txBody>
      </p:sp>
      <p:sp>
        <p:nvSpPr>
          <p:cNvPr id="35" name="TextBox 34">
            <a:extLst>
              <a:ext uri="{FF2B5EF4-FFF2-40B4-BE49-F238E27FC236}">
                <a16:creationId xmlns:a16="http://schemas.microsoft.com/office/drawing/2014/main" id="{D1B150B6-D527-40EE-9641-F2B81D7A8CD7}"/>
              </a:ext>
            </a:extLst>
          </p:cNvPr>
          <p:cNvSpPr txBox="1"/>
          <p:nvPr/>
        </p:nvSpPr>
        <p:spPr bwMode="auto">
          <a:xfrm>
            <a:off x="4502636" y="4319646"/>
            <a:ext cx="76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accent3"/>
                </a:solidFill>
                <a:latin typeface="Calibri" panose="020F0502020204030204" pitchFamily="34" charset="0"/>
              </a:rPr>
              <a:t>Relapse</a:t>
            </a:r>
          </a:p>
        </p:txBody>
      </p:sp>
      <p:sp>
        <p:nvSpPr>
          <p:cNvPr id="36" name="TextBox 35">
            <a:extLst>
              <a:ext uri="{FF2B5EF4-FFF2-40B4-BE49-F238E27FC236}">
                <a16:creationId xmlns:a16="http://schemas.microsoft.com/office/drawing/2014/main" id="{6CC4BDBD-693E-465F-9D87-0D472CD455A0}"/>
              </a:ext>
            </a:extLst>
          </p:cNvPr>
          <p:cNvSpPr txBox="1"/>
          <p:nvPr/>
        </p:nvSpPr>
        <p:spPr bwMode="auto">
          <a:xfrm>
            <a:off x="4870427" y="2209841"/>
            <a:ext cx="8658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accent1"/>
                </a:solidFill>
                <a:latin typeface="Calibri" panose="020F0502020204030204" pitchFamily="34" charset="0"/>
              </a:rPr>
              <a:t>Recovery</a:t>
            </a:r>
          </a:p>
        </p:txBody>
      </p:sp>
      <p:sp>
        <p:nvSpPr>
          <p:cNvPr id="37" name="TextBox 36">
            <a:extLst>
              <a:ext uri="{FF2B5EF4-FFF2-40B4-BE49-F238E27FC236}">
                <a16:creationId xmlns:a16="http://schemas.microsoft.com/office/drawing/2014/main" id="{D8447EF0-AB4E-4048-9EB3-63A7DF879CF1}"/>
              </a:ext>
            </a:extLst>
          </p:cNvPr>
          <p:cNvSpPr txBox="1"/>
          <p:nvPr/>
        </p:nvSpPr>
        <p:spPr bwMode="auto">
          <a:xfrm>
            <a:off x="5369775" y="4309030"/>
            <a:ext cx="10216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accent3"/>
                </a:solidFill>
                <a:latin typeface="Calibri" panose="020F0502020204030204" pitchFamily="34" charset="0"/>
              </a:rPr>
              <a:t>Recurrence</a:t>
            </a:r>
          </a:p>
        </p:txBody>
      </p:sp>
      <p:sp>
        <p:nvSpPr>
          <p:cNvPr id="38" name="TextBox 37">
            <a:extLst>
              <a:ext uri="{FF2B5EF4-FFF2-40B4-BE49-F238E27FC236}">
                <a16:creationId xmlns:a16="http://schemas.microsoft.com/office/drawing/2014/main" id="{0548FA0D-D4CC-42C4-A633-FFF0EA6CC21D}"/>
              </a:ext>
            </a:extLst>
          </p:cNvPr>
          <p:cNvSpPr txBox="1"/>
          <p:nvPr/>
        </p:nvSpPr>
        <p:spPr bwMode="auto">
          <a:xfrm>
            <a:off x="6180704" y="3331821"/>
            <a:ext cx="9766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sz="1400" b="1" dirty="0">
                <a:solidFill>
                  <a:schemeClr val="accent3"/>
                </a:solidFill>
                <a:latin typeface="Calibri" panose="020F0502020204030204" pitchFamily="34" charset="0"/>
              </a:rPr>
              <a:t>Relapse/</a:t>
            </a:r>
            <a:br>
              <a:rPr lang="en-US" sz="1400" b="1" dirty="0">
                <a:solidFill>
                  <a:schemeClr val="accent3"/>
                </a:solidFill>
                <a:latin typeface="Calibri" panose="020F0502020204030204" pitchFamily="34" charset="0"/>
              </a:rPr>
            </a:br>
            <a:r>
              <a:rPr lang="en-US" sz="1400" b="1" dirty="0">
                <a:solidFill>
                  <a:schemeClr val="accent3"/>
                </a:solidFill>
                <a:latin typeface="Calibri" panose="020F0502020204030204" pitchFamily="34" charset="0"/>
              </a:rPr>
              <a:t>recurrence</a:t>
            </a:r>
          </a:p>
        </p:txBody>
      </p:sp>
      <p:sp>
        <p:nvSpPr>
          <p:cNvPr id="39" name="TextBox 38">
            <a:extLst>
              <a:ext uri="{FF2B5EF4-FFF2-40B4-BE49-F238E27FC236}">
                <a16:creationId xmlns:a16="http://schemas.microsoft.com/office/drawing/2014/main" id="{360A6919-2D1D-4810-BFF8-3165DAD5EE68}"/>
              </a:ext>
            </a:extLst>
          </p:cNvPr>
          <p:cNvSpPr txBox="1"/>
          <p:nvPr/>
        </p:nvSpPr>
        <p:spPr bwMode="auto">
          <a:xfrm>
            <a:off x="6471243" y="2258017"/>
            <a:ext cx="18278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400" b="1" dirty="0">
                <a:solidFill>
                  <a:schemeClr val="accent1"/>
                </a:solidFill>
                <a:latin typeface="Calibri" panose="020F0502020204030204" pitchFamily="34" charset="0"/>
              </a:rPr>
              <a:t>Remission/recovery</a:t>
            </a:r>
          </a:p>
        </p:txBody>
      </p:sp>
      <p:sp>
        <p:nvSpPr>
          <p:cNvPr id="43" name="TextBox 42">
            <a:extLst>
              <a:ext uri="{FF2B5EF4-FFF2-40B4-BE49-F238E27FC236}">
                <a16:creationId xmlns:a16="http://schemas.microsoft.com/office/drawing/2014/main" id="{51E858F8-9352-463C-AB06-A3A4F55C05C9}"/>
              </a:ext>
            </a:extLst>
          </p:cNvPr>
          <p:cNvSpPr txBox="1"/>
          <p:nvPr/>
        </p:nvSpPr>
        <p:spPr bwMode="auto">
          <a:xfrm>
            <a:off x="7561010" y="3349964"/>
            <a:ext cx="9766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sz="1400" b="1" dirty="0">
                <a:solidFill>
                  <a:schemeClr val="accent3"/>
                </a:solidFill>
                <a:latin typeface="Calibri" panose="020F0502020204030204" pitchFamily="34" charset="0"/>
              </a:rPr>
              <a:t>Relapse/</a:t>
            </a:r>
            <a:br>
              <a:rPr lang="en-US" sz="1400" b="1" dirty="0">
                <a:solidFill>
                  <a:schemeClr val="accent3"/>
                </a:solidFill>
                <a:latin typeface="Calibri" panose="020F0502020204030204" pitchFamily="34" charset="0"/>
              </a:rPr>
            </a:br>
            <a:r>
              <a:rPr lang="en-US" sz="1400" b="1" dirty="0">
                <a:solidFill>
                  <a:schemeClr val="accent3"/>
                </a:solidFill>
                <a:latin typeface="Calibri" panose="020F0502020204030204" pitchFamily="34" charset="0"/>
              </a:rPr>
              <a:t>recurrence</a:t>
            </a:r>
          </a:p>
        </p:txBody>
      </p:sp>
      <p:cxnSp>
        <p:nvCxnSpPr>
          <p:cNvPr id="25" name="Straight Arrow Connector 24">
            <a:extLst>
              <a:ext uri="{FF2B5EF4-FFF2-40B4-BE49-F238E27FC236}">
                <a16:creationId xmlns:a16="http://schemas.microsoft.com/office/drawing/2014/main" id="{050B4DE5-1BA9-473B-B484-74BD45F53CB4}"/>
              </a:ext>
            </a:extLst>
          </p:cNvPr>
          <p:cNvCxnSpPr>
            <a:cxnSpLocks/>
            <a:stCxn id="34" idx="2"/>
          </p:cNvCxnSpPr>
          <p:nvPr/>
        </p:nvCxnSpPr>
        <p:spPr bwMode="auto">
          <a:xfrm>
            <a:off x="3841460" y="3334593"/>
            <a:ext cx="191941" cy="361823"/>
          </a:xfrm>
          <a:prstGeom prst="straightConnector1">
            <a:avLst/>
          </a:prstGeom>
          <a:noFill/>
          <a:ln w="28575" cap="flat" cmpd="sng" algn="ctr">
            <a:solidFill>
              <a:schemeClr val="accent6"/>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58C836A9-97C7-46A4-BD38-DAA11CAFE7CA}"/>
              </a:ext>
            </a:extLst>
          </p:cNvPr>
          <p:cNvCxnSpPr/>
          <p:nvPr/>
        </p:nvCxnSpPr>
        <p:spPr bwMode="auto">
          <a:xfrm>
            <a:off x="4064294" y="2520471"/>
            <a:ext cx="318072" cy="313924"/>
          </a:xfrm>
          <a:prstGeom prst="straightConnector1">
            <a:avLst/>
          </a:prstGeom>
          <a:noFill/>
          <a:ln w="28575" cap="flat" cmpd="sng" algn="ctr">
            <a:solidFill>
              <a:schemeClr val="accent1"/>
            </a:solidFill>
            <a:prstDash val="solid"/>
            <a:round/>
            <a:headEnd type="none" w="med" len="med"/>
            <a:tailEnd type="triangle"/>
          </a:ln>
          <a:effectLst/>
        </p:spPr>
      </p:cxnSp>
      <p:cxnSp>
        <p:nvCxnSpPr>
          <p:cNvPr id="49" name="Straight Arrow Connector 48">
            <a:extLst>
              <a:ext uri="{FF2B5EF4-FFF2-40B4-BE49-F238E27FC236}">
                <a16:creationId xmlns:a16="http://schemas.microsoft.com/office/drawing/2014/main" id="{6A444450-FE73-4FDA-97F7-604D2672695E}"/>
              </a:ext>
            </a:extLst>
          </p:cNvPr>
          <p:cNvCxnSpPr>
            <a:cxnSpLocks/>
          </p:cNvCxnSpPr>
          <p:nvPr/>
        </p:nvCxnSpPr>
        <p:spPr bwMode="auto">
          <a:xfrm>
            <a:off x="5383233" y="2520471"/>
            <a:ext cx="0" cy="202411"/>
          </a:xfrm>
          <a:prstGeom prst="straightConnector1">
            <a:avLst/>
          </a:prstGeom>
          <a:noFill/>
          <a:ln w="28575" cap="flat" cmpd="sng" algn="ctr">
            <a:solidFill>
              <a:schemeClr val="accent1"/>
            </a:solidFill>
            <a:prstDash val="solid"/>
            <a:round/>
            <a:headEnd type="none" w="med" len="med"/>
            <a:tailEnd type="triangle"/>
          </a:ln>
          <a:effectLst/>
        </p:spPr>
      </p:cxnSp>
      <p:cxnSp>
        <p:nvCxnSpPr>
          <p:cNvPr id="54" name="Straight Arrow Connector 53">
            <a:extLst>
              <a:ext uri="{FF2B5EF4-FFF2-40B4-BE49-F238E27FC236}">
                <a16:creationId xmlns:a16="http://schemas.microsoft.com/office/drawing/2014/main" id="{FD5016B1-0160-4AF2-97D6-0AC814459D4B}"/>
              </a:ext>
            </a:extLst>
          </p:cNvPr>
          <p:cNvCxnSpPr>
            <a:cxnSpLocks/>
          </p:cNvCxnSpPr>
          <p:nvPr/>
        </p:nvCxnSpPr>
        <p:spPr bwMode="auto">
          <a:xfrm>
            <a:off x="7287193" y="2593526"/>
            <a:ext cx="0" cy="202411"/>
          </a:xfrm>
          <a:prstGeom prst="straightConnector1">
            <a:avLst/>
          </a:prstGeom>
          <a:noFill/>
          <a:ln w="28575" cap="flat" cmpd="sng" algn="ctr">
            <a:solidFill>
              <a:schemeClr val="accent1"/>
            </a:solidFill>
            <a:prstDash val="solid"/>
            <a:round/>
            <a:headEnd type="none" w="med" len="med"/>
            <a:tailEnd type="triangle"/>
          </a:ln>
          <a:effectLst/>
        </p:spPr>
      </p:cxnSp>
      <p:sp>
        <p:nvSpPr>
          <p:cNvPr id="60" name="TextBox 59">
            <a:extLst>
              <a:ext uri="{FF2B5EF4-FFF2-40B4-BE49-F238E27FC236}">
                <a16:creationId xmlns:a16="http://schemas.microsoft.com/office/drawing/2014/main" id="{397F7883-B8FA-4695-B796-D9A6AD7849C6}"/>
              </a:ext>
            </a:extLst>
          </p:cNvPr>
          <p:cNvSpPr txBox="1"/>
          <p:nvPr/>
        </p:nvSpPr>
        <p:spPr bwMode="auto">
          <a:xfrm>
            <a:off x="3269817" y="5642205"/>
            <a:ext cx="11125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First episode</a:t>
            </a:r>
          </a:p>
        </p:txBody>
      </p:sp>
      <p:sp>
        <p:nvSpPr>
          <p:cNvPr id="61" name="TextBox 60">
            <a:extLst>
              <a:ext uri="{FF2B5EF4-FFF2-40B4-BE49-F238E27FC236}">
                <a16:creationId xmlns:a16="http://schemas.microsoft.com/office/drawing/2014/main" id="{E0C36679-D66D-4454-84CE-200606F8B39C}"/>
              </a:ext>
            </a:extLst>
          </p:cNvPr>
          <p:cNvSpPr txBox="1"/>
          <p:nvPr/>
        </p:nvSpPr>
        <p:spPr bwMode="auto">
          <a:xfrm>
            <a:off x="6020791" y="5642205"/>
            <a:ext cx="13293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Second episode</a:t>
            </a:r>
          </a:p>
        </p:txBody>
      </p:sp>
      <p:sp>
        <p:nvSpPr>
          <p:cNvPr id="62" name="TextBox 61">
            <a:extLst>
              <a:ext uri="{FF2B5EF4-FFF2-40B4-BE49-F238E27FC236}">
                <a16:creationId xmlns:a16="http://schemas.microsoft.com/office/drawing/2014/main" id="{292444B7-800E-4C78-8244-F4AD3DDC3404}"/>
              </a:ext>
            </a:extLst>
          </p:cNvPr>
          <p:cNvSpPr txBox="1"/>
          <p:nvPr/>
        </p:nvSpPr>
        <p:spPr bwMode="auto">
          <a:xfrm>
            <a:off x="7809256" y="5642205"/>
            <a:ext cx="11792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Third episode</a:t>
            </a:r>
          </a:p>
        </p:txBody>
      </p:sp>
    </p:spTree>
    <p:extLst>
      <p:ext uri="{BB962C8B-B14F-4D97-AF65-F5344CB8AC3E}">
        <p14:creationId xmlns:p14="http://schemas.microsoft.com/office/powerpoint/2010/main" val="308502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BAF1A32-2DC2-439B-94D9-56472A3AA413}"/>
              </a:ext>
            </a:extLst>
          </p:cNvPr>
          <p:cNvSpPr>
            <a:spLocks noGrp="1"/>
          </p:cNvSpPr>
          <p:nvPr>
            <p:ph type="title"/>
          </p:nvPr>
        </p:nvSpPr>
        <p:spPr>
          <a:xfrm>
            <a:off x="609600" y="238125"/>
            <a:ext cx="10872788" cy="1103313"/>
          </a:xfrm>
        </p:spPr>
        <p:txBody>
          <a:bodyPr vert="horz" lIns="91440" tIns="45720" rIns="91440" bIns="45720" rtlCol="0" anchor="ctr">
            <a:noAutofit/>
          </a:bodyPr>
          <a:lstStyle/>
          <a:p>
            <a:r>
              <a:rPr lang="en-US" dirty="0"/>
              <a:t>When MDD Treatment Fails</a:t>
            </a:r>
          </a:p>
        </p:txBody>
      </p:sp>
      <p:sp>
        <p:nvSpPr>
          <p:cNvPr id="8" name="Content Placeholder 2">
            <a:extLst>
              <a:ext uri="{FF2B5EF4-FFF2-40B4-BE49-F238E27FC236}">
                <a16:creationId xmlns:a16="http://schemas.microsoft.com/office/drawing/2014/main" id="{5EAD17A9-4952-4E01-8D0A-50066B934253}"/>
              </a:ext>
            </a:extLst>
          </p:cNvPr>
          <p:cNvSpPr>
            <a:spLocks noGrp="1"/>
          </p:cNvSpPr>
          <p:nvPr>
            <p:ph idx="1"/>
          </p:nvPr>
        </p:nvSpPr>
        <p:spPr>
          <a:xfrm>
            <a:off x="604838" y="1512888"/>
            <a:ext cx="10877550" cy="4651375"/>
          </a:xfrm>
        </p:spPr>
        <p:txBody>
          <a:bodyPr/>
          <a:lstStyle/>
          <a:p>
            <a:r>
              <a:rPr lang="en-US" dirty="0"/>
              <a:t>In 30% to 45% of patients, remission is not achieved </a:t>
            </a:r>
            <a:br>
              <a:rPr lang="en-US" dirty="0"/>
            </a:br>
            <a:r>
              <a:rPr lang="en-US" dirty="0"/>
              <a:t>with a single antidepressant, even at adequate dosage </a:t>
            </a:r>
            <a:br>
              <a:rPr lang="en-US" dirty="0"/>
            </a:br>
            <a:r>
              <a:rPr lang="en-US" dirty="0"/>
              <a:t>and period</a:t>
            </a:r>
            <a:r>
              <a:rPr lang="en-US" baseline="30000" dirty="0"/>
              <a:t>[1]</a:t>
            </a:r>
            <a:r>
              <a:rPr lang="en-US" dirty="0"/>
              <a:t> </a:t>
            </a:r>
          </a:p>
          <a:p>
            <a:pPr lvl="1"/>
            <a:r>
              <a:rPr lang="en-US" dirty="0"/>
              <a:t>Antidepressant efficacy decreases with successive trials</a:t>
            </a:r>
            <a:r>
              <a:rPr lang="en-US" baseline="30000" dirty="0"/>
              <a:t>[2]</a:t>
            </a:r>
          </a:p>
          <a:p>
            <a:pPr lvl="1"/>
            <a:r>
              <a:rPr lang="en-US" dirty="0"/>
              <a:t>More than 2 failed trials: treatment-resistant depression</a:t>
            </a:r>
          </a:p>
          <a:p>
            <a:pPr marL="0" indent="0">
              <a:buNone/>
            </a:pPr>
            <a:endParaRPr lang="en-US" dirty="0"/>
          </a:p>
        </p:txBody>
      </p:sp>
      <p:grpSp>
        <p:nvGrpSpPr>
          <p:cNvPr id="9" name="Group 1">
            <a:extLst>
              <a:ext uri="{FF2B5EF4-FFF2-40B4-BE49-F238E27FC236}">
                <a16:creationId xmlns:a16="http://schemas.microsoft.com/office/drawing/2014/main" id="{95A788EE-68B4-4EF3-B6C2-3AA2AC4BE476}"/>
              </a:ext>
            </a:extLst>
          </p:cNvPr>
          <p:cNvGrpSpPr>
            <a:grpSpLocks/>
          </p:cNvGrpSpPr>
          <p:nvPr/>
        </p:nvGrpSpPr>
        <p:grpSpPr bwMode="auto">
          <a:xfrm>
            <a:off x="9392911" y="6213768"/>
            <a:ext cx="2488502" cy="449064"/>
            <a:chOff x="9602074" y="3550251"/>
            <a:chExt cx="2488502" cy="449257"/>
          </a:xfrm>
        </p:grpSpPr>
        <p:pic>
          <p:nvPicPr>
            <p:cNvPr id="10" name="Picture 9">
              <a:extLst>
                <a:ext uri="{FF2B5EF4-FFF2-40B4-BE49-F238E27FC236}">
                  <a16:creationId xmlns:a16="http://schemas.microsoft.com/office/drawing/2014/main" id="{00FC27A2-A6B9-4AC3-B85F-4DC2C5F18B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31AF4F0A-98FC-4356-A39A-22EAA53C06B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2" name="Text Box 11">
            <a:extLst>
              <a:ext uri="{FF2B5EF4-FFF2-40B4-BE49-F238E27FC236}">
                <a16:creationId xmlns:a16="http://schemas.microsoft.com/office/drawing/2014/main" id="{9045FC5B-5A43-48CE-8B6B-2564348CCC5F}"/>
              </a:ext>
            </a:extLst>
          </p:cNvPr>
          <p:cNvSpPr txBox="1">
            <a:spLocks noChangeArrowheads="1"/>
          </p:cNvSpPr>
          <p:nvPr/>
        </p:nvSpPr>
        <p:spPr bwMode="auto">
          <a:xfrm>
            <a:off x="437147" y="6384858"/>
            <a:ext cx="914400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0" fontAlgn="base" hangingPunct="0">
              <a:spcBef>
                <a:spcPct val="0"/>
              </a:spcBef>
              <a:spcAft>
                <a:spcPts val="600"/>
              </a:spcAft>
              <a:buClrTx/>
              <a:buNone/>
            </a:pPr>
            <a:r>
              <a:rPr lang="en-US" sz="1200" dirty="0">
                <a:solidFill>
                  <a:srgbClr val="455560"/>
                </a:solidFill>
                <a:latin typeface="Calibri" panose="020F0502020204030204" pitchFamily="34" charset="0"/>
                <a:cs typeface="Arial" panose="020B0604020202020204" pitchFamily="34" charset="0"/>
              </a:rPr>
              <a:t>1. Fava. </a:t>
            </a:r>
            <a:r>
              <a:rPr lang="pl-PL" sz="1200" dirty="0">
                <a:solidFill>
                  <a:srgbClr val="455560"/>
                </a:solidFill>
                <a:latin typeface="Calibri" panose="020F0502020204030204" pitchFamily="34" charset="0"/>
                <a:cs typeface="Arial" panose="020B0604020202020204" pitchFamily="34" charset="0"/>
              </a:rPr>
              <a:t>J Clin Psychiatry</a:t>
            </a:r>
            <a:r>
              <a:rPr lang="en-US" sz="1200" dirty="0">
                <a:solidFill>
                  <a:srgbClr val="455560"/>
                </a:solidFill>
                <a:latin typeface="Calibri" panose="020F0502020204030204" pitchFamily="34" charset="0"/>
                <a:cs typeface="Arial" panose="020B0604020202020204" pitchFamily="34" charset="0"/>
              </a:rPr>
              <a:t>. 2000;61 Suppl 1:26. 2. </a:t>
            </a:r>
            <a:r>
              <a:rPr lang="en-US" altLang="en-US" sz="1200" dirty="0">
                <a:solidFill>
                  <a:schemeClr val="bg2"/>
                </a:solidFill>
                <a:latin typeface="Calibri" panose="020F0502020204030204" pitchFamily="34" charset="0"/>
              </a:rPr>
              <a:t>Rush. Am J Psychiatry. 2006;163:1905.</a:t>
            </a:r>
            <a:r>
              <a:rPr lang="en-US" sz="1200" dirty="0">
                <a:solidFill>
                  <a:srgbClr val="455560"/>
                </a:solidFill>
                <a:latin typeface="Calibri" panose="020F0502020204030204" pitchFamily="34" charset="0"/>
                <a:cs typeface="Arial" panose="020B0604020202020204" pitchFamily="34" charset="0"/>
              </a:rPr>
              <a:t> 3. Russell. </a:t>
            </a:r>
            <a:r>
              <a:rPr lang="pl-PL" sz="1200" dirty="0">
                <a:solidFill>
                  <a:srgbClr val="455560"/>
                </a:solidFill>
                <a:latin typeface="Calibri" panose="020F0502020204030204" pitchFamily="34" charset="0"/>
                <a:cs typeface="Arial" panose="020B0604020202020204" pitchFamily="34" charset="0"/>
              </a:rPr>
              <a:t>J Clin Psychiatry. 2004;65:341.</a:t>
            </a:r>
            <a:r>
              <a:rPr lang="en-US" sz="1200" dirty="0">
                <a:solidFill>
                  <a:srgbClr val="455560"/>
                </a:solidFill>
                <a:latin typeface="Calibri" panose="020F0502020204030204" pitchFamily="34" charset="0"/>
                <a:cs typeface="Arial" panose="020B0604020202020204" pitchFamily="34" charset="0"/>
              </a:rPr>
              <a:t> </a:t>
            </a:r>
            <a:endParaRPr lang="en-US" altLang="en-US" sz="1200" dirty="0">
              <a:solidFill>
                <a:schemeClr val="bg2"/>
              </a:solidFill>
              <a:latin typeface="Calibri" panose="020F0502020204030204" pitchFamily="34" charset="0"/>
            </a:endParaRPr>
          </a:p>
        </p:txBody>
      </p:sp>
      <p:sp>
        <p:nvSpPr>
          <p:cNvPr id="6" name="TextBox 5">
            <a:extLst>
              <a:ext uri="{FF2B5EF4-FFF2-40B4-BE49-F238E27FC236}">
                <a16:creationId xmlns:a16="http://schemas.microsoft.com/office/drawing/2014/main" id="{1037A33F-196A-4961-AB7E-336A79B73213}"/>
              </a:ext>
            </a:extLst>
          </p:cNvPr>
          <p:cNvSpPr txBox="1"/>
          <p:nvPr/>
        </p:nvSpPr>
        <p:spPr bwMode="auto">
          <a:xfrm>
            <a:off x="10074120" y="1443718"/>
            <a:ext cx="7200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400" b="1" dirty="0">
                <a:latin typeface="Calibri" panose="020F0502020204030204" pitchFamily="34" charset="0"/>
              </a:rPr>
              <a:t>30%</a:t>
            </a:r>
          </a:p>
        </p:txBody>
      </p:sp>
      <p:sp>
        <p:nvSpPr>
          <p:cNvPr id="14" name="TextBox 13">
            <a:extLst>
              <a:ext uri="{FF2B5EF4-FFF2-40B4-BE49-F238E27FC236}">
                <a16:creationId xmlns:a16="http://schemas.microsoft.com/office/drawing/2014/main" id="{D7C4C68F-3501-4A40-96BE-774C01E54A29}"/>
              </a:ext>
            </a:extLst>
          </p:cNvPr>
          <p:cNvSpPr txBox="1"/>
          <p:nvPr/>
        </p:nvSpPr>
        <p:spPr bwMode="auto">
          <a:xfrm>
            <a:off x="9423527" y="1918112"/>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latin typeface="Calibri" panose="020F0502020204030204" pitchFamily="34" charset="0"/>
              </a:rPr>
              <a:t>70%</a:t>
            </a:r>
          </a:p>
        </p:txBody>
      </p:sp>
      <p:graphicFrame>
        <p:nvGraphicFramePr>
          <p:cNvPr id="15" name="Chart 14">
            <a:extLst>
              <a:ext uri="{FF2B5EF4-FFF2-40B4-BE49-F238E27FC236}">
                <a16:creationId xmlns:a16="http://schemas.microsoft.com/office/drawing/2014/main" id="{5FBD6BB1-40FC-4DA3-B3C0-AC72262F2761}"/>
              </a:ext>
            </a:extLst>
          </p:cNvPr>
          <p:cNvGraphicFramePr/>
          <p:nvPr>
            <p:extLst>
              <p:ext uri="{D42A27DB-BD31-4B8C-83A1-F6EECF244321}">
                <p14:modId xmlns:p14="http://schemas.microsoft.com/office/powerpoint/2010/main" val="1871483780"/>
              </p:ext>
            </p:extLst>
          </p:nvPr>
        </p:nvGraphicFramePr>
        <p:xfrm>
          <a:off x="9266450" y="955152"/>
          <a:ext cx="2216416" cy="197878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050750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9A25E114-5A71-4A18-91E5-59BC27B72A21}"/>
              </a:ext>
            </a:extLst>
          </p:cNvPr>
          <p:cNvSpPr/>
          <p:nvPr/>
        </p:nvSpPr>
        <p:spPr>
          <a:xfrm>
            <a:off x="7957182" y="1763439"/>
            <a:ext cx="3976506" cy="3350984"/>
          </a:xfrm>
          <a:custGeom>
            <a:avLst/>
            <a:gdLst>
              <a:gd name="connsiteX0" fmla="*/ 0 w 3909248"/>
              <a:gd name="connsiteY0" fmla="*/ 363332 h 2179949"/>
              <a:gd name="connsiteX1" fmla="*/ 363332 w 3909248"/>
              <a:gd name="connsiteY1" fmla="*/ 0 h 2179949"/>
              <a:gd name="connsiteX2" fmla="*/ 3545916 w 3909248"/>
              <a:gd name="connsiteY2" fmla="*/ 0 h 2179949"/>
              <a:gd name="connsiteX3" fmla="*/ 3909248 w 3909248"/>
              <a:gd name="connsiteY3" fmla="*/ 363332 h 2179949"/>
              <a:gd name="connsiteX4" fmla="*/ 3909248 w 3909248"/>
              <a:gd name="connsiteY4" fmla="*/ 1816617 h 2179949"/>
              <a:gd name="connsiteX5" fmla="*/ 3545916 w 3909248"/>
              <a:gd name="connsiteY5" fmla="*/ 2179949 h 2179949"/>
              <a:gd name="connsiteX6" fmla="*/ 363332 w 3909248"/>
              <a:gd name="connsiteY6" fmla="*/ 2179949 h 2179949"/>
              <a:gd name="connsiteX7" fmla="*/ 0 w 3909248"/>
              <a:gd name="connsiteY7" fmla="*/ 1816617 h 2179949"/>
              <a:gd name="connsiteX8" fmla="*/ 0 w 3909248"/>
              <a:gd name="connsiteY8" fmla="*/ 363332 h 217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9248" h="2179949">
                <a:moveTo>
                  <a:pt x="0" y="363332"/>
                </a:moveTo>
                <a:cubicBezTo>
                  <a:pt x="0" y="162669"/>
                  <a:pt x="162669" y="0"/>
                  <a:pt x="363332" y="0"/>
                </a:cubicBezTo>
                <a:lnTo>
                  <a:pt x="3545916" y="0"/>
                </a:lnTo>
                <a:cubicBezTo>
                  <a:pt x="3746579" y="0"/>
                  <a:pt x="3909248" y="162669"/>
                  <a:pt x="3909248" y="363332"/>
                </a:cubicBezTo>
                <a:lnTo>
                  <a:pt x="3909248" y="1816617"/>
                </a:lnTo>
                <a:cubicBezTo>
                  <a:pt x="3909248" y="2017280"/>
                  <a:pt x="3746579" y="2179949"/>
                  <a:pt x="3545916" y="2179949"/>
                </a:cubicBezTo>
                <a:lnTo>
                  <a:pt x="363332" y="2179949"/>
                </a:lnTo>
                <a:cubicBezTo>
                  <a:pt x="162669" y="2179949"/>
                  <a:pt x="0" y="2017280"/>
                  <a:pt x="0" y="1816617"/>
                </a:cubicBezTo>
                <a:lnTo>
                  <a:pt x="0" y="363332"/>
                </a:ln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2136" tIns="152136" rIns="152136" bIns="152136" numCol="1" spcCol="1270" anchor="t" anchorCtr="0">
            <a:noAutofit/>
          </a:bodyPr>
          <a:lstStyle/>
          <a:p>
            <a:pPr marL="0" marR="0" lvl="0" indent="0" algn="ctr" defTabSz="533400" rtl="0" eaLnBrk="0" fontAlgn="base" latinLnBrk="0" hangingPunct="0">
              <a:lnSpc>
                <a:spcPct val="90000"/>
              </a:lnSpc>
              <a:spcBef>
                <a:spcPct val="0"/>
              </a:spcBef>
              <a:spcAft>
                <a:spcPct val="3500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Level 4: Consider</a:t>
            </a:r>
          </a:p>
          <a:p>
            <a:pPr marL="171450" marR="0" lvl="0" indent="-171450" algn="l" defTabSz="533400" rtl="0" eaLnBrk="0" fontAlgn="base" latinLnBrk="0" hangingPunct="0">
              <a:lnSpc>
                <a:spcPct val="90000"/>
              </a:lnSpc>
              <a:spcBef>
                <a:spcPct val="0"/>
              </a:spcBef>
              <a:spcAft>
                <a:spcPct val="350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MAOI augmentation </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(AVOID CONTRAINDICATED COMBINATIONS)</a:t>
            </a:r>
          </a:p>
          <a:p>
            <a:pPr marL="171450" marR="0" lvl="0" indent="-171450" algn="l" defTabSz="533400" rtl="0" eaLnBrk="0" fontAlgn="base" latinLnBrk="0" hangingPunct="0">
              <a:lnSpc>
                <a:spcPct val="90000"/>
              </a:lnSpc>
              <a:spcBef>
                <a:spcPct val="0"/>
              </a:spcBef>
              <a:spcAft>
                <a:spcPct val="350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FL-methylfolate triple drug combinations*</a:t>
            </a:r>
          </a:p>
          <a:p>
            <a:pPr marL="0" marR="0" lvl="0" indent="0" algn="l" defTabSz="533400" rtl="0" eaLnBrk="0" fontAlgn="base" latinLnBrk="0" hangingPunct="0">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SSRI/ SNRI + mirtazapine + bupropion</a:t>
            </a:r>
          </a:p>
          <a:p>
            <a:pPr marL="0" marR="0" lvl="0" indent="0" algn="l" defTabSz="533400" rtl="0" eaLnBrk="0" fontAlgn="base" latinLnBrk="0" hangingPunct="0">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SSRI/SNRI + mirtazapine + lithium</a:t>
            </a:r>
          </a:p>
          <a:p>
            <a:pPr marL="0" marR="0" lvl="0" indent="0" algn="l" defTabSz="533400" rtl="0" eaLnBrk="0" fontAlgn="base" latinLnBrk="0" hangingPunct="0">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SSRI/SNRI + bupropion + second- 	generation antipsychotic</a:t>
            </a:r>
          </a:p>
          <a:p>
            <a:pPr marL="0" marR="0" lvl="0" indent="0" algn="l" defTabSz="533400" rtl="0" eaLnBrk="0" fontAlgn="base" latinLnBrk="0" hangingPunct="0">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*Little evidence to support/refute this approach </a:t>
            </a:r>
          </a:p>
        </p:txBody>
      </p:sp>
      <p:sp>
        <p:nvSpPr>
          <p:cNvPr id="2" name="Title 1">
            <a:extLst>
              <a:ext uri="{FF2B5EF4-FFF2-40B4-BE49-F238E27FC236}">
                <a16:creationId xmlns:a16="http://schemas.microsoft.com/office/drawing/2014/main" id="{3A47331D-7789-4614-BE6E-64C2820BB2C1}"/>
              </a:ext>
            </a:extLst>
          </p:cNvPr>
          <p:cNvSpPr>
            <a:spLocks noGrp="1"/>
          </p:cNvSpPr>
          <p:nvPr>
            <p:ph type="title"/>
          </p:nvPr>
        </p:nvSpPr>
        <p:spPr/>
        <p:txBody>
          <a:bodyPr>
            <a:noAutofit/>
          </a:bodyPr>
          <a:lstStyle/>
          <a:p>
            <a:r>
              <a:rPr lang="en-US" dirty="0"/>
              <a:t>MDD Treatment Augmentation: Florida Best Practice Psychotherapeutic Medication Guidelines</a:t>
            </a:r>
            <a:endParaRPr lang="en-US" baseline="30000" dirty="0"/>
          </a:p>
        </p:txBody>
      </p:sp>
      <p:sp>
        <p:nvSpPr>
          <p:cNvPr id="10" name="Plus Sign 9">
            <a:extLst>
              <a:ext uri="{FF2B5EF4-FFF2-40B4-BE49-F238E27FC236}">
                <a16:creationId xmlns:a16="http://schemas.microsoft.com/office/drawing/2014/main" id="{C4FE1DD4-BBD5-4A09-8A73-B923EE80DFB1}"/>
              </a:ext>
            </a:extLst>
          </p:cNvPr>
          <p:cNvSpPr/>
          <p:nvPr/>
        </p:nvSpPr>
        <p:spPr>
          <a:xfrm>
            <a:off x="3080908" y="3043092"/>
            <a:ext cx="587140" cy="558265"/>
          </a:xfrm>
          <a:prstGeom prst="mathPlus">
            <a:avLst>
              <a:gd name="adj1" fmla="val 131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7" name="Freeform: Shape 6">
            <a:extLst>
              <a:ext uri="{FF2B5EF4-FFF2-40B4-BE49-F238E27FC236}">
                <a16:creationId xmlns:a16="http://schemas.microsoft.com/office/drawing/2014/main" id="{80DFAF63-0D56-4419-A2A1-9E386B766486}"/>
              </a:ext>
            </a:extLst>
          </p:cNvPr>
          <p:cNvSpPr/>
          <p:nvPr/>
        </p:nvSpPr>
        <p:spPr>
          <a:xfrm>
            <a:off x="293150" y="1761612"/>
            <a:ext cx="2105640" cy="3370648"/>
          </a:xfrm>
          <a:custGeom>
            <a:avLst/>
            <a:gdLst>
              <a:gd name="connsiteX0" fmla="*/ 0 w 1857940"/>
              <a:gd name="connsiteY0" fmla="*/ 309663 h 2182190"/>
              <a:gd name="connsiteX1" fmla="*/ 309663 w 1857940"/>
              <a:gd name="connsiteY1" fmla="*/ 0 h 2182190"/>
              <a:gd name="connsiteX2" fmla="*/ 1548277 w 1857940"/>
              <a:gd name="connsiteY2" fmla="*/ 0 h 2182190"/>
              <a:gd name="connsiteX3" fmla="*/ 1857940 w 1857940"/>
              <a:gd name="connsiteY3" fmla="*/ 309663 h 2182190"/>
              <a:gd name="connsiteX4" fmla="*/ 1857940 w 1857940"/>
              <a:gd name="connsiteY4" fmla="*/ 1872527 h 2182190"/>
              <a:gd name="connsiteX5" fmla="*/ 1548277 w 1857940"/>
              <a:gd name="connsiteY5" fmla="*/ 2182190 h 2182190"/>
              <a:gd name="connsiteX6" fmla="*/ 309663 w 1857940"/>
              <a:gd name="connsiteY6" fmla="*/ 2182190 h 2182190"/>
              <a:gd name="connsiteX7" fmla="*/ 0 w 1857940"/>
              <a:gd name="connsiteY7" fmla="*/ 1872527 h 2182190"/>
              <a:gd name="connsiteX8" fmla="*/ 0 w 1857940"/>
              <a:gd name="connsiteY8" fmla="*/ 309663 h 2182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7940" h="2182190">
                <a:moveTo>
                  <a:pt x="0" y="309663"/>
                </a:moveTo>
                <a:cubicBezTo>
                  <a:pt x="0" y="138641"/>
                  <a:pt x="138641" y="0"/>
                  <a:pt x="309663" y="0"/>
                </a:cubicBezTo>
                <a:lnTo>
                  <a:pt x="1548277" y="0"/>
                </a:lnTo>
                <a:cubicBezTo>
                  <a:pt x="1719299" y="0"/>
                  <a:pt x="1857940" y="138641"/>
                  <a:pt x="1857940" y="309663"/>
                </a:cubicBezTo>
                <a:lnTo>
                  <a:pt x="1857940" y="1872527"/>
                </a:lnTo>
                <a:cubicBezTo>
                  <a:pt x="1857940" y="2043549"/>
                  <a:pt x="1719299" y="2182190"/>
                  <a:pt x="1548277" y="2182190"/>
                </a:cubicBezTo>
                <a:lnTo>
                  <a:pt x="309663" y="2182190"/>
                </a:lnTo>
                <a:cubicBezTo>
                  <a:pt x="138641" y="2182190"/>
                  <a:pt x="0" y="2043549"/>
                  <a:pt x="0" y="1872527"/>
                </a:cubicBezTo>
                <a:lnTo>
                  <a:pt x="0" y="309663"/>
                </a:ln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6417" tIns="136417" rIns="136417" bIns="136417" numCol="1" spcCol="1270" anchor="t" anchorCtr="0">
            <a:noAutofit/>
          </a:bodyPr>
          <a:lstStyle/>
          <a:p>
            <a:pPr marL="0" marR="0" lvl="0" indent="0" algn="ctr" defTabSz="533400" rtl="0" eaLnBrk="0" fontAlgn="base" latinLnBrk="0" hangingPunct="0">
              <a:lnSpc>
                <a:spcPct val="90000"/>
              </a:lnSpc>
              <a:spcBef>
                <a:spcPct val="0"/>
              </a:spcBef>
              <a:spcAft>
                <a:spcPct val="3500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Level 1: Monotherapy</a:t>
            </a:r>
          </a:p>
          <a:p>
            <a:pPr marL="0" marR="0" lvl="0" indent="0" algn="l" defTabSz="533400" rtl="0" eaLnBrk="0" fontAlgn="base" latinLnBrk="0" hangingPunct="0">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SSRI</a:t>
            </a:r>
          </a:p>
          <a:p>
            <a:pPr marL="0" marR="0" lvl="0" indent="0" algn="l" defTabSz="533400" rtl="0" eaLnBrk="0" fontAlgn="base" latinLnBrk="0" hangingPunct="0">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SNRI</a:t>
            </a:r>
          </a:p>
          <a:p>
            <a:pPr marL="0" marR="0" lvl="0" indent="0" algn="l" defTabSz="533400" rtl="0" eaLnBrk="0" fontAlgn="base" latinLnBrk="0" hangingPunct="0">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Vortioxetine</a:t>
            </a:r>
          </a:p>
          <a:p>
            <a:pPr marL="0" marR="0" lvl="0" indent="0" algn="l" defTabSz="533400" rtl="0" eaLnBrk="0" fontAlgn="base" latinLnBrk="0" hangingPunct="0">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Bupropion</a:t>
            </a:r>
          </a:p>
          <a:p>
            <a:pPr marL="0" marR="0" lvl="0" indent="0" algn="l" defTabSz="533400" rtl="0" eaLnBrk="0" fontAlgn="base" latinLnBrk="0" hangingPunct="0">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Mirtazapine</a:t>
            </a:r>
          </a:p>
          <a:p>
            <a:pPr marL="0" marR="0" lvl="0" indent="0" algn="l" defTabSz="533400" rtl="0" eaLnBrk="0" fontAlgn="base" latinLnBrk="0" hangingPunct="0">
              <a:lnSpc>
                <a:spcPct val="90000"/>
              </a:lnSpc>
              <a:spcBef>
                <a:spcPct val="0"/>
              </a:spcBef>
              <a:spcAft>
                <a:spcPct val="3500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p>
            <a:pPr marL="0" marR="0" lvl="0" indent="0" algn="l" defTabSz="533400" rtl="0" eaLnBrk="0" fontAlgn="base" latinLnBrk="0" hangingPunct="0">
              <a:lnSpc>
                <a:spcPct val="90000"/>
              </a:lnSpc>
              <a:spcBef>
                <a:spcPct val="0"/>
              </a:spcBef>
              <a:spcAft>
                <a:spcPct val="3500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 name="Freeform: Shape 7">
            <a:extLst>
              <a:ext uri="{FF2B5EF4-FFF2-40B4-BE49-F238E27FC236}">
                <a16:creationId xmlns:a16="http://schemas.microsoft.com/office/drawing/2014/main" id="{9F0AA57E-67D0-4C84-A9E7-3ADA8CA24E05}"/>
              </a:ext>
            </a:extLst>
          </p:cNvPr>
          <p:cNvSpPr/>
          <p:nvPr/>
        </p:nvSpPr>
        <p:spPr>
          <a:xfrm>
            <a:off x="2519489" y="1773622"/>
            <a:ext cx="2836842" cy="3341341"/>
          </a:xfrm>
          <a:custGeom>
            <a:avLst/>
            <a:gdLst>
              <a:gd name="connsiteX0" fmla="*/ 0 w 2249392"/>
              <a:gd name="connsiteY0" fmla="*/ 360543 h 2163217"/>
              <a:gd name="connsiteX1" fmla="*/ 360543 w 2249392"/>
              <a:gd name="connsiteY1" fmla="*/ 0 h 2163217"/>
              <a:gd name="connsiteX2" fmla="*/ 1888849 w 2249392"/>
              <a:gd name="connsiteY2" fmla="*/ 0 h 2163217"/>
              <a:gd name="connsiteX3" fmla="*/ 2249392 w 2249392"/>
              <a:gd name="connsiteY3" fmla="*/ 360543 h 2163217"/>
              <a:gd name="connsiteX4" fmla="*/ 2249392 w 2249392"/>
              <a:gd name="connsiteY4" fmla="*/ 1802674 h 2163217"/>
              <a:gd name="connsiteX5" fmla="*/ 1888849 w 2249392"/>
              <a:gd name="connsiteY5" fmla="*/ 2163217 h 2163217"/>
              <a:gd name="connsiteX6" fmla="*/ 360543 w 2249392"/>
              <a:gd name="connsiteY6" fmla="*/ 2163217 h 2163217"/>
              <a:gd name="connsiteX7" fmla="*/ 0 w 2249392"/>
              <a:gd name="connsiteY7" fmla="*/ 1802674 h 2163217"/>
              <a:gd name="connsiteX8" fmla="*/ 0 w 2249392"/>
              <a:gd name="connsiteY8" fmla="*/ 360543 h 216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9392" h="2163217">
                <a:moveTo>
                  <a:pt x="0" y="360543"/>
                </a:moveTo>
                <a:cubicBezTo>
                  <a:pt x="0" y="161421"/>
                  <a:pt x="161421" y="0"/>
                  <a:pt x="360543" y="0"/>
                </a:cubicBezTo>
                <a:lnTo>
                  <a:pt x="1888849" y="0"/>
                </a:lnTo>
                <a:cubicBezTo>
                  <a:pt x="2087971" y="0"/>
                  <a:pt x="2249392" y="161421"/>
                  <a:pt x="2249392" y="360543"/>
                </a:cubicBezTo>
                <a:lnTo>
                  <a:pt x="2249392" y="1802674"/>
                </a:lnTo>
                <a:cubicBezTo>
                  <a:pt x="2249392" y="2001796"/>
                  <a:pt x="2087971" y="2163217"/>
                  <a:pt x="1888849" y="2163217"/>
                </a:cubicBezTo>
                <a:lnTo>
                  <a:pt x="360543" y="2163217"/>
                </a:lnTo>
                <a:cubicBezTo>
                  <a:pt x="161421" y="2163217"/>
                  <a:pt x="0" y="2001796"/>
                  <a:pt x="0" y="1802674"/>
                </a:cubicBezTo>
                <a:lnTo>
                  <a:pt x="0" y="360543"/>
                </a:ln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1320" tIns="151320" rIns="151320" bIns="151320" numCol="1" spcCol="1270" anchor="t" anchorCtr="0">
            <a:noAutofit/>
          </a:bodyPr>
          <a:lstStyle/>
          <a:p>
            <a:pPr marL="0" marR="0" lvl="0" indent="0" algn="ctr" defTabSz="533400" rtl="0" eaLnBrk="0" fontAlgn="base" latinLnBrk="0" hangingPunct="0">
              <a:lnSpc>
                <a:spcPct val="90000"/>
              </a:lnSpc>
              <a:spcBef>
                <a:spcPct val="0"/>
              </a:spcBef>
              <a:spcAft>
                <a:spcPct val="3500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Level 2: Add</a:t>
            </a:r>
          </a:p>
          <a:p>
            <a:pPr marL="171450" marR="0" lvl="0" indent="-171450" algn="l" defTabSz="533400" rtl="0" eaLnBrk="0" fontAlgn="base" latinLnBrk="0" hangingPunct="0">
              <a:lnSpc>
                <a:spcPct val="90000"/>
              </a:lnSpc>
              <a:spcBef>
                <a:spcPct val="0"/>
              </a:spcBef>
              <a:spcAft>
                <a:spcPct val="350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Evidence-based psychotherapy</a:t>
            </a:r>
          </a:p>
          <a:p>
            <a:pPr marL="171450" marR="0" lvl="0" indent="-171450" algn="l" defTabSz="533400" rtl="0" eaLnBrk="0" fontAlgn="base" latinLnBrk="0" hangingPunct="0">
              <a:lnSpc>
                <a:spcPct val="90000"/>
              </a:lnSpc>
              <a:spcBef>
                <a:spcPct val="0"/>
              </a:spcBef>
              <a:spcAft>
                <a:spcPct val="350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Second-generation antipsychotic FDA-approved as adjunctive treatment for MDD</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171450" marR="0" lvl="0" indent="-171450" algn="l" defTabSz="533400" rtl="0" eaLnBrk="0" fontAlgn="base" latinLnBrk="0" hangingPunct="0">
              <a:lnSpc>
                <a:spcPct val="90000"/>
              </a:lnSpc>
              <a:spcBef>
                <a:spcPct val="0"/>
              </a:spcBef>
              <a:spcAft>
                <a:spcPct val="350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Intranasal esketamine or intravenous racemic ketamine</a:t>
            </a:r>
          </a:p>
          <a:p>
            <a:pPr marL="171450" marR="0" lvl="0" indent="-171450" algn="l" defTabSz="533400" rtl="0" eaLnBrk="0" fontAlgn="base" latinLnBrk="0" hangingPunct="0">
              <a:lnSpc>
                <a:spcPct val="90000"/>
              </a:lnSpc>
              <a:spcBef>
                <a:spcPct val="0"/>
              </a:spcBef>
              <a:spcAft>
                <a:spcPct val="350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Another antidepressant (do not combine SSRI and SNRI)</a:t>
            </a:r>
          </a:p>
        </p:txBody>
      </p:sp>
      <p:sp>
        <p:nvSpPr>
          <p:cNvPr id="11" name="Freeform: Shape 10">
            <a:extLst>
              <a:ext uri="{FF2B5EF4-FFF2-40B4-BE49-F238E27FC236}">
                <a16:creationId xmlns:a16="http://schemas.microsoft.com/office/drawing/2014/main" id="{3D1E8D5F-40B4-4804-8ADD-833FE3401D92}"/>
              </a:ext>
            </a:extLst>
          </p:cNvPr>
          <p:cNvSpPr/>
          <p:nvPr/>
        </p:nvSpPr>
        <p:spPr>
          <a:xfrm>
            <a:off x="5444323" y="1773622"/>
            <a:ext cx="2424866" cy="3341341"/>
          </a:xfrm>
          <a:custGeom>
            <a:avLst/>
            <a:gdLst>
              <a:gd name="connsiteX0" fmla="*/ 0 w 1602722"/>
              <a:gd name="connsiteY0" fmla="*/ 267126 h 2163217"/>
              <a:gd name="connsiteX1" fmla="*/ 267126 w 1602722"/>
              <a:gd name="connsiteY1" fmla="*/ 0 h 2163217"/>
              <a:gd name="connsiteX2" fmla="*/ 1335596 w 1602722"/>
              <a:gd name="connsiteY2" fmla="*/ 0 h 2163217"/>
              <a:gd name="connsiteX3" fmla="*/ 1602722 w 1602722"/>
              <a:gd name="connsiteY3" fmla="*/ 267126 h 2163217"/>
              <a:gd name="connsiteX4" fmla="*/ 1602722 w 1602722"/>
              <a:gd name="connsiteY4" fmla="*/ 1896091 h 2163217"/>
              <a:gd name="connsiteX5" fmla="*/ 1335596 w 1602722"/>
              <a:gd name="connsiteY5" fmla="*/ 2163217 h 2163217"/>
              <a:gd name="connsiteX6" fmla="*/ 267126 w 1602722"/>
              <a:gd name="connsiteY6" fmla="*/ 2163217 h 2163217"/>
              <a:gd name="connsiteX7" fmla="*/ 0 w 1602722"/>
              <a:gd name="connsiteY7" fmla="*/ 1896091 h 2163217"/>
              <a:gd name="connsiteX8" fmla="*/ 0 w 1602722"/>
              <a:gd name="connsiteY8" fmla="*/ 267126 h 216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2722" h="2163217">
                <a:moveTo>
                  <a:pt x="0" y="267126"/>
                </a:moveTo>
                <a:cubicBezTo>
                  <a:pt x="0" y="119596"/>
                  <a:pt x="119596" y="0"/>
                  <a:pt x="267126" y="0"/>
                </a:cubicBezTo>
                <a:lnTo>
                  <a:pt x="1335596" y="0"/>
                </a:lnTo>
                <a:cubicBezTo>
                  <a:pt x="1483126" y="0"/>
                  <a:pt x="1602722" y="119596"/>
                  <a:pt x="1602722" y="267126"/>
                </a:cubicBezTo>
                <a:lnTo>
                  <a:pt x="1602722" y="1896091"/>
                </a:lnTo>
                <a:cubicBezTo>
                  <a:pt x="1602722" y="2043621"/>
                  <a:pt x="1483126" y="2163217"/>
                  <a:pt x="1335596" y="2163217"/>
                </a:cubicBezTo>
                <a:lnTo>
                  <a:pt x="267126" y="2163217"/>
                </a:lnTo>
                <a:cubicBezTo>
                  <a:pt x="119596" y="2163217"/>
                  <a:pt x="0" y="2043621"/>
                  <a:pt x="0" y="1896091"/>
                </a:cubicBezTo>
                <a:lnTo>
                  <a:pt x="0" y="267126"/>
                </a:ln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958" tIns="123958" rIns="123958" bIns="123958" numCol="1" spcCol="1270" anchor="t" anchorCtr="0">
            <a:noAutofit/>
          </a:bodyPr>
          <a:lstStyle/>
          <a:p>
            <a:pPr marL="0" marR="0" lvl="0" indent="0" algn="ctr" defTabSz="533400" rtl="0" eaLnBrk="0" fontAlgn="base" latinLnBrk="0" hangingPunct="0">
              <a:lnSpc>
                <a:spcPct val="90000"/>
              </a:lnSpc>
              <a:spcBef>
                <a:spcPct val="0"/>
              </a:spcBef>
              <a:spcAft>
                <a:spcPct val="3500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Level 3: SSRI/SNRI +   </a:t>
            </a:r>
          </a:p>
          <a:p>
            <a:pPr marL="171450" marR="0" lvl="0" indent="-171450" algn="l" defTabSz="533400" rtl="0" eaLnBrk="0" fontAlgn="base" latinLnBrk="0" hangingPunct="0">
              <a:lnSpc>
                <a:spcPct val="90000"/>
              </a:lnSpc>
              <a:spcBef>
                <a:spcPct val="0"/>
              </a:spcBef>
              <a:spcAft>
                <a:spcPct val="350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Lithium</a:t>
            </a:r>
          </a:p>
          <a:p>
            <a:pPr marL="171450" marR="0" lvl="0" indent="-171450" algn="l" defTabSz="533400" rtl="0" eaLnBrk="0" fontAlgn="base" latinLnBrk="0" hangingPunct="0">
              <a:lnSpc>
                <a:spcPct val="90000"/>
              </a:lnSpc>
              <a:spcBef>
                <a:spcPct val="0"/>
              </a:spcBef>
              <a:spcAft>
                <a:spcPct val="350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T3</a:t>
            </a:r>
          </a:p>
          <a:p>
            <a:pPr marL="171450" marR="0" lvl="0" indent="-171450" algn="l" defTabSz="533400" rtl="0" eaLnBrk="0" fontAlgn="base" latinLnBrk="0" hangingPunct="0">
              <a:lnSpc>
                <a:spcPct val="90000"/>
              </a:lnSpc>
              <a:spcBef>
                <a:spcPct val="0"/>
              </a:spcBef>
              <a:spcAft>
                <a:spcPct val="350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L-methylfolate</a:t>
            </a:r>
          </a:p>
          <a:p>
            <a:pPr marL="171450" marR="0" lvl="0" indent="-171450" algn="l" defTabSz="533400" rtl="0" eaLnBrk="0" fontAlgn="base" latinLnBrk="0" hangingPunct="0">
              <a:lnSpc>
                <a:spcPct val="90000"/>
              </a:lnSpc>
              <a:spcBef>
                <a:spcPct val="0"/>
              </a:spcBef>
              <a:spcAft>
                <a:spcPct val="350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S-adenosylmethionine</a:t>
            </a:r>
          </a:p>
          <a:p>
            <a:pPr marL="171450" marR="0" lvl="0" indent="-171450" algn="l" defTabSz="533400" rtl="0" eaLnBrk="0" fontAlgn="base" latinLnBrk="0" hangingPunct="0">
              <a:lnSpc>
                <a:spcPct val="90000"/>
              </a:lnSpc>
              <a:spcBef>
                <a:spcPct val="0"/>
              </a:spcBef>
              <a:spcAft>
                <a:spcPct val="350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Quetiapine (tolerability concerns)</a:t>
            </a:r>
          </a:p>
        </p:txBody>
      </p:sp>
      <p:grpSp>
        <p:nvGrpSpPr>
          <p:cNvPr id="16" name="Group 1">
            <a:extLst>
              <a:ext uri="{FF2B5EF4-FFF2-40B4-BE49-F238E27FC236}">
                <a16:creationId xmlns:a16="http://schemas.microsoft.com/office/drawing/2014/main" id="{57F32EF5-947A-4970-9495-C9F57BB53D73}"/>
              </a:ext>
            </a:extLst>
          </p:cNvPr>
          <p:cNvGrpSpPr>
            <a:grpSpLocks/>
          </p:cNvGrpSpPr>
          <p:nvPr/>
        </p:nvGrpSpPr>
        <p:grpSpPr bwMode="auto">
          <a:xfrm>
            <a:off x="9392911" y="6213768"/>
            <a:ext cx="2488502" cy="449064"/>
            <a:chOff x="9602074" y="3550251"/>
            <a:chExt cx="2488502" cy="449257"/>
          </a:xfrm>
        </p:grpSpPr>
        <p:pic>
          <p:nvPicPr>
            <p:cNvPr id="17" name="Picture 16">
              <a:extLst>
                <a:ext uri="{FF2B5EF4-FFF2-40B4-BE49-F238E27FC236}">
                  <a16:creationId xmlns:a16="http://schemas.microsoft.com/office/drawing/2014/main" id="{42A78689-58D4-4D59-929C-A9D42037B9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C33B76B4-4506-4A41-A9B9-A6B5045002F5}"/>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 name="Rectangle 2">
            <a:extLst>
              <a:ext uri="{FF2B5EF4-FFF2-40B4-BE49-F238E27FC236}">
                <a16:creationId xmlns:a16="http://schemas.microsoft.com/office/drawing/2014/main" id="{4F20AF1D-660D-43E3-928F-6E5D93795B75}"/>
              </a:ext>
            </a:extLst>
          </p:cNvPr>
          <p:cNvSpPr/>
          <p:nvPr/>
        </p:nvSpPr>
        <p:spPr bwMode="auto">
          <a:xfrm>
            <a:off x="2519489" y="2773386"/>
            <a:ext cx="2836842" cy="881136"/>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Text Box 11">
            <a:extLst>
              <a:ext uri="{FF2B5EF4-FFF2-40B4-BE49-F238E27FC236}">
                <a16:creationId xmlns:a16="http://schemas.microsoft.com/office/drawing/2014/main" id="{99E4385C-80C8-467B-A12B-2DCD81B2B837}"/>
              </a:ext>
            </a:extLst>
          </p:cNvPr>
          <p:cNvSpPr txBox="1">
            <a:spLocks noChangeArrowheads="1"/>
          </p:cNvSpPr>
          <p:nvPr/>
        </p:nvSpPr>
        <p:spPr bwMode="auto">
          <a:xfrm>
            <a:off x="340325" y="6384858"/>
            <a:ext cx="914400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0" fontAlgn="base" hangingPunct="0">
              <a:spcBef>
                <a:spcPct val="0"/>
              </a:spcBef>
              <a:spcAft>
                <a:spcPct val="0"/>
              </a:spcAft>
              <a:defRPr/>
            </a:pPr>
            <a:r>
              <a:rPr lang="en-US" altLang="en-US" sz="1200" dirty="0">
                <a:solidFill>
                  <a:srgbClr val="455560"/>
                </a:solidFill>
                <a:latin typeface="Calibri" panose="020F0502020204030204" pitchFamily="34" charset="0"/>
                <a:cs typeface="Arial" panose="020B0604020202020204" pitchFamily="34" charset="0"/>
              </a:rPr>
              <a:t>McIntyre. </a:t>
            </a:r>
            <a:r>
              <a:rPr lang="pl-PL" sz="1200" dirty="0">
                <a:solidFill>
                  <a:srgbClr val="455560"/>
                </a:solidFill>
                <a:latin typeface="Calibri" panose="020F0502020204030204" pitchFamily="34" charset="0"/>
                <a:cs typeface="Arial" panose="020B0604020202020204" pitchFamily="34" charset="0"/>
              </a:rPr>
              <a:t>J Clin Psychiatry 2017;78:703</a:t>
            </a:r>
            <a:r>
              <a:rPr lang="en-US" sz="1200" dirty="0">
                <a:solidFill>
                  <a:srgbClr val="455560"/>
                </a:solidFill>
                <a:latin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283541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7331D-7789-4614-BE6E-64C2820BB2C1}"/>
              </a:ext>
            </a:extLst>
          </p:cNvPr>
          <p:cNvSpPr>
            <a:spLocks noGrp="1"/>
          </p:cNvSpPr>
          <p:nvPr>
            <p:ph type="title"/>
          </p:nvPr>
        </p:nvSpPr>
        <p:spPr/>
        <p:txBody>
          <a:bodyPr>
            <a:noAutofit/>
          </a:bodyPr>
          <a:lstStyle/>
          <a:p>
            <a:r>
              <a:rPr lang="en-US" dirty="0"/>
              <a:t>MDD Treatment Augmentation</a:t>
            </a:r>
            <a:r>
              <a:rPr lang="en-US" dirty="0">
                <a:latin typeface="Calibri body"/>
              </a:rPr>
              <a:t>: </a:t>
            </a:r>
            <a:br>
              <a:rPr lang="en-US" dirty="0">
                <a:latin typeface="Calibri body"/>
              </a:rPr>
            </a:br>
            <a:r>
              <a:rPr lang="en-US" dirty="0">
                <a:latin typeface="Calibri body"/>
              </a:rPr>
              <a:t>Second-Generation Antipsychotics</a:t>
            </a:r>
            <a:endParaRPr lang="en-US" sz="2400" dirty="0">
              <a:latin typeface="Calibri body"/>
            </a:endParaRPr>
          </a:p>
        </p:txBody>
      </p:sp>
      <p:sp>
        <p:nvSpPr>
          <p:cNvPr id="4" name="Text Box 11">
            <a:extLst>
              <a:ext uri="{FF2B5EF4-FFF2-40B4-BE49-F238E27FC236}">
                <a16:creationId xmlns:a16="http://schemas.microsoft.com/office/drawing/2014/main" id="{82135A42-69B5-4DF7-97F3-FC3181C35BC2}"/>
              </a:ext>
            </a:extLst>
          </p:cNvPr>
          <p:cNvSpPr txBox="1">
            <a:spLocks noChangeArrowheads="1"/>
          </p:cNvSpPr>
          <p:nvPr/>
        </p:nvSpPr>
        <p:spPr bwMode="auto">
          <a:xfrm>
            <a:off x="437147" y="6366391"/>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0" fontAlgn="base" hangingPunct="0">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Aripiprazole PI. </a:t>
            </a:r>
            <a:r>
              <a:rPr lang="en-US" altLang="en-US" sz="1200" dirty="0">
                <a:solidFill>
                  <a:srgbClr val="455560"/>
                </a:solidFill>
                <a:latin typeface="Calibri" panose="020F0502020204030204" pitchFamily="34" charset="0"/>
                <a:cs typeface="Arial" panose="020B0604020202020204" pitchFamily="34" charset="0"/>
              </a:rPr>
              <a:t>2. Olanzapine/fluoxetine PI.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Quetiapine XR PI. </a:t>
            </a:r>
            <a:r>
              <a:rPr lang="en-US" altLang="en-US" sz="1200" dirty="0">
                <a:solidFill>
                  <a:srgbClr val="455560"/>
                </a:solidFill>
                <a:latin typeface="Calibri" panose="020F0502020204030204" pitchFamily="34" charset="0"/>
                <a:cs typeface="Arial" panose="020B0604020202020204" pitchFamily="34" charset="0"/>
              </a:rPr>
              <a:t>4. Brexpiprazole PI.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7" name="Table 7">
            <a:extLst>
              <a:ext uri="{FF2B5EF4-FFF2-40B4-BE49-F238E27FC236}">
                <a16:creationId xmlns:a16="http://schemas.microsoft.com/office/drawing/2014/main" id="{F2F8DA30-B650-43F6-96C8-343009D482B0}"/>
              </a:ext>
            </a:extLst>
          </p:cNvPr>
          <p:cNvGraphicFramePr>
            <a:graphicFrameLocks noGrp="1"/>
          </p:cNvGraphicFramePr>
          <p:nvPr>
            <p:extLst>
              <p:ext uri="{D42A27DB-BD31-4B8C-83A1-F6EECF244321}">
                <p14:modId xmlns:p14="http://schemas.microsoft.com/office/powerpoint/2010/main" val="2661446302"/>
              </p:ext>
            </p:extLst>
          </p:nvPr>
        </p:nvGraphicFramePr>
        <p:xfrm>
          <a:off x="724055" y="1508760"/>
          <a:ext cx="5215311" cy="2590800"/>
        </p:xfrm>
        <a:graphic>
          <a:graphicData uri="http://schemas.openxmlformats.org/drawingml/2006/table">
            <a:tbl>
              <a:tblPr firstRow="1" bandRow="1">
                <a:tableStyleId>{5C22544A-7EE6-4342-B048-85BDC9FD1C3A}</a:tableStyleId>
              </a:tblPr>
              <a:tblGrid>
                <a:gridCol w="2285836">
                  <a:extLst>
                    <a:ext uri="{9D8B030D-6E8A-4147-A177-3AD203B41FA5}">
                      <a16:colId xmlns:a16="http://schemas.microsoft.com/office/drawing/2014/main" val="1996047931"/>
                    </a:ext>
                  </a:extLst>
                </a:gridCol>
                <a:gridCol w="2929475">
                  <a:extLst>
                    <a:ext uri="{9D8B030D-6E8A-4147-A177-3AD203B41FA5}">
                      <a16:colId xmlns:a16="http://schemas.microsoft.com/office/drawing/2014/main" val="4186419758"/>
                    </a:ext>
                  </a:extLst>
                </a:gridCol>
              </a:tblGrid>
              <a:tr h="0">
                <a:tc>
                  <a:txBody>
                    <a:bodyPr/>
                    <a:lstStyle/>
                    <a:p>
                      <a:pPr algn="l"/>
                      <a:r>
                        <a:rPr lang="en-US" sz="2000" dirty="0">
                          <a:latin typeface="Calibri" panose="020F0502020204030204" pitchFamily="34" charset="0"/>
                        </a:rPr>
                        <a:t>Agent</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aseline="0" dirty="0">
                          <a:latin typeface="Calibri" panose="020F0502020204030204" pitchFamily="34" charset="0"/>
                        </a:rPr>
                        <a:t>FDA Approval for MDD Treatment Augmentation</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361965325"/>
                  </a:ext>
                </a:extLst>
              </a:tr>
              <a:tr h="134983">
                <a:tc>
                  <a:txBody>
                    <a:bodyPr/>
                    <a:lstStyle/>
                    <a:p>
                      <a:pPr algn="l"/>
                      <a:r>
                        <a:rPr lang="en-US" sz="2000" dirty="0">
                          <a:solidFill>
                            <a:schemeClr val="bg1"/>
                          </a:solidFill>
                          <a:latin typeface="Calibri" panose="020F0502020204030204" pitchFamily="34" charset="0"/>
                        </a:rPr>
                        <a:t>Aripiprazole</a:t>
                      </a:r>
                      <a:r>
                        <a:rPr lang="en-US" sz="2000" baseline="30000" dirty="0">
                          <a:solidFill>
                            <a:schemeClr val="bg1"/>
                          </a:solidFill>
                          <a:latin typeface="Calibri" panose="020F0502020204030204" pitchFamily="34" charset="0"/>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rPr>
                        <a:t>2007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46540997"/>
                  </a:ext>
                </a:extLst>
              </a:tr>
              <a:tr h="134983">
                <a:tc>
                  <a:txBody>
                    <a:bodyPr/>
                    <a:lstStyle/>
                    <a:p>
                      <a:pPr algn="l"/>
                      <a:r>
                        <a:rPr lang="en-US" sz="2000" dirty="0">
                          <a:solidFill>
                            <a:schemeClr val="bg1"/>
                          </a:solidFill>
                          <a:latin typeface="Calibri" panose="020F0502020204030204" pitchFamily="34" charset="0"/>
                        </a:rPr>
                        <a:t>Olanzapine/ fluoxetine</a:t>
                      </a:r>
                      <a:r>
                        <a:rPr lang="en-US" sz="2000" baseline="30000" dirty="0">
                          <a:solidFill>
                            <a:schemeClr val="bg1"/>
                          </a:solidFill>
                          <a:latin typeface="Calibri" panose="020F0502020204030204" pitchFamily="34" charset="0"/>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rPr>
                        <a:t>2009</a:t>
                      </a:r>
                      <a:endParaRPr lang="en-US" sz="2000" baseline="0" dirty="0">
                        <a:solidFill>
                          <a:schemeClr val="bg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84738750"/>
                  </a:ext>
                </a:extLst>
              </a:tr>
              <a:tr h="0">
                <a:tc>
                  <a:txBody>
                    <a:bodyPr/>
                    <a:lstStyle/>
                    <a:p>
                      <a:pPr algn="l"/>
                      <a:r>
                        <a:rPr lang="en-US" sz="2000" dirty="0">
                          <a:solidFill>
                            <a:schemeClr val="bg1"/>
                          </a:solidFill>
                          <a:latin typeface="Calibri" panose="020F0502020204030204" pitchFamily="34" charset="0"/>
                        </a:rPr>
                        <a:t>Quetiapine XR</a:t>
                      </a:r>
                      <a:r>
                        <a:rPr lang="en-US" sz="2000" baseline="30000" dirty="0">
                          <a:solidFill>
                            <a:schemeClr val="bg1"/>
                          </a:solidFill>
                          <a:latin typeface="Calibri" panose="020F0502020204030204" pitchFamily="34" charset="0"/>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rPr>
                        <a:t>2009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73262177"/>
                  </a:ext>
                </a:extLst>
              </a:tr>
              <a:tr h="0">
                <a:tc>
                  <a:txBody>
                    <a:bodyPr/>
                    <a:lstStyle/>
                    <a:p>
                      <a:pPr algn="l"/>
                      <a:r>
                        <a:rPr lang="en-US" sz="2000" dirty="0">
                          <a:solidFill>
                            <a:schemeClr val="bg1"/>
                          </a:solidFill>
                          <a:latin typeface="Calibri" panose="020F0502020204030204" pitchFamily="34" charset="0"/>
                        </a:rPr>
                        <a:t>Brexpiprazole</a:t>
                      </a:r>
                      <a:r>
                        <a:rPr lang="en-US" sz="2000" baseline="30000" dirty="0">
                          <a:solidFill>
                            <a:schemeClr val="bg1"/>
                          </a:solidFill>
                          <a:latin typeface="Calibri" panose="020F0502020204030204" pitchFamily="34" charset="0"/>
                        </a:rPr>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rPr>
                        <a:t>2015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66246155"/>
                  </a:ext>
                </a:extLst>
              </a:tr>
            </a:tbl>
          </a:graphicData>
        </a:graphic>
      </p:graphicFrame>
      <p:grpSp>
        <p:nvGrpSpPr>
          <p:cNvPr id="10" name="Group 1">
            <a:extLst>
              <a:ext uri="{FF2B5EF4-FFF2-40B4-BE49-F238E27FC236}">
                <a16:creationId xmlns:a16="http://schemas.microsoft.com/office/drawing/2014/main" id="{1855E9B9-4844-430D-B4CA-213707759C16}"/>
              </a:ext>
            </a:extLst>
          </p:cNvPr>
          <p:cNvGrpSpPr>
            <a:grpSpLocks/>
          </p:cNvGrpSpPr>
          <p:nvPr/>
        </p:nvGrpSpPr>
        <p:grpSpPr bwMode="auto">
          <a:xfrm>
            <a:off x="9392911" y="6213768"/>
            <a:ext cx="2488502" cy="449064"/>
            <a:chOff x="9602074" y="3550251"/>
            <a:chExt cx="2488502" cy="449257"/>
          </a:xfrm>
        </p:grpSpPr>
        <p:pic>
          <p:nvPicPr>
            <p:cNvPr id="11" name="Picture 10">
              <a:extLst>
                <a:ext uri="{FF2B5EF4-FFF2-40B4-BE49-F238E27FC236}">
                  <a16:creationId xmlns:a16="http://schemas.microsoft.com/office/drawing/2014/main" id="{4DA27254-158E-4BFF-9E78-AB1D81855A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965593F0-20CD-4908-98F3-4838BFCBD059}"/>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3" name="Table 7">
            <a:extLst>
              <a:ext uri="{FF2B5EF4-FFF2-40B4-BE49-F238E27FC236}">
                <a16:creationId xmlns:a16="http://schemas.microsoft.com/office/drawing/2014/main" id="{DACB43EF-CA7C-4DE0-A347-85EC4A0FF04C}"/>
              </a:ext>
            </a:extLst>
          </p:cNvPr>
          <p:cNvGraphicFramePr>
            <a:graphicFrameLocks noGrp="1"/>
          </p:cNvGraphicFramePr>
          <p:nvPr>
            <p:extLst>
              <p:ext uri="{D42A27DB-BD31-4B8C-83A1-F6EECF244321}">
                <p14:modId xmlns:p14="http://schemas.microsoft.com/office/powerpoint/2010/main" val="431147783"/>
              </p:ext>
            </p:extLst>
          </p:nvPr>
        </p:nvGraphicFramePr>
        <p:xfrm>
          <a:off x="6252634" y="1508760"/>
          <a:ext cx="5215311" cy="4663440"/>
        </p:xfrm>
        <a:graphic>
          <a:graphicData uri="http://schemas.openxmlformats.org/drawingml/2006/table">
            <a:tbl>
              <a:tblPr firstRow="1" bandRow="1">
                <a:tableStyleId>{5C22544A-7EE6-4342-B048-85BDC9FD1C3A}</a:tableStyleId>
              </a:tblPr>
              <a:tblGrid>
                <a:gridCol w="2218704">
                  <a:extLst>
                    <a:ext uri="{9D8B030D-6E8A-4147-A177-3AD203B41FA5}">
                      <a16:colId xmlns:a16="http://schemas.microsoft.com/office/drawing/2014/main" val="1996047931"/>
                    </a:ext>
                  </a:extLst>
                </a:gridCol>
                <a:gridCol w="2996607">
                  <a:extLst>
                    <a:ext uri="{9D8B030D-6E8A-4147-A177-3AD203B41FA5}">
                      <a16:colId xmlns:a16="http://schemas.microsoft.com/office/drawing/2014/main" val="4186419758"/>
                    </a:ext>
                  </a:extLst>
                </a:gridCol>
              </a:tblGrid>
              <a:tr h="0">
                <a:tc>
                  <a:txBody>
                    <a:bodyPr/>
                    <a:lstStyle/>
                    <a:p>
                      <a:pPr algn="l"/>
                      <a:r>
                        <a:rPr lang="en-US" sz="2000" dirty="0">
                          <a:latin typeface="Calibri" panose="020F0502020204030204" pitchFamily="34" charset="0"/>
                        </a:rPr>
                        <a:t>Agent</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aseline="0" dirty="0">
                          <a:latin typeface="Calibri" panose="020F0502020204030204" pitchFamily="34" charset="0"/>
                        </a:rPr>
                        <a:t>FDA Approval for MDD Treatment Augmentation</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361965325"/>
                  </a:ext>
                </a:extLst>
              </a:tr>
              <a:tr h="0">
                <a:tc>
                  <a:txBody>
                    <a:bodyPr/>
                    <a:lstStyle/>
                    <a:p>
                      <a:pPr algn="l"/>
                      <a:r>
                        <a:rPr lang="en-US" sz="2000" kern="1200" baseline="0" dirty="0">
                          <a:solidFill>
                            <a:schemeClr val="bg1"/>
                          </a:solidFill>
                          <a:latin typeface="Calibri" panose="020F0502020204030204" pitchFamily="34" charset="0"/>
                          <a:ea typeface="+mn-ea"/>
                          <a:cs typeface="+mn-cs"/>
                        </a:rPr>
                        <a:t>Asenapine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kern="1200" baseline="0" dirty="0">
                          <a:solidFill>
                            <a:schemeClr val="bg1"/>
                          </a:solidFill>
                          <a:latin typeface="Calibri" panose="020F0502020204030204" pitchFamily="34" charset="0"/>
                          <a:ea typeface="+mn-ea"/>
                          <a:cs typeface="+mn-cs"/>
                        </a:rPr>
                        <a:t>No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8947309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Calibri" panose="020F0502020204030204" pitchFamily="34" charset="0"/>
                          <a:cs typeface="Calibri" panose="020F0502020204030204" pitchFamily="34" charset="0"/>
                        </a:rPr>
                        <a:t>Clozapine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kern="1200" baseline="0" dirty="0">
                          <a:solidFill>
                            <a:schemeClr val="bg1"/>
                          </a:solidFill>
                          <a:latin typeface="Calibri" panose="020F0502020204030204" pitchFamily="34" charset="0"/>
                          <a:ea typeface="+mn-ea"/>
                          <a:cs typeface="+mn-cs"/>
                        </a:rPr>
                        <a:t>No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14835342"/>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Calibri" panose="020F0502020204030204" pitchFamily="34" charset="0"/>
                          <a:cs typeface="Calibri" panose="020F0502020204030204" pitchFamily="34" charset="0"/>
                        </a:rPr>
                        <a:t>Cariprazine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a:t>
                      </a:r>
                      <a:endParaRPr lang="en-US" sz="2000" kern="1200" baseline="0" dirty="0">
                        <a:solidFill>
                          <a:schemeClr val="bg1"/>
                        </a:solidFill>
                        <a:latin typeface="Calibri" panose="020F0502020204030204" pitchFamily="34"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48774848"/>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Calibri" panose="020F0502020204030204" pitchFamily="34" charset="0"/>
                          <a:cs typeface="Calibri" panose="020F0502020204030204" pitchFamily="34" charset="0"/>
                        </a:rPr>
                        <a:t>Iloperidone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a:t>
                      </a:r>
                      <a:endParaRPr lang="en-US" sz="2000" kern="1200" baseline="0" dirty="0">
                        <a:solidFill>
                          <a:schemeClr val="bg1"/>
                        </a:solidFill>
                        <a:latin typeface="Calibri" panose="020F0502020204030204" pitchFamily="34"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8836217"/>
                  </a:ext>
                </a:extLst>
              </a:tr>
              <a:tr h="0">
                <a:tc>
                  <a:txBody>
                    <a:bodyPr/>
                    <a:lstStyle/>
                    <a:p>
                      <a:pPr algn="l"/>
                      <a:r>
                        <a:rPr lang="en-US" sz="2000" kern="1200" baseline="0" dirty="0">
                          <a:solidFill>
                            <a:schemeClr val="bg1"/>
                          </a:solidFill>
                          <a:latin typeface="Calibri" panose="020F0502020204030204" pitchFamily="34" charset="0"/>
                          <a:ea typeface="+mn-ea"/>
                          <a:cs typeface="+mn-cs"/>
                        </a:rPr>
                        <a:t>Lumateperone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a:t>
                      </a:r>
                      <a:endParaRPr lang="en-US" sz="2000" kern="1200" baseline="0" dirty="0">
                        <a:solidFill>
                          <a:schemeClr val="bg1"/>
                        </a:solidFill>
                        <a:latin typeface="Calibri" panose="020F0502020204030204" pitchFamily="34"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52008927"/>
                  </a:ext>
                </a:extLst>
              </a:tr>
              <a:tr h="0">
                <a:tc>
                  <a:txBody>
                    <a:bodyPr/>
                    <a:lstStyle/>
                    <a:p>
                      <a:pPr algn="l"/>
                      <a:r>
                        <a:rPr lang="en-US" sz="2000" kern="1200" baseline="0" dirty="0">
                          <a:solidFill>
                            <a:schemeClr val="bg1"/>
                          </a:solidFill>
                          <a:latin typeface="Calibri" panose="020F0502020204030204" pitchFamily="34" charset="0"/>
                          <a:ea typeface="+mn-ea"/>
                          <a:cs typeface="+mn-cs"/>
                        </a:rPr>
                        <a:t>Lurasidone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a:t>
                      </a:r>
                      <a:endParaRPr lang="en-US" sz="2000" kern="1200" baseline="0" dirty="0">
                        <a:solidFill>
                          <a:schemeClr val="bg1"/>
                        </a:solidFill>
                        <a:latin typeface="Calibri" panose="020F0502020204030204" pitchFamily="34"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975887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Calibri" panose="020F0502020204030204" pitchFamily="34" charset="0"/>
                          <a:cs typeface="Calibri" panose="020F0502020204030204" pitchFamily="34" charset="0"/>
                        </a:rPr>
                        <a:t>Paliperidone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a:t>
                      </a:r>
                      <a:endParaRPr lang="en-US" sz="2000" kern="1200" baseline="0" dirty="0">
                        <a:solidFill>
                          <a:schemeClr val="bg1"/>
                        </a:solidFill>
                        <a:latin typeface="Calibri" panose="020F0502020204030204" pitchFamily="34"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49865669"/>
                  </a:ext>
                </a:extLst>
              </a:tr>
              <a:tr h="0">
                <a:tc>
                  <a:txBody>
                    <a:bodyPr/>
                    <a:lstStyle/>
                    <a:p>
                      <a:pPr algn="l"/>
                      <a:r>
                        <a:rPr lang="en-US" sz="2000" kern="1200" baseline="0" dirty="0">
                          <a:solidFill>
                            <a:schemeClr val="bg1"/>
                          </a:solidFill>
                          <a:latin typeface="Calibri" panose="020F0502020204030204" pitchFamily="34" charset="0"/>
                          <a:ea typeface="+mn-ea"/>
                          <a:cs typeface="+mn-cs"/>
                        </a:rPr>
                        <a:t>Risperidone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kern="1200" baseline="0" dirty="0">
                          <a:solidFill>
                            <a:schemeClr val="bg1"/>
                          </a:solidFill>
                          <a:latin typeface="Calibri" panose="020F0502020204030204" pitchFamily="34" charset="0"/>
                          <a:ea typeface="+mn-ea"/>
                          <a:cs typeface="+mn-cs"/>
                        </a:rPr>
                        <a:t>No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23110380"/>
                  </a:ext>
                </a:extLst>
              </a:tr>
              <a:tr h="0">
                <a:tc>
                  <a:txBody>
                    <a:bodyPr/>
                    <a:lstStyle/>
                    <a:p>
                      <a:pPr algn="l"/>
                      <a:r>
                        <a:rPr lang="en-US" sz="2000" kern="1200" baseline="0" dirty="0">
                          <a:solidFill>
                            <a:schemeClr val="bg1"/>
                          </a:solidFill>
                          <a:latin typeface="Calibri" panose="020F0502020204030204" pitchFamily="34" charset="0"/>
                          <a:ea typeface="+mn-ea"/>
                          <a:cs typeface="+mn-cs"/>
                        </a:rPr>
                        <a:t>Sulpiride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kern="1200" baseline="0" dirty="0">
                          <a:solidFill>
                            <a:schemeClr val="bg1"/>
                          </a:solidFill>
                          <a:latin typeface="Calibri" panose="020F0502020204030204" pitchFamily="34" charset="0"/>
                          <a:ea typeface="+mn-ea"/>
                          <a:cs typeface="+mn-cs"/>
                        </a:rPr>
                        <a:t>No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24536770"/>
                  </a:ext>
                </a:extLst>
              </a:tr>
              <a:tr h="0">
                <a:tc>
                  <a:txBody>
                    <a:bodyPr/>
                    <a:lstStyle/>
                    <a:p>
                      <a:pPr algn="l"/>
                      <a:r>
                        <a:rPr lang="en-US" sz="2000" kern="1200" baseline="0" dirty="0">
                          <a:solidFill>
                            <a:schemeClr val="bg1"/>
                          </a:solidFill>
                          <a:latin typeface="Calibri" panose="020F0502020204030204" pitchFamily="34" charset="0"/>
                          <a:ea typeface="+mn-ea"/>
                          <a:cs typeface="+mn-cs"/>
                        </a:rPr>
                        <a:t>Ziprasidone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kern="1200" baseline="0" dirty="0">
                          <a:solidFill>
                            <a:schemeClr val="bg1"/>
                          </a:solidFill>
                          <a:latin typeface="Calibri" panose="020F0502020204030204" pitchFamily="34" charset="0"/>
                          <a:ea typeface="+mn-ea"/>
                          <a:cs typeface="+mn-cs"/>
                        </a:rPr>
                        <a:t>No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42197405"/>
                  </a:ext>
                </a:extLst>
              </a:tr>
            </a:tbl>
          </a:graphicData>
        </a:graphic>
      </p:graphicFrame>
      <p:sp>
        <p:nvSpPr>
          <p:cNvPr id="15" name="Rectangle 14">
            <a:extLst>
              <a:ext uri="{FF2B5EF4-FFF2-40B4-BE49-F238E27FC236}">
                <a16:creationId xmlns:a16="http://schemas.microsoft.com/office/drawing/2014/main" id="{F773B100-18C2-4EE7-A9EF-D0DC4236EA40}"/>
              </a:ext>
            </a:extLst>
          </p:cNvPr>
          <p:cNvSpPr/>
          <p:nvPr/>
        </p:nvSpPr>
        <p:spPr bwMode="auto">
          <a:xfrm>
            <a:off x="6252634" y="2148840"/>
            <a:ext cx="5229570" cy="4023360"/>
          </a:xfrm>
          <a:prstGeom prst="rect">
            <a:avLst/>
          </a:prstGeom>
          <a:solidFill>
            <a:schemeClr val="accent3">
              <a:alpha val="2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Rectangle 16">
            <a:extLst>
              <a:ext uri="{FF2B5EF4-FFF2-40B4-BE49-F238E27FC236}">
                <a16:creationId xmlns:a16="http://schemas.microsoft.com/office/drawing/2014/main" id="{513A6087-4BA6-4551-827D-E67939679966}"/>
              </a:ext>
            </a:extLst>
          </p:cNvPr>
          <p:cNvSpPr/>
          <p:nvPr/>
        </p:nvSpPr>
        <p:spPr bwMode="auto">
          <a:xfrm>
            <a:off x="726422" y="2218624"/>
            <a:ext cx="5215311" cy="1876774"/>
          </a:xfrm>
          <a:prstGeom prst="rect">
            <a:avLst/>
          </a:prstGeom>
          <a:solidFill>
            <a:schemeClr val="accent1">
              <a:alpha val="2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680596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p:nvPr>
        </p:nvSpPr>
        <p:spPr/>
        <p:txBody>
          <a:bodyPr/>
          <a:lstStyle/>
          <a:p>
            <a:r>
              <a:rPr lang="en-US" dirty="0"/>
              <a:t>MDD Treatment Augmentation W</a:t>
            </a:r>
            <a:r>
              <a:rPr lang="en-US" altLang="en-US" dirty="0"/>
              <a:t>ith </a:t>
            </a:r>
            <a:br>
              <a:rPr lang="en-US" altLang="en-US" dirty="0"/>
            </a:br>
            <a:r>
              <a:rPr lang="en-US" altLang="en-US" dirty="0"/>
              <a:t>Second-Generation Antipsychotics: Considerations</a:t>
            </a:r>
          </a:p>
        </p:txBody>
      </p:sp>
      <p:sp>
        <p:nvSpPr>
          <p:cNvPr id="8" name="Content Placeholder 7"/>
          <p:cNvSpPr>
            <a:spLocks noGrp="1"/>
          </p:cNvSpPr>
          <p:nvPr>
            <p:ph sz="half" idx="1"/>
          </p:nvPr>
        </p:nvSpPr>
        <p:spPr/>
        <p:txBody>
          <a:bodyPr>
            <a:normAutofit/>
          </a:bodyPr>
          <a:lstStyle/>
          <a:p>
            <a:pPr marL="0" indent="0">
              <a:spcBef>
                <a:spcPts val="300"/>
              </a:spcBef>
              <a:buClr>
                <a:schemeClr val="tx1"/>
              </a:buClr>
              <a:buNone/>
            </a:pPr>
            <a:r>
              <a:rPr lang="en-US" altLang="en-US" b="1" dirty="0">
                <a:solidFill>
                  <a:schemeClr val="accent1"/>
                </a:solidFill>
              </a:rPr>
              <a:t>Efficacy</a:t>
            </a:r>
            <a:endParaRPr lang="en-US" altLang="en-US" sz="2500" b="1" dirty="0">
              <a:solidFill>
                <a:schemeClr val="accent1"/>
              </a:solidFill>
            </a:endParaRPr>
          </a:p>
          <a:p>
            <a:pPr marL="514350" indent="-457200">
              <a:spcBef>
                <a:spcPts val="300"/>
              </a:spcBef>
            </a:pPr>
            <a:r>
              <a:rPr lang="en-US" altLang="en-US" sz="2400" dirty="0"/>
              <a:t>Best studied strategy, good efficacy</a:t>
            </a:r>
            <a:r>
              <a:rPr lang="en-US" altLang="en-US" sz="2400" baseline="30000" dirty="0"/>
              <a:t>[1]</a:t>
            </a:r>
          </a:p>
          <a:p>
            <a:pPr marL="514350" indent="-457200">
              <a:spcBef>
                <a:spcPts val="300"/>
              </a:spcBef>
            </a:pPr>
            <a:r>
              <a:rPr lang="en-US" altLang="en-US" sz="2400" dirty="0"/>
              <a:t>FDA approved options</a:t>
            </a:r>
          </a:p>
          <a:p>
            <a:pPr marL="514350" indent="-457200">
              <a:spcBef>
                <a:spcPts val="300"/>
              </a:spcBef>
            </a:pPr>
            <a:r>
              <a:rPr lang="en-US" altLang="en-US" sz="2400" dirty="0"/>
              <a:t>Included in guideline recommendations</a:t>
            </a:r>
            <a:r>
              <a:rPr lang="en-US" altLang="en-US" sz="2400" baseline="30000" dirty="0"/>
              <a:t>[2]</a:t>
            </a:r>
          </a:p>
          <a:p>
            <a:pPr marL="514350" indent="-457200">
              <a:spcBef>
                <a:spcPts val="300"/>
              </a:spcBef>
            </a:pPr>
            <a:endParaRPr lang="en-US" altLang="en-US" sz="2700" dirty="0"/>
          </a:p>
          <a:p>
            <a:pPr marL="0" indent="0">
              <a:spcBef>
                <a:spcPts val="300"/>
              </a:spcBef>
              <a:buClr>
                <a:schemeClr val="tx1"/>
              </a:buClr>
              <a:buNone/>
            </a:pPr>
            <a:endParaRPr lang="en-US" altLang="en-US" sz="1800" b="1" dirty="0">
              <a:solidFill>
                <a:schemeClr val="accent2"/>
              </a:solidFill>
            </a:endParaRPr>
          </a:p>
        </p:txBody>
      </p:sp>
      <p:sp>
        <p:nvSpPr>
          <p:cNvPr id="5" name="Content Placeholder 4">
            <a:extLst>
              <a:ext uri="{FF2B5EF4-FFF2-40B4-BE49-F238E27FC236}">
                <a16:creationId xmlns:a16="http://schemas.microsoft.com/office/drawing/2014/main" id="{37CD204B-268B-4E40-BDDB-D3E3FD3DFCAC}"/>
              </a:ext>
            </a:extLst>
          </p:cNvPr>
          <p:cNvSpPr>
            <a:spLocks noGrp="1"/>
          </p:cNvSpPr>
          <p:nvPr>
            <p:ph sz="half" idx="2"/>
          </p:nvPr>
        </p:nvSpPr>
        <p:spPr/>
        <p:txBody>
          <a:bodyPr/>
          <a:lstStyle/>
          <a:p>
            <a:pPr marL="0" indent="0">
              <a:spcBef>
                <a:spcPts val="300"/>
              </a:spcBef>
              <a:buClr>
                <a:schemeClr val="tx1"/>
              </a:buClr>
              <a:buNone/>
            </a:pPr>
            <a:r>
              <a:rPr lang="en-US" altLang="en-US" b="1" dirty="0">
                <a:solidFill>
                  <a:schemeClr val="accent3"/>
                </a:solidFill>
              </a:rPr>
              <a:t>Tolerability (varies by agent)</a:t>
            </a:r>
            <a:r>
              <a:rPr lang="en-US" altLang="en-US" b="1" baseline="30000" dirty="0">
                <a:solidFill>
                  <a:schemeClr val="accent3"/>
                </a:solidFill>
              </a:rPr>
              <a:t>[3]</a:t>
            </a:r>
          </a:p>
          <a:p>
            <a:pPr>
              <a:spcBef>
                <a:spcPts val="300"/>
              </a:spcBef>
            </a:pPr>
            <a:r>
              <a:rPr lang="en-US" altLang="en-US" sz="2400" dirty="0"/>
              <a:t>Neuroendocrine</a:t>
            </a:r>
          </a:p>
          <a:p>
            <a:pPr lvl="1">
              <a:spcBef>
                <a:spcPts val="300"/>
              </a:spcBef>
            </a:pPr>
            <a:r>
              <a:rPr lang="en-US" altLang="en-US" sz="2200" dirty="0"/>
              <a:t>Prolactin</a:t>
            </a:r>
          </a:p>
          <a:p>
            <a:pPr>
              <a:spcBef>
                <a:spcPts val="300"/>
              </a:spcBef>
            </a:pPr>
            <a:r>
              <a:rPr lang="en-US" altLang="en-US" sz="2400" dirty="0"/>
              <a:t>Metabolic</a:t>
            </a:r>
          </a:p>
          <a:p>
            <a:pPr lvl="1">
              <a:spcBef>
                <a:spcPts val="300"/>
              </a:spcBef>
            </a:pPr>
            <a:r>
              <a:rPr lang="en-US" altLang="en-US" sz="2200" dirty="0"/>
              <a:t>Weight, lipids, glucose regulation</a:t>
            </a:r>
          </a:p>
          <a:p>
            <a:pPr>
              <a:spcBef>
                <a:spcPts val="300"/>
              </a:spcBef>
            </a:pPr>
            <a:r>
              <a:rPr lang="en-US" altLang="en-US" sz="2400" dirty="0"/>
              <a:t>Extrapyramidal symptoms</a:t>
            </a:r>
          </a:p>
          <a:p>
            <a:pPr lvl="1">
              <a:spcBef>
                <a:spcPts val="300"/>
              </a:spcBef>
            </a:pPr>
            <a:r>
              <a:rPr lang="en-US" altLang="en-US" sz="2200" dirty="0"/>
              <a:t>Tardive dyskinesia, neuroleptic malignant syndrome, akathisia, parkinsonism, dystonic reactions</a:t>
            </a:r>
          </a:p>
          <a:p>
            <a:endParaRPr lang="en-US" dirty="0"/>
          </a:p>
        </p:txBody>
      </p:sp>
      <p:sp>
        <p:nvSpPr>
          <p:cNvPr id="9" name="Text Box 11">
            <a:extLst>
              <a:ext uri="{FF2B5EF4-FFF2-40B4-BE49-F238E27FC236}">
                <a16:creationId xmlns:a16="http://schemas.microsoft.com/office/drawing/2014/main" id="{5D63C1FD-B011-4416-AB22-BE09151A1D15}"/>
              </a:ext>
            </a:extLst>
          </p:cNvPr>
          <p:cNvSpPr txBox="1">
            <a:spLocks noChangeArrowheads="1"/>
          </p:cNvSpPr>
          <p:nvPr/>
        </p:nvSpPr>
        <p:spPr bwMode="auto">
          <a:xfrm>
            <a:off x="437146" y="6181725"/>
            <a:ext cx="94558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0" fontAlgn="base" hangingPunct="0">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1. Papakostas. J Clin Psychiatry. 2009;70 Suppl 6:16. 2. McIntyre. </a:t>
            </a:r>
            <a:r>
              <a:rPr lang="pl-PL" sz="1200" dirty="0">
                <a:solidFill>
                  <a:srgbClr val="455560"/>
                </a:solidFill>
                <a:latin typeface="Calibri" panose="020F0502020204030204" pitchFamily="34" charset="0"/>
                <a:cs typeface="Arial" panose="020B0604020202020204" pitchFamily="34" charset="0"/>
              </a:rPr>
              <a:t>J Clin Psychiatry 2017;78:703</a:t>
            </a:r>
            <a:r>
              <a:rPr lang="en-US" sz="1200" dirty="0">
                <a:solidFill>
                  <a:srgbClr val="455560"/>
                </a:solidFill>
                <a:latin typeface="Calibri" panose="020F0502020204030204" pitchFamily="34" charset="0"/>
                <a:cs typeface="Arial" panose="020B0604020202020204" pitchFamily="34" charset="0"/>
              </a:rPr>
              <a:t>.</a:t>
            </a:r>
            <a:endParaRPr lang="en-US" altLang="en-US" sz="1200" dirty="0">
              <a:solidFill>
                <a:srgbClr val="455560"/>
              </a:solidFill>
              <a:latin typeface="Calibri" panose="020F0502020204030204" pitchFamily="34" charset="0"/>
              <a:cs typeface="Arial" panose="020B0604020202020204" pitchFamily="34" charset="0"/>
            </a:endParaRPr>
          </a:p>
          <a:p>
            <a:pPr eaLnBrk="0" fontAlgn="base" hangingPunct="0">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3. Keepers. APA Practice Guideline. 2020. </a:t>
            </a:r>
            <a:r>
              <a:rPr lang="en-US" sz="1200" dirty="0">
                <a:solidFill>
                  <a:srgbClr val="455560"/>
                </a:solidFill>
                <a:latin typeface="Calibri" panose="020F0502020204030204" pitchFamily="34" charset="0"/>
                <a:cs typeface="Arial" panose="020B0604020202020204" pitchFamily="34" charset="0"/>
              </a:rPr>
              <a:t>https://www.psychiatry.org/psychiatrists/practice/clinical-practice-guidelines.</a:t>
            </a:r>
            <a:endParaRPr lang="en-US" altLang="en-US" sz="1200" dirty="0">
              <a:solidFill>
                <a:srgbClr val="455560"/>
              </a:solidFill>
              <a:latin typeface="Calibri" panose="020F0502020204030204" pitchFamily="34" charset="0"/>
              <a:cs typeface="Arial" panose="020B0604020202020204" pitchFamily="34" charset="0"/>
            </a:endParaRPr>
          </a:p>
        </p:txBody>
      </p:sp>
      <p:grpSp>
        <p:nvGrpSpPr>
          <p:cNvPr id="10" name="Group 1">
            <a:extLst>
              <a:ext uri="{FF2B5EF4-FFF2-40B4-BE49-F238E27FC236}">
                <a16:creationId xmlns:a16="http://schemas.microsoft.com/office/drawing/2014/main" id="{5B0CB637-F248-447D-B117-3F7BEC51FCDE}"/>
              </a:ext>
            </a:extLst>
          </p:cNvPr>
          <p:cNvGrpSpPr>
            <a:grpSpLocks/>
          </p:cNvGrpSpPr>
          <p:nvPr/>
        </p:nvGrpSpPr>
        <p:grpSpPr bwMode="auto">
          <a:xfrm>
            <a:off x="9392911" y="6213768"/>
            <a:ext cx="2488502" cy="449064"/>
            <a:chOff x="9602074" y="3550251"/>
            <a:chExt cx="2488502" cy="449257"/>
          </a:xfrm>
        </p:grpSpPr>
        <p:pic>
          <p:nvPicPr>
            <p:cNvPr id="11" name="Picture 10">
              <a:extLst>
                <a:ext uri="{FF2B5EF4-FFF2-40B4-BE49-F238E27FC236}">
                  <a16:creationId xmlns:a16="http://schemas.microsoft.com/office/drawing/2014/main" id="{2F0BC50C-C96A-4E6F-9C90-26BCD171F5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514EF01D-4CD0-453A-86A6-9B074B3F9E8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590455938"/>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12F369F9-323D-4032-A0CD-EB19A143A348}"/>
              </a:ext>
            </a:extLst>
          </p:cNvPr>
          <p:cNvSpPr>
            <a:spLocks noGrp="1"/>
          </p:cNvSpPr>
          <p:nvPr>
            <p:ph type="title"/>
          </p:nvPr>
        </p:nvSpPr>
        <p:spPr/>
        <p:txBody>
          <a:bodyPr/>
          <a:lstStyle/>
          <a:p>
            <a:r>
              <a:rPr lang="en-US" dirty="0"/>
              <a:t>CCO Online Interactive Treatment Decision Support Tool for MDD Treatment</a:t>
            </a:r>
          </a:p>
        </p:txBody>
      </p:sp>
      <p:sp>
        <p:nvSpPr>
          <p:cNvPr id="18" name="Content Placeholder 17">
            <a:extLst>
              <a:ext uri="{FF2B5EF4-FFF2-40B4-BE49-F238E27FC236}">
                <a16:creationId xmlns:a16="http://schemas.microsoft.com/office/drawing/2014/main" id="{83A6709F-DCDA-40AB-8A3C-10F6A894AEC4}"/>
              </a:ext>
            </a:extLst>
          </p:cNvPr>
          <p:cNvSpPr>
            <a:spLocks noGrp="1"/>
          </p:cNvSpPr>
          <p:nvPr>
            <p:ph sz="half" idx="1"/>
          </p:nvPr>
        </p:nvSpPr>
        <p:spPr/>
        <p:txBody>
          <a:bodyPr/>
          <a:lstStyle/>
          <a:p>
            <a:r>
              <a:rPr lang="en-US" dirty="0"/>
              <a:t>Enter specific patient characteristics and get recommendations from a panel of 5 experts</a:t>
            </a:r>
          </a:p>
          <a:p>
            <a:pPr lvl="1"/>
            <a:r>
              <a:rPr lang="en-US" dirty="0"/>
              <a:t>Leslie Citrome, MD, MPH</a:t>
            </a:r>
          </a:p>
          <a:p>
            <a:pPr lvl="1"/>
            <a:r>
              <a:rPr lang="en-US" dirty="0"/>
              <a:t>Christoph U. Correll, MD</a:t>
            </a:r>
          </a:p>
          <a:p>
            <a:pPr lvl="1"/>
            <a:r>
              <a:rPr lang="en-US" dirty="0"/>
              <a:t>Rakesh Jain, MD, MPH</a:t>
            </a:r>
          </a:p>
          <a:p>
            <a:pPr lvl="1"/>
            <a:r>
              <a:rPr lang="en-US" dirty="0"/>
              <a:t>Roger McIntyre, MD, FRCPC</a:t>
            </a:r>
          </a:p>
          <a:p>
            <a:pPr lvl="1"/>
            <a:r>
              <a:rPr lang="en-US" dirty="0"/>
              <a:t>Michael E. Thase, MD</a:t>
            </a:r>
          </a:p>
          <a:p>
            <a:pPr lvl="1"/>
            <a:endParaRPr lang="en-US" dirty="0"/>
          </a:p>
        </p:txBody>
      </p:sp>
      <p:pic>
        <p:nvPicPr>
          <p:cNvPr id="21" name="Content Placeholder 20">
            <a:extLst>
              <a:ext uri="{FF2B5EF4-FFF2-40B4-BE49-F238E27FC236}">
                <a16:creationId xmlns:a16="http://schemas.microsoft.com/office/drawing/2014/main" id="{A7E51EDA-A137-4F83-BC23-6BCC75161E57}"/>
              </a:ext>
            </a:extLst>
          </p:cNvPr>
          <p:cNvPicPr>
            <a:picLocks noGrp="1" noChangeAspect="1"/>
          </p:cNvPicPr>
          <p:nvPr>
            <p:ph sz="half" idx="2"/>
          </p:nvPr>
        </p:nvPicPr>
        <p:blipFill>
          <a:blip r:embed="rId2"/>
          <a:stretch>
            <a:fillRect/>
          </a:stretch>
        </p:blipFill>
        <p:spPr>
          <a:xfrm>
            <a:off x="6383867" y="930254"/>
            <a:ext cx="4654612" cy="5472236"/>
          </a:xfrm>
          <a:prstGeom prst="rect">
            <a:avLst/>
          </a:prstGeom>
        </p:spPr>
      </p:pic>
      <p:grpSp>
        <p:nvGrpSpPr>
          <p:cNvPr id="7" name="Group 1">
            <a:extLst>
              <a:ext uri="{FF2B5EF4-FFF2-40B4-BE49-F238E27FC236}">
                <a16:creationId xmlns:a16="http://schemas.microsoft.com/office/drawing/2014/main" id="{AE86EE21-E82C-47D0-A0F4-95CC64EBF958}"/>
              </a:ext>
            </a:extLst>
          </p:cNvPr>
          <p:cNvGrpSpPr>
            <a:grpSpLocks/>
          </p:cNvGrpSpPr>
          <p:nvPr/>
        </p:nvGrpSpPr>
        <p:grpSpPr bwMode="auto">
          <a:xfrm>
            <a:off x="9392911" y="6213768"/>
            <a:ext cx="2488502" cy="449064"/>
            <a:chOff x="9602074" y="3550251"/>
            <a:chExt cx="2488502" cy="449257"/>
          </a:xfrm>
        </p:grpSpPr>
        <p:pic>
          <p:nvPicPr>
            <p:cNvPr id="8" name="Picture 7">
              <a:extLst>
                <a:ext uri="{FF2B5EF4-FFF2-40B4-BE49-F238E27FC236}">
                  <a16:creationId xmlns:a16="http://schemas.microsoft.com/office/drawing/2014/main" id="{46D57F05-DC72-42F5-A320-73727F12E0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33CF8299-8455-491C-8676-4352EB748440}"/>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0" name="Content Placeholder 17">
            <a:extLst>
              <a:ext uri="{FF2B5EF4-FFF2-40B4-BE49-F238E27FC236}">
                <a16:creationId xmlns:a16="http://schemas.microsoft.com/office/drawing/2014/main" id="{DE54B20A-6CE5-4C85-9DD0-010620EAFEB6}"/>
              </a:ext>
            </a:extLst>
          </p:cNvPr>
          <p:cNvSpPr txBox="1">
            <a:spLocks/>
          </p:cNvSpPr>
          <p:nvPr/>
        </p:nvSpPr>
        <p:spPr bwMode="auto">
          <a:xfrm>
            <a:off x="310587" y="6103695"/>
            <a:ext cx="8927988" cy="425798"/>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buNone/>
            </a:pPr>
            <a:r>
              <a:rPr lang="en-US" b="1" kern="0" dirty="0"/>
              <a:t>Available at </a:t>
            </a:r>
            <a:r>
              <a:rPr lang="en-US" b="1" dirty="0">
                <a:hlinkClick r:id="rId5"/>
              </a:rPr>
              <a:t>clinicaloptions.com/AdvancingMDDTreatment</a:t>
            </a:r>
            <a:endParaRPr lang="en-US" b="1" kern="0" dirty="0"/>
          </a:p>
        </p:txBody>
      </p:sp>
    </p:spTree>
    <p:extLst>
      <p:ext uri="{BB962C8B-B14F-4D97-AF65-F5344CB8AC3E}">
        <p14:creationId xmlns:p14="http://schemas.microsoft.com/office/powerpoint/2010/main" val="862464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12F369F9-323D-4032-A0CD-EB19A143A348}"/>
              </a:ext>
            </a:extLst>
          </p:cNvPr>
          <p:cNvSpPr>
            <a:spLocks noGrp="1"/>
          </p:cNvSpPr>
          <p:nvPr>
            <p:ph type="title"/>
          </p:nvPr>
        </p:nvSpPr>
        <p:spPr/>
        <p:txBody>
          <a:bodyPr/>
          <a:lstStyle/>
          <a:p>
            <a:r>
              <a:rPr lang="en-US" dirty="0"/>
              <a:t>Expert Recommendations for Case: Patient Not in Remission but ≥ 25% Symptom Improvement</a:t>
            </a:r>
          </a:p>
        </p:txBody>
      </p:sp>
      <p:grpSp>
        <p:nvGrpSpPr>
          <p:cNvPr id="7" name="Group 1">
            <a:extLst>
              <a:ext uri="{FF2B5EF4-FFF2-40B4-BE49-F238E27FC236}">
                <a16:creationId xmlns:a16="http://schemas.microsoft.com/office/drawing/2014/main" id="{AE86EE21-E82C-47D0-A0F4-95CC64EBF958}"/>
              </a:ext>
            </a:extLst>
          </p:cNvPr>
          <p:cNvGrpSpPr>
            <a:grpSpLocks/>
          </p:cNvGrpSpPr>
          <p:nvPr/>
        </p:nvGrpSpPr>
        <p:grpSpPr bwMode="auto">
          <a:xfrm>
            <a:off x="9392911" y="6213768"/>
            <a:ext cx="2488502" cy="449064"/>
            <a:chOff x="9602074" y="3550251"/>
            <a:chExt cx="2488502" cy="449257"/>
          </a:xfrm>
        </p:grpSpPr>
        <p:pic>
          <p:nvPicPr>
            <p:cNvPr id="8" name="Picture 7">
              <a:extLst>
                <a:ext uri="{FF2B5EF4-FFF2-40B4-BE49-F238E27FC236}">
                  <a16:creationId xmlns:a16="http://schemas.microsoft.com/office/drawing/2014/main" id="{46D57F05-DC72-42F5-A320-73727F12E0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33CF8299-8455-491C-8676-4352EB748440}"/>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pic>
        <p:nvPicPr>
          <p:cNvPr id="4" name="Content Placeholder 3">
            <a:extLst>
              <a:ext uri="{FF2B5EF4-FFF2-40B4-BE49-F238E27FC236}">
                <a16:creationId xmlns:a16="http://schemas.microsoft.com/office/drawing/2014/main" id="{B4E6DB07-130D-4C67-8855-C7691EEE2308}"/>
              </a:ext>
            </a:extLst>
          </p:cNvPr>
          <p:cNvPicPr>
            <a:picLocks noGrp="1" noChangeAspect="1"/>
          </p:cNvPicPr>
          <p:nvPr>
            <p:ph idx="1"/>
          </p:nvPr>
        </p:nvPicPr>
        <p:blipFill>
          <a:blip r:embed="rId4"/>
          <a:stretch>
            <a:fillRect/>
          </a:stretch>
        </p:blipFill>
        <p:spPr>
          <a:xfrm>
            <a:off x="2165615" y="1678117"/>
            <a:ext cx="7108611" cy="5038228"/>
          </a:xfrm>
          <a:prstGeom prst="rect">
            <a:avLst/>
          </a:prstGeom>
        </p:spPr>
      </p:pic>
    </p:spTree>
    <p:extLst>
      <p:ext uri="{BB962C8B-B14F-4D97-AF65-F5344CB8AC3E}">
        <p14:creationId xmlns:p14="http://schemas.microsoft.com/office/powerpoint/2010/main" val="165458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6" name="Group 56">
            <a:extLst>
              <a:ext uri="{FF2B5EF4-FFF2-40B4-BE49-F238E27FC236}">
                <a16:creationId xmlns:a16="http://schemas.microsoft.com/office/drawing/2014/main" id="{A6751E90-ADD6-4BAE-891E-029232DDF3C5}"/>
              </a:ext>
            </a:extLst>
          </p:cNvPr>
          <p:cNvGrpSpPr>
            <a:grpSpLocks/>
          </p:cNvGrpSpPr>
          <p:nvPr/>
        </p:nvGrpSpPr>
        <p:grpSpPr bwMode="auto">
          <a:xfrm>
            <a:off x="1415902" y="2508511"/>
            <a:ext cx="1434336" cy="757502"/>
            <a:chOff x="872" y="2362"/>
            <a:chExt cx="1016" cy="491"/>
          </a:xfrm>
        </p:grpSpPr>
        <p:sp>
          <p:nvSpPr>
            <p:cNvPr id="139" name="Rectangle 58">
              <a:extLst>
                <a:ext uri="{FF2B5EF4-FFF2-40B4-BE49-F238E27FC236}">
                  <a16:creationId xmlns:a16="http://schemas.microsoft.com/office/drawing/2014/main" id="{7D931E7C-27E4-4981-935D-568F9E9A70F7}"/>
                </a:ext>
              </a:extLst>
            </p:cNvPr>
            <p:cNvSpPr>
              <a:spLocks noChangeArrowheads="1"/>
            </p:cNvSpPr>
            <p:nvPr/>
          </p:nvSpPr>
          <p:spPr bwMode="auto">
            <a:xfrm>
              <a:off x="872" y="2430"/>
              <a:ext cx="889"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ja-JP" sz="1200" b="1" dirty="0">
                  <a:solidFill>
                    <a:schemeClr val="bg1"/>
                  </a:solidFill>
                  <a:latin typeface="Calibri" panose="020F0502020204030204" pitchFamily="34" charset="0"/>
                  <a:ea typeface="MS Mincho" charset="-128"/>
                </a:rPr>
                <a:t> </a:t>
              </a:r>
              <a:endParaRPr lang="en-US" altLang="en-US" sz="1200" b="1" dirty="0">
                <a:solidFill>
                  <a:schemeClr val="bg1"/>
                </a:solidFill>
                <a:latin typeface="Calibri" panose="020F0502020204030204" pitchFamily="34" charset="0"/>
                <a:ea typeface="MS Mincho" charset="-128"/>
              </a:endParaRPr>
            </a:p>
          </p:txBody>
        </p:sp>
        <p:sp>
          <p:nvSpPr>
            <p:cNvPr id="140" name="Text Box 59">
              <a:extLst>
                <a:ext uri="{FF2B5EF4-FFF2-40B4-BE49-F238E27FC236}">
                  <a16:creationId xmlns:a16="http://schemas.microsoft.com/office/drawing/2014/main" id="{AECCEB8E-C08E-4A55-8A8D-6E9F1BC662AF}"/>
                </a:ext>
              </a:extLst>
            </p:cNvPr>
            <p:cNvSpPr txBox="1">
              <a:spLocks noChangeArrowheads="1"/>
            </p:cNvSpPr>
            <p:nvPr/>
          </p:nvSpPr>
          <p:spPr bwMode="auto">
            <a:xfrm>
              <a:off x="872" y="2362"/>
              <a:ext cx="1016" cy="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lnSpc>
                  <a:spcPct val="80000"/>
                </a:lnSpc>
              </a:pPr>
              <a:r>
                <a:rPr lang="en-US" altLang="ja-JP" sz="1200" dirty="0">
                  <a:solidFill>
                    <a:schemeClr val="bg1"/>
                  </a:solidFill>
                  <a:latin typeface="Calibri" panose="020F0502020204030204" pitchFamily="34" charset="0"/>
                  <a:ea typeface="MS Mincho" charset="-128"/>
                </a:rPr>
                <a:t>Khullar 2006</a:t>
              </a:r>
            </a:p>
            <a:p>
              <a:pPr eaLnBrk="1" hangingPunct="1">
                <a:lnSpc>
                  <a:spcPct val="80000"/>
                </a:lnSpc>
              </a:pPr>
              <a:r>
                <a:rPr lang="en-US" altLang="ja-JP" sz="1200" dirty="0">
                  <a:solidFill>
                    <a:schemeClr val="bg1"/>
                  </a:solidFill>
                  <a:latin typeface="Calibri" panose="020F0502020204030204" pitchFamily="34" charset="0"/>
                  <a:ea typeface="MS Mincho" charset="-128"/>
                </a:rPr>
                <a:t>Mattingly 2006</a:t>
              </a:r>
            </a:p>
            <a:p>
              <a:pPr eaLnBrk="1" hangingPunct="1">
                <a:lnSpc>
                  <a:spcPct val="80000"/>
                </a:lnSpc>
              </a:pPr>
              <a:r>
                <a:rPr lang="en-US" altLang="ja-JP" sz="1200" dirty="0">
                  <a:solidFill>
                    <a:schemeClr val="bg1"/>
                  </a:solidFill>
                  <a:latin typeface="Calibri" panose="020F0502020204030204" pitchFamily="34" charset="0"/>
                  <a:ea typeface="MS Mincho" charset="-128"/>
                </a:rPr>
                <a:t>McIntyre 2006</a:t>
              </a:r>
            </a:p>
            <a:p>
              <a:pPr eaLnBrk="1" hangingPunct="1">
                <a:lnSpc>
                  <a:spcPct val="80000"/>
                </a:lnSpc>
              </a:pPr>
              <a:r>
                <a:rPr lang="en-US" altLang="ja-JP" sz="1200" dirty="0">
                  <a:solidFill>
                    <a:schemeClr val="bg1"/>
                  </a:solidFill>
                  <a:latin typeface="Calibri" panose="020F0502020204030204" pitchFamily="34" charset="0"/>
                  <a:ea typeface="MS Mincho" charset="-128"/>
                </a:rPr>
                <a:t>Earley 2007</a:t>
              </a:r>
            </a:p>
            <a:p>
              <a:pPr eaLnBrk="1" hangingPunct="1">
                <a:lnSpc>
                  <a:spcPct val="80000"/>
                </a:lnSpc>
              </a:pPr>
              <a:r>
                <a:rPr lang="en-US" altLang="ja-JP" sz="1200" dirty="0">
                  <a:solidFill>
                    <a:schemeClr val="bg1"/>
                  </a:solidFill>
                  <a:latin typeface="Calibri" panose="020F0502020204030204" pitchFamily="34" charset="0"/>
                  <a:ea typeface="MS Mincho" charset="-128"/>
                </a:rPr>
                <a:t>El-Khalili 2008</a:t>
              </a:r>
              <a:endParaRPr lang="en-US" altLang="en-US" sz="1200" dirty="0">
                <a:solidFill>
                  <a:schemeClr val="bg1"/>
                </a:solidFill>
                <a:latin typeface="Calibri" panose="020F0502020204030204" pitchFamily="34" charset="0"/>
                <a:ea typeface="MS Mincho" charset="-128"/>
              </a:endParaRPr>
            </a:p>
          </p:txBody>
        </p:sp>
      </p:grpSp>
      <p:sp>
        <p:nvSpPr>
          <p:cNvPr id="141" name="Title 1">
            <a:extLst>
              <a:ext uri="{FF2B5EF4-FFF2-40B4-BE49-F238E27FC236}">
                <a16:creationId xmlns:a16="http://schemas.microsoft.com/office/drawing/2014/main" id="{DA5CD0F6-28C3-47A7-B5F0-938F816DB529}"/>
              </a:ext>
            </a:extLst>
          </p:cNvPr>
          <p:cNvSpPr>
            <a:spLocks noGrp="1" noChangeArrowheads="1"/>
          </p:cNvSpPr>
          <p:nvPr>
            <p:ph type="title"/>
          </p:nvPr>
        </p:nvSpPr>
        <p:spPr>
          <a:xfrm>
            <a:off x="609759" y="238127"/>
            <a:ext cx="10872444" cy="1103313"/>
          </a:xfrm>
        </p:spPr>
        <p:txBody>
          <a:bodyPr/>
          <a:lstStyle/>
          <a:p>
            <a:r>
              <a:rPr lang="en-US" dirty="0"/>
              <a:t>MDD Treatment Augmentation W</a:t>
            </a:r>
            <a:r>
              <a:rPr lang="en-US" altLang="en-US" dirty="0"/>
              <a:t>ith </a:t>
            </a:r>
            <a:br>
              <a:rPr lang="en-US" altLang="en-US" dirty="0"/>
            </a:br>
            <a:r>
              <a:rPr lang="en-US" altLang="en-US" dirty="0"/>
              <a:t>Second-Generation Antipsychotics: 2009 Meta-Analysis</a:t>
            </a:r>
            <a:endParaRPr lang="en-CA" altLang="en-US" dirty="0"/>
          </a:p>
        </p:txBody>
      </p:sp>
      <p:sp>
        <p:nvSpPr>
          <p:cNvPr id="142" name="Content Placeholder 5">
            <a:extLst>
              <a:ext uri="{FF2B5EF4-FFF2-40B4-BE49-F238E27FC236}">
                <a16:creationId xmlns:a16="http://schemas.microsoft.com/office/drawing/2014/main" id="{912AA5DA-BB75-43F6-BBCC-474534330127}"/>
              </a:ext>
            </a:extLst>
          </p:cNvPr>
          <p:cNvSpPr>
            <a:spLocks noGrp="1"/>
          </p:cNvSpPr>
          <p:nvPr>
            <p:ph idx="1"/>
          </p:nvPr>
        </p:nvSpPr>
        <p:spPr>
          <a:xfrm>
            <a:off x="604675" y="1513047"/>
            <a:ext cx="10877529" cy="426602"/>
          </a:xfrm>
        </p:spPr>
        <p:txBody>
          <a:bodyPr/>
          <a:lstStyle/>
          <a:p>
            <a:r>
              <a:rPr lang="en-US" sz="1800" dirty="0"/>
              <a:t>Meta-analysis of 16 randomized, placebo-controlled trials of adjunctive second-generation antipsychotics in patients with treatment-resistant major depressive disorder (N = 3480) </a:t>
            </a:r>
          </a:p>
        </p:txBody>
      </p:sp>
      <p:grpSp>
        <p:nvGrpSpPr>
          <p:cNvPr id="143" name="Group 1">
            <a:extLst>
              <a:ext uri="{FF2B5EF4-FFF2-40B4-BE49-F238E27FC236}">
                <a16:creationId xmlns:a16="http://schemas.microsoft.com/office/drawing/2014/main" id="{24D50725-4CF7-4400-94FA-9A236997224B}"/>
              </a:ext>
            </a:extLst>
          </p:cNvPr>
          <p:cNvGrpSpPr>
            <a:grpSpLocks/>
          </p:cNvGrpSpPr>
          <p:nvPr/>
        </p:nvGrpSpPr>
        <p:grpSpPr bwMode="auto">
          <a:xfrm>
            <a:off x="9392911" y="6213768"/>
            <a:ext cx="2488502" cy="449064"/>
            <a:chOff x="9602074" y="3550251"/>
            <a:chExt cx="2488502" cy="449257"/>
          </a:xfrm>
        </p:grpSpPr>
        <p:pic>
          <p:nvPicPr>
            <p:cNvPr id="144" name="Picture 143">
              <a:extLst>
                <a:ext uri="{FF2B5EF4-FFF2-40B4-BE49-F238E27FC236}">
                  <a16:creationId xmlns:a16="http://schemas.microsoft.com/office/drawing/2014/main" id="{7A13BE5F-6E3E-4A62-8F97-EF37F437D4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5" name="Rectangle 8">
              <a:extLst>
                <a:ext uri="{FF2B5EF4-FFF2-40B4-BE49-F238E27FC236}">
                  <a16:creationId xmlns:a16="http://schemas.microsoft.com/office/drawing/2014/main" id="{7A5F08BA-76D3-4A8D-8648-261C6549523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46" name="Rectangle 17">
            <a:extLst>
              <a:ext uri="{FF2B5EF4-FFF2-40B4-BE49-F238E27FC236}">
                <a16:creationId xmlns:a16="http://schemas.microsoft.com/office/drawing/2014/main" id="{A14BF229-C2E7-4600-97C5-44A736E8327E}"/>
              </a:ext>
            </a:extLst>
          </p:cNvPr>
          <p:cNvSpPr>
            <a:spLocks noChangeArrowheads="1"/>
          </p:cNvSpPr>
          <p:nvPr/>
        </p:nvSpPr>
        <p:spPr bwMode="auto">
          <a:xfrm>
            <a:off x="1849801" y="2047152"/>
            <a:ext cx="2084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ja-JP" sz="700" b="1" dirty="0">
                <a:solidFill>
                  <a:srgbClr val="404040"/>
                </a:solidFill>
                <a:latin typeface="Calibri" panose="020F0502020204030204" pitchFamily="34" charset="0"/>
                <a:ea typeface="MS Mincho" charset="-128"/>
              </a:rPr>
              <a:t> </a:t>
            </a:r>
            <a:endParaRPr lang="en-US" altLang="en-US" sz="3200" b="1" dirty="0">
              <a:solidFill>
                <a:srgbClr val="404040"/>
              </a:solidFill>
              <a:latin typeface="Calibri" panose="020F0502020204030204" pitchFamily="34" charset="0"/>
              <a:ea typeface="MS Mincho" charset="-128"/>
            </a:endParaRPr>
          </a:p>
        </p:txBody>
      </p:sp>
      <p:sp>
        <p:nvSpPr>
          <p:cNvPr id="147" name="Text Placeholder 2">
            <a:extLst>
              <a:ext uri="{FF2B5EF4-FFF2-40B4-BE49-F238E27FC236}">
                <a16:creationId xmlns:a16="http://schemas.microsoft.com/office/drawing/2014/main" id="{37DA7C0B-708A-4E17-8F5C-1E8DB0981DAC}"/>
              </a:ext>
            </a:extLst>
          </p:cNvPr>
          <p:cNvSpPr txBox="1">
            <a:spLocks/>
          </p:cNvSpPr>
          <p:nvPr/>
        </p:nvSpPr>
        <p:spPr>
          <a:xfrm>
            <a:off x="408145" y="6392680"/>
            <a:ext cx="5231876" cy="25090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lvl="0" indent="0">
              <a:buClr>
                <a:srgbClr val="000000"/>
              </a:buClr>
              <a:buNone/>
            </a:pPr>
            <a:r>
              <a:rPr lang="en-US" sz="1200" kern="0" dirty="0">
                <a:solidFill>
                  <a:srgbClr val="455560"/>
                </a:solidFill>
              </a:rPr>
              <a:t>Nelson. </a:t>
            </a:r>
            <a:r>
              <a:rPr lang="pl-PL" sz="1200" kern="0" dirty="0">
                <a:solidFill>
                  <a:srgbClr val="455560"/>
                </a:solidFill>
              </a:rPr>
              <a:t>Am J Psychiatry. 2009;166:980</a:t>
            </a:r>
            <a:r>
              <a:rPr lang="en-US" sz="1200" kern="0" dirty="0">
                <a:solidFill>
                  <a:srgbClr val="455560"/>
                </a:solidFill>
              </a:rPr>
              <a:t>.</a:t>
            </a:r>
            <a:endParaRPr kumimoji="0" lang="en-US" sz="1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48" name="Rectangle 41">
            <a:extLst>
              <a:ext uri="{FF2B5EF4-FFF2-40B4-BE49-F238E27FC236}">
                <a16:creationId xmlns:a16="http://schemas.microsoft.com/office/drawing/2014/main" id="{506BCCF7-CB98-48FD-BC71-9FEEA8ED3EF2}"/>
              </a:ext>
            </a:extLst>
          </p:cNvPr>
          <p:cNvSpPr>
            <a:spLocks noChangeArrowheads="1"/>
          </p:cNvSpPr>
          <p:nvPr/>
        </p:nvSpPr>
        <p:spPr bwMode="auto">
          <a:xfrm>
            <a:off x="1467214" y="3037723"/>
            <a:ext cx="65" cy="410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GB" altLang="en-US" sz="3200" b="1" dirty="0">
              <a:solidFill>
                <a:srgbClr val="404040"/>
              </a:solidFill>
              <a:latin typeface="Calibri" panose="020F0502020204030204" pitchFamily="34" charset="0"/>
            </a:endParaRPr>
          </a:p>
        </p:txBody>
      </p:sp>
      <p:sp>
        <p:nvSpPr>
          <p:cNvPr id="157" name="Rectangle 51">
            <a:extLst>
              <a:ext uri="{FF2B5EF4-FFF2-40B4-BE49-F238E27FC236}">
                <a16:creationId xmlns:a16="http://schemas.microsoft.com/office/drawing/2014/main" id="{63F5F673-4A66-496C-A37D-7E983355D457}"/>
              </a:ext>
            </a:extLst>
          </p:cNvPr>
          <p:cNvSpPr>
            <a:spLocks noChangeArrowheads="1"/>
          </p:cNvSpPr>
          <p:nvPr/>
        </p:nvSpPr>
        <p:spPr bwMode="auto">
          <a:xfrm>
            <a:off x="1467214" y="4727597"/>
            <a:ext cx="65" cy="410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GB" altLang="en-US" sz="3200" b="1" dirty="0">
              <a:solidFill>
                <a:srgbClr val="404040"/>
              </a:solidFill>
              <a:latin typeface="Calibri" panose="020F0502020204030204" pitchFamily="34" charset="0"/>
            </a:endParaRPr>
          </a:p>
        </p:txBody>
      </p:sp>
      <p:sp>
        <p:nvSpPr>
          <p:cNvPr id="158" name="Rectangle 68">
            <a:extLst>
              <a:ext uri="{FF2B5EF4-FFF2-40B4-BE49-F238E27FC236}">
                <a16:creationId xmlns:a16="http://schemas.microsoft.com/office/drawing/2014/main" id="{6AD68E9E-1B41-4DC8-9438-7E1880ACACEC}"/>
              </a:ext>
            </a:extLst>
          </p:cNvPr>
          <p:cNvSpPr>
            <a:spLocks noChangeArrowheads="1"/>
          </p:cNvSpPr>
          <p:nvPr/>
        </p:nvSpPr>
        <p:spPr bwMode="auto">
          <a:xfrm>
            <a:off x="1250176" y="5991699"/>
            <a:ext cx="161063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ja-JP" sz="1400" b="1" dirty="0">
                <a:solidFill>
                  <a:schemeClr val="accent1"/>
                </a:solidFill>
                <a:latin typeface="Calibri" panose="020F0502020204030204" pitchFamily="34" charset="0"/>
                <a:ea typeface="MS Mincho" charset="-128"/>
              </a:rPr>
              <a:t>Test for overall effect</a:t>
            </a:r>
            <a:endParaRPr lang="en-US" altLang="en-US" sz="1400" b="1" dirty="0">
              <a:solidFill>
                <a:schemeClr val="accent1"/>
              </a:solidFill>
              <a:latin typeface="Calibri" panose="020F0502020204030204" pitchFamily="34" charset="0"/>
              <a:ea typeface="MS Mincho" charset="-128"/>
            </a:endParaRPr>
          </a:p>
        </p:txBody>
      </p:sp>
      <p:grpSp>
        <p:nvGrpSpPr>
          <p:cNvPr id="161" name="Group 160">
            <a:extLst>
              <a:ext uri="{FF2B5EF4-FFF2-40B4-BE49-F238E27FC236}">
                <a16:creationId xmlns:a16="http://schemas.microsoft.com/office/drawing/2014/main" id="{7B870DC5-E28C-4164-B1B5-F1A774483B37}"/>
              </a:ext>
            </a:extLst>
          </p:cNvPr>
          <p:cNvGrpSpPr/>
          <p:nvPr/>
        </p:nvGrpSpPr>
        <p:grpSpPr>
          <a:xfrm>
            <a:off x="6092731" y="2097155"/>
            <a:ext cx="2013628" cy="444813"/>
            <a:chOff x="7008882" y="2216071"/>
            <a:chExt cx="1788834" cy="444813"/>
          </a:xfrm>
        </p:grpSpPr>
        <p:sp>
          <p:nvSpPr>
            <p:cNvPr id="162" name="TextBox 161">
              <a:extLst>
                <a:ext uri="{FF2B5EF4-FFF2-40B4-BE49-F238E27FC236}">
                  <a16:creationId xmlns:a16="http://schemas.microsoft.com/office/drawing/2014/main" id="{C78D24A0-27F0-4C92-AB9A-A1FB8EEFB9F9}"/>
                </a:ext>
              </a:extLst>
            </p:cNvPr>
            <p:cNvSpPr txBox="1"/>
            <p:nvPr/>
          </p:nvSpPr>
          <p:spPr bwMode="auto">
            <a:xfrm>
              <a:off x="7306801" y="2216071"/>
              <a:ext cx="1273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Response Rate</a:t>
              </a:r>
            </a:p>
          </p:txBody>
        </p:sp>
        <p:sp>
          <p:nvSpPr>
            <p:cNvPr id="163" name="Rectangle 18">
              <a:extLst>
                <a:ext uri="{FF2B5EF4-FFF2-40B4-BE49-F238E27FC236}">
                  <a16:creationId xmlns:a16="http://schemas.microsoft.com/office/drawing/2014/main" id="{418BA7CE-504C-49E4-AB32-BF9916608495}"/>
                </a:ext>
              </a:extLst>
            </p:cNvPr>
            <p:cNvSpPr>
              <a:spLocks noChangeArrowheads="1"/>
            </p:cNvSpPr>
            <p:nvPr/>
          </p:nvSpPr>
          <p:spPr bwMode="auto">
            <a:xfrm>
              <a:off x="7008882" y="2445440"/>
              <a:ext cx="178883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ja-JP" sz="1400" b="1" dirty="0">
                  <a:solidFill>
                    <a:schemeClr val="bg1"/>
                  </a:solidFill>
                  <a:latin typeface="Calibri" panose="020F0502020204030204" pitchFamily="34" charset="0"/>
                  <a:ea typeface="MS Mincho" charset="-128"/>
                  <a:cs typeface="Calibri" panose="020F0502020204030204" pitchFamily="34" charset="0"/>
                </a:rPr>
                <a:t> Fixed </a:t>
              </a:r>
              <a:r>
                <a:rPr lang="en-US" altLang="ja-JP" sz="1400" b="1" dirty="0">
                  <a:solidFill>
                    <a:schemeClr val="bg1"/>
                  </a:solidFill>
                  <a:latin typeface="Calibri" panose="020F0502020204030204" pitchFamily="34" charset="0"/>
                  <a:ea typeface="+mn-ea"/>
                  <a:cs typeface="Calibri" panose="020F0502020204030204" pitchFamily="34" charset="0"/>
                </a:rPr>
                <a:t>OR (95% CI)   </a:t>
              </a:r>
              <a:r>
                <a:rPr lang="en-US" altLang="ja-JP" sz="1400" b="1" i="1" dirty="0">
                  <a:solidFill>
                    <a:schemeClr val="bg1"/>
                  </a:solidFill>
                  <a:latin typeface="Calibri" panose="020F0502020204030204" pitchFamily="34" charset="0"/>
                  <a:ea typeface="+mn-ea"/>
                  <a:cs typeface="Calibri" panose="020F0502020204030204" pitchFamily="34" charset="0"/>
                </a:rPr>
                <a:t>P</a:t>
              </a:r>
              <a:r>
                <a:rPr lang="en-US" altLang="ja-JP" sz="1400" b="1" dirty="0">
                  <a:solidFill>
                    <a:schemeClr val="bg1"/>
                  </a:solidFill>
                  <a:latin typeface="Calibri" panose="020F0502020204030204" pitchFamily="34" charset="0"/>
                  <a:ea typeface="+mn-ea"/>
                  <a:cs typeface="Calibri" panose="020F0502020204030204" pitchFamily="34" charset="0"/>
                </a:rPr>
                <a:t> Value</a:t>
              </a:r>
              <a:endParaRPr lang="en-US" altLang="en-US" sz="1400" b="1" dirty="0">
                <a:solidFill>
                  <a:schemeClr val="bg1"/>
                </a:solidFill>
                <a:latin typeface="Calibri" panose="020F0502020204030204" pitchFamily="34" charset="0"/>
                <a:ea typeface="+mn-ea"/>
                <a:cs typeface="Calibri" panose="020F0502020204030204" pitchFamily="34" charset="0"/>
              </a:endParaRPr>
            </a:p>
          </p:txBody>
        </p:sp>
      </p:grpSp>
      <p:sp>
        <p:nvSpPr>
          <p:cNvPr id="164" name="Rectangle 33">
            <a:extLst>
              <a:ext uri="{FF2B5EF4-FFF2-40B4-BE49-F238E27FC236}">
                <a16:creationId xmlns:a16="http://schemas.microsoft.com/office/drawing/2014/main" id="{8E5F85CA-2101-46C0-9B01-18D9FD20470D}"/>
              </a:ext>
            </a:extLst>
          </p:cNvPr>
          <p:cNvSpPr>
            <a:spLocks noChangeArrowheads="1"/>
          </p:cNvSpPr>
          <p:nvPr/>
        </p:nvSpPr>
        <p:spPr bwMode="auto">
          <a:xfrm>
            <a:off x="6278393" y="5738597"/>
            <a:ext cx="154850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ja-JP" sz="1400" dirty="0">
                <a:solidFill>
                  <a:srgbClr val="404040"/>
                </a:solidFill>
                <a:latin typeface="Calibri" panose="020F0502020204030204" pitchFamily="34" charset="0"/>
                <a:ea typeface="MS Mincho" charset="-128"/>
              </a:rPr>
              <a:t>1.39 (1.05-1.84)   </a:t>
            </a:r>
            <a:r>
              <a:rPr lang="en-US" altLang="en-US" sz="1400" dirty="0">
                <a:solidFill>
                  <a:srgbClr val="404040"/>
                </a:solidFill>
                <a:latin typeface="Calibri" panose="020F0502020204030204" pitchFamily="34" charset="0"/>
                <a:ea typeface="MS Mincho" charset="-128"/>
              </a:rPr>
              <a:t>.02</a:t>
            </a:r>
            <a:r>
              <a:rPr lang="en-US" altLang="ja-JP" sz="1400" dirty="0">
                <a:solidFill>
                  <a:srgbClr val="404040"/>
                </a:solidFill>
                <a:latin typeface="Calibri" panose="020F0502020204030204" pitchFamily="34" charset="0"/>
                <a:ea typeface="MS Mincho" charset="-128"/>
              </a:rPr>
              <a:t> </a:t>
            </a:r>
            <a:endParaRPr lang="en-US" altLang="en-US" sz="1400" dirty="0">
              <a:solidFill>
                <a:srgbClr val="404040"/>
              </a:solidFill>
              <a:latin typeface="Calibri" panose="020F0502020204030204" pitchFamily="34" charset="0"/>
              <a:ea typeface="MS Mincho" charset="-128"/>
            </a:endParaRPr>
          </a:p>
        </p:txBody>
      </p:sp>
      <p:sp>
        <p:nvSpPr>
          <p:cNvPr id="165" name="Rectangle 40">
            <a:extLst>
              <a:ext uri="{FF2B5EF4-FFF2-40B4-BE49-F238E27FC236}">
                <a16:creationId xmlns:a16="http://schemas.microsoft.com/office/drawing/2014/main" id="{12743E3E-CBC1-4BA7-81F0-3042D6DE8634}"/>
              </a:ext>
            </a:extLst>
          </p:cNvPr>
          <p:cNvSpPr>
            <a:spLocks noChangeArrowheads="1"/>
          </p:cNvSpPr>
          <p:nvPr/>
        </p:nvSpPr>
        <p:spPr bwMode="auto">
          <a:xfrm>
            <a:off x="6278393" y="3952797"/>
            <a:ext cx="163987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ja-JP" sz="1400" dirty="0">
                <a:solidFill>
                  <a:srgbClr val="404040"/>
                </a:solidFill>
                <a:latin typeface="Calibri" panose="020F0502020204030204" pitchFamily="34" charset="0"/>
                <a:ea typeface="MS Mincho" charset="-128"/>
              </a:rPr>
              <a:t>1.83 (1.18-2.82)   </a:t>
            </a:r>
            <a:r>
              <a:rPr lang="en-US" altLang="en-US" sz="1400" dirty="0">
                <a:solidFill>
                  <a:srgbClr val="404040"/>
                </a:solidFill>
                <a:latin typeface="Calibri" panose="020F0502020204030204" pitchFamily="34" charset="0"/>
                <a:ea typeface="MS Mincho" charset="-128"/>
              </a:rPr>
              <a:t>.007</a:t>
            </a:r>
            <a:r>
              <a:rPr lang="en-US" altLang="ja-JP" sz="1400" dirty="0">
                <a:solidFill>
                  <a:srgbClr val="404040"/>
                </a:solidFill>
                <a:latin typeface="Calibri" panose="020F0502020204030204" pitchFamily="34" charset="0"/>
                <a:ea typeface="MS Mincho" charset="-128"/>
              </a:rPr>
              <a:t> </a:t>
            </a:r>
            <a:endParaRPr lang="en-US" altLang="en-US" sz="1400" dirty="0">
              <a:solidFill>
                <a:srgbClr val="404040"/>
              </a:solidFill>
              <a:latin typeface="Calibri" panose="020F0502020204030204" pitchFamily="34" charset="0"/>
              <a:ea typeface="MS Mincho" charset="-128"/>
            </a:endParaRPr>
          </a:p>
        </p:txBody>
      </p:sp>
      <p:sp>
        <p:nvSpPr>
          <p:cNvPr id="166" name="Rectangle 50">
            <a:extLst>
              <a:ext uri="{FF2B5EF4-FFF2-40B4-BE49-F238E27FC236}">
                <a16:creationId xmlns:a16="http://schemas.microsoft.com/office/drawing/2014/main" id="{72A18285-72C4-4594-A993-EC798540BFED}"/>
              </a:ext>
            </a:extLst>
          </p:cNvPr>
          <p:cNvSpPr>
            <a:spLocks noChangeArrowheads="1"/>
          </p:cNvSpPr>
          <p:nvPr/>
        </p:nvSpPr>
        <p:spPr bwMode="auto">
          <a:xfrm>
            <a:off x="6278393" y="3223728"/>
            <a:ext cx="173124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ja-JP" sz="1400" dirty="0">
                <a:solidFill>
                  <a:srgbClr val="404040"/>
                </a:solidFill>
                <a:latin typeface="Calibri" panose="020F0502020204030204" pitchFamily="34" charset="0"/>
                <a:ea typeface="MS Mincho" charset="-128"/>
              </a:rPr>
              <a:t>1.60 (1.24-2.08)   </a:t>
            </a:r>
            <a:r>
              <a:rPr lang="en-US" altLang="en-US" sz="1400" dirty="0">
                <a:solidFill>
                  <a:srgbClr val="404040"/>
                </a:solidFill>
                <a:latin typeface="Calibri" panose="020F0502020204030204" pitchFamily="34" charset="0"/>
                <a:ea typeface="MS Mincho" charset="-128"/>
              </a:rPr>
              <a:t>.0004</a:t>
            </a:r>
            <a:r>
              <a:rPr lang="en-US" altLang="ja-JP" sz="1400" dirty="0">
                <a:solidFill>
                  <a:srgbClr val="404040"/>
                </a:solidFill>
                <a:latin typeface="Calibri" panose="020F0502020204030204" pitchFamily="34" charset="0"/>
                <a:ea typeface="MS Mincho" charset="-128"/>
              </a:rPr>
              <a:t> </a:t>
            </a:r>
            <a:endParaRPr lang="en-US" altLang="en-US" sz="1400" dirty="0">
              <a:solidFill>
                <a:srgbClr val="404040"/>
              </a:solidFill>
              <a:latin typeface="Calibri" panose="020F0502020204030204" pitchFamily="34" charset="0"/>
              <a:ea typeface="MS Mincho" charset="-128"/>
            </a:endParaRPr>
          </a:p>
        </p:txBody>
      </p:sp>
      <p:grpSp>
        <p:nvGrpSpPr>
          <p:cNvPr id="167" name="Group 166">
            <a:extLst>
              <a:ext uri="{FF2B5EF4-FFF2-40B4-BE49-F238E27FC236}">
                <a16:creationId xmlns:a16="http://schemas.microsoft.com/office/drawing/2014/main" id="{97E24F88-B296-45B2-8261-81BD47872113}"/>
              </a:ext>
            </a:extLst>
          </p:cNvPr>
          <p:cNvGrpSpPr/>
          <p:nvPr/>
        </p:nvGrpSpPr>
        <p:grpSpPr>
          <a:xfrm>
            <a:off x="1467214" y="5086163"/>
            <a:ext cx="1638299" cy="709808"/>
            <a:chOff x="753954" y="5278333"/>
            <a:chExt cx="1638299" cy="709808"/>
          </a:xfrm>
        </p:grpSpPr>
        <p:sp>
          <p:nvSpPr>
            <p:cNvPr id="168" name="Rectangle 28">
              <a:extLst>
                <a:ext uri="{FF2B5EF4-FFF2-40B4-BE49-F238E27FC236}">
                  <a16:creationId xmlns:a16="http://schemas.microsoft.com/office/drawing/2014/main" id="{CD2B91E9-8360-4BFF-AB84-7C9E551E4DAD}"/>
                </a:ext>
              </a:extLst>
            </p:cNvPr>
            <p:cNvSpPr>
              <a:spLocks noChangeArrowheads="1"/>
            </p:cNvSpPr>
            <p:nvPr/>
          </p:nvSpPr>
          <p:spPr bwMode="auto">
            <a:xfrm>
              <a:off x="753954" y="5665141"/>
              <a:ext cx="163829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ja-JP" sz="1200" dirty="0">
                  <a:solidFill>
                    <a:schemeClr val="bg1"/>
                  </a:solidFill>
                  <a:latin typeface="Calibri" panose="020F0502020204030204" pitchFamily="34" charset="0"/>
                  <a:ea typeface="MS Mincho" charset="-128"/>
                </a:rPr>
                <a:t> Thase 2006          </a:t>
              </a:r>
              <a:endParaRPr lang="en-US" altLang="en-US" sz="1200" dirty="0">
                <a:solidFill>
                  <a:schemeClr val="bg1"/>
                </a:solidFill>
                <a:latin typeface="Calibri" panose="020F0502020204030204" pitchFamily="34" charset="0"/>
                <a:ea typeface="MS Mincho" charset="-128"/>
              </a:endParaRPr>
            </a:p>
          </p:txBody>
        </p:sp>
        <p:grpSp>
          <p:nvGrpSpPr>
            <p:cNvPr id="169" name="Group 168">
              <a:extLst>
                <a:ext uri="{FF2B5EF4-FFF2-40B4-BE49-F238E27FC236}">
                  <a16:creationId xmlns:a16="http://schemas.microsoft.com/office/drawing/2014/main" id="{9F6AFB92-5B2E-4430-AE69-B33E8F772E9D}"/>
                </a:ext>
              </a:extLst>
            </p:cNvPr>
            <p:cNvGrpSpPr/>
            <p:nvPr/>
          </p:nvGrpSpPr>
          <p:grpSpPr>
            <a:xfrm>
              <a:off x="753954" y="5278333"/>
              <a:ext cx="1512887" cy="709808"/>
              <a:chOff x="775354" y="2673064"/>
              <a:chExt cx="1512887" cy="709808"/>
            </a:xfrm>
          </p:grpSpPr>
          <p:sp>
            <p:nvSpPr>
              <p:cNvPr id="170" name="Rectangle 22">
                <a:extLst>
                  <a:ext uri="{FF2B5EF4-FFF2-40B4-BE49-F238E27FC236}">
                    <a16:creationId xmlns:a16="http://schemas.microsoft.com/office/drawing/2014/main" id="{B0D1FDF7-2C81-4977-B9C9-6BD4AB4366EA}"/>
                  </a:ext>
                </a:extLst>
              </p:cNvPr>
              <p:cNvSpPr>
                <a:spLocks noChangeArrowheads="1"/>
              </p:cNvSpPr>
              <p:nvPr/>
            </p:nvSpPr>
            <p:spPr bwMode="auto">
              <a:xfrm>
                <a:off x="775354" y="2673064"/>
                <a:ext cx="126206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ja-JP" sz="1200" dirty="0">
                    <a:solidFill>
                      <a:schemeClr val="bg1"/>
                    </a:solidFill>
                    <a:latin typeface="Calibri" panose="020F0502020204030204" pitchFamily="34" charset="0"/>
                    <a:ea typeface="MS Mincho" charset="-128"/>
                  </a:rPr>
                  <a:t> Shelton 2001          </a:t>
                </a:r>
                <a:endParaRPr lang="en-US" altLang="en-US" sz="1200" dirty="0">
                  <a:solidFill>
                    <a:schemeClr val="bg1"/>
                  </a:solidFill>
                  <a:latin typeface="Calibri" panose="020F0502020204030204" pitchFamily="34" charset="0"/>
                  <a:ea typeface="MS Mincho" charset="-128"/>
                </a:endParaRPr>
              </a:p>
            </p:txBody>
          </p:sp>
          <p:sp>
            <p:nvSpPr>
              <p:cNvPr id="171" name="Rectangle 24">
                <a:extLst>
                  <a:ext uri="{FF2B5EF4-FFF2-40B4-BE49-F238E27FC236}">
                    <a16:creationId xmlns:a16="http://schemas.microsoft.com/office/drawing/2014/main" id="{0250DDFE-C2A4-498F-9EE7-BD4A69CD6FDB}"/>
                  </a:ext>
                </a:extLst>
              </p:cNvPr>
              <p:cNvSpPr>
                <a:spLocks noChangeArrowheads="1"/>
              </p:cNvSpPr>
              <p:nvPr/>
            </p:nvSpPr>
            <p:spPr bwMode="auto">
              <a:xfrm>
                <a:off x="775354" y="2804018"/>
                <a:ext cx="138588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ja-JP" sz="1200" dirty="0">
                    <a:solidFill>
                      <a:schemeClr val="bg1"/>
                    </a:solidFill>
                    <a:latin typeface="Calibri" panose="020F0502020204030204" pitchFamily="34" charset="0"/>
                    <a:ea typeface="MS Mincho" charset="-128"/>
                  </a:rPr>
                  <a:t> Shelton 2005         </a:t>
                </a:r>
                <a:endParaRPr lang="en-US" altLang="en-US" sz="1200" dirty="0">
                  <a:solidFill>
                    <a:schemeClr val="bg1"/>
                  </a:solidFill>
                  <a:latin typeface="Calibri" panose="020F0502020204030204" pitchFamily="34" charset="0"/>
                  <a:ea typeface="MS Mincho" charset="-128"/>
                </a:endParaRPr>
              </a:p>
            </p:txBody>
          </p:sp>
          <p:sp>
            <p:nvSpPr>
              <p:cNvPr id="172" name="Rectangle 26">
                <a:extLst>
                  <a:ext uri="{FF2B5EF4-FFF2-40B4-BE49-F238E27FC236}">
                    <a16:creationId xmlns:a16="http://schemas.microsoft.com/office/drawing/2014/main" id="{3E710794-C5E2-428A-84C0-482E3917A0C3}"/>
                  </a:ext>
                </a:extLst>
              </p:cNvPr>
              <p:cNvSpPr>
                <a:spLocks noChangeArrowheads="1"/>
              </p:cNvSpPr>
              <p:nvPr/>
            </p:nvSpPr>
            <p:spPr bwMode="auto">
              <a:xfrm>
                <a:off x="775354" y="2936296"/>
                <a:ext cx="138588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ja-JP" sz="1200" dirty="0">
                    <a:solidFill>
                      <a:schemeClr val="bg1"/>
                    </a:solidFill>
                    <a:latin typeface="Calibri" panose="020F0502020204030204" pitchFamily="34" charset="0"/>
                    <a:ea typeface="MS Mincho" charset="-128"/>
                  </a:rPr>
                  <a:t> Corya 2006             </a:t>
                </a:r>
                <a:endParaRPr lang="en-US" altLang="en-US" sz="1200" dirty="0">
                  <a:solidFill>
                    <a:schemeClr val="bg1"/>
                  </a:solidFill>
                  <a:latin typeface="Calibri" panose="020F0502020204030204" pitchFamily="34" charset="0"/>
                  <a:ea typeface="MS Mincho" charset="-128"/>
                </a:endParaRPr>
              </a:p>
            </p:txBody>
          </p:sp>
          <p:sp>
            <p:nvSpPr>
              <p:cNvPr id="173" name="Rectangle 30">
                <a:extLst>
                  <a:ext uri="{FF2B5EF4-FFF2-40B4-BE49-F238E27FC236}">
                    <a16:creationId xmlns:a16="http://schemas.microsoft.com/office/drawing/2014/main" id="{C5968844-4919-417A-97F2-5B4B21DE5F40}"/>
                  </a:ext>
                </a:extLst>
              </p:cNvPr>
              <p:cNvSpPr>
                <a:spLocks noChangeArrowheads="1"/>
              </p:cNvSpPr>
              <p:nvPr/>
            </p:nvSpPr>
            <p:spPr bwMode="auto">
              <a:xfrm>
                <a:off x="775354" y="3198206"/>
                <a:ext cx="151288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ja-JP" sz="1200" dirty="0">
                    <a:solidFill>
                      <a:schemeClr val="bg1"/>
                    </a:solidFill>
                    <a:latin typeface="Calibri" panose="020F0502020204030204" pitchFamily="34" charset="0"/>
                    <a:ea typeface="MS Mincho" charset="-128"/>
                  </a:rPr>
                  <a:t> Thase II 2006          </a:t>
                </a:r>
                <a:endParaRPr lang="en-US" altLang="en-US" sz="1200" dirty="0">
                  <a:solidFill>
                    <a:schemeClr val="bg1"/>
                  </a:solidFill>
                  <a:latin typeface="Calibri" panose="020F0502020204030204" pitchFamily="34" charset="0"/>
                  <a:ea typeface="MS Mincho" charset="-128"/>
                </a:endParaRPr>
              </a:p>
            </p:txBody>
          </p:sp>
        </p:grpSp>
      </p:grpSp>
      <p:sp>
        <p:nvSpPr>
          <p:cNvPr id="174" name="Rectangle 65">
            <a:extLst>
              <a:ext uri="{FF2B5EF4-FFF2-40B4-BE49-F238E27FC236}">
                <a16:creationId xmlns:a16="http://schemas.microsoft.com/office/drawing/2014/main" id="{EAD264C7-9A3D-4F12-86E0-AEB9FD939E24}"/>
              </a:ext>
            </a:extLst>
          </p:cNvPr>
          <p:cNvSpPr>
            <a:spLocks noChangeArrowheads="1"/>
          </p:cNvSpPr>
          <p:nvPr/>
        </p:nvSpPr>
        <p:spPr bwMode="auto">
          <a:xfrm>
            <a:off x="6269194" y="4757659"/>
            <a:ext cx="191238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ja-JP" sz="1400" dirty="0">
                <a:solidFill>
                  <a:srgbClr val="404040"/>
                </a:solidFill>
                <a:latin typeface="Calibri" panose="020F0502020204030204" pitchFamily="34" charset="0"/>
                <a:ea typeface="MS Mincho" charset="-128"/>
              </a:rPr>
              <a:t>2.07 (1.58-2.72)   </a:t>
            </a:r>
            <a:r>
              <a:rPr lang="en-US" altLang="en-US" sz="1400" dirty="0">
                <a:solidFill>
                  <a:srgbClr val="404040"/>
                </a:solidFill>
                <a:latin typeface="Calibri" panose="020F0502020204030204" pitchFamily="34" charset="0"/>
                <a:ea typeface="MS Mincho" charset="-128"/>
              </a:rPr>
              <a:t>&lt; .00001</a:t>
            </a:r>
          </a:p>
        </p:txBody>
      </p:sp>
      <p:sp>
        <p:nvSpPr>
          <p:cNvPr id="175" name="Rectangle 67">
            <a:extLst>
              <a:ext uri="{FF2B5EF4-FFF2-40B4-BE49-F238E27FC236}">
                <a16:creationId xmlns:a16="http://schemas.microsoft.com/office/drawing/2014/main" id="{AF4B0ED9-2BA2-4DDD-ABDE-4292B93677F5}"/>
              </a:ext>
            </a:extLst>
          </p:cNvPr>
          <p:cNvSpPr>
            <a:spLocks noChangeArrowheads="1"/>
          </p:cNvSpPr>
          <p:nvPr/>
        </p:nvSpPr>
        <p:spPr bwMode="auto">
          <a:xfrm>
            <a:off x="6278393" y="5941210"/>
            <a:ext cx="17985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ja-JP" sz="1400" b="1" dirty="0">
                <a:solidFill>
                  <a:schemeClr val="accent1"/>
                </a:solidFill>
                <a:latin typeface="Calibri" panose="020F0502020204030204" pitchFamily="34" charset="0"/>
                <a:ea typeface="MS Mincho" charset="-128"/>
              </a:rPr>
              <a:t>1.69 (1.46-1.95)   </a:t>
            </a:r>
            <a:r>
              <a:rPr lang="en-US" altLang="ja-JP" sz="1400" b="1" dirty="0">
                <a:solidFill>
                  <a:schemeClr val="accent1"/>
                </a:solidFill>
                <a:latin typeface="Calibri" panose="020F0502020204030204" pitchFamily="34" charset="0"/>
              </a:rPr>
              <a:t>.00001</a:t>
            </a:r>
            <a:endParaRPr lang="en-US" altLang="en-US" sz="1400" b="1" dirty="0">
              <a:solidFill>
                <a:schemeClr val="accent1"/>
              </a:solidFill>
              <a:latin typeface="Calibri" panose="020F0502020204030204" pitchFamily="34" charset="0"/>
              <a:ea typeface="MS Mincho" charset="-128"/>
            </a:endParaRPr>
          </a:p>
        </p:txBody>
      </p:sp>
      <p:grpSp>
        <p:nvGrpSpPr>
          <p:cNvPr id="176" name="Group 175">
            <a:extLst>
              <a:ext uri="{FF2B5EF4-FFF2-40B4-BE49-F238E27FC236}">
                <a16:creationId xmlns:a16="http://schemas.microsoft.com/office/drawing/2014/main" id="{3C50E4A1-8D7A-4C99-9E07-9329EF99A139}"/>
              </a:ext>
            </a:extLst>
          </p:cNvPr>
          <p:cNvGrpSpPr/>
          <p:nvPr/>
        </p:nvGrpSpPr>
        <p:grpSpPr>
          <a:xfrm>
            <a:off x="1443966" y="4376645"/>
            <a:ext cx="1398634" cy="578431"/>
            <a:chOff x="732513" y="5116330"/>
            <a:chExt cx="1398634" cy="578431"/>
          </a:xfrm>
        </p:grpSpPr>
        <p:sp>
          <p:nvSpPr>
            <p:cNvPr id="177" name="Rectangle 89">
              <a:extLst>
                <a:ext uri="{FF2B5EF4-FFF2-40B4-BE49-F238E27FC236}">
                  <a16:creationId xmlns:a16="http://schemas.microsoft.com/office/drawing/2014/main" id="{89F099F1-0485-4D77-B909-900DDD1729B2}"/>
                </a:ext>
              </a:extLst>
            </p:cNvPr>
            <p:cNvSpPr>
              <a:spLocks noChangeArrowheads="1"/>
            </p:cNvSpPr>
            <p:nvPr/>
          </p:nvSpPr>
          <p:spPr bwMode="auto">
            <a:xfrm>
              <a:off x="762182" y="5116330"/>
              <a:ext cx="136896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ja-JP" sz="1200" dirty="0">
                  <a:solidFill>
                    <a:schemeClr val="bg1"/>
                  </a:solidFill>
                  <a:latin typeface="Calibri" panose="020F0502020204030204" pitchFamily="34" charset="0"/>
                  <a:ea typeface="MS Mincho" charset="-128"/>
                </a:rPr>
                <a:t> Berman 2007              </a:t>
              </a:r>
              <a:endParaRPr lang="en-US" altLang="en-US" sz="1200" dirty="0">
                <a:solidFill>
                  <a:schemeClr val="bg1"/>
                </a:solidFill>
                <a:latin typeface="Calibri" panose="020F0502020204030204" pitchFamily="34" charset="0"/>
                <a:ea typeface="MS Mincho" charset="-128"/>
              </a:endParaRPr>
            </a:p>
          </p:txBody>
        </p:sp>
        <p:sp>
          <p:nvSpPr>
            <p:cNvPr id="178" name="Rectangle 90">
              <a:extLst>
                <a:ext uri="{FF2B5EF4-FFF2-40B4-BE49-F238E27FC236}">
                  <a16:creationId xmlns:a16="http://schemas.microsoft.com/office/drawing/2014/main" id="{1756E50E-0A19-47EB-BE48-B48A23009C91}"/>
                </a:ext>
              </a:extLst>
            </p:cNvPr>
            <p:cNvSpPr>
              <a:spLocks noChangeArrowheads="1"/>
            </p:cNvSpPr>
            <p:nvPr/>
          </p:nvSpPr>
          <p:spPr bwMode="auto">
            <a:xfrm>
              <a:off x="762182" y="5246057"/>
              <a:ext cx="12352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ja-JP" sz="1200" dirty="0">
                  <a:solidFill>
                    <a:schemeClr val="bg1"/>
                  </a:solidFill>
                  <a:latin typeface="Calibri" panose="020F0502020204030204" pitchFamily="34" charset="0"/>
                  <a:ea typeface="MS Mincho" charset="-128"/>
                </a:rPr>
                <a:t> Marcus 2008           </a:t>
              </a:r>
              <a:endParaRPr lang="en-US" altLang="en-US" sz="1200" dirty="0">
                <a:solidFill>
                  <a:schemeClr val="bg1"/>
                </a:solidFill>
                <a:latin typeface="Calibri" panose="020F0502020204030204" pitchFamily="34" charset="0"/>
                <a:ea typeface="MS Mincho" charset="-128"/>
              </a:endParaRPr>
            </a:p>
          </p:txBody>
        </p:sp>
        <p:sp>
          <p:nvSpPr>
            <p:cNvPr id="179" name="Rectangle 91">
              <a:extLst>
                <a:ext uri="{FF2B5EF4-FFF2-40B4-BE49-F238E27FC236}">
                  <a16:creationId xmlns:a16="http://schemas.microsoft.com/office/drawing/2014/main" id="{428A606B-DBCA-497C-AB3F-298E1E06676B}"/>
                </a:ext>
              </a:extLst>
            </p:cNvPr>
            <p:cNvSpPr>
              <a:spLocks noChangeArrowheads="1"/>
            </p:cNvSpPr>
            <p:nvPr/>
          </p:nvSpPr>
          <p:spPr bwMode="auto">
            <a:xfrm>
              <a:off x="732513" y="5202318"/>
              <a:ext cx="6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GB" altLang="en-US" sz="3200" b="1" dirty="0">
                <a:solidFill>
                  <a:schemeClr val="bg1"/>
                </a:solidFill>
                <a:latin typeface="Calibri" panose="020F0502020204030204" pitchFamily="34" charset="0"/>
              </a:endParaRPr>
            </a:p>
          </p:txBody>
        </p:sp>
        <p:sp>
          <p:nvSpPr>
            <p:cNvPr id="180" name="Rectangle 92">
              <a:extLst>
                <a:ext uri="{FF2B5EF4-FFF2-40B4-BE49-F238E27FC236}">
                  <a16:creationId xmlns:a16="http://schemas.microsoft.com/office/drawing/2014/main" id="{DFF92542-DE84-456C-8899-0AD0605322EB}"/>
                </a:ext>
              </a:extLst>
            </p:cNvPr>
            <p:cNvSpPr>
              <a:spLocks noChangeArrowheads="1"/>
            </p:cNvSpPr>
            <p:nvPr/>
          </p:nvSpPr>
          <p:spPr bwMode="auto">
            <a:xfrm>
              <a:off x="760596" y="5372415"/>
              <a:ext cx="136896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ja-JP" sz="1200" dirty="0">
                  <a:solidFill>
                    <a:schemeClr val="bg1"/>
                  </a:solidFill>
                  <a:latin typeface="Calibri" panose="020F0502020204030204" pitchFamily="34" charset="0"/>
                  <a:ea typeface="MS Mincho" charset="-128"/>
                </a:rPr>
                <a:t> Berman 2008              </a:t>
              </a:r>
              <a:endParaRPr lang="en-US" altLang="en-US" sz="1200" dirty="0">
                <a:solidFill>
                  <a:schemeClr val="bg1"/>
                </a:solidFill>
                <a:latin typeface="Calibri" panose="020F0502020204030204" pitchFamily="34" charset="0"/>
                <a:ea typeface="MS Mincho" charset="-128"/>
              </a:endParaRPr>
            </a:p>
          </p:txBody>
        </p:sp>
      </p:grpSp>
      <p:grpSp>
        <p:nvGrpSpPr>
          <p:cNvPr id="181" name="Group 180">
            <a:extLst>
              <a:ext uri="{FF2B5EF4-FFF2-40B4-BE49-F238E27FC236}">
                <a16:creationId xmlns:a16="http://schemas.microsoft.com/office/drawing/2014/main" id="{670F4BEE-5329-46CA-8C88-D18A7D2C94CC}"/>
              </a:ext>
            </a:extLst>
          </p:cNvPr>
          <p:cNvGrpSpPr/>
          <p:nvPr/>
        </p:nvGrpSpPr>
        <p:grpSpPr>
          <a:xfrm>
            <a:off x="1462451" y="3593442"/>
            <a:ext cx="1258887" cy="441285"/>
            <a:chOff x="770591" y="3588425"/>
            <a:chExt cx="1258887" cy="441285"/>
          </a:xfrm>
        </p:grpSpPr>
        <p:sp>
          <p:nvSpPr>
            <p:cNvPr id="182" name="Rectangle 36">
              <a:extLst>
                <a:ext uri="{FF2B5EF4-FFF2-40B4-BE49-F238E27FC236}">
                  <a16:creationId xmlns:a16="http://schemas.microsoft.com/office/drawing/2014/main" id="{C53643EA-C37D-4E44-A3C7-2C7EC09091B3}"/>
                </a:ext>
              </a:extLst>
            </p:cNvPr>
            <p:cNvSpPr>
              <a:spLocks noChangeArrowheads="1"/>
            </p:cNvSpPr>
            <p:nvPr/>
          </p:nvSpPr>
          <p:spPr bwMode="auto">
            <a:xfrm>
              <a:off x="775354" y="3588425"/>
              <a:ext cx="116363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ja-JP" sz="1200" dirty="0">
                  <a:solidFill>
                    <a:schemeClr val="bg1"/>
                  </a:solidFill>
                  <a:latin typeface="Calibri" panose="020F0502020204030204" pitchFamily="34" charset="0"/>
                  <a:ea typeface="MS Mincho" charset="-128"/>
                </a:rPr>
                <a:t> Mahmoud 2007        </a:t>
              </a:r>
              <a:endParaRPr lang="en-US" altLang="en-US" sz="1200" dirty="0">
                <a:solidFill>
                  <a:schemeClr val="bg1"/>
                </a:solidFill>
                <a:latin typeface="Calibri" panose="020F0502020204030204" pitchFamily="34" charset="0"/>
                <a:ea typeface="MS Mincho" charset="-128"/>
              </a:endParaRPr>
            </a:p>
          </p:txBody>
        </p:sp>
        <p:sp>
          <p:nvSpPr>
            <p:cNvPr id="183" name="Rectangle 38">
              <a:extLst>
                <a:ext uri="{FF2B5EF4-FFF2-40B4-BE49-F238E27FC236}">
                  <a16:creationId xmlns:a16="http://schemas.microsoft.com/office/drawing/2014/main" id="{9AC83068-52B1-478D-B4BC-1740BAD8998A}"/>
                </a:ext>
              </a:extLst>
            </p:cNvPr>
            <p:cNvSpPr>
              <a:spLocks noChangeArrowheads="1"/>
            </p:cNvSpPr>
            <p:nvPr/>
          </p:nvSpPr>
          <p:spPr bwMode="auto">
            <a:xfrm>
              <a:off x="775354" y="3714570"/>
              <a:ext cx="125412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ja-JP" sz="1200" dirty="0">
                  <a:solidFill>
                    <a:schemeClr val="bg1"/>
                  </a:solidFill>
                  <a:latin typeface="Calibri" panose="020F0502020204030204" pitchFamily="34" charset="0"/>
                  <a:ea typeface="MS Mincho" charset="-128"/>
                </a:rPr>
                <a:t> Keitner 2009       </a:t>
              </a:r>
              <a:endParaRPr lang="en-US" altLang="en-US" sz="1200" dirty="0">
                <a:solidFill>
                  <a:schemeClr val="bg1"/>
                </a:solidFill>
                <a:latin typeface="Calibri" panose="020F0502020204030204" pitchFamily="34" charset="0"/>
                <a:ea typeface="MS Mincho" charset="-128"/>
              </a:endParaRPr>
            </a:p>
          </p:txBody>
        </p:sp>
        <p:sp>
          <p:nvSpPr>
            <p:cNvPr id="184" name="Rectangle 96">
              <a:extLst>
                <a:ext uri="{FF2B5EF4-FFF2-40B4-BE49-F238E27FC236}">
                  <a16:creationId xmlns:a16="http://schemas.microsoft.com/office/drawing/2014/main" id="{200C931A-2F8D-4B59-A96D-6703C0E4A3DE}"/>
                </a:ext>
              </a:extLst>
            </p:cNvPr>
            <p:cNvSpPr>
              <a:spLocks noChangeArrowheads="1"/>
            </p:cNvSpPr>
            <p:nvPr/>
          </p:nvSpPr>
          <p:spPr bwMode="auto">
            <a:xfrm>
              <a:off x="770591" y="3845044"/>
              <a:ext cx="125412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ja-JP" sz="1200" dirty="0">
                  <a:solidFill>
                    <a:schemeClr val="bg1"/>
                  </a:solidFill>
                  <a:latin typeface="Calibri" panose="020F0502020204030204" pitchFamily="34" charset="0"/>
                  <a:ea typeface="MS Mincho" charset="-128"/>
                </a:rPr>
                <a:t> Reeves 2008       </a:t>
              </a:r>
              <a:endParaRPr lang="en-US" altLang="en-US" sz="1200" dirty="0">
                <a:solidFill>
                  <a:schemeClr val="bg1"/>
                </a:solidFill>
                <a:latin typeface="Calibri" panose="020F0502020204030204" pitchFamily="34" charset="0"/>
                <a:ea typeface="MS Mincho" charset="-128"/>
              </a:endParaRPr>
            </a:p>
          </p:txBody>
        </p:sp>
      </p:grpSp>
      <p:grpSp>
        <p:nvGrpSpPr>
          <p:cNvPr id="185" name="Group 184">
            <a:extLst>
              <a:ext uri="{FF2B5EF4-FFF2-40B4-BE49-F238E27FC236}">
                <a16:creationId xmlns:a16="http://schemas.microsoft.com/office/drawing/2014/main" id="{C03BB996-7EF5-4790-B7E1-E5FD124AED3A}"/>
              </a:ext>
            </a:extLst>
          </p:cNvPr>
          <p:cNvGrpSpPr/>
          <p:nvPr/>
        </p:nvGrpSpPr>
        <p:grpSpPr>
          <a:xfrm>
            <a:off x="1401658" y="3278138"/>
            <a:ext cx="646979" cy="2726037"/>
            <a:chOff x="688398" y="4101711"/>
            <a:chExt cx="646979" cy="2363157"/>
          </a:xfrm>
        </p:grpSpPr>
        <p:sp>
          <p:nvSpPr>
            <p:cNvPr id="186" name="Rectangle 63">
              <a:extLst>
                <a:ext uri="{FF2B5EF4-FFF2-40B4-BE49-F238E27FC236}">
                  <a16:creationId xmlns:a16="http://schemas.microsoft.com/office/drawing/2014/main" id="{22A2B7A5-CE51-4442-B740-DF3CC300AD00}"/>
                </a:ext>
              </a:extLst>
            </p:cNvPr>
            <p:cNvSpPr>
              <a:spLocks noChangeArrowheads="1"/>
            </p:cNvSpPr>
            <p:nvPr/>
          </p:nvSpPr>
          <p:spPr bwMode="auto">
            <a:xfrm>
              <a:off x="743799" y="4101711"/>
              <a:ext cx="591578" cy="160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hangingPunct="1"/>
              <a:r>
                <a:rPr lang="en-US" altLang="ja-JP" sz="1200" b="1" dirty="0">
                  <a:solidFill>
                    <a:schemeClr val="bg1"/>
                  </a:solidFill>
                  <a:latin typeface="Calibri" panose="020F0502020204030204" pitchFamily="34" charset="0"/>
                  <a:ea typeface="MS Mincho" charset="-128"/>
                </a:rPr>
                <a:t> Subtotal           </a:t>
              </a:r>
              <a:endParaRPr lang="en-US" altLang="en-US" sz="1200" b="1" dirty="0">
                <a:solidFill>
                  <a:schemeClr val="bg1"/>
                </a:solidFill>
                <a:latin typeface="Calibri" panose="020F0502020204030204" pitchFamily="34" charset="0"/>
                <a:ea typeface="MS Mincho" charset="-128"/>
              </a:endParaRPr>
            </a:p>
          </p:txBody>
        </p:sp>
        <p:sp>
          <p:nvSpPr>
            <p:cNvPr id="187" name="Rectangle 61">
              <a:extLst>
                <a:ext uri="{FF2B5EF4-FFF2-40B4-BE49-F238E27FC236}">
                  <a16:creationId xmlns:a16="http://schemas.microsoft.com/office/drawing/2014/main" id="{E9BEBB38-F6A4-4056-B268-0AD0FD432E2F}"/>
                </a:ext>
              </a:extLst>
            </p:cNvPr>
            <p:cNvSpPr>
              <a:spLocks noChangeArrowheads="1"/>
            </p:cNvSpPr>
            <p:nvPr/>
          </p:nvSpPr>
          <p:spPr bwMode="auto">
            <a:xfrm>
              <a:off x="696176" y="6304784"/>
              <a:ext cx="628314" cy="160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hangingPunct="1"/>
              <a:r>
                <a:rPr lang="en-US" altLang="ja-JP" sz="1200" b="1" dirty="0">
                  <a:solidFill>
                    <a:schemeClr val="bg1"/>
                  </a:solidFill>
                  <a:latin typeface="Calibri" panose="020F0502020204030204" pitchFamily="34" charset="0"/>
                  <a:ea typeface="MS Mincho" charset="-128"/>
                </a:rPr>
                <a:t> Subtotal           </a:t>
              </a:r>
              <a:endParaRPr lang="en-US" altLang="en-US" sz="1200" b="1" dirty="0">
                <a:solidFill>
                  <a:schemeClr val="bg1"/>
                </a:solidFill>
                <a:latin typeface="Calibri" panose="020F0502020204030204" pitchFamily="34" charset="0"/>
                <a:ea typeface="MS Mincho" charset="-128"/>
              </a:endParaRPr>
            </a:p>
          </p:txBody>
        </p:sp>
        <p:sp>
          <p:nvSpPr>
            <p:cNvPr id="188" name="Rectangle 86">
              <a:extLst>
                <a:ext uri="{FF2B5EF4-FFF2-40B4-BE49-F238E27FC236}">
                  <a16:creationId xmlns:a16="http://schemas.microsoft.com/office/drawing/2014/main" id="{01E72157-2E7D-436C-A9A9-B34F0921D185}"/>
                </a:ext>
              </a:extLst>
            </p:cNvPr>
            <p:cNvSpPr>
              <a:spLocks noChangeArrowheads="1"/>
            </p:cNvSpPr>
            <p:nvPr/>
          </p:nvSpPr>
          <p:spPr bwMode="auto">
            <a:xfrm>
              <a:off x="688398" y="5389643"/>
              <a:ext cx="642078" cy="160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hangingPunct="1"/>
              <a:r>
                <a:rPr lang="en-US" altLang="ja-JP" sz="1200" b="1" dirty="0">
                  <a:solidFill>
                    <a:schemeClr val="bg1"/>
                  </a:solidFill>
                  <a:latin typeface="Calibri" panose="020F0502020204030204" pitchFamily="34" charset="0"/>
                  <a:ea typeface="MS Mincho" charset="-128"/>
                </a:rPr>
                <a:t> Subtotal           </a:t>
              </a:r>
              <a:endParaRPr lang="en-US" altLang="en-US" sz="1200" b="1" dirty="0">
                <a:solidFill>
                  <a:schemeClr val="bg1"/>
                </a:solidFill>
                <a:latin typeface="Calibri" panose="020F0502020204030204" pitchFamily="34" charset="0"/>
                <a:ea typeface="MS Mincho" charset="-128"/>
              </a:endParaRPr>
            </a:p>
          </p:txBody>
        </p:sp>
        <p:sp>
          <p:nvSpPr>
            <p:cNvPr id="189" name="Rectangle 62">
              <a:extLst>
                <a:ext uri="{FF2B5EF4-FFF2-40B4-BE49-F238E27FC236}">
                  <a16:creationId xmlns:a16="http://schemas.microsoft.com/office/drawing/2014/main" id="{61F57949-F7E4-4A36-B608-C7D281F33D64}"/>
                </a:ext>
              </a:extLst>
            </p:cNvPr>
            <p:cNvSpPr>
              <a:spLocks noChangeArrowheads="1"/>
            </p:cNvSpPr>
            <p:nvPr/>
          </p:nvSpPr>
          <p:spPr bwMode="auto">
            <a:xfrm>
              <a:off x="740058" y="4721454"/>
              <a:ext cx="588060" cy="160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hangingPunct="1"/>
              <a:r>
                <a:rPr lang="en-US" altLang="ja-JP" sz="1200" b="1" dirty="0">
                  <a:solidFill>
                    <a:schemeClr val="bg1"/>
                  </a:solidFill>
                  <a:latin typeface="Calibri" panose="020F0502020204030204" pitchFamily="34" charset="0"/>
                  <a:ea typeface="MS Mincho" charset="-128"/>
                </a:rPr>
                <a:t> Subtotal           </a:t>
              </a:r>
              <a:endParaRPr lang="en-US" altLang="en-US" sz="1200" b="1" dirty="0">
                <a:solidFill>
                  <a:schemeClr val="bg1"/>
                </a:solidFill>
                <a:latin typeface="Calibri" panose="020F0502020204030204" pitchFamily="34" charset="0"/>
                <a:ea typeface="MS Mincho" charset="-128"/>
              </a:endParaRPr>
            </a:p>
          </p:txBody>
        </p:sp>
      </p:grpSp>
      <p:grpSp>
        <p:nvGrpSpPr>
          <p:cNvPr id="190" name="Group 189">
            <a:extLst>
              <a:ext uri="{FF2B5EF4-FFF2-40B4-BE49-F238E27FC236}">
                <a16:creationId xmlns:a16="http://schemas.microsoft.com/office/drawing/2014/main" id="{50F79CE7-D45E-4C9E-BF15-4FAA1A64F8BC}"/>
              </a:ext>
            </a:extLst>
          </p:cNvPr>
          <p:cNvGrpSpPr/>
          <p:nvPr/>
        </p:nvGrpSpPr>
        <p:grpSpPr>
          <a:xfrm>
            <a:off x="4939835" y="2574967"/>
            <a:ext cx="1195644" cy="873082"/>
            <a:chOff x="4879719" y="3507854"/>
            <a:chExt cx="1195644" cy="923019"/>
          </a:xfrm>
        </p:grpSpPr>
        <p:sp>
          <p:nvSpPr>
            <p:cNvPr id="191" name="Line 9">
              <a:extLst>
                <a:ext uri="{FF2B5EF4-FFF2-40B4-BE49-F238E27FC236}">
                  <a16:creationId xmlns:a16="http://schemas.microsoft.com/office/drawing/2014/main" id="{C69E2120-D7A1-4379-B243-3299617C8237}"/>
                </a:ext>
              </a:extLst>
            </p:cNvPr>
            <p:cNvSpPr>
              <a:spLocks noChangeShapeType="1"/>
            </p:cNvSpPr>
            <p:nvPr/>
          </p:nvSpPr>
          <p:spPr bwMode="auto">
            <a:xfrm>
              <a:off x="5202051" y="3706386"/>
              <a:ext cx="873312" cy="0"/>
            </a:xfrm>
            <a:prstGeom prst="line">
              <a:avLst/>
            </a:prstGeom>
            <a:noFill/>
            <a:ln w="28575">
              <a:solidFill>
                <a:schemeClr val="bg1"/>
              </a:solidFill>
              <a:round/>
              <a:headEnd/>
              <a:tailEnd type="triangle"/>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endParaRPr>
            </a:p>
          </p:txBody>
        </p:sp>
        <p:sp>
          <p:nvSpPr>
            <p:cNvPr id="192" name="Line 10">
              <a:extLst>
                <a:ext uri="{FF2B5EF4-FFF2-40B4-BE49-F238E27FC236}">
                  <a16:creationId xmlns:a16="http://schemas.microsoft.com/office/drawing/2014/main" id="{3BCFA243-F67E-4FDB-BF94-6D8C5D770141}"/>
                </a:ext>
              </a:extLst>
            </p:cNvPr>
            <p:cNvSpPr>
              <a:spLocks noChangeShapeType="1"/>
            </p:cNvSpPr>
            <p:nvPr/>
          </p:nvSpPr>
          <p:spPr bwMode="auto">
            <a:xfrm>
              <a:off x="5184584" y="4028967"/>
              <a:ext cx="298514"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endParaRPr>
            </a:p>
          </p:txBody>
        </p:sp>
        <p:sp>
          <p:nvSpPr>
            <p:cNvPr id="193" name="Line 11">
              <a:extLst>
                <a:ext uri="{FF2B5EF4-FFF2-40B4-BE49-F238E27FC236}">
                  <a16:creationId xmlns:a16="http://schemas.microsoft.com/office/drawing/2014/main" id="{BCBC1521-4623-4293-AF4D-A5178C8BC3CE}"/>
                </a:ext>
              </a:extLst>
            </p:cNvPr>
            <p:cNvSpPr>
              <a:spLocks noChangeShapeType="1"/>
            </p:cNvSpPr>
            <p:nvPr/>
          </p:nvSpPr>
          <p:spPr bwMode="auto">
            <a:xfrm>
              <a:off x="5151240" y="4183869"/>
              <a:ext cx="317568" cy="1461"/>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endParaRPr>
            </a:p>
          </p:txBody>
        </p:sp>
        <p:sp>
          <p:nvSpPr>
            <p:cNvPr id="194" name="Rectangle 42">
              <a:extLst>
                <a:ext uri="{FF2B5EF4-FFF2-40B4-BE49-F238E27FC236}">
                  <a16:creationId xmlns:a16="http://schemas.microsoft.com/office/drawing/2014/main" id="{36A36854-B082-4FAB-B031-519BC768AD5D}"/>
                </a:ext>
              </a:extLst>
            </p:cNvPr>
            <p:cNvSpPr>
              <a:spLocks noChangeArrowheads="1"/>
            </p:cNvSpPr>
            <p:nvPr/>
          </p:nvSpPr>
          <p:spPr bwMode="auto">
            <a:xfrm>
              <a:off x="5838774" y="3507854"/>
              <a:ext cx="82568" cy="84708"/>
            </a:xfrm>
            <a:prstGeom prst="rect">
              <a:avLst/>
            </a:prstGeom>
            <a:solidFill>
              <a:srgbClr val="1F9951"/>
            </a:solidFill>
            <a:ln w="12700">
              <a:solidFill>
                <a:schemeClr val="bg1"/>
              </a:solidFill>
              <a:miter lim="800000"/>
              <a:headEnd/>
              <a:tailEnd/>
            </a:ln>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GB" altLang="en-US" sz="1800" dirty="0">
                <a:solidFill>
                  <a:srgbClr val="404040"/>
                </a:solidFill>
                <a:latin typeface="Calibri" panose="020F0502020204030204" pitchFamily="34" charset="0"/>
              </a:endParaRPr>
            </a:p>
          </p:txBody>
        </p:sp>
        <p:sp>
          <p:nvSpPr>
            <p:cNvPr id="195" name="Rectangle 43">
              <a:extLst>
                <a:ext uri="{FF2B5EF4-FFF2-40B4-BE49-F238E27FC236}">
                  <a16:creationId xmlns:a16="http://schemas.microsoft.com/office/drawing/2014/main" id="{359495BD-DE61-4E00-B672-A317BCE92E6F}"/>
                </a:ext>
              </a:extLst>
            </p:cNvPr>
            <p:cNvSpPr>
              <a:spLocks noChangeArrowheads="1"/>
            </p:cNvSpPr>
            <p:nvPr/>
          </p:nvSpPr>
          <p:spPr bwMode="auto">
            <a:xfrm>
              <a:off x="5838774" y="3664032"/>
              <a:ext cx="82568" cy="84708"/>
            </a:xfrm>
            <a:prstGeom prst="rect">
              <a:avLst/>
            </a:prstGeom>
            <a:solidFill>
              <a:schemeClr val="bg1"/>
            </a:solidFill>
            <a:ln w="12700">
              <a:solidFill>
                <a:schemeClr val="bg1"/>
              </a:solidFill>
              <a:miter lim="800000"/>
              <a:headEnd/>
              <a:tailEnd/>
            </a:ln>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GB" altLang="en-US" sz="1800" dirty="0">
                <a:solidFill>
                  <a:srgbClr val="404040"/>
                </a:solidFill>
                <a:latin typeface="Calibri" panose="020F0502020204030204" pitchFamily="34" charset="0"/>
              </a:endParaRPr>
            </a:p>
          </p:txBody>
        </p:sp>
        <p:sp>
          <p:nvSpPr>
            <p:cNvPr id="196" name="Line 45">
              <a:extLst>
                <a:ext uri="{FF2B5EF4-FFF2-40B4-BE49-F238E27FC236}">
                  <a16:creationId xmlns:a16="http://schemas.microsoft.com/office/drawing/2014/main" id="{4FC9E839-7D62-4ADB-B39F-1A998131EE8E}"/>
                </a:ext>
              </a:extLst>
            </p:cNvPr>
            <p:cNvSpPr>
              <a:spLocks noChangeShapeType="1"/>
            </p:cNvSpPr>
            <p:nvPr/>
          </p:nvSpPr>
          <p:spPr bwMode="auto">
            <a:xfrm>
              <a:off x="5092489" y="3864025"/>
              <a:ext cx="860609" cy="0"/>
            </a:xfrm>
            <a:prstGeom prst="line">
              <a:avLst/>
            </a:prstGeom>
            <a:solidFill>
              <a:srgbClr val="1F9951"/>
            </a:solidFill>
            <a:ln w="28575">
              <a:solidFill>
                <a:schemeClr val="bg1"/>
              </a:solidFill>
              <a:round/>
              <a:headEnd/>
              <a:tailEnd/>
            </a:ln>
          </p:spPr>
          <p:txBody>
            <a:bodyPr/>
            <a:lstStyle/>
            <a:p>
              <a:pPr>
                <a:defRPr/>
              </a:pPr>
              <a:endParaRPr lang="en-US" dirty="0">
                <a:solidFill>
                  <a:srgbClr val="404040"/>
                </a:solidFill>
                <a:latin typeface="Calibri" panose="020F0502020204030204" pitchFamily="34" charset="0"/>
                <a:cs typeface="ＭＳ Ｐゴシック" charset="-128"/>
              </a:endParaRPr>
            </a:p>
          </p:txBody>
        </p:sp>
        <p:sp>
          <p:nvSpPr>
            <p:cNvPr id="197" name="Rectangle 46">
              <a:extLst>
                <a:ext uri="{FF2B5EF4-FFF2-40B4-BE49-F238E27FC236}">
                  <a16:creationId xmlns:a16="http://schemas.microsoft.com/office/drawing/2014/main" id="{3784FD63-596A-4EE4-B1C2-D0579735A826}"/>
                </a:ext>
              </a:extLst>
            </p:cNvPr>
            <p:cNvSpPr>
              <a:spLocks noChangeArrowheads="1"/>
            </p:cNvSpPr>
            <p:nvPr/>
          </p:nvSpPr>
          <p:spPr bwMode="auto">
            <a:xfrm>
              <a:off x="5486758" y="3821670"/>
              <a:ext cx="81963" cy="84708"/>
            </a:xfrm>
            <a:prstGeom prst="rect">
              <a:avLst/>
            </a:prstGeom>
            <a:solidFill>
              <a:schemeClr val="bg1"/>
            </a:solidFill>
            <a:ln w="12700">
              <a:solidFill>
                <a:schemeClr val="bg1"/>
              </a:solidFill>
              <a:miter lim="800000"/>
              <a:headEnd/>
              <a:tailEnd/>
            </a:ln>
          </p:spPr>
          <p:txBody>
            <a:bodyPr/>
            <a:lstStyle/>
            <a:p>
              <a:pPr eaLnBrk="0" hangingPunct="0">
                <a:defRPr/>
              </a:pPr>
              <a:endParaRPr lang="en-GB" dirty="0">
                <a:solidFill>
                  <a:srgbClr val="404040"/>
                </a:solidFill>
                <a:latin typeface="Calibri" panose="020F0502020204030204" pitchFamily="34" charset="0"/>
                <a:cs typeface="ＭＳ Ｐゴシック" charset="-128"/>
              </a:endParaRPr>
            </a:p>
          </p:txBody>
        </p:sp>
        <p:sp>
          <p:nvSpPr>
            <p:cNvPr id="198" name="Rectangle 47">
              <a:extLst>
                <a:ext uri="{FF2B5EF4-FFF2-40B4-BE49-F238E27FC236}">
                  <a16:creationId xmlns:a16="http://schemas.microsoft.com/office/drawing/2014/main" id="{BF73ECF7-3FCB-4980-A745-C9822A64D2BB}"/>
                </a:ext>
              </a:extLst>
            </p:cNvPr>
            <p:cNvSpPr>
              <a:spLocks noChangeArrowheads="1"/>
            </p:cNvSpPr>
            <p:nvPr/>
          </p:nvSpPr>
          <p:spPr bwMode="auto">
            <a:xfrm>
              <a:off x="5292557" y="3986613"/>
              <a:ext cx="82568" cy="84708"/>
            </a:xfrm>
            <a:prstGeom prst="rect">
              <a:avLst/>
            </a:prstGeom>
            <a:solidFill>
              <a:schemeClr val="bg1"/>
            </a:solidFill>
            <a:ln w="12700">
              <a:solidFill>
                <a:schemeClr val="bg1"/>
              </a:solidFill>
              <a:miter lim="800000"/>
              <a:headEnd/>
              <a:tailEnd/>
            </a:ln>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GB" altLang="en-US" sz="1800" dirty="0">
                <a:solidFill>
                  <a:srgbClr val="404040"/>
                </a:solidFill>
                <a:latin typeface="Calibri" panose="020F0502020204030204" pitchFamily="34" charset="0"/>
              </a:endParaRPr>
            </a:p>
          </p:txBody>
        </p:sp>
        <p:sp>
          <p:nvSpPr>
            <p:cNvPr id="199" name="Rectangle 48">
              <a:extLst>
                <a:ext uri="{FF2B5EF4-FFF2-40B4-BE49-F238E27FC236}">
                  <a16:creationId xmlns:a16="http://schemas.microsoft.com/office/drawing/2014/main" id="{4655103C-BB16-4F0E-9DC7-5BCFC2FA1741}"/>
                </a:ext>
              </a:extLst>
            </p:cNvPr>
            <p:cNvSpPr>
              <a:spLocks noChangeArrowheads="1"/>
            </p:cNvSpPr>
            <p:nvPr/>
          </p:nvSpPr>
          <p:spPr bwMode="auto">
            <a:xfrm>
              <a:off x="5270327" y="4141515"/>
              <a:ext cx="82568" cy="84708"/>
            </a:xfrm>
            <a:prstGeom prst="rect">
              <a:avLst/>
            </a:prstGeom>
            <a:solidFill>
              <a:schemeClr val="bg1"/>
            </a:solidFill>
            <a:ln w="12700">
              <a:solidFill>
                <a:schemeClr val="bg1"/>
              </a:solidFill>
              <a:miter lim="800000"/>
              <a:headEnd/>
              <a:tailEnd/>
            </a:ln>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GB" altLang="en-US" sz="1800" dirty="0">
                <a:solidFill>
                  <a:srgbClr val="404040"/>
                </a:solidFill>
                <a:latin typeface="Calibri" panose="020F0502020204030204" pitchFamily="34" charset="0"/>
              </a:endParaRPr>
            </a:p>
          </p:txBody>
        </p:sp>
        <p:sp>
          <p:nvSpPr>
            <p:cNvPr id="200" name="Freeform 49">
              <a:extLst>
                <a:ext uri="{FF2B5EF4-FFF2-40B4-BE49-F238E27FC236}">
                  <a16:creationId xmlns:a16="http://schemas.microsoft.com/office/drawing/2014/main" id="{AF43AB2E-EFCD-4677-A052-DFE3F69EE771}"/>
                </a:ext>
              </a:extLst>
            </p:cNvPr>
            <p:cNvSpPr>
              <a:spLocks/>
            </p:cNvSpPr>
            <p:nvPr/>
          </p:nvSpPr>
          <p:spPr bwMode="auto">
            <a:xfrm>
              <a:off x="5240159" y="4303812"/>
              <a:ext cx="203243" cy="127061"/>
            </a:xfrm>
            <a:custGeom>
              <a:avLst/>
              <a:gdLst>
                <a:gd name="T0" fmla="*/ 2147483647 w 275"/>
                <a:gd name="T1" fmla="*/ 2147483647 h 144"/>
                <a:gd name="T2" fmla="*/ 0 w 275"/>
                <a:gd name="T3" fmla="*/ 2147483647 h 144"/>
                <a:gd name="T4" fmla="*/ 2147483647 w 275"/>
                <a:gd name="T5" fmla="*/ 0 h 144"/>
                <a:gd name="T6" fmla="*/ 2147483647 w 275"/>
                <a:gd name="T7" fmla="*/ 2147483647 h 144"/>
                <a:gd name="T8" fmla="*/ 2147483647 w 275"/>
                <a:gd name="T9" fmla="*/ 2147483647 h 144"/>
                <a:gd name="T10" fmla="*/ 0 60000 65536"/>
                <a:gd name="T11" fmla="*/ 0 60000 65536"/>
                <a:gd name="T12" fmla="*/ 0 60000 65536"/>
                <a:gd name="T13" fmla="*/ 0 60000 65536"/>
                <a:gd name="T14" fmla="*/ 0 60000 65536"/>
                <a:gd name="T15" fmla="*/ 0 w 275"/>
                <a:gd name="T16" fmla="*/ 0 h 144"/>
                <a:gd name="T17" fmla="*/ 275 w 275"/>
                <a:gd name="T18" fmla="*/ 144 h 144"/>
              </a:gdLst>
              <a:ahLst/>
              <a:cxnLst>
                <a:cxn ang="T10">
                  <a:pos x="T0" y="T1"/>
                </a:cxn>
                <a:cxn ang="T11">
                  <a:pos x="T2" y="T3"/>
                </a:cxn>
                <a:cxn ang="T12">
                  <a:pos x="T4" y="T5"/>
                </a:cxn>
                <a:cxn ang="T13">
                  <a:pos x="T6" y="T7"/>
                </a:cxn>
                <a:cxn ang="T14">
                  <a:pos x="T8" y="T9"/>
                </a:cxn>
              </a:cxnLst>
              <a:rect l="T15" t="T16" r="T17" b="T18"/>
              <a:pathLst>
                <a:path w="275" h="144">
                  <a:moveTo>
                    <a:pt x="138" y="144"/>
                  </a:moveTo>
                  <a:lnTo>
                    <a:pt x="0" y="72"/>
                  </a:lnTo>
                  <a:lnTo>
                    <a:pt x="138" y="0"/>
                  </a:lnTo>
                  <a:lnTo>
                    <a:pt x="275" y="72"/>
                  </a:lnTo>
                  <a:lnTo>
                    <a:pt x="138" y="144"/>
                  </a:lnTo>
                  <a:close/>
                </a:path>
              </a:pathLst>
            </a:custGeom>
            <a:solidFill>
              <a:schemeClr val="accent1"/>
            </a:solidFill>
            <a:ln w="12700">
              <a:noFill/>
              <a:round/>
              <a:headEnd/>
              <a:tailEnd/>
            </a:ln>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US" altLang="en-US" sz="1800" dirty="0">
                <a:latin typeface="Calibri" panose="020F0502020204030204" pitchFamily="34" charset="0"/>
              </a:endParaRPr>
            </a:p>
          </p:txBody>
        </p:sp>
        <p:sp>
          <p:nvSpPr>
            <p:cNvPr id="201" name="Line 8">
              <a:extLst>
                <a:ext uri="{FF2B5EF4-FFF2-40B4-BE49-F238E27FC236}">
                  <a16:creationId xmlns:a16="http://schemas.microsoft.com/office/drawing/2014/main" id="{AFE4E079-9B0A-44E9-9642-34ECEEDA27B9}"/>
                </a:ext>
              </a:extLst>
            </p:cNvPr>
            <p:cNvSpPr>
              <a:spLocks noChangeShapeType="1"/>
            </p:cNvSpPr>
            <p:nvPr/>
          </p:nvSpPr>
          <p:spPr bwMode="auto">
            <a:xfrm>
              <a:off x="4879719" y="3550206"/>
              <a:ext cx="1195644" cy="0"/>
            </a:xfrm>
            <a:prstGeom prst="line">
              <a:avLst/>
            </a:prstGeom>
            <a:noFill/>
            <a:ln w="28575">
              <a:solidFill>
                <a:schemeClr val="bg1"/>
              </a:solidFill>
              <a:round/>
              <a:headEnd/>
              <a:tailEnd type="triangle"/>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endParaRPr>
            </a:p>
          </p:txBody>
        </p:sp>
      </p:grpSp>
      <p:sp>
        <p:nvSpPr>
          <p:cNvPr id="202" name="Line 15">
            <a:extLst>
              <a:ext uri="{FF2B5EF4-FFF2-40B4-BE49-F238E27FC236}">
                <a16:creationId xmlns:a16="http://schemas.microsoft.com/office/drawing/2014/main" id="{E049759D-D22B-4C05-91D0-2F3B0067063C}"/>
              </a:ext>
            </a:extLst>
          </p:cNvPr>
          <p:cNvSpPr>
            <a:spLocks noChangeShapeType="1"/>
          </p:cNvSpPr>
          <p:nvPr/>
        </p:nvSpPr>
        <p:spPr bwMode="auto">
          <a:xfrm>
            <a:off x="5217707" y="2518597"/>
            <a:ext cx="0" cy="373153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endParaRPr>
          </a:p>
        </p:txBody>
      </p:sp>
      <p:grpSp>
        <p:nvGrpSpPr>
          <p:cNvPr id="203" name="Group 202">
            <a:extLst>
              <a:ext uri="{FF2B5EF4-FFF2-40B4-BE49-F238E27FC236}">
                <a16:creationId xmlns:a16="http://schemas.microsoft.com/office/drawing/2014/main" id="{E873B1EB-0AC1-4FE2-8D20-B3DEED6A161B}"/>
              </a:ext>
            </a:extLst>
          </p:cNvPr>
          <p:cNvGrpSpPr/>
          <p:nvPr/>
        </p:nvGrpSpPr>
        <p:grpSpPr>
          <a:xfrm>
            <a:off x="4989058" y="5181381"/>
            <a:ext cx="1135305" cy="966499"/>
            <a:chOff x="4928942" y="5318703"/>
            <a:chExt cx="1135305" cy="1013183"/>
          </a:xfrm>
        </p:grpSpPr>
        <p:sp>
          <p:nvSpPr>
            <p:cNvPr id="204" name="Line 2">
              <a:extLst>
                <a:ext uri="{FF2B5EF4-FFF2-40B4-BE49-F238E27FC236}">
                  <a16:creationId xmlns:a16="http://schemas.microsoft.com/office/drawing/2014/main" id="{AE502D73-525B-4295-8644-49DB7F628CD4}"/>
                </a:ext>
              </a:extLst>
            </p:cNvPr>
            <p:cNvSpPr>
              <a:spLocks noChangeShapeType="1"/>
            </p:cNvSpPr>
            <p:nvPr/>
          </p:nvSpPr>
          <p:spPr bwMode="auto">
            <a:xfrm>
              <a:off x="4928942" y="5457447"/>
              <a:ext cx="40172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endParaRPr>
            </a:p>
          </p:txBody>
        </p:sp>
        <p:sp>
          <p:nvSpPr>
            <p:cNvPr id="205" name="Line 3">
              <a:extLst>
                <a:ext uri="{FF2B5EF4-FFF2-40B4-BE49-F238E27FC236}">
                  <a16:creationId xmlns:a16="http://schemas.microsoft.com/office/drawing/2014/main" id="{C28CEF24-7398-401F-9E0B-498A63B13E30}"/>
                </a:ext>
              </a:extLst>
            </p:cNvPr>
            <p:cNvSpPr>
              <a:spLocks noChangeShapeType="1"/>
            </p:cNvSpPr>
            <p:nvPr/>
          </p:nvSpPr>
          <p:spPr bwMode="auto">
            <a:xfrm>
              <a:off x="5076611" y="5607877"/>
              <a:ext cx="48111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endParaRPr>
            </a:p>
          </p:txBody>
        </p:sp>
        <p:sp>
          <p:nvSpPr>
            <p:cNvPr id="206" name="Line 4">
              <a:extLst>
                <a:ext uri="{FF2B5EF4-FFF2-40B4-BE49-F238E27FC236}">
                  <a16:creationId xmlns:a16="http://schemas.microsoft.com/office/drawing/2014/main" id="{564B81A9-BA09-471A-A3ED-CF6E436EB473}"/>
                </a:ext>
              </a:extLst>
            </p:cNvPr>
            <p:cNvSpPr>
              <a:spLocks noChangeShapeType="1"/>
            </p:cNvSpPr>
            <p:nvPr/>
          </p:nvSpPr>
          <p:spPr bwMode="auto">
            <a:xfrm>
              <a:off x="5046442" y="5756845"/>
              <a:ext cx="45570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endParaRPr>
            </a:p>
          </p:txBody>
        </p:sp>
        <p:sp>
          <p:nvSpPr>
            <p:cNvPr id="207" name="Line 5">
              <a:extLst>
                <a:ext uri="{FF2B5EF4-FFF2-40B4-BE49-F238E27FC236}">
                  <a16:creationId xmlns:a16="http://schemas.microsoft.com/office/drawing/2014/main" id="{9B0C9011-0CFB-4ACF-BD84-E458EEC4FE6C}"/>
                </a:ext>
              </a:extLst>
            </p:cNvPr>
            <p:cNvSpPr>
              <a:spLocks noChangeShapeType="1"/>
            </p:cNvSpPr>
            <p:nvPr/>
          </p:nvSpPr>
          <p:spPr bwMode="auto">
            <a:xfrm>
              <a:off x="5178233" y="5897051"/>
              <a:ext cx="45729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endParaRPr>
            </a:p>
          </p:txBody>
        </p:sp>
        <p:sp>
          <p:nvSpPr>
            <p:cNvPr id="208" name="Line 23">
              <a:extLst>
                <a:ext uri="{FF2B5EF4-FFF2-40B4-BE49-F238E27FC236}">
                  <a16:creationId xmlns:a16="http://schemas.microsoft.com/office/drawing/2014/main" id="{0051BDD5-FC46-4C62-9ABD-3DAC3CA39902}"/>
                </a:ext>
              </a:extLst>
            </p:cNvPr>
            <p:cNvSpPr>
              <a:spLocks noChangeShapeType="1"/>
            </p:cNvSpPr>
            <p:nvPr/>
          </p:nvSpPr>
          <p:spPr bwMode="auto">
            <a:xfrm>
              <a:off x="5229043" y="5318703"/>
              <a:ext cx="83520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endParaRPr>
            </a:p>
          </p:txBody>
        </p:sp>
        <p:sp>
          <p:nvSpPr>
            <p:cNvPr id="209" name="Rectangle 25">
              <a:extLst>
                <a:ext uri="{FF2B5EF4-FFF2-40B4-BE49-F238E27FC236}">
                  <a16:creationId xmlns:a16="http://schemas.microsoft.com/office/drawing/2014/main" id="{172BF1E9-8AFD-45BB-B216-912E3B008B84}"/>
                </a:ext>
              </a:extLst>
            </p:cNvPr>
            <p:cNvSpPr>
              <a:spLocks noChangeArrowheads="1"/>
            </p:cNvSpPr>
            <p:nvPr/>
          </p:nvSpPr>
          <p:spPr bwMode="auto">
            <a:xfrm>
              <a:off x="5090902" y="5415094"/>
              <a:ext cx="82568" cy="84708"/>
            </a:xfrm>
            <a:prstGeom prst="rect">
              <a:avLst/>
            </a:prstGeom>
            <a:solidFill>
              <a:schemeClr val="bg1"/>
            </a:solidFill>
            <a:ln w="12700">
              <a:solidFill>
                <a:schemeClr val="bg1"/>
              </a:solidFill>
              <a:miter lim="800000"/>
              <a:headEnd/>
              <a:tailEnd/>
            </a:ln>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GB" altLang="en-US" sz="1800" dirty="0">
                <a:solidFill>
                  <a:srgbClr val="404040"/>
                </a:solidFill>
                <a:latin typeface="Calibri" panose="020F0502020204030204" pitchFamily="34" charset="0"/>
              </a:endParaRPr>
            </a:p>
          </p:txBody>
        </p:sp>
        <p:sp>
          <p:nvSpPr>
            <p:cNvPr id="210" name="Rectangle 27">
              <a:extLst>
                <a:ext uri="{FF2B5EF4-FFF2-40B4-BE49-F238E27FC236}">
                  <a16:creationId xmlns:a16="http://schemas.microsoft.com/office/drawing/2014/main" id="{C7BCD5E2-1BF6-41E6-A2F1-35A48CE811F8}"/>
                </a:ext>
              </a:extLst>
            </p:cNvPr>
            <p:cNvSpPr>
              <a:spLocks noChangeArrowheads="1"/>
            </p:cNvSpPr>
            <p:nvPr/>
          </p:nvSpPr>
          <p:spPr bwMode="auto">
            <a:xfrm>
              <a:off x="5281443" y="5565523"/>
              <a:ext cx="82568" cy="84708"/>
            </a:xfrm>
            <a:prstGeom prst="rect">
              <a:avLst/>
            </a:prstGeom>
            <a:solidFill>
              <a:schemeClr val="bg1"/>
            </a:solidFill>
            <a:ln w="12700">
              <a:solidFill>
                <a:schemeClr val="bg1"/>
              </a:solidFill>
              <a:miter lim="800000"/>
              <a:headEnd/>
              <a:tailEnd/>
            </a:ln>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GB" altLang="en-US" sz="1800" dirty="0">
                <a:solidFill>
                  <a:srgbClr val="404040"/>
                </a:solidFill>
                <a:latin typeface="Calibri" panose="020F0502020204030204" pitchFamily="34" charset="0"/>
              </a:endParaRPr>
            </a:p>
          </p:txBody>
        </p:sp>
        <p:sp>
          <p:nvSpPr>
            <p:cNvPr id="211" name="Rectangle 29">
              <a:extLst>
                <a:ext uri="{FF2B5EF4-FFF2-40B4-BE49-F238E27FC236}">
                  <a16:creationId xmlns:a16="http://schemas.microsoft.com/office/drawing/2014/main" id="{F3F8DB85-134E-49F7-A1FC-E69808BFD1F1}"/>
                </a:ext>
              </a:extLst>
            </p:cNvPr>
            <p:cNvSpPr>
              <a:spLocks noChangeArrowheads="1"/>
            </p:cNvSpPr>
            <p:nvPr/>
          </p:nvSpPr>
          <p:spPr bwMode="auto">
            <a:xfrm>
              <a:off x="5238570" y="5714491"/>
              <a:ext cx="80980" cy="84708"/>
            </a:xfrm>
            <a:prstGeom prst="rect">
              <a:avLst/>
            </a:prstGeom>
            <a:solidFill>
              <a:schemeClr val="bg1"/>
            </a:solidFill>
            <a:ln w="12700">
              <a:solidFill>
                <a:schemeClr val="bg1"/>
              </a:solidFill>
              <a:miter lim="800000"/>
              <a:headEnd/>
              <a:tailEnd/>
            </a:ln>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GB" altLang="en-US" sz="1800" dirty="0">
                <a:solidFill>
                  <a:srgbClr val="404040"/>
                </a:solidFill>
                <a:latin typeface="Calibri" panose="020F0502020204030204" pitchFamily="34" charset="0"/>
              </a:endParaRPr>
            </a:p>
          </p:txBody>
        </p:sp>
        <p:sp>
          <p:nvSpPr>
            <p:cNvPr id="212" name="Rectangle 31">
              <a:extLst>
                <a:ext uri="{FF2B5EF4-FFF2-40B4-BE49-F238E27FC236}">
                  <a16:creationId xmlns:a16="http://schemas.microsoft.com/office/drawing/2014/main" id="{9327EEA0-6A36-4324-989A-634E5BBB3F41}"/>
                </a:ext>
              </a:extLst>
            </p:cNvPr>
            <p:cNvSpPr>
              <a:spLocks noChangeArrowheads="1"/>
            </p:cNvSpPr>
            <p:nvPr/>
          </p:nvSpPr>
          <p:spPr bwMode="auto">
            <a:xfrm>
              <a:off x="5368773" y="5854696"/>
              <a:ext cx="82568" cy="84708"/>
            </a:xfrm>
            <a:prstGeom prst="rect">
              <a:avLst/>
            </a:prstGeom>
            <a:solidFill>
              <a:schemeClr val="bg1"/>
            </a:solidFill>
            <a:ln w="12700">
              <a:solidFill>
                <a:schemeClr val="bg1"/>
              </a:solidFill>
              <a:miter lim="800000"/>
              <a:headEnd/>
              <a:tailEnd/>
            </a:ln>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GB" altLang="en-US" sz="1800" dirty="0">
                <a:solidFill>
                  <a:srgbClr val="404040"/>
                </a:solidFill>
                <a:latin typeface="Calibri" panose="020F0502020204030204" pitchFamily="34" charset="0"/>
              </a:endParaRPr>
            </a:p>
          </p:txBody>
        </p:sp>
        <p:sp>
          <p:nvSpPr>
            <p:cNvPr id="213" name="Freeform 32">
              <a:extLst>
                <a:ext uri="{FF2B5EF4-FFF2-40B4-BE49-F238E27FC236}">
                  <a16:creationId xmlns:a16="http://schemas.microsoft.com/office/drawing/2014/main" id="{27483A06-65AB-41FC-8C17-1251C9EB2E2D}"/>
                </a:ext>
              </a:extLst>
            </p:cNvPr>
            <p:cNvSpPr>
              <a:spLocks/>
            </p:cNvSpPr>
            <p:nvPr/>
          </p:nvSpPr>
          <p:spPr bwMode="auto">
            <a:xfrm>
              <a:off x="5186172" y="6000745"/>
              <a:ext cx="203243" cy="128522"/>
            </a:xfrm>
            <a:custGeom>
              <a:avLst/>
              <a:gdLst>
                <a:gd name="T0" fmla="*/ 2147483647 w 294"/>
                <a:gd name="T1" fmla="*/ 2147483647 h 142"/>
                <a:gd name="T2" fmla="*/ 0 w 294"/>
                <a:gd name="T3" fmla="*/ 2147483647 h 142"/>
                <a:gd name="T4" fmla="*/ 2147483647 w 294"/>
                <a:gd name="T5" fmla="*/ 0 h 142"/>
                <a:gd name="T6" fmla="*/ 2147483647 w 294"/>
                <a:gd name="T7" fmla="*/ 2147483647 h 142"/>
                <a:gd name="T8" fmla="*/ 2147483647 w 294"/>
                <a:gd name="T9" fmla="*/ 2147483647 h 142"/>
                <a:gd name="T10" fmla="*/ 0 60000 65536"/>
                <a:gd name="T11" fmla="*/ 0 60000 65536"/>
                <a:gd name="T12" fmla="*/ 0 60000 65536"/>
                <a:gd name="T13" fmla="*/ 0 60000 65536"/>
                <a:gd name="T14" fmla="*/ 0 60000 65536"/>
                <a:gd name="T15" fmla="*/ 0 w 294"/>
                <a:gd name="T16" fmla="*/ 0 h 142"/>
                <a:gd name="T17" fmla="*/ 294 w 294"/>
                <a:gd name="T18" fmla="*/ 142 h 142"/>
              </a:gdLst>
              <a:ahLst/>
              <a:cxnLst>
                <a:cxn ang="T10">
                  <a:pos x="T0" y="T1"/>
                </a:cxn>
                <a:cxn ang="T11">
                  <a:pos x="T2" y="T3"/>
                </a:cxn>
                <a:cxn ang="T12">
                  <a:pos x="T4" y="T5"/>
                </a:cxn>
                <a:cxn ang="T13">
                  <a:pos x="T6" y="T7"/>
                </a:cxn>
                <a:cxn ang="T14">
                  <a:pos x="T8" y="T9"/>
                </a:cxn>
              </a:cxnLst>
              <a:rect l="T15" t="T16" r="T17" b="T18"/>
              <a:pathLst>
                <a:path w="294" h="142">
                  <a:moveTo>
                    <a:pt x="147" y="142"/>
                  </a:moveTo>
                  <a:lnTo>
                    <a:pt x="0" y="72"/>
                  </a:lnTo>
                  <a:lnTo>
                    <a:pt x="147" y="0"/>
                  </a:lnTo>
                  <a:lnTo>
                    <a:pt x="294" y="72"/>
                  </a:lnTo>
                  <a:lnTo>
                    <a:pt x="147" y="142"/>
                  </a:lnTo>
                  <a:close/>
                </a:path>
              </a:pathLst>
            </a:custGeom>
            <a:solidFill>
              <a:schemeClr val="accent1"/>
            </a:solidFill>
            <a:ln w="12700">
              <a:solidFill>
                <a:schemeClr val="accent1"/>
              </a:solidFill>
              <a:round/>
              <a:headEnd/>
              <a:tailEnd/>
            </a:ln>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US" altLang="en-US" sz="1800" dirty="0">
                <a:latin typeface="Calibri" panose="020F0502020204030204" pitchFamily="34" charset="0"/>
              </a:endParaRPr>
            </a:p>
          </p:txBody>
        </p:sp>
        <p:sp>
          <p:nvSpPr>
            <p:cNvPr id="214" name="Freeform 66">
              <a:extLst>
                <a:ext uri="{FF2B5EF4-FFF2-40B4-BE49-F238E27FC236}">
                  <a16:creationId xmlns:a16="http://schemas.microsoft.com/office/drawing/2014/main" id="{F588AE5C-4AF2-4EC3-BA91-F0D31C750818}"/>
                </a:ext>
              </a:extLst>
            </p:cNvPr>
            <p:cNvSpPr>
              <a:spLocks/>
            </p:cNvSpPr>
            <p:nvPr/>
          </p:nvSpPr>
          <p:spPr bwMode="auto">
            <a:xfrm>
              <a:off x="5290970" y="6206285"/>
              <a:ext cx="117500" cy="125601"/>
            </a:xfrm>
            <a:custGeom>
              <a:avLst/>
              <a:gdLst>
                <a:gd name="T0" fmla="*/ 2147483647 w 157"/>
                <a:gd name="T1" fmla="*/ 2147483647 h 144"/>
                <a:gd name="T2" fmla="*/ 0 w 157"/>
                <a:gd name="T3" fmla="*/ 2147483647 h 144"/>
                <a:gd name="T4" fmla="*/ 2147483647 w 157"/>
                <a:gd name="T5" fmla="*/ 0 h 144"/>
                <a:gd name="T6" fmla="*/ 2147483647 w 157"/>
                <a:gd name="T7" fmla="*/ 2147483647 h 144"/>
                <a:gd name="T8" fmla="*/ 2147483647 w 157"/>
                <a:gd name="T9" fmla="*/ 2147483647 h 144"/>
                <a:gd name="T10" fmla="*/ 0 60000 65536"/>
                <a:gd name="T11" fmla="*/ 0 60000 65536"/>
                <a:gd name="T12" fmla="*/ 0 60000 65536"/>
                <a:gd name="T13" fmla="*/ 0 60000 65536"/>
                <a:gd name="T14" fmla="*/ 0 60000 65536"/>
                <a:gd name="T15" fmla="*/ 0 w 157"/>
                <a:gd name="T16" fmla="*/ 0 h 144"/>
                <a:gd name="T17" fmla="*/ 157 w 157"/>
                <a:gd name="T18" fmla="*/ 144 h 144"/>
              </a:gdLst>
              <a:ahLst/>
              <a:cxnLst>
                <a:cxn ang="T10">
                  <a:pos x="T0" y="T1"/>
                </a:cxn>
                <a:cxn ang="T11">
                  <a:pos x="T2" y="T3"/>
                </a:cxn>
                <a:cxn ang="T12">
                  <a:pos x="T4" y="T5"/>
                </a:cxn>
                <a:cxn ang="T13">
                  <a:pos x="T6" y="T7"/>
                </a:cxn>
                <a:cxn ang="T14">
                  <a:pos x="T8" y="T9"/>
                </a:cxn>
              </a:cxnLst>
              <a:rect l="T15" t="T16" r="T17" b="T18"/>
              <a:pathLst>
                <a:path w="157" h="144">
                  <a:moveTo>
                    <a:pt x="78" y="144"/>
                  </a:moveTo>
                  <a:lnTo>
                    <a:pt x="0" y="72"/>
                  </a:lnTo>
                  <a:lnTo>
                    <a:pt x="78" y="0"/>
                  </a:lnTo>
                  <a:lnTo>
                    <a:pt x="157" y="72"/>
                  </a:lnTo>
                  <a:lnTo>
                    <a:pt x="78" y="144"/>
                  </a:lnTo>
                  <a:close/>
                </a:path>
              </a:pathLst>
            </a:custGeom>
            <a:solidFill>
              <a:schemeClr val="accent1"/>
            </a:solidFill>
            <a:ln w="12700">
              <a:noFill/>
              <a:round/>
              <a:headEnd/>
              <a:tailEnd/>
            </a:ln>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US" altLang="en-US" sz="1800" dirty="0">
                <a:latin typeface="Calibri" panose="020F0502020204030204" pitchFamily="34" charset="0"/>
              </a:endParaRPr>
            </a:p>
          </p:txBody>
        </p:sp>
      </p:grpSp>
      <p:sp>
        <p:nvSpPr>
          <p:cNvPr id="215" name="Line 69">
            <a:extLst>
              <a:ext uri="{FF2B5EF4-FFF2-40B4-BE49-F238E27FC236}">
                <a16:creationId xmlns:a16="http://schemas.microsoft.com/office/drawing/2014/main" id="{2C7BC6BB-6A43-43B8-84A5-03683B8FE29F}"/>
              </a:ext>
            </a:extLst>
          </p:cNvPr>
          <p:cNvSpPr>
            <a:spLocks noChangeShapeType="1"/>
          </p:cNvSpPr>
          <p:nvPr/>
        </p:nvSpPr>
        <p:spPr bwMode="auto">
          <a:xfrm>
            <a:off x="4896795" y="6219442"/>
            <a:ext cx="1243941" cy="0"/>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endParaRPr>
          </a:p>
        </p:txBody>
      </p:sp>
      <p:sp>
        <p:nvSpPr>
          <p:cNvPr id="216" name="Line 74">
            <a:extLst>
              <a:ext uri="{FF2B5EF4-FFF2-40B4-BE49-F238E27FC236}">
                <a16:creationId xmlns:a16="http://schemas.microsoft.com/office/drawing/2014/main" id="{BC1A0452-A4F2-49F4-9917-2087CEE34D26}"/>
              </a:ext>
            </a:extLst>
          </p:cNvPr>
          <p:cNvSpPr>
            <a:spLocks noChangeShapeType="1"/>
          </p:cNvSpPr>
          <p:nvPr/>
        </p:nvSpPr>
        <p:spPr bwMode="auto">
          <a:xfrm>
            <a:off x="4917605" y="6215062"/>
            <a:ext cx="0" cy="89088"/>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17" name="Rectangle 75">
            <a:extLst>
              <a:ext uri="{FF2B5EF4-FFF2-40B4-BE49-F238E27FC236}">
                <a16:creationId xmlns:a16="http://schemas.microsoft.com/office/drawing/2014/main" id="{85160EBA-9D4E-4110-837F-F880B225539B}"/>
              </a:ext>
            </a:extLst>
          </p:cNvPr>
          <p:cNvSpPr>
            <a:spLocks noChangeArrowheads="1"/>
          </p:cNvSpPr>
          <p:nvPr/>
        </p:nvSpPr>
        <p:spPr bwMode="auto">
          <a:xfrm>
            <a:off x="4803517" y="6297927"/>
            <a:ext cx="227626" cy="23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ja-JP" sz="1400" dirty="0">
                <a:solidFill>
                  <a:schemeClr val="bg1"/>
                </a:solidFill>
                <a:latin typeface="Calibri" panose="020F0502020204030204" pitchFamily="34" charset="0"/>
                <a:ea typeface="MS Mincho" charset="-128"/>
              </a:rPr>
              <a:t>0.5</a:t>
            </a:r>
            <a:endParaRPr lang="en-US" altLang="en-US" sz="1400" dirty="0">
              <a:solidFill>
                <a:schemeClr val="bg1"/>
              </a:solidFill>
              <a:latin typeface="Calibri" panose="020F0502020204030204" pitchFamily="34" charset="0"/>
              <a:ea typeface="MS Mincho" charset="-128"/>
            </a:endParaRPr>
          </a:p>
        </p:txBody>
      </p:sp>
      <p:sp>
        <p:nvSpPr>
          <p:cNvPr id="218" name="Line 76">
            <a:extLst>
              <a:ext uri="{FF2B5EF4-FFF2-40B4-BE49-F238E27FC236}">
                <a16:creationId xmlns:a16="http://schemas.microsoft.com/office/drawing/2014/main" id="{6BC4FAF0-3508-42BB-B852-453D91DC5465}"/>
              </a:ext>
            </a:extLst>
          </p:cNvPr>
          <p:cNvSpPr>
            <a:spLocks noChangeShapeType="1"/>
          </p:cNvSpPr>
          <p:nvPr/>
        </p:nvSpPr>
        <p:spPr bwMode="auto">
          <a:xfrm>
            <a:off x="5219294" y="6215062"/>
            <a:ext cx="0" cy="89088"/>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19" name="Rectangle 77">
            <a:extLst>
              <a:ext uri="{FF2B5EF4-FFF2-40B4-BE49-F238E27FC236}">
                <a16:creationId xmlns:a16="http://schemas.microsoft.com/office/drawing/2014/main" id="{A593336E-A04D-4B1E-9945-EE1EE2A53A42}"/>
              </a:ext>
            </a:extLst>
          </p:cNvPr>
          <p:cNvSpPr>
            <a:spLocks noChangeArrowheads="1"/>
          </p:cNvSpPr>
          <p:nvPr/>
        </p:nvSpPr>
        <p:spPr bwMode="auto">
          <a:xfrm>
            <a:off x="5174857" y="6297927"/>
            <a:ext cx="91372" cy="23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ja-JP" sz="1400" dirty="0">
                <a:solidFill>
                  <a:schemeClr val="bg1"/>
                </a:solidFill>
                <a:latin typeface="Calibri" panose="020F0502020204030204" pitchFamily="34" charset="0"/>
                <a:ea typeface="MS Mincho" charset="-128"/>
              </a:rPr>
              <a:t>1</a:t>
            </a:r>
            <a:endParaRPr lang="en-US" altLang="en-US" sz="1400" dirty="0">
              <a:solidFill>
                <a:schemeClr val="bg1"/>
              </a:solidFill>
              <a:latin typeface="Calibri" panose="020F0502020204030204" pitchFamily="34" charset="0"/>
              <a:ea typeface="MS Mincho" charset="-128"/>
            </a:endParaRPr>
          </a:p>
        </p:txBody>
      </p:sp>
      <p:sp>
        <p:nvSpPr>
          <p:cNvPr id="220" name="Line 78">
            <a:extLst>
              <a:ext uri="{FF2B5EF4-FFF2-40B4-BE49-F238E27FC236}">
                <a16:creationId xmlns:a16="http://schemas.microsoft.com/office/drawing/2014/main" id="{60F67C8C-7210-4E60-ABAA-A62E91B2BFD8}"/>
              </a:ext>
            </a:extLst>
          </p:cNvPr>
          <p:cNvSpPr>
            <a:spLocks noChangeShapeType="1"/>
          </p:cNvSpPr>
          <p:nvPr/>
        </p:nvSpPr>
        <p:spPr bwMode="auto">
          <a:xfrm>
            <a:off x="5519397" y="6215062"/>
            <a:ext cx="0" cy="89088"/>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21" name="Rectangle 79">
            <a:extLst>
              <a:ext uri="{FF2B5EF4-FFF2-40B4-BE49-F238E27FC236}">
                <a16:creationId xmlns:a16="http://schemas.microsoft.com/office/drawing/2014/main" id="{BD7E40EB-C90D-4EE6-BD4C-C48817E55263}"/>
              </a:ext>
            </a:extLst>
          </p:cNvPr>
          <p:cNvSpPr>
            <a:spLocks noChangeArrowheads="1"/>
          </p:cNvSpPr>
          <p:nvPr/>
        </p:nvSpPr>
        <p:spPr bwMode="auto">
          <a:xfrm>
            <a:off x="5473307" y="6297927"/>
            <a:ext cx="91372" cy="23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ja-JP" sz="1400" dirty="0">
                <a:solidFill>
                  <a:schemeClr val="bg1"/>
                </a:solidFill>
                <a:latin typeface="Calibri" panose="020F0502020204030204" pitchFamily="34" charset="0"/>
                <a:ea typeface="MS Mincho" charset="-128"/>
              </a:rPr>
              <a:t>2</a:t>
            </a:r>
            <a:endParaRPr lang="en-US" altLang="en-US" sz="1400" dirty="0">
              <a:solidFill>
                <a:schemeClr val="bg1"/>
              </a:solidFill>
              <a:latin typeface="Calibri" panose="020F0502020204030204" pitchFamily="34" charset="0"/>
              <a:ea typeface="MS Mincho" charset="-128"/>
            </a:endParaRPr>
          </a:p>
        </p:txBody>
      </p:sp>
      <p:sp>
        <p:nvSpPr>
          <p:cNvPr id="222" name="Line 80">
            <a:extLst>
              <a:ext uri="{FF2B5EF4-FFF2-40B4-BE49-F238E27FC236}">
                <a16:creationId xmlns:a16="http://schemas.microsoft.com/office/drawing/2014/main" id="{7E026595-F485-4CB8-8514-D1AA51C42151}"/>
              </a:ext>
            </a:extLst>
          </p:cNvPr>
          <p:cNvSpPr>
            <a:spLocks noChangeShapeType="1"/>
          </p:cNvSpPr>
          <p:nvPr/>
        </p:nvSpPr>
        <p:spPr bwMode="auto">
          <a:xfrm>
            <a:off x="5822673" y="6215062"/>
            <a:ext cx="0" cy="89088"/>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23" name="Rectangle 81">
            <a:extLst>
              <a:ext uri="{FF2B5EF4-FFF2-40B4-BE49-F238E27FC236}">
                <a16:creationId xmlns:a16="http://schemas.microsoft.com/office/drawing/2014/main" id="{EE0F707C-4195-43F3-89E1-41FDA3EA1C01}"/>
              </a:ext>
            </a:extLst>
          </p:cNvPr>
          <p:cNvSpPr>
            <a:spLocks noChangeArrowheads="1"/>
          </p:cNvSpPr>
          <p:nvPr/>
        </p:nvSpPr>
        <p:spPr bwMode="auto">
          <a:xfrm>
            <a:off x="5778107" y="6297927"/>
            <a:ext cx="91372" cy="23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ja-JP" sz="1400" dirty="0">
                <a:solidFill>
                  <a:schemeClr val="bg1"/>
                </a:solidFill>
                <a:latin typeface="Calibri" panose="020F0502020204030204" pitchFamily="34" charset="0"/>
                <a:ea typeface="MS Mincho" charset="-128"/>
              </a:rPr>
              <a:t>5</a:t>
            </a:r>
            <a:endParaRPr lang="en-US" altLang="en-US" sz="1400" dirty="0">
              <a:solidFill>
                <a:schemeClr val="bg1"/>
              </a:solidFill>
              <a:latin typeface="Calibri" panose="020F0502020204030204" pitchFamily="34" charset="0"/>
              <a:ea typeface="MS Mincho" charset="-128"/>
            </a:endParaRPr>
          </a:p>
        </p:txBody>
      </p:sp>
      <p:sp>
        <p:nvSpPr>
          <p:cNvPr id="227" name="Line 82">
            <a:extLst>
              <a:ext uri="{FF2B5EF4-FFF2-40B4-BE49-F238E27FC236}">
                <a16:creationId xmlns:a16="http://schemas.microsoft.com/office/drawing/2014/main" id="{DFC9DE66-E848-4AF6-810E-8960BD26591C}"/>
              </a:ext>
            </a:extLst>
          </p:cNvPr>
          <p:cNvSpPr>
            <a:spLocks noChangeShapeType="1"/>
          </p:cNvSpPr>
          <p:nvPr/>
        </p:nvSpPr>
        <p:spPr bwMode="auto">
          <a:xfrm>
            <a:off x="6124363" y="6215062"/>
            <a:ext cx="0" cy="89088"/>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28" name="Rectangle 83">
            <a:extLst>
              <a:ext uri="{FF2B5EF4-FFF2-40B4-BE49-F238E27FC236}">
                <a16:creationId xmlns:a16="http://schemas.microsoft.com/office/drawing/2014/main" id="{FEB26E48-53A2-4213-81A4-544023B9A12C}"/>
              </a:ext>
            </a:extLst>
          </p:cNvPr>
          <p:cNvSpPr>
            <a:spLocks noChangeArrowheads="1"/>
          </p:cNvSpPr>
          <p:nvPr/>
        </p:nvSpPr>
        <p:spPr bwMode="auto">
          <a:xfrm>
            <a:off x="6031665" y="6297927"/>
            <a:ext cx="182742" cy="23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ja-JP" sz="1400" dirty="0">
                <a:solidFill>
                  <a:schemeClr val="bg1"/>
                </a:solidFill>
                <a:latin typeface="Calibri" panose="020F0502020204030204" pitchFamily="34" charset="0"/>
                <a:ea typeface="MS Mincho" charset="-128"/>
              </a:rPr>
              <a:t>10</a:t>
            </a:r>
            <a:endParaRPr lang="en-US" altLang="en-US" sz="1400" dirty="0">
              <a:solidFill>
                <a:schemeClr val="bg1"/>
              </a:solidFill>
              <a:latin typeface="Calibri" panose="020F0502020204030204" pitchFamily="34" charset="0"/>
              <a:ea typeface="MS Mincho" charset="-128"/>
            </a:endParaRPr>
          </a:p>
        </p:txBody>
      </p:sp>
      <p:sp>
        <p:nvSpPr>
          <p:cNvPr id="229" name="Rectangle 84">
            <a:extLst>
              <a:ext uri="{FF2B5EF4-FFF2-40B4-BE49-F238E27FC236}">
                <a16:creationId xmlns:a16="http://schemas.microsoft.com/office/drawing/2014/main" id="{D917E36C-A249-4A00-BDFF-E6EE6F457933}"/>
              </a:ext>
            </a:extLst>
          </p:cNvPr>
          <p:cNvSpPr>
            <a:spLocks noChangeArrowheads="1"/>
          </p:cNvSpPr>
          <p:nvPr/>
        </p:nvSpPr>
        <p:spPr bwMode="auto">
          <a:xfrm>
            <a:off x="3683828" y="6527201"/>
            <a:ext cx="1066831" cy="20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lnSpc>
                <a:spcPct val="85000"/>
              </a:lnSpc>
            </a:pPr>
            <a:r>
              <a:rPr lang="en-US" altLang="ja-JP" sz="1400" b="1" dirty="0">
                <a:solidFill>
                  <a:schemeClr val="bg1"/>
                </a:solidFill>
                <a:latin typeface="Calibri" panose="020F0502020204030204" pitchFamily="34" charset="0"/>
                <a:ea typeface="MS Mincho" charset="-128"/>
              </a:rPr>
              <a:t>Favors Control</a:t>
            </a:r>
            <a:endParaRPr lang="en-US" altLang="en-US" sz="1400" b="1" dirty="0">
              <a:solidFill>
                <a:schemeClr val="bg1"/>
              </a:solidFill>
              <a:latin typeface="Calibri" panose="020F0502020204030204" pitchFamily="34" charset="0"/>
              <a:ea typeface="MS Mincho" charset="-128"/>
            </a:endParaRPr>
          </a:p>
        </p:txBody>
      </p:sp>
      <p:sp>
        <p:nvSpPr>
          <p:cNvPr id="230" name="Rectangle 85">
            <a:extLst>
              <a:ext uri="{FF2B5EF4-FFF2-40B4-BE49-F238E27FC236}">
                <a16:creationId xmlns:a16="http://schemas.microsoft.com/office/drawing/2014/main" id="{36FDEA0E-C656-4EA6-9EFE-DE33BA3D8730}"/>
              </a:ext>
            </a:extLst>
          </p:cNvPr>
          <p:cNvSpPr>
            <a:spLocks noChangeArrowheads="1"/>
          </p:cNvSpPr>
          <p:nvPr/>
        </p:nvSpPr>
        <p:spPr bwMode="auto">
          <a:xfrm>
            <a:off x="5757363" y="6527201"/>
            <a:ext cx="1288558" cy="20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lnSpc>
                <a:spcPct val="85000"/>
              </a:lnSpc>
            </a:pPr>
            <a:r>
              <a:rPr lang="en-US" altLang="ja-JP" sz="1400" b="1" dirty="0">
                <a:solidFill>
                  <a:schemeClr val="bg1"/>
                </a:solidFill>
                <a:latin typeface="Calibri" panose="020F0502020204030204" pitchFamily="34" charset="0"/>
                <a:ea typeface="MS Mincho" charset="-128"/>
              </a:rPr>
              <a:t>Favors Treatment</a:t>
            </a:r>
            <a:endParaRPr lang="en-US" altLang="en-US" sz="1400" b="1" dirty="0">
              <a:solidFill>
                <a:schemeClr val="bg1"/>
              </a:solidFill>
              <a:latin typeface="Calibri" panose="020F0502020204030204" pitchFamily="34" charset="0"/>
              <a:ea typeface="MS Mincho" charset="-128"/>
            </a:endParaRPr>
          </a:p>
        </p:txBody>
      </p:sp>
      <p:grpSp>
        <p:nvGrpSpPr>
          <p:cNvPr id="231" name="Group 230">
            <a:extLst>
              <a:ext uri="{FF2B5EF4-FFF2-40B4-BE49-F238E27FC236}">
                <a16:creationId xmlns:a16="http://schemas.microsoft.com/office/drawing/2014/main" id="{FBC5CD0D-7F8F-42EB-8F80-671CE97EB69F}"/>
              </a:ext>
            </a:extLst>
          </p:cNvPr>
          <p:cNvGrpSpPr/>
          <p:nvPr/>
        </p:nvGrpSpPr>
        <p:grpSpPr>
          <a:xfrm>
            <a:off x="5245239" y="4431097"/>
            <a:ext cx="536689" cy="523709"/>
            <a:chOff x="5185123" y="2818965"/>
            <a:chExt cx="536689" cy="552427"/>
          </a:xfrm>
        </p:grpSpPr>
        <p:sp>
          <p:nvSpPr>
            <p:cNvPr id="232" name="Line 12">
              <a:extLst>
                <a:ext uri="{FF2B5EF4-FFF2-40B4-BE49-F238E27FC236}">
                  <a16:creationId xmlns:a16="http://schemas.microsoft.com/office/drawing/2014/main" id="{F22C35BB-E6C2-40A4-B9D4-1A75B684564B}"/>
                </a:ext>
              </a:extLst>
            </p:cNvPr>
            <p:cNvSpPr>
              <a:spLocks noChangeShapeType="1"/>
            </p:cNvSpPr>
            <p:nvPr/>
          </p:nvSpPr>
          <p:spPr bwMode="auto">
            <a:xfrm>
              <a:off x="5185123" y="2861317"/>
              <a:ext cx="36837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endParaRPr>
            </a:p>
          </p:txBody>
        </p:sp>
        <p:sp>
          <p:nvSpPr>
            <p:cNvPr id="233" name="Rectangle 52">
              <a:extLst>
                <a:ext uri="{FF2B5EF4-FFF2-40B4-BE49-F238E27FC236}">
                  <a16:creationId xmlns:a16="http://schemas.microsoft.com/office/drawing/2014/main" id="{FD0BA341-1759-49D5-BEED-CFE556D828E6}"/>
                </a:ext>
              </a:extLst>
            </p:cNvPr>
            <p:cNvSpPr>
              <a:spLocks noChangeArrowheads="1"/>
            </p:cNvSpPr>
            <p:nvPr/>
          </p:nvSpPr>
          <p:spPr bwMode="auto">
            <a:xfrm>
              <a:off x="5331204" y="2818965"/>
              <a:ext cx="82568" cy="84708"/>
            </a:xfrm>
            <a:prstGeom prst="rect">
              <a:avLst/>
            </a:prstGeom>
            <a:solidFill>
              <a:schemeClr val="bg1"/>
            </a:solidFill>
            <a:ln w="12700">
              <a:solidFill>
                <a:schemeClr val="bg1"/>
              </a:solidFill>
              <a:miter lim="800000"/>
              <a:headEnd/>
              <a:tailEnd/>
            </a:ln>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GB" altLang="en-US" sz="1800" dirty="0">
                <a:solidFill>
                  <a:srgbClr val="404040"/>
                </a:solidFill>
                <a:latin typeface="Calibri" panose="020F0502020204030204" pitchFamily="34" charset="0"/>
              </a:endParaRPr>
            </a:p>
          </p:txBody>
        </p:sp>
        <p:sp>
          <p:nvSpPr>
            <p:cNvPr id="235" name="Line 54">
              <a:extLst>
                <a:ext uri="{FF2B5EF4-FFF2-40B4-BE49-F238E27FC236}">
                  <a16:creationId xmlns:a16="http://schemas.microsoft.com/office/drawing/2014/main" id="{06423F43-E05B-4A07-A84C-D1E96D32E042}"/>
                </a:ext>
              </a:extLst>
            </p:cNvPr>
            <p:cNvSpPr>
              <a:spLocks noChangeShapeType="1"/>
            </p:cNvSpPr>
            <p:nvPr/>
          </p:nvSpPr>
          <p:spPr bwMode="auto">
            <a:xfrm>
              <a:off x="5337555" y="3024799"/>
              <a:ext cx="384257" cy="1461"/>
            </a:xfrm>
            <a:prstGeom prst="line">
              <a:avLst/>
            </a:prstGeom>
            <a:solidFill>
              <a:srgbClr val="1F9951"/>
            </a:solidFill>
            <a:ln w="28575">
              <a:solidFill>
                <a:schemeClr val="bg1"/>
              </a:solidFill>
              <a:round/>
              <a:headEnd/>
              <a:tailEnd/>
            </a:ln>
          </p:spPr>
          <p:txBody>
            <a:bodyPr/>
            <a:lstStyle/>
            <a:p>
              <a:pPr>
                <a:defRPr/>
              </a:pPr>
              <a:endParaRPr lang="en-US" dirty="0">
                <a:solidFill>
                  <a:srgbClr val="404040"/>
                </a:solidFill>
                <a:latin typeface="Calibri" panose="020F0502020204030204" pitchFamily="34" charset="0"/>
                <a:cs typeface="ＭＳ Ｐゴシック" charset="-128"/>
              </a:endParaRPr>
            </a:p>
          </p:txBody>
        </p:sp>
        <p:sp>
          <p:nvSpPr>
            <p:cNvPr id="250" name="Rectangle 55">
              <a:extLst>
                <a:ext uri="{FF2B5EF4-FFF2-40B4-BE49-F238E27FC236}">
                  <a16:creationId xmlns:a16="http://schemas.microsoft.com/office/drawing/2014/main" id="{7BCC5DF3-8912-4CA3-9708-C51FF8B8D7E0}"/>
                </a:ext>
              </a:extLst>
            </p:cNvPr>
            <p:cNvSpPr>
              <a:spLocks noChangeArrowheads="1"/>
            </p:cNvSpPr>
            <p:nvPr/>
          </p:nvSpPr>
          <p:spPr bwMode="auto">
            <a:xfrm>
              <a:off x="5492384" y="2982445"/>
              <a:ext cx="81637" cy="84708"/>
            </a:xfrm>
            <a:prstGeom prst="rect">
              <a:avLst/>
            </a:prstGeom>
            <a:solidFill>
              <a:schemeClr val="bg1"/>
            </a:solidFill>
            <a:ln w="12700">
              <a:solidFill>
                <a:schemeClr val="bg1"/>
              </a:solidFill>
              <a:miter lim="800000"/>
              <a:headEnd/>
              <a:tailEnd/>
            </a:ln>
          </p:spPr>
          <p:txBody>
            <a:bodyPr/>
            <a:lstStyle/>
            <a:p>
              <a:pPr eaLnBrk="0" hangingPunct="0">
                <a:defRPr/>
              </a:pPr>
              <a:endParaRPr lang="en-GB" dirty="0">
                <a:solidFill>
                  <a:srgbClr val="404040"/>
                </a:solidFill>
                <a:latin typeface="Calibri" panose="020F0502020204030204" pitchFamily="34" charset="0"/>
                <a:cs typeface="ＭＳ Ｐゴシック" charset="-128"/>
              </a:endParaRPr>
            </a:p>
          </p:txBody>
        </p:sp>
        <p:sp>
          <p:nvSpPr>
            <p:cNvPr id="274" name="Freeform 64">
              <a:extLst>
                <a:ext uri="{FF2B5EF4-FFF2-40B4-BE49-F238E27FC236}">
                  <a16:creationId xmlns:a16="http://schemas.microsoft.com/office/drawing/2014/main" id="{5518EC4C-9969-4B94-B9C6-31F3DB993AC0}"/>
                </a:ext>
              </a:extLst>
            </p:cNvPr>
            <p:cNvSpPr>
              <a:spLocks/>
            </p:cNvSpPr>
            <p:nvPr/>
          </p:nvSpPr>
          <p:spPr bwMode="auto">
            <a:xfrm>
              <a:off x="5362961" y="3244331"/>
              <a:ext cx="215946" cy="127061"/>
            </a:xfrm>
            <a:custGeom>
              <a:avLst/>
              <a:gdLst>
                <a:gd name="T0" fmla="*/ 2147483647 w 354"/>
                <a:gd name="T1" fmla="*/ 2147483647 h 144"/>
                <a:gd name="T2" fmla="*/ 0 w 354"/>
                <a:gd name="T3" fmla="*/ 2147483647 h 144"/>
                <a:gd name="T4" fmla="*/ 2147483647 w 354"/>
                <a:gd name="T5" fmla="*/ 0 h 144"/>
                <a:gd name="T6" fmla="*/ 2147483647 w 354"/>
                <a:gd name="T7" fmla="*/ 2147483647 h 144"/>
                <a:gd name="T8" fmla="*/ 2147483647 w 354"/>
                <a:gd name="T9" fmla="*/ 2147483647 h 144"/>
                <a:gd name="T10" fmla="*/ 0 60000 65536"/>
                <a:gd name="T11" fmla="*/ 0 60000 65536"/>
                <a:gd name="T12" fmla="*/ 0 60000 65536"/>
                <a:gd name="T13" fmla="*/ 0 60000 65536"/>
                <a:gd name="T14" fmla="*/ 0 60000 65536"/>
                <a:gd name="T15" fmla="*/ 0 w 354"/>
                <a:gd name="T16" fmla="*/ 0 h 144"/>
                <a:gd name="T17" fmla="*/ 354 w 354"/>
                <a:gd name="T18" fmla="*/ 144 h 144"/>
              </a:gdLst>
              <a:ahLst/>
              <a:cxnLst>
                <a:cxn ang="T10">
                  <a:pos x="T0" y="T1"/>
                </a:cxn>
                <a:cxn ang="T11">
                  <a:pos x="T2" y="T3"/>
                </a:cxn>
                <a:cxn ang="T12">
                  <a:pos x="T4" y="T5"/>
                </a:cxn>
                <a:cxn ang="T13">
                  <a:pos x="T6" y="T7"/>
                </a:cxn>
                <a:cxn ang="T14">
                  <a:pos x="T8" y="T9"/>
                </a:cxn>
              </a:cxnLst>
              <a:rect l="T15" t="T16" r="T17" b="T18"/>
              <a:pathLst>
                <a:path w="354" h="144">
                  <a:moveTo>
                    <a:pt x="177" y="144"/>
                  </a:moveTo>
                  <a:lnTo>
                    <a:pt x="0" y="72"/>
                  </a:lnTo>
                  <a:lnTo>
                    <a:pt x="177" y="0"/>
                  </a:lnTo>
                  <a:lnTo>
                    <a:pt x="354" y="72"/>
                  </a:lnTo>
                  <a:lnTo>
                    <a:pt x="177" y="144"/>
                  </a:lnTo>
                  <a:close/>
                </a:path>
              </a:pathLst>
            </a:custGeom>
            <a:solidFill>
              <a:schemeClr val="accent1"/>
            </a:solidFill>
            <a:ln w="12700">
              <a:noFill/>
              <a:round/>
              <a:headEnd/>
              <a:tailEnd/>
            </a:ln>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US" altLang="en-US" sz="1800" dirty="0">
                <a:latin typeface="Calibri" panose="020F0502020204030204" pitchFamily="34" charset="0"/>
              </a:endParaRPr>
            </a:p>
          </p:txBody>
        </p:sp>
        <p:sp>
          <p:nvSpPr>
            <p:cNvPr id="277" name="Line 94">
              <a:extLst>
                <a:ext uri="{FF2B5EF4-FFF2-40B4-BE49-F238E27FC236}">
                  <a16:creationId xmlns:a16="http://schemas.microsoft.com/office/drawing/2014/main" id="{D81D72BE-D428-44E6-849B-34F9A8EF7AFC}"/>
                </a:ext>
              </a:extLst>
            </p:cNvPr>
            <p:cNvSpPr>
              <a:spLocks noChangeShapeType="1"/>
            </p:cNvSpPr>
            <p:nvPr/>
          </p:nvSpPr>
          <p:spPr bwMode="auto">
            <a:xfrm>
              <a:off x="5302623" y="3165004"/>
              <a:ext cx="385845" cy="1461"/>
            </a:xfrm>
            <a:prstGeom prst="line">
              <a:avLst/>
            </a:prstGeom>
            <a:solidFill>
              <a:srgbClr val="1F9951"/>
            </a:solidFill>
            <a:ln w="28575">
              <a:solidFill>
                <a:schemeClr val="bg1"/>
              </a:solidFill>
              <a:round/>
              <a:headEnd/>
              <a:tailEnd/>
            </a:ln>
          </p:spPr>
          <p:txBody>
            <a:bodyPr/>
            <a:lstStyle/>
            <a:p>
              <a:pPr>
                <a:defRPr/>
              </a:pPr>
              <a:endParaRPr lang="en-US" dirty="0">
                <a:solidFill>
                  <a:srgbClr val="404040"/>
                </a:solidFill>
                <a:latin typeface="Calibri" panose="020F0502020204030204" pitchFamily="34" charset="0"/>
                <a:cs typeface="ＭＳ Ｐゴシック" charset="-128"/>
              </a:endParaRPr>
            </a:p>
          </p:txBody>
        </p:sp>
        <p:sp>
          <p:nvSpPr>
            <p:cNvPr id="278" name="Rectangle 95">
              <a:extLst>
                <a:ext uri="{FF2B5EF4-FFF2-40B4-BE49-F238E27FC236}">
                  <a16:creationId xmlns:a16="http://schemas.microsoft.com/office/drawing/2014/main" id="{524CA270-FB5F-492F-9F37-9E7A15FE0484}"/>
                </a:ext>
              </a:extLst>
            </p:cNvPr>
            <p:cNvSpPr>
              <a:spLocks noChangeArrowheads="1"/>
            </p:cNvSpPr>
            <p:nvPr/>
          </p:nvSpPr>
          <p:spPr bwMode="auto">
            <a:xfrm>
              <a:off x="5458092" y="3122650"/>
              <a:ext cx="81974" cy="84708"/>
            </a:xfrm>
            <a:prstGeom prst="rect">
              <a:avLst/>
            </a:prstGeom>
            <a:solidFill>
              <a:schemeClr val="bg1"/>
            </a:solidFill>
            <a:ln w="12700">
              <a:solidFill>
                <a:schemeClr val="bg1"/>
              </a:solidFill>
              <a:miter lim="800000"/>
              <a:headEnd/>
              <a:tailEnd/>
            </a:ln>
          </p:spPr>
          <p:txBody>
            <a:bodyPr/>
            <a:lstStyle/>
            <a:p>
              <a:pPr eaLnBrk="0" hangingPunct="0">
                <a:defRPr/>
              </a:pPr>
              <a:endParaRPr lang="en-GB" dirty="0">
                <a:solidFill>
                  <a:srgbClr val="404040"/>
                </a:solidFill>
                <a:latin typeface="Calibri" panose="020F0502020204030204" pitchFamily="34" charset="0"/>
                <a:cs typeface="ＭＳ Ｐゴシック" charset="-128"/>
              </a:endParaRPr>
            </a:p>
          </p:txBody>
        </p:sp>
      </p:grpSp>
      <p:grpSp>
        <p:nvGrpSpPr>
          <p:cNvPr id="279" name="Group 278">
            <a:extLst>
              <a:ext uri="{FF2B5EF4-FFF2-40B4-BE49-F238E27FC236}">
                <a16:creationId xmlns:a16="http://schemas.microsoft.com/office/drawing/2014/main" id="{C4678B2C-31C5-4CC0-9FE2-14C8936AF8FB}"/>
              </a:ext>
            </a:extLst>
          </p:cNvPr>
          <p:cNvGrpSpPr/>
          <p:nvPr/>
        </p:nvGrpSpPr>
        <p:grpSpPr>
          <a:xfrm>
            <a:off x="5017639" y="3645681"/>
            <a:ext cx="859021" cy="530831"/>
            <a:chOff x="4957523" y="4564157"/>
            <a:chExt cx="859021" cy="530831"/>
          </a:xfrm>
        </p:grpSpPr>
        <p:sp>
          <p:nvSpPr>
            <p:cNvPr id="280" name="Line 6">
              <a:extLst>
                <a:ext uri="{FF2B5EF4-FFF2-40B4-BE49-F238E27FC236}">
                  <a16:creationId xmlns:a16="http://schemas.microsoft.com/office/drawing/2014/main" id="{767C5BA9-9D7F-47BC-B24F-6029670C7EE3}"/>
                </a:ext>
              </a:extLst>
            </p:cNvPr>
            <p:cNvSpPr>
              <a:spLocks noChangeShapeType="1"/>
            </p:cNvSpPr>
            <p:nvPr/>
          </p:nvSpPr>
          <p:spPr bwMode="auto">
            <a:xfrm>
              <a:off x="5173470" y="4606511"/>
              <a:ext cx="4112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endParaRPr>
            </a:p>
          </p:txBody>
        </p:sp>
        <p:sp>
          <p:nvSpPr>
            <p:cNvPr id="281" name="Line 7">
              <a:extLst>
                <a:ext uri="{FF2B5EF4-FFF2-40B4-BE49-F238E27FC236}">
                  <a16:creationId xmlns:a16="http://schemas.microsoft.com/office/drawing/2014/main" id="{10C4EDF8-E77E-47FA-8D4D-FE8AE8A7EC4C}"/>
                </a:ext>
              </a:extLst>
            </p:cNvPr>
            <p:cNvSpPr>
              <a:spLocks noChangeShapeType="1"/>
            </p:cNvSpPr>
            <p:nvPr/>
          </p:nvSpPr>
          <p:spPr bwMode="auto">
            <a:xfrm flipV="1">
              <a:off x="5143300" y="4759861"/>
              <a:ext cx="64466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endParaRPr>
            </a:p>
          </p:txBody>
        </p:sp>
        <p:sp>
          <p:nvSpPr>
            <p:cNvPr id="282" name="Rectangle 35">
              <a:extLst>
                <a:ext uri="{FF2B5EF4-FFF2-40B4-BE49-F238E27FC236}">
                  <a16:creationId xmlns:a16="http://schemas.microsoft.com/office/drawing/2014/main" id="{022FD66F-65E1-49CF-B12D-F7C64365FBCE}"/>
                </a:ext>
              </a:extLst>
            </p:cNvPr>
            <p:cNvSpPr>
              <a:spLocks noChangeArrowheads="1"/>
            </p:cNvSpPr>
            <p:nvPr/>
          </p:nvSpPr>
          <p:spPr bwMode="auto">
            <a:xfrm>
              <a:off x="5341780" y="4564157"/>
              <a:ext cx="80979" cy="84708"/>
            </a:xfrm>
            <a:prstGeom prst="rect">
              <a:avLst/>
            </a:prstGeom>
            <a:solidFill>
              <a:schemeClr val="bg1"/>
            </a:solidFill>
            <a:ln w="12700">
              <a:solidFill>
                <a:schemeClr val="bg1"/>
              </a:solidFill>
              <a:miter lim="800000"/>
              <a:headEnd/>
              <a:tailEnd/>
            </a:ln>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GB" altLang="en-US" sz="1800" dirty="0">
                <a:solidFill>
                  <a:srgbClr val="404040"/>
                </a:solidFill>
                <a:latin typeface="Calibri" panose="020F0502020204030204" pitchFamily="34" charset="0"/>
              </a:endParaRPr>
            </a:p>
          </p:txBody>
        </p:sp>
        <p:sp>
          <p:nvSpPr>
            <p:cNvPr id="283" name="Rectangle 37">
              <a:extLst>
                <a:ext uri="{FF2B5EF4-FFF2-40B4-BE49-F238E27FC236}">
                  <a16:creationId xmlns:a16="http://schemas.microsoft.com/office/drawing/2014/main" id="{E65DF684-0ADC-4719-93BA-D8003139CDD8}"/>
                </a:ext>
              </a:extLst>
            </p:cNvPr>
            <p:cNvSpPr>
              <a:spLocks noChangeArrowheads="1"/>
            </p:cNvSpPr>
            <p:nvPr/>
          </p:nvSpPr>
          <p:spPr bwMode="auto">
            <a:xfrm>
              <a:off x="5483098" y="4717507"/>
              <a:ext cx="82568" cy="84708"/>
            </a:xfrm>
            <a:prstGeom prst="rect">
              <a:avLst/>
            </a:prstGeom>
            <a:solidFill>
              <a:schemeClr val="bg1"/>
            </a:solidFill>
            <a:ln w="12700">
              <a:solidFill>
                <a:schemeClr val="bg1"/>
              </a:solidFill>
              <a:miter lim="800000"/>
              <a:headEnd/>
              <a:tailEnd/>
            </a:ln>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GB" altLang="en-US" sz="1800" dirty="0">
                <a:solidFill>
                  <a:srgbClr val="404040"/>
                </a:solidFill>
                <a:latin typeface="Calibri" panose="020F0502020204030204" pitchFamily="34" charset="0"/>
              </a:endParaRPr>
            </a:p>
          </p:txBody>
        </p:sp>
        <p:sp>
          <p:nvSpPr>
            <p:cNvPr id="284" name="Freeform 39">
              <a:extLst>
                <a:ext uri="{FF2B5EF4-FFF2-40B4-BE49-F238E27FC236}">
                  <a16:creationId xmlns:a16="http://schemas.microsoft.com/office/drawing/2014/main" id="{0224FAE3-8149-4CF2-A2AA-89330C9F5567}"/>
                </a:ext>
              </a:extLst>
            </p:cNvPr>
            <p:cNvSpPr>
              <a:spLocks/>
            </p:cNvSpPr>
            <p:nvPr/>
          </p:nvSpPr>
          <p:spPr bwMode="auto">
            <a:xfrm>
              <a:off x="5283030" y="4954103"/>
              <a:ext cx="266666" cy="140885"/>
            </a:xfrm>
            <a:custGeom>
              <a:avLst/>
              <a:gdLst>
                <a:gd name="T0" fmla="*/ 2147483647 w 352"/>
                <a:gd name="T1" fmla="*/ 2147483647 h 144"/>
                <a:gd name="T2" fmla="*/ 0 w 352"/>
                <a:gd name="T3" fmla="*/ 2147483647 h 144"/>
                <a:gd name="T4" fmla="*/ 2147483647 w 352"/>
                <a:gd name="T5" fmla="*/ 0 h 144"/>
                <a:gd name="T6" fmla="*/ 2147483647 w 352"/>
                <a:gd name="T7" fmla="*/ 2147483647 h 144"/>
                <a:gd name="T8" fmla="*/ 2147483647 w 352"/>
                <a:gd name="T9" fmla="*/ 2147483647 h 144"/>
                <a:gd name="T10" fmla="*/ 0 60000 65536"/>
                <a:gd name="T11" fmla="*/ 0 60000 65536"/>
                <a:gd name="T12" fmla="*/ 0 60000 65536"/>
                <a:gd name="T13" fmla="*/ 0 60000 65536"/>
                <a:gd name="T14" fmla="*/ 0 60000 65536"/>
                <a:gd name="T15" fmla="*/ 0 w 352"/>
                <a:gd name="T16" fmla="*/ 0 h 144"/>
                <a:gd name="T17" fmla="*/ 352 w 352"/>
                <a:gd name="T18" fmla="*/ 144 h 144"/>
              </a:gdLst>
              <a:ahLst/>
              <a:cxnLst>
                <a:cxn ang="T10">
                  <a:pos x="T0" y="T1"/>
                </a:cxn>
                <a:cxn ang="T11">
                  <a:pos x="T2" y="T3"/>
                </a:cxn>
                <a:cxn ang="T12">
                  <a:pos x="T4" y="T5"/>
                </a:cxn>
                <a:cxn ang="T13">
                  <a:pos x="T6" y="T7"/>
                </a:cxn>
                <a:cxn ang="T14">
                  <a:pos x="T8" y="T9"/>
                </a:cxn>
              </a:cxnLst>
              <a:rect l="T15" t="T16" r="T17" b="T18"/>
              <a:pathLst>
                <a:path w="352" h="144">
                  <a:moveTo>
                    <a:pt x="177" y="144"/>
                  </a:moveTo>
                  <a:lnTo>
                    <a:pt x="0" y="72"/>
                  </a:lnTo>
                  <a:lnTo>
                    <a:pt x="177" y="0"/>
                  </a:lnTo>
                  <a:lnTo>
                    <a:pt x="352" y="72"/>
                  </a:lnTo>
                  <a:lnTo>
                    <a:pt x="177" y="144"/>
                  </a:lnTo>
                  <a:close/>
                </a:path>
              </a:pathLst>
            </a:custGeom>
            <a:solidFill>
              <a:schemeClr val="accent1"/>
            </a:solidFill>
            <a:ln w="12700">
              <a:noFill/>
              <a:round/>
              <a:headEnd/>
              <a:tailEnd/>
            </a:ln>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US" altLang="en-US" sz="1800" dirty="0">
                <a:latin typeface="Calibri" panose="020F0502020204030204" pitchFamily="34" charset="0"/>
              </a:endParaRPr>
            </a:p>
          </p:txBody>
        </p:sp>
        <p:sp>
          <p:nvSpPr>
            <p:cNvPr id="285" name="Line 98">
              <a:extLst>
                <a:ext uri="{FF2B5EF4-FFF2-40B4-BE49-F238E27FC236}">
                  <a16:creationId xmlns:a16="http://schemas.microsoft.com/office/drawing/2014/main" id="{4EE72AAF-5043-4E43-9006-DF546615FBA5}"/>
                </a:ext>
              </a:extLst>
            </p:cNvPr>
            <p:cNvSpPr>
              <a:spLocks noChangeShapeType="1"/>
            </p:cNvSpPr>
            <p:nvPr/>
          </p:nvSpPr>
          <p:spPr bwMode="auto">
            <a:xfrm>
              <a:off x="4957523" y="4879619"/>
              <a:ext cx="859021" cy="0"/>
            </a:xfrm>
            <a:prstGeom prst="line">
              <a:avLst/>
            </a:prstGeom>
            <a:solidFill>
              <a:srgbClr val="1F9951"/>
            </a:solidFill>
            <a:ln w="28575">
              <a:solidFill>
                <a:schemeClr val="bg1"/>
              </a:solidFill>
              <a:round/>
              <a:headEnd/>
              <a:tailEnd/>
            </a:ln>
          </p:spPr>
          <p:txBody>
            <a:bodyPr/>
            <a:lstStyle/>
            <a:p>
              <a:pPr>
                <a:defRPr/>
              </a:pPr>
              <a:endParaRPr lang="en-US" dirty="0">
                <a:solidFill>
                  <a:srgbClr val="404040"/>
                </a:solidFill>
                <a:latin typeface="Calibri" panose="020F0502020204030204" pitchFamily="34" charset="0"/>
                <a:cs typeface="ＭＳ Ｐゴシック" charset="-128"/>
              </a:endParaRPr>
            </a:p>
          </p:txBody>
        </p:sp>
        <p:sp>
          <p:nvSpPr>
            <p:cNvPr id="288" name="Rectangle 99">
              <a:extLst>
                <a:ext uri="{FF2B5EF4-FFF2-40B4-BE49-F238E27FC236}">
                  <a16:creationId xmlns:a16="http://schemas.microsoft.com/office/drawing/2014/main" id="{829DB0AA-CDFD-40DE-A150-AA47D638D05F}"/>
                </a:ext>
              </a:extLst>
            </p:cNvPr>
            <p:cNvSpPr>
              <a:spLocks noChangeArrowheads="1"/>
            </p:cNvSpPr>
            <p:nvPr/>
          </p:nvSpPr>
          <p:spPr bwMode="auto">
            <a:xfrm>
              <a:off x="5351065" y="4837265"/>
              <a:ext cx="81812" cy="84708"/>
            </a:xfrm>
            <a:prstGeom prst="rect">
              <a:avLst/>
            </a:prstGeom>
            <a:solidFill>
              <a:schemeClr val="bg1"/>
            </a:solidFill>
            <a:ln w="12700">
              <a:solidFill>
                <a:schemeClr val="bg1"/>
              </a:solidFill>
              <a:miter lim="800000"/>
              <a:headEnd/>
              <a:tailEnd/>
            </a:ln>
          </p:spPr>
          <p:txBody>
            <a:bodyPr/>
            <a:lstStyle/>
            <a:p>
              <a:pPr eaLnBrk="0" hangingPunct="0">
                <a:defRPr/>
              </a:pPr>
              <a:endParaRPr lang="en-GB" dirty="0">
                <a:solidFill>
                  <a:srgbClr val="404040"/>
                </a:solidFill>
                <a:latin typeface="Calibri" panose="020F0502020204030204" pitchFamily="34" charset="0"/>
                <a:cs typeface="ＭＳ Ｐゴシック" charset="-128"/>
              </a:endParaRPr>
            </a:p>
          </p:txBody>
        </p:sp>
      </p:grpSp>
      <p:sp>
        <p:nvSpPr>
          <p:cNvPr id="291" name="TextBox 290">
            <a:extLst>
              <a:ext uri="{FF2B5EF4-FFF2-40B4-BE49-F238E27FC236}">
                <a16:creationId xmlns:a16="http://schemas.microsoft.com/office/drawing/2014/main" id="{010724EB-4EA1-42D6-90DD-258E39804839}"/>
              </a:ext>
            </a:extLst>
          </p:cNvPr>
          <p:cNvSpPr txBox="1"/>
          <p:nvPr/>
        </p:nvSpPr>
        <p:spPr bwMode="auto">
          <a:xfrm>
            <a:off x="2552164" y="2168607"/>
            <a:ext cx="13237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Treatment, N</a:t>
            </a:r>
          </a:p>
        </p:txBody>
      </p:sp>
      <p:sp>
        <p:nvSpPr>
          <p:cNvPr id="293" name="TextBox 292">
            <a:extLst>
              <a:ext uri="{FF2B5EF4-FFF2-40B4-BE49-F238E27FC236}">
                <a16:creationId xmlns:a16="http://schemas.microsoft.com/office/drawing/2014/main" id="{A07D2AC3-1EA5-455D-B13C-DB9C7D8DBC00}"/>
              </a:ext>
            </a:extLst>
          </p:cNvPr>
          <p:cNvSpPr txBox="1"/>
          <p:nvPr/>
        </p:nvSpPr>
        <p:spPr bwMode="auto">
          <a:xfrm>
            <a:off x="3840065" y="2161956"/>
            <a:ext cx="9406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Control, N</a:t>
            </a:r>
          </a:p>
        </p:txBody>
      </p:sp>
      <p:sp>
        <p:nvSpPr>
          <p:cNvPr id="294" name="Text Box 59">
            <a:extLst>
              <a:ext uri="{FF2B5EF4-FFF2-40B4-BE49-F238E27FC236}">
                <a16:creationId xmlns:a16="http://schemas.microsoft.com/office/drawing/2014/main" id="{9CEEFE7D-69F0-4C1F-96CC-B6842D6C37D9}"/>
              </a:ext>
            </a:extLst>
          </p:cNvPr>
          <p:cNvSpPr txBox="1">
            <a:spLocks noChangeArrowheads="1"/>
          </p:cNvSpPr>
          <p:nvPr/>
        </p:nvSpPr>
        <p:spPr bwMode="auto">
          <a:xfrm>
            <a:off x="2682966" y="4320857"/>
            <a:ext cx="977258" cy="638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lnSpc>
                <a:spcPct val="80000"/>
              </a:lnSpc>
            </a:pPr>
            <a:r>
              <a:rPr lang="en-US" altLang="ja-JP" sz="1200" dirty="0">
                <a:solidFill>
                  <a:schemeClr val="bg1"/>
                </a:solidFill>
                <a:latin typeface="Calibri" panose="020F0502020204030204" pitchFamily="34" charset="0"/>
                <a:ea typeface="MS Mincho" charset="-128"/>
              </a:rPr>
              <a:t>181</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185</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174</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540</a:t>
            </a:r>
          </a:p>
        </p:txBody>
      </p:sp>
      <p:sp>
        <p:nvSpPr>
          <p:cNvPr id="295" name="Text Box 59">
            <a:extLst>
              <a:ext uri="{FF2B5EF4-FFF2-40B4-BE49-F238E27FC236}">
                <a16:creationId xmlns:a16="http://schemas.microsoft.com/office/drawing/2014/main" id="{7FEB86D4-3E58-44A0-8FE8-1F5AFCAC0200}"/>
              </a:ext>
            </a:extLst>
          </p:cNvPr>
          <p:cNvSpPr txBox="1">
            <a:spLocks noChangeArrowheads="1"/>
          </p:cNvSpPr>
          <p:nvPr/>
        </p:nvSpPr>
        <p:spPr bwMode="auto">
          <a:xfrm>
            <a:off x="3848343" y="4319641"/>
            <a:ext cx="977258" cy="638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lnSpc>
                <a:spcPct val="80000"/>
              </a:lnSpc>
            </a:pPr>
            <a:r>
              <a:rPr lang="en-US" altLang="ja-JP" sz="1200" dirty="0">
                <a:solidFill>
                  <a:schemeClr val="bg1"/>
                </a:solidFill>
                <a:latin typeface="Calibri" panose="020F0502020204030204" pitchFamily="34" charset="0"/>
                <a:ea typeface="MS Mincho" charset="-128"/>
              </a:rPr>
              <a:t>172</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184</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169</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525</a:t>
            </a:r>
          </a:p>
        </p:txBody>
      </p:sp>
      <p:sp>
        <p:nvSpPr>
          <p:cNvPr id="296" name="Text Box 59">
            <a:extLst>
              <a:ext uri="{FF2B5EF4-FFF2-40B4-BE49-F238E27FC236}">
                <a16:creationId xmlns:a16="http://schemas.microsoft.com/office/drawing/2014/main" id="{A29AA949-D173-4EC8-A6A8-77F955DC233C}"/>
              </a:ext>
            </a:extLst>
          </p:cNvPr>
          <p:cNvSpPr txBox="1">
            <a:spLocks noChangeArrowheads="1"/>
          </p:cNvSpPr>
          <p:nvPr/>
        </p:nvSpPr>
        <p:spPr bwMode="auto">
          <a:xfrm>
            <a:off x="2650232" y="2521186"/>
            <a:ext cx="977258" cy="948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lnSpc>
                <a:spcPct val="80000"/>
              </a:lnSpc>
            </a:pPr>
            <a:r>
              <a:rPr lang="en-US" altLang="ja-JP" sz="1200" dirty="0">
                <a:solidFill>
                  <a:schemeClr val="bg1"/>
                </a:solidFill>
                <a:latin typeface="Calibri" panose="020F0502020204030204" pitchFamily="34" charset="0"/>
                <a:ea typeface="MS Mincho" charset="-128"/>
              </a:rPr>
              <a:t>8</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24</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29</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327</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289</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677</a:t>
            </a:r>
          </a:p>
        </p:txBody>
      </p:sp>
      <p:sp>
        <p:nvSpPr>
          <p:cNvPr id="297" name="Text Box 59">
            <a:extLst>
              <a:ext uri="{FF2B5EF4-FFF2-40B4-BE49-F238E27FC236}">
                <a16:creationId xmlns:a16="http://schemas.microsoft.com/office/drawing/2014/main" id="{5687F3C6-285C-4250-B36C-A78E7737C4B3}"/>
              </a:ext>
            </a:extLst>
          </p:cNvPr>
          <p:cNvSpPr txBox="1">
            <a:spLocks noChangeArrowheads="1"/>
          </p:cNvSpPr>
          <p:nvPr/>
        </p:nvSpPr>
        <p:spPr bwMode="auto">
          <a:xfrm>
            <a:off x="3815609" y="2519970"/>
            <a:ext cx="977258" cy="901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lnSpc>
                <a:spcPct val="80000"/>
              </a:lnSpc>
            </a:pPr>
            <a:r>
              <a:rPr lang="en-US" altLang="ja-JP" sz="1200" dirty="0">
                <a:solidFill>
                  <a:schemeClr val="bg1"/>
                </a:solidFill>
                <a:latin typeface="Calibri" panose="020F0502020204030204" pitchFamily="34" charset="0"/>
                <a:ea typeface="MS Mincho" charset="-128"/>
              </a:rPr>
              <a:t>7</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13</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29</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160</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143</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352</a:t>
            </a:r>
          </a:p>
        </p:txBody>
      </p:sp>
      <p:sp>
        <p:nvSpPr>
          <p:cNvPr id="298" name="Text Box 59">
            <a:extLst>
              <a:ext uri="{FF2B5EF4-FFF2-40B4-BE49-F238E27FC236}">
                <a16:creationId xmlns:a16="http://schemas.microsoft.com/office/drawing/2014/main" id="{18E21652-B75B-446A-A759-3CB6ECC85622}"/>
              </a:ext>
            </a:extLst>
          </p:cNvPr>
          <p:cNvSpPr txBox="1">
            <a:spLocks noChangeArrowheads="1"/>
          </p:cNvSpPr>
          <p:nvPr/>
        </p:nvSpPr>
        <p:spPr bwMode="auto">
          <a:xfrm>
            <a:off x="2657742" y="3566883"/>
            <a:ext cx="977258" cy="638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lnSpc>
                <a:spcPct val="80000"/>
              </a:lnSpc>
            </a:pPr>
            <a:r>
              <a:rPr lang="en-US" altLang="ja-JP" sz="1200" dirty="0">
                <a:solidFill>
                  <a:schemeClr val="bg1"/>
                </a:solidFill>
                <a:latin typeface="Calibri" panose="020F0502020204030204" pitchFamily="34" charset="0"/>
                <a:ea typeface="MS Mincho" charset="-128"/>
              </a:rPr>
              <a:t>137</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62</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12</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211</a:t>
            </a:r>
          </a:p>
        </p:txBody>
      </p:sp>
      <p:sp>
        <p:nvSpPr>
          <p:cNvPr id="299" name="Text Box 59">
            <a:extLst>
              <a:ext uri="{FF2B5EF4-FFF2-40B4-BE49-F238E27FC236}">
                <a16:creationId xmlns:a16="http://schemas.microsoft.com/office/drawing/2014/main" id="{32E7312B-92D0-4E07-8FBB-41D9AD2484A7}"/>
              </a:ext>
            </a:extLst>
          </p:cNvPr>
          <p:cNvSpPr txBox="1">
            <a:spLocks noChangeArrowheads="1"/>
          </p:cNvSpPr>
          <p:nvPr/>
        </p:nvSpPr>
        <p:spPr bwMode="auto">
          <a:xfrm>
            <a:off x="3823119" y="3565667"/>
            <a:ext cx="977258" cy="638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lnSpc>
                <a:spcPct val="80000"/>
              </a:lnSpc>
            </a:pPr>
            <a:r>
              <a:rPr lang="en-US" altLang="ja-JP" sz="1200" dirty="0">
                <a:solidFill>
                  <a:schemeClr val="bg1"/>
                </a:solidFill>
                <a:latin typeface="Calibri" panose="020F0502020204030204" pitchFamily="34" charset="0"/>
                <a:ea typeface="MS Mincho" charset="-128"/>
              </a:rPr>
              <a:t>131</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33</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11</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175</a:t>
            </a:r>
          </a:p>
        </p:txBody>
      </p:sp>
      <p:sp>
        <p:nvSpPr>
          <p:cNvPr id="300" name="Text Box 59">
            <a:extLst>
              <a:ext uri="{FF2B5EF4-FFF2-40B4-BE49-F238E27FC236}">
                <a16:creationId xmlns:a16="http://schemas.microsoft.com/office/drawing/2014/main" id="{2A33559B-523F-43A4-9D6E-D10F3214C5AE}"/>
              </a:ext>
            </a:extLst>
          </p:cNvPr>
          <p:cNvSpPr txBox="1">
            <a:spLocks noChangeArrowheads="1"/>
          </p:cNvSpPr>
          <p:nvPr/>
        </p:nvSpPr>
        <p:spPr bwMode="auto">
          <a:xfrm>
            <a:off x="2655572" y="5051422"/>
            <a:ext cx="977258" cy="975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lnSpc>
                <a:spcPct val="80000"/>
              </a:lnSpc>
            </a:pPr>
            <a:r>
              <a:rPr lang="en-US" altLang="ja-JP" sz="1200" dirty="0">
                <a:solidFill>
                  <a:schemeClr val="bg1"/>
                </a:solidFill>
                <a:latin typeface="Calibri" panose="020F0502020204030204" pitchFamily="34" charset="0"/>
                <a:ea typeface="MS Mincho" charset="-128"/>
              </a:rPr>
              <a:t>10</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146</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230</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102</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98</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586</a:t>
            </a:r>
          </a:p>
        </p:txBody>
      </p:sp>
      <p:sp>
        <p:nvSpPr>
          <p:cNvPr id="301" name="Text Box 59">
            <a:extLst>
              <a:ext uri="{FF2B5EF4-FFF2-40B4-BE49-F238E27FC236}">
                <a16:creationId xmlns:a16="http://schemas.microsoft.com/office/drawing/2014/main" id="{F1B57FE0-F9E7-430B-BAFB-B6047482EB62}"/>
              </a:ext>
            </a:extLst>
          </p:cNvPr>
          <p:cNvSpPr txBox="1">
            <a:spLocks noChangeArrowheads="1"/>
          </p:cNvSpPr>
          <p:nvPr/>
        </p:nvSpPr>
        <p:spPr bwMode="auto">
          <a:xfrm>
            <a:off x="3820949" y="5050206"/>
            <a:ext cx="977258" cy="975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lnSpc>
                <a:spcPct val="80000"/>
              </a:lnSpc>
            </a:pPr>
            <a:r>
              <a:rPr lang="en-US" altLang="ja-JP" sz="1200" dirty="0">
                <a:solidFill>
                  <a:schemeClr val="bg1"/>
                </a:solidFill>
                <a:latin typeface="Calibri" panose="020F0502020204030204" pitchFamily="34" charset="0"/>
                <a:ea typeface="MS Mincho" charset="-128"/>
              </a:rPr>
              <a:t>10</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142</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56</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104</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102</a:t>
            </a:r>
          </a:p>
          <a:p>
            <a:pPr algn="ctr" eaLnBrk="1" hangingPunct="1">
              <a:lnSpc>
                <a:spcPct val="80000"/>
              </a:lnSpc>
            </a:pPr>
            <a:r>
              <a:rPr lang="en-US" altLang="en-US" sz="1200" dirty="0">
                <a:solidFill>
                  <a:schemeClr val="bg1"/>
                </a:solidFill>
                <a:latin typeface="Calibri" panose="020F0502020204030204" pitchFamily="34" charset="0"/>
                <a:ea typeface="MS Mincho" charset="-128"/>
              </a:rPr>
              <a:t>414</a:t>
            </a:r>
          </a:p>
        </p:txBody>
      </p:sp>
      <p:sp>
        <p:nvSpPr>
          <p:cNvPr id="304" name="Rectangle 68">
            <a:extLst>
              <a:ext uri="{FF2B5EF4-FFF2-40B4-BE49-F238E27FC236}">
                <a16:creationId xmlns:a16="http://schemas.microsoft.com/office/drawing/2014/main" id="{4C5C38E0-5C5A-439A-AE7A-BC498442D6E2}"/>
              </a:ext>
            </a:extLst>
          </p:cNvPr>
          <p:cNvSpPr>
            <a:spLocks noChangeArrowheads="1"/>
          </p:cNvSpPr>
          <p:nvPr/>
        </p:nvSpPr>
        <p:spPr bwMode="auto">
          <a:xfrm>
            <a:off x="2973322" y="5983700"/>
            <a:ext cx="3654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ja-JP" sz="1400" b="1" dirty="0">
                <a:solidFill>
                  <a:schemeClr val="accent1"/>
                </a:solidFill>
                <a:latin typeface="Calibri" panose="020F0502020204030204" pitchFamily="34" charset="0"/>
                <a:ea typeface="MS Mincho" charset="-128"/>
              </a:rPr>
              <a:t>2014</a:t>
            </a:r>
            <a:endParaRPr lang="en-US" altLang="en-US" sz="1400" b="1" dirty="0">
              <a:solidFill>
                <a:schemeClr val="accent1"/>
              </a:solidFill>
              <a:latin typeface="Calibri" panose="020F0502020204030204" pitchFamily="34" charset="0"/>
              <a:ea typeface="MS Mincho" charset="-128"/>
            </a:endParaRPr>
          </a:p>
        </p:txBody>
      </p:sp>
      <p:sp>
        <p:nvSpPr>
          <p:cNvPr id="305" name="Rectangle 68">
            <a:extLst>
              <a:ext uri="{FF2B5EF4-FFF2-40B4-BE49-F238E27FC236}">
                <a16:creationId xmlns:a16="http://schemas.microsoft.com/office/drawing/2014/main" id="{B9F631EA-61D0-4111-BE11-753BEE20A90D}"/>
              </a:ext>
            </a:extLst>
          </p:cNvPr>
          <p:cNvSpPr>
            <a:spLocks noChangeArrowheads="1"/>
          </p:cNvSpPr>
          <p:nvPr/>
        </p:nvSpPr>
        <p:spPr bwMode="auto">
          <a:xfrm>
            <a:off x="4129448" y="5981571"/>
            <a:ext cx="3654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ja-JP" sz="1400" b="1" dirty="0">
                <a:solidFill>
                  <a:schemeClr val="accent1"/>
                </a:solidFill>
                <a:latin typeface="Calibri" panose="020F0502020204030204" pitchFamily="34" charset="0"/>
                <a:ea typeface="MS Mincho" charset="-128"/>
              </a:rPr>
              <a:t>1466</a:t>
            </a:r>
            <a:endParaRPr lang="en-US" altLang="en-US" sz="1400" b="1" dirty="0">
              <a:solidFill>
                <a:schemeClr val="accent1"/>
              </a:solidFill>
              <a:latin typeface="Calibri" panose="020F0502020204030204" pitchFamily="34" charset="0"/>
              <a:ea typeface="MS Mincho" charset="-128"/>
            </a:endParaRPr>
          </a:p>
        </p:txBody>
      </p:sp>
      <p:sp>
        <p:nvSpPr>
          <p:cNvPr id="306" name="Rectangle 43">
            <a:extLst>
              <a:ext uri="{FF2B5EF4-FFF2-40B4-BE49-F238E27FC236}">
                <a16:creationId xmlns:a16="http://schemas.microsoft.com/office/drawing/2014/main" id="{46DE305A-2713-4A1B-81D4-B19240EFC51D}"/>
              </a:ext>
            </a:extLst>
          </p:cNvPr>
          <p:cNvSpPr>
            <a:spLocks noChangeArrowheads="1"/>
          </p:cNvSpPr>
          <p:nvPr/>
        </p:nvSpPr>
        <p:spPr bwMode="auto">
          <a:xfrm>
            <a:off x="5898801" y="2579347"/>
            <a:ext cx="82568" cy="80125"/>
          </a:xfrm>
          <a:prstGeom prst="rect">
            <a:avLst/>
          </a:prstGeom>
          <a:solidFill>
            <a:schemeClr val="bg1"/>
          </a:solidFill>
          <a:ln w="12700">
            <a:solidFill>
              <a:schemeClr val="bg1"/>
            </a:solidFill>
            <a:miter lim="800000"/>
            <a:headEnd/>
            <a:tailEnd/>
          </a:ln>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GB" altLang="en-US" sz="1800" dirty="0">
              <a:solidFill>
                <a:srgbClr val="404040"/>
              </a:solidFill>
              <a:latin typeface="Calibri" panose="020F0502020204030204" pitchFamily="34" charset="0"/>
            </a:endParaRPr>
          </a:p>
        </p:txBody>
      </p:sp>
      <p:sp>
        <p:nvSpPr>
          <p:cNvPr id="307" name="TextBox 306">
            <a:extLst>
              <a:ext uri="{FF2B5EF4-FFF2-40B4-BE49-F238E27FC236}">
                <a16:creationId xmlns:a16="http://schemas.microsoft.com/office/drawing/2014/main" id="{8031D60F-1BCA-4B16-BF6C-A5F70F6A5439}"/>
              </a:ext>
            </a:extLst>
          </p:cNvPr>
          <p:cNvSpPr txBox="1"/>
          <p:nvPr/>
        </p:nvSpPr>
        <p:spPr bwMode="auto">
          <a:xfrm>
            <a:off x="8902763" y="2272785"/>
            <a:ext cx="3171114"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2000" b="1" dirty="0">
                <a:solidFill>
                  <a:schemeClr val="bg1"/>
                </a:solidFill>
                <a:latin typeface="Calibri" panose="020F0502020204030204" pitchFamily="34" charset="0"/>
                <a:cs typeface="Calibri" panose="020F0502020204030204" pitchFamily="34" charset="0"/>
              </a:rPr>
              <a:t>All agents:</a:t>
            </a:r>
          </a:p>
          <a:p>
            <a:pPr marL="285750" indent="-285750">
              <a:spcBef>
                <a:spcPct val="50000"/>
              </a:spcBef>
              <a:spcAft>
                <a:spcPct val="0"/>
              </a:spcAft>
              <a:buFont typeface="Wingdings" panose="05000000000000000000" pitchFamily="2" charset="2"/>
              <a:buChar char="§"/>
            </a:pPr>
            <a:r>
              <a:rPr lang="en-US" sz="2000" b="1" dirty="0">
                <a:solidFill>
                  <a:schemeClr val="accent1"/>
                </a:solidFill>
                <a:latin typeface="Calibri" panose="020F0502020204030204" pitchFamily="34" charset="0"/>
                <a:cs typeface="Calibri" panose="020F0502020204030204" pitchFamily="34" charset="0"/>
              </a:rPr>
              <a:t>More effective </a:t>
            </a:r>
            <a:r>
              <a:rPr lang="en-US" sz="2000" dirty="0">
                <a:solidFill>
                  <a:schemeClr val="bg1"/>
                </a:solidFill>
                <a:latin typeface="Calibri" panose="020F0502020204030204" pitchFamily="34" charset="0"/>
                <a:cs typeface="Calibri" panose="020F0502020204030204" pitchFamily="34" charset="0"/>
              </a:rPr>
              <a:t>than placebo</a:t>
            </a:r>
          </a:p>
          <a:p>
            <a:pPr marL="800100" lvl="1" indent="-342900">
              <a:spcBef>
                <a:spcPct val="50000"/>
              </a:spcBef>
              <a:spcAft>
                <a:spcPct val="0"/>
              </a:spcAft>
              <a:buFont typeface="Calibri" panose="020F0502020204030204" pitchFamily="34" charset="0"/>
              <a:buChar char="‒"/>
            </a:pPr>
            <a:r>
              <a:rPr lang="en-US" sz="2000" dirty="0">
                <a:solidFill>
                  <a:schemeClr val="bg1"/>
                </a:solidFill>
                <a:latin typeface="Calibri" panose="020F0502020204030204" pitchFamily="34" charset="0"/>
                <a:cs typeface="Calibri" panose="020F0502020204030204" pitchFamily="34" charset="0"/>
              </a:rPr>
              <a:t>No differences in ORs among agents</a:t>
            </a:r>
          </a:p>
          <a:p>
            <a:pPr marL="285750" indent="-285750">
              <a:spcBef>
                <a:spcPct val="50000"/>
              </a:spcBef>
              <a:spcAft>
                <a:spcPct val="0"/>
              </a:spcAft>
              <a:buFont typeface="Wingdings" panose="05000000000000000000" pitchFamily="2" charset="2"/>
              <a:buChar char="§"/>
            </a:pPr>
            <a:r>
              <a:rPr lang="en-US" sz="2000" b="1" dirty="0">
                <a:solidFill>
                  <a:schemeClr val="accent3"/>
                </a:solidFill>
                <a:latin typeface="Calibri" panose="020F0502020204030204" pitchFamily="34" charset="0"/>
                <a:cs typeface="Calibri" panose="020F0502020204030204" pitchFamily="34" charset="0"/>
              </a:rPr>
              <a:t>Had higher rates of discontinuation </a:t>
            </a:r>
            <a:r>
              <a:rPr lang="en-US" sz="2000" dirty="0">
                <a:solidFill>
                  <a:schemeClr val="bg1"/>
                </a:solidFill>
                <a:latin typeface="Calibri" panose="020F0502020204030204" pitchFamily="34" charset="0"/>
                <a:cs typeface="Calibri" panose="020F0502020204030204" pitchFamily="34" charset="0"/>
              </a:rPr>
              <a:t>for adverse events than did placebo</a:t>
            </a:r>
          </a:p>
          <a:p>
            <a:pPr algn="l">
              <a:lnSpc>
                <a:spcPct val="100000"/>
              </a:lnSpc>
              <a:spcBef>
                <a:spcPct val="50000"/>
              </a:spcBef>
              <a:spcAft>
                <a:spcPct val="0"/>
              </a:spcAft>
              <a:buClrTx/>
              <a:buFontTx/>
              <a:buNone/>
            </a:pPr>
            <a:endParaRPr lang="en-US" sz="2000" b="0" dirty="0">
              <a:solidFill>
                <a:schemeClr val="bg1"/>
              </a:solidFill>
              <a:latin typeface="Calibri" panose="020F0502020204030204" pitchFamily="34" charset="0"/>
              <a:cs typeface="Calibri" panose="020F0502020204030204" pitchFamily="34" charset="0"/>
            </a:endParaRPr>
          </a:p>
        </p:txBody>
      </p:sp>
      <p:sp>
        <p:nvSpPr>
          <p:cNvPr id="308" name="Rectangle 57">
            <a:extLst>
              <a:ext uri="{FF2B5EF4-FFF2-40B4-BE49-F238E27FC236}">
                <a16:creationId xmlns:a16="http://schemas.microsoft.com/office/drawing/2014/main" id="{B84C8A49-CF2F-4EC4-B2B8-446CF6D4A502}"/>
              </a:ext>
            </a:extLst>
          </p:cNvPr>
          <p:cNvSpPr>
            <a:spLocks noChangeArrowheads="1"/>
          </p:cNvSpPr>
          <p:nvPr/>
        </p:nvSpPr>
        <p:spPr bwMode="auto">
          <a:xfrm>
            <a:off x="1292334" y="2365287"/>
            <a:ext cx="830108" cy="2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ja-JP" sz="1400" b="1" dirty="0">
                <a:solidFill>
                  <a:schemeClr val="accent1"/>
                </a:solidFill>
                <a:latin typeface="Calibri" panose="020F0502020204030204" pitchFamily="34" charset="0"/>
                <a:ea typeface="MS Mincho" charset="-128"/>
              </a:rPr>
              <a:t>Quetiapine</a:t>
            </a:r>
            <a:endParaRPr lang="en-US" altLang="en-US" sz="1400" b="1" dirty="0">
              <a:solidFill>
                <a:schemeClr val="accent1"/>
              </a:solidFill>
              <a:latin typeface="Calibri" panose="020F0502020204030204" pitchFamily="34" charset="0"/>
              <a:ea typeface="MS Mincho" charset="-128"/>
            </a:endParaRPr>
          </a:p>
        </p:txBody>
      </p:sp>
      <p:sp>
        <p:nvSpPr>
          <p:cNvPr id="309" name="Rectangle 34">
            <a:extLst>
              <a:ext uri="{FF2B5EF4-FFF2-40B4-BE49-F238E27FC236}">
                <a16:creationId xmlns:a16="http://schemas.microsoft.com/office/drawing/2014/main" id="{9D351F29-20DE-4095-8F86-E7362F844330}"/>
              </a:ext>
            </a:extLst>
          </p:cNvPr>
          <p:cNvSpPr>
            <a:spLocks noChangeArrowheads="1"/>
          </p:cNvSpPr>
          <p:nvPr/>
        </p:nvSpPr>
        <p:spPr bwMode="auto">
          <a:xfrm>
            <a:off x="1293891" y="3453859"/>
            <a:ext cx="8912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ja-JP" sz="1400" b="1" dirty="0">
                <a:solidFill>
                  <a:schemeClr val="accent1"/>
                </a:solidFill>
                <a:latin typeface="Calibri" panose="020F0502020204030204" pitchFamily="34" charset="0"/>
                <a:ea typeface="MS Mincho" charset="-128"/>
              </a:rPr>
              <a:t>Risperidone</a:t>
            </a:r>
            <a:endParaRPr lang="en-US" altLang="en-US" sz="1400" b="1" dirty="0">
              <a:solidFill>
                <a:schemeClr val="accent1"/>
              </a:solidFill>
              <a:latin typeface="Calibri" panose="020F0502020204030204" pitchFamily="34" charset="0"/>
              <a:ea typeface="MS Mincho" charset="-128"/>
            </a:endParaRPr>
          </a:p>
        </p:txBody>
      </p:sp>
      <p:sp>
        <p:nvSpPr>
          <p:cNvPr id="310" name="Rectangle 21">
            <a:extLst>
              <a:ext uri="{FF2B5EF4-FFF2-40B4-BE49-F238E27FC236}">
                <a16:creationId xmlns:a16="http://schemas.microsoft.com/office/drawing/2014/main" id="{FE0941A3-E863-4E0E-9A83-BB556323CE50}"/>
              </a:ext>
            </a:extLst>
          </p:cNvPr>
          <p:cNvSpPr>
            <a:spLocks noChangeArrowheads="1"/>
          </p:cNvSpPr>
          <p:nvPr/>
        </p:nvSpPr>
        <p:spPr bwMode="auto">
          <a:xfrm>
            <a:off x="1211962" y="4911095"/>
            <a:ext cx="104116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ja-JP" sz="1400" b="1" dirty="0">
                <a:solidFill>
                  <a:schemeClr val="accent1"/>
                </a:solidFill>
                <a:latin typeface="Calibri" panose="020F0502020204030204" pitchFamily="34" charset="0"/>
                <a:ea typeface="MS Mincho" charset="-128"/>
              </a:rPr>
              <a:t>Olanzapine</a:t>
            </a:r>
            <a:endParaRPr lang="en-US" altLang="en-US" sz="1400" b="1" dirty="0">
              <a:solidFill>
                <a:schemeClr val="accent1"/>
              </a:solidFill>
              <a:latin typeface="Calibri" panose="020F0502020204030204" pitchFamily="34" charset="0"/>
              <a:ea typeface="MS Mincho" charset="-128"/>
            </a:endParaRPr>
          </a:p>
        </p:txBody>
      </p:sp>
      <p:sp>
        <p:nvSpPr>
          <p:cNvPr id="311" name="Rectangle 88">
            <a:extLst>
              <a:ext uri="{FF2B5EF4-FFF2-40B4-BE49-F238E27FC236}">
                <a16:creationId xmlns:a16="http://schemas.microsoft.com/office/drawing/2014/main" id="{B5FE8FA7-225E-41E2-92F6-B65D53AC4F26}"/>
              </a:ext>
            </a:extLst>
          </p:cNvPr>
          <p:cNvSpPr>
            <a:spLocks noChangeArrowheads="1"/>
          </p:cNvSpPr>
          <p:nvPr/>
        </p:nvSpPr>
        <p:spPr bwMode="auto">
          <a:xfrm>
            <a:off x="1284434" y="4189915"/>
            <a:ext cx="90345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ja-JP" sz="1400" b="1" dirty="0">
                <a:solidFill>
                  <a:schemeClr val="accent1"/>
                </a:solidFill>
                <a:latin typeface="Calibri" panose="020F0502020204030204" pitchFamily="34" charset="0"/>
                <a:ea typeface="MS Mincho" charset="-128"/>
              </a:rPr>
              <a:t>Aripiprazole</a:t>
            </a:r>
            <a:endParaRPr lang="en-US" altLang="en-US" sz="1400" b="1" dirty="0">
              <a:solidFill>
                <a:schemeClr val="accent1"/>
              </a:solidFill>
              <a:latin typeface="Calibri" panose="020F0502020204030204" pitchFamily="34" charset="0"/>
              <a:ea typeface="MS Mincho" charset="-128"/>
            </a:endParaRPr>
          </a:p>
        </p:txBody>
      </p:sp>
    </p:spTree>
    <p:extLst>
      <p:ext uri="{BB962C8B-B14F-4D97-AF65-F5344CB8AC3E}">
        <p14:creationId xmlns:p14="http://schemas.microsoft.com/office/powerpoint/2010/main" val="1286896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0FC77BB0-B2F7-4A73-8862-3C1481919DC9}"/>
              </a:ext>
            </a:extLst>
          </p:cNvPr>
          <p:cNvGraphicFramePr>
            <a:graphicFrameLocks noGrp="1"/>
          </p:cNvGraphicFramePr>
          <p:nvPr>
            <p:extLst>
              <p:ext uri="{D42A27DB-BD31-4B8C-83A1-F6EECF244321}">
                <p14:modId xmlns:p14="http://schemas.microsoft.com/office/powerpoint/2010/main" val="1069411483"/>
              </p:ext>
            </p:extLst>
          </p:nvPr>
        </p:nvGraphicFramePr>
        <p:xfrm>
          <a:off x="241663" y="2135643"/>
          <a:ext cx="8904696" cy="4023360"/>
        </p:xfrm>
        <a:graphic>
          <a:graphicData uri="http://schemas.openxmlformats.org/drawingml/2006/table">
            <a:tbl>
              <a:tblPr firstRow="1" bandRow="1">
                <a:tableStyleId>{5C22544A-7EE6-4342-B048-85BDC9FD1C3A}</a:tableStyleId>
              </a:tblPr>
              <a:tblGrid>
                <a:gridCol w="1113087">
                  <a:extLst>
                    <a:ext uri="{9D8B030D-6E8A-4147-A177-3AD203B41FA5}">
                      <a16:colId xmlns:a16="http://schemas.microsoft.com/office/drawing/2014/main" val="1515385754"/>
                    </a:ext>
                  </a:extLst>
                </a:gridCol>
                <a:gridCol w="1113087">
                  <a:extLst>
                    <a:ext uri="{9D8B030D-6E8A-4147-A177-3AD203B41FA5}">
                      <a16:colId xmlns:a16="http://schemas.microsoft.com/office/drawing/2014/main" val="977056649"/>
                    </a:ext>
                  </a:extLst>
                </a:gridCol>
                <a:gridCol w="1113087">
                  <a:extLst>
                    <a:ext uri="{9D8B030D-6E8A-4147-A177-3AD203B41FA5}">
                      <a16:colId xmlns:a16="http://schemas.microsoft.com/office/drawing/2014/main" val="2887261460"/>
                    </a:ext>
                  </a:extLst>
                </a:gridCol>
                <a:gridCol w="1113087">
                  <a:extLst>
                    <a:ext uri="{9D8B030D-6E8A-4147-A177-3AD203B41FA5}">
                      <a16:colId xmlns:a16="http://schemas.microsoft.com/office/drawing/2014/main" val="617704755"/>
                    </a:ext>
                  </a:extLst>
                </a:gridCol>
                <a:gridCol w="1113087">
                  <a:extLst>
                    <a:ext uri="{9D8B030D-6E8A-4147-A177-3AD203B41FA5}">
                      <a16:colId xmlns:a16="http://schemas.microsoft.com/office/drawing/2014/main" val="1734064360"/>
                    </a:ext>
                  </a:extLst>
                </a:gridCol>
                <a:gridCol w="1113087">
                  <a:extLst>
                    <a:ext uri="{9D8B030D-6E8A-4147-A177-3AD203B41FA5}">
                      <a16:colId xmlns:a16="http://schemas.microsoft.com/office/drawing/2014/main" val="2022089810"/>
                    </a:ext>
                  </a:extLst>
                </a:gridCol>
                <a:gridCol w="1113087">
                  <a:extLst>
                    <a:ext uri="{9D8B030D-6E8A-4147-A177-3AD203B41FA5}">
                      <a16:colId xmlns:a16="http://schemas.microsoft.com/office/drawing/2014/main" val="2719283716"/>
                    </a:ext>
                  </a:extLst>
                </a:gridCol>
                <a:gridCol w="1113087">
                  <a:extLst>
                    <a:ext uri="{9D8B030D-6E8A-4147-A177-3AD203B41FA5}">
                      <a16:colId xmlns:a16="http://schemas.microsoft.com/office/drawing/2014/main" val="1978445744"/>
                    </a:ext>
                  </a:extLst>
                </a:gridCol>
              </a:tblGrid>
              <a:tr h="268273">
                <a:tc>
                  <a:txBody>
                    <a:bodyPr/>
                    <a:lstStyle/>
                    <a:p>
                      <a:pPr algn="ctr"/>
                      <a:r>
                        <a:rPr lang="en-US" sz="1200" b="1" u="none" dirty="0">
                          <a:solidFill>
                            <a:schemeClr val="tx1"/>
                          </a:solidFill>
                          <a:latin typeface="Calibri" panose="020F0502020204030204" pitchFamily="34" charset="0"/>
                        </a:rPr>
                        <a:t>Quetiapine XR (250-400 mg)</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0" u="none" dirty="0">
                          <a:solidFill>
                            <a:schemeClr val="bg1"/>
                          </a:solidFill>
                          <a:latin typeface="Calibri" panose="020F0502020204030204" pitchFamily="34" charset="0"/>
                        </a:rPr>
                        <a:t>1.85</a:t>
                      </a:r>
                    </a:p>
                    <a:p>
                      <a:pPr algn="ctr"/>
                      <a:r>
                        <a:rPr lang="en-US" sz="1200" b="0" u="none" dirty="0">
                          <a:solidFill>
                            <a:schemeClr val="bg1"/>
                          </a:solidFill>
                          <a:latin typeface="Calibri" panose="020F0502020204030204" pitchFamily="34" charset="0"/>
                        </a:rPr>
                        <a:t>(0.19 to 7.14)</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1.85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(0.79 to 3.57)</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0.99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(0.36 to 4.00)</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1.45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(0.42 to 9.09)</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1.54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(0.57 to 6.25)</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5.68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(1.38 to 90.42)</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6.40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(2.94 to 17.83)</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355363064"/>
                  </a:ext>
                </a:extLst>
              </a:tr>
              <a:tr h="370840">
                <a:tc>
                  <a:txBody>
                    <a:bodyPr/>
                    <a:lstStyle/>
                    <a:p>
                      <a:pPr algn="ctr"/>
                      <a:r>
                        <a:rPr lang="en-US" sz="1200" b="0" u="none" dirty="0">
                          <a:solidFill>
                            <a:schemeClr val="bg1"/>
                          </a:solidFill>
                          <a:latin typeface="Calibri" panose="020F0502020204030204" pitchFamily="34" charset="0"/>
                        </a:rPr>
                        <a:t>-0.03</a:t>
                      </a:r>
                    </a:p>
                    <a:p>
                      <a:pPr algn="ctr"/>
                      <a:r>
                        <a:rPr lang="en-US" sz="1200" b="0" u="none" dirty="0">
                          <a:solidFill>
                            <a:schemeClr val="bg1"/>
                          </a:solidFill>
                          <a:latin typeface="Calibri" panose="020F0502020204030204" pitchFamily="34" charset="0"/>
                        </a:rPr>
                        <a:t>(-0.49 to 0.38)</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b="1" u="none" dirty="0">
                          <a:solidFill>
                            <a:schemeClr val="tx1"/>
                          </a:solidFill>
                          <a:latin typeface="Calibri" panose="020F0502020204030204" pitchFamily="34" charset="0"/>
                        </a:rPr>
                        <a:t>Risperidone</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0.57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(0.18 to 3.62)</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0.30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(0.09 to 2.05)</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0.73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(0.22 to 4.78)</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0.52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(0.16 to 3.47)</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2.10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(0.47 to 43.16)</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2.37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(0.87 to 11.14)</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488902257"/>
                  </a:ext>
                </a:extLst>
              </a:tr>
              <a:tr h="370840">
                <a:tc>
                  <a:txBody>
                    <a:bodyPr/>
                    <a:lstStyle/>
                    <a:p>
                      <a:pPr algn="ctr"/>
                      <a:r>
                        <a:rPr lang="en-US" sz="1200" b="0" u="none" dirty="0">
                          <a:solidFill>
                            <a:schemeClr val="bg1"/>
                          </a:solidFill>
                          <a:latin typeface="Calibri" panose="020F0502020204030204" pitchFamily="34" charset="0"/>
                        </a:rPr>
                        <a:t>-0.06</a:t>
                      </a:r>
                    </a:p>
                    <a:p>
                      <a:pPr algn="ctr"/>
                      <a:r>
                        <a:rPr lang="en-US" sz="1200" b="0" u="none" dirty="0">
                          <a:solidFill>
                            <a:schemeClr val="bg1"/>
                          </a:solidFill>
                          <a:latin typeface="Calibri" panose="020F0502020204030204" pitchFamily="34" charset="0"/>
                        </a:rPr>
                        <a:t>(-0.34 to 0.19)</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b="0" u="none" dirty="0">
                          <a:solidFill>
                            <a:schemeClr val="bg1"/>
                          </a:solidFill>
                          <a:latin typeface="Calibri" panose="020F0502020204030204" pitchFamily="34" charset="0"/>
                        </a:rPr>
                        <a:t>-0.04</a:t>
                      </a:r>
                    </a:p>
                    <a:p>
                      <a:pPr algn="ctr"/>
                      <a:r>
                        <a:rPr lang="en-US" sz="1200" b="0" u="none" dirty="0">
                          <a:solidFill>
                            <a:schemeClr val="bg1"/>
                          </a:solidFill>
                          <a:latin typeface="Calibri" panose="020F0502020204030204" pitchFamily="34" charset="0"/>
                        </a:rPr>
                        <a:t>(-0.45 to 0.41)</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b="1" u="none" dirty="0">
                          <a:solidFill>
                            <a:schemeClr val="tx1"/>
                          </a:solidFill>
                          <a:latin typeface="Calibri" panose="020F0502020204030204" pitchFamily="34" charset="0"/>
                        </a:rPr>
                        <a:t>Quetiapine XR (150-250 mg)</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1.09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(0.12 to 1.42)</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0.85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(0.25 to 5.26)</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0.90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(0.34 to 3.57)</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3.32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(0.81 to 52.63)</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3.73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(1.77 to 10.13)</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354271030"/>
                  </a:ext>
                </a:extLst>
              </a:tr>
              <a:tr h="370840">
                <a:tc>
                  <a:txBody>
                    <a:bodyPr/>
                    <a:lstStyle/>
                    <a:p>
                      <a:pPr algn="ctr"/>
                      <a:r>
                        <a:rPr lang="en-US" sz="1200" b="0" u="none" dirty="0">
                          <a:solidFill>
                            <a:schemeClr val="bg1"/>
                          </a:solidFill>
                          <a:latin typeface="Calibri" panose="020F0502020204030204" pitchFamily="34" charset="0"/>
                        </a:rPr>
                        <a:t>-0.12</a:t>
                      </a:r>
                    </a:p>
                    <a:p>
                      <a:pPr algn="ctr"/>
                      <a:r>
                        <a:rPr lang="en-US" sz="1200" b="0" u="none" dirty="0">
                          <a:solidFill>
                            <a:schemeClr val="bg1"/>
                          </a:solidFill>
                          <a:latin typeface="Calibri" panose="020F0502020204030204" pitchFamily="34" charset="0"/>
                        </a:rPr>
                        <a:t>(-0.48 to 0.16)</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b="0" u="none" dirty="0">
                          <a:solidFill>
                            <a:schemeClr val="bg1"/>
                          </a:solidFill>
                          <a:latin typeface="Calibri" panose="020F0502020204030204" pitchFamily="34" charset="0"/>
                        </a:rPr>
                        <a:t>-0.10</a:t>
                      </a:r>
                    </a:p>
                    <a:p>
                      <a:pPr algn="ctr"/>
                      <a:r>
                        <a:rPr lang="en-US" sz="1200" b="0" u="none" dirty="0">
                          <a:solidFill>
                            <a:schemeClr val="bg1"/>
                          </a:solidFill>
                          <a:latin typeface="Calibri" panose="020F0502020204030204" pitchFamily="34" charset="0"/>
                        </a:rPr>
                        <a:t>(-0.51 to 0.29)</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b="0" u="none" dirty="0">
                          <a:solidFill>
                            <a:schemeClr val="bg1"/>
                          </a:solidFill>
                          <a:latin typeface="Calibri" panose="020F0502020204030204" pitchFamily="34" charset="0"/>
                        </a:rPr>
                        <a:t>-0.06</a:t>
                      </a:r>
                    </a:p>
                    <a:p>
                      <a:pPr algn="ctr"/>
                      <a:r>
                        <a:rPr lang="en-US" sz="1200" b="0" u="none" dirty="0">
                          <a:solidFill>
                            <a:schemeClr val="bg1"/>
                          </a:solidFill>
                          <a:latin typeface="Calibri" panose="020F0502020204030204" pitchFamily="34" charset="0"/>
                        </a:rPr>
                        <a:t>(-0.40 to 0.22)</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b="1" u="none" dirty="0">
                          <a:solidFill>
                            <a:schemeClr val="tx1"/>
                          </a:solidFill>
                          <a:latin typeface="Calibri" panose="020F0502020204030204" pitchFamily="34" charset="0"/>
                        </a:rPr>
                        <a:t>Aripiprazole (Standard)</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0.51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(0.12 to 1.42)</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0.87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(0.22 to 2.36)</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7.59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(0.60 to 37.02)</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2.72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(1.34 to 6.82)</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548391876"/>
                  </a:ext>
                </a:extLst>
              </a:tr>
              <a:tr h="370840">
                <a:tc>
                  <a:txBody>
                    <a:bodyPr/>
                    <a:lstStyle/>
                    <a:p>
                      <a:pPr algn="ctr"/>
                      <a:r>
                        <a:rPr lang="en-US" sz="1200" b="0" u="none" dirty="0">
                          <a:solidFill>
                            <a:schemeClr val="bg1"/>
                          </a:solidFill>
                          <a:latin typeface="Calibri" panose="020F0502020204030204" pitchFamily="34" charset="0"/>
                        </a:rPr>
                        <a:t>-0.16</a:t>
                      </a:r>
                    </a:p>
                    <a:p>
                      <a:pPr algn="ctr"/>
                      <a:r>
                        <a:rPr lang="en-US" sz="1200" b="0" u="none" dirty="0">
                          <a:solidFill>
                            <a:schemeClr val="bg1"/>
                          </a:solidFill>
                          <a:latin typeface="Calibri" panose="020F0502020204030204" pitchFamily="34" charset="0"/>
                        </a:rPr>
                        <a:t>(-0.59 to 0.17)</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b="0" u="none" dirty="0">
                          <a:solidFill>
                            <a:schemeClr val="bg1"/>
                          </a:solidFill>
                          <a:latin typeface="Calibri" panose="020F0502020204030204" pitchFamily="34" charset="0"/>
                        </a:rPr>
                        <a:t>-0.14</a:t>
                      </a:r>
                    </a:p>
                    <a:p>
                      <a:pPr algn="ctr"/>
                      <a:r>
                        <a:rPr lang="en-US" sz="1200" b="0" u="none" dirty="0">
                          <a:solidFill>
                            <a:schemeClr val="bg1"/>
                          </a:solidFill>
                          <a:latin typeface="Calibri" panose="020F0502020204030204" pitchFamily="34" charset="0"/>
                        </a:rPr>
                        <a:t>(-0.60 to 0.29)</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b="0" u="none" dirty="0">
                          <a:solidFill>
                            <a:schemeClr val="bg1"/>
                          </a:solidFill>
                          <a:latin typeface="Calibri" panose="020F0502020204030204" pitchFamily="34" charset="0"/>
                        </a:rPr>
                        <a:t>-0.10</a:t>
                      </a:r>
                    </a:p>
                    <a:p>
                      <a:pPr algn="ctr"/>
                      <a:r>
                        <a:rPr lang="en-US" sz="1200" b="0" u="none" dirty="0">
                          <a:solidFill>
                            <a:schemeClr val="bg1"/>
                          </a:solidFill>
                          <a:latin typeface="Calibri" panose="020F0502020204030204" pitchFamily="34" charset="0"/>
                        </a:rPr>
                        <a:t>(-0.51 to 0.24)</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b="0" u="none" dirty="0">
                          <a:solidFill>
                            <a:schemeClr val="bg1"/>
                          </a:solidFill>
                          <a:latin typeface="Calibri" panose="020F0502020204030204" pitchFamily="34" charset="0"/>
                        </a:rPr>
                        <a:t>-0.04</a:t>
                      </a:r>
                    </a:p>
                    <a:p>
                      <a:pPr algn="ctr"/>
                      <a:r>
                        <a:rPr lang="en-US" sz="1200" b="0" u="none" dirty="0">
                          <a:solidFill>
                            <a:schemeClr val="bg1"/>
                          </a:solidFill>
                          <a:latin typeface="Calibri" panose="020F0502020204030204" pitchFamily="34" charset="0"/>
                        </a:rPr>
                        <a:t>(-0.34 to 0.24)</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b="1" u="none" dirty="0">
                          <a:solidFill>
                            <a:schemeClr val="tx1"/>
                          </a:solidFill>
                          <a:latin typeface="Calibri" panose="020F0502020204030204" pitchFamily="34" charset="0"/>
                        </a:rPr>
                        <a:t>Aripiprazole (Low)</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1.25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(0.21 to 4.26)</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10.26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(0.58 to 53.19)</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2.88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(1.00 to 12.96)</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77863549"/>
                  </a:ext>
                </a:extLst>
              </a:tr>
              <a:tr h="370840">
                <a:tc>
                  <a:txBody>
                    <a:bodyPr/>
                    <a:lstStyle/>
                    <a:p>
                      <a:pPr algn="ctr"/>
                      <a:r>
                        <a:rPr lang="en-US" sz="1200" b="0" u="none" dirty="0">
                          <a:solidFill>
                            <a:schemeClr val="bg1"/>
                          </a:solidFill>
                          <a:latin typeface="Calibri" panose="020F0502020204030204" pitchFamily="34" charset="0"/>
                        </a:rPr>
                        <a:t>-0.16</a:t>
                      </a:r>
                    </a:p>
                    <a:p>
                      <a:pPr algn="ctr"/>
                      <a:r>
                        <a:rPr lang="en-US" sz="1200" b="0" u="none" dirty="0">
                          <a:solidFill>
                            <a:schemeClr val="bg1"/>
                          </a:solidFill>
                          <a:latin typeface="Calibri" panose="020F0502020204030204" pitchFamily="34" charset="0"/>
                        </a:rPr>
                        <a:t>(-0.51 to 0.13)</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b="0" u="none" dirty="0">
                          <a:solidFill>
                            <a:schemeClr val="bg1"/>
                          </a:solidFill>
                          <a:latin typeface="Calibri" panose="020F0502020204030204" pitchFamily="34" charset="0"/>
                        </a:rPr>
                        <a:t>-0.14</a:t>
                      </a:r>
                    </a:p>
                    <a:p>
                      <a:pPr algn="ctr"/>
                      <a:r>
                        <a:rPr lang="en-US" sz="1200" b="0" u="none" dirty="0">
                          <a:solidFill>
                            <a:schemeClr val="bg1"/>
                          </a:solidFill>
                          <a:latin typeface="Calibri" panose="020F0502020204030204" pitchFamily="34" charset="0"/>
                        </a:rPr>
                        <a:t>(-0.54 to 0.27)</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b="0" u="none" dirty="0">
                          <a:solidFill>
                            <a:schemeClr val="bg1"/>
                          </a:solidFill>
                          <a:latin typeface="Calibri" panose="020F0502020204030204" pitchFamily="34" charset="0"/>
                        </a:rPr>
                        <a:t>-0.10</a:t>
                      </a:r>
                    </a:p>
                    <a:p>
                      <a:pPr algn="ctr"/>
                      <a:r>
                        <a:rPr lang="en-US" sz="1200" b="0" u="none" dirty="0">
                          <a:solidFill>
                            <a:schemeClr val="bg1"/>
                          </a:solidFill>
                          <a:latin typeface="Calibri" panose="020F0502020204030204" pitchFamily="34" charset="0"/>
                        </a:rPr>
                        <a:t>(-0.43 to 0.20)</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b="0" u="none" dirty="0">
                          <a:solidFill>
                            <a:schemeClr val="bg1"/>
                          </a:solidFill>
                          <a:latin typeface="Calibri" panose="020F0502020204030204" pitchFamily="34" charset="0"/>
                        </a:rPr>
                        <a:t>-0.04</a:t>
                      </a:r>
                    </a:p>
                    <a:p>
                      <a:pPr algn="ctr"/>
                      <a:r>
                        <a:rPr lang="en-US" sz="1200" b="0" u="none" dirty="0">
                          <a:solidFill>
                            <a:schemeClr val="bg1"/>
                          </a:solidFill>
                          <a:latin typeface="Calibri" panose="020F0502020204030204" pitchFamily="34" charset="0"/>
                        </a:rPr>
                        <a:t>(-0.30 to 0.25)</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b="0" u="none" dirty="0">
                          <a:solidFill>
                            <a:schemeClr val="bg1"/>
                          </a:solidFill>
                          <a:latin typeface="Calibri" panose="020F0502020204030204" pitchFamily="34" charset="0"/>
                        </a:rPr>
                        <a:t>0</a:t>
                      </a:r>
                    </a:p>
                    <a:p>
                      <a:pPr algn="ctr"/>
                      <a:r>
                        <a:rPr lang="en-US" sz="1200" b="0" u="none" dirty="0">
                          <a:solidFill>
                            <a:schemeClr val="bg1"/>
                          </a:solidFill>
                          <a:latin typeface="Calibri" panose="020F0502020204030204" pitchFamily="34" charset="0"/>
                        </a:rPr>
                        <a:t>(-0.32 to 0.36)</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b="1" u="none" dirty="0">
                          <a:solidFill>
                            <a:schemeClr val="tx1"/>
                          </a:solidFill>
                          <a:latin typeface="Calibri" panose="020F0502020204030204" pitchFamily="34" charset="0"/>
                        </a:rPr>
                        <a:t>Olanzapine/</a:t>
                      </a:r>
                      <a:br>
                        <a:rPr lang="en-US" sz="1200" b="1" u="none" dirty="0">
                          <a:solidFill>
                            <a:schemeClr val="tx1"/>
                          </a:solidFill>
                          <a:latin typeface="Calibri" panose="020F0502020204030204" pitchFamily="34" charset="0"/>
                        </a:rPr>
                      </a:br>
                      <a:r>
                        <a:rPr lang="en-US" sz="1200" b="1" u="none" dirty="0">
                          <a:solidFill>
                            <a:schemeClr val="tx1"/>
                          </a:solidFill>
                          <a:latin typeface="Calibri" panose="020F0502020204030204" pitchFamily="34" charset="0"/>
                        </a:rPr>
                        <a:t>Fluoxetine (Standard)</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8.53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(1.08 to 36.67)</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3.52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(1.74 to 8.48)</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544005835"/>
                  </a:ext>
                </a:extLst>
              </a:tr>
              <a:tr h="370840">
                <a:tc>
                  <a:txBody>
                    <a:bodyPr/>
                    <a:lstStyle/>
                    <a:p>
                      <a:pPr algn="ctr"/>
                      <a:r>
                        <a:rPr lang="en-US" sz="1200" b="0" u="none" dirty="0">
                          <a:solidFill>
                            <a:schemeClr val="bg1"/>
                          </a:solidFill>
                          <a:latin typeface="Calibri" panose="020F0502020204030204" pitchFamily="34" charset="0"/>
                        </a:rPr>
                        <a:t>-0.40</a:t>
                      </a:r>
                    </a:p>
                    <a:p>
                      <a:pPr algn="ctr"/>
                      <a:r>
                        <a:rPr lang="en-US" sz="1200" b="0" u="none" dirty="0">
                          <a:solidFill>
                            <a:schemeClr val="bg1"/>
                          </a:solidFill>
                          <a:latin typeface="Calibri" panose="020F0502020204030204" pitchFamily="34" charset="0"/>
                        </a:rPr>
                        <a:t>(-0.91 to 0.06)</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b="0" u="none" dirty="0">
                          <a:solidFill>
                            <a:schemeClr val="bg1"/>
                          </a:solidFill>
                          <a:latin typeface="Calibri" panose="020F0502020204030204" pitchFamily="34" charset="0"/>
                        </a:rPr>
                        <a:t>-0.38</a:t>
                      </a:r>
                    </a:p>
                    <a:p>
                      <a:pPr algn="ctr"/>
                      <a:r>
                        <a:rPr lang="en-US" sz="1200" b="0" u="none" dirty="0">
                          <a:solidFill>
                            <a:schemeClr val="bg1"/>
                          </a:solidFill>
                          <a:latin typeface="Calibri" panose="020F0502020204030204" pitchFamily="34" charset="0"/>
                        </a:rPr>
                        <a:t>(-0.92 to 0.17)</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b="0" u="none" dirty="0">
                          <a:solidFill>
                            <a:schemeClr val="bg1"/>
                          </a:solidFill>
                          <a:latin typeface="Calibri" panose="020F0502020204030204" pitchFamily="34" charset="0"/>
                        </a:rPr>
                        <a:t>-0.34</a:t>
                      </a:r>
                    </a:p>
                    <a:p>
                      <a:pPr algn="ctr"/>
                      <a:r>
                        <a:rPr lang="en-US" sz="1200" b="0" u="none" dirty="0">
                          <a:solidFill>
                            <a:schemeClr val="bg1"/>
                          </a:solidFill>
                          <a:latin typeface="Calibri" panose="020F0502020204030204" pitchFamily="34" charset="0"/>
                        </a:rPr>
                        <a:t>(-0.83 to 0.13)</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b="0" u="none" dirty="0">
                          <a:solidFill>
                            <a:schemeClr val="bg1"/>
                          </a:solidFill>
                          <a:latin typeface="Calibri" panose="020F0502020204030204" pitchFamily="34" charset="0"/>
                        </a:rPr>
                        <a:t>-0.28</a:t>
                      </a:r>
                    </a:p>
                    <a:p>
                      <a:pPr algn="ctr"/>
                      <a:r>
                        <a:rPr lang="en-US" sz="1200" b="0" u="none" dirty="0">
                          <a:solidFill>
                            <a:schemeClr val="bg1"/>
                          </a:solidFill>
                          <a:latin typeface="Calibri" panose="020F0502020204030204" pitchFamily="34" charset="0"/>
                        </a:rPr>
                        <a:t>(-0.72 to 0.18)</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b="0" u="none" dirty="0">
                          <a:solidFill>
                            <a:schemeClr val="bg1"/>
                          </a:solidFill>
                          <a:latin typeface="Calibri" panose="020F0502020204030204" pitchFamily="34" charset="0"/>
                        </a:rPr>
                        <a:t>-0.24</a:t>
                      </a:r>
                    </a:p>
                    <a:p>
                      <a:pPr algn="ctr"/>
                      <a:r>
                        <a:rPr lang="en-US" sz="1200" b="0" u="none" dirty="0">
                          <a:solidFill>
                            <a:schemeClr val="bg1"/>
                          </a:solidFill>
                          <a:latin typeface="Calibri" panose="020F0502020204030204" pitchFamily="34" charset="0"/>
                        </a:rPr>
                        <a:t>(-0.72 to 0.27)</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b="0" u="none" dirty="0">
                          <a:solidFill>
                            <a:schemeClr val="bg1"/>
                          </a:solidFill>
                          <a:latin typeface="Calibri" panose="020F0502020204030204" pitchFamily="34" charset="0"/>
                        </a:rPr>
                        <a:t>-0.24</a:t>
                      </a:r>
                    </a:p>
                    <a:p>
                      <a:pPr algn="ctr"/>
                      <a:r>
                        <a:rPr lang="en-US" sz="1200" b="0" u="none" dirty="0">
                          <a:solidFill>
                            <a:schemeClr val="bg1"/>
                          </a:solidFill>
                          <a:latin typeface="Calibri" panose="020F0502020204030204" pitchFamily="34" charset="0"/>
                        </a:rPr>
                        <a:t>(-0.64 to 0.16)</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b="1" u="none" dirty="0">
                          <a:solidFill>
                            <a:schemeClr val="tx1"/>
                          </a:solidFill>
                          <a:latin typeface="Calibri" panose="020F0502020204030204" pitchFamily="34" charset="0"/>
                        </a:rPr>
                        <a:t>Olanzapine/</a:t>
                      </a:r>
                      <a:br>
                        <a:rPr lang="en-US" sz="1200" b="1" u="none" dirty="0">
                          <a:solidFill>
                            <a:schemeClr val="tx1"/>
                          </a:solidFill>
                          <a:latin typeface="Calibri" panose="020F0502020204030204" pitchFamily="34" charset="0"/>
                        </a:rPr>
                      </a:br>
                      <a:r>
                        <a:rPr lang="en-US" sz="1200" b="1" u="none" dirty="0">
                          <a:solidFill>
                            <a:schemeClr val="tx1"/>
                          </a:solidFill>
                          <a:latin typeface="Calibri" panose="020F0502020204030204" pitchFamily="34" charset="0"/>
                        </a:rPr>
                        <a:t>Fluoxetine (Low)</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0.43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(0.09 to 4.05)</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802225298"/>
                  </a:ext>
                </a:extLst>
              </a:tr>
              <a:tr h="280815">
                <a:tc>
                  <a:txBody>
                    <a:bodyPr/>
                    <a:lstStyle/>
                    <a:p>
                      <a:pPr algn="ctr"/>
                      <a:r>
                        <a:rPr lang="en-US" sz="1200" b="0" u="none" dirty="0">
                          <a:solidFill>
                            <a:schemeClr val="tx1"/>
                          </a:solidFill>
                          <a:latin typeface="Calibri" panose="020F0502020204030204" pitchFamily="34" charset="0"/>
                        </a:rPr>
                        <a:t>-0.43</a:t>
                      </a:r>
                    </a:p>
                    <a:p>
                      <a:pPr algn="ctr"/>
                      <a:r>
                        <a:rPr lang="en-US" sz="1200" b="0" u="none" dirty="0">
                          <a:solidFill>
                            <a:schemeClr val="tx1"/>
                          </a:solidFill>
                          <a:latin typeface="Calibri" panose="020F0502020204030204" pitchFamily="34" charset="0"/>
                        </a:rPr>
                        <a:t>(-0.72 to -0.21)</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r>
                        <a:rPr lang="en-US" sz="1200" b="0" u="none" dirty="0">
                          <a:solidFill>
                            <a:schemeClr val="tx1"/>
                          </a:solidFill>
                          <a:latin typeface="Calibri" panose="020F0502020204030204" pitchFamily="34" charset="0"/>
                        </a:rPr>
                        <a:t>-0.41</a:t>
                      </a:r>
                    </a:p>
                    <a:p>
                      <a:pPr algn="ctr"/>
                      <a:r>
                        <a:rPr lang="en-US" sz="1200" b="0" u="none" dirty="0">
                          <a:solidFill>
                            <a:schemeClr val="tx1"/>
                          </a:solidFill>
                          <a:latin typeface="Calibri" panose="020F0502020204030204" pitchFamily="34" charset="0"/>
                        </a:rPr>
                        <a:t>(-0.77 to -0.06)</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r>
                        <a:rPr lang="en-US" sz="1200" b="0" u="none" dirty="0">
                          <a:solidFill>
                            <a:schemeClr val="tx1"/>
                          </a:solidFill>
                          <a:latin typeface="Calibri" panose="020F0502020204030204" pitchFamily="34" charset="0"/>
                        </a:rPr>
                        <a:t>-0.37</a:t>
                      </a:r>
                    </a:p>
                    <a:p>
                      <a:pPr algn="ctr"/>
                      <a:r>
                        <a:rPr lang="en-US" sz="1200" b="0" u="none" dirty="0">
                          <a:solidFill>
                            <a:schemeClr val="tx1"/>
                          </a:solidFill>
                          <a:latin typeface="Calibri" panose="020F0502020204030204" pitchFamily="34" charset="0"/>
                        </a:rPr>
                        <a:t>(-0.64 to -0.14)</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r>
                        <a:rPr lang="en-US" sz="1200" b="0" u="none" dirty="0">
                          <a:solidFill>
                            <a:schemeClr val="tx1"/>
                          </a:solidFill>
                          <a:latin typeface="Calibri" panose="020F0502020204030204" pitchFamily="34" charset="0"/>
                        </a:rPr>
                        <a:t>-0.31</a:t>
                      </a:r>
                    </a:p>
                    <a:p>
                      <a:pPr algn="ctr"/>
                      <a:r>
                        <a:rPr lang="en-US" sz="1200" b="0" u="none" dirty="0">
                          <a:solidFill>
                            <a:schemeClr val="tx1"/>
                          </a:solidFill>
                          <a:latin typeface="Calibri" panose="020F0502020204030204" pitchFamily="34" charset="0"/>
                        </a:rPr>
                        <a:t>(-0.49 to -0.12)</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r>
                        <a:rPr lang="en-US" sz="1200" b="0" u="none" dirty="0">
                          <a:solidFill>
                            <a:schemeClr val="bg1"/>
                          </a:solidFill>
                          <a:latin typeface="Calibri" panose="020F0502020204030204" pitchFamily="34" charset="0"/>
                        </a:rPr>
                        <a:t>-0.27</a:t>
                      </a:r>
                    </a:p>
                    <a:p>
                      <a:pPr algn="ctr"/>
                      <a:r>
                        <a:rPr lang="en-US" sz="1200" b="0" u="none" dirty="0">
                          <a:solidFill>
                            <a:schemeClr val="bg1"/>
                          </a:solidFill>
                          <a:latin typeface="Calibri" panose="020F0502020204030204" pitchFamily="34" charset="0"/>
                        </a:rPr>
                        <a:t>(-0.53 to 0.01)</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b="0" u="none" dirty="0">
                          <a:solidFill>
                            <a:schemeClr val="tx1"/>
                          </a:solidFill>
                          <a:latin typeface="Calibri" panose="020F0502020204030204" pitchFamily="34" charset="0"/>
                        </a:rPr>
                        <a:t>-0.27</a:t>
                      </a:r>
                    </a:p>
                    <a:p>
                      <a:pPr algn="ctr"/>
                      <a:r>
                        <a:rPr lang="en-US" sz="1200" b="0" u="none" dirty="0">
                          <a:solidFill>
                            <a:schemeClr val="tx1"/>
                          </a:solidFill>
                          <a:latin typeface="Calibri" panose="020F0502020204030204" pitchFamily="34" charset="0"/>
                        </a:rPr>
                        <a:t>(-0.48 to -0.08)</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r>
                        <a:rPr lang="en-US" sz="1200" b="0" u="none" dirty="0">
                          <a:solidFill>
                            <a:schemeClr val="bg1"/>
                          </a:solidFill>
                          <a:latin typeface="Calibri" panose="020F0502020204030204" pitchFamily="34" charset="0"/>
                        </a:rPr>
                        <a:t>-0.03</a:t>
                      </a:r>
                    </a:p>
                    <a:p>
                      <a:pPr algn="ctr"/>
                      <a:r>
                        <a:rPr lang="en-US" sz="1200" b="0" u="none" dirty="0">
                          <a:solidFill>
                            <a:schemeClr val="bg1"/>
                          </a:solidFill>
                          <a:latin typeface="Calibri" panose="020F0502020204030204" pitchFamily="34" charset="0"/>
                        </a:rPr>
                        <a:t>(-0.45 to 0.38)</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200" b="1" u="none" dirty="0">
                          <a:solidFill>
                            <a:schemeClr val="tx1"/>
                          </a:solidFill>
                          <a:latin typeface="Calibri" panose="020F0502020204030204" pitchFamily="34" charset="0"/>
                        </a:rPr>
                        <a:t>Placebo</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1079742"/>
                  </a:ext>
                </a:extLst>
              </a:tr>
            </a:tbl>
          </a:graphicData>
        </a:graphic>
      </p:graphicFrame>
      <p:sp>
        <p:nvSpPr>
          <p:cNvPr id="6" name="Title 5"/>
          <p:cNvSpPr>
            <a:spLocks noGrp="1"/>
          </p:cNvSpPr>
          <p:nvPr>
            <p:ph type="title"/>
          </p:nvPr>
        </p:nvSpPr>
        <p:spPr/>
        <p:txBody>
          <a:bodyPr/>
          <a:lstStyle/>
          <a:p>
            <a:r>
              <a:rPr lang="en-US" dirty="0"/>
              <a:t>MDD Treatment Augmentation W</a:t>
            </a:r>
            <a:r>
              <a:rPr lang="en-US" altLang="en-US" dirty="0"/>
              <a:t>ith </a:t>
            </a:r>
            <a:br>
              <a:rPr lang="en-US" altLang="en-US" dirty="0"/>
            </a:br>
            <a:r>
              <a:rPr lang="en-US" altLang="en-US" dirty="0"/>
              <a:t>Second-Generation Antipsychotics: 2015 Meta-Analysis</a:t>
            </a:r>
            <a:endParaRPr lang="en-US" dirty="0"/>
          </a:p>
        </p:txBody>
      </p:sp>
      <p:sp>
        <p:nvSpPr>
          <p:cNvPr id="7" name="Content Placeholder 6"/>
          <p:cNvSpPr>
            <a:spLocks noGrp="1"/>
          </p:cNvSpPr>
          <p:nvPr>
            <p:ph idx="1"/>
          </p:nvPr>
        </p:nvSpPr>
        <p:spPr>
          <a:xfrm>
            <a:off x="604675" y="1513047"/>
            <a:ext cx="10877529" cy="524052"/>
          </a:xfrm>
        </p:spPr>
        <p:txBody>
          <a:bodyPr/>
          <a:lstStyle/>
          <a:p>
            <a:r>
              <a:rPr lang="en-US" sz="1800" dirty="0"/>
              <a:t>Meta-analysis of 18 randomized, placebo-controlled trials of adjunctive second-generation antipsychotics at standard and low doses in patients with treatment-resistant major depressive disorder (N = 4422) </a:t>
            </a:r>
          </a:p>
        </p:txBody>
      </p:sp>
      <p:sp>
        <p:nvSpPr>
          <p:cNvPr id="9" name="Text Placeholder 2">
            <a:extLst>
              <a:ext uri="{FF2B5EF4-FFF2-40B4-BE49-F238E27FC236}">
                <a16:creationId xmlns:a16="http://schemas.microsoft.com/office/drawing/2014/main" id="{3CC36BD6-96F6-4A4D-B9D6-DEEDDA541172}"/>
              </a:ext>
            </a:extLst>
          </p:cNvPr>
          <p:cNvSpPr txBox="1">
            <a:spLocks/>
          </p:cNvSpPr>
          <p:nvPr/>
        </p:nvSpPr>
        <p:spPr>
          <a:xfrm>
            <a:off x="419845" y="6397253"/>
            <a:ext cx="5231876" cy="25090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lvl="0" indent="0">
              <a:buClr>
                <a:srgbClr val="000000"/>
              </a:buClr>
              <a:buNone/>
            </a:pPr>
            <a:r>
              <a:rPr lang="en-US" sz="1200" kern="0" dirty="0">
                <a:solidFill>
                  <a:srgbClr val="455560"/>
                </a:solidFill>
              </a:rPr>
              <a:t>Zhou. Int J Neuropsychopharmacol. 2015;18:</a:t>
            </a:r>
            <a:r>
              <a:rPr lang="en-US" sz="1200" kern="0" dirty="0">
                <a:solidFill>
                  <a:srgbClr val="455560"/>
                </a:solidFill>
                <a:sym typeface="Wingdings" panose="05000000000000000000" pitchFamily="2" charset="2"/>
              </a:rPr>
              <a:t>pyv060.</a:t>
            </a:r>
            <a:endParaRPr kumimoji="0" lang="en-US" sz="1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grpSp>
        <p:nvGrpSpPr>
          <p:cNvPr id="11" name="Group 1">
            <a:extLst>
              <a:ext uri="{FF2B5EF4-FFF2-40B4-BE49-F238E27FC236}">
                <a16:creationId xmlns:a16="http://schemas.microsoft.com/office/drawing/2014/main" id="{0206DA29-0AEA-4DDD-97E6-FF37490304D1}"/>
              </a:ext>
            </a:extLst>
          </p:cNvPr>
          <p:cNvGrpSpPr>
            <a:grpSpLocks/>
          </p:cNvGrpSpPr>
          <p:nvPr/>
        </p:nvGrpSpPr>
        <p:grpSpPr bwMode="auto">
          <a:xfrm>
            <a:off x="9392911" y="6213768"/>
            <a:ext cx="2488502" cy="449064"/>
            <a:chOff x="9602074" y="3550251"/>
            <a:chExt cx="2488502" cy="449257"/>
          </a:xfrm>
        </p:grpSpPr>
        <p:pic>
          <p:nvPicPr>
            <p:cNvPr id="12" name="Picture 11">
              <a:extLst>
                <a:ext uri="{FF2B5EF4-FFF2-40B4-BE49-F238E27FC236}">
                  <a16:creationId xmlns:a16="http://schemas.microsoft.com/office/drawing/2014/main" id="{06B4EF2C-C7B8-4291-8E96-7BAA7B590F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FFC886FF-4C7E-4919-B004-9C95CC354FB4}"/>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3" name="TextBox 22">
            <a:extLst>
              <a:ext uri="{FF2B5EF4-FFF2-40B4-BE49-F238E27FC236}">
                <a16:creationId xmlns:a16="http://schemas.microsoft.com/office/drawing/2014/main" id="{0FBD9489-A3BE-4622-8B87-E4590834EB2E}"/>
              </a:ext>
            </a:extLst>
          </p:cNvPr>
          <p:cNvSpPr txBox="1"/>
          <p:nvPr/>
        </p:nvSpPr>
        <p:spPr bwMode="auto">
          <a:xfrm>
            <a:off x="389913" y="6134523"/>
            <a:ext cx="72155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accent1"/>
                </a:solidFill>
                <a:latin typeface="Calibri" panose="020F0502020204030204" pitchFamily="34" charset="0"/>
              </a:rPr>
              <a:t>Efficacy</a:t>
            </a:r>
            <a:r>
              <a:rPr lang="en-US" sz="1400" b="0" dirty="0">
                <a:solidFill>
                  <a:schemeClr val="bg1"/>
                </a:solidFill>
                <a:latin typeface="Calibri" panose="020F0502020204030204" pitchFamily="34" charset="0"/>
              </a:rPr>
              <a:t> by Depression Symptom Score, standardized mean differences (95% CI) </a:t>
            </a:r>
          </a:p>
        </p:txBody>
      </p:sp>
      <p:sp>
        <p:nvSpPr>
          <p:cNvPr id="24" name="Rectangle 23">
            <a:extLst>
              <a:ext uri="{FF2B5EF4-FFF2-40B4-BE49-F238E27FC236}">
                <a16:creationId xmlns:a16="http://schemas.microsoft.com/office/drawing/2014/main" id="{C1FB4961-9392-45F3-83FA-F1C3CDA47B19}"/>
              </a:ext>
            </a:extLst>
          </p:cNvPr>
          <p:cNvSpPr/>
          <p:nvPr/>
        </p:nvSpPr>
        <p:spPr bwMode="auto">
          <a:xfrm>
            <a:off x="241663" y="6230131"/>
            <a:ext cx="148250" cy="138673"/>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Rectangle 24">
            <a:extLst>
              <a:ext uri="{FF2B5EF4-FFF2-40B4-BE49-F238E27FC236}">
                <a16:creationId xmlns:a16="http://schemas.microsoft.com/office/drawing/2014/main" id="{6484F91B-9938-4D2F-8076-4233FF2DD54C}"/>
              </a:ext>
            </a:extLst>
          </p:cNvPr>
          <p:cNvSpPr/>
          <p:nvPr/>
        </p:nvSpPr>
        <p:spPr bwMode="auto">
          <a:xfrm>
            <a:off x="6285814" y="6219376"/>
            <a:ext cx="148250" cy="13867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TextBox 14">
            <a:extLst>
              <a:ext uri="{FF2B5EF4-FFF2-40B4-BE49-F238E27FC236}">
                <a16:creationId xmlns:a16="http://schemas.microsoft.com/office/drawing/2014/main" id="{A23B6E09-9362-433A-9DD8-6B76613B1FEE}"/>
              </a:ext>
            </a:extLst>
          </p:cNvPr>
          <p:cNvSpPr txBox="1"/>
          <p:nvPr/>
        </p:nvSpPr>
        <p:spPr bwMode="auto">
          <a:xfrm>
            <a:off x="6429869" y="6123768"/>
            <a:ext cx="55204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accent3"/>
                </a:solidFill>
                <a:latin typeface="Calibri" panose="020F0502020204030204" pitchFamily="34" charset="0"/>
              </a:rPr>
              <a:t>Tolerability</a:t>
            </a:r>
            <a:r>
              <a:rPr lang="en-US" sz="1400" dirty="0">
                <a:solidFill>
                  <a:schemeClr val="bg1"/>
                </a:solidFill>
                <a:latin typeface="Calibri" panose="020F0502020204030204" pitchFamily="34" charset="0"/>
              </a:rPr>
              <a:t> by OR of adverse event discontinuation (95% CI)</a:t>
            </a:r>
            <a:endParaRPr lang="en-US" sz="1400" b="0" dirty="0">
              <a:solidFill>
                <a:schemeClr val="bg1"/>
              </a:solidFill>
              <a:latin typeface="Calibri" panose="020F0502020204030204" pitchFamily="34" charset="0"/>
            </a:endParaRPr>
          </a:p>
        </p:txBody>
      </p:sp>
      <p:sp>
        <p:nvSpPr>
          <p:cNvPr id="18" name="TextBox 17">
            <a:extLst>
              <a:ext uri="{FF2B5EF4-FFF2-40B4-BE49-F238E27FC236}">
                <a16:creationId xmlns:a16="http://schemas.microsoft.com/office/drawing/2014/main" id="{8D3B6B9A-8C09-4793-8DAF-5777242199B1}"/>
              </a:ext>
            </a:extLst>
          </p:cNvPr>
          <p:cNvSpPr txBox="1"/>
          <p:nvPr/>
        </p:nvSpPr>
        <p:spPr bwMode="auto">
          <a:xfrm>
            <a:off x="9146358" y="2268386"/>
            <a:ext cx="3045641"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2000" b="1" dirty="0">
                <a:solidFill>
                  <a:schemeClr val="bg1"/>
                </a:solidFill>
                <a:latin typeface="Calibri" panose="020F0502020204030204" pitchFamily="34" charset="0"/>
                <a:cs typeface="Calibri" panose="020F0502020204030204" pitchFamily="34" charset="0"/>
              </a:rPr>
              <a:t>All standard-dose agents:</a:t>
            </a:r>
          </a:p>
          <a:p>
            <a:pPr marL="285750" indent="-285750">
              <a:spcBef>
                <a:spcPct val="50000"/>
              </a:spcBef>
              <a:spcAft>
                <a:spcPct val="0"/>
              </a:spcAft>
              <a:buFont typeface="Wingdings" panose="05000000000000000000" pitchFamily="2" charset="2"/>
              <a:buChar char="§"/>
            </a:pPr>
            <a:r>
              <a:rPr lang="en-US" sz="2000" b="1" dirty="0">
                <a:solidFill>
                  <a:schemeClr val="accent1"/>
                </a:solidFill>
                <a:latin typeface="Calibri" panose="020F0502020204030204" pitchFamily="34" charset="0"/>
                <a:cs typeface="Calibri" panose="020F0502020204030204" pitchFamily="34" charset="0"/>
              </a:rPr>
              <a:t>More effective </a:t>
            </a:r>
            <a:r>
              <a:rPr lang="en-US" sz="2000" dirty="0">
                <a:solidFill>
                  <a:schemeClr val="bg1"/>
                </a:solidFill>
                <a:latin typeface="Calibri" panose="020F0502020204030204" pitchFamily="34" charset="0"/>
                <a:cs typeface="Calibri" panose="020F0502020204030204" pitchFamily="34" charset="0"/>
              </a:rPr>
              <a:t>than placebo</a:t>
            </a:r>
          </a:p>
          <a:p>
            <a:pPr>
              <a:spcBef>
                <a:spcPct val="50000"/>
              </a:spcBef>
              <a:spcAft>
                <a:spcPct val="0"/>
              </a:spcAft>
            </a:pPr>
            <a:br>
              <a:rPr lang="en-US" sz="2000" dirty="0">
                <a:solidFill>
                  <a:schemeClr val="bg1"/>
                </a:solidFill>
                <a:latin typeface="Calibri" panose="020F0502020204030204" pitchFamily="34" charset="0"/>
                <a:cs typeface="Calibri" panose="020F0502020204030204" pitchFamily="34" charset="0"/>
              </a:rPr>
            </a:br>
            <a:endParaRPr lang="en-US" sz="2000" dirty="0">
              <a:solidFill>
                <a:schemeClr val="bg1"/>
              </a:solidFill>
              <a:latin typeface="Calibri" panose="020F0502020204030204" pitchFamily="34" charset="0"/>
              <a:cs typeface="Calibri" panose="020F0502020204030204" pitchFamily="34" charset="0"/>
            </a:endParaRPr>
          </a:p>
          <a:p>
            <a:pPr marL="285750" indent="-285750">
              <a:spcBef>
                <a:spcPct val="50000"/>
              </a:spcBef>
              <a:spcAft>
                <a:spcPct val="0"/>
              </a:spcAft>
              <a:buFont typeface="Wingdings" panose="05000000000000000000" pitchFamily="2" charset="2"/>
              <a:buChar char="§"/>
            </a:pPr>
            <a:r>
              <a:rPr lang="en-US" sz="2000" b="1" dirty="0">
                <a:solidFill>
                  <a:schemeClr val="accent3"/>
                </a:solidFill>
                <a:latin typeface="Calibri" panose="020F0502020204030204" pitchFamily="34" charset="0"/>
                <a:cs typeface="Calibri" panose="020F0502020204030204" pitchFamily="34" charset="0"/>
              </a:rPr>
              <a:t>Had higher rates of discontinuation </a:t>
            </a:r>
            <a:r>
              <a:rPr lang="en-US" sz="2000" dirty="0">
                <a:solidFill>
                  <a:schemeClr val="bg1"/>
                </a:solidFill>
                <a:latin typeface="Calibri" panose="020F0502020204030204" pitchFamily="34" charset="0"/>
                <a:cs typeface="Calibri" panose="020F0502020204030204" pitchFamily="34" charset="0"/>
              </a:rPr>
              <a:t>for adverse events than did placebo</a:t>
            </a:r>
          </a:p>
        </p:txBody>
      </p:sp>
    </p:spTree>
    <p:extLst>
      <p:ext uri="{BB962C8B-B14F-4D97-AF65-F5344CB8AC3E}">
        <p14:creationId xmlns:p14="http://schemas.microsoft.com/office/powerpoint/2010/main" val="966320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09758" y="238127"/>
            <a:ext cx="10988683" cy="1103313"/>
          </a:xfrm>
        </p:spPr>
        <p:txBody>
          <a:bodyPr/>
          <a:lstStyle/>
          <a:p>
            <a:r>
              <a:rPr lang="en-US" dirty="0"/>
              <a:t>MDD Treatment Augmentation W</a:t>
            </a:r>
            <a:r>
              <a:rPr lang="en-US" altLang="en-US" dirty="0"/>
              <a:t>ith Second-Generation Antipsychotics: Efficacy by Degree of Resistance</a:t>
            </a:r>
            <a:endParaRPr lang="en-US" dirty="0"/>
          </a:p>
        </p:txBody>
      </p:sp>
      <p:sp>
        <p:nvSpPr>
          <p:cNvPr id="7" name="Content Placeholder 6"/>
          <p:cNvSpPr>
            <a:spLocks noGrp="1"/>
          </p:cNvSpPr>
          <p:nvPr>
            <p:ph idx="1"/>
          </p:nvPr>
        </p:nvSpPr>
        <p:spPr/>
        <p:txBody>
          <a:bodyPr/>
          <a:lstStyle/>
          <a:p>
            <a:r>
              <a:rPr lang="en-US" sz="1800" dirty="0"/>
              <a:t>Meta-analysis of 11 randomized, controlled trials of adjunctive second-generation antipsychotics in patients with treatment-resistant MDD (N = 3341)</a:t>
            </a:r>
          </a:p>
        </p:txBody>
      </p:sp>
      <p:sp>
        <p:nvSpPr>
          <p:cNvPr id="9" name="Text Placeholder 2">
            <a:extLst>
              <a:ext uri="{FF2B5EF4-FFF2-40B4-BE49-F238E27FC236}">
                <a16:creationId xmlns:a16="http://schemas.microsoft.com/office/drawing/2014/main" id="{3CC36BD6-96F6-4A4D-B9D6-DEEDDA541172}"/>
              </a:ext>
            </a:extLst>
          </p:cNvPr>
          <p:cNvSpPr txBox="1">
            <a:spLocks/>
          </p:cNvSpPr>
          <p:nvPr/>
        </p:nvSpPr>
        <p:spPr>
          <a:xfrm>
            <a:off x="419845" y="6397253"/>
            <a:ext cx="5231876" cy="25090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lvl="0" indent="0">
              <a:buClr>
                <a:srgbClr val="000000"/>
              </a:buClr>
              <a:buNone/>
            </a:pPr>
            <a:r>
              <a:rPr lang="en-US" sz="1200" kern="0" dirty="0">
                <a:solidFill>
                  <a:srgbClr val="455560"/>
                </a:solidFill>
                <a:sym typeface="Wingdings" panose="05000000000000000000" pitchFamily="2" charset="2"/>
              </a:rPr>
              <a:t>Wang. Int J Neuropsychopharmacol. 2015;18:pyv023.</a:t>
            </a:r>
            <a:endParaRPr kumimoji="0" lang="en-US" sz="1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0" name="TextBox 9">
            <a:extLst>
              <a:ext uri="{FF2B5EF4-FFF2-40B4-BE49-F238E27FC236}">
                <a16:creationId xmlns:a16="http://schemas.microsoft.com/office/drawing/2014/main" id="{FB437CD9-F895-4F26-8A14-05EA096D29B3}"/>
              </a:ext>
            </a:extLst>
          </p:cNvPr>
          <p:cNvSpPr txBox="1"/>
          <p:nvPr/>
        </p:nvSpPr>
        <p:spPr bwMode="auto">
          <a:xfrm>
            <a:off x="9136013" y="2731669"/>
            <a:ext cx="270337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ct val="50000"/>
              </a:spcBef>
              <a:spcAft>
                <a:spcPct val="0"/>
              </a:spcAft>
              <a:buFont typeface="Wingdings" panose="05000000000000000000" pitchFamily="2" charset="2"/>
              <a:buChar char="§"/>
            </a:pPr>
            <a:r>
              <a:rPr lang="en-US" sz="2000" dirty="0">
                <a:solidFill>
                  <a:schemeClr val="bg1"/>
                </a:solidFill>
                <a:latin typeface="Calibri" panose="020F0502020204030204" pitchFamily="34" charset="0"/>
                <a:cs typeface="Calibri" panose="020F0502020204030204" pitchFamily="34" charset="0"/>
              </a:rPr>
              <a:t>Improved efficacy with increasing rates of resistance</a:t>
            </a:r>
          </a:p>
        </p:txBody>
      </p:sp>
      <p:grpSp>
        <p:nvGrpSpPr>
          <p:cNvPr id="11" name="Group 1">
            <a:extLst>
              <a:ext uri="{FF2B5EF4-FFF2-40B4-BE49-F238E27FC236}">
                <a16:creationId xmlns:a16="http://schemas.microsoft.com/office/drawing/2014/main" id="{0206DA29-0AEA-4DDD-97E6-FF37490304D1}"/>
              </a:ext>
            </a:extLst>
          </p:cNvPr>
          <p:cNvGrpSpPr>
            <a:grpSpLocks/>
          </p:cNvGrpSpPr>
          <p:nvPr/>
        </p:nvGrpSpPr>
        <p:grpSpPr bwMode="auto">
          <a:xfrm>
            <a:off x="9392911" y="6213768"/>
            <a:ext cx="2488502" cy="449064"/>
            <a:chOff x="9602074" y="3550251"/>
            <a:chExt cx="2488502" cy="449257"/>
          </a:xfrm>
        </p:grpSpPr>
        <p:pic>
          <p:nvPicPr>
            <p:cNvPr id="12" name="Picture 11">
              <a:extLst>
                <a:ext uri="{FF2B5EF4-FFF2-40B4-BE49-F238E27FC236}">
                  <a16:creationId xmlns:a16="http://schemas.microsoft.com/office/drawing/2014/main" id="{06B4EF2C-C7B8-4291-8E96-7BAA7B590F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FFC886FF-4C7E-4919-B004-9C95CC354FB4}"/>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3" name="TextBox 22">
            <a:extLst>
              <a:ext uri="{FF2B5EF4-FFF2-40B4-BE49-F238E27FC236}">
                <a16:creationId xmlns:a16="http://schemas.microsoft.com/office/drawing/2014/main" id="{0FBD9489-A3BE-4622-8B87-E4590834EB2E}"/>
              </a:ext>
            </a:extLst>
          </p:cNvPr>
          <p:cNvSpPr txBox="1"/>
          <p:nvPr/>
        </p:nvSpPr>
        <p:spPr bwMode="auto">
          <a:xfrm>
            <a:off x="925637" y="5532354"/>
            <a:ext cx="28104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History of Treatment Failures:</a:t>
            </a:r>
            <a:endParaRPr lang="en-US" sz="1600" b="0"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914C3D76-DD09-4503-BCB6-82BAF65AC98E}"/>
              </a:ext>
            </a:extLst>
          </p:cNvPr>
          <p:cNvSpPr txBox="1"/>
          <p:nvPr/>
        </p:nvSpPr>
        <p:spPr bwMode="auto">
          <a:xfrm>
            <a:off x="3937276" y="2270418"/>
            <a:ext cx="3951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Meta-Regression of Response Rate</a:t>
            </a:r>
          </a:p>
        </p:txBody>
      </p:sp>
      <p:sp>
        <p:nvSpPr>
          <p:cNvPr id="3" name="TextBox 2">
            <a:extLst>
              <a:ext uri="{FF2B5EF4-FFF2-40B4-BE49-F238E27FC236}">
                <a16:creationId xmlns:a16="http://schemas.microsoft.com/office/drawing/2014/main" id="{9B352E9D-EDCD-444C-B859-00FE919FA499}"/>
              </a:ext>
            </a:extLst>
          </p:cNvPr>
          <p:cNvSpPr txBox="1"/>
          <p:nvPr/>
        </p:nvSpPr>
        <p:spPr bwMode="auto">
          <a:xfrm>
            <a:off x="3689475" y="5531043"/>
            <a:ext cx="3274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8" name="TextBox 17">
            <a:extLst>
              <a:ext uri="{FF2B5EF4-FFF2-40B4-BE49-F238E27FC236}">
                <a16:creationId xmlns:a16="http://schemas.microsoft.com/office/drawing/2014/main" id="{2CECF07A-924C-4774-B8ED-D77BA6E932EC}"/>
              </a:ext>
            </a:extLst>
          </p:cNvPr>
          <p:cNvSpPr txBox="1"/>
          <p:nvPr/>
        </p:nvSpPr>
        <p:spPr bwMode="auto">
          <a:xfrm>
            <a:off x="5832429" y="5523952"/>
            <a:ext cx="3274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19" name="TextBox 18">
            <a:extLst>
              <a:ext uri="{FF2B5EF4-FFF2-40B4-BE49-F238E27FC236}">
                <a16:creationId xmlns:a16="http://schemas.microsoft.com/office/drawing/2014/main" id="{30A8CFCB-AF14-4215-B0DE-90FDFF24B933}"/>
              </a:ext>
            </a:extLst>
          </p:cNvPr>
          <p:cNvSpPr txBox="1"/>
          <p:nvPr/>
        </p:nvSpPr>
        <p:spPr bwMode="auto">
          <a:xfrm>
            <a:off x="7732261" y="5528113"/>
            <a:ext cx="849319" cy="347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 to 4</a:t>
            </a:r>
          </a:p>
        </p:txBody>
      </p:sp>
      <p:sp>
        <p:nvSpPr>
          <p:cNvPr id="20" name="TextBox 19">
            <a:extLst>
              <a:ext uri="{FF2B5EF4-FFF2-40B4-BE49-F238E27FC236}">
                <a16:creationId xmlns:a16="http://schemas.microsoft.com/office/drawing/2014/main" id="{06F5BF2B-7382-4AD1-8290-8ABE9E943224}"/>
              </a:ext>
            </a:extLst>
          </p:cNvPr>
          <p:cNvSpPr txBox="1"/>
          <p:nvPr/>
        </p:nvSpPr>
        <p:spPr bwMode="auto">
          <a:xfrm rot="16200000">
            <a:off x="1831522" y="3900577"/>
            <a:ext cx="28104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Response, log of Risk Ratio</a:t>
            </a:r>
            <a:endParaRPr lang="en-US" sz="1600" b="0" dirty="0">
              <a:solidFill>
                <a:schemeClr val="bg1"/>
              </a:solidFill>
              <a:latin typeface="Calibri" panose="020F0502020204030204" pitchFamily="34" charset="0"/>
            </a:endParaRPr>
          </a:p>
        </p:txBody>
      </p:sp>
      <p:sp>
        <p:nvSpPr>
          <p:cNvPr id="2" name="Freeform: Shape 1">
            <a:extLst>
              <a:ext uri="{FF2B5EF4-FFF2-40B4-BE49-F238E27FC236}">
                <a16:creationId xmlns:a16="http://schemas.microsoft.com/office/drawing/2014/main" id="{7385FC5C-0F19-4421-A039-95811E22BC27}"/>
              </a:ext>
            </a:extLst>
          </p:cNvPr>
          <p:cNvSpPr/>
          <p:nvPr/>
        </p:nvSpPr>
        <p:spPr bwMode="auto">
          <a:xfrm>
            <a:off x="3778899" y="2426756"/>
            <a:ext cx="4432041" cy="3069771"/>
          </a:xfrm>
          <a:custGeom>
            <a:avLst/>
            <a:gdLst>
              <a:gd name="connsiteX0" fmla="*/ 0 w 4432041"/>
              <a:gd name="connsiteY0" fmla="*/ 0 h 3069771"/>
              <a:gd name="connsiteX1" fmla="*/ 0 w 4432041"/>
              <a:gd name="connsiteY1" fmla="*/ 3069771 h 3069771"/>
              <a:gd name="connsiteX2" fmla="*/ 4432041 w 4432041"/>
              <a:gd name="connsiteY2" fmla="*/ 3069771 h 3069771"/>
            </a:gdLst>
            <a:ahLst/>
            <a:cxnLst>
              <a:cxn ang="0">
                <a:pos x="connsiteX0" y="connsiteY0"/>
              </a:cxn>
              <a:cxn ang="0">
                <a:pos x="connsiteX1" y="connsiteY1"/>
              </a:cxn>
              <a:cxn ang="0">
                <a:pos x="connsiteX2" y="connsiteY2"/>
              </a:cxn>
            </a:cxnLst>
            <a:rect l="l" t="t" r="r" b="b"/>
            <a:pathLst>
              <a:path w="4432041" h="3069771">
                <a:moveTo>
                  <a:pt x="0" y="0"/>
                </a:moveTo>
                <a:lnTo>
                  <a:pt x="0" y="3069771"/>
                </a:lnTo>
                <a:lnTo>
                  <a:pt x="4432041" y="3069771"/>
                </a:lnTo>
              </a:path>
            </a:pathLst>
          </a:custGeom>
          <a:noFill/>
          <a:ln w="28575">
            <a:solidFill>
              <a:schemeClr val="bg1"/>
            </a:solidFill>
            <a:miter lim="800000"/>
            <a:headEnd/>
            <a:tailEnd/>
          </a:ln>
        </p:spPr>
        <p:txBody>
          <a:bodyPr rtlCol="0" anchor="ctr"/>
          <a:lstStyle/>
          <a:p>
            <a:pPr algn="ctr"/>
            <a:endParaRPr lang="en-US" dirty="0"/>
          </a:p>
        </p:txBody>
      </p:sp>
      <p:grpSp>
        <p:nvGrpSpPr>
          <p:cNvPr id="8" name="Group 7">
            <a:extLst>
              <a:ext uri="{FF2B5EF4-FFF2-40B4-BE49-F238E27FC236}">
                <a16:creationId xmlns:a16="http://schemas.microsoft.com/office/drawing/2014/main" id="{15828B09-3A6C-4191-911E-3816E1F8FA39}"/>
              </a:ext>
            </a:extLst>
          </p:cNvPr>
          <p:cNvGrpSpPr/>
          <p:nvPr/>
        </p:nvGrpSpPr>
        <p:grpSpPr>
          <a:xfrm>
            <a:off x="3697290" y="2670867"/>
            <a:ext cx="93306" cy="2625969"/>
            <a:chOff x="3697290" y="2772707"/>
            <a:chExt cx="93306" cy="2625969"/>
          </a:xfrm>
        </p:grpSpPr>
        <p:cxnSp>
          <p:nvCxnSpPr>
            <p:cNvPr id="5" name="Straight Connector 4">
              <a:extLst>
                <a:ext uri="{FF2B5EF4-FFF2-40B4-BE49-F238E27FC236}">
                  <a16:creationId xmlns:a16="http://schemas.microsoft.com/office/drawing/2014/main" id="{34A6ECC5-FA5B-4091-90E5-E932572FA4E4}"/>
                </a:ext>
              </a:extLst>
            </p:cNvPr>
            <p:cNvCxnSpPr/>
            <p:nvPr/>
          </p:nvCxnSpPr>
          <p:spPr bwMode="auto">
            <a:xfrm>
              <a:off x="3697290" y="2772707"/>
              <a:ext cx="9330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0F7180B-432E-44F6-B03B-249D1F7AD314}"/>
                </a:ext>
              </a:extLst>
            </p:cNvPr>
            <p:cNvCxnSpPr/>
            <p:nvPr/>
          </p:nvCxnSpPr>
          <p:spPr bwMode="auto">
            <a:xfrm>
              <a:off x="3697290" y="3429199"/>
              <a:ext cx="9330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02952A9-1DF0-4309-B04C-67A86326BDF8}"/>
                </a:ext>
              </a:extLst>
            </p:cNvPr>
            <p:cNvCxnSpPr/>
            <p:nvPr/>
          </p:nvCxnSpPr>
          <p:spPr bwMode="auto">
            <a:xfrm>
              <a:off x="3697290" y="4085691"/>
              <a:ext cx="93306"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3ED243B-59A2-4B53-A7B6-2141A5CCBDE3}"/>
                </a:ext>
              </a:extLst>
            </p:cNvPr>
            <p:cNvCxnSpPr/>
            <p:nvPr/>
          </p:nvCxnSpPr>
          <p:spPr bwMode="auto">
            <a:xfrm>
              <a:off x="3697290" y="4742183"/>
              <a:ext cx="9330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468821D-A420-412D-805F-7CBB0EA34C5A}"/>
                </a:ext>
              </a:extLst>
            </p:cNvPr>
            <p:cNvCxnSpPr/>
            <p:nvPr/>
          </p:nvCxnSpPr>
          <p:spPr bwMode="auto">
            <a:xfrm>
              <a:off x="3697290" y="5398676"/>
              <a:ext cx="93306" cy="0"/>
            </a:xfrm>
            <a:prstGeom prst="line">
              <a:avLst/>
            </a:prstGeom>
            <a:noFill/>
            <a:ln w="28575" cap="flat" cmpd="sng" algn="ctr">
              <a:solidFill>
                <a:schemeClr val="bg1"/>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5B82B907-D1D5-4C50-82CD-78B90F6895CC}"/>
              </a:ext>
            </a:extLst>
          </p:cNvPr>
          <p:cNvGrpSpPr/>
          <p:nvPr/>
        </p:nvGrpSpPr>
        <p:grpSpPr>
          <a:xfrm rot="5400000">
            <a:off x="5947852" y="3403002"/>
            <a:ext cx="93308" cy="4266986"/>
            <a:chOff x="3697290" y="2772707"/>
            <a:chExt cx="93306" cy="2625969"/>
          </a:xfrm>
        </p:grpSpPr>
        <p:cxnSp>
          <p:nvCxnSpPr>
            <p:cNvPr id="27" name="Straight Connector 26">
              <a:extLst>
                <a:ext uri="{FF2B5EF4-FFF2-40B4-BE49-F238E27FC236}">
                  <a16:creationId xmlns:a16="http://schemas.microsoft.com/office/drawing/2014/main" id="{DABB9EA7-3984-4FA4-AA5B-EA429BD14618}"/>
                </a:ext>
              </a:extLst>
            </p:cNvPr>
            <p:cNvCxnSpPr/>
            <p:nvPr/>
          </p:nvCxnSpPr>
          <p:spPr bwMode="auto">
            <a:xfrm>
              <a:off x="3697290" y="2772707"/>
              <a:ext cx="9330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46EF9CD-5A84-44A2-9F77-F7CD025DA335}"/>
                </a:ext>
              </a:extLst>
            </p:cNvPr>
            <p:cNvCxnSpPr/>
            <p:nvPr/>
          </p:nvCxnSpPr>
          <p:spPr bwMode="auto">
            <a:xfrm>
              <a:off x="3697290" y="4085691"/>
              <a:ext cx="9330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D4975A00-1BAD-47EA-AD3F-52C45728ADF7}"/>
                </a:ext>
              </a:extLst>
            </p:cNvPr>
            <p:cNvCxnSpPr/>
            <p:nvPr/>
          </p:nvCxnSpPr>
          <p:spPr bwMode="auto">
            <a:xfrm>
              <a:off x="3697290" y="5398676"/>
              <a:ext cx="93306" cy="0"/>
            </a:xfrm>
            <a:prstGeom prst="line">
              <a:avLst/>
            </a:prstGeom>
            <a:noFill/>
            <a:ln w="28575" cap="flat" cmpd="sng" algn="ctr">
              <a:solidFill>
                <a:schemeClr val="bg1"/>
              </a:solidFill>
              <a:prstDash val="solid"/>
              <a:round/>
              <a:headEnd type="none" w="med" len="med"/>
              <a:tailEnd type="none" w="med" len="med"/>
            </a:ln>
            <a:effectLst/>
          </p:spPr>
        </p:cxnSp>
      </p:grpSp>
      <p:sp>
        <p:nvSpPr>
          <p:cNvPr id="32" name="TextBox 31">
            <a:extLst>
              <a:ext uri="{FF2B5EF4-FFF2-40B4-BE49-F238E27FC236}">
                <a16:creationId xmlns:a16="http://schemas.microsoft.com/office/drawing/2014/main" id="{C7B3A27D-1DF4-482C-8922-1012C8042684}"/>
              </a:ext>
            </a:extLst>
          </p:cNvPr>
          <p:cNvSpPr txBox="1"/>
          <p:nvPr/>
        </p:nvSpPr>
        <p:spPr bwMode="auto">
          <a:xfrm>
            <a:off x="3387945" y="5105753"/>
            <a:ext cx="373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34" name="TextBox 33">
            <a:extLst>
              <a:ext uri="{FF2B5EF4-FFF2-40B4-BE49-F238E27FC236}">
                <a16:creationId xmlns:a16="http://schemas.microsoft.com/office/drawing/2014/main" id="{8008021D-FB5F-4FEA-82E9-59CD8210C737}"/>
              </a:ext>
            </a:extLst>
          </p:cNvPr>
          <p:cNvSpPr txBox="1"/>
          <p:nvPr/>
        </p:nvSpPr>
        <p:spPr bwMode="auto">
          <a:xfrm>
            <a:off x="3380743" y="4447115"/>
            <a:ext cx="373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35" name="TextBox 34">
            <a:extLst>
              <a:ext uri="{FF2B5EF4-FFF2-40B4-BE49-F238E27FC236}">
                <a16:creationId xmlns:a16="http://schemas.microsoft.com/office/drawing/2014/main" id="{B2D9CC2E-AE24-4812-BF78-28C3642234BA}"/>
              </a:ext>
            </a:extLst>
          </p:cNvPr>
          <p:cNvSpPr txBox="1"/>
          <p:nvPr/>
        </p:nvSpPr>
        <p:spPr bwMode="auto">
          <a:xfrm>
            <a:off x="3381117" y="3797039"/>
            <a:ext cx="373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36" name="TextBox 35">
            <a:extLst>
              <a:ext uri="{FF2B5EF4-FFF2-40B4-BE49-F238E27FC236}">
                <a16:creationId xmlns:a16="http://schemas.microsoft.com/office/drawing/2014/main" id="{2E94F599-706D-404A-892D-82F3AD21DEAD}"/>
              </a:ext>
            </a:extLst>
          </p:cNvPr>
          <p:cNvSpPr txBox="1"/>
          <p:nvPr/>
        </p:nvSpPr>
        <p:spPr bwMode="auto">
          <a:xfrm>
            <a:off x="3373915" y="3138401"/>
            <a:ext cx="373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37" name="TextBox 36">
            <a:extLst>
              <a:ext uri="{FF2B5EF4-FFF2-40B4-BE49-F238E27FC236}">
                <a16:creationId xmlns:a16="http://schemas.microsoft.com/office/drawing/2014/main" id="{8DB0B745-ECC8-4C6C-ABBB-3F4477EBA681}"/>
              </a:ext>
            </a:extLst>
          </p:cNvPr>
          <p:cNvSpPr txBox="1"/>
          <p:nvPr/>
        </p:nvSpPr>
        <p:spPr bwMode="auto">
          <a:xfrm>
            <a:off x="3385477" y="2486201"/>
            <a:ext cx="373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cxnSp>
        <p:nvCxnSpPr>
          <p:cNvPr id="46" name="Straight Connector 45">
            <a:extLst>
              <a:ext uri="{FF2B5EF4-FFF2-40B4-BE49-F238E27FC236}">
                <a16:creationId xmlns:a16="http://schemas.microsoft.com/office/drawing/2014/main" id="{4683B004-EC0A-4192-A193-E01A24A944C7}"/>
              </a:ext>
            </a:extLst>
          </p:cNvPr>
          <p:cNvCxnSpPr>
            <a:cxnSpLocks/>
          </p:cNvCxnSpPr>
          <p:nvPr/>
        </p:nvCxnSpPr>
        <p:spPr bwMode="auto">
          <a:xfrm flipV="1">
            <a:off x="3853199" y="3633911"/>
            <a:ext cx="4274801" cy="1600349"/>
          </a:xfrm>
          <a:prstGeom prst="line">
            <a:avLst/>
          </a:prstGeom>
          <a:noFill/>
          <a:ln w="28575" cap="flat" cmpd="sng" algn="ctr">
            <a:solidFill>
              <a:schemeClr val="accent3"/>
            </a:solidFill>
            <a:prstDash val="solid"/>
            <a:round/>
            <a:headEnd type="none" w="med" len="med"/>
            <a:tailEnd type="none" w="med" len="med"/>
          </a:ln>
          <a:effectLst/>
        </p:spPr>
      </p:cxnSp>
      <p:sp>
        <p:nvSpPr>
          <p:cNvPr id="48" name="Oval 47">
            <a:extLst>
              <a:ext uri="{FF2B5EF4-FFF2-40B4-BE49-F238E27FC236}">
                <a16:creationId xmlns:a16="http://schemas.microsoft.com/office/drawing/2014/main" id="{D21F5F17-67B8-44CC-852F-B073DCEED90B}"/>
              </a:ext>
            </a:extLst>
          </p:cNvPr>
          <p:cNvSpPr/>
          <p:nvPr/>
        </p:nvSpPr>
        <p:spPr bwMode="auto">
          <a:xfrm>
            <a:off x="8081355" y="2490597"/>
            <a:ext cx="59308" cy="59308"/>
          </a:xfrm>
          <a:prstGeom prst="ellipse">
            <a:avLst/>
          </a:prstGeom>
          <a:solidFill>
            <a:schemeClr val="tx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Oval 48">
            <a:extLst>
              <a:ext uri="{FF2B5EF4-FFF2-40B4-BE49-F238E27FC236}">
                <a16:creationId xmlns:a16="http://schemas.microsoft.com/office/drawing/2014/main" id="{2861CC90-BD86-4534-8286-0913B378D129}"/>
              </a:ext>
            </a:extLst>
          </p:cNvPr>
          <p:cNvSpPr/>
          <p:nvPr/>
        </p:nvSpPr>
        <p:spPr bwMode="auto">
          <a:xfrm>
            <a:off x="8071911" y="2902370"/>
            <a:ext cx="93308" cy="93308"/>
          </a:xfrm>
          <a:prstGeom prst="ellipse">
            <a:avLst/>
          </a:prstGeom>
          <a:solidFill>
            <a:schemeClr val="tx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Oval 49">
            <a:extLst>
              <a:ext uri="{FF2B5EF4-FFF2-40B4-BE49-F238E27FC236}">
                <a16:creationId xmlns:a16="http://schemas.microsoft.com/office/drawing/2014/main" id="{451DBC19-5C6F-4B39-811A-3DD8CC0C7D68}"/>
              </a:ext>
            </a:extLst>
          </p:cNvPr>
          <p:cNvSpPr/>
          <p:nvPr/>
        </p:nvSpPr>
        <p:spPr bwMode="auto">
          <a:xfrm>
            <a:off x="8081355" y="4302014"/>
            <a:ext cx="59308" cy="59308"/>
          </a:xfrm>
          <a:prstGeom prst="ellipse">
            <a:avLst/>
          </a:prstGeom>
          <a:solidFill>
            <a:schemeClr val="tx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Oval 50">
            <a:extLst>
              <a:ext uri="{FF2B5EF4-FFF2-40B4-BE49-F238E27FC236}">
                <a16:creationId xmlns:a16="http://schemas.microsoft.com/office/drawing/2014/main" id="{5D9973C1-975B-4BC9-911C-7602FE2CC9AA}"/>
              </a:ext>
            </a:extLst>
          </p:cNvPr>
          <p:cNvSpPr/>
          <p:nvPr/>
        </p:nvSpPr>
        <p:spPr bwMode="auto">
          <a:xfrm>
            <a:off x="8061642" y="4156179"/>
            <a:ext cx="93308" cy="93308"/>
          </a:xfrm>
          <a:prstGeom prst="ellipse">
            <a:avLst/>
          </a:prstGeom>
          <a:solidFill>
            <a:schemeClr val="tx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Oval 51">
            <a:extLst>
              <a:ext uri="{FF2B5EF4-FFF2-40B4-BE49-F238E27FC236}">
                <a16:creationId xmlns:a16="http://schemas.microsoft.com/office/drawing/2014/main" id="{0FC4E4A3-664E-494D-97D1-27982F2F01A3}"/>
              </a:ext>
            </a:extLst>
          </p:cNvPr>
          <p:cNvSpPr/>
          <p:nvPr/>
        </p:nvSpPr>
        <p:spPr bwMode="auto">
          <a:xfrm>
            <a:off x="5956549" y="3947655"/>
            <a:ext cx="59308" cy="59308"/>
          </a:xfrm>
          <a:prstGeom prst="ellipse">
            <a:avLst/>
          </a:prstGeom>
          <a:solidFill>
            <a:schemeClr val="tx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Oval 52">
            <a:extLst>
              <a:ext uri="{FF2B5EF4-FFF2-40B4-BE49-F238E27FC236}">
                <a16:creationId xmlns:a16="http://schemas.microsoft.com/office/drawing/2014/main" id="{BDE54E34-270D-4401-B6A1-AE634B4C13F0}"/>
              </a:ext>
            </a:extLst>
          </p:cNvPr>
          <p:cNvSpPr/>
          <p:nvPr/>
        </p:nvSpPr>
        <p:spPr bwMode="auto">
          <a:xfrm>
            <a:off x="5952153" y="5143252"/>
            <a:ext cx="59308" cy="59308"/>
          </a:xfrm>
          <a:prstGeom prst="ellipse">
            <a:avLst/>
          </a:prstGeom>
          <a:solidFill>
            <a:schemeClr val="tx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Oval 53">
            <a:extLst>
              <a:ext uri="{FF2B5EF4-FFF2-40B4-BE49-F238E27FC236}">
                <a16:creationId xmlns:a16="http://schemas.microsoft.com/office/drawing/2014/main" id="{D7380A56-53DA-4264-A494-76B18F2AEC86}"/>
              </a:ext>
            </a:extLst>
          </p:cNvPr>
          <p:cNvSpPr/>
          <p:nvPr/>
        </p:nvSpPr>
        <p:spPr bwMode="auto">
          <a:xfrm>
            <a:off x="3823545" y="4282692"/>
            <a:ext cx="59308" cy="59308"/>
          </a:xfrm>
          <a:prstGeom prst="ellipse">
            <a:avLst/>
          </a:prstGeom>
          <a:solidFill>
            <a:schemeClr val="tx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Oval 54">
            <a:extLst>
              <a:ext uri="{FF2B5EF4-FFF2-40B4-BE49-F238E27FC236}">
                <a16:creationId xmlns:a16="http://schemas.microsoft.com/office/drawing/2014/main" id="{0F6ED71E-84F6-44F9-8CD6-C1DF6372DA9F}"/>
              </a:ext>
            </a:extLst>
          </p:cNvPr>
          <p:cNvSpPr/>
          <p:nvPr/>
        </p:nvSpPr>
        <p:spPr bwMode="auto">
          <a:xfrm>
            <a:off x="3791993" y="5221112"/>
            <a:ext cx="118981" cy="118981"/>
          </a:xfrm>
          <a:prstGeom prst="ellipse">
            <a:avLst/>
          </a:prstGeom>
          <a:solidFill>
            <a:schemeClr val="tx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Oval 55">
            <a:extLst>
              <a:ext uri="{FF2B5EF4-FFF2-40B4-BE49-F238E27FC236}">
                <a16:creationId xmlns:a16="http://schemas.microsoft.com/office/drawing/2014/main" id="{FE11F24E-383B-4C63-A3E5-3FE96AEDF345}"/>
              </a:ext>
            </a:extLst>
          </p:cNvPr>
          <p:cNvSpPr/>
          <p:nvPr/>
        </p:nvSpPr>
        <p:spPr bwMode="auto">
          <a:xfrm>
            <a:off x="3801523" y="5361117"/>
            <a:ext cx="104510" cy="104510"/>
          </a:xfrm>
          <a:prstGeom prst="ellipse">
            <a:avLst/>
          </a:prstGeom>
          <a:solidFill>
            <a:schemeClr val="tx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233554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7331D-7789-4614-BE6E-64C2820BB2C1}"/>
              </a:ext>
            </a:extLst>
          </p:cNvPr>
          <p:cNvSpPr>
            <a:spLocks noGrp="1"/>
          </p:cNvSpPr>
          <p:nvPr>
            <p:ph type="title"/>
          </p:nvPr>
        </p:nvSpPr>
        <p:spPr/>
        <p:txBody>
          <a:bodyPr>
            <a:noAutofit/>
          </a:bodyPr>
          <a:lstStyle/>
          <a:p>
            <a:r>
              <a:rPr lang="en-US" dirty="0"/>
              <a:t>MDD Treatment Augmentation</a:t>
            </a:r>
            <a:r>
              <a:rPr lang="en-US" dirty="0">
                <a:latin typeface="Calibri body"/>
              </a:rPr>
              <a:t>: Key Studies of </a:t>
            </a:r>
            <a:br>
              <a:rPr lang="en-US" dirty="0">
                <a:latin typeface="Calibri body"/>
              </a:rPr>
            </a:br>
            <a:r>
              <a:rPr lang="en-US" dirty="0">
                <a:latin typeface="Calibri body"/>
              </a:rPr>
              <a:t>Second-Generation Antipsychotics </a:t>
            </a:r>
            <a:endParaRPr lang="en-US" sz="2400" dirty="0">
              <a:latin typeface="Calibri body"/>
            </a:endParaRPr>
          </a:p>
        </p:txBody>
      </p:sp>
      <p:sp>
        <p:nvSpPr>
          <p:cNvPr id="4" name="Text Box 11">
            <a:extLst>
              <a:ext uri="{FF2B5EF4-FFF2-40B4-BE49-F238E27FC236}">
                <a16:creationId xmlns:a16="http://schemas.microsoft.com/office/drawing/2014/main" id="{82135A42-69B5-4DF7-97F3-FC3181C35BC2}"/>
              </a:ext>
            </a:extLst>
          </p:cNvPr>
          <p:cNvSpPr txBox="1">
            <a:spLocks noChangeArrowheads="1"/>
          </p:cNvSpPr>
          <p:nvPr/>
        </p:nvSpPr>
        <p:spPr bwMode="auto">
          <a:xfrm>
            <a:off x="437147" y="6181725"/>
            <a:ext cx="73873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0" fontAlgn="base" hangingPunct="0">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Berman. </a:t>
            </a:r>
            <a:r>
              <a:rPr lang="pl-PL" altLang="en-US" sz="1200" dirty="0">
                <a:solidFill>
                  <a:srgbClr val="455560"/>
                </a:solidFill>
                <a:latin typeface="Calibri" panose="020F0502020204030204" pitchFamily="34" charset="0"/>
                <a:cs typeface="Arial" panose="020B0604020202020204" pitchFamily="34" charset="0"/>
              </a:rPr>
              <a:t>J Clin Psychiatry. 2007;68:843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r>
              <a:rPr lang="en-US" altLang="en-US" sz="1200" dirty="0">
                <a:solidFill>
                  <a:srgbClr val="455560"/>
                </a:solidFill>
                <a:latin typeface="Calibri" panose="020F0502020204030204" pitchFamily="34" charset="0"/>
                <a:cs typeface="Arial" panose="020B0604020202020204" pitchFamily="34" charset="0"/>
              </a:rPr>
              <a:t> 2. </a:t>
            </a:r>
            <a:r>
              <a:rPr lang="fr-FR" altLang="en-US" sz="1200" dirty="0">
                <a:solidFill>
                  <a:srgbClr val="455560"/>
                </a:solidFill>
                <a:latin typeface="Calibri" panose="020F0502020204030204" pitchFamily="34" charset="0"/>
                <a:cs typeface="Arial" panose="020B0604020202020204" pitchFamily="34" charset="0"/>
              </a:rPr>
              <a:t>Tohen. J Clin Psychiatry. 2010;71:451. </a:t>
            </a:r>
            <a:br>
              <a:rPr lang="fr-FR" altLang="en-US" sz="1200" dirty="0">
                <a:solidFill>
                  <a:srgbClr val="455560"/>
                </a:solidFill>
                <a:latin typeface="Calibri" panose="020F0502020204030204" pitchFamily="34" charset="0"/>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a:t>
            </a:r>
            <a:r>
              <a:rPr lang="en-US" altLang="en-US" sz="1200" dirty="0">
                <a:solidFill>
                  <a:srgbClr val="455560"/>
                </a:solidFill>
                <a:latin typeface="Calibri" panose="020F0502020204030204" pitchFamily="34" charset="0"/>
                <a:cs typeface="Arial" panose="020B0604020202020204" pitchFamily="34" charset="0"/>
              </a:rPr>
              <a:t>El-Khalili. </a:t>
            </a:r>
            <a:r>
              <a:rPr lang="fr-FR" altLang="en-US" sz="1200" dirty="0">
                <a:solidFill>
                  <a:srgbClr val="455560"/>
                </a:solidFill>
                <a:latin typeface="Calibri" panose="020F0502020204030204" pitchFamily="34" charset="0"/>
                <a:cs typeface="Arial" panose="020B0604020202020204" pitchFamily="34" charset="0"/>
              </a:rPr>
              <a:t>Int J Neuropsychopharmacol. 2010;13:917.</a:t>
            </a:r>
            <a:r>
              <a:rPr lang="en-US" altLang="en-US" sz="1200" dirty="0">
                <a:solidFill>
                  <a:srgbClr val="455560"/>
                </a:solidFill>
                <a:latin typeface="Calibri" panose="020F0502020204030204" pitchFamily="34" charset="0"/>
                <a:cs typeface="Arial" panose="020B0604020202020204" pitchFamily="34" charset="0"/>
              </a:rPr>
              <a:t> 4. Thase. </a:t>
            </a:r>
            <a:r>
              <a:rPr lang="pl-PL" altLang="en-US" sz="1200" dirty="0">
                <a:solidFill>
                  <a:srgbClr val="455560"/>
                </a:solidFill>
                <a:latin typeface="Calibri" panose="020F0502020204030204" pitchFamily="34" charset="0"/>
                <a:cs typeface="Arial" panose="020B0604020202020204" pitchFamily="34" charset="0"/>
              </a:rPr>
              <a:t>J Clin Psychiatry. 2015;76:1224</a:t>
            </a:r>
            <a:r>
              <a:rPr lang="en-US" altLang="en-US" sz="1200" dirty="0">
                <a:solidFill>
                  <a:srgbClr val="455560"/>
                </a:solidFill>
                <a:latin typeface="Calibri" panose="020F0502020204030204" pitchFamily="34" charset="0"/>
                <a:cs typeface="Arial" panose="020B0604020202020204" pitchFamily="34" charset="0"/>
              </a:rPr>
              <a:t>. </a:t>
            </a:r>
            <a:endParaRPr lang="fr-FR" altLang="en-US" sz="1200" dirty="0">
              <a:solidFill>
                <a:srgbClr val="455560"/>
              </a:solidFill>
              <a:latin typeface="Calibri" panose="020F0502020204030204" pitchFamily="34" charset="0"/>
              <a:cs typeface="Arial" panose="020B0604020202020204" pitchFamily="34" charset="0"/>
            </a:endParaRPr>
          </a:p>
        </p:txBody>
      </p:sp>
      <p:graphicFrame>
        <p:nvGraphicFramePr>
          <p:cNvPr id="7" name="Table 7">
            <a:extLst>
              <a:ext uri="{FF2B5EF4-FFF2-40B4-BE49-F238E27FC236}">
                <a16:creationId xmlns:a16="http://schemas.microsoft.com/office/drawing/2014/main" id="{F2F8DA30-B650-43F6-96C8-343009D482B0}"/>
              </a:ext>
            </a:extLst>
          </p:cNvPr>
          <p:cNvGraphicFramePr>
            <a:graphicFrameLocks noGrp="1"/>
          </p:cNvGraphicFramePr>
          <p:nvPr>
            <p:extLst>
              <p:ext uri="{D42A27DB-BD31-4B8C-83A1-F6EECF244321}">
                <p14:modId xmlns:p14="http://schemas.microsoft.com/office/powerpoint/2010/main" val="2190723002"/>
              </p:ext>
            </p:extLst>
          </p:nvPr>
        </p:nvGraphicFramePr>
        <p:xfrm>
          <a:off x="723899" y="1600200"/>
          <a:ext cx="10744199" cy="4206240"/>
        </p:xfrm>
        <a:graphic>
          <a:graphicData uri="http://schemas.openxmlformats.org/drawingml/2006/table">
            <a:tbl>
              <a:tblPr firstRow="1" bandRow="1">
                <a:tableStyleId>{5C22544A-7EE6-4342-B048-85BDC9FD1C3A}</a:tableStyleId>
              </a:tblPr>
              <a:tblGrid>
                <a:gridCol w="1778316">
                  <a:extLst>
                    <a:ext uri="{9D8B030D-6E8A-4147-A177-3AD203B41FA5}">
                      <a16:colId xmlns:a16="http://schemas.microsoft.com/office/drawing/2014/main" val="1996047931"/>
                    </a:ext>
                  </a:extLst>
                </a:gridCol>
                <a:gridCol w="1318180">
                  <a:extLst>
                    <a:ext uri="{9D8B030D-6E8A-4147-A177-3AD203B41FA5}">
                      <a16:colId xmlns:a16="http://schemas.microsoft.com/office/drawing/2014/main" val="1167515342"/>
                    </a:ext>
                  </a:extLst>
                </a:gridCol>
                <a:gridCol w="1318180">
                  <a:extLst>
                    <a:ext uri="{9D8B030D-6E8A-4147-A177-3AD203B41FA5}">
                      <a16:colId xmlns:a16="http://schemas.microsoft.com/office/drawing/2014/main" val="1228699524"/>
                    </a:ext>
                  </a:extLst>
                </a:gridCol>
                <a:gridCol w="1285626">
                  <a:extLst>
                    <a:ext uri="{9D8B030D-6E8A-4147-A177-3AD203B41FA5}">
                      <a16:colId xmlns:a16="http://schemas.microsoft.com/office/drawing/2014/main" val="4186419758"/>
                    </a:ext>
                  </a:extLst>
                </a:gridCol>
                <a:gridCol w="1325301">
                  <a:extLst>
                    <a:ext uri="{9D8B030D-6E8A-4147-A177-3AD203B41FA5}">
                      <a16:colId xmlns:a16="http://schemas.microsoft.com/office/drawing/2014/main" val="2299306558"/>
                    </a:ext>
                  </a:extLst>
                </a:gridCol>
                <a:gridCol w="1260654">
                  <a:extLst>
                    <a:ext uri="{9D8B030D-6E8A-4147-A177-3AD203B41FA5}">
                      <a16:colId xmlns:a16="http://schemas.microsoft.com/office/drawing/2014/main" val="2137997283"/>
                    </a:ext>
                  </a:extLst>
                </a:gridCol>
                <a:gridCol w="1440130">
                  <a:extLst>
                    <a:ext uri="{9D8B030D-6E8A-4147-A177-3AD203B41FA5}">
                      <a16:colId xmlns:a16="http://schemas.microsoft.com/office/drawing/2014/main" val="3037964282"/>
                    </a:ext>
                  </a:extLst>
                </a:gridCol>
                <a:gridCol w="1017812">
                  <a:extLst>
                    <a:ext uri="{9D8B030D-6E8A-4147-A177-3AD203B41FA5}">
                      <a16:colId xmlns:a16="http://schemas.microsoft.com/office/drawing/2014/main" val="3931778034"/>
                    </a:ext>
                  </a:extLst>
                </a:gridCol>
              </a:tblGrid>
              <a:tr h="218853">
                <a:tc>
                  <a:txBody>
                    <a:bodyPr/>
                    <a:lstStyle/>
                    <a:p>
                      <a:pPr algn="l"/>
                      <a:endParaRPr lang="en-US" sz="1800" baseline="0" dirty="0">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endParaRPr lang="en-US" sz="1800" baseline="0" dirty="0">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endParaRPr lang="en-US" sz="1800" baseline="0" dirty="0">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gridSpan="2">
                  <a:txBody>
                    <a:bodyPr/>
                    <a:lstStyle/>
                    <a:p>
                      <a:pPr algn="ctr"/>
                      <a:r>
                        <a:rPr lang="en-US" sz="1800" baseline="0" dirty="0">
                          <a:latin typeface="Calibri" panose="020F0502020204030204" pitchFamily="34" charset="0"/>
                          <a:cs typeface="Calibri" panose="020F0502020204030204" pitchFamily="34" charset="0"/>
                        </a:rPr>
                        <a:t>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hMerge="1">
                  <a:txBody>
                    <a:bodyPr/>
                    <a:lstStyle/>
                    <a:p>
                      <a:pPr algn="ctr"/>
                      <a:endParaRPr lang="en-US" sz="2000" baseline="0" dirty="0">
                        <a:latin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chemeClr val="tx1"/>
                          </a:solidFill>
                          <a:latin typeface="Calibri" panose="020F0502020204030204" pitchFamily="34" charset="0"/>
                          <a:ea typeface="+mn-ea"/>
                          <a:cs typeface="Calibri" panose="020F0502020204030204" pitchFamily="34" charset="0"/>
                        </a:rPr>
                        <a:t>Mean Change in MADRS After 6 Wks</a:t>
                      </a:r>
                      <a:endParaRPr lang="en-US" sz="1800" b="1" kern="1200" baseline="0" dirty="0">
                        <a:solidFill>
                          <a:schemeClr val="lt1"/>
                        </a:solidFill>
                        <a:latin typeface="Calibri" panose="020F0502020204030204" pitchFamily="34" charset="0"/>
                        <a:ea typeface="+mn-ea"/>
                        <a:cs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1" kern="1200" baseline="0" dirty="0">
                        <a:solidFill>
                          <a:schemeClr val="lt1"/>
                        </a:solidFill>
                        <a:latin typeface="Calibri" panose="020F0502020204030204" pitchFamily="34" charset="0"/>
                        <a:ea typeface="+mn-ea"/>
                        <a:cs typeface="+mn-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1" kern="1200" baseline="0" dirty="0">
                        <a:solidFill>
                          <a:schemeClr val="lt1"/>
                        </a:solidFill>
                        <a:latin typeface="Calibri" panose="020F0502020204030204" pitchFamily="34" charset="0"/>
                        <a:ea typeface="+mn-ea"/>
                        <a:cs typeface="+mn-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2295886660"/>
                  </a:ext>
                </a:extLst>
              </a:tr>
              <a:tr h="387202">
                <a:tc>
                  <a:txBody>
                    <a:bodyPr/>
                    <a:lstStyle/>
                    <a:p>
                      <a:pPr algn="l"/>
                      <a:r>
                        <a:rPr lang="en-US" sz="1800" b="1" baseline="0" dirty="0">
                          <a:solidFill>
                            <a:schemeClr val="tx1"/>
                          </a:solidFill>
                          <a:latin typeface="Calibri" panose="020F0502020204030204" pitchFamily="34" charset="0"/>
                          <a:cs typeface="Calibri" panose="020F0502020204030204" pitchFamily="34" charset="0"/>
                        </a:rPr>
                        <a:t>Agent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baseline="0" dirty="0">
                          <a:solidFill>
                            <a:schemeClr val="tx1"/>
                          </a:solidFill>
                          <a:latin typeface="Calibri" panose="020F0502020204030204" pitchFamily="34" charset="0"/>
                          <a:cs typeface="Calibri" panose="020F0502020204030204" pitchFamily="34" charset="0"/>
                        </a:rPr>
                        <a:t>Comparator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b="1" baseline="0" dirty="0">
                          <a:solidFill>
                            <a:schemeClr val="tx1"/>
                          </a:solidFill>
                          <a:latin typeface="Calibri" panose="020F0502020204030204" pitchFamily="34" charset="0"/>
                          <a:cs typeface="Calibri" panose="020F0502020204030204" pitchFamily="34" charset="0"/>
                        </a:rPr>
                        <a:t>MDD Population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b="1" baseline="0" dirty="0">
                          <a:solidFill>
                            <a:schemeClr val="tx1"/>
                          </a:solidFill>
                          <a:latin typeface="Calibri" panose="020F0502020204030204" pitchFamily="34" charset="0"/>
                          <a:cs typeface="Calibri" panose="020F0502020204030204" pitchFamily="34" charset="0"/>
                        </a:rPr>
                        <a:t>Treatment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b="1" baseline="0" dirty="0">
                          <a:solidFill>
                            <a:schemeClr val="tx1"/>
                          </a:solidFill>
                          <a:latin typeface="Calibri" panose="020F0502020204030204" pitchFamily="34" charset="0"/>
                          <a:cs typeface="Calibri" panose="020F0502020204030204" pitchFamily="34" charset="0"/>
                        </a:rPr>
                        <a:t>Comparator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b="1" baseline="0" dirty="0">
                          <a:solidFill>
                            <a:schemeClr val="tx1"/>
                          </a:solidFill>
                          <a:latin typeface="Calibri" panose="020F0502020204030204" pitchFamily="34" charset="0"/>
                          <a:cs typeface="Calibri" panose="020F0502020204030204" pitchFamily="34" charset="0"/>
                        </a:rPr>
                        <a:t>Treatment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b="1" baseline="0" dirty="0">
                          <a:solidFill>
                            <a:schemeClr val="tx1"/>
                          </a:solidFill>
                          <a:latin typeface="Calibri" panose="020F0502020204030204" pitchFamily="34" charset="0"/>
                          <a:cs typeface="Calibri" panose="020F0502020204030204" pitchFamily="34" charset="0"/>
                        </a:rPr>
                        <a:t>Comparator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b="1" i="1" baseline="0" dirty="0">
                          <a:solidFill>
                            <a:schemeClr val="tx1"/>
                          </a:solidFill>
                          <a:latin typeface="Calibri" panose="020F0502020204030204" pitchFamily="34" charset="0"/>
                          <a:cs typeface="Calibri" panose="020F0502020204030204" pitchFamily="34" charset="0"/>
                        </a:rPr>
                        <a:t>P</a:t>
                      </a:r>
                      <a:r>
                        <a:rPr lang="en-US" sz="1800" b="1" baseline="0" dirty="0">
                          <a:solidFill>
                            <a:schemeClr val="tx1"/>
                          </a:solidFill>
                          <a:latin typeface="Calibri" panose="020F0502020204030204" pitchFamily="34" charset="0"/>
                          <a:cs typeface="Calibri" panose="020F0502020204030204" pitchFamily="34" charset="0"/>
                        </a:rPr>
                        <a:t> value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361965325"/>
                  </a:ext>
                </a:extLst>
              </a:tr>
              <a:tr h="387202">
                <a:tc>
                  <a:txBody>
                    <a:bodyPr/>
                    <a:lstStyle/>
                    <a:p>
                      <a:pPr algn="l"/>
                      <a:r>
                        <a:rPr lang="en-US" sz="1800" b="1" dirty="0">
                          <a:solidFill>
                            <a:schemeClr val="bg1"/>
                          </a:solidFill>
                          <a:latin typeface="Calibri" panose="020F0502020204030204" pitchFamily="34" charset="0"/>
                          <a:cs typeface="Calibri" panose="020F0502020204030204" pitchFamily="34" charset="0"/>
                        </a:rPr>
                        <a:t>Aripiprazole</a:t>
                      </a:r>
                      <a:r>
                        <a:rPr lang="en-US" sz="1800" dirty="0">
                          <a:solidFill>
                            <a:schemeClr val="bg1"/>
                          </a:solidFill>
                          <a:latin typeface="Calibri" panose="020F0502020204030204" pitchFamily="34" charset="0"/>
                          <a:cs typeface="Calibri" panose="020F0502020204030204" pitchFamily="34" charset="0"/>
                        </a:rPr>
                        <a:t> + antidepressant</a:t>
                      </a:r>
                      <a:r>
                        <a:rPr lang="en-US" sz="1800" baseline="30000" dirty="0">
                          <a:solidFill>
                            <a:schemeClr val="bg1"/>
                          </a:solidFill>
                          <a:latin typeface="Calibri" panose="020F0502020204030204" pitchFamily="34" charset="0"/>
                          <a:cs typeface="Calibri" panose="020F0502020204030204" pitchFamily="34" charset="0"/>
                        </a:rPr>
                        <a:t>[1]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Placebo</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Incomplete response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184</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178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-8.80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-5.80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&lt; .001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06069621"/>
                  </a:ext>
                </a:extLst>
              </a:tr>
              <a:tr h="387202">
                <a:tc>
                  <a:txBody>
                    <a:bodyPr/>
                    <a:lstStyle/>
                    <a:p>
                      <a:pPr algn="l"/>
                      <a:r>
                        <a:rPr lang="en-US" sz="1800" b="1" dirty="0">
                          <a:solidFill>
                            <a:schemeClr val="bg1"/>
                          </a:solidFill>
                          <a:latin typeface="Calibri" panose="020F0502020204030204" pitchFamily="34" charset="0"/>
                          <a:cs typeface="Calibri" panose="020F0502020204030204" pitchFamily="34" charset="0"/>
                        </a:rPr>
                        <a:t>Olanzapine/ fluoxetine</a:t>
                      </a:r>
                      <a:r>
                        <a:rPr lang="en-US" sz="1800" baseline="30000" dirty="0">
                          <a:solidFill>
                            <a:schemeClr val="bg1"/>
                          </a:solidFill>
                          <a:latin typeface="Calibri" panose="020F0502020204030204" pitchFamily="34" charset="0"/>
                          <a:cs typeface="Calibri" panose="020F0502020204030204" pitchFamily="34" charset="0"/>
                        </a:rPr>
                        <a:t>[2]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cs typeface="Calibri" panose="020F0502020204030204" pitchFamily="34" charset="0"/>
                        </a:rPr>
                        <a:t>Fluoxetine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cs typeface="Calibri" panose="020F0502020204030204" pitchFamily="34" charset="0"/>
                        </a:rPr>
                        <a:t>Treatment resistant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cs typeface="Calibri" panose="020F0502020204030204" pitchFamily="34" charset="0"/>
                        </a:rPr>
                        <a:t>462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cs typeface="Calibri" panose="020F0502020204030204" pitchFamily="34" charset="0"/>
                        </a:rPr>
                        <a:t>342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cs typeface="Calibri" panose="020F0502020204030204" pitchFamily="34" charset="0"/>
                        </a:rPr>
                        <a:t>-12.28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cs typeface="Calibri" panose="020F0502020204030204" pitchFamily="34" charset="0"/>
                        </a:rPr>
                        <a:t>-8.48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&lt; .001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85816753"/>
                  </a:ext>
                </a:extLst>
              </a:tr>
              <a:tr h="387202">
                <a:tc>
                  <a:txBody>
                    <a:bodyPr/>
                    <a:lstStyle/>
                    <a:p>
                      <a:pPr algn="l"/>
                      <a:r>
                        <a:rPr lang="en-US" sz="1800" b="1" dirty="0">
                          <a:solidFill>
                            <a:schemeClr val="bg1"/>
                          </a:solidFill>
                          <a:latin typeface="Calibri" panose="020F0502020204030204" pitchFamily="34" charset="0"/>
                          <a:cs typeface="Calibri" panose="020F0502020204030204" pitchFamily="34" charset="0"/>
                        </a:rPr>
                        <a:t>Olanzapine/ fluoxetine</a:t>
                      </a:r>
                      <a:r>
                        <a:rPr lang="en-US" sz="1800" baseline="30000" dirty="0">
                          <a:solidFill>
                            <a:schemeClr val="bg1"/>
                          </a:solidFill>
                          <a:latin typeface="Calibri" panose="020F0502020204030204" pitchFamily="34" charset="0"/>
                          <a:cs typeface="Calibri" panose="020F0502020204030204" pitchFamily="34" charset="0"/>
                        </a:rPr>
                        <a:t>[2]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cs typeface="Calibri" panose="020F0502020204030204" pitchFamily="34" charset="0"/>
                        </a:rPr>
                        <a:t>Olanzapine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cs typeface="Calibri" panose="020F0502020204030204" pitchFamily="34" charset="0"/>
                        </a:rPr>
                        <a:t>Treatment resistant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cs typeface="Calibri" panose="020F0502020204030204" pitchFamily="34" charset="0"/>
                        </a:rPr>
                        <a:t>462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cs typeface="Calibri" panose="020F0502020204030204" pitchFamily="34" charset="0"/>
                        </a:rPr>
                        <a:t>342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cs typeface="Calibri" panose="020F0502020204030204" pitchFamily="34" charset="0"/>
                        </a:rPr>
                        <a:t>-12.28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cs typeface="Calibri" panose="020F0502020204030204" pitchFamily="34" charset="0"/>
                        </a:rPr>
                        <a:t>-8.52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&lt; .001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60461273"/>
                  </a:ext>
                </a:extLst>
              </a:tr>
              <a:tr h="387202">
                <a:tc>
                  <a:txBody>
                    <a:bodyPr/>
                    <a:lstStyle/>
                    <a:p>
                      <a:pPr algn="l"/>
                      <a:r>
                        <a:rPr lang="en-US" sz="1800" b="1" dirty="0">
                          <a:solidFill>
                            <a:schemeClr val="bg1"/>
                          </a:solidFill>
                          <a:latin typeface="Calibri" panose="020F0502020204030204" pitchFamily="34" charset="0"/>
                          <a:cs typeface="Calibri" panose="020F0502020204030204" pitchFamily="34" charset="0"/>
                        </a:rPr>
                        <a:t>Quetiapine XR </a:t>
                      </a:r>
                      <a:r>
                        <a:rPr lang="en-US" sz="1800" dirty="0">
                          <a:solidFill>
                            <a:schemeClr val="bg1"/>
                          </a:solidFill>
                          <a:latin typeface="Calibri" panose="020F0502020204030204" pitchFamily="34" charset="0"/>
                          <a:cs typeface="Calibri" panose="020F0502020204030204" pitchFamily="34" charset="0"/>
                        </a:rPr>
                        <a:t>+ antidepressant</a:t>
                      </a:r>
                      <a:r>
                        <a:rPr lang="en-US" sz="1800" baseline="30000" dirty="0">
                          <a:solidFill>
                            <a:schemeClr val="bg1"/>
                          </a:solidFill>
                          <a:latin typeface="Calibri" panose="020F0502020204030204" pitchFamily="34" charset="0"/>
                          <a:cs typeface="Calibri" panose="020F0502020204030204" pitchFamily="34" charset="0"/>
                        </a:rPr>
                        <a:t>[3]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Placebo</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Inadequate response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148*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148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0" i="0" kern="1200" dirty="0">
                          <a:solidFill>
                            <a:schemeClr val="dk1"/>
                          </a:solidFill>
                          <a:effectLst/>
                          <a:latin typeface="Calibri" panose="020F0502020204030204" pitchFamily="34" charset="0"/>
                          <a:ea typeface="+mn-ea"/>
                          <a:cs typeface="Calibri" panose="020F0502020204030204" pitchFamily="34" charset="0"/>
                        </a:rPr>
                        <a:t>-</a:t>
                      </a:r>
                      <a:r>
                        <a:rPr lang="en-US" sz="1800" kern="1200" dirty="0">
                          <a:solidFill>
                            <a:schemeClr val="bg1"/>
                          </a:solidFill>
                          <a:latin typeface="Calibri" panose="020F0502020204030204" pitchFamily="34" charset="0"/>
                          <a:ea typeface="+mn-ea"/>
                          <a:cs typeface="Calibri" panose="020F0502020204030204" pitchFamily="34" charset="0"/>
                        </a:rPr>
                        <a:t>14.70*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kern="1200" dirty="0">
                          <a:solidFill>
                            <a:schemeClr val="bg1"/>
                          </a:solidFill>
                          <a:latin typeface="Calibri" panose="020F0502020204030204" pitchFamily="34" charset="0"/>
                          <a:ea typeface="+mn-ea"/>
                          <a:cs typeface="Calibri" panose="020F0502020204030204" pitchFamily="34" charset="0"/>
                        </a:rPr>
                        <a:t>-11.70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kern="1200" dirty="0">
                          <a:solidFill>
                            <a:schemeClr val="bg1"/>
                          </a:solidFill>
                          <a:latin typeface="Calibri" panose="020F0502020204030204" pitchFamily="34" charset="0"/>
                          <a:ea typeface="+mn-ea"/>
                          <a:cs typeface="Calibri" panose="020F0502020204030204" pitchFamily="34" charset="0"/>
                        </a:rPr>
                        <a:t>&lt; .01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14693604"/>
                  </a:ext>
                </a:extLst>
              </a:tr>
              <a:tr h="387202">
                <a:tc>
                  <a:txBody>
                    <a:bodyPr/>
                    <a:lstStyle/>
                    <a:p>
                      <a:pPr algn="l"/>
                      <a:r>
                        <a:rPr lang="en-US" sz="1800" b="1" dirty="0">
                          <a:solidFill>
                            <a:schemeClr val="bg1"/>
                          </a:solidFill>
                          <a:latin typeface="Calibri" panose="020F0502020204030204" pitchFamily="34" charset="0"/>
                          <a:cs typeface="Calibri" panose="020F0502020204030204" pitchFamily="34" charset="0"/>
                        </a:rPr>
                        <a:t>Brexpiprazole </a:t>
                      </a:r>
                      <a:r>
                        <a:rPr lang="en-US" sz="1800" dirty="0">
                          <a:solidFill>
                            <a:schemeClr val="bg1"/>
                          </a:solidFill>
                          <a:latin typeface="Calibri" panose="020F0502020204030204" pitchFamily="34" charset="0"/>
                          <a:cs typeface="Calibri" panose="020F0502020204030204" pitchFamily="34" charset="0"/>
                        </a:rPr>
                        <a:t>+ antidepressant</a:t>
                      </a:r>
                      <a:r>
                        <a:rPr lang="en-US" sz="1800" baseline="30000" dirty="0">
                          <a:solidFill>
                            <a:schemeClr val="bg1"/>
                          </a:solidFill>
                          <a:latin typeface="Calibri" panose="020F0502020204030204" pitchFamily="34" charset="0"/>
                          <a:cs typeface="Calibri" panose="020F0502020204030204" pitchFamily="34" charset="0"/>
                        </a:rPr>
                        <a:t>[4]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Placebo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Inadequate response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175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178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sv-SE" sz="1800" kern="1200" dirty="0">
                          <a:solidFill>
                            <a:schemeClr val="bg1"/>
                          </a:solidFill>
                          <a:latin typeface="Calibri" panose="020F0502020204030204" pitchFamily="34" charset="0"/>
                          <a:ea typeface="+mn-ea"/>
                          <a:cs typeface="Calibri" panose="020F0502020204030204" pitchFamily="34" charset="0"/>
                        </a:rPr>
                        <a:t>-8.36</a:t>
                      </a:r>
                      <a:endParaRPr lang="en-US" sz="1800" kern="1200" dirty="0">
                        <a:solidFill>
                          <a:schemeClr val="bg1"/>
                        </a:solidFill>
                        <a:latin typeface="Calibri" panose="020F0502020204030204" pitchFamily="34" charset="0"/>
                        <a:ea typeface="+mn-ea"/>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sv-SE" sz="1800" kern="1200" dirty="0">
                          <a:solidFill>
                            <a:schemeClr val="bg1"/>
                          </a:solidFill>
                          <a:latin typeface="Calibri" panose="020F0502020204030204" pitchFamily="34" charset="0"/>
                          <a:ea typeface="+mn-ea"/>
                          <a:cs typeface="Calibri" panose="020F0502020204030204" pitchFamily="34" charset="0"/>
                        </a:rPr>
                        <a:t>-5.15</a:t>
                      </a:r>
                      <a:endParaRPr lang="en-US" sz="1800" kern="1200" dirty="0">
                        <a:solidFill>
                          <a:schemeClr val="bg1"/>
                        </a:solidFill>
                        <a:latin typeface="Calibri" panose="020F0502020204030204" pitchFamily="34" charset="0"/>
                        <a:ea typeface="+mn-ea"/>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sv-SE" sz="1800" kern="1200" dirty="0">
                          <a:solidFill>
                            <a:schemeClr val="bg1"/>
                          </a:solidFill>
                          <a:latin typeface="Calibri" panose="020F0502020204030204" pitchFamily="34" charset="0"/>
                          <a:ea typeface="+mn-ea"/>
                          <a:cs typeface="Calibri" panose="020F0502020204030204" pitchFamily="34" charset="0"/>
                        </a:rPr>
                        <a:t>.0002</a:t>
                      </a:r>
                      <a:endParaRPr lang="en-US" sz="1800" kern="1200" dirty="0">
                        <a:solidFill>
                          <a:schemeClr val="bg1"/>
                        </a:solidFill>
                        <a:latin typeface="Calibri" panose="020F0502020204030204" pitchFamily="34" charset="0"/>
                        <a:ea typeface="+mn-ea"/>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0353422"/>
                  </a:ext>
                </a:extLst>
              </a:tr>
            </a:tbl>
          </a:graphicData>
        </a:graphic>
      </p:graphicFrame>
      <p:grpSp>
        <p:nvGrpSpPr>
          <p:cNvPr id="10" name="Group 1">
            <a:extLst>
              <a:ext uri="{FF2B5EF4-FFF2-40B4-BE49-F238E27FC236}">
                <a16:creationId xmlns:a16="http://schemas.microsoft.com/office/drawing/2014/main" id="{1855E9B9-4844-430D-B4CA-213707759C16}"/>
              </a:ext>
            </a:extLst>
          </p:cNvPr>
          <p:cNvGrpSpPr>
            <a:grpSpLocks/>
          </p:cNvGrpSpPr>
          <p:nvPr/>
        </p:nvGrpSpPr>
        <p:grpSpPr bwMode="auto">
          <a:xfrm>
            <a:off x="9392911" y="6213768"/>
            <a:ext cx="2488502" cy="449064"/>
            <a:chOff x="9602074" y="3550251"/>
            <a:chExt cx="2488502" cy="449257"/>
          </a:xfrm>
        </p:grpSpPr>
        <p:pic>
          <p:nvPicPr>
            <p:cNvPr id="11" name="Picture 10">
              <a:extLst>
                <a:ext uri="{FF2B5EF4-FFF2-40B4-BE49-F238E27FC236}">
                  <a16:creationId xmlns:a16="http://schemas.microsoft.com/office/drawing/2014/main" id="{4DA27254-158E-4BFF-9E78-AB1D81855A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965593F0-20CD-4908-98F3-4838BFCBD059}"/>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cxnSp>
        <p:nvCxnSpPr>
          <p:cNvPr id="6" name="Straight Connector 5">
            <a:extLst>
              <a:ext uri="{FF2B5EF4-FFF2-40B4-BE49-F238E27FC236}">
                <a16:creationId xmlns:a16="http://schemas.microsoft.com/office/drawing/2014/main" id="{CB608F06-6A32-4C09-9998-AB49681C2236}"/>
              </a:ext>
            </a:extLst>
          </p:cNvPr>
          <p:cNvCxnSpPr>
            <a:cxnSpLocks/>
          </p:cNvCxnSpPr>
          <p:nvPr/>
        </p:nvCxnSpPr>
        <p:spPr bwMode="auto">
          <a:xfrm>
            <a:off x="5328647" y="1970209"/>
            <a:ext cx="2495888" cy="0"/>
          </a:xfrm>
          <a:prstGeom prst="line">
            <a:avLst/>
          </a:prstGeom>
          <a:noFill/>
          <a:ln w="28575" cap="flat" cmpd="sng" algn="ctr">
            <a:solidFill>
              <a:schemeClr val="tx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D520279-315F-48FB-BA68-6AC2111CD593}"/>
              </a:ext>
            </a:extLst>
          </p:cNvPr>
          <p:cNvCxnSpPr>
            <a:cxnSpLocks/>
          </p:cNvCxnSpPr>
          <p:nvPr/>
        </p:nvCxnSpPr>
        <p:spPr bwMode="auto">
          <a:xfrm>
            <a:off x="8017609" y="1970209"/>
            <a:ext cx="3452592" cy="0"/>
          </a:xfrm>
          <a:prstGeom prst="line">
            <a:avLst/>
          </a:prstGeom>
          <a:noFill/>
          <a:ln w="28575" cap="flat" cmpd="sng" algn="ctr">
            <a:solidFill>
              <a:schemeClr val="tx1"/>
            </a:solidFill>
            <a:prstDash val="solid"/>
            <a:round/>
            <a:headEnd type="none" w="med" len="med"/>
            <a:tailEnd type="none" w="med" len="med"/>
          </a:ln>
          <a:effectLst/>
        </p:spPr>
      </p:cxnSp>
      <p:sp>
        <p:nvSpPr>
          <p:cNvPr id="16" name="TextBox 15">
            <a:extLst>
              <a:ext uri="{FF2B5EF4-FFF2-40B4-BE49-F238E27FC236}">
                <a16:creationId xmlns:a16="http://schemas.microsoft.com/office/drawing/2014/main" id="{358683E6-DC89-4C86-B446-95E35A2AC25E}"/>
              </a:ext>
            </a:extLst>
          </p:cNvPr>
          <p:cNvSpPr txBox="1"/>
          <p:nvPr/>
        </p:nvSpPr>
        <p:spPr bwMode="auto">
          <a:xfrm>
            <a:off x="723899" y="5843702"/>
            <a:ext cx="67507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*300 mg/day.</a:t>
            </a:r>
          </a:p>
        </p:txBody>
      </p:sp>
      <p:sp>
        <p:nvSpPr>
          <p:cNvPr id="3" name="Rectangle 2">
            <a:extLst>
              <a:ext uri="{FF2B5EF4-FFF2-40B4-BE49-F238E27FC236}">
                <a16:creationId xmlns:a16="http://schemas.microsoft.com/office/drawing/2014/main" id="{8DA7B2A4-2F7D-454B-B668-F3E7972EEF54}"/>
              </a:ext>
            </a:extLst>
          </p:cNvPr>
          <p:cNvSpPr/>
          <p:nvPr/>
        </p:nvSpPr>
        <p:spPr>
          <a:xfrm>
            <a:off x="2561013" y="5830630"/>
            <a:ext cx="8076149" cy="369332"/>
          </a:xfrm>
          <a:prstGeom prst="rect">
            <a:avLst/>
          </a:prstGeom>
          <a:solidFill>
            <a:schemeClr val="accent2"/>
          </a:solidFill>
        </p:spPr>
        <p:txBody>
          <a:bodyPr wrap="square">
            <a:spAutoFit/>
          </a:bodyPr>
          <a:lstStyle/>
          <a:p>
            <a:r>
              <a:rPr lang="en-US" b="1" dirty="0">
                <a:latin typeface="Calibri" panose="020F0502020204030204" pitchFamily="34" charset="0"/>
                <a:cs typeface="Calibri" panose="020F0502020204030204" pitchFamily="34" charset="0"/>
              </a:rPr>
              <a:t>All are superior to placebo, but none has been shown to be superior to others</a:t>
            </a:r>
          </a:p>
        </p:txBody>
      </p:sp>
    </p:spTree>
    <p:extLst>
      <p:ext uri="{BB962C8B-B14F-4D97-AF65-F5344CB8AC3E}">
        <p14:creationId xmlns:p14="http://schemas.microsoft.com/office/powerpoint/2010/main" val="4187862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CEC4B-5CB0-41B9-87E2-8ABB6BB72564}"/>
              </a:ext>
            </a:extLst>
          </p:cNvPr>
          <p:cNvSpPr>
            <a:spLocks noGrp="1"/>
          </p:cNvSpPr>
          <p:nvPr>
            <p:ph type="title"/>
          </p:nvPr>
        </p:nvSpPr>
        <p:spPr/>
        <p:txBody>
          <a:bodyPr/>
          <a:lstStyle/>
          <a:p>
            <a:r>
              <a:rPr lang="en-US" dirty="0"/>
              <a:t>MDD Treatment Augmentation With Aripiprazole</a:t>
            </a:r>
          </a:p>
        </p:txBody>
      </p:sp>
      <p:sp>
        <p:nvSpPr>
          <p:cNvPr id="3" name="Content Placeholder 2">
            <a:extLst>
              <a:ext uri="{FF2B5EF4-FFF2-40B4-BE49-F238E27FC236}">
                <a16:creationId xmlns:a16="http://schemas.microsoft.com/office/drawing/2014/main" id="{D1067DCF-BBA5-449E-BCA9-1AB4D6A7DEDD}"/>
              </a:ext>
            </a:extLst>
          </p:cNvPr>
          <p:cNvSpPr>
            <a:spLocks noGrp="1"/>
          </p:cNvSpPr>
          <p:nvPr>
            <p:ph idx="1"/>
          </p:nvPr>
        </p:nvSpPr>
        <p:spPr>
          <a:xfrm>
            <a:off x="604675" y="1513047"/>
            <a:ext cx="10877529" cy="832753"/>
          </a:xfrm>
        </p:spPr>
        <p:txBody>
          <a:bodyPr/>
          <a:lstStyle/>
          <a:p>
            <a:r>
              <a:rPr lang="en-GB" sz="2400" dirty="0"/>
              <a:t>Multicenter, randomized, double-blind, placebo-controlled phase III study in patients with MDD and incomplete response to antidepressant therapy (N = 362)</a:t>
            </a:r>
            <a:endParaRPr lang="en-US" sz="2400" dirty="0"/>
          </a:p>
        </p:txBody>
      </p:sp>
      <p:sp>
        <p:nvSpPr>
          <p:cNvPr id="15" name="TextBox 14">
            <a:extLst>
              <a:ext uri="{FF2B5EF4-FFF2-40B4-BE49-F238E27FC236}">
                <a16:creationId xmlns:a16="http://schemas.microsoft.com/office/drawing/2014/main" id="{21E3A6DF-638D-48EA-96AB-660BC333898B}"/>
              </a:ext>
            </a:extLst>
          </p:cNvPr>
          <p:cNvSpPr txBox="1"/>
          <p:nvPr/>
        </p:nvSpPr>
        <p:spPr>
          <a:xfrm>
            <a:off x="4614855" y="4069069"/>
            <a:ext cx="300082" cy="369332"/>
          </a:xfrm>
          <a:prstGeom prst="rect">
            <a:avLst/>
          </a:prstGeom>
          <a:noFill/>
        </p:spPr>
        <p:txBody>
          <a:bodyPr wrap="none" rtlCol="0">
            <a:spAutoFit/>
          </a:bodyPr>
          <a:lstStyle/>
          <a:p>
            <a:r>
              <a:rPr lang="en-US" dirty="0">
                <a:solidFill>
                  <a:schemeClr val="bg1"/>
                </a:solidFill>
                <a:latin typeface="Calibri" panose="020F0502020204030204" pitchFamily="34" charset="0"/>
                <a:cs typeface="Calibri" panose="020F0502020204030204" pitchFamily="34" charset="0"/>
              </a:rPr>
              <a:t>*</a:t>
            </a:r>
          </a:p>
        </p:txBody>
      </p:sp>
      <p:sp>
        <p:nvSpPr>
          <p:cNvPr id="16" name="TextBox 15">
            <a:extLst>
              <a:ext uri="{FF2B5EF4-FFF2-40B4-BE49-F238E27FC236}">
                <a16:creationId xmlns:a16="http://schemas.microsoft.com/office/drawing/2014/main" id="{B27268E5-120B-4DBC-9FE1-A2D6AA36C05C}"/>
              </a:ext>
            </a:extLst>
          </p:cNvPr>
          <p:cNvSpPr txBox="1"/>
          <p:nvPr/>
        </p:nvSpPr>
        <p:spPr>
          <a:xfrm>
            <a:off x="5576955" y="4342760"/>
            <a:ext cx="300082" cy="369332"/>
          </a:xfrm>
          <a:prstGeom prst="rect">
            <a:avLst/>
          </a:prstGeom>
          <a:noFill/>
        </p:spPr>
        <p:txBody>
          <a:bodyPr wrap="none" rtlCol="0">
            <a:spAutoFit/>
          </a:bodyPr>
          <a:lstStyle/>
          <a:p>
            <a:r>
              <a:rPr lang="en-US" dirty="0">
                <a:solidFill>
                  <a:schemeClr val="bg1"/>
                </a:solidFill>
                <a:latin typeface="Calibri" panose="020F0502020204030204" pitchFamily="34" charset="0"/>
                <a:cs typeface="Calibri" panose="020F0502020204030204" pitchFamily="34" charset="0"/>
              </a:rPr>
              <a:t>*</a:t>
            </a:r>
          </a:p>
        </p:txBody>
      </p:sp>
      <p:sp>
        <p:nvSpPr>
          <p:cNvPr id="17" name="TextBox 16">
            <a:extLst>
              <a:ext uri="{FF2B5EF4-FFF2-40B4-BE49-F238E27FC236}">
                <a16:creationId xmlns:a16="http://schemas.microsoft.com/office/drawing/2014/main" id="{51B118A3-4E40-4A1B-BC47-651638F49BAE}"/>
              </a:ext>
            </a:extLst>
          </p:cNvPr>
          <p:cNvSpPr txBox="1"/>
          <p:nvPr/>
        </p:nvSpPr>
        <p:spPr>
          <a:xfrm>
            <a:off x="6539055" y="4512037"/>
            <a:ext cx="300082" cy="369332"/>
          </a:xfrm>
          <a:prstGeom prst="rect">
            <a:avLst/>
          </a:prstGeom>
          <a:noFill/>
        </p:spPr>
        <p:txBody>
          <a:bodyPr wrap="none" rtlCol="0">
            <a:spAutoFit/>
          </a:bodyPr>
          <a:lstStyle/>
          <a:p>
            <a:r>
              <a:rPr lang="en-US" dirty="0">
                <a:solidFill>
                  <a:schemeClr val="bg1"/>
                </a:solidFill>
                <a:latin typeface="Calibri" panose="020F0502020204030204" pitchFamily="34" charset="0"/>
                <a:cs typeface="Calibri" panose="020F0502020204030204" pitchFamily="34" charset="0"/>
              </a:rPr>
              <a:t>*</a:t>
            </a:r>
          </a:p>
        </p:txBody>
      </p:sp>
      <p:sp>
        <p:nvSpPr>
          <p:cNvPr id="18" name="TextBox 17">
            <a:extLst>
              <a:ext uri="{FF2B5EF4-FFF2-40B4-BE49-F238E27FC236}">
                <a16:creationId xmlns:a16="http://schemas.microsoft.com/office/drawing/2014/main" id="{78604706-9400-4715-936B-6903CEF1530A}"/>
              </a:ext>
            </a:extLst>
          </p:cNvPr>
          <p:cNvSpPr txBox="1"/>
          <p:nvPr/>
        </p:nvSpPr>
        <p:spPr>
          <a:xfrm>
            <a:off x="7596338" y="4500535"/>
            <a:ext cx="300082" cy="369332"/>
          </a:xfrm>
          <a:prstGeom prst="rect">
            <a:avLst/>
          </a:prstGeom>
          <a:noFill/>
        </p:spPr>
        <p:txBody>
          <a:bodyPr wrap="none" rtlCol="0">
            <a:spAutoFit/>
          </a:bodyPr>
          <a:lstStyle/>
          <a:p>
            <a:r>
              <a:rPr lang="en-US" dirty="0">
                <a:solidFill>
                  <a:schemeClr val="bg1"/>
                </a:solidFill>
                <a:latin typeface="Calibri" panose="020F0502020204030204" pitchFamily="34" charset="0"/>
                <a:cs typeface="Calibri" panose="020F0502020204030204" pitchFamily="34" charset="0"/>
              </a:rPr>
              <a:t>*</a:t>
            </a:r>
          </a:p>
        </p:txBody>
      </p:sp>
      <p:sp>
        <p:nvSpPr>
          <p:cNvPr id="19" name="TextBox 18">
            <a:extLst>
              <a:ext uri="{FF2B5EF4-FFF2-40B4-BE49-F238E27FC236}">
                <a16:creationId xmlns:a16="http://schemas.microsoft.com/office/drawing/2014/main" id="{72779D9D-3BD1-489B-8A1A-129CD8602A44}"/>
              </a:ext>
            </a:extLst>
          </p:cNvPr>
          <p:cNvSpPr txBox="1"/>
          <p:nvPr/>
        </p:nvSpPr>
        <p:spPr>
          <a:xfrm>
            <a:off x="8428483" y="4438401"/>
            <a:ext cx="300082" cy="369332"/>
          </a:xfrm>
          <a:prstGeom prst="rect">
            <a:avLst/>
          </a:prstGeom>
          <a:noFill/>
        </p:spPr>
        <p:txBody>
          <a:bodyPr wrap="none" rtlCol="0">
            <a:spAutoFit/>
          </a:bodyPr>
          <a:lstStyle/>
          <a:p>
            <a:r>
              <a:rPr lang="en-US" dirty="0">
                <a:solidFill>
                  <a:schemeClr val="bg1"/>
                </a:solidFill>
                <a:latin typeface="Calibri" panose="020F0502020204030204" pitchFamily="34" charset="0"/>
                <a:cs typeface="Calibri" panose="020F0502020204030204" pitchFamily="34" charset="0"/>
              </a:rPr>
              <a:t>*</a:t>
            </a:r>
          </a:p>
        </p:txBody>
      </p:sp>
      <p:sp>
        <p:nvSpPr>
          <p:cNvPr id="21" name="Rectangle 26">
            <a:extLst>
              <a:ext uri="{FF2B5EF4-FFF2-40B4-BE49-F238E27FC236}">
                <a16:creationId xmlns:a16="http://schemas.microsoft.com/office/drawing/2014/main" id="{8F32D792-6490-4149-9774-9CF105FCE9E3}"/>
              </a:ext>
            </a:extLst>
          </p:cNvPr>
          <p:cNvSpPr>
            <a:spLocks noChangeArrowheads="1"/>
          </p:cNvSpPr>
          <p:nvPr/>
        </p:nvSpPr>
        <p:spPr bwMode="auto">
          <a:xfrm>
            <a:off x="4914937" y="6135035"/>
            <a:ext cx="1520330"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b="1" dirty="0">
                <a:solidFill>
                  <a:schemeClr val="bg1"/>
                </a:solidFill>
                <a:latin typeface="Calibri" panose="020F0502020204030204" pitchFamily="34" charset="0"/>
              </a:rPr>
              <a:t>Wk</a:t>
            </a:r>
          </a:p>
        </p:txBody>
      </p:sp>
      <p:sp>
        <p:nvSpPr>
          <p:cNvPr id="24" name="Text Box 11">
            <a:extLst>
              <a:ext uri="{FF2B5EF4-FFF2-40B4-BE49-F238E27FC236}">
                <a16:creationId xmlns:a16="http://schemas.microsoft.com/office/drawing/2014/main" id="{C74D7627-39D2-40FC-8BF2-75CA1F1C9B1A}"/>
              </a:ext>
            </a:extLst>
          </p:cNvPr>
          <p:cNvSpPr txBox="1">
            <a:spLocks noChangeArrowheads="1"/>
          </p:cNvSpPr>
          <p:nvPr/>
        </p:nvSpPr>
        <p:spPr bwMode="auto">
          <a:xfrm>
            <a:off x="437147" y="6366391"/>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0" fontAlgn="base" hangingPunct="0">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Berman. </a:t>
            </a:r>
            <a:r>
              <a:rPr lang="pl-PL" altLang="en-US" sz="1200" dirty="0">
                <a:solidFill>
                  <a:srgbClr val="455560"/>
                </a:solidFill>
                <a:latin typeface="Calibri" panose="020F0502020204030204" pitchFamily="34" charset="0"/>
                <a:cs typeface="Arial" panose="020B0604020202020204" pitchFamily="34" charset="0"/>
              </a:rPr>
              <a:t>J Clin Psychiatry. 2007;68:843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grpSp>
        <p:nvGrpSpPr>
          <p:cNvPr id="25" name="Group 1">
            <a:extLst>
              <a:ext uri="{FF2B5EF4-FFF2-40B4-BE49-F238E27FC236}">
                <a16:creationId xmlns:a16="http://schemas.microsoft.com/office/drawing/2014/main" id="{52375172-B64B-4A64-ABF0-C063A806D3AE}"/>
              </a:ext>
            </a:extLst>
          </p:cNvPr>
          <p:cNvGrpSpPr>
            <a:grpSpLocks/>
          </p:cNvGrpSpPr>
          <p:nvPr/>
        </p:nvGrpSpPr>
        <p:grpSpPr bwMode="auto">
          <a:xfrm>
            <a:off x="9392911" y="6213768"/>
            <a:ext cx="2488502" cy="449064"/>
            <a:chOff x="9602074" y="3550251"/>
            <a:chExt cx="2488502" cy="449257"/>
          </a:xfrm>
        </p:grpSpPr>
        <p:pic>
          <p:nvPicPr>
            <p:cNvPr id="26" name="Picture 25">
              <a:extLst>
                <a:ext uri="{FF2B5EF4-FFF2-40B4-BE49-F238E27FC236}">
                  <a16:creationId xmlns:a16="http://schemas.microsoft.com/office/drawing/2014/main" id="{8085CF03-13ED-444C-831A-553F353C0C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7" name="Rectangle 8">
              <a:extLst>
                <a:ext uri="{FF2B5EF4-FFF2-40B4-BE49-F238E27FC236}">
                  <a16:creationId xmlns:a16="http://schemas.microsoft.com/office/drawing/2014/main" id="{576D5056-A369-4872-A2EC-A4D082A1B42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4" name="TextBox 3">
            <a:extLst>
              <a:ext uri="{FF2B5EF4-FFF2-40B4-BE49-F238E27FC236}">
                <a16:creationId xmlns:a16="http://schemas.microsoft.com/office/drawing/2014/main" id="{6FA15D3A-E9A7-48A9-9260-2DC58A1013F8}"/>
              </a:ext>
            </a:extLst>
          </p:cNvPr>
          <p:cNvSpPr txBox="1"/>
          <p:nvPr/>
        </p:nvSpPr>
        <p:spPr bwMode="auto">
          <a:xfrm>
            <a:off x="9490026" y="2547504"/>
            <a:ext cx="1959713"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Placebo +</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SSRI</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(n = 172)</a:t>
            </a:r>
          </a:p>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Aripiprazole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SSRI</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(n = 181)</a:t>
            </a:r>
            <a:endParaRPr lang="en-US" b="0" dirty="0">
              <a:solidFill>
                <a:schemeClr val="bg1"/>
              </a:solidFill>
              <a:latin typeface="Calibri" panose="020F0502020204030204" pitchFamily="34" charset="0"/>
            </a:endParaRPr>
          </a:p>
        </p:txBody>
      </p:sp>
      <p:sp>
        <p:nvSpPr>
          <p:cNvPr id="30" name="Line 36">
            <a:extLst>
              <a:ext uri="{FF2B5EF4-FFF2-40B4-BE49-F238E27FC236}">
                <a16:creationId xmlns:a16="http://schemas.microsoft.com/office/drawing/2014/main" id="{80D4D27C-0C4F-4490-B983-2DF3A427E77E}"/>
              </a:ext>
            </a:extLst>
          </p:cNvPr>
          <p:cNvSpPr>
            <a:spLocks noChangeShapeType="1"/>
          </p:cNvSpPr>
          <p:nvPr/>
        </p:nvSpPr>
        <p:spPr bwMode="auto">
          <a:xfrm>
            <a:off x="9129648" y="2738730"/>
            <a:ext cx="378390" cy="0"/>
          </a:xfrm>
          <a:prstGeom prst="line">
            <a:avLst/>
          </a:prstGeom>
          <a:noFill/>
          <a:ln w="28575">
            <a:solidFill>
              <a:schemeClr val="accent3"/>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1" name="Oval 37">
            <a:extLst>
              <a:ext uri="{FF2B5EF4-FFF2-40B4-BE49-F238E27FC236}">
                <a16:creationId xmlns:a16="http://schemas.microsoft.com/office/drawing/2014/main" id="{7B65B868-5D49-4B16-89DF-9759F72E4972}"/>
              </a:ext>
            </a:extLst>
          </p:cNvPr>
          <p:cNvSpPr>
            <a:spLocks noChangeArrowheads="1"/>
          </p:cNvSpPr>
          <p:nvPr/>
        </p:nvSpPr>
        <p:spPr bwMode="auto">
          <a:xfrm>
            <a:off x="9258498" y="2670467"/>
            <a:ext cx="146050" cy="146050"/>
          </a:xfrm>
          <a:prstGeom prst="ellipse">
            <a:avLst/>
          </a:prstGeom>
          <a:solidFill>
            <a:schemeClr val="accent3"/>
          </a:solidFill>
          <a:ln w="9525">
            <a:noFill/>
            <a:round/>
            <a:headEnd/>
            <a:tailEnd/>
          </a:ln>
        </p:spPr>
        <p:txBody>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spcBef>
                <a:spcPct val="35000"/>
              </a:spcBef>
              <a:spcAft>
                <a:spcPct val="25000"/>
              </a:spcAft>
              <a:buClr>
                <a:schemeClr val="folHlink"/>
              </a:buClr>
              <a:buFont typeface="Arial" panose="020B0604020202020204" pitchFamily="34" charset="0"/>
              <a:buChar char="•"/>
            </a:pPr>
            <a:endParaRPr lang="en-US" altLang="en-US" sz="1800" dirty="0">
              <a:solidFill>
                <a:schemeClr val="bg1"/>
              </a:solidFill>
              <a:latin typeface="Calibri" panose="020F0502020204030204" pitchFamily="34" charset="0"/>
            </a:endParaRPr>
          </a:p>
        </p:txBody>
      </p:sp>
      <p:sp>
        <p:nvSpPr>
          <p:cNvPr id="32" name="Line 33">
            <a:extLst>
              <a:ext uri="{FF2B5EF4-FFF2-40B4-BE49-F238E27FC236}">
                <a16:creationId xmlns:a16="http://schemas.microsoft.com/office/drawing/2014/main" id="{88564C24-186C-4CAC-BC69-89AC7B5EE510}"/>
              </a:ext>
            </a:extLst>
          </p:cNvPr>
          <p:cNvSpPr>
            <a:spLocks noChangeShapeType="1"/>
          </p:cNvSpPr>
          <p:nvPr/>
        </p:nvSpPr>
        <p:spPr bwMode="auto">
          <a:xfrm>
            <a:off x="9116981" y="3691684"/>
            <a:ext cx="391057" cy="0"/>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3" name="Rectangle 34">
            <a:extLst>
              <a:ext uri="{FF2B5EF4-FFF2-40B4-BE49-F238E27FC236}">
                <a16:creationId xmlns:a16="http://schemas.microsoft.com/office/drawing/2014/main" id="{2B76844A-F5E2-48F3-BF29-E2FE7C5B5BCF}"/>
              </a:ext>
            </a:extLst>
          </p:cNvPr>
          <p:cNvSpPr>
            <a:spLocks noChangeArrowheads="1"/>
          </p:cNvSpPr>
          <p:nvPr/>
        </p:nvSpPr>
        <p:spPr bwMode="auto">
          <a:xfrm>
            <a:off x="9247315" y="3617071"/>
            <a:ext cx="146050" cy="146050"/>
          </a:xfrm>
          <a:prstGeom prst="rect">
            <a:avLst/>
          </a:prstGeom>
          <a:solidFill>
            <a:schemeClr val="accent1"/>
          </a:solidFill>
          <a:ln w="9525">
            <a:noFill/>
            <a:miter lim="800000"/>
            <a:headEnd/>
            <a:tailEnd/>
          </a:ln>
        </p:spPr>
        <p:txBody>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spcBef>
                <a:spcPct val="35000"/>
              </a:spcBef>
              <a:spcAft>
                <a:spcPct val="25000"/>
              </a:spcAft>
              <a:buClr>
                <a:schemeClr val="folHlink"/>
              </a:buClr>
              <a:buFont typeface="Arial" panose="020B0604020202020204" pitchFamily="34" charset="0"/>
              <a:buChar char="•"/>
            </a:pPr>
            <a:endParaRPr lang="en-US" altLang="en-US" sz="1800" dirty="0">
              <a:solidFill>
                <a:schemeClr val="bg1"/>
              </a:solidFill>
              <a:latin typeface="Calibri" panose="020F0502020204030204" pitchFamily="34" charset="0"/>
            </a:endParaRPr>
          </a:p>
        </p:txBody>
      </p:sp>
      <p:sp>
        <p:nvSpPr>
          <p:cNvPr id="28" name="Freeform: Shape 27">
            <a:extLst>
              <a:ext uri="{FF2B5EF4-FFF2-40B4-BE49-F238E27FC236}">
                <a16:creationId xmlns:a16="http://schemas.microsoft.com/office/drawing/2014/main" id="{82D91687-16C9-47DE-AD70-227CC35657B6}"/>
              </a:ext>
            </a:extLst>
          </p:cNvPr>
          <p:cNvSpPr/>
          <p:nvPr/>
        </p:nvSpPr>
        <p:spPr bwMode="auto">
          <a:xfrm>
            <a:off x="2368054" y="2691044"/>
            <a:ext cx="6614096" cy="3120272"/>
          </a:xfrm>
          <a:custGeom>
            <a:avLst/>
            <a:gdLst>
              <a:gd name="connsiteX0" fmla="*/ 0 w 6636470"/>
              <a:gd name="connsiteY0" fmla="*/ 0 h 3120272"/>
              <a:gd name="connsiteX1" fmla="*/ 0 w 6636470"/>
              <a:gd name="connsiteY1" fmla="*/ 3120272 h 3120272"/>
              <a:gd name="connsiteX2" fmla="*/ 6636470 w 6636470"/>
              <a:gd name="connsiteY2" fmla="*/ 3120272 h 3120272"/>
            </a:gdLst>
            <a:ahLst/>
            <a:cxnLst>
              <a:cxn ang="0">
                <a:pos x="connsiteX0" y="connsiteY0"/>
              </a:cxn>
              <a:cxn ang="0">
                <a:pos x="connsiteX1" y="connsiteY1"/>
              </a:cxn>
              <a:cxn ang="0">
                <a:pos x="connsiteX2" y="connsiteY2"/>
              </a:cxn>
            </a:cxnLst>
            <a:rect l="l" t="t" r="r" b="b"/>
            <a:pathLst>
              <a:path w="6636470" h="3120272">
                <a:moveTo>
                  <a:pt x="0" y="0"/>
                </a:moveTo>
                <a:lnTo>
                  <a:pt x="0" y="3120272"/>
                </a:lnTo>
                <a:lnTo>
                  <a:pt x="6636470" y="3120272"/>
                </a:lnTo>
              </a:path>
            </a:pathLst>
          </a:custGeom>
          <a:noFill/>
          <a:ln w="2857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grpSp>
        <p:nvGrpSpPr>
          <p:cNvPr id="7" name="Group 6">
            <a:extLst>
              <a:ext uri="{FF2B5EF4-FFF2-40B4-BE49-F238E27FC236}">
                <a16:creationId xmlns:a16="http://schemas.microsoft.com/office/drawing/2014/main" id="{0C9287F0-84FF-42B1-B561-05022C69E522}"/>
              </a:ext>
            </a:extLst>
          </p:cNvPr>
          <p:cNvGrpSpPr/>
          <p:nvPr/>
        </p:nvGrpSpPr>
        <p:grpSpPr>
          <a:xfrm>
            <a:off x="2273786" y="2701331"/>
            <a:ext cx="94268" cy="3109717"/>
            <a:chOff x="2273786" y="2701331"/>
            <a:chExt cx="94268" cy="3109717"/>
          </a:xfrm>
        </p:grpSpPr>
        <p:cxnSp>
          <p:nvCxnSpPr>
            <p:cNvPr id="6" name="Straight Connector 5">
              <a:extLst>
                <a:ext uri="{FF2B5EF4-FFF2-40B4-BE49-F238E27FC236}">
                  <a16:creationId xmlns:a16="http://schemas.microsoft.com/office/drawing/2014/main" id="{9FFDADE6-25C4-4709-8598-8E20C1697A76}"/>
                </a:ext>
              </a:extLst>
            </p:cNvPr>
            <p:cNvCxnSpPr/>
            <p:nvPr/>
          </p:nvCxnSpPr>
          <p:spPr bwMode="auto">
            <a:xfrm>
              <a:off x="2273786" y="2701331"/>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00DF4F9-32D0-4240-854D-76C68F65C4A1}"/>
                </a:ext>
              </a:extLst>
            </p:cNvPr>
            <p:cNvCxnSpPr/>
            <p:nvPr/>
          </p:nvCxnSpPr>
          <p:spPr bwMode="auto">
            <a:xfrm>
              <a:off x="2273786" y="309004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0BBDACA-BC00-4A8C-8547-CB8D84C36365}"/>
                </a:ext>
              </a:extLst>
            </p:cNvPr>
            <p:cNvCxnSpPr/>
            <p:nvPr/>
          </p:nvCxnSpPr>
          <p:spPr bwMode="auto">
            <a:xfrm>
              <a:off x="2273786" y="3478761"/>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DAF6083-51DD-459C-8CA2-56B57DB38192}"/>
                </a:ext>
              </a:extLst>
            </p:cNvPr>
            <p:cNvCxnSpPr/>
            <p:nvPr/>
          </p:nvCxnSpPr>
          <p:spPr bwMode="auto">
            <a:xfrm>
              <a:off x="2273786" y="386747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DE4A4DE-36DD-4985-AA71-BC91F3525D62}"/>
                </a:ext>
              </a:extLst>
            </p:cNvPr>
            <p:cNvCxnSpPr/>
            <p:nvPr/>
          </p:nvCxnSpPr>
          <p:spPr bwMode="auto">
            <a:xfrm>
              <a:off x="2273786" y="464490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C6AD1AB-1F7D-457D-9692-62FEE63C0CDE}"/>
                </a:ext>
              </a:extLst>
            </p:cNvPr>
            <p:cNvCxnSpPr/>
            <p:nvPr/>
          </p:nvCxnSpPr>
          <p:spPr bwMode="auto">
            <a:xfrm>
              <a:off x="2273786" y="542233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A969F63-6741-4FA5-848D-5BBD7FCA37FC}"/>
                </a:ext>
              </a:extLst>
            </p:cNvPr>
            <p:cNvCxnSpPr/>
            <p:nvPr/>
          </p:nvCxnSpPr>
          <p:spPr bwMode="auto">
            <a:xfrm>
              <a:off x="2273786" y="5811048"/>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44E2A24F-BCAC-4466-BE15-26884A96C8F3}"/>
                </a:ext>
              </a:extLst>
            </p:cNvPr>
            <p:cNvCxnSpPr/>
            <p:nvPr/>
          </p:nvCxnSpPr>
          <p:spPr bwMode="auto">
            <a:xfrm>
              <a:off x="2273786" y="5033621"/>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6CBBE5E3-E56B-435B-BD56-0B0328BCACC4}"/>
                </a:ext>
              </a:extLst>
            </p:cNvPr>
            <p:cNvCxnSpPr/>
            <p:nvPr/>
          </p:nvCxnSpPr>
          <p:spPr bwMode="auto">
            <a:xfrm>
              <a:off x="2273786" y="4256191"/>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85A5CEA3-971E-4E87-8578-696327A9C0CA}"/>
              </a:ext>
            </a:extLst>
          </p:cNvPr>
          <p:cNvGrpSpPr/>
          <p:nvPr/>
        </p:nvGrpSpPr>
        <p:grpSpPr>
          <a:xfrm rot="5400000">
            <a:off x="5630467" y="2986693"/>
            <a:ext cx="103841" cy="5742603"/>
            <a:chOff x="2273786" y="3478761"/>
            <a:chExt cx="94268" cy="2332287"/>
          </a:xfrm>
        </p:grpSpPr>
        <p:cxnSp>
          <p:nvCxnSpPr>
            <p:cNvPr id="44" name="Straight Connector 43">
              <a:extLst>
                <a:ext uri="{FF2B5EF4-FFF2-40B4-BE49-F238E27FC236}">
                  <a16:creationId xmlns:a16="http://schemas.microsoft.com/office/drawing/2014/main" id="{A00A94CB-7D77-4C44-890C-71D0C4FEB4DC}"/>
                </a:ext>
              </a:extLst>
            </p:cNvPr>
            <p:cNvCxnSpPr/>
            <p:nvPr/>
          </p:nvCxnSpPr>
          <p:spPr bwMode="auto">
            <a:xfrm>
              <a:off x="2273786" y="3478761"/>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9A878BD7-CFA3-4AE9-BD72-FE3C933CF1BF}"/>
                </a:ext>
              </a:extLst>
            </p:cNvPr>
            <p:cNvCxnSpPr/>
            <p:nvPr/>
          </p:nvCxnSpPr>
          <p:spPr bwMode="auto">
            <a:xfrm>
              <a:off x="2273786" y="386747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0021AC0-E134-4DA4-AB00-8666058FF24A}"/>
                </a:ext>
              </a:extLst>
            </p:cNvPr>
            <p:cNvCxnSpPr/>
            <p:nvPr/>
          </p:nvCxnSpPr>
          <p:spPr bwMode="auto">
            <a:xfrm>
              <a:off x="2273786" y="464490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6AB32F9-8F7E-42F0-BCCE-3D4785B7E62A}"/>
                </a:ext>
              </a:extLst>
            </p:cNvPr>
            <p:cNvCxnSpPr/>
            <p:nvPr/>
          </p:nvCxnSpPr>
          <p:spPr bwMode="auto">
            <a:xfrm>
              <a:off x="2273786" y="542233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A0DF28F9-9A20-4C0A-9DD8-4D3AB8A9B9BB}"/>
                </a:ext>
              </a:extLst>
            </p:cNvPr>
            <p:cNvCxnSpPr/>
            <p:nvPr/>
          </p:nvCxnSpPr>
          <p:spPr bwMode="auto">
            <a:xfrm>
              <a:off x="2273786" y="5811048"/>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1493FE0-4A89-4F44-BD74-FB0E6041548E}"/>
                </a:ext>
              </a:extLst>
            </p:cNvPr>
            <p:cNvCxnSpPr/>
            <p:nvPr/>
          </p:nvCxnSpPr>
          <p:spPr bwMode="auto">
            <a:xfrm>
              <a:off x="2273786" y="5033621"/>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E199384E-5881-4D0B-B6F6-4DA0F04BAFE3}"/>
                </a:ext>
              </a:extLst>
            </p:cNvPr>
            <p:cNvCxnSpPr/>
            <p:nvPr/>
          </p:nvCxnSpPr>
          <p:spPr bwMode="auto">
            <a:xfrm>
              <a:off x="2273786" y="4256191"/>
              <a:ext cx="94268" cy="0"/>
            </a:xfrm>
            <a:prstGeom prst="line">
              <a:avLst/>
            </a:prstGeom>
            <a:noFill/>
            <a:ln w="28575" cap="flat" cmpd="sng" algn="ctr">
              <a:solidFill>
                <a:schemeClr val="bg1"/>
              </a:solidFill>
              <a:prstDash val="solid"/>
              <a:round/>
              <a:headEnd type="none" w="med" len="med"/>
              <a:tailEnd type="none" w="med" len="med"/>
            </a:ln>
            <a:effectLst/>
          </p:spPr>
        </p:cxnSp>
      </p:grpSp>
      <p:sp>
        <p:nvSpPr>
          <p:cNvPr id="51" name="Rectangle 26">
            <a:extLst>
              <a:ext uri="{FF2B5EF4-FFF2-40B4-BE49-F238E27FC236}">
                <a16:creationId xmlns:a16="http://schemas.microsoft.com/office/drawing/2014/main" id="{9EE57083-6E22-486E-AF77-E41BEC37F03B}"/>
              </a:ext>
            </a:extLst>
          </p:cNvPr>
          <p:cNvSpPr>
            <a:spLocks noChangeArrowheads="1"/>
          </p:cNvSpPr>
          <p:nvPr/>
        </p:nvSpPr>
        <p:spPr bwMode="auto">
          <a:xfrm>
            <a:off x="1864677" y="2536500"/>
            <a:ext cx="440133"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0</a:t>
            </a:r>
          </a:p>
        </p:txBody>
      </p:sp>
      <p:sp>
        <p:nvSpPr>
          <p:cNvPr id="52" name="Rectangle 26">
            <a:extLst>
              <a:ext uri="{FF2B5EF4-FFF2-40B4-BE49-F238E27FC236}">
                <a16:creationId xmlns:a16="http://schemas.microsoft.com/office/drawing/2014/main" id="{56507A42-C77C-40E0-8AB3-6680712B7B83}"/>
              </a:ext>
            </a:extLst>
          </p:cNvPr>
          <p:cNvSpPr>
            <a:spLocks noChangeArrowheads="1"/>
          </p:cNvSpPr>
          <p:nvPr/>
        </p:nvSpPr>
        <p:spPr bwMode="auto">
          <a:xfrm>
            <a:off x="1875916" y="2908435"/>
            <a:ext cx="440133"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-2</a:t>
            </a:r>
          </a:p>
        </p:txBody>
      </p:sp>
      <p:sp>
        <p:nvSpPr>
          <p:cNvPr id="53" name="Rectangle 26">
            <a:extLst>
              <a:ext uri="{FF2B5EF4-FFF2-40B4-BE49-F238E27FC236}">
                <a16:creationId xmlns:a16="http://schemas.microsoft.com/office/drawing/2014/main" id="{211DCBB7-623C-4122-B82A-90A1126AA0DF}"/>
              </a:ext>
            </a:extLst>
          </p:cNvPr>
          <p:cNvSpPr>
            <a:spLocks noChangeArrowheads="1"/>
          </p:cNvSpPr>
          <p:nvPr/>
        </p:nvSpPr>
        <p:spPr bwMode="auto">
          <a:xfrm>
            <a:off x="1882929" y="3310008"/>
            <a:ext cx="440133"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-4</a:t>
            </a:r>
          </a:p>
        </p:txBody>
      </p:sp>
      <p:sp>
        <p:nvSpPr>
          <p:cNvPr id="54" name="Rectangle 26">
            <a:extLst>
              <a:ext uri="{FF2B5EF4-FFF2-40B4-BE49-F238E27FC236}">
                <a16:creationId xmlns:a16="http://schemas.microsoft.com/office/drawing/2014/main" id="{2BF8D161-0EB7-4C8A-8F93-C7763729ADD6}"/>
              </a:ext>
            </a:extLst>
          </p:cNvPr>
          <p:cNvSpPr>
            <a:spLocks noChangeArrowheads="1"/>
          </p:cNvSpPr>
          <p:nvPr/>
        </p:nvSpPr>
        <p:spPr bwMode="auto">
          <a:xfrm>
            <a:off x="1885779" y="3692983"/>
            <a:ext cx="440133"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-6</a:t>
            </a:r>
          </a:p>
        </p:txBody>
      </p:sp>
      <p:sp>
        <p:nvSpPr>
          <p:cNvPr id="55" name="Rectangle 26">
            <a:extLst>
              <a:ext uri="{FF2B5EF4-FFF2-40B4-BE49-F238E27FC236}">
                <a16:creationId xmlns:a16="http://schemas.microsoft.com/office/drawing/2014/main" id="{450AAFD1-ADD4-4CA1-9467-28CF16418128}"/>
              </a:ext>
            </a:extLst>
          </p:cNvPr>
          <p:cNvSpPr>
            <a:spLocks noChangeArrowheads="1"/>
          </p:cNvSpPr>
          <p:nvPr/>
        </p:nvSpPr>
        <p:spPr bwMode="auto">
          <a:xfrm>
            <a:off x="1892792" y="4094556"/>
            <a:ext cx="440133"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-8</a:t>
            </a:r>
          </a:p>
        </p:txBody>
      </p:sp>
      <p:sp>
        <p:nvSpPr>
          <p:cNvPr id="56" name="Rectangle 26">
            <a:extLst>
              <a:ext uri="{FF2B5EF4-FFF2-40B4-BE49-F238E27FC236}">
                <a16:creationId xmlns:a16="http://schemas.microsoft.com/office/drawing/2014/main" id="{0560C6F7-F961-42A3-8FD7-68C4E243C035}"/>
              </a:ext>
            </a:extLst>
          </p:cNvPr>
          <p:cNvSpPr>
            <a:spLocks noChangeArrowheads="1"/>
          </p:cNvSpPr>
          <p:nvPr/>
        </p:nvSpPr>
        <p:spPr bwMode="auto">
          <a:xfrm>
            <a:off x="1846327" y="4455918"/>
            <a:ext cx="473917"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-10</a:t>
            </a:r>
          </a:p>
        </p:txBody>
      </p:sp>
      <p:sp>
        <p:nvSpPr>
          <p:cNvPr id="57" name="Rectangle 26">
            <a:extLst>
              <a:ext uri="{FF2B5EF4-FFF2-40B4-BE49-F238E27FC236}">
                <a16:creationId xmlns:a16="http://schemas.microsoft.com/office/drawing/2014/main" id="{27B41D9E-FD06-4AED-83D4-31B38CCB5751}"/>
              </a:ext>
            </a:extLst>
          </p:cNvPr>
          <p:cNvSpPr>
            <a:spLocks noChangeArrowheads="1"/>
          </p:cNvSpPr>
          <p:nvPr/>
        </p:nvSpPr>
        <p:spPr bwMode="auto">
          <a:xfrm>
            <a:off x="1820412" y="4857491"/>
            <a:ext cx="506845"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-12</a:t>
            </a:r>
          </a:p>
        </p:txBody>
      </p:sp>
      <p:sp>
        <p:nvSpPr>
          <p:cNvPr id="58" name="Rectangle 26">
            <a:extLst>
              <a:ext uri="{FF2B5EF4-FFF2-40B4-BE49-F238E27FC236}">
                <a16:creationId xmlns:a16="http://schemas.microsoft.com/office/drawing/2014/main" id="{C33634B6-42A2-48B1-AB6C-1E641EA82E00}"/>
              </a:ext>
            </a:extLst>
          </p:cNvPr>
          <p:cNvSpPr>
            <a:spLocks noChangeArrowheads="1"/>
          </p:cNvSpPr>
          <p:nvPr/>
        </p:nvSpPr>
        <p:spPr bwMode="auto">
          <a:xfrm>
            <a:off x="1785558" y="5240466"/>
            <a:ext cx="544550"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-14</a:t>
            </a:r>
          </a:p>
        </p:txBody>
      </p:sp>
      <p:sp>
        <p:nvSpPr>
          <p:cNvPr id="59" name="Rectangle 26">
            <a:extLst>
              <a:ext uri="{FF2B5EF4-FFF2-40B4-BE49-F238E27FC236}">
                <a16:creationId xmlns:a16="http://schemas.microsoft.com/office/drawing/2014/main" id="{355FC7F2-35EC-4CBF-8691-2AD10821D93F}"/>
              </a:ext>
            </a:extLst>
          </p:cNvPr>
          <p:cNvSpPr>
            <a:spLocks noChangeArrowheads="1"/>
          </p:cNvSpPr>
          <p:nvPr/>
        </p:nvSpPr>
        <p:spPr bwMode="auto">
          <a:xfrm>
            <a:off x="1785559" y="5642039"/>
            <a:ext cx="551562"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-16</a:t>
            </a:r>
          </a:p>
        </p:txBody>
      </p:sp>
      <p:sp>
        <p:nvSpPr>
          <p:cNvPr id="60" name="Rectangle 26">
            <a:extLst>
              <a:ext uri="{FF2B5EF4-FFF2-40B4-BE49-F238E27FC236}">
                <a16:creationId xmlns:a16="http://schemas.microsoft.com/office/drawing/2014/main" id="{3F4C4C02-91CF-49E4-A5B1-D3826AA02EA9}"/>
              </a:ext>
            </a:extLst>
          </p:cNvPr>
          <p:cNvSpPr>
            <a:spLocks noChangeArrowheads="1"/>
          </p:cNvSpPr>
          <p:nvPr/>
        </p:nvSpPr>
        <p:spPr bwMode="auto">
          <a:xfrm>
            <a:off x="2396551" y="5879439"/>
            <a:ext cx="911854"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Baseline</a:t>
            </a:r>
          </a:p>
        </p:txBody>
      </p:sp>
      <p:sp>
        <p:nvSpPr>
          <p:cNvPr id="61" name="Rectangle 26">
            <a:extLst>
              <a:ext uri="{FF2B5EF4-FFF2-40B4-BE49-F238E27FC236}">
                <a16:creationId xmlns:a16="http://schemas.microsoft.com/office/drawing/2014/main" id="{D65EB050-4803-497E-B993-049320459A7E}"/>
              </a:ext>
            </a:extLst>
          </p:cNvPr>
          <p:cNvSpPr>
            <a:spLocks noChangeArrowheads="1"/>
          </p:cNvSpPr>
          <p:nvPr/>
        </p:nvSpPr>
        <p:spPr bwMode="auto">
          <a:xfrm>
            <a:off x="3532299" y="5879439"/>
            <a:ext cx="451896"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1</a:t>
            </a:r>
          </a:p>
        </p:txBody>
      </p:sp>
      <p:sp>
        <p:nvSpPr>
          <p:cNvPr id="62" name="Rectangle 26">
            <a:extLst>
              <a:ext uri="{FF2B5EF4-FFF2-40B4-BE49-F238E27FC236}">
                <a16:creationId xmlns:a16="http://schemas.microsoft.com/office/drawing/2014/main" id="{39E7546E-46BA-4346-82BF-57BE58833D83}"/>
              </a:ext>
            </a:extLst>
          </p:cNvPr>
          <p:cNvSpPr>
            <a:spLocks noChangeArrowheads="1"/>
          </p:cNvSpPr>
          <p:nvPr/>
        </p:nvSpPr>
        <p:spPr bwMode="auto">
          <a:xfrm>
            <a:off x="4499326" y="5879439"/>
            <a:ext cx="451896"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2</a:t>
            </a:r>
          </a:p>
        </p:txBody>
      </p:sp>
      <p:sp>
        <p:nvSpPr>
          <p:cNvPr id="63" name="Rectangle 26">
            <a:extLst>
              <a:ext uri="{FF2B5EF4-FFF2-40B4-BE49-F238E27FC236}">
                <a16:creationId xmlns:a16="http://schemas.microsoft.com/office/drawing/2014/main" id="{A83F8293-1DBA-49EB-AD44-D390F766FB14}"/>
              </a:ext>
            </a:extLst>
          </p:cNvPr>
          <p:cNvSpPr>
            <a:spLocks noChangeArrowheads="1"/>
          </p:cNvSpPr>
          <p:nvPr/>
        </p:nvSpPr>
        <p:spPr bwMode="auto">
          <a:xfrm>
            <a:off x="5456436" y="5879439"/>
            <a:ext cx="451896"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3</a:t>
            </a:r>
          </a:p>
        </p:txBody>
      </p:sp>
      <p:sp>
        <p:nvSpPr>
          <p:cNvPr id="64" name="Rectangle 26">
            <a:extLst>
              <a:ext uri="{FF2B5EF4-FFF2-40B4-BE49-F238E27FC236}">
                <a16:creationId xmlns:a16="http://schemas.microsoft.com/office/drawing/2014/main" id="{161A368A-CDA7-4141-8674-B0469ACB1A50}"/>
              </a:ext>
            </a:extLst>
          </p:cNvPr>
          <p:cNvSpPr>
            <a:spLocks noChangeArrowheads="1"/>
          </p:cNvSpPr>
          <p:nvPr/>
        </p:nvSpPr>
        <p:spPr bwMode="auto">
          <a:xfrm>
            <a:off x="6413545" y="5879439"/>
            <a:ext cx="451896"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4</a:t>
            </a:r>
          </a:p>
        </p:txBody>
      </p:sp>
      <p:sp>
        <p:nvSpPr>
          <p:cNvPr id="65" name="Rectangle 26">
            <a:extLst>
              <a:ext uri="{FF2B5EF4-FFF2-40B4-BE49-F238E27FC236}">
                <a16:creationId xmlns:a16="http://schemas.microsoft.com/office/drawing/2014/main" id="{83DA2033-7A85-42DA-8E3E-060AA79CA46A}"/>
              </a:ext>
            </a:extLst>
          </p:cNvPr>
          <p:cNvSpPr>
            <a:spLocks noChangeArrowheads="1"/>
          </p:cNvSpPr>
          <p:nvPr/>
        </p:nvSpPr>
        <p:spPr bwMode="auto">
          <a:xfrm>
            <a:off x="7380572" y="5879439"/>
            <a:ext cx="451896"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5</a:t>
            </a:r>
          </a:p>
        </p:txBody>
      </p:sp>
      <p:sp>
        <p:nvSpPr>
          <p:cNvPr id="66" name="Rectangle 26">
            <a:extLst>
              <a:ext uri="{FF2B5EF4-FFF2-40B4-BE49-F238E27FC236}">
                <a16:creationId xmlns:a16="http://schemas.microsoft.com/office/drawing/2014/main" id="{7ADC2E3E-6866-4373-9922-E6AE36A18D4C}"/>
              </a:ext>
            </a:extLst>
          </p:cNvPr>
          <p:cNvSpPr>
            <a:spLocks noChangeArrowheads="1"/>
          </p:cNvSpPr>
          <p:nvPr/>
        </p:nvSpPr>
        <p:spPr bwMode="auto">
          <a:xfrm>
            <a:off x="8337682" y="5879439"/>
            <a:ext cx="451896"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6</a:t>
            </a:r>
          </a:p>
        </p:txBody>
      </p:sp>
      <p:sp>
        <p:nvSpPr>
          <p:cNvPr id="10" name="Freeform: Shape 9">
            <a:extLst>
              <a:ext uri="{FF2B5EF4-FFF2-40B4-BE49-F238E27FC236}">
                <a16:creationId xmlns:a16="http://schemas.microsoft.com/office/drawing/2014/main" id="{D8675BAA-CA23-4AD1-A854-C14F48D9632E}"/>
              </a:ext>
            </a:extLst>
          </p:cNvPr>
          <p:cNvSpPr/>
          <p:nvPr/>
        </p:nvSpPr>
        <p:spPr bwMode="auto">
          <a:xfrm>
            <a:off x="2860431" y="2711938"/>
            <a:ext cx="5673969" cy="1836616"/>
          </a:xfrm>
          <a:custGeom>
            <a:avLst/>
            <a:gdLst>
              <a:gd name="connsiteX0" fmla="*/ 0 w 5673969"/>
              <a:gd name="connsiteY0" fmla="*/ 0 h 1836616"/>
              <a:gd name="connsiteX1" fmla="*/ 922215 w 5673969"/>
              <a:gd name="connsiteY1" fmla="*/ 586154 h 1836616"/>
              <a:gd name="connsiteX2" fmla="*/ 1875692 w 5673969"/>
              <a:gd name="connsiteY2" fmla="*/ 1258277 h 1836616"/>
              <a:gd name="connsiteX3" fmla="*/ 2813538 w 5673969"/>
              <a:gd name="connsiteY3" fmla="*/ 1539631 h 1836616"/>
              <a:gd name="connsiteX4" fmla="*/ 3767015 w 5673969"/>
              <a:gd name="connsiteY4" fmla="*/ 1727200 h 1836616"/>
              <a:gd name="connsiteX5" fmla="*/ 4712677 w 5673969"/>
              <a:gd name="connsiteY5" fmla="*/ 1836616 h 1836616"/>
              <a:gd name="connsiteX6" fmla="*/ 5673969 w 5673969"/>
              <a:gd name="connsiteY6" fmla="*/ 1735016 h 1836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73969" h="1836616">
                <a:moveTo>
                  <a:pt x="0" y="0"/>
                </a:moveTo>
                <a:lnTo>
                  <a:pt x="922215" y="586154"/>
                </a:lnTo>
                <a:lnTo>
                  <a:pt x="1875692" y="1258277"/>
                </a:lnTo>
                <a:lnTo>
                  <a:pt x="2813538" y="1539631"/>
                </a:lnTo>
                <a:lnTo>
                  <a:pt x="3767015" y="1727200"/>
                </a:lnTo>
                <a:lnTo>
                  <a:pt x="4712677" y="1836616"/>
                </a:lnTo>
                <a:lnTo>
                  <a:pt x="5673969" y="1735016"/>
                </a:lnTo>
              </a:path>
            </a:pathLst>
          </a:custGeom>
          <a:noFill/>
          <a:ln w="28575">
            <a:solidFill>
              <a:schemeClr val="accent1"/>
            </a:solidFill>
            <a:miter lim="800000"/>
            <a:headEnd/>
            <a:tailEnd/>
          </a:ln>
        </p:spPr>
        <p:txBody>
          <a:bodyPr rtlCol="0" anchor="ctr"/>
          <a:lstStyle/>
          <a:p>
            <a:pPr algn="ctr"/>
            <a:endParaRPr lang="en-US" dirty="0"/>
          </a:p>
        </p:txBody>
      </p:sp>
      <p:sp>
        <p:nvSpPr>
          <p:cNvPr id="11" name="Freeform: Shape 10">
            <a:extLst>
              <a:ext uri="{FF2B5EF4-FFF2-40B4-BE49-F238E27FC236}">
                <a16:creationId xmlns:a16="http://schemas.microsoft.com/office/drawing/2014/main" id="{ED788226-EA35-4A6F-AE20-F8B7F726DEE9}"/>
              </a:ext>
            </a:extLst>
          </p:cNvPr>
          <p:cNvSpPr/>
          <p:nvPr/>
        </p:nvSpPr>
        <p:spPr bwMode="auto">
          <a:xfrm>
            <a:off x="2852615" y="2711938"/>
            <a:ext cx="5689600" cy="1156677"/>
          </a:xfrm>
          <a:custGeom>
            <a:avLst/>
            <a:gdLst>
              <a:gd name="connsiteX0" fmla="*/ 0 w 5689600"/>
              <a:gd name="connsiteY0" fmla="*/ 0 h 1156677"/>
              <a:gd name="connsiteX1" fmla="*/ 945662 w 5689600"/>
              <a:gd name="connsiteY1" fmla="*/ 422031 h 1156677"/>
              <a:gd name="connsiteX2" fmla="*/ 1899139 w 5689600"/>
              <a:gd name="connsiteY2" fmla="*/ 672124 h 1156677"/>
              <a:gd name="connsiteX3" fmla="*/ 2829170 w 5689600"/>
              <a:gd name="connsiteY3" fmla="*/ 937847 h 1156677"/>
              <a:gd name="connsiteX4" fmla="*/ 3774831 w 5689600"/>
              <a:gd name="connsiteY4" fmla="*/ 969108 h 1156677"/>
              <a:gd name="connsiteX5" fmla="*/ 4712677 w 5689600"/>
              <a:gd name="connsiteY5" fmla="*/ 1062893 h 1156677"/>
              <a:gd name="connsiteX6" fmla="*/ 5689600 w 5689600"/>
              <a:gd name="connsiteY6" fmla="*/ 1156677 h 1156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89600" h="1156677">
                <a:moveTo>
                  <a:pt x="0" y="0"/>
                </a:moveTo>
                <a:lnTo>
                  <a:pt x="945662" y="422031"/>
                </a:lnTo>
                <a:lnTo>
                  <a:pt x="1899139" y="672124"/>
                </a:lnTo>
                <a:lnTo>
                  <a:pt x="2829170" y="937847"/>
                </a:lnTo>
                <a:lnTo>
                  <a:pt x="3774831" y="969108"/>
                </a:lnTo>
                <a:lnTo>
                  <a:pt x="4712677" y="1062893"/>
                </a:lnTo>
                <a:lnTo>
                  <a:pt x="5689600" y="1156677"/>
                </a:lnTo>
              </a:path>
            </a:pathLst>
          </a:custGeom>
          <a:noFill/>
          <a:ln w="28575">
            <a:solidFill>
              <a:schemeClr val="accent3"/>
            </a:solidFill>
            <a:miter lim="800000"/>
            <a:headEnd/>
            <a:tailEnd/>
          </a:ln>
        </p:spPr>
        <p:txBody>
          <a:bodyPr rtlCol="0" anchor="ctr"/>
          <a:lstStyle/>
          <a:p>
            <a:pPr algn="ctr"/>
            <a:endParaRPr lang="en-US" dirty="0"/>
          </a:p>
        </p:txBody>
      </p:sp>
      <p:sp>
        <p:nvSpPr>
          <p:cNvPr id="12" name="Rectangle 11">
            <a:extLst>
              <a:ext uri="{FF2B5EF4-FFF2-40B4-BE49-F238E27FC236}">
                <a16:creationId xmlns:a16="http://schemas.microsoft.com/office/drawing/2014/main" id="{7C8E3F25-9479-4122-8D2B-69FD8B8878E5}"/>
              </a:ext>
            </a:extLst>
          </p:cNvPr>
          <p:cNvSpPr/>
          <p:nvPr/>
        </p:nvSpPr>
        <p:spPr bwMode="auto">
          <a:xfrm>
            <a:off x="2786422" y="2658054"/>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EC16AD5E-3319-4A72-84F9-5B584C2C897A}"/>
              </a:ext>
            </a:extLst>
          </p:cNvPr>
          <p:cNvSpPr/>
          <p:nvPr/>
        </p:nvSpPr>
        <p:spPr bwMode="auto">
          <a:xfrm>
            <a:off x="3735322" y="3246989"/>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944920B5-6EAB-484F-974E-9F7C07226C43}"/>
              </a:ext>
            </a:extLst>
          </p:cNvPr>
          <p:cNvSpPr/>
          <p:nvPr/>
        </p:nvSpPr>
        <p:spPr bwMode="auto">
          <a:xfrm>
            <a:off x="4679214" y="3916567"/>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095C77F9-158B-4003-B322-992D6136A4E9}"/>
              </a:ext>
            </a:extLst>
          </p:cNvPr>
          <p:cNvSpPr/>
          <p:nvPr/>
        </p:nvSpPr>
        <p:spPr bwMode="auto">
          <a:xfrm>
            <a:off x="5621218" y="4193006"/>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096E4589-B329-40FB-BA54-0C6C02C22BC5}"/>
              </a:ext>
            </a:extLst>
          </p:cNvPr>
          <p:cNvSpPr/>
          <p:nvPr/>
        </p:nvSpPr>
        <p:spPr bwMode="auto">
          <a:xfrm>
            <a:off x="6568306" y="4394083"/>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0E70D4D1-178F-4D0D-A0A1-50E618D1F186}"/>
              </a:ext>
            </a:extLst>
          </p:cNvPr>
          <p:cNvSpPr/>
          <p:nvPr/>
        </p:nvSpPr>
        <p:spPr bwMode="auto">
          <a:xfrm>
            <a:off x="7513747" y="4494035"/>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0BADB6C6-519D-4455-943C-89C250A3E660}"/>
              </a:ext>
            </a:extLst>
          </p:cNvPr>
          <p:cNvSpPr/>
          <p:nvPr/>
        </p:nvSpPr>
        <p:spPr bwMode="auto">
          <a:xfrm>
            <a:off x="8478638" y="4386645"/>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BB0FF53B-88B0-4799-ACC2-107D30C16276}"/>
              </a:ext>
            </a:extLst>
          </p:cNvPr>
          <p:cNvSpPr/>
          <p:nvPr/>
        </p:nvSpPr>
        <p:spPr bwMode="auto">
          <a:xfrm>
            <a:off x="2776434" y="2643407"/>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43726182-B600-491C-B65D-FF0D788D5CC8}"/>
              </a:ext>
            </a:extLst>
          </p:cNvPr>
          <p:cNvSpPr/>
          <p:nvPr/>
        </p:nvSpPr>
        <p:spPr bwMode="auto">
          <a:xfrm>
            <a:off x="3718195" y="3060398"/>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C147BE3F-166F-45CD-A714-D5F14F963AAF}"/>
              </a:ext>
            </a:extLst>
          </p:cNvPr>
          <p:cNvSpPr/>
          <p:nvPr/>
        </p:nvSpPr>
        <p:spPr bwMode="auto">
          <a:xfrm>
            <a:off x="4656752" y="3321538"/>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B18D7903-D9BA-4B75-B693-6B4620AB429C}"/>
              </a:ext>
            </a:extLst>
          </p:cNvPr>
          <p:cNvSpPr/>
          <p:nvPr/>
        </p:nvSpPr>
        <p:spPr bwMode="auto">
          <a:xfrm>
            <a:off x="5613853" y="3585944"/>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77E141F5-4AE0-44D4-9F4E-D192AE480C21}"/>
              </a:ext>
            </a:extLst>
          </p:cNvPr>
          <p:cNvSpPr/>
          <p:nvPr/>
        </p:nvSpPr>
        <p:spPr bwMode="auto">
          <a:xfrm>
            <a:off x="6553658" y="3608822"/>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A9B5CBFB-4BB6-4977-A309-D8D531F226EE}"/>
              </a:ext>
            </a:extLst>
          </p:cNvPr>
          <p:cNvSpPr/>
          <p:nvPr/>
        </p:nvSpPr>
        <p:spPr bwMode="auto">
          <a:xfrm>
            <a:off x="7504582" y="3702364"/>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8E2D38CE-684C-48E0-9C78-869238D21CE9}"/>
              </a:ext>
            </a:extLst>
          </p:cNvPr>
          <p:cNvSpPr/>
          <p:nvPr/>
        </p:nvSpPr>
        <p:spPr bwMode="auto">
          <a:xfrm>
            <a:off x="8468397" y="3795983"/>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26">
            <a:extLst>
              <a:ext uri="{FF2B5EF4-FFF2-40B4-BE49-F238E27FC236}">
                <a16:creationId xmlns:a16="http://schemas.microsoft.com/office/drawing/2014/main" id="{504148C3-4FFD-4703-A37D-DC8A1F1BB44A}"/>
              </a:ext>
            </a:extLst>
          </p:cNvPr>
          <p:cNvSpPr>
            <a:spLocks noChangeArrowheads="1"/>
          </p:cNvSpPr>
          <p:nvPr/>
        </p:nvSpPr>
        <p:spPr bwMode="auto">
          <a:xfrm rot="16200000">
            <a:off x="-96301" y="3917254"/>
            <a:ext cx="3441910" cy="584775"/>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a:buNone/>
              <a:defRPr sz="1400" b="1" i="0" u="none" strike="noStrike" kern="1200" baseline="0">
                <a:solidFill>
                  <a:srgbClr val="000000"/>
                </a:solidFill>
                <a:latin typeface="+mn-lt"/>
                <a:ea typeface="+mn-ea"/>
                <a:cs typeface="+mn-cs"/>
              </a:defRPr>
            </a:pPr>
            <a:r>
              <a:rPr lang="en-GB" sz="1600" b="1" dirty="0">
                <a:solidFill>
                  <a:srgbClr val="000000"/>
                </a:solidFill>
                <a:latin typeface="Calibri" panose="020F0502020204030204" pitchFamily="34" charset="0"/>
              </a:rPr>
              <a:t>Mean Change </a:t>
            </a:r>
            <a:br>
              <a:rPr lang="en-GB" sz="1600" b="1" dirty="0">
                <a:solidFill>
                  <a:srgbClr val="000000"/>
                </a:solidFill>
                <a:latin typeface="Calibri" panose="020F0502020204030204" pitchFamily="34" charset="0"/>
              </a:rPr>
            </a:br>
            <a:r>
              <a:rPr lang="en-GB" sz="1600" b="1" dirty="0">
                <a:solidFill>
                  <a:srgbClr val="000000"/>
                </a:solidFill>
                <a:latin typeface="Calibri" panose="020F0502020204030204" pitchFamily="34" charset="0"/>
              </a:rPr>
              <a:t>in MADRS Total Score</a:t>
            </a:r>
            <a:endParaRPr lang="en-GB" sz="1600" b="1" baseline="30000" dirty="0">
              <a:solidFill>
                <a:srgbClr val="000000"/>
              </a:solidFill>
              <a:latin typeface="Calibri" panose="020F0502020204030204" pitchFamily="34" charset="0"/>
            </a:endParaRPr>
          </a:p>
        </p:txBody>
      </p:sp>
      <p:sp>
        <p:nvSpPr>
          <p:cNvPr id="82" name="Rectangle 81">
            <a:extLst>
              <a:ext uri="{FF2B5EF4-FFF2-40B4-BE49-F238E27FC236}">
                <a16:creationId xmlns:a16="http://schemas.microsoft.com/office/drawing/2014/main" id="{4DC9417D-1304-4CAF-9774-200B43045C90}"/>
              </a:ext>
            </a:extLst>
          </p:cNvPr>
          <p:cNvSpPr/>
          <p:nvPr/>
        </p:nvSpPr>
        <p:spPr>
          <a:xfrm>
            <a:off x="2423303" y="5287548"/>
            <a:ext cx="952505" cy="338554"/>
          </a:xfrm>
          <a:prstGeom prst="rect">
            <a:avLst/>
          </a:prstGeom>
        </p:spPr>
        <p:txBody>
          <a:bodyPr wrap="none">
            <a:spAutoFit/>
          </a:bodyPr>
          <a:lstStyle/>
          <a:p>
            <a:pPr>
              <a:spcBef>
                <a:spcPts val="0"/>
              </a:spcBef>
              <a:defRPr/>
            </a:pPr>
            <a:r>
              <a:rPr lang="en-US" sz="1600" dirty="0">
                <a:solidFill>
                  <a:schemeClr val="bg1"/>
                </a:solidFill>
                <a:latin typeface="Calibri" panose="020F0502020204030204" pitchFamily="34" charset="0"/>
              </a:rPr>
              <a:t>*</a:t>
            </a:r>
            <a:r>
              <a:rPr lang="en-US" sz="1600" i="1" dirty="0">
                <a:solidFill>
                  <a:schemeClr val="bg1"/>
                </a:solidFill>
                <a:latin typeface="Calibri" panose="020F0502020204030204" pitchFamily="34" charset="0"/>
              </a:rPr>
              <a:t>P</a:t>
            </a:r>
            <a:r>
              <a:rPr lang="en-US" sz="1600" dirty="0">
                <a:solidFill>
                  <a:schemeClr val="bg1"/>
                </a:solidFill>
                <a:latin typeface="Calibri" panose="020F0502020204030204" pitchFamily="34" charset="0"/>
              </a:rPr>
              <a:t> &lt; .001</a:t>
            </a:r>
          </a:p>
        </p:txBody>
      </p:sp>
    </p:spTree>
    <p:extLst>
      <p:ext uri="{BB962C8B-B14F-4D97-AF65-F5344CB8AC3E}">
        <p14:creationId xmlns:p14="http://schemas.microsoft.com/office/powerpoint/2010/main" val="38864895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CEC4B-5CB0-41B9-87E2-8ABB6BB72564}"/>
              </a:ext>
            </a:extLst>
          </p:cNvPr>
          <p:cNvSpPr>
            <a:spLocks noGrp="1"/>
          </p:cNvSpPr>
          <p:nvPr>
            <p:ph type="title"/>
          </p:nvPr>
        </p:nvSpPr>
        <p:spPr/>
        <p:txBody>
          <a:bodyPr/>
          <a:lstStyle/>
          <a:p>
            <a:r>
              <a:rPr lang="en-US" dirty="0"/>
              <a:t>MDD Treatment Augmentation With Aripiprazole: Safety</a:t>
            </a:r>
          </a:p>
        </p:txBody>
      </p:sp>
      <p:sp>
        <p:nvSpPr>
          <p:cNvPr id="24" name="Text Box 11">
            <a:extLst>
              <a:ext uri="{FF2B5EF4-FFF2-40B4-BE49-F238E27FC236}">
                <a16:creationId xmlns:a16="http://schemas.microsoft.com/office/drawing/2014/main" id="{C74D7627-39D2-40FC-8BF2-75CA1F1C9B1A}"/>
              </a:ext>
            </a:extLst>
          </p:cNvPr>
          <p:cNvSpPr txBox="1">
            <a:spLocks noChangeArrowheads="1"/>
          </p:cNvSpPr>
          <p:nvPr/>
        </p:nvSpPr>
        <p:spPr bwMode="auto">
          <a:xfrm>
            <a:off x="437147" y="6366391"/>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0" fontAlgn="base" hangingPunct="0">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Berman. </a:t>
            </a:r>
            <a:r>
              <a:rPr lang="pl-PL" altLang="en-US" sz="1200" dirty="0">
                <a:solidFill>
                  <a:srgbClr val="455560"/>
                </a:solidFill>
                <a:latin typeface="Calibri" panose="020F0502020204030204" pitchFamily="34" charset="0"/>
                <a:cs typeface="Arial" panose="020B0604020202020204" pitchFamily="34" charset="0"/>
              </a:rPr>
              <a:t>J Clin Psychiatry. 2007;68:843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grpSp>
        <p:nvGrpSpPr>
          <p:cNvPr id="25" name="Group 1">
            <a:extLst>
              <a:ext uri="{FF2B5EF4-FFF2-40B4-BE49-F238E27FC236}">
                <a16:creationId xmlns:a16="http://schemas.microsoft.com/office/drawing/2014/main" id="{52375172-B64B-4A64-ABF0-C063A806D3AE}"/>
              </a:ext>
            </a:extLst>
          </p:cNvPr>
          <p:cNvGrpSpPr>
            <a:grpSpLocks/>
          </p:cNvGrpSpPr>
          <p:nvPr/>
        </p:nvGrpSpPr>
        <p:grpSpPr bwMode="auto">
          <a:xfrm>
            <a:off x="9392911" y="6213768"/>
            <a:ext cx="2488502" cy="449064"/>
            <a:chOff x="9602074" y="3550251"/>
            <a:chExt cx="2488502" cy="449257"/>
          </a:xfrm>
        </p:grpSpPr>
        <p:pic>
          <p:nvPicPr>
            <p:cNvPr id="26" name="Picture 25">
              <a:extLst>
                <a:ext uri="{FF2B5EF4-FFF2-40B4-BE49-F238E27FC236}">
                  <a16:creationId xmlns:a16="http://schemas.microsoft.com/office/drawing/2014/main" id="{8085CF03-13ED-444C-831A-553F353C0C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7" name="Rectangle 8">
              <a:extLst>
                <a:ext uri="{FF2B5EF4-FFF2-40B4-BE49-F238E27FC236}">
                  <a16:creationId xmlns:a16="http://schemas.microsoft.com/office/drawing/2014/main" id="{576D5056-A369-4872-A2EC-A4D082A1B42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28" name="Table 7">
            <a:extLst>
              <a:ext uri="{FF2B5EF4-FFF2-40B4-BE49-F238E27FC236}">
                <a16:creationId xmlns:a16="http://schemas.microsoft.com/office/drawing/2014/main" id="{B518B8D1-DD1E-47A5-90B8-E6E7ADE97D74}"/>
              </a:ext>
            </a:extLst>
          </p:cNvPr>
          <p:cNvGraphicFramePr>
            <a:graphicFrameLocks noGrp="1"/>
          </p:cNvGraphicFramePr>
          <p:nvPr>
            <p:extLst>
              <p:ext uri="{D42A27DB-BD31-4B8C-83A1-F6EECF244321}">
                <p14:modId xmlns:p14="http://schemas.microsoft.com/office/powerpoint/2010/main" val="1783215432"/>
              </p:ext>
            </p:extLst>
          </p:nvPr>
        </p:nvGraphicFramePr>
        <p:xfrm>
          <a:off x="723900" y="1599111"/>
          <a:ext cx="10758304" cy="4267200"/>
        </p:xfrm>
        <a:graphic>
          <a:graphicData uri="http://schemas.openxmlformats.org/drawingml/2006/table">
            <a:tbl>
              <a:tblPr firstRow="1" bandRow="1">
                <a:tableStyleId>{5C22544A-7EE6-4342-B048-85BDC9FD1C3A}</a:tableStyleId>
              </a:tblPr>
              <a:tblGrid>
                <a:gridCol w="4192225">
                  <a:extLst>
                    <a:ext uri="{9D8B030D-6E8A-4147-A177-3AD203B41FA5}">
                      <a16:colId xmlns:a16="http://schemas.microsoft.com/office/drawing/2014/main" val="1996047931"/>
                    </a:ext>
                  </a:extLst>
                </a:gridCol>
                <a:gridCol w="3495251">
                  <a:extLst>
                    <a:ext uri="{9D8B030D-6E8A-4147-A177-3AD203B41FA5}">
                      <a16:colId xmlns:a16="http://schemas.microsoft.com/office/drawing/2014/main" val="1228699524"/>
                    </a:ext>
                  </a:extLst>
                </a:gridCol>
                <a:gridCol w="3070828">
                  <a:extLst>
                    <a:ext uri="{9D8B030D-6E8A-4147-A177-3AD203B41FA5}">
                      <a16:colId xmlns:a16="http://schemas.microsoft.com/office/drawing/2014/main" val="2299306558"/>
                    </a:ext>
                  </a:extLst>
                </a:gridCol>
              </a:tblGrid>
              <a:tr h="319326">
                <a:tc>
                  <a:txBody>
                    <a:bodyPr/>
                    <a:lstStyle/>
                    <a:p>
                      <a:pPr algn="l"/>
                      <a:r>
                        <a:rPr lang="en-US" sz="1600" b="1" baseline="0" dirty="0">
                          <a:solidFill>
                            <a:schemeClr val="tx1"/>
                          </a:solidFill>
                          <a:latin typeface="Calibri" panose="020F0502020204030204" pitchFamily="34" charset="0"/>
                        </a:rPr>
                        <a:t>Adverse Events, n (%)</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b="1" baseline="0" dirty="0">
                          <a:solidFill>
                            <a:schemeClr val="tx1"/>
                          </a:solidFill>
                          <a:latin typeface="Calibri" panose="020F0502020204030204" pitchFamily="34" charset="0"/>
                        </a:rPr>
                        <a:t>Aripiprazole + </a:t>
                      </a:r>
                    </a:p>
                    <a:p>
                      <a:pPr algn="ctr"/>
                      <a:r>
                        <a:rPr lang="en-US" sz="1600" b="1" baseline="0" dirty="0">
                          <a:solidFill>
                            <a:schemeClr val="tx1"/>
                          </a:solidFill>
                          <a:latin typeface="Calibri" panose="020F0502020204030204" pitchFamily="34" charset="0"/>
                        </a:rPr>
                        <a:t>Antidepressant (n = 182)</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b="1" baseline="0" dirty="0">
                          <a:solidFill>
                            <a:schemeClr val="tx1"/>
                          </a:solidFill>
                          <a:latin typeface="Calibri" panose="020F0502020204030204" pitchFamily="34" charset="0"/>
                        </a:rPr>
                        <a:t>Placebo + </a:t>
                      </a:r>
                    </a:p>
                    <a:p>
                      <a:pPr algn="ctr"/>
                      <a:r>
                        <a:rPr lang="en-US" sz="1600" b="1" baseline="0" dirty="0">
                          <a:solidFill>
                            <a:schemeClr val="tx1"/>
                          </a:solidFill>
                          <a:latin typeface="Calibri" panose="020F0502020204030204" pitchFamily="34" charset="0"/>
                        </a:rPr>
                        <a:t>Antidepressant  (n = 176)</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361965325"/>
                  </a:ext>
                </a:extLst>
              </a:tr>
              <a:tr h="319326">
                <a:tc>
                  <a:txBody>
                    <a:bodyPr/>
                    <a:lstStyle/>
                    <a:p>
                      <a:pPr algn="l"/>
                      <a:r>
                        <a:rPr lang="en-US" sz="1600" baseline="0" dirty="0">
                          <a:solidFill>
                            <a:schemeClr val="bg1"/>
                          </a:solidFill>
                          <a:latin typeface="Calibri" panose="020F0502020204030204" pitchFamily="34" charset="0"/>
                        </a:rPr>
                        <a:t>Any</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149 (81.9)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110 (62.5)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9141209"/>
                  </a:ext>
                </a:extLst>
              </a:tr>
              <a:tr h="319326">
                <a:tc>
                  <a:txBody>
                    <a:bodyPr/>
                    <a:lstStyle/>
                    <a:p>
                      <a:pPr algn="l"/>
                      <a:r>
                        <a:rPr lang="en-US" sz="1600" baseline="0" dirty="0">
                          <a:solidFill>
                            <a:schemeClr val="bg1"/>
                          </a:solidFill>
                          <a:latin typeface="Calibri" panose="020F0502020204030204" pitchFamily="34" charset="0"/>
                        </a:rPr>
                        <a:t>Akathisia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rPr>
                        <a:t>42 (23.1)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8 (4.5)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0353422"/>
                  </a:ext>
                </a:extLst>
              </a:tr>
              <a:tr h="319326">
                <a:tc>
                  <a:txBody>
                    <a:bodyPr/>
                    <a:lstStyle/>
                    <a:p>
                      <a:pPr algn="l"/>
                      <a:r>
                        <a:rPr lang="en-US" sz="1600" baseline="0" dirty="0">
                          <a:solidFill>
                            <a:schemeClr val="bg1"/>
                          </a:solidFill>
                          <a:latin typeface="Calibri" panose="020F0502020204030204" pitchFamily="34" charset="0"/>
                        </a:rPr>
                        <a:t>Restlessness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rPr>
                        <a:t>26 (14.3)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6 (3.4)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84738750"/>
                  </a:ext>
                </a:extLst>
              </a:tr>
              <a:tr h="319326">
                <a:tc>
                  <a:txBody>
                    <a:bodyPr/>
                    <a:lstStyle/>
                    <a:p>
                      <a:pPr algn="l"/>
                      <a:r>
                        <a:rPr lang="en-US" sz="1600" baseline="0" dirty="0">
                          <a:solidFill>
                            <a:schemeClr val="bg1"/>
                          </a:solidFill>
                          <a:latin typeface="Calibri" panose="020F0502020204030204" pitchFamily="34" charset="0"/>
                        </a:rPr>
                        <a:t>Upper respiratory tract infection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15 (8.2)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7 (4.0)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59849085"/>
                  </a:ext>
                </a:extLst>
              </a:tr>
              <a:tr h="319326">
                <a:tc>
                  <a:txBody>
                    <a:bodyPr/>
                    <a:lstStyle/>
                    <a:p>
                      <a:pPr algn="l"/>
                      <a:r>
                        <a:rPr lang="en-US" sz="1600" baseline="0" dirty="0">
                          <a:solidFill>
                            <a:schemeClr val="bg1"/>
                          </a:solidFill>
                          <a:latin typeface="Calibri" panose="020F0502020204030204" pitchFamily="34" charset="0"/>
                        </a:rPr>
                        <a:t>Insomnia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14 (7.7)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4 (2.3)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92829691"/>
                  </a:ext>
                </a:extLst>
              </a:tr>
              <a:tr h="319326">
                <a:tc>
                  <a:txBody>
                    <a:bodyPr/>
                    <a:lstStyle/>
                    <a:p>
                      <a:pPr algn="l"/>
                      <a:r>
                        <a:rPr lang="en-US" sz="1600" baseline="0" dirty="0">
                          <a:solidFill>
                            <a:schemeClr val="bg1"/>
                          </a:solidFill>
                          <a:latin typeface="Calibri" panose="020F0502020204030204" pitchFamily="34" charset="0"/>
                        </a:rPr>
                        <a:t>Blurred vision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12 (6.6)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3 (1.7)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58689510"/>
                  </a:ext>
                </a:extLst>
              </a:tr>
              <a:tr h="319326">
                <a:tc>
                  <a:txBody>
                    <a:bodyPr/>
                    <a:lstStyle/>
                    <a:p>
                      <a:pPr algn="l"/>
                      <a:r>
                        <a:rPr lang="en-US" sz="1600" baseline="0" dirty="0">
                          <a:solidFill>
                            <a:schemeClr val="bg1"/>
                          </a:solidFill>
                          <a:latin typeface="Calibri" panose="020F0502020204030204" pitchFamily="34" charset="0"/>
                        </a:rPr>
                        <a:t>Fatigue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11 (6.0)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6 (3.4)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53540032"/>
                  </a:ext>
                </a:extLst>
              </a:tr>
              <a:tr h="319326">
                <a:tc>
                  <a:txBody>
                    <a:bodyPr/>
                    <a:lstStyle/>
                    <a:p>
                      <a:pPr algn="l"/>
                      <a:r>
                        <a:rPr lang="en-US" sz="1600" baseline="0" dirty="0">
                          <a:solidFill>
                            <a:schemeClr val="bg1"/>
                          </a:solidFill>
                          <a:latin typeface="Calibri" panose="020F0502020204030204" pitchFamily="34" charset="0"/>
                        </a:rPr>
                        <a:t>Headache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11 (6.0)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19 (10.8)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69087812"/>
                  </a:ext>
                </a:extLst>
              </a:tr>
              <a:tr h="319326">
                <a:tc>
                  <a:txBody>
                    <a:bodyPr/>
                    <a:lstStyle/>
                    <a:p>
                      <a:pPr algn="l"/>
                      <a:r>
                        <a:rPr lang="en-US" sz="1600" baseline="0" dirty="0">
                          <a:solidFill>
                            <a:schemeClr val="bg1"/>
                          </a:solidFill>
                          <a:latin typeface="Calibri" panose="020F0502020204030204" pitchFamily="34" charset="0"/>
                        </a:rPr>
                        <a:t>Diarrhea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6 (3.3)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10 (5.7)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1618802"/>
                  </a:ext>
                </a:extLst>
              </a:tr>
              <a:tr h="319326">
                <a:tc>
                  <a:txBody>
                    <a:bodyPr/>
                    <a:lstStyle/>
                    <a:p>
                      <a:pPr algn="l"/>
                      <a:r>
                        <a:rPr lang="en-US" sz="1600" baseline="0" dirty="0">
                          <a:solidFill>
                            <a:schemeClr val="bg1"/>
                          </a:solidFill>
                          <a:latin typeface="Calibri" panose="020F0502020204030204" pitchFamily="34" charset="0"/>
                        </a:rPr>
                        <a:t>Dry mouth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6 (3.3)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11 (6.3)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71570278"/>
                  </a:ext>
                </a:extLst>
              </a:tr>
              <a:tr h="319326">
                <a:tc>
                  <a:txBody>
                    <a:bodyPr/>
                    <a:lstStyle/>
                    <a:p>
                      <a:pPr algn="l"/>
                      <a:r>
                        <a:rPr lang="en-US" sz="1600" baseline="0" dirty="0">
                          <a:solidFill>
                            <a:schemeClr val="bg1"/>
                          </a:solidFill>
                          <a:latin typeface="Calibri" panose="020F0502020204030204" pitchFamily="34" charset="0"/>
                        </a:rPr>
                        <a:t>Nausea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5 (2.7)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9 (5.1)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77301176"/>
                  </a:ext>
                </a:extLst>
              </a:tr>
            </a:tbl>
          </a:graphicData>
        </a:graphic>
      </p:graphicFrame>
    </p:spTree>
    <p:extLst>
      <p:ext uri="{BB962C8B-B14F-4D97-AF65-F5344CB8AC3E}">
        <p14:creationId xmlns:p14="http://schemas.microsoft.com/office/powerpoint/2010/main" val="2070055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Oval 81">
            <a:extLst>
              <a:ext uri="{FF2B5EF4-FFF2-40B4-BE49-F238E27FC236}">
                <a16:creationId xmlns:a16="http://schemas.microsoft.com/office/drawing/2014/main" id="{83ED33D5-8063-4AA6-B1CF-F3A68BECE4FA}"/>
              </a:ext>
            </a:extLst>
          </p:cNvPr>
          <p:cNvSpPr/>
          <p:nvPr/>
        </p:nvSpPr>
        <p:spPr bwMode="auto">
          <a:xfrm>
            <a:off x="2749490" y="2640368"/>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5E418E62-CC0D-4B74-A65C-BC78DBFC3A29}"/>
              </a:ext>
            </a:extLst>
          </p:cNvPr>
          <p:cNvSpPr/>
          <p:nvPr/>
        </p:nvSpPr>
        <p:spPr bwMode="auto">
          <a:xfrm>
            <a:off x="7011450" y="4299795"/>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E5BCEC4B-5CB0-41B9-87E2-8ABB6BB72564}"/>
              </a:ext>
            </a:extLst>
          </p:cNvPr>
          <p:cNvSpPr>
            <a:spLocks noGrp="1"/>
          </p:cNvSpPr>
          <p:nvPr>
            <p:ph type="title"/>
          </p:nvPr>
        </p:nvSpPr>
        <p:spPr/>
        <p:txBody>
          <a:bodyPr/>
          <a:lstStyle/>
          <a:p>
            <a:r>
              <a:rPr lang="en-US" dirty="0"/>
              <a:t>Olanzapine/Fluoxetine in Treatment-Resistant MDD</a:t>
            </a:r>
          </a:p>
        </p:txBody>
      </p:sp>
      <p:sp>
        <p:nvSpPr>
          <p:cNvPr id="24" name="Text Box 11">
            <a:extLst>
              <a:ext uri="{FF2B5EF4-FFF2-40B4-BE49-F238E27FC236}">
                <a16:creationId xmlns:a16="http://schemas.microsoft.com/office/drawing/2014/main" id="{C74D7627-39D2-40FC-8BF2-75CA1F1C9B1A}"/>
              </a:ext>
            </a:extLst>
          </p:cNvPr>
          <p:cNvSpPr txBox="1">
            <a:spLocks noChangeArrowheads="1"/>
          </p:cNvSpPr>
          <p:nvPr/>
        </p:nvSpPr>
        <p:spPr bwMode="auto">
          <a:xfrm>
            <a:off x="437147" y="6366391"/>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0" fontAlgn="base" hangingPunct="0">
              <a:lnSpc>
                <a:spcPct val="100000"/>
              </a:lnSpc>
              <a:spcBef>
                <a:spcPct val="0"/>
              </a:spcBef>
              <a:spcAft>
                <a:spcPct val="0"/>
              </a:spcAft>
              <a:buClrTx/>
              <a:buNone/>
              <a:defRPr/>
            </a:pPr>
            <a:r>
              <a:rPr lang="fr-FR" altLang="en-US" sz="1200" dirty="0">
                <a:solidFill>
                  <a:srgbClr val="455560"/>
                </a:solidFill>
                <a:latin typeface="Calibri" panose="020F0502020204030204" pitchFamily="34" charset="0"/>
                <a:cs typeface="Arial" panose="020B0604020202020204" pitchFamily="34" charset="0"/>
              </a:rPr>
              <a:t>Tohen. J Clin Psychiatry. 2010;71:451.</a:t>
            </a:r>
          </a:p>
        </p:txBody>
      </p:sp>
      <p:grpSp>
        <p:nvGrpSpPr>
          <p:cNvPr id="25" name="Group 1">
            <a:extLst>
              <a:ext uri="{FF2B5EF4-FFF2-40B4-BE49-F238E27FC236}">
                <a16:creationId xmlns:a16="http://schemas.microsoft.com/office/drawing/2014/main" id="{52375172-B64B-4A64-ABF0-C063A806D3AE}"/>
              </a:ext>
            </a:extLst>
          </p:cNvPr>
          <p:cNvGrpSpPr>
            <a:grpSpLocks/>
          </p:cNvGrpSpPr>
          <p:nvPr/>
        </p:nvGrpSpPr>
        <p:grpSpPr bwMode="auto">
          <a:xfrm>
            <a:off x="9392911" y="6213768"/>
            <a:ext cx="2488502" cy="449064"/>
            <a:chOff x="9602074" y="3550251"/>
            <a:chExt cx="2488502" cy="449257"/>
          </a:xfrm>
        </p:grpSpPr>
        <p:pic>
          <p:nvPicPr>
            <p:cNvPr id="26" name="Picture 25">
              <a:extLst>
                <a:ext uri="{FF2B5EF4-FFF2-40B4-BE49-F238E27FC236}">
                  <a16:creationId xmlns:a16="http://schemas.microsoft.com/office/drawing/2014/main" id="{8085CF03-13ED-444C-831A-553F353C0C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7" name="Rectangle 8">
              <a:extLst>
                <a:ext uri="{FF2B5EF4-FFF2-40B4-BE49-F238E27FC236}">
                  <a16:creationId xmlns:a16="http://schemas.microsoft.com/office/drawing/2014/main" id="{576D5056-A369-4872-A2EC-A4D082A1B42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Content Placeholder 2">
            <a:extLst>
              <a:ext uri="{FF2B5EF4-FFF2-40B4-BE49-F238E27FC236}">
                <a16:creationId xmlns:a16="http://schemas.microsoft.com/office/drawing/2014/main" id="{E1D8DA38-2DC7-4320-A358-64516F6DAE4D}"/>
              </a:ext>
            </a:extLst>
          </p:cNvPr>
          <p:cNvSpPr>
            <a:spLocks noGrp="1"/>
          </p:cNvSpPr>
          <p:nvPr>
            <p:ph idx="1"/>
          </p:nvPr>
        </p:nvSpPr>
        <p:spPr>
          <a:xfrm>
            <a:off x="604675" y="1513047"/>
            <a:ext cx="10877529" cy="827548"/>
          </a:xfrm>
        </p:spPr>
        <p:txBody>
          <a:bodyPr/>
          <a:lstStyle/>
          <a:p>
            <a:r>
              <a:rPr lang="en-US" sz="2400" dirty="0">
                <a:solidFill>
                  <a:prstClr val="black"/>
                </a:solidFill>
              </a:rPr>
              <a:t>Pooled analysis of 5 outpatient studies of olanzapine/fluoxetine </a:t>
            </a:r>
            <a:r>
              <a:rPr lang="en-GB" sz="2400" dirty="0">
                <a:solidFill>
                  <a:prstClr val="black"/>
                </a:solidFill>
              </a:rPr>
              <a:t>in patients with treatment-resistant MDD (N = 1146)</a:t>
            </a:r>
            <a:endParaRPr lang="en-US" sz="2400" dirty="0"/>
          </a:p>
        </p:txBody>
      </p:sp>
      <p:sp>
        <p:nvSpPr>
          <p:cNvPr id="10" name="Rectangle 9">
            <a:extLst>
              <a:ext uri="{FF2B5EF4-FFF2-40B4-BE49-F238E27FC236}">
                <a16:creationId xmlns:a16="http://schemas.microsoft.com/office/drawing/2014/main" id="{E33C8655-BFE4-4E96-AA2D-100DC97B6081}"/>
              </a:ext>
            </a:extLst>
          </p:cNvPr>
          <p:cNvSpPr/>
          <p:nvPr/>
        </p:nvSpPr>
        <p:spPr>
          <a:xfrm>
            <a:off x="2417129" y="5285579"/>
            <a:ext cx="3043711" cy="584775"/>
          </a:xfrm>
          <a:prstGeom prst="rect">
            <a:avLst/>
          </a:prstGeom>
        </p:spPr>
        <p:txBody>
          <a:bodyPr wrap="square">
            <a:spAutoFit/>
          </a:bodyPr>
          <a:lstStyle/>
          <a:p>
            <a:r>
              <a:rPr lang="en-GB" sz="1600" dirty="0">
                <a:solidFill>
                  <a:schemeClr val="bg1"/>
                </a:solidFill>
                <a:latin typeface="Calibri" panose="020F0502020204030204" pitchFamily="34" charset="0"/>
                <a:cs typeface="Calibri" panose="020F0502020204030204" pitchFamily="34" charset="0"/>
              </a:rPr>
              <a:t>*</a:t>
            </a:r>
            <a:r>
              <a:rPr lang="en-GB" sz="1600" i="1" dirty="0">
                <a:solidFill>
                  <a:schemeClr val="bg1"/>
                </a:solidFill>
                <a:latin typeface="Calibri" panose="020F0502020204030204" pitchFamily="34" charset="0"/>
                <a:cs typeface="Calibri" panose="020F0502020204030204" pitchFamily="34" charset="0"/>
              </a:rPr>
              <a:t>P </a:t>
            </a:r>
            <a:r>
              <a:rPr lang="en-GB" sz="1600" dirty="0">
                <a:solidFill>
                  <a:schemeClr val="bg1"/>
                </a:solidFill>
                <a:latin typeface="Calibri" panose="020F0502020204030204" pitchFamily="34" charset="0"/>
                <a:cs typeface="Calibri" panose="020F0502020204030204" pitchFamily="34" charset="0"/>
              </a:rPr>
              <a:t>&lt; .001 vs fluoxetine</a:t>
            </a:r>
          </a:p>
          <a:p>
            <a:r>
              <a:rPr lang="en-GB" sz="1600" baseline="30000" dirty="0">
                <a:solidFill>
                  <a:schemeClr val="bg1"/>
                </a:solidFill>
                <a:latin typeface="Calibri" panose="020F0502020204030204" pitchFamily="34" charset="0"/>
                <a:cs typeface="Calibri" panose="020F0502020204030204" pitchFamily="34" charset="0"/>
              </a:rPr>
              <a:t>†</a:t>
            </a:r>
            <a:r>
              <a:rPr lang="en-GB" sz="1600" i="1" dirty="0">
                <a:solidFill>
                  <a:schemeClr val="bg1"/>
                </a:solidFill>
                <a:latin typeface="Calibri" panose="020F0502020204030204" pitchFamily="34" charset="0"/>
                <a:cs typeface="Calibri" panose="020F0502020204030204" pitchFamily="34" charset="0"/>
              </a:rPr>
              <a:t>P </a:t>
            </a:r>
            <a:r>
              <a:rPr lang="en-GB" sz="1600" dirty="0">
                <a:solidFill>
                  <a:schemeClr val="bg1"/>
                </a:solidFill>
                <a:latin typeface="Calibri" panose="020F0502020204030204" pitchFamily="34" charset="0"/>
                <a:cs typeface="Calibri" panose="020F0502020204030204" pitchFamily="34" charset="0"/>
              </a:rPr>
              <a:t>≤ .011 vs olanzapine</a:t>
            </a:r>
          </a:p>
        </p:txBody>
      </p:sp>
      <p:sp>
        <p:nvSpPr>
          <p:cNvPr id="13" name="TextBox 12">
            <a:extLst>
              <a:ext uri="{FF2B5EF4-FFF2-40B4-BE49-F238E27FC236}">
                <a16:creationId xmlns:a16="http://schemas.microsoft.com/office/drawing/2014/main" id="{FFA8C22F-17B2-4344-87B6-C873718B90B0}"/>
              </a:ext>
            </a:extLst>
          </p:cNvPr>
          <p:cNvSpPr txBox="1"/>
          <p:nvPr/>
        </p:nvSpPr>
        <p:spPr>
          <a:xfrm>
            <a:off x="4803566" y="5009817"/>
            <a:ext cx="274434"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i="0" u="none" strike="noStrike" kern="1200" cap="none" spc="0" normalizeH="0" baseline="0" noProof="0" dirty="0">
                <a:ln>
                  <a:noFill/>
                </a:ln>
                <a:solidFill>
                  <a:srgbClr val="000000"/>
                </a:solidFill>
                <a:effectLst/>
                <a:uLnTx/>
                <a:uFillTx/>
                <a:latin typeface="Arial"/>
                <a:ea typeface="+mn-ea"/>
                <a:cs typeface="Arial" charset="0"/>
              </a:rPr>
              <a:t>*</a:t>
            </a:r>
          </a:p>
        </p:txBody>
      </p:sp>
      <p:sp>
        <p:nvSpPr>
          <p:cNvPr id="14" name="Rectangle 13">
            <a:extLst>
              <a:ext uri="{FF2B5EF4-FFF2-40B4-BE49-F238E27FC236}">
                <a16:creationId xmlns:a16="http://schemas.microsoft.com/office/drawing/2014/main" id="{B1C9D2F6-3722-4496-A8A2-3429087FDC75}"/>
              </a:ext>
            </a:extLst>
          </p:cNvPr>
          <p:cNvSpPr/>
          <p:nvPr/>
        </p:nvSpPr>
        <p:spPr bwMode="auto">
          <a:xfrm>
            <a:off x="3098721" y="3632232"/>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TextBox 14">
            <a:extLst>
              <a:ext uri="{FF2B5EF4-FFF2-40B4-BE49-F238E27FC236}">
                <a16:creationId xmlns:a16="http://schemas.microsoft.com/office/drawing/2014/main" id="{59D56521-512D-4ADE-BA35-792BAF8B6A5D}"/>
              </a:ext>
            </a:extLst>
          </p:cNvPr>
          <p:cNvSpPr txBox="1"/>
          <p:nvPr/>
        </p:nvSpPr>
        <p:spPr>
          <a:xfrm>
            <a:off x="2985860" y="3851896"/>
            <a:ext cx="274434"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i="0" u="none" strike="noStrike" kern="1200" cap="none" spc="0" normalizeH="0" baseline="0" noProof="0" dirty="0">
                <a:ln>
                  <a:noFill/>
                </a:ln>
                <a:solidFill>
                  <a:srgbClr val="000000"/>
                </a:solidFill>
                <a:effectLst/>
                <a:uLnTx/>
                <a:uFillTx/>
                <a:latin typeface="Arial"/>
                <a:ea typeface="+mn-ea"/>
                <a:cs typeface="Arial" charset="0"/>
              </a:rPr>
              <a:t>*</a:t>
            </a:r>
          </a:p>
        </p:txBody>
      </p:sp>
      <p:sp>
        <p:nvSpPr>
          <p:cNvPr id="16" name="TextBox 15">
            <a:extLst>
              <a:ext uri="{FF2B5EF4-FFF2-40B4-BE49-F238E27FC236}">
                <a16:creationId xmlns:a16="http://schemas.microsoft.com/office/drawing/2014/main" id="{6C8D28F5-E559-438D-9578-3B805A7139BC}"/>
              </a:ext>
            </a:extLst>
          </p:cNvPr>
          <p:cNvSpPr txBox="1"/>
          <p:nvPr/>
        </p:nvSpPr>
        <p:spPr>
          <a:xfrm>
            <a:off x="3350109" y="4511978"/>
            <a:ext cx="274434"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i="0" u="none" strike="noStrike" kern="1200" cap="none" spc="0" normalizeH="0" baseline="0" noProof="0" dirty="0">
                <a:ln>
                  <a:noFill/>
                </a:ln>
                <a:solidFill>
                  <a:srgbClr val="000000"/>
                </a:solidFill>
                <a:effectLst/>
                <a:uLnTx/>
                <a:uFillTx/>
                <a:latin typeface="Arial"/>
                <a:ea typeface="+mn-ea"/>
                <a:cs typeface="Arial" charset="0"/>
              </a:rPr>
              <a:t>*</a:t>
            </a:r>
          </a:p>
        </p:txBody>
      </p:sp>
      <p:sp>
        <p:nvSpPr>
          <p:cNvPr id="17" name="TextBox 16">
            <a:extLst>
              <a:ext uri="{FF2B5EF4-FFF2-40B4-BE49-F238E27FC236}">
                <a16:creationId xmlns:a16="http://schemas.microsoft.com/office/drawing/2014/main" id="{5089CAC9-A636-4293-8892-939EA043DCC9}"/>
              </a:ext>
            </a:extLst>
          </p:cNvPr>
          <p:cNvSpPr txBox="1"/>
          <p:nvPr/>
        </p:nvSpPr>
        <p:spPr>
          <a:xfrm>
            <a:off x="4081567" y="4940706"/>
            <a:ext cx="274434"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i="0" u="none" strike="noStrike" kern="1200" cap="none" spc="0" normalizeH="0" baseline="0" noProof="0" dirty="0">
                <a:ln>
                  <a:noFill/>
                </a:ln>
                <a:solidFill>
                  <a:srgbClr val="000000"/>
                </a:solidFill>
                <a:effectLst/>
                <a:uLnTx/>
                <a:uFillTx/>
                <a:latin typeface="Arial"/>
                <a:ea typeface="+mn-ea"/>
                <a:cs typeface="Arial" charset="0"/>
              </a:rPr>
              <a:t>*</a:t>
            </a:r>
          </a:p>
        </p:txBody>
      </p:sp>
      <p:sp>
        <p:nvSpPr>
          <p:cNvPr id="18" name="TextBox 17">
            <a:extLst>
              <a:ext uri="{FF2B5EF4-FFF2-40B4-BE49-F238E27FC236}">
                <a16:creationId xmlns:a16="http://schemas.microsoft.com/office/drawing/2014/main" id="{67BDA7EF-9021-4EC5-98B9-97B76272F1D3}"/>
              </a:ext>
            </a:extLst>
          </p:cNvPr>
          <p:cNvSpPr txBox="1"/>
          <p:nvPr/>
        </p:nvSpPr>
        <p:spPr>
          <a:xfrm>
            <a:off x="5523646" y="5041126"/>
            <a:ext cx="274434"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i="0" u="none" strike="noStrike" kern="1200" cap="none" spc="0" normalizeH="0" baseline="0" noProof="0" dirty="0">
                <a:ln>
                  <a:noFill/>
                </a:ln>
                <a:solidFill>
                  <a:srgbClr val="000000"/>
                </a:solidFill>
                <a:effectLst/>
                <a:uLnTx/>
                <a:uFillTx/>
                <a:latin typeface="Arial"/>
                <a:ea typeface="+mn-ea"/>
                <a:cs typeface="Arial" charset="0"/>
              </a:rPr>
              <a:t>*</a:t>
            </a:r>
          </a:p>
        </p:txBody>
      </p:sp>
      <p:sp>
        <p:nvSpPr>
          <p:cNvPr id="19" name="TextBox 18">
            <a:extLst>
              <a:ext uri="{FF2B5EF4-FFF2-40B4-BE49-F238E27FC236}">
                <a16:creationId xmlns:a16="http://schemas.microsoft.com/office/drawing/2014/main" id="{58894191-34B6-4B31-9545-ECBFE1F98A9A}"/>
              </a:ext>
            </a:extLst>
          </p:cNvPr>
          <p:cNvSpPr txBox="1"/>
          <p:nvPr/>
        </p:nvSpPr>
        <p:spPr>
          <a:xfrm>
            <a:off x="6238131" y="5073415"/>
            <a:ext cx="274434"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i="0" u="none" strike="noStrike" kern="1200" cap="none" spc="0" normalizeH="0" baseline="0" noProof="0" dirty="0">
                <a:ln>
                  <a:noFill/>
                </a:ln>
                <a:solidFill>
                  <a:srgbClr val="000000"/>
                </a:solidFill>
                <a:effectLst/>
                <a:uLnTx/>
                <a:uFillTx/>
                <a:latin typeface="Arial"/>
                <a:ea typeface="+mn-ea"/>
                <a:cs typeface="Arial" charset="0"/>
              </a:rPr>
              <a:t>*</a:t>
            </a:r>
          </a:p>
        </p:txBody>
      </p:sp>
      <p:sp>
        <p:nvSpPr>
          <p:cNvPr id="21" name="TextBox 20">
            <a:extLst>
              <a:ext uri="{FF2B5EF4-FFF2-40B4-BE49-F238E27FC236}">
                <a16:creationId xmlns:a16="http://schemas.microsoft.com/office/drawing/2014/main" id="{BC2FD391-19D3-46E1-9B3B-D40CE91C70E7}"/>
              </a:ext>
            </a:extLst>
          </p:cNvPr>
          <p:cNvSpPr txBox="1"/>
          <p:nvPr/>
        </p:nvSpPr>
        <p:spPr bwMode="auto">
          <a:xfrm>
            <a:off x="9509338" y="2563092"/>
            <a:ext cx="240032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dirty="0">
                <a:solidFill>
                  <a:schemeClr val="bg1"/>
                </a:solidFill>
                <a:latin typeface="Calibri" panose="020F0502020204030204" pitchFamily="34" charset="0"/>
              </a:rPr>
              <a:t>Fluoxetine</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(n = 203)</a:t>
            </a:r>
          </a:p>
          <a:p>
            <a:pPr>
              <a:spcBef>
                <a:spcPct val="50000"/>
              </a:spcBef>
              <a:spcAft>
                <a:spcPct val="0"/>
              </a:spcAft>
            </a:pPr>
            <a:r>
              <a:rPr lang="en-US" dirty="0">
                <a:solidFill>
                  <a:schemeClr val="bg1"/>
                </a:solidFill>
                <a:latin typeface="Calibri" panose="020F0502020204030204" pitchFamily="34" charset="0"/>
              </a:rPr>
              <a:t>Olanzapine</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(n = 197)</a:t>
            </a:r>
          </a:p>
          <a:p>
            <a:pPr>
              <a:spcBef>
                <a:spcPct val="50000"/>
              </a:spcBef>
              <a:spcAft>
                <a:spcPct val="0"/>
              </a:spcAft>
            </a:pPr>
            <a:r>
              <a:rPr lang="en-US" dirty="0">
                <a:solidFill>
                  <a:schemeClr val="bg1"/>
                </a:solidFill>
                <a:latin typeface="Calibri" panose="020F0502020204030204" pitchFamily="34" charset="0"/>
              </a:rPr>
              <a:t>Olanzapine/fluoxetine</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combination</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(n = 198)</a:t>
            </a:r>
          </a:p>
        </p:txBody>
      </p:sp>
      <p:sp>
        <p:nvSpPr>
          <p:cNvPr id="23" name="Rectangle 26">
            <a:extLst>
              <a:ext uri="{FF2B5EF4-FFF2-40B4-BE49-F238E27FC236}">
                <a16:creationId xmlns:a16="http://schemas.microsoft.com/office/drawing/2014/main" id="{76F7E1C8-1258-4C24-B1AC-5B60D1EB54F3}"/>
              </a:ext>
            </a:extLst>
          </p:cNvPr>
          <p:cNvSpPr>
            <a:spLocks noChangeArrowheads="1"/>
          </p:cNvSpPr>
          <p:nvPr/>
        </p:nvSpPr>
        <p:spPr bwMode="auto">
          <a:xfrm>
            <a:off x="4914937" y="6135035"/>
            <a:ext cx="1520330"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b="1" dirty="0">
                <a:solidFill>
                  <a:schemeClr val="bg1"/>
                </a:solidFill>
                <a:latin typeface="Calibri" panose="020F0502020204030204" pitchFamily="34" charset="0"/>
              </a:rPr>
              <a:t>Wk</a:t>
            </a:r>
          </a:p>
        </p:txBody>
      </p:sp>
      <p:sp>
        <p:nvSpPr>
          <p:cNvPr id="32" name="Freeform: Shape 31">
            <a:extLst>
              <a:ext uri="{FF2B5EF4-FFF2-40B4-BE49-F238E27FC236}">
                <a16:creationId xmlns:a16="http://schemas.microsoft.com/office/drawing/2014/main" id="{F8812A34-6D2F-4C61-A40B-DFE48EF15FF3}"/>
              </a:ext>
            </a:extLst>
          </p:cNvPr>
          <p:cNvSpPr/>
          <p:nvPr/>
        </p:nvSpPr>
        <p:spPr bwMode="auto">
          <a:xfrm>
            <a:off x="2368054" y="2691044"/>
            <a:ext cx="6614096" cy="3120272"/>
          </a:xfrm>
          <a:custGeom>
            <a:avLst/>
            <a:gdLst>
              <a:gd name="connsiteX0" fmla="*/ 0 w 6636470"/>
              <a:gd name="connsiteY0" fmla="*/ 0 h 3120272"/>
              <a:gd name="connsiteX1" fmla="*/ 0 w 6636470"/>
              <a:gd name="connsiteY1" fmla="*/ 3120272 h 3120272"/>
              <a:gd name="connsiteX2" fmla="*/ 6636470 w 6636470"/>
              <a:gd name="connsiteY2" fmla="*/ 3120272 h 3120272"/>
            </a:gdLst>
            <a:ahLst/>
            <a:cxnLst>
              <a:cxn ang="0">
                <a:pos x="connsiteX0" y="connsiteY0"/>
              </a:cxn>
              <a:cxn ang="0">
                <a:pos x="connsiteX1" y="connsiteY1"/>
              </a:cxn>
              <a:cxn ang="0">
                <a:pos x="connsiteX2" y="connsiteY2"/>
              </a:cxn>
            </a:cxnLst>
            <a:rect l="l" t="t" r="r" b="b"/>
            <a:pathLst>
              <a:path w="6636470" h="3120272">
                <a:moveTo>
                  <a:pt x="0" y="0"/>
                </a:moveTo>
                <a:lnTo>
                  <a:pt x="0" y="3120272"/>
                </a:lnTo>
                <a:lnTo>
                  <a:pt x="6636470" y="3120272"/>
                </a:lnTo>
              </a:path>
            </a:pathLst>
          </a:custGeom>
          <a:noFill/>
          <a:ln w="2857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grpSp>
        <p:nvGrpSpPr>
          <p:cNvPr id="33" name="Group 32">
            <a:extLst>
              <a:ext uri="{FF2B5EF4-FFF2-40B4-BE49-F238E27FC236}">
                <a16:creationId xmlns:a16="http://schemas.microsoft.com/office/drawing/2014/main" id="{DE4EF7EF-C952-4007-A20B-24AA420A6BC1}"/>
              </a:ext>
            </a:extLst>
          </p:cNvPr>
          <p:cNvGrpSpPr/>
          <p:nvPr/>
        </p:nvGrpSpPr>
        <p:grpSpPr>
          <a:xfrm>
            <a:off x="2273786" y="2701331"/>
            <a:ext cx="94268" cy="3109717"/>
            <a:chOff x="2273786" y="2701331"/>
            <a:chExt cx="94268" cy="3109717"/>
          </a:xfrm>
        </p:grpSpPr>
        <p:cxnSp>
          <p:nvCxnSpPr>
            <p:cNvPr id="34" name="Straight Connector 33">
              <a:extLst>
                <a:ext uri="{FF2B5EF4-FFF2-40B4-BE49-F238E27FC236}">
                  <a16:creationId xmlns:a16="http://schemas.microsoft.com/office/drawing/2014/main" id="{9298D309-E4F2-4D1C-9FC8-A1DBD1CC1942}"/>
                </a:ext>
              </a:extLst>
            </p:cNvPr>
            <p:cNvCxnSpPr/>
            <p:nvPr/>
          </p:nvCxnSpPr>
          <p:spPr bwMode="auto">
            <a:xfrm>
              <a:off x="2273786" y="2701331"/>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CC265C6-6571-4F41-BA6F-B3060779C509}"/>
                </a:ext>
              </a:extLst>
            </p:cNvPr>
            <p:cNvCxnSpPr/>
            <p:nvPr/>
          </p:nvCxnSpPr>
          <p:spPr bwMode="auto">
            <a:xfrm>
              <a:off x="2273786" y="309004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4F50B24-8B4D-4015-81FE-EDC5CA779705}"/>
                </a:ext>
              </a:extLst>
            </p:cNvPr>
            <p:cNvCxnSpPr/>
            <p:nvPr/>
          </p:nvCxnSpPr>
          <p:spPr bwMode="auto">
            <a:xfrm>
              <a:off x="2273786" y="3478761"/>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62216DF-E141-4244-BD5E-3B833F0F9ECF}"/>
                </a:ext>
              </a:extLst>
            </p:cNvPr>
            <p:cNvCxnSpPr/>
            <p:nvPr/>
          </p:nvCxnSpPr>
          <p:spPr bwMode="auto">
            <a:xfrm>
              <a:off x="2273786" y="386747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F71822F3-615B-4494-919C-7D3FC875BA3E}"/>
                </a:ext>
              </a:extLst>
            </p:cNvPr>
            <p:cNvCxnSpPr/>
            <p:nvPr/>
          </p:nvCxnSpPr>
          <p:spPr bwMode="auto">
            <a:xfrm>
              <a:off x="2273786" y="464490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FD079D6-1AAB-45DB-A92F-21868B72A02E}"/>
                </a:ext>
              </a:extLst>
            </p:cNvPr>
            <p:cNvCxnSpPr/>
            <p:nvPr/>
          </p:nvCxnSpPr>
          <p:spPr bwMode="auto">
            <a:xfrm>
              <a:off x="2273786" y="542233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ECD4E9C-89FF-440A-BAA1-73072675CD39}"/>
                </a:ext>
              </a:extLst>
            </p:cNvPr>
            <p:cNvCxnSpPr/>
            <p:nvPr/>
          </p:nvCxnSpPr>
          <p:spPr bwMode="auto">
            <a:xfrm>
              <a:off x="2273786" y="5811048"/>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E5BCDF7-0083-4ECF-98D9-E95350BF633D}"/>
                </a:ext>
              </a:extLst>
            </p:cNvPr>
            <p:cNvCxnSpPr/>
            <p:nvPr/>
          </p:nvCxnSpPr>
          <p:spPr bwMode="auto">
            <a:xfrm>
              <a:off x="2273786" y="5033621"/>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0ECE5D2-92CA-485B-8417-DFDE200BFE97}"/>
                </a:ext>
              </a:extLst>
            </p:cNvPr>
            <p:cNvCxnSpPr/>
            <p:nvPr/>
          </p:nvCxnSpPr>
          <p:spPr bwMode="auto">
            <a:xfrm>
              <a:off x="2273786" y="4256191"/>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4146CF07-5CD3-4D47-AE9A-53465EF923AD}"/>
              </a:ext>
            </a:extLst>
          </p:cNvPr>
          <p:cNvGrpSpPr/>
          <p:nvPr/>
        </p:nvGrpSpPr>
        <p:grpSpPr>
          <a:xfrm rot="5400000">
            <a:off x="4916322" y="3700839"/>
            <a:ext cx="100506" cy="4310978"/>
            <a:chOff x="2273786" y="3478761"/>
            <a:chExt cx="94268" cy="2332287"/>
          </a:xfrm>
        </p:grpSpPr>
        <p:cxnSp>
          <p:nvCxnSpPr>
            <p:cNvPr id="44" name="Straight Connector 43">
              <a:extLst>
                <a:ext uri="{FF2B5EF4-FFF2-40B4-BE49-F238E27FC236}">
                  <a16:creationId xmlns:a16="http://schemas.microsoft.com/office/drawing/2014/main" id="{D3995C97-8955-4E54-8DCF-24034845D97A}"/>
                </a:ext>
              </a:extLst>
            </p:cNvPr>
            <p:cNvCxnSpPr/>
            <p:nvPr/>
          </p:nvCxnSpPr>
          <p:spPr bwMode="auto">
            <a:xfrm>
              <a:off x="2273786" y="3478761"/>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52484D00-D74C-40BF-AFE6-124B75C9261F}"/>
                </a:ext>
              </a:extLst>
            </p:cNvPr>
            <p:cNvCxnSpPr/>
            <p:nvPr/>
          </p:nvCxnSpPr>
          <p:spPr bwMode="auto">
            <a:xfrm>
              <a:off x="2273786" y="386747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11A65FFA-A190-4718-A1A8-3FDB6AEFBCED}"/>
                </a:ext>
              </a:extLst>
            </p:cNvPr>
            <p:cNvCxnSpPr/>
            <p:nvPr/>
          </p:nvCxnSpPr>
          <p:spPr bwMode="auto">
            <a:xfrm>
              <a:off x="2273786" y="464490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F925092-28E0-430F-96A0-681CFF68A0D4}"/>
                </a:ext>
              </a:extLst>
            </p:cNvPr>
            <p:cNvCxnSpPr/>
            <p:nvPr/>
          </p:nvCxnSpPr>
          <p:spPr bwMode="auto">
            <a:xfrm>
              <a:off x="2273786" y="542233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BCDE45DD-1727-4AB4-BB78-8E268E26190C}"/>
                </a:ext>
              </a:extLst>
            </p:cNvPr>
            <p:cNvCxnSpPr/>
            <p:nvPr/>
          </p:nvCxnSpPr>
          <p:spPr bwMode="auto">
            <a:xfrm>
              <a:off x="2273786" y="5811048"/>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3BEC936A-9286-4D57-99C0-805071E49A0A}"/>
                </a:ext>
              </a:extLst>
            </p:cNvPr>
            <p:cNvCxnSpPr/>
            <p:nvPr/>
          </p:nvCxnSpPr>
          <p:spPr bwMode="auto">
            <a:xfrm>
              <a:off x="2273786" y="5033621"/>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C77B5A8C-4A4E-4012-BE6C-B7049A181AF3}"/>
                </a:ext>
              </a:extLst>
            </p:cNvPr>
            <p:cNvCxnSpPr/>
            <p:nvPr/>
          </p:nvCxnSpPr>
          <p:spPr bwMode="auto">
            <a:xfrm>
              <a:off x="2273786" y="4256191"/>
              <a:ext cx="94268" cy="0"/>
            </a:xfrm>
            <a:prstGeom prst="line">
              <a:avLst/>
            </a:prstGeom>
            <a:noFill/>
            <a:ln w="28575" cap="flat" cmpd="sng" algn="ctr">
              <a:solidFill>
                <a:schemeClr val="bg1"/>
              </a:solidFill>
              <a:prstDash val="solid"/>
              <a:round/>
              <a:headEnd type="none" w="med" len="med"/>
              <a:tailEnd type="none" w="med" len="med"/>
            </a:ln>
            <a:effectLst/>
          </p:spPr>
        </p:cxnSp>
      </p:grpSp>
      <p:sp>
        <p:nvSpPr>
          <p:cNvPr id="51" name="Rectangle 26">
            <a:extLst>
              <a:ext uri="{FF2B5EF4-FFF2-40B4-BE49-F238E27FC236}">
                <a16:creationId xmlns:a16="http://schemas.microsoft.com/office/drawing/2014/main" id="{4DF2845E-2630-4E88-BEEE-4F5AE027CE3A}"/>
              </a:ext>
            </a:extLst>
          </p:cNvPr>
          <p:cNvSpPr>
            <a:spLocks noChangeArrowheads="1"/>
          </p:cNvSpPr>
          <p:nvPr/>
        </p:nvSpPr>
        <p:spPr bwMode="auto">
          <a:xfrm>
            <a:off x="1864677" y="2536500"/>
            <a:ext cx="440133"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0</a:t>
            </a:r>
          </a:p>
        </p:txBody>
      </p:sp>
      <p:sp>
        <p:nvSpPr>
          <p:cNvPr id="52" name="Rectangle 26">
            <a:extLst>
              <a:ext uri="{FF2B5EF4-FFF2-40B4-BE49-F238E27FC236}">
                <a16:creationId xmlns:a16="http://schemas.microsoft.com/office/drawing/2014/main" id="{C7CA4929-CD55-4D7A-A71E-BC9316307FF2}"/>
              </a:ext>
            </a:extLst>
          </p:cNvPr>
          <p:cNvSpPr>
            <a:spLocks noChangeArrowheads="1"/>
          </p:cNvSpPr>
          <p:nvPr/>
        </p:nvSpPr>
        <p:spPr bwMode="auto">
          <a:xfrm>
            <a:off x="1875916" y="2908435"/>
            <a:ext cx="440133"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-2</a:t>
            </a:r>
          </a:p>
        </p:txBody>
      </p:sp>
      <p:sp>
        <p:nvSpPr>
          <p:cNvPr id="53" name="Rectangle 26">
            <a:extLst>
              <a:ext uri="{FF2B5EF4-FFF2-40B4-BE49-F238E27FC236}">
                <a16:creationId xmlns:a16="http://schemas.microsoft.com/office/drawing/2014/main" id="{2045CE11-30D4-4B07-8E42-D06288D0D461}"/>
              </a:ext>
            </a:extLst>
          </p:cNvPr>
          <p:cNvSpPr>
            <a:spLocks noChangeArrowheads="1"/>
          </p:cNvSpPr>
          <p:nvPr/>
        </p:nvSpPr>
        <p:spPr bwMode="auto">
          <a:xfrm>
            <a:off x="1882929" y="3310008"/>
            <a:ext cx="440133"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-4</a:t>
            </a:r>
          </a:p>
        </p:txBody>
      </p:sp>
      <p:sp>
        <p:nvSpPr>
          <p:cNvPr id="54" name="Rectangle 26">
            <a:extLst>
              <a:ext uri="{FF2B5EF4-FFF2-40B4-BE49-F238E27FC236}">
                <a16:creationId xmlns:a16="http://schemas.microsoft.com/office/drawing/2014/main" id="{77C1FEA0-FAE9-4EBE-9985-00AB2F924DD6}"/>
              </a:ext>
            </a:extLst>
          </p:cNvPr>
          <p:cNvSpPr>
            <a:spLocks noChangeArrowheads="1"/>
          </p:cNvSpPr>
          <p:nvPr/>
        </p:nvSpPr>
        <p:spPr bwMode="auto">
          <a:xfrm>
            <a:off x="1885779" y="3692983"/>
            <a:ext cx="440133"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-6</a:t>
            </a:r>
          </a:p>
        </p:txBody>
      </p:sp>
      <p:sp>
        <p:nvSpPr>
          <p:cNvPr id="55" name="Rectangle 26">
            <a:extLst>
              <a:ext uri="{FF2B5EF4-FFF2-40B4-BE49-F238E27FC236}">
                <a16:creationId xmlns:a16="http://schemas.microsoft.com/office/drawing/2014/main" id="{FCFAE0F3-1623-43BF-AEBB-E677F9B50FCD}"/>
              </a:ext>
            </a:extLst>
          </p:cNvPr>
          <p:cNvSpPr>
            <a:spLocks noChangeArrowheads="1"/>
          </p:cNvSpPr>
          <p:nvPr/>
        </p:nvSpPr>
        <p:spPr bwMode="auto">
          <a:xfrm>
            <a:off x="1892792" y="4094556"/>
            <a:ext cx="440133"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-8</a:t>
            </a:r>
          </a:p>
        </p:txBody>
      </p:sp>
      <p:sp>
        <p:nvSpPr>
          <p:cNvPr id="56" name="Rectangle 26">
            <a:extLst>
              <a:ext uri="{FF2B5EF4-FFF2-40B4-BE49-F238E27FC236}">
                <a16:creationId xmlns:a16="http://schemas.microsoft.com/office/drawing/2014/main" id="{420392A7-6C1B-4736-9D2E-50CD96CC0615}"/>
              </a:ext>
            </a:extLst>
          </p:cNvPr>
          <p:cNvSpPr>
            <a:spLocks noChangeArrowheads="1"/>
          </p:cNvSpPr>
          <p:nvPr/>
        </p:nvSpPr>
        <p:spPr bwMode="auto">
          <a:xfrm>
            <a:off x="1846327" y="4455918"/>
            <a:ext cx="473917"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-10</a:t>
            </a:r>
          </a:p>
        </p:txBody>
      </p:sp>
      <p:sp>
        <p:nvSpPr>
          <p:cNvPr id="57" name="Rectangle 26">
            <a:extLst>
              <a:ext uri="{FF2B5EF4-FFF2-40B4-BE49-F238E27FC236}">
                <a16:creationId xmlns:a16="http://schemas.microsoft.com/office/drawing/2014/main" id="{A6819D07-BA9A-4A61-BB8C-E90FF8A2B0AC}"/>
              </a:ext>
            </a:extLst>
          </p:cNvPr>
          <p:cNvSpPr>
            <a:spLocks noChangeArrowheads="1"/>
          </p:cNvSpPr>
          <p:nvPr/>
        </p:nvSpPr>
        <p:spPr bwMode="auto">
          <a:xfrm>
            <a:off x="1820412" y="4857491"/>
            <a:ext cx="506845"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-12</a:t>
            </a:r>
          </a:p>
        </p:txBody>
      </p:sp>
      <p:sp>
        <p:nvSpPr>
          <p:cNvPr id="58" name="Rectangle 26">
            <a:extLst>
              <a:ext uri="{FF2B5EF4-FFF2-40B4-BE49-F238E27FC236}">
                <a16:creationId xmlns:a16="http://schemas.microsoft.com/office/drawing/2014/main" id="{836759A5-4F50-4DBD-90CE-FEE6784520DC}"/>
              </a:ext>
            </a:extLst>
          </p:cNvPr>
          <p:cNvSpPr>
            <a:spLocks noChangeArrowheads="1"/>
          </p:cNvSpPr>
          <p:nvPr/>
        </p:nvSpPr>
        <p:spPr bwMode="auto">
          <a:xfrm>
            <a:off x="1785558" y="5240466"/>
            <a:ext cx="544550"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-14</a:t>
            </a:r>
          </a:p>
        </p:txBody>
      </p:sp>
      <p:sp>
        <p:nvSpPr>
          <p:cNvPr id="59" name="Rectangle 26">
            <a:extLst>
              <a:ext uri="{FF2B5EF4-FFF2-40B4-BE49-F238E27FC236}">
                <a16:creationId xmlns:a16="http://schemas.microsoft.com/office/drawing/2014/main" id="{E1F9D9B1-56AD-40E8-8A5F-21A445B5FCFB}"/>
              </a:ext>
            </a:extLst>
          </p:cNvPr>
          <p:cNvSpPr>
            <a:spLocks noChangeArrowheads="1"/>
          </p:cNvSpPr>
          <p:nvPr/>
        </p:nvSpPr>
        <p:spPr bwMode="auto">
          <a:xfrm>
            <a:off x="1785559" y="5642039"/>
            <a:ext cx="551562"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-16</a:t>
            </a:r>
          </a:p>
        </p:txBody>
      </p:sp>
      <p:sp>
        <p:nvSpPr>
          <p:cNvPr id="60" name="Rectangle 26">
            <a:extLst>
              <a:ext uri="{FF2B5EF4-FFF2-40B4-BE49-F238E27FC236}">
                <a16:creationId xmlns:a16="http://schemas.microsoft.com/office/drawing/2014/main" id="{770D291C-17D9-4E8D-B38D-D57401FBDBC6}"/>
              </a:ext>
            </a:extLst>
          </p:cNvPr>
          <p:cNvSpPr>
            <a:spLocks noChangeArrowheads="1"/>
          </p:cNvSpPr>
          <p:nvPr/>
        </p:nvSpPr>
        <p:spPr bwMode="auto">
          <a:xfrm>
            <a:off x="2359076" y="5879439"/>
            <a:ext cx="911854"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Baseline</a:t>
            </a:r>
          </a:p>
        </p:txBody>
      </p:sp>
      <p:sp>
        <p:nvSpPr>
          <p:cNvPr id="61" name="Rectangle 26">
            <a:extLst>
              <a:ext uri="{FF2B5EF4-FFF2-40B4-BE49-F238E27FC236}">
                <a16:creationId xmlns:a16="http://schemas.microsoft.com/office/drawing/2014/main" id="{1630EC05-8286-4C03-8245-C2CB4EF039D0}"/>
              </a:ext>
            </a:extLst>
          </p:cNvPr>
          <p:cNvSpPr>
            <a:spLocks noChangeArrowheads="1"/>
          </p:cNvSpPr>
          <p:nvPr/>
        </p:nvSpPr>
        <p:spPr bwMode="auto">
          <a:xfrm>
            <a:off x="3292599" y="5879439"/>
            <a:ext cx="451896"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1</a:t>
            </a:r>
          </a:p>
        </p:txBody>
      </p:sp>
      <p:sp>
        <p:nvSpPr>
          <p:cNvPr id="62" name="Rectangle 26">
            <a:extLst>
              <a:ext uri="{FF2B5EF4-FFF2-40B4-BE49-F238E27FC236}">
                <a16:creationId xmlns:a16="http://schemas.microsoft.com/office/drawing/2014/main" id="{377057AF-3F63-4B69-8B25-43980A09F05F}"/>
              </a:ext>
            </a:extLst>
          </p:cNvPr>
          <p:cNvSpPr>
            <a:spLocks noChangeArrowheads="1"/>
          </p:cNvSpPr>
          <p:nvPr/>
        </p:nvSpPr>
        <p:spPr bwMode="auto">
          <a:xfrm>
            <a:off x="4026254" y="5879439"/>
            <a:ext cx="451896"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2</a:t>
            </a:r>
          </a:p>
        </p:txBody>
      </p:sp>
      <p:sp>
        <p:nvSpPr>
          <p:cNvPr id="63" name="Rectangle 26">
            <a:extLst>
              <a:ext uri="{FF2B5EF4-FFF2-40B4-BE49-F238E27FC236}">
                <a16:creationId xmlns:a16="http://schemas.microsoft.com/office/drawing/2014/main" id="{A2AFA137-BED5-4E3B-81C1-221C6169AF18}"/>
              </a:ext>
            </a:extLst>
          </p:cNvPr>
          <p:cNvSpPr>
            <a:spLocks noChangeArrowheads="1"/>
          </p:cNvSpPr>
          <p:nvPr/>
        </p:nvSpPr>
        <p:spPr bwMode="auto">
          <a:xfrm>
            <a:off x="4743161" y="5879439"/>
            <a:ext cx="451896"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3</a:t>
            </a:r>
          </a:p>
        </p:txBody>
      </p:sp>
      <p:sp>
        <p:nvSpPr>
          <p:cNvPr id="64" name="Rectangle 26">
            <a:extLst>
              <a:ext uri="{FF2B5EF4-FFF2-40B4-BE49-F238E27FC236}">
                <a16:creationId xmlns:a16="http://schemas.microsoft.com/office/drawing/2014/main" id="{89CA6FCF-13B7-41B8-9B9C-695DA82EF22C}"/>
              </a:ext>
            </a:extLst>
          </p:cNvPr>
          <p:cNvSpPr>
            <a:spLocks noChangeArrowheads="1"/>
          </p:cNvSpPr>
          <p:nvPr/>
        </p:nvSpPr>
        <p:spPr bwMode="auto">
          <a:xfrm>
            <a:off x="5453564" y="5879439"/>
            <a:ext cx="451896"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4</a:t>
            </a:r>
          </a:p>
        </p:txBody>
      </p:sp>
      <p:sp>
        <p:nvSpPr>
          <p:cNvPr id="65" name="Rectangle 26">
            <a:extLst>
              <a:ext uri="{FF2B5EF4-FFF2-40B4-BE49-F238E27FC236}">
                <a16:creationId xmlns:a16="http://schemas.microsoft.com/office/drawing/2014/main" id="{F7351CD6-2007-433C-9F61-10A39F079126}"/>
              </a:ext>
            </a:extLst>
          </p:cNvPr>
          <p:cNvSpPr>
            <a:spLocks noChangeArrowheads="1"/>
          </p:cNvSpPr>
          <p:nvPr/>
        </p:nvSpPr>
        <p:spPr bwMode="auto">
          <a:xfrm>
            <a:off x="6175082" y="5879439"/>
            <a:ext cx="451896"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5</a:t>
            </a:r>
          </a:p>
        </p:txBody>
      </p:sp>
      <p:sp>
        <p:nvSpPr>
          <p:cNvPr id="66" name="Rectangle 26">
            <a:extLst>
              <a:ext uri="{FF2B5EF4-FFF2-40B4-BE49-F238E27FC236}">
                <a16:creationId xmlns:a16="http://schemas.microsoft.com/office/drawing/2014/main" id="{95AB198E-9B25-4B6D-9277-88C3C15DCF47}"/>
              </a:ext>
            </a:extLst>
          </p:cNvPr>
          <p:cNvSpPr>
            <a:spLocks noChangeArrowheads="1"/>
          </p:cNvSpPr>
          <p:nvPr/>
        </p:nvSpPr>
        <p:spPr bwMode="auto">
          <a:xfrm>
            <a:off x="6897825" y="5879439"/>
            <a:ext cx="451896"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6</a:t>
            </a:r>
          </a:p>
        </p:txBody>
      </p:sp>
      <p:sp>
        <p:nvSpPr>
          <p:cNvPr id="68" name="Isosceles Triangle 67">
            <a:extLst>
              <a:ext uri="{FF2B5EF4-FFF2-40B4-BE49-F238E27FC236}">
                <a16:creationId xmlns:a16="http://schemas.microsoft.com/office/drawing/2014/main" id="{57F00D8B-6FE1-444F-99D2-2D716FD8AFCE}"/>
              </a:ext>
            </a:extLst>
          </p:cNvPr>
          <p:cNvSpPr/>
          <p:nvPr/>
        </p:nvSpPr>
        <p:spPr bwMode="auto">
          <a:xfrm>
            <a:off x="2752991" y="2638525"/>
            <a:ext cx="107767" cy="107767"/>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Oval 68">
            <a:extLst>
              <a:ext uri="{FF2B5EF4-FFF2-40B4-BE49-F238E27FC236}">
                <a16:creationId xmlns:a16="http://schemas.microsoft.com/office/drawing/2014/main" id="{2EF6F9D0-D6EF-44C9-A9E6-0154C3115AD5}"/>
              </a:ext>
            </a:extLst>
          </p:cNvPr>
          <p:cNvSpPr/>
          <p:nvPr/>
        </p:nvSpPr>
        <p:spPr bwMode="auto">
          <a:xfrm>
            <a:off x="3413775" y="3651031"/>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Isosceles Triangle 69">
            <a:extLst>
              <a:ext uri="{FF2B5EF4-FFF2-40B4-BE49-F238E27FC236}">
                <a16:creationId xmlns:a16="http://schemas.microsoft.com/office/drawing/2014/main" id="{41080E1D-0697-46B5-A661-0E89FB1A0B45}"/>
              </a:ext>
            </a:extLst>
          </p:cNvPr>
          <p:cNvSpPr/>
          <p:nvPr/>
        </p:nvSpPr>
        <p:spPr bwMode="auto">
          <a:xfrm>
            <a:off x="3104944" y="3721427"/>
            <a:ext cx="107767" cy="107767"/>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D376A19B-B987-4509-B70C-975B6E48E67B}"/>
              </a:ext>
            </a:extLst>
          </p:cNvPr>
          <p:cNvSpPr/>
          <p:nvPr/>
        </p:nvSpPr>
        <p:spPr bwMode="auto">
          <a:xfrm>
            <a:off x="4180339" y="4472735"/>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Oval 71">
            <a:extLst>
              <a:ext uri="{FF2B5EF4-FFF2-40B4-BE49-F238E27FC236}">
                <a16:creationId xmlns:a16="http://schemas.microsoft.com/office/drawing/2014/main" id="{5B945014-068E-4B64-8673-DBD41F4DE07C}"/>
              </a:ext>
            </a:extLst>
          </p:cNvPr>
          <p:cNvSpPr/>
          <p:nvPr/>
        </p:nvSpPr>
        <p:spPr bwMode="auto">
          <a:xfrm>
            <a:off x="4147133" y="3945329"/>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Isosceles Triangle 72">
            <a:extLst>
              <a:ext uri="{FF2B5EF4-FFF2-40B4-BE49-F238E27FC236}">
                <a16:creationId xmlns:a16="http://schemas.microsoft.com/office/drawing/2014/main" id="{A2E2F91D-F239-49D4-835B-DDD479F242F6}"/>
              </a:ext>
            </a:extLst>
          </p:cNvPr>
          <p:cNvSpPr/>
          <p:nvPr/>
        </p:nvSpPr>
        <p:spPr bwMode="auto">
          <a:xfrm>
            <a:off x="3438573" y="4433049"/>
            <a:ext cx="107767" cy="107767"/>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56F5797C-95E7-4F57-932F-ACE75C020BFC}"/>
              </a:ext>
            </a:extLst>
          </p:cNvPr>
          <p:cNvSpPr/>
          <p:nvPr/>
        </p:nvSpPr>
        <p:spPr bwMode="auto">
          <a:xfrm>
            <a:off x="4889398" y="4558322"/>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C136BB92-D426-46DC-B1DA-5CC53486D18C}"/>
              </a:ext>
            </a:extLst>
          </p:cNvPr>
          <p:cNvSpPr/>
          <p:nvPr/>
        </p:nvSpPr>
        <p:spPr bwMode="auto">
          <a:xfrm>
            <a:off x="4859275" y="4017564"/>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Isosceles Triangle 75">
            <a:extLst>
              <a:ext uri="{FF2B5EF4-FFF2-40B4-BE49-F238E27FC236}">
                <a16:creationId xmlns:a16="http://schemas.microsoft.com/office/drawing/2014/main" id="{0973D6B1-DAAA-47B1-B9B1-05949A4A7768}"/>
              </a:ext>
            </a:extLst>
          </p:cNvPr>
          <p:cNvSpPr/>
          <p:nvPr/>
        </p:nvSpPr>
        <p:spPr bwMode="auto">
          <a:xfrm>
            <a:off x="4180339" y="4804289"/>
            <a:ext cx="107767" cy="107767"/>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871A871C-505B-4DD0-AC18-AE98613FD029}"/>
              </a:ext>
            </a:extLst>
          </p:cNvPr>
          <p:cNvSpPr/>
          <p:nvPr/>
        </p:nvSpPr>
        <p:spPr bwMode="auto">
          <a:xfrm>
            <a:off x="3098721" y="3306206"/>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CBF98738-EE71-4159-BD29-B3CE913E2E89}"/>
              </a:ext>
            </a:extLst>
          </p:cNvPr>
          <p:cNvSpPr/>
          <p:nvPr/>
        </p:nvSpPr>
        <p:spPr bwMode="auto">
          <a:xfrm>
            <a:off x="3435294" y="4139483"/>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D77AD970-09F2-4DD0-AF6E-99640A2C8274}"/>
              </a:ext>
            </a:extLst>
          </p:cNvPr>
          <p:cNvSpPr/>
          <p:nvPr/>
        </p:nvSpPr>
        <p:spPr bwMode="auto">
          <a:xfrm>
            <a:off x="5582343" y="4124835"/>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5C0459A3-B1E9-4EBB-AA19-876FE321070B}"/>
              </a:ext>
            </a:extLst>
          </p:cNvPr>
          <p:cNvSpPr/>
          <p:nvPr/>
        </p:nvSpPr>
        <p:spPr bwMode="auto">
          <a:xfrm>
            <a:off x="6333659" y="4182549"/>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F4EC10D6-D08C-4459-9D0C-B44D72974103}"/>
              </a:ext>
            </a:extLst>
          </p:cNvPr>
          <p:cNvSpPr/>
          <p:nvPr/>
        </p:nvSpPr>
        <p:spPr bwMode="auto">
          <a:xfrm>
            <a:off x="7743070" y="4243293"/>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FE3FBE50-2055-485F-B58C-CD128718547E}"/>
              </a:ext>
            </a:extLst>
          </p:cNvPr>
          <p:cNvSpPr/>
          <p:nvPr/>
        </p:nvSpPr>
        <p:spPr bwMode="auto">
          <a:xfrm>
            <a:off x="8492216" y="4261897"/>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EA83A392-2E29-4FCF-86CB-424BBB086ED9}"/>
              </a:ext>
            </a:extLst>
          </p:cNvPr>
          <p:cNvSpPr/>
          <p:nvPr/>
        </p:nvSpPr>
        <p:spPr bwMode="auto">
          <a:xfrm>
            <a:off x="5623398" y="4487660"/>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Isosceles Triangle 88">
            <a:extLst>
              <a:ext uri="{FF2B5EF4-FFF2-40B4-BE49-F238E27FC236}">
                <a16:creationId xmlns:a16="http://schemas.microsoft.com/office/drawing/2014/main" id="{94E47F1E-EDCB-494B-9D16-505FD371E188}"/>
              </a:ext>
            </a:extLst>
          </p:cNvPr>
          <p:cNvSpPr/>
          <p:nvPr/>
        </p:nvSpPr>
        <p:spPr bwMode="auto">
          <a:xfrm>
            <a:off x="4888570" y="4881246"/>
            <a:ext cx="107767" cy="107767"/>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DDDC1720-74F9-4CC7-8B29-A5B1896143DD}"/>
              </a:ext>
            </a:extLst>
          </p:cNvPr>
          <p:cNvSpPr/>
          <p:nvPr/>
        </p:nvSpPr>
        <p:spPr bwMode="auto">
          <a:xfrm>
            <a:off x="6348444" y="4417289"/>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Isosceles Triangle 90">
            <a:extLst>
              <a:ext uri="{FF2B5EF4-FFF2-40B4-BE49-F238E27FC236}">
                <a16:creationId xmlns:a16="http://schemas.microsoft.com/office/drawing/2014/main" id="{EA5A6B74-B639-418D-A6F9-29F6CB915374}"/>
              </a:ext>
            </a:extLst>
          </p:cNvPr>
          <p:cNvSpPr/>
          <p:nvPr/>
        </p:nvSpPr>
        <p:spPr bwMode="auto">
          <a:xfrm>
            <a:off x="5631414" y="4956459"/>
            <a:ext cx="107767" cy="107767"/>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Isosceles Triangle 92">
            <a:extLst>
              <a:ext uri="{FF2B5EF4-FFF2-40B4-BE49-F238E27FC236}">
                <a16:creationId xmlns:a16="http://schemas.microsoft.com/office/drawing/2014/main" id="{57767E8A-E7BD-4FB0-A8DD-16237F54D9AD}"/>
              </a:ext>
            </a:extLst>
          </p:cNvPr>
          <p:cNvSpPr/>
          <p:nvPr/>
        </p:nvSpPr>
        <p:spPr bwMode="auto">
          <a:xfrm>
            <a:off x="6342943" y="4993667"/>
            <a:ext cx="107767" cy="107767"/>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8FAE6662-541B-4367-8A7C-16E54A09DB49}"/>
              </a:ext>
            </a:extLst>
          </p:cNvPr>
          <p:cNvSpPr/>
          <p:nvPr/>
        </p:nvSpPr>
        <p:spPr bwMode="auto">
          <a:xfrm>
            <a:off x="7758687" y="4245725"/>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Isosceles Triangle 94">
            <a:extLst>
              <a:ext uri="{FF2B5EF4-FFF2-40B4-BE49-F238E27FC236}">
                <a16:creationId xmlns:a16="http://schemas.microsoft.com/office/drawing/2014/main" id="{1E1C5AD0-5CF0-4C3F-9BEA-011402A6EF1E}"/>
              </a:ext>
            </a:extLst>
          </p:cNvPr>
          <p:cNvSpPr/>
          <p:nvPr/>
        </p:nvSpPr>
        <p:spPr bwMode="auto">
          <a:xfrm>
            <a:off x="7040745" y="5033621"/>
            <a:ext cx="107767" cy="107767"/>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9D84350F-7D14-4E08-B2EA-C44EACFC8096}"/>
              </a:ext>
            </a:extLst>
          </p:cNvPr>
          <p:cNvSpPr/>
          <p:nvPr/>
        </p:nvSpPr>
        <p:spPr bwMode="auto">
          <a:xfrm>
            <a:off x="8499590" y="4159866"/>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Isosceles Triangle 96">
            <a:extLst>
              <a:ext uri="{FF2B5EF4-FFF2-40B4-BE49-F238E27FC236}">
                <a16:creationId xmlns:a16="http://schemas.microsoft.com/office/drawing/2014/main" id="{34A4F3BC-6A56-4167-B9EE-26EA66D53E7A}"/>
              </a:ext>
            </a:extLst>
          </p:cNvPr>
          <p:cNvSpPr/>
          <p:nvPr/>
        </p:nvSpPr>
        <p:spPr bwMode="auto">
          <a:xfrm>
            <a:off x="7758688" y="5014935"/>
            <a:ext cx="107767" cy="107767"/>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00" name="Group 99">
            <a:extLst>
              <a:ext uri="{FF2B5EF4-FFF2-40B4-BE49-F238E27FC236}">
                <a16:creationId xmlns:a16="http://schemas.microsoft.com/office/drawing/2014/main" id="{37523325-68B1-45B7-8BCD-A8335C2B5134}"/>
              </a:ext>
            </a:extLst>
          </p:cNvPr>
          <p:cNvGrpSpPr/>
          <p:nvPr/>
        </p:nvGrpSpPr>
        <p:grpSpPr>
          <a:xfrm rot="5400000">
            <a:off x="8147968" y="5493031"/>
            <a:ext cx="100506" cy="718498"/>
            <a:chOff x="2273786" y="3478761"/>
            <a:chExt cx="94268" cy="388715"/>
          </a:xfrm>
        </p:grpSpPr>
        <p:cxnSp>
          <p:nvCxnSpPr>
            <p:cNvPr id="101" name="Straight Connector 100">
              <a:extLst>
                <a:ext uri="{FF2B5EF4-FFF2-40B4-BE49-F238E27FC236}">
                  <a16:creationId xmlns:a16="http://schemas.microsoft.com/office/drawing/2014/main" id="{439D3E41-426B-4419-9B7B-5E9177AAA2FB}"/>
                </a:ext>
              </a:extLst>
            </p:cNvPr>
            <p:cNvCxnSpPr/>
            <p:nvPr/>
          </p:nvCxnSpPr>
          <p:spPr bwMode="auto">
            <a:xfrm>
              <a:off x="2273786" y="3478761"/>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9FB2CF8C-D2B7-4ACE-984A-90EB3110660D}"/>
                </a:ext>
              </a:extLst>
            </p:cNvPr>
            <p:cNvCxnSpPr/>
            <p:nvPr/>
          </p:nvCxnSpPr>
          <p:spPr bwMode="auto">
            <a:xfrm>
              <a:off x="2273786" y="3867476"/>
              <a:ext cx="94268" cy="0"/>
            </a:xfrm>
            <a:prstGeom prst="line">
              <a:avLst/>
            </a:prstGeom>
            <a:noFill/>
            <a:ln w="28575" cap="flat" cmpd="sng" algn="ctr">
              <a:solidFill>
                <a:schemeClr val="bg1"/>
              </a:solidFill>
              <a:prstDash val="solid"/>
              <a:round/>
              <a:headEnd type="none" w="med" len="med"/>
              <a:tailEnd type="none" w="med" len="med"/>
            </a:ln>
            <a:effectLst/>
          </p:spPr>
        </p:cxnSp>
      </p:grpSp>
      <p:sp>
        <p:nvSpPr>
          <p:cNvPr id="108" name="Rectangle 26">
            <a:extLst>
              <a:ext uri="{FF2B5EF4-FFF2-40B4-BE49-F238E27FC236}">
                <a16:creationId xmlns:a16="http://schemas.microsoft.com/office/drawing/2014/main" id="{E3D5C23B-43A3-4BD7-ACA2-AE4A6B2CFC6E}"/>
              </a:ext>
            </a:extLst>
          </p:cNvPr>
          <p:cNvSpPr>
            <a:spLocks noChangeArrowheads="1"/>
          </p:cNvSpPr>
          <p:nvPr/>
        </p:nvSpPr>
        <p:spPr bwMode="auto">
          <a:xfrm>
            <a:off x="7618188" y="5881347"/>
            <a:ext cx="451896"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7</a:t>
            </a:r>
          </a:p>
        </p:txBody>
      </p:sp>
      <p:sp>
        <p:nvSpPr>
          <p:cNvPr id="109" name="Rectangle 26">
            <a:extLst>
              <a:ext uri="{FF2B5EF4-FFF2-40B4-BE49-F238E27FC236}">
                <a16:creationId xmlns:a16="http://schemas.microsoft.com/office/drawing/2014/main" id="{B101FB1E-8164-4EB1-B284-22CF569230EB}"/>
              </a:ext>
            </a:extLst>
          </p:cNvPr>
          <p:cNvSpPr>
            <a:spLocks noChangeArrowheads="1"/>
          </p:cNvSpPr>
          <p:nvPr/>
        </p:nvSpPr>
        <p:spPr bwMode="auto">
          <a:xfrm>
            <a:off x="8340931" y="5881347"/>
            <a:ext cx="451896"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8</a:t>
            </a:r>
          </a:p>
        </p:txBody>
      </p:sp>
      <p:sp>
        <p:nvSpPr>
          <p:cNvPr id="110" name="TextBox 109">
            <a:extLst>
              <a:ext uri="{FF2B5EF4-FFF2-40B4-BE49-F238E27FC236}">
                <a16:creationId xmlns:a16="http://schemas.microsoft.com/office/drawing/2014/main" id="{2C23D5D5-2F2C-421F-80A2-F4525900EB5B}"/>
              </a:ext>
            </a:extLst>
          </p:cNvPr>
          <p:cNvSpPr txBox="1"/>
          <p:nvPr/>
        </p:nvSpPr>
        <p:spPr>
          <a:xfrm>
            <a:off x="6937695" y="5159072"/>
            <a:ext cx="300083"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11" name="TextBox 110">
            <a:extLst>
              <a:ext uri="{FF2B5EF4-FFF2-40B4-BE49-F238E27FC236}">
                <a16:creationId xmlns:a16="http://schemas.microsoft.com/office/drawing/2014/main" id="{30747AE8-B555-4CA4-9A3B-A4CDCE35C053}"/>
              </a:ext>
            </a:extLst>
          </p:cNvPr>
          <p:cNvSpPr txBox="1"/>
          <p:nvPr/>
        </p:nvSpPr>
        <p:spPr>
          <a:xfrm>
            <a:off x="7677425" y="5153056"/>
            <a:ext cx="300083"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12" name="TextBox 111">
            <a:extLst>
              <a:ext uri="{FF2B5EF4-FFF2-40B4-BE49-F238E27FC236}">
                <a16:creationId xmlns:a16="http://schemas.microsoft.com/office/drawing/2014/main" id="{FC1FCC5F-014C-444B-BB13-6A9CE44F6007}"/>
              </a:ext>
            </a:extLst>
          </p:cNvPr>
          <p:cNvSpPr txBox="1"/>
          <p:nvPr/>
        </p:nvSpPr>
        <p:spPr>
          <a:xfrm>
            <a:off x="8411190" y="5067000"/>
            <a:ext cx="274434"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i="0" u="none" strike="noStrike" kern="1200" cap="none" spc="0" normalizeH="0" baseline="0" noProof="0" dirty="0">
                <a:ln>
                  <a:noFill/>
                </a:ln>
                <a:solidFill>
                  <a:srgbClr val="000000"/>
                </a:solidFill>
                <a:effectLst/>
                <a:uLnTx/>
                <a:uFillTx/>
                <a:latin typeface="Arial"/>
                <a:ea typeface="+mn-ea"/>
                <a:cs typeface="Arial" charset="0"/>
              </a:rPr>
              <a:t>*</a:t>
            </a:r>
          </a:p>
        </p:txBody>
      </p:sp>
      <p:sp>
        <p:nvSpPr>
          <p:cNvPr id="6" name="Rectangle 5">
            <a:extLst>
              <a:ext uri="{FF2B5EF4-FFF2-40B4-BE49-F238E27FC236}">
                <a16:creationId xmlns:a16="http://schemas.microsoft.com/office/drawing/2014/main" id="{65C59777-8427-467B-A7BD-191637A3AE83}"/>
              </a:ext>
            </a:extLst>
          </p:cNvPr>
          <p:cNvSpPr/>
          <p:nvPr/>
        </p:nvSpPr>
        <p:spPr>
          <a:xfrm>
            <a:off x="3355733" y="4715668"/>
            <a:ext cx="215605" cy="369332"/>
          </a:xfrm>
          <a:prstGeom prst="rect">
            <a:avLst/>
          </a:prstGeom>
        </p:spPr>
        <p:txBody>
          <a:bodyPr wrap="square">
            <a:spAutoFit/>
          </a:bodyPr>
          <a:lstStyle/>
          <a:p>
            <a:r>
              <a:rPr lang="en-GB" baseline="30000" dirty="0">
                <a:solidFill>
                  <a:schemeClr val="bg1"/>
                </a:solidFill>
                <a:latin typeface="Calibri" panose="020F0502020204030204" pitchFamily="34" charset="0"/>
                <a:cs typeface="Calibri" panose="020F0502020204030204" pitchFamily="34" charset="0"/>
              </a:rPr>
              <a:t>†</a:t>
            </a:r>
            <a:endParaRPr lang="en-US" dirty="0">
              <a:latin typeface="Calibri" panose="020F0502020204030204" pitchFamily="34" charset="0"/>
              <a:cs typeface="Calibri" panose="020F0502020204030204" pitchFamily="34" charset="0"/>
            </a:endParaRPr>
          </a:p>
        </p:txBody>
      </p:sp>
      <p:sp>
        <p:nvSpPr>
          <p:cNvPr id="113" name="Rectangle 112">
            <a:extLst>
              <a:ext uri="{FF2B5EF4-FFF2-40B4-BE49-F238E27FC236}">
                <a16:creationId xmlns:a16="http://schemas.microsoft.com/office/drawing/2014/main" id="{CE519965-0A1A-403B-B3CF-13740775B6C9}"/>
              </a:ext>
            </a:extLst>
          </p:cNvPr>
          <p:cNvSpPr/>
          <p:nvPr/>
        </p:nvSpPr>
        <p:spPr>
          <a:xfrm>
            <a:off x="5538191" y="5230006"/>
            <a:ext cx="261610" cy="369332"/>
          </a:xfrm>
          <a:prstGeom prst="rect">
            <a:avLst/>
          </a:prstGeom>
        </p:spPr>
        <p:txBody>
          <a:bodyPr wrap="none">
            <a:spAutoFit/>
          </a:bodyPr>
          <a:lstStyle/>
          <a:p>
            <a:r>
              <a:rPr lang="en-GB" baseline="30000" dirty="0">
                <a:solidFill>
                  <a:schemeClr val="bg1"/>
                </a:solidFill>
                <a:latin typeface="Calibri" panose="020F0502020204030204" pitchFamily="34" charset="0"/>
                <a:cs typeface="Calibri" panose="020F0502020204030204" pitchFamily="34" charset="0"/>
              </a:rPr>
              <a:t>†</a:t>
            </a:r>
            <a:endParaRPr lang="en-US" dirty="0">
              <a:latin typeface="Calibri" panose="020F0502020204030204" pitchFamily="34" charset="0"/>
              <a:cs typeface="Calibri" panose="020F0502020204030204" pitchFamily="34" charset="0"/>
            </a:endParaRPr>
          </a:p>
        </p:txBody>
      </p:sp>
      <p:sp>
        <p:nvSpPr>
          <p:cNvPr id="114" name="Rectangle 113">
            <a:extLst>
              <a:ext uri="{FF2B5EF4-FFF2-40B4-BE49-F238E27FC236}">
                <a16:creationId xmlns:a16="http://schemas.microsoft.com/office/drawing/2014/main" id="{899C960D-B077-4E88-BC81-BECC5DCA6CC8}"/>
              </a:ext>
            </a:extLst>
          </p:cNvPr>
          <p:cNvSpPr/>
          <p:nvPr/>
        </p:nvSpPr>
        <p:spPr>
          <a:xfrm>
            <a:off x="6246679" y="5223998"/>
            <a:ext cx="261610" cy="369332"/>
          </a:xfrm>
          <a:prstGeom prst="rect">
            <a:avLst/>
          </a:prstGeom>
        </p:spPr>
        <p:txBody>
          <a:bodyPr wrap="none">
            <a:spAutoFit/>
          </a:bodyPr>
          <a:lstStyle/>
          <a:p>
            <a:r>
              <a:rPr lang="en-GB" baseline="30000" dirty="0">
                <a:solidFill>
                  <a:schemeClr val="bg1"/>
                </a:solidFill>
                <a:latin typeface="Calibri" panose="020F0502020204030204" pitchFamily="34" charset="0"/>
                <a:cs typeface="Calibri" panose="020F0502020204030204" pitchFamily="34" charset="0"/>
              </a:rPr>
              <a:t>†</a:t>
            </a:r>
            <a:endParaRPr lang="en-US" dirty="0">
              <a:latin typeface="Calibri" panose="020F0502020204030204" pitchFamily="34" charset="0"/>
              <a:cs typeface="Calibri" panose="020F0502020204030204" pitchFamily="34" charset="0"/>
            </a:endParaRPr>
          </a:p>
        </p:txBody>
      </p:sp>
      <p:sp>
        <p:nvSpPr>
          <p:cNvPr id="115" name="Rectangle 114">
            <a:extLst>
              <a:ext uri="{FF2B5EF4-FFF2-40B4-BE49-F238E27FC236}">
                <a16:creationId xmlns:a16="http://schemas.microsoft.com/office/drawing/2014/main" id="{99AA035F-2174-488E-AD83-D36B6DA73968}"/>
              </a:ext>
            </a:extLst>
          </p:cNvPr>
          <p:cNvSpPr/>
          <p:nvPr/>
        </p:nvSpPr>
        <p:spPr>
          <a:xfrm>
            <a:off x="6959914" y="5343738"/>
            <a:ext cx="261610" cy="369332"/>
          </a:xfrm>
          <a:prstGeom prst="rect">
            <a:avLst/>
          </a:prstGeom>
        </p:spPr>
        <p:txBody>
          <a:bodyPr wrap="none">
            <a:spAutoFit/>
          </a:bodyPr>
          <a:lstStyle/>
          <a:p>
            <a:r>
              <a:rPr lang="en-GB" baseline="30000" dirty="0">
                <a:solidFill>
                  <a:schemeClr val="bg1"/>
                </a:solidFill>
                <a:latin typeface="Calibri" panose="020F0502020204030204" pitchFamily="34" charset="0"/>
                <a:cs typeface="Calibri" panose="020F0502020204030204" pitchFamily="34" charset="0"/>
              </a:rPr>
              <a:t>†</a:t>
            </a:r>
            <a:endParaRPr lang="en-US" dirty="0"/>
          </a:p>
        </p:txBody>
      </p:sp>
      <p:sp>
        <p:nvSpPr>
          <p:cNvPr id="117" name="Rectangle 116">
            <a:extLst>
              <a:ext uri="{FF2B5EF4-FFF2-40B4-BE49-F238E27FC236}">
                <a16:creationId xmlns:a16="http://schemas.microsoft.com/office/drawing/2014/main" id="{82BF8AAF-2663-4573-B837-ACDFD71D6492}"/>
              </a:ext>
            </a:extLst>
          </p:cNvPr>
          <p:cNvSpPr/>
          <p:nvPr/>
        </p:nvSpPr>
        <p:spPr>
          <a:xfrm>
            <a:off x="7699277" y="5321319"/>
            <a:ext cx="261610" cy="369332"/>
          </a:xfrm>
          <a:prstGeom prst="rect">
            <a:avLst/>
          </a:prstGeom>
        </p:spPr>
        <p:txBody>
          <a:bodyPr wrap="none">
            <a:spAutoFit/>
          </a:bodyPr>
          <a:lstStyle/>
          <a:p>
            <a:r>
              <a:rPr lang="en-GB" baseline="30000" dirty="0">
                <a:solidFill>
                  <a:schemeClr val="bg1"/>
                </a:solidFill>
                <a:latin typeface="Calibri" panose="020F0502020204030204" pitchFamily="34" charset="0"/>
                <a:cs typeface="Calibri" panose="020F0502020204030204" pitchFamily="34" charset="0"/>
              </a:rPr>
              <a:t>†</a:t>
            </a:r>
            <a:endParaRPr lang="en-US" dirty="0"/>
          </a:p>
        </p:txBody>
      </p:sp>
      <p:sp>
        <p:nvSpPr>
          <p:cNvPr id="118" name="Rectangle 117">
            <a:extLst>
              <a:ext uri="{FF2B5EF4-FFF2-40B4-BE49-F238E27FC236}">
                <a16:creationId xmlns:a16="http://schemas.microsoft.com/office/drawing/2014/main" id="{934B3848-F52E-4A12-903B-C374A6AFBD60}"/>
              </a:ext>
            </a:extLst>
          </p:cNvPr>
          <p:cNvSpPr/>
          <p:nvPr/>
        </p:nvSpPr>
        <p:spPr>
          <a:xfrm>
            <a:off x="8417602" y="5252292"/>
            <a:ext cx="261610" cy="369332"/>
          </a:xfrm>
          <a:prstGeom prst="rect">
            <a:avLst/>
          </a:prstGeom>
        </p:spPr>
        <p:txBody>
          <a:bodyPr wrap="none">
            <a:spAutoFit/>
          </a:bodyPr>
          <a:lstStyle/>
          <a:p>
            <a:r>
              <a:rPr lang="en-GB" baseline="30000" dirty="0">
                <a:solidFill>
                  <a:schemeClr val="bg1"/>
                </a:solidFill>
                <a:latin typeface="Calibri" panose="020F0502020204030204" pitchFamily="34" charset="0"/>
                <a:cs typeface="Calibri" panose="020F0502020204030204" pitchFamily="34" charset="0"/>
              </a:rPr>
              <a:t>†</a:t>
            </a:r>
            <a:endParaRPr lang="en-US" dirty="0">
              <a:latin typeface="Calibri" panose="020F0502020204030204" pitchFamily="34" charset="0"/>
              <a:cs typeface="Calibri" panose="020F0502020204030204" pitchFamily="34" charset="0"/>
            </a:endParaRPr>
          </a:p>
        </p:txBody>
      </p:sp>
      <p:sp>
        <p:nvSpPr>
          <p:cNvPr id="122" name="Rectangle 26">
            <a:extLst>
              <a:ext uri="{FF2B5EF4-FFF2-40B4-BE49-F238E27FC236}">
                <a16:creationId xmlns:a16="http://schemas.microsoft.com/office/drawing/2014/main" id="{8810A2C8-F004-4AAB-B658-DB19FDE787D7}"/>
              </a:ext>
            </a:extLst>
          </p:cNvPr>
          <p:cNvSpPr>
            <a:spLocks noChangeArrowheads="1"/>
          </p:cNvSpPr>
          <p:nvPr/>
        </p:nvSpPr>
        <p:spPr bwMode="auto">
          <a:xfrm rot="16200000">
            <a:off x="-96301" y="3917254"/>
            <a:ext cx="3441910" cy="584775"/>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a:buNone/>
              <a:defRPr sz="1400" b="1" i="0" u="none" strike="noStrike" kern="1200" baseline="0">
                <a:solidFill>
                  <a:srgbClr val="000000"/>
                </a:solidFill>
                <a:latin typeface="+mn-lt"/>
                <a:ea typeface="+mn-ea"/>
                <a:cs typeface="+mn-cs"/>
              </a:defRPr>
            </a:pPr>
            <a:r>
              <a:rPr lang="en-GB" sz="1600" b="1" dirty="0">
                <a:solidFill>
                  <a:srgbClr val="000000"/>
                </a:solidFill>
                <a:latin typeface="Calibri" panose="020F0502020204030204" pitchFamily="34" charset="0"/>
              </a:rPr>
              <a:t>Mean Change </a:t>
            </a:r>
            <a:br>
              <a:rPr lang="en-GB" sz="1600" b="1" dirty="0">
                <a:solidFill>
                  <a:srgbClr val="000000"/>
                </a:solidFill>
                <a:latin typeface="Calibri" panose="020F0502020204030204" pitchFamily="34" charset="0"/>
              </a:rPr>
            </a:br>
            <a:r>
              <a:rPr lang="en-GB" sz="1600" b="1" dirty="0">
                <a:solidFill>
                  <a:srgbClr val="000000"/>
                </a:solidFill>
                <a:latin typeface="Calibri" panose="020F0502020204030204" pitchFamily="34" charset="0"/>
              </a:rPr>
              <a:t>in MADRS Total Score</a:t>
            </a:r>
            <a:endParaRPr lang="en-GB" sz="1600" b="1" baseline="30000" dirty="0">
              <a:solidFill>
                <a:srgbClr val="000000"/>
              </a:solidFill>
              <a:latin typeface="Calibri" panose="020F0502020204030204" pitchFamily="34" charset="0"/>
            </a:endParaRPr>
          </a:p>
        </p:txBody>
      </p:sp>
      <p:sp>
        <p:nvSpPr>
          <p:cNvPr id="12" name="Freeform: Shape 11">
            <a:extLst>
              <a:ext uri="{FF2B5EF4-FFF2-40B4-BE49-F238E27FC236}">
                <a16:creationId xmlns:a16="http://schemas.microsoft.com/office/drawing/2014/main" id="{5D0F2DD9-938B-4B83-B6F2-24AC41B1FB69}"/>
              </a:ext>
            </a:extLst>
          </p:cNvPr>
          <p:cNvSpPr/>
          <p:nvPr/>
        </p:nvSpPr>
        <p:spPr bwMode="auto">
          <a:xfrm>
            <a:off x="2798805" y="2693773"/>
            <a:ext cx="5770606" cy="2409568"/>
          </a:xfrm>
          <a:custGeom>
            <a:avLst/>
            <a:gdLst>
              <a:gd name="connsiteX0" fmla="*/ 0 w 5770606"/>
              <a:gd name="connsiteY0" fmla="*/ 0 h 2409568"/>
              <a:gd name="connsiteX1" fmla="*/ 364525 w 5770606"/>
              <a:gd name="connsiteY1" fmla="*/ 1093573 h 2409568"/>
              <a:gd name="connsiteX2" fmla="*/ 691979 w 5770606"/>
              <a:gd name="connsiteY2" fmla="*/ 1804086 h 2409568"/>
              <a:gd name="connsiteX3" fmla="*/ 1439563 w 5770606"/>
              <a:gd name="connsiteY3" fmla="*/ 2174789 h 2409568"/>
              <a:gd name="connsiteX4" fmla="*/ 2150076 w 5770606"/>
              <a:gd name="connsiteY4" fmla="*/ 2255108 h 2409568"/>
              <a:gd name="connsiteX5" fmla="*/ 2872946 w 5770606"/>
              <a:gd name="connsiteY5" fmla="*/ 2329249 h 2409568"/>
              <a:gd name="connsiteX6" fmla="*/ 3614352 w 5770606"/>
              <a:gd name="connsiteY6" fmla="*/ 2366319 h 2409568"/>
              <a:gd name="connsiteX7" fmla="*/ 4281617 w 5770606"/>
              <a:gd name="connsiteY7" fmla="*/ 2409568 h 2409568"/>
              <a:gd name="connsiteX8" fmla="*/ 5004487 w 5770606"/>
              <a:gd name="connsiteY8" fmla="*/ 2384854 h 2409568"/>
              <a:gd name="connsiteX9" fmla="*/ 5770606 w 5770606"/>
              <a:gd name="connsiteY9" fmla="*/ 2329249 h 240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70606" h="2409568">
                <a:moveTo>
                  <a:pt x="0" y="0"/>
                </a:moveTo>
                <a:lnTo>
                  <a:pt x="364525" y="1093573"/>
                </a:lnTo>
                <a:lnTo>
                  <a:pt x="691979" y="1804086"/>
                </a:lnTo>
                <a:lnTo>
                  <a:pt x="1439563" y="2174789"/>
                </a:lnTo>
                <a:lnTo>
                  <a:pt x="2150076" y="2255108"/>
                </a:lnTo>
                <a:lnTo>
                  <a:pt x="2872946" y="2329249"/>
                </a:lnTo>
                <a:lnTo>
                  <a:pt x="3614352" y="2366319"/>
                </a:lnTo>
                <a:lnTo>
                  <a:pt x="4281617" y="2409568"/>
                </a:lnTo>
                <a:lnTo>
                  <a:pt x="5004487" y="2384854"/>
                </a:lnTo>
                <a:lnTo>
                  <a:pt x="5770606" y="2329249"/>
                </a:lnTo>
              </a:path>
            </a:pathLst>
          </a:custGeom>
          <a:noFill/>
          <a:ln w="28575">
            <a:solidFill>
              <a:schemeClr val="accent4"/>
            </a:solidFill>
            <a:miter lim="800000"/>
            <a:headEnd/>
            <a:tailEnd/>
          </a:ln>
        </p:spPr>
        <p:txBody>
          <a:bodyPr rtlCol="0" anchor="ctr"/>
          <a:lstStyle/>
          <a:p>
            <a:pPr algn="ctr"/>
            <a:endParaRPr lang="en-US" dirty="0"/>
          </a:p>
        </p:txBody>
      </p:sp>
      <p:sp>
        <p:nvSpPr>
          <p:cNvPr id="116" name="Isosceles Triangle 115">
            <a:extLst>
              <a:ext uri="{FF2B5EF4-FFF2-40B4-BE49-F238E27FC236}">
                <a16:creationId xmlns:a16="http://schemas.microsoft.com/office/drawing/2014/main" id="{C0257A6C-D336-438C-B86B-8D1D8A731D0F}"/>
              </a:ext>
            </a:extLst>
          </p:cNvPr>
          <p:cNvSpPr/>
          <p:nvPr/>
        </p:nvSpPr>
        <p:spPr bwMode="auto">
          <a:xfrm>
            <a:off x="8503586" y="4951371"/>
            <a:ext cx="107767" cy="107767"/>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Freeform: Shape 21">
            <a:extLst>
              <a:ext uri="{FF2B5EF4-FFF2-40B4-BE49-F238E27FC236}">
                <a16:creationId xmlns:a16="http://schemas.microsoft.com/office/drawing/2014/main" id="{9DD89D29-DEE8-4937-A135-65BA7AADF098}"/>
              </a:ext>
            </a:extLst>
          </p:cNvPr>
          <p:cNvSpPr/>
          <p:nvPr/>
        </p:nvSpPr>
        <p:spPr bwMode="auto">
          <a:xfrm>
            <a:off x="2811162" y="2699951"/>
            <a:ext cx="5758249" cy="1655806"/>
          </a:xfrm>
          <a:custGeom>
            <a:avLst/>
            <a:gdLst>
              <a:gd name="connsiteX0" fmla="*/ 0 w 5758249"/>
              <a:gd name="connsiteY0" fmla="*/ 0 h 1655806"/>
              <a:gd name="connsiteX1" fmla="*/ 345989 w 5758249"/>
              <a:gd name="connsiteY1" fmla="*/ 661087 h 1655806"/>
              <a:gd name="connsiteX2" fmla="*/ 661087 w 5758249"/>
              <a:gd name="connsiteY2" fmla="*/ 1013254 h 1655806"/>
              <a:gd name="connsiteX3" fmla="*/ 1414849 w 5758249"/>
              <a:gd name="connsiteY3" fmla="*/ 1315995 h 1655806"/>
              <a:gd name="connsiteX4" fmla="*/ 2143897 w 5758249"/>
              <a:gd name="connsiteY4" fmla="*/ 1383957 h 1655806"/>
              <a:gd name="connsiteX5" fmla="*/ 2848233 w 5758249"/>
              <a:gd name="connsiteY5" fmla="*/ 1501346 h 1655806"/>
              <a:gd name="connsiteX6" fmla="*/ 3589638 w 5758249"/>
              <a:gd name="connsiteY6" fmla="*/ 1544595 h 1655806"/>
              <a:gd name="connsiteX7" fmla="*/ 4312508 w 5758249"/>
              <a:gd name="connsiteY7" fmla="*/ 1655806 h 1655806"/>
              <a:gd name="connsiteX8" fmla="*/ 5004487 w 5758249"/>
              <a:gd name="connsiteY8" fmla="*/ 1643449 h 1655806"/>
              <a:gd name="connsiteX9" fmla="*/ 5758249 w 5758249"/>
              <a:gd name="connsiteY9" fmla="*/ 1637271 h 1655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58249" h="1655806">
                <a:moveTo>
                  <a:pt x="0" y="0"/>
                </a:moveTo>
                <a:lnTo>
                  <a:pt x="345989" y="661087"/>
                </a:lnTo>
                <a:lnTo>
                  <a:pt x="661087" y="1013254"/>
                </a:lnTo>
                <a:lnTo>
                  <a:pt x="1414849" y="1315995"/>
                </a:lnTo>
                <a:lnTo>
                  <a:pt x="2143897" y="1383957"/>
                </a:lnTo>
                <a:lnTo>
                  <a:pt x="2848233" y="1501346"/>
                </a:lnTo>
                <a:lnTo>
                  <a:pt x="3589638" y="1544595"/>
                </a:lnTo>
                <a:lnTo>
                  <a:pt x="4312508" y="1655806"/>
                </a:lnTo>
                <a:lnTo>
                  <a:pt x="5004487" y="1643449"/>
                </a:lnTo>
                <a:lnTo>
                  <a:pt x="5758249" y="1637271"/>
                </a:lnTo>
              </a:path>
            </a:pathLst>
          </a:custGeom>
          <a:noFill/>
          <a:ln w="28575">
            <a:solidFill>
              <a:schemeClr val="accent3"/>
            </a:solidFill>
            <a:miter lim="800000"/>
            <a:headEnd/>
            <a:tailEnd/>
          </a:ln>
        </p:spPr>
        <p:txBody>
          <a:bodyPr rtlCol="0" anchor="ctr"/>
          <a:lstStyle/>
          <a:p>
            <a:pPr algn="ctr"/>
            <a:endParaRPr lang="en-US" dirty="0"/>
          </a:p>
        </p:txBody>
      </p:sp>
      <p:sp>
        <p:nvSpPr>
          <p:cNvPr id="20" name="Freeform: Shape 19">
            <a:extLst>
              <a:ext uri="{FF2B5EF4-FFF2-40B4-BE49-F238E27FC236}">
                <a16:creationId xmlns:a16="http://schemas.microsoft.com/office/drawing/2014/main" id="{202390D9-8154-48E1-BF8F-C4E9CFD61652}"/>
              </a:ext>
            </a:extLst>
          </p:cNvPr>
          <p:cNvSpPr/>
          <p:nvPr/>
        </p:nvSpPr>
        <p:spPr bwMode="auto">
          <a:xfrm>
            <a:off x="2804984" y="2699951"/>
            <a:ext cx="5752070" cy="1915298"/>
          </a:xfrm>
          <a:custGeom>
            <a:avLst/>
            <a:gdLst>
              <a:gd name="connsiteX0" fmla="*/ 0 w 5752070"/>
              <a:gd name="connsiteY0" fmla="*/ 0 h 1915298"/>
              <a:gd name="connsiteX1" fmla="*/ 345989 w 5752070"/>
              <a:gd name="connsiteY1" fmla="*/ 994719 h 1915298"/>
              <a:gd name="connsiteX2" fmla="*/ 691978 w 5752070"/>
              <a:gd name="connsiteY2" fmla="*/ 1501346 h 1915298"/>
              <a:gd name="connsiteX3" fmla="*/ 1445740 w 5752070"/>
              <a:gd name="connsiteY3" fmla="*/ 1828800 h 1915298"/>
              <a:gd name="connsiteX4" fmla="*/ 2156254 w 5752070"/>
              <a:gd name="connsiteY4" fmla="*/ 1915298 h 1915298"/>
              <a:gd name="connsiteX5" fmla="*/ 2860589 w 5752070"/>
              <a:gd name="connsiteY5" fmla="*/ 1847335 h 1915298"/>
              <a:gd name="connsiteX6" fmla="*/ 3577281 w 5752070"/>
              <a:gd name="connsiteY6" fmla="*/ 1779373 h 1915298"/>
              <a:gd name="connsiteX7" fmla="*/ 4312508 w 5752070"/>
              <a:gd name="connsiteY7" fmla="*/ 1655806 h 1915298"/>
              <a:gd name="connsiteX8" fmla="*/ 5016843 w 5752070"/>
              <a:gd name="connsiteY8" fmla="*/ 1594022 h 1915298"/>
              <a:gd name="connsiteX9" fmla="*/ 5752070 w 5752070"/>
              <a:gd name="connsiteY9" fmla="*/ 1501346 h 1915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52070" h="1915298">
                <a:moveTo>
                  <a:pt x="0" y="0"/>
                </a:moveTo>
                <a:lnTo>
                  <a:pt x="345989" y="994719"/>
                </a:lnTo>
                <a:lnTo>
                  <a:pt x="691978" y="1501346"/>
                </a:lnTo>
                <a:lnTo>
                  <a:pt x="1445740" y="1828800"/>
                </a:lnTo>
                <a:lnTo>
                  <a:pt x="2156254" y="1915298"/>
                </a:lnTo>
                <a:lnTo>
                  <a:pt x="2860589" y="1847335"/>
                </a:lnTo>
                <a:lnTo>
                  <a:pt x="3577281" y="1779373"/>
                </a:lnTo>
                <a:lnTo>
                  <a:pt x="4312508" y="1655806"/>
                </a:lnTo>
                <a:lnTo>
                  <a:pt x="5016843" y="1594022"/>
                </a:lnTo>
                <a:lnTo>
                  <a:pt x="5752070" y="1501346"/>
                </a:lnTo>
              </a:path>
            </a:pathLst>
          </a:custGeom>
          <a:noFill/>
          <a:ln w="28575">
            <a:solidFill>
              <a:schemeClr val="accent1"/>
            </a:solidFill>
            <a:miter lim="800000"/>
            <a:headEnd/>
            <a:tailEnd/>
          </a:ln>
        </p:spPr>
        <p:txBody>
          <a:bodyPr rtlCol="0" anchor="ctr"/>
          <a:lstStyle/>
          <a:p>
            <a:pPr algn="ctr"/>
            <a:endParaRPr lang="en-US" dirty="0"/>
          </a:p>
        </p:txBody>
      </p:sp>
      <p:sp>
        <p:nvSpPr>
          <p:cNvPr id="92" name="Rectangle 91">
            <a:extLst>
              <a:ext uri="{FF2B5EF4-FFF2-40B4-BE49-F238E27FC236}">
                <a16:creationId xmlns:a16="http://schemas.microsoft.com/office/drawing/2014/main" id="{245FFCC3-F1BE-4970-85D1-22B0D834B71F}"/>
              </a:ext>
            </a:extLst>
          </p:cNvPr>
          <p:cNvSpPr/>
          <p:nvPr/>
        </p:nvSpPr>
        <p:spPr bwMode="auto">
          <a:xfrm>
            <a:off x="7030396" y="4304439"/>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554390FB-DD77-47BB-A0FA-C3387AF66214}"/>
              </a:ext>
            </a:extLst>
          </p:cNvPr>
          <p:cNvSpPr/>
          <p:nvPr/>
        </p:nvSpPr>
        <p:spPr bwMode="auto">
          <a:xfrm>
            <a:off x="2751100" y="2646855"/>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Line 36">
            <a:extLst>
              <a:ext uri="{FF2B5EF4-FFF2-40B4-BE49-F238E27FC236}">
                <a16:creationId xmlns:a16="http://schemas.microsoft.com/office/drawing/2014/main" id="{EADE1929-899D-4CE8-BAB2-57CD65E671A9}"/>
              </a:ext>
            </a:extLst>
          </p:cNvPr>
          <p:cNvSpPr>
            <a:spLocks noChangeShapeType="1"/>
          </p:cNvSpPr>
          <p:nvPr/>
        </p:nvSpPr>
        <p:spPr bwMode="auto">
          <a:xfrm>
            <a:off x="9129648" y="2738730"/>
            <a:ext cx="378390" cy="0"/>
          </a:xfrm>
          <a:prstGeom prst="line">
            <a:avLst/>
          </a:prstGeom>
          <a:noFill/>
          <a:ln w="28575">
            <a:solidFill>
              <a:schemeClr val="accent3"/>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1" name="Oval 37">
            <a:extLst>
              <a:ext uri="{FF2B5EF4-FFF2-40B4-BE49-F238E27FC236}">
                <a16:creationId xmlns:a16="http://schemas.microsoft.com/office/drawing/2014/main" id="{8F3985FE-5BCE-4239-A68F-FD30C92B9212}"/>
              </a:ext>
            </a:extLst>
          </p:cNvPr>
          <p:cNvSpPr>
            <a:spLocks noChangeArrowheads="1"/>
          </p:cNvSpPr>
          <p:nvPr/>
        </p:nvSpPr>
        <p:spPr bwMode="auto">
          <a:xfrm>
            <a:off x="9258498" y="2670467"/>
            <a:ext cx="146050" cy="146050"/>
          </a:xfrm>
          <a:prstGeom prst="ellipse">
            <a:avLst/>
          </a:prstGeom>
          <a:solidFill>
            <a:schemeClr val="accent3"/>
          </a:solidFill>
          <a:ln w="9525">
            <a:noFill/>
            <a:round/>
            <a:headEnd/>
            <a:tailEnd/>
          </a:ln>
        </p:spPr>
        <p:txBody>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spcBef>
                <a:spcPct val="35000"/>
              </a:spcBef>
              <a:spcAft>
                <a:spcPct val="25000"/>
              </a:spcAft>
              <a:buClr>
                <a:schemeClr val="folHlink"/>
              </a:buClr>
              <a:buFont typeface="Arial" panose="020B0604020202020204" pitchFamily="34" charset="0"/>
              <a:buChar char="•"/>
            </a:pPr>
            <a:endParaRPr lang="en-US" altLang="en-US" sz="1800" dirty="0">
              <a:solidFill>
                <a:schemeClr val="bg1"/>
              </a:solidFill>
              <a:latin typeface="Calibri" panose="020F0502020204030204" pitchFamily="34" charset="0"/>
            </a:endParaRPr>
          </a:p>
        </p:txBody>
      </p:sp>
      <p:sp>
        <p:nvSpPr>
          <p:cNvPr id="127" name="Line 33">
            <a:extLst>
              <a:ext uri="{FF2B5EF4-FFF2-40B4-BE49-F238E27FC236}">
                <a16:creationId xmlns:a16="http://schemas.microsoft.com/office/drawing/2014/main" id="{A1428FE6-0ED2-41DC-BB1E-D1B4CFD08D00}"/>
              </a:ext>
            </a:extLst>
          </p:cNvPr>
          <p:cNvSpPr>
            <a:spLocks noChangeShapeType="1"/>
          </p:cNvSpPr>
          <p:nvPr/>
        </p:nvSpPr>
        <p:spPr bwMode="auto">
          <a:xfrm>
            <a:off x="9120856" y="4139115"/>
            <a:ext cx="391057" cy="0"/>
          </a:xfrm>
          <a:prstGeom prst="line">
            <a:avLst/>
          </a:prstGeom>
          <a:noFill/>
          <a:ln w="28575">
            <a:solidFill>
              <a:schemeClr val="accent4"/>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8" name="Rectangle 34">
            <a:extLst>
              <a:ext uri="{FF2B5EF4-FFF2-40B4-BE49-F238E27FC236}">
                <a16:creationId xmlns:a16="http://schemas.microsoft.com/office/drawing/2014/main" id="{E35DF5DA-E0AD-430B-B481-FEE6F209DEA5}"/>
              </a:ext>
            </a:extLst>
          </p:cNvPr>
          <p:cNvSpPr>
            <a:spLocks noChangeArrowheads="1"/>
          </p:cNvSpPr>
          <p:nvPr/>
        </p:nvSpPr>
        <p:spPr bwMode="auto">
          <a:xfrm>
            <a:off x="9251190" y="4064502"/>
            <a:ext cx="146050" cy="146050"/>
          </a:xfrm>
          <a:prstGeom prst="triangle">
            <a:avLst/>
          </a:prstGeom>
          <a:solidFill>
            <a:schemeClr val="accent4"/>
          </a:solidFill>
          <a:ln w="9525">
            <a:noFill/>
            <a:miter lim="800000"/>
            <a:headEnd/>
            <a:tailEnd/>
          </a:ln>
        </p:spPr>
        <p:txBody>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spcBef>
                <a:spcPct val="35000"/>
              </a:spcBef>
              <a:spcAft>
                <a:spcPct val="25000"/>
              </a:spcAft>
              <a:buClr>
                <a:schemeClr val="folHlink"/>
              </a:buClr>
              <a:buFont typeface="Arial" panose="020B0604020202020204" pitchFamily="34" charset="0"/>
              <a:buChar char="•"/>
            </a:pPr>
            <a:endParaRPr lang="en-US" altLang="en-US" sz="1800" dirty="0">
              <a:solidFill>
                <a:schemeClr val="bg1"/>
              </a:solidFill>
              <a:latin typeface="Calibri" panose="020F0502020204030204" pitchFamily="34" charset="0"/>
            </a:endParaRPr>
          </a:p>
        </p:txBody>
      </p:sp>
      <p:sp>
        <p:nvSpPr>
          <p:cNvPr id="129" name="Line 33">
            <a:extLst>
              <a:ext uri="{FF2B5EF4-FFF2-40B4-BE49-F238E27FC236}">
                <a16:creationId xmlns:a16="http://schemas.microsoft.com/office/drawing/2014/main" id="{B9498933-5C0C-41E5-BE12-C8C27E80FDDE}"/>
              </a:ext>
            </a:extLst>
          </p:cNvPr>
          <p:cNvSpPr>
            <a:spLocks noChangeShapeType="1"/>
          </p:cNvSpPr>
          <p:nvPr/>
        </p:nvSpPr>
        <p:spPr bwMode="auto">
          <a:xfrm>
            <a:off x="9116981" y="3441313"/>
            <a:ext cx="391057" cy="0"/>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30" name="Rectangle 34">
            <a:extLst>
              <a:ext uri="{FF2B5EF4-FFF2-40B4-BE49-F238E27FC236}">
                <a16:creationId xmlns:a16="http://schemas.microsoft.com/office/drawing/2014/main" id="{B90151C3-1947-4CB6-8CFC-5EC4323CBFF6}"/>
              </a:ext>
            </a:extLst>
          </p:cNvPr>
          <p:cNvSpPr>
            <a:spLocks noChangeArrowheads="1"/>
          </p:cNvSpPr>
          <p:nvPr/>
        </p:nvSpPr>
        <p:spPr bwMode="auto">
          <a:xfrm>
            <a:off x="9247315" y="3366700"/>
            <a:ext cx="146050" cy="146050"/>
          </a:xfrm>
          <a:prstGeom prst="rect">
            <a:avLst/>
          </a:prstGeom>
          <a:solidFill>
            <a:schemeClr val="accent1"/>
          </a:solidFill>
          <a:ln w="9525">
            <a:noFill/>
            <a:miter lim="800000"/>
            <a:headEnd/>
            <a:tailEnd/>
          </a:ln>
        </p:spPr>
        <p:txBody>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spcBef>
                <a:spcPct val="35000"/>
              </a:spcBef>
              <a:spcAft>
                <a:spcPct val="25000"/>
              </a:spcAft>
              <a:buClr>
                <a:schemeClr val="folHlink"/>
              </a:buClr>
              <a:buFont typeface="Arial" panose="020B0604020202020204" pitchFamily="34" charset="0"/>
              <a:buChar char="•"/>
            </a:pPr>
            <a:endParaRPr lang="en-US" altLang="en-US" sz="18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91804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CEC4B-5CB0-41B9-87E2-8ABB6BB72564}"/>
              </a:ext>
            </a:extLst>
          </p:cNvPr>
          <p:cNvSpPr>
            <a:spLocks noGrp="1"/>
          </p:cNvSpPr>
          <p:nvPr>
            <p:ph type="title"/>
          </p:nvPr>
        </p:nvSpPr>
        <p:spPr/>
        <p:txBody>
          <a:bodyPr/>
          <a:lstStyle/>
          <a:p>
            <a:r>
              <a:rPr lang="en-US" dirty="0"/>
              <a:t>Olanzapine/Fluoxetine in Treatment Resistant MDD: Safety</a:t>
            </a:r>
          </a:p>
        </p:txBody>
      </p:sp>
      <p:sp>
        <p:nvSpPr>
          <p:cNvPr id="24" name="Text Box 11">
            <a:extLst>
              <a:ext uri="{FF2B5EF4-FFF2-40B4-BE49-F238E27FC236}">
                <a16:creationId xmlns:a16="http://schemas.microsoft.com/office/drawing/2014/main" id="{C74D7627-39D2-40FC-8BF2-75CA1F1C9B1A}"/>
              </a:ext>
            </a:extLst>
          </p:cNvPr>
          <p:cNvSpPr txBox="1">
            <a:spLocks noChangeArrowheads="1"/>
          </p:cNvSpPr>
          <p:nvPr/>
        </p:nvSpPr>
        <p:spPr bwMode="auto">
          <a:xfrm>
            <a:off x="437147" y="6366391"/>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0" fontAlgn="base" hangingPunct="0">
              <a:lnSpc>
                <a:spcPct val="100000"/>
              </a:lnSpc>
              <a:spcBef>
                <a:spcPct val="0"/>
              </a:spcBef>
              <a:spcAft>
                <a:spcPct val="0"/>
              </a:spcAft>
              <a:buClrTx/>
              <a:buNone/>
              <a:defRPr/>
            </a:pPr>
            <a:r>
              <a:rPr lang="fr-FR" altLang="en-US" sz="1200" dirty="0">
                <a:solidFill>
                  <a:srgbClr val="455560"/>
                </a:solidFill>
                <a:latin typeface="Calibri" panose="020F0502020204030204" pitchFamily="34" charset="0"/>
                <a:cs typeface="Arial" panose="020B0604020202020204" pitchFamily="34" charset="0"/>
              </a:rPr>
              <a:t>Tohen. J Clin Psychiatry. 2010;71:451.</a:t>
            </a:r>
          </a:p>
        </p:txBody>
      </p:sp>
      <p:grpSp>
        <p:nvGrpSpPr>
          <p:cNvPr id="25" name="Group 1">
            <a:extLst>
              <a:ext uri="{FF2B5EF4-FFF2-40B4-BE49-F238E27FC236}">
                <a16:creationId xmlns:a16="http://schemas.microsoft.com/office/drawing/2014/main" id="{52375172-B64B-4A64-ABF0-C063A806D3AE}"/>
              </a:ext>
            </a:extLst>
          </p:cNvPr>
          <p:cNvGrpSpPr>
            <a:grpSpLocks/>
          </p:cNvGrpSpPr>
          <p:nvPr/>
        </p:nvGrpSpPr>
        <p:grpSpPr bwMode="auto">
          <a:xfrm>
            <a:off x="9392911" y="6213768"/>
            <a:ext cx="2488502" cy="449064"/>
            <a:chOff x="9602074" y="3550251"/>
            <a:chExt cx="2488502" cy="449257"/>
          </a:xfrm>
        </p:grpSpPr>
        <p:pic>
          <p:nvPicPr>
            <p:cNvPr id="26" name="Picture 25">
              <a:extLst>
                <a:ext uri="{FF2B5EF4-FFF2-40B4-BE49-F238E27FC236}">
                  <a16:creationId xmlns:a16="http://schemas.microsoft.com/office/drawing/2014/main" id="{8085CF03-13ED-444C-831A-553F353C0C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7" name="Rectangle 8">
              <a:extLst>
                <a:ext uri="{FF2B5EF4-FFF2-40B4-BE49-F238E27FC236}">
                  <a16:creationId xmlns:a16="http://schemas.microsoft.com/office/drawing/2014/main" id="{576D5056-A369-4872-A2EC-A4D082A1B42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28" name="Table 7">
            <a:extLst>
              <a:ext uri="{FF2B5EF4-FFF2-40B4-BE49-F238E27FC236}">
                <a16:creationId xmlns:a16="http://schemas.microsoft.com/office/drawing/2014/main" id="{B518B8D1-DD1E-47A5-90B8-E6E7ADE97D74}"/>
              </a:ext>
            </a:extLst>
          </p:cNvPr>
          <p:cNvGraphicFramePr>
            <a:graphicFrameLocks noGrp="1"/>
          </p:cNvGraphicFramePr>
          <p:nvPr>
            <p:extLst>
              <p:ext uri="{D42A27DB-BD31-4B8C-83A1-F6EECF244321}">
                <p14:modId xmlns:p14="http://schemas.microsoft.com/office/powerpoint/2010/main" val="357913981"/>
              </p:ext>
            </p:extLst>
          </p:nvPr>
        </p:nvGraphicFramePr>
        <p:xfrm>
          <a:off x="495300" y="1602797"/>
          <a:ext cx="11267427" cy="4175760"/>
        </p:xfrm>
        <a:graphic>
          <a:graphicData uri="http://schemas.openxmlformats.org/drawingml/2006/table">
            <a:tbl>
              <a:tblPr firstRow="1" bandRow="1">
                <a:tableStyleId>{5C22544A-7EE6-4342-B048-85BDC9FD1C3A}</a:tableStyleId>
              </a:tblPr>
              <a:tblGrid>
                <a:gridCol w="2110395">
                  <a:extLst>
                    <a:ext uri="{9D8B030D-6E8A-4147-A177-3AD203B41FA5}">
                      <a16:colId xmlns:a16="http://schemas.microsoft.com/office/drawing/2014/main" val="1996047931"/>
                    </a:ext>
                  </a:extLst>
                </a:gridCol>
                <a:gridCol w="1522371">
                  <a:extLst>
                    <a:ext uri="{9D8B030D-6E8A-4147-A177-3AD203B41FA5}">
                      <a16:colId xmlns:a16="http://schemas.microsoft.com/office/drawing/2014/main" val="1228699524"/>
                    </a:ext>
                  </a:extLst>
                </a:gridCol>
                <a:gridCol w="1363799">
                  <a:extLst>
                    <a:ext uri="{9D8B030D-6E8A-4147-A177-3AD203B41FA5}">
                      <a16:colId xmlns:a16="http://schemas.microsoft.com/office/drawing/2014/main" val="2010650185"/>
                    </a:ext>
                  </a:extLst>
                </a:gridCol>
                <a:gridCol w="1527611">
                  <a:extLst>
                    <a:ext uri="{9D8B030D-6E8A-4147-A177-3AD203B41FA5}">
                      <a16:colId xmlns:a16="http://schemas.microsoft.com/office/drawing/2014/main" val="2734086035"/>
                    </a:ext>
                  </a:extLst>
                </a:gridCol>
                <a:gridCol w="1527611">
                  <a:extLst>
                    <a:ext uri="{9D8B030D-6E8A-4147-A177-3AD203B41FA5}">
                      <a16:colId xmlns:a16="http://schemas.microsoft.com/office/drawing/2014/main" val="1684827122"/>
                    </a:ext>
                  </a:extLst>
                </a:gridCol>
                <a:gridCol w="1607820">
                  <a:extLst>
                    <a:ext uri="{9D8B030D-6E8A-4147-A177-3AD203B41FA5}">
                      <a16:colId xmlns:a16="http://schemas.microsoft.com/office/drawing/2014/main" val="2299306558"/>
                    </a:ext>
                  </a:extLst>
                </a:gridCol>
                <a:gridCol w="1607820">
                  <a:extLst>
                    <a:ext uri="{9D8B030D-6E8A-4147-A177-3AD203B41FA5}">
                      <a16:colId xmlns:a16="http://schemas.microsoft.com/office/drawing/2014/main" val="3805937765"/>
                    </a:ext>
                  </a:extLst>
                </a:gridCol>
              </a:tblGrid>
              <a:tr h="143908">
                <a:tc rowSpan="2">
                  <a:txBody>
                    <a:bodyPr/>
                    <a:lstStyle/>
                    <a:p>
                      <a:pPr algn="l"/>
                      <a:r>
                        <a:rPr lang="en-US" sz="1600" b="1" baseline="0" dirty="0">
                          <a:solidFill>
                            <a:schemeClr val="tx1"/>
                          </a:solidFill>
                          <a:latin typeface="Calibri" panose="020F0502020204030204" pitchFamily="34" charset="0"/>
                        </a:rPr>
                        <a:t>Adverse Events, %</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rowSpan="2">
                  <a:txBody>
                    <a:bodyPr/>
                    <a:lstStyle/>
                    <a:p>
                      <a:pPr algn="ctr"/>
                      <a:r>
                        <a:rPr lang="en-US" sz="1600" b="1" baseline="0" dirty="0">
                          <a:solidFill>
                            <a:schemeClr val="tx1"/>
                          </a:solidFill>
                          <a:latin typeface="Calibri" panose="020F0502020204030204" pitchFamily="34" charset="0"/>
                        </a:rPr>
                        <a:t>Olanzapine/ Fluoxetine</a:t>
                      </a:r>
                    </a:p>
                    <a:p>
                      <a:pPr algn="ctr"/>
                      <a:r>
                        <a:rPr lang="en-US" sz="1600" b="1" baseline="0" dirty="0">
                          <a:solidFill>
                            <a:schemeClr val="tx1"/>
                          </a:solidFill>
                          <a:latin typeface="Calibri" panose="020F0502020204030204" pitchFamily="34" charset="0"/>
                        </a:rPr>
                        <a:t>(n = 462)</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rowSpan="2">
                  <a:txBody>
                    <a:bodyPr/>
                    <a:lstStyle/>
                    <a:p>
                      <a:pPr algn="ctr"/>
                      <a:r>
                        <a:rPr lang="en-US" sz="1600" b="1" baseline="0" dirty="0">
                          <a:solidFill>
                            <a:schemeClr val="tx1"/>
                          </a:solidFill>
                          <a:latin typeface="Calibri" panose="020F0502020204030204" pitchFamily="34" charset="0"/>
                        </a:rPr>
                        <a:t>Fluoxetine </a:t>
                      </a:r>
                    </a:p>
                    <a:p>
                      <a:pPr algn="ctr"/>
                      <a:r>
                        <a:rPr lang="en-US" sz="1600" b="1" baseline="0" dirty="0">
                          <a:solidFill>
                            <a:schemeClr val="tx1"/>
                          </a:solidFill>
                          <a:latin typeface="Calibri" panose="020F0502020204030204" pitchFamily="34" charset="0"/>
                        </a:rPr>
                        <a:t>(n = 342)</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latin typeface="Calibri" panose="020F0502020204030204" pitchFamily="34" charset="0"/>
                        </a:rPr>
                        <a:t>Olanzapine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latin typeface="Calibri" panose="020F0502020204030204" pitchFamily="34" charset="0"/>
                        </a:rPr>
                        <a:t>(n = 342)</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gridSpan="3">
                  <a:txBody>
                    <a:bodyPr/>
                    <a:lstStyle/>
                    <a:p>
                      <a:pPr algn="ctr"/>
                      <a:r>
                        <a:rPr lang="en-US" sz="1600" b="1" i="1" baseline="0" dirty="0">
                          <a:solidFill>
                            <a:schemeClr val="tx1"/>
                          </a:solidFill>
                          <a:latin typeface="Calibri" panose="020F0502020204030204" pitchFamily="34" charset="0"/>
                        </a:rPr>
                        <a:t>P </a:t>
                      </a:r>
                      <a:r>
                        <a:rPr lang="en-US" sz="1600" b="1" baseline="0" dirty="0">
                          <a:solidFill>
                            <a:schemeClr val="tx1"/>
                          </a:solidFill>
                          <a:latin typeface="Calibri" panose="020F0502020204030204" pitchFamily="34" charset="0"/>
                        </a:rPr>
                        <a:t>Values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baseline="0" dirty="0">
                        <a:solidFill>
                          <a:schemeClr val="tx1"/>
                        </a:solidFill>
                        <a:latin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hMerge="1">
                  <a:txBody>
                    <a:bodyPr/>
                    <a:lstStyle/>
                    <a:p>
                      <a:pPr algn="ctr"/>
                      <a:endParaRPr lang="en-US" sz="1600" b="1" baseline="0" dirty="0">
                        <a:solidFill>
                          <a:schemeClr val="tx1"/>
                        </a:solidFill>
                        <a:latin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170828209"/>
                  </a:ext>
                </a:extLst>
              </a:tr>
              <a:tr h="353229">
                <a:tc vMerge="1">
                  <a:txBody>
                    <a:bodyPr/>
                    <a:lstStyle/>
                    <a:p>
                      <a:pPr algn="l"/>
                      <a:endParaRPr lang="en-US" sz="1600" b="1" baseline="0" dirty="0">
                        <a:solidFill>
                          <a:schemeClr val="tx1"/>
                        </a:solidFill>
                        <a:latin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vMerge="1">
                  <a:txBody>
                    <a:bodyPr/>
                    <a:lstStyle/>
                    <a:p>
                      <a:pPr algn="ctr"/>
                      <a:endParaRPr lang="en-US" sz="1600" b="1" baseline="0" dirty="0">
                        <a:solidFill>
                          <a:schemeClr val="tx1"/>
                        </a:solidFill>
                        <a:latin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vMerge="1">
                  <a:txBody>
                    <a:bodyPr/>
                    <a:lstStyle/>
                    <a:p>
                      <a:pPr algn="ctr"/>
                      <a:endParaRPr lang="en-US" sz="1600" b="1" baseline="0" dirty="0">
                        <a:solidFill>
                          <a:schemeClr val="tx1"/>
                        </a:solidFill>
                        <a:latin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vMerge="1">
                  <a:txBody>
                    <a:bodyPr/>
                    <a:lstStyle/>
                    <a:p>
                      <a:pPr algn="ctr"/>
                      <a:endParaRPr lang="en-US" sz="1600" b="1" baseline="0" dirty="0">
                        <a:solidFill>
                          <a:schemeClr val="tx1"/>
                        </a:solidFill>
                        <a:latin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b="1" baseline="0" dirty="0">
                          <a:solidFill>
                            <a:schemeClr val="tx1"/>
                          </a:solidFill>
                          <a:latin typeface="Calibri" panose="020F0502020204030204" pitchFamily="34" charset="0"/>
                        </a:rPr>
                        <a:t>Overall</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latin typeface="Calibri" panose="020F0502020204030204" pitchFamily="34" charset="0"/>
                        </a:rPr>
                        <a:t>Olanzapine/ Fluoxetine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latin typeface="Calibri" panose="020F0502020204030204" pitchFamily="34" charset="0"/>
                        </a:rPr>
                        <a:t> vs Fluoxetine</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latin typeface="Calibri" panose="020F0502020204030204" pitchFamily="34" charset="0"/>
                        </a:rPr>
                        <a:t>Olanzapine/ Fluoxetine</a:t>
                      </a:r>
                    </a:p>
                    <a:p>
                      <a:pPr algn="ctr"/>
                      <a:r>
                        <a:rPr lang="en-US" sz="1600" b="1" baseline="0" dirty="0">
                          <a:solidFill>
                            <a:schemeClr val="tx1"/>
                          </a:solidFill>
                          <a:latin typeface="Calibri" panose="020F0502020204030204" pitchFamily="34" charset="0"/>
                        </a:rPr>
                        <a:t> vs Olanzapine</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361965325"/>
                  </a:ext>
                </a:extLst>
              </a:tr>
              <a:tr h="143908">
                <a:tc>
                  <a:txBody>
                    <a:bodyPr/>
                    <a:lstStyle/>
                    <a:p>
                      <a:pPr algn="l"/>
                      <a:r>
                        <a:rPr lang="en-US" sz="1600" baseline="0" dirty="0">
                          <a:solidFill>
                            <a:schemeClr val="bg1"/>
                          </a:solidFill>
                          <a:latin typeface="Calibri" panose="020F0502020204030204" pitchFamily="34" charset="0"/>
                        </a:rPr>
                        <a:t>Increase weight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35.0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6.8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39.7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&lt; .001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&lt; .001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.353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9141209"/>
                  </a:ext>
                </a:extLst>
              </a:tr>
              <a:tr h="143908">
                <a:tc>
                  <a:txBody>
                    <a:bodyPr/>
                    <a:lstStyle/>
                    <a:p>
                      <a:pPr algn="l"/>
                      <a:r>
                        <a:rPr lang="en-US" sz="1600" baseline="0" dirty="0">
                          <a:solidFill>
                            <a:schemeClr val="bg1"/>
                          </a:solidFill>
                          <a:latin typeface="Calibri" panose="020F0502020204030204" pitchFamily="34" charset="0"/>
                        </a:rPr>
                        <a:t>Increased appetite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rPr>
                        <a:t>32.0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rPr>
                        <a:t>5.8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rPr>
                        <a:t>30.7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rPr>
                        <a:t>&lt; .001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rPr>
                        <a:t>&lt; .001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.829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0353422"/>
                  </a:ext>
                </a:extLst>
              </a:tr>
              <a:tr h="143908">
                <a:tc>
                  <a:txBody>
                    <a:bodyPr/>
                    <a:lstStyle/>
                    <a:p>
                      <a:pPr algn="l"/>
                      <a:r>
                        <a:rPr lang="en-US" sz="1600" baseline="0" dirty="0">
                          <a:solidFill>
                            <a:schemeClr val="bg1"/>
                          </a:solidFill>
                          <a:latin typeface="Calibri" panose="020F0502020204030204" pitchFamily="34" charset="0"/>
                        </a:rPr>
                        <a:t>Dry mouth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rPr>
                        <a:t>28.5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rPr>
                        <a:t>8.7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rPr>
                        <a:t>31.7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rPr>
                        <a:t>&lt; .001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rPr>
                        <a:t>&lt; .001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rPr>
                        <a:t>.514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84738750"/>
                  </a:ext>
                </a:extLst>
              </a:tr>
              <a:tr h="143908">
                <a:tc>
                  <a:txBody>
                    <a:bodyPr/>
                    <a:lstStyle/>
                    <a:p>
                      <a:pPr algn="l"/>
                      <a:r>
                        <a:rPr lang="en-US" sz="1600" baseline="0" dirty="0">
                          <a:solidFill>
                            <a:schemeClr val="bg1"/>
                          </a:solidFill>
                          <a:latin typeface="Calibri" panose="020F0502020204030204" pitchFamily="34" charset="0"/>
                        </a:rPr>
                        <a:t>Somnolence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17.5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5.3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12.1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rPr>
                        <a:t>&lt; .001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rPr>
                        <a:t>&lt; .001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.158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59849085"/>
                  </a:ext>
                </a:extLst>
              </a:tr>
              <a:tr h="143908">
                <a:tc>
                  <a:txBody>
                    <a:bodyPr/>
                    <a:lstStyle/>
                    <a:p>
                      <a:pPr algn="l"/>
                      <a:r>
                        <a:rPr lang="en-US" sz="1600" baseline="0" dirty="0">
                          <a:solidFill>
                            <a:schemeClr val="bg1"/>
                          </a:solidFill>
                          <a:latin typeface="Calibri" panose="020F0502020204030204" pitchFamily="34" charset="0"/>
                        </a:rPr>
                        <a:t>Fatigue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14.0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7.8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14.1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.070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.055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1.00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90757426"/>
                  </a:ext>
                </a:extLst>
              </a:tr>
              <a:tr h="143908">
                <a:tc>
                  <a:txBody>
                    <a:bodyPr/>
                    <a:lstStyle/>
                    <a:p>
                      <a:pPr algn="l"/>
                      <a:r>
                        <a:rPr lang="en-US" sz="1600" baseline="0" dirty="0">
                          <a:solidFill>
                            <a:schemeClr val="bg1"/>
                          </a:solidFill>
                          <a:latin typeface="Calibri" panose="020F0502020204030204" pitchFamily="34" charset="0"/>
                        </a:rPr>
                        <a:t>Headache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12.5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19.4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13.1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.103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.060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.882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52695848"/>
                  </a:ext>
                </a:extLst>
              </a:tr>
              <a:tr h="143908">
                <a:tc>
                  <a:txBody>
                    <a:bodyPr/>
                    <a:lstStyle/>
                    <a:p>
                      <a:pPr algn="l"/>
                      <a:r>
                        <a:rPr lang="en-US" sz="1600" baseline="0" dirty="0">
                          <a:solidFill>
                            <a:schemeClr val="bg1"/>
                          </a:solidFill>
                          <a:latin typeface="Calibri" panose="020F0502020204030204" pitchFamily="34" charset="0"/>
                        </a:rPr>
                        <a:t>Peripheral edema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12.0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7.5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rPr>
                        <a:t>&lt; .001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rPr>
                        <a:t>&lt; .001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.177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57115721"/>
                  </a:ext>
                </a:extLst>
              </a:tr>
              <a:tr h="143908">
                <a:tc>
                  <a:txBody>
                    <a:bodyPr/>
                    <a:lstStyle/>
                    <a:p>
                      <a:pPr algn="l"/>
                      <a:r>
                        <a:rPr lang="en-US" sz="1600" baseline="0" dirty="0">
                          <a:solidFill>
                            <a:schemeClr val="bg1"/>
                          </a:solidFill>
                          <a:latin typeface="Calibri" panose="020F0502020204030204" pitchFamily="34" charset="0"/>
                        </a:rPr>
                        <a:t>Hypersomnia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10.5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2.4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11.1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rPr>
                        <a:t>&lt; .001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rPr>
                        <a:t>&lt; .001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.873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62972962"/>
                  </a:ext>
                </a:extLst>
              </a:tr>
              <a:tr h="143908">
                <a:tc>
                  <a:txBody>
                    <a:bodyPr/>
                    <a:lstStyle/>
                    <a:p>
                      <a:pPr algn="l"/>
                      <a:r>
                        <a:rPr lang="en-US" sz="1600" baseline="0" dirty="0">
                          <a:solidFill>
                            <a:schemeClr val="bg1"/>
                          </a:solidFill>
                          <a:latin typeface="Calibri" panose="020F0502020204030204" pitchFamily="34" charset="0"/>
                        </a:rPr>
                        <a:t>Tremor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10.5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8.7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8.0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.686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rPr>
                        <a:t>.615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.490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94046264"/>
                  </a:ext>
                </a:extLst>
              </a:tr>
            </a:tbl>
          </a:graphicData>
        </a:graphic>
      </p:graphicFrame>
      <p:cxnSp>
        <p:nvCxnSpPr>
          <p:cNvPr id="4" name="Straight Connector 3">
            <a:extLst>
              <a:ext uri="{FF2B5EF4-FFF2-40B4-BE49-F238E27FC236}">
                <a16:creationId xmlns:a16="http://schemas.microsoft.com/office/drawing/2014/main" id="{21A059A0-15E5-4B1F-9AB0-C9F52DDD0E8D}"/>
              </a:ext>
            </a:extLst>
          </p:cNvPr>
          <p:cNvCxnSpPr>
            <a:cxnSpLocks/>
          </p:cNvCxnSpPr>
          <p:nvPr/>
        </p:nvCxnSpPr>
        <p:spPr bwMode="auto">
          <a:xfrm>
            <a:off x="7352717" y="1940073"/>
            <a:ext cx="4275865" cy="0"/>
          </a:xfrm>
          <a:prstGeom prst="line">
            <a:avLst/>
          </a:prstGeom>
          <a:noFill/>
          <a:ln w="2857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8126481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1B4E48AE-9CAB-4479-A929-B22880A90E32}"/>
              </a:ext>
            </a:extLst>
          </p:cNvPr>
          <p:cNvSpPr/>
          <p:nvPr/>
        </p:nvSpPr>
        <p:spPr bwMode="auto">
          <a:xfrm>
            <a:off x="2826774" y="2718619"/>
            <a:ext cx="5712542" cy="2821858"/>
          </a:xfrm>
          <a:custGeom>
            <a:avLst/>
            <a:gdLst>
              <a:gd name="connsiteX0" fmla="*/ 0 w 5712542"/>
              <a:gd name="connsiteY0" fmla="*/ 0 h 2821858"/>
              <a:gd name="connsiteX1" fmla="*/ 943897 w 5712542"/>
              <a:gd name="connsiteY1" fmla="*/ 1573162 h 2821858"/>
              <a:gd name="connsiteX2" fmla="*/ 1907458 w 5712542"/>
              <a:gd name="connsiteY2" fmla="*/ 2197510 h 2821858"/>
              <a:gd name="connsiteX3" fmla="*/ 3839497 w 5712542"/>
              <a:gd name="connsiteY3" fmla="*/ 2630129 h 2821858"/>
              <a:gd name="connsiteX4" fmla="*/ 5712542 w 5712542"/>
              <a:gd name="connsiteY4" fmla="*/ 2821858 h 2821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542" h="2821858">
                <a:moveTo>
                  <a:pt x="0" y="0"/>
                </a:moveTo>
                <a:lnTo>
                  <a:pt x="943897" y="1573162"/>
                </a:lnTo>
                <a:lnTo>
                  <a:pt x="1907458" y="2197510"/>
                </a:lnTo>
                <a:lnTo>
                  <a:pt x="3839497" y="2630129"/>
                </a:lnTo>
                <a:lnTo>
                  <a:pt x="5712542" y="2821858"/>
                </a:lnTo>
              </a:path>
            </a:pathLst>
          </a:custGeom>
          <a:noFill/>
          <a:ln w="28575">
            <a:solidFill>
              <a:schemeClr val="accent4"/>
            </a:solidFill>
            <a:miter lim="800000"/>
            <a:headEnd/>
            <a:tailEnd/>
          </a:ln>
        </p:spPr>
        <p:txBody>
          <a:bodyPr rtlCol="0" anchor="ctr"/>
          <a:lstStyle/>
          <a:p>
            <a:pPr algn="ctr"/>
            <a:endParaRPr lang="en-US" dirty="0"/>
          </a:p>
        </p:txBody>
      </p:sp>
      <p:sp>
        <p:nvSpPr>
          <p:cNvPr id="6" name="Freeform: Shape 5">
            <a:extLst>
              <a:ext uri="{FF2B5EF4-FFF2-40B4-BE49-F238E27FC236}">
                <a16:creationId xmlns:a16="http://schemas.microsoft.com/office/drawing/2014/main" id="{EEDED8A2-CD59-48E1-9325-A9F871A12DC0}"/>
              </a:ext>
            </a:extLst>
          </p:cNvPr>
          <p:cNvSpPr/>
          <p:nvPr/>
        </p:nvSpPr>
        <p:spPr bwMode="auto">
          <a:xfrm>
            <a:off x="2816942" y="2708787"/>
            <a:ext cx="5727290" cy="2639961"/>
          </a:xfrm>
          <a:custGeom>
            <a:avLst/>
            <a:gdLst>
              <a:gd name="connsiteX0" fmla="*/ 0 w 5727290"/>
              <a:gd name="connsiteY0" fmla="*/ 0 h 2639961"/>
              <a:gd name="connsiteX1" fmla="*/ 953729 w 5727290"/>
              <a:gd name="connsiteY1" fmla="*/ 1740310 h 2639961"/>
              <a:gd name="connsiteX2" fmla="*/ 1907458 w 5727290"/>
              <a:gd name="connsiteY2" fmla="*/ 2236839 h 2639961"/>
              <a:gd name="connsiteX3" fmla="*/ 3844413 w 5727290"/>
              <a:gd name="connsiteY3" fmla="*/ 2526890 h 2639961"/>
              <a:gd name="connsiteX4" fmla="*/ 5727290 w 5727290"/>
              <a:gd name="connsiteY4" fmla="*/ 2639961 h 26399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7290" h="2639961">
                <a:moveTo>
                  <a:pt x="0" y="0"/>
                </a:moveTo>
                <a:lnTo>
                  <a:pt x="953729" y="1740310"/>
                </a:lnTo>
                <a:lnTo>
                  <a:pt x="1907458" y="2236839"/>
                </a:lnTo>
                <a:lnTo>
                  <a:pt x="3844413" y="2526890"/>
                </a:lnTo>
                <a:lnTo>
                  <a:pt x="5727290" y="2639961"/>
                </a:lnTo>
              </a:path>
            </a:pathLst>
          </a:custGeom>
          <a:noFill/>
          <a:ln w="28575">
            <a:solidFill>
              <a:schemeClr val="accent1"/>
            </a:solidFill>
            <a:miter lim="800000"/>
            <a:headEnd/>
            <a:tailEnd/>
          </a:ln>
        </p:spPr>
        <p:txBody>
          <a:bodyPr rtlCol="0" anchor="ctr"/>
          <a:lstStyle/>
          <a:p>
            <a:pPr algn="ctr"/>
            <a:endParaRPr lang="en-US" dirty="0"/>
          </a:p>
        </p:txBody>
      </p:sp>
      <p:sp>
        <p:nvSpPr>
          <p:cNvPr id="2" name="Title 1">
            <a:extLst>
              <a:ext uri="{FF2B5EF4-FFF2-40B4-BE49-F238E27FC236}">
                <a16:creationId xmlns:a16="http://schemas.microsoft.com/office/drawing/2014/main" id="{E5BCEC4B-5CB0-41B9-87E2-8ABB6BB72564}"/>
              </a:ext>
            </a:extLst>
          </p:cNvPr>
          <p:cNvSpPr>
            <a:spLocks noGrp="1"/>
          </p:cNvSpPr>
          <p:nvPr>
            <p:ph type="title"/>
          </p:nvPr>
        </p:nvSpPr>
        <p:spPr/>
        <p:txBody>
          <a:bodyPr/>
          <a:lstStyle/>
          <a:p>
            <a:r>
              <a:rPr lang="en-US" dirty="0"/>
              <a:t>MDD Treatment Augmentation With Quetiapine XR</a:t>
            </a:r>
          </a:p>
        </p:txBody>
      </p:sp>
      <p:sp>
        <p:nvSpPr>
          <p:cNvPr id="3" name="Content Placeholder 2">
            <a:extLst>
              <a:ext uri="{FF2B5EF4-FFF2-40B4-BE49-F238E27FC236}">
                <a16:creationId xmlns:a16="http://schemas.microsoft.com/office/drawing/2014/main" id="{00CBECD4-8A0E-40C3-87D5-CA404AD36D1C}"/>
              </a:ext>
            </a:extLst>
          </p:cNvPr>
          <p:cNvSpPr>
            <a:spLocks noGrp="1"/>
          </p:cNvSpPr>
          <p:nvPr>
            <p:ph idx="1"/>
          </p:nvPr>
        </p:nvSpPr>
        <p:spPr/>
        <p:txBody>
          <a:bodyPr/>
          <a:lstStyle/>
          <a:p>
            <a:r>
              <a:rPr lang="en-GB" sz="2400" dirty="0">
                <a:solidFill>
                  <a:prstClr val="black"/>
                </a:solidFill>
              </a:rPr>
              <a:t>Multicenter, randomized, double-blind, placebo-controlled phase III study of </a:t>
            </a:r>
            <a:r>
              <a:rPr lang="en-US" sz="2400" dirty="0">
                <a:solidFill>
                  <a:prstClr val="black"/>
                </a:solidFill>
              </a:rPr>
              <a:t>in patients with </a:t>
            </a:r>
            <a:r>
              <a:rPr lang="en-GB" sz="2400" dirty="0">
                <a:solidFill>
                  <a:prstClr val="black"/>
                </a:solidFill>
              </a:rPr>
              <a:t>MDD and incomplete response to antidepressant therapy (N = 446)</a:t>
            </a:r>
            <a:endParaRPr lang="en-US" sz="2400" dirty="0"/>
          </a:p>
        </p:txBody>
      </p:sp>
      <p:sp>
        <p:nvSpPr>
          <p:cNvPr id="24" name="Text Box 11">
            <a:extLst>
              <a:ext uri="{FF2B5EF4-FFF2-40B4-BE49-F238E27FC236}">
                <a16:creationId xmlns:a16="http://schemas.microsoft.com/office/drawing/2014/main" id="{C74D7627-39D2-40FC-8BF2-75CA1F1C9B1A}"/>
              </a:ext>
            </a:extLst>
          </p:cNvPr>
          <p:cNvSpPr txBox="1">
            <a:spLocks noChangeArrowheads="1"/>
          </p:cNvSpPr>
          <p:nvPr/>
        </p:nvSpPr>
        <p:spPr bwMode="auto">
          <a:xfrm>
            <a:off x="437147" y="6366391"/>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0" fontAlgn="base" hangingPunct="0">
              <a:lnSpc>
                <a:spcPct val="100000"/>
              </a:lnSpc>
              <a:spcBef>
                <a:spcPct val="0"/>
              </a:spcBef>
              <a:spcAft>
                <a:spcPct val="0"/>
              </a:spcAft>
              <a:buClrTx/>
              <a:buNone/>
              <a:defRPr/>
            </a:pPr>
            <a:r>
              <a:rPr lang="fr-FR" altLang="en-US" sz="1200" dirty="0">
                <a:solidFill>
                  <a:srgbClr val="455560"/>
                </a:solidFill>
                <a:latin typeface="Calibri" panose="020F0502020204030204" pitchFamily="34" charset="0"/>
                <a:cs typeface="Arial" panose="020B0604020202020204" pitchFamily="34" charset="0"/>
              </a:rPr>
              <a:t>El-Khalali. Int J Neuropsychopharmacology. 2010;13:917.</a:t>
            </a:r>
          </a:p>
        </p:txBody>
      </p:sp>
      <p:grpSp>
        <p:nvGrpSpPr>
          <p:cNvPr id="25" name="Group 1">
            <a:extLst>
              <a:ext uri="{FF2B5EF4-FFF2-40B4-BE49-F238E27FC236}">
                <a16:creationId xmlns:a16="http://schemas.microsoft.com/office/drawing/2014/main" id="{52375172-B64B-4A64-ABF0-C063A806D3AE}"/>
              </a:ext>
            </a:extLst>
          </p:cNvPr>
          <p:cNvGrpSpPr>
            <a:grpSpLocks/>
          </p:cNvGrpSpPr>
          <p:nvPr/>
        </p:nvGrpSpPr>
        <p:grpSpPr bwMode="auto">
          <a:xfrm>
            <a:off x="9392911" y="6213768"/>
            <a:ext cx="2488502" cy="449064"/>
            <a:chOff x="9602074" y="3550251"/>
            <a:chExt cx="2488502" cy="449257"/>
          </a:xfrm>
        </p:grpSpPr>
        <p:pic>
          <p:nvPicPr>
            <p:cNvPr id="26" name="Picture 25">
              <a:extLst>
                <a:ext uri="{FF2B5EF4-FFF2-40B4-BE49-F238E27FC236}">
                  <a16:creationId xmlns:a16="http://schemas.microsoft.com/office/drawing/2014/main" id="{8085CF03-13ED-444C-831A-553F353C0C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7" name="Rectangle 8">
              <a:extLst>
                <a:ext uri="{FF2B5EF4-FFF2-40B4-BE49-F238E27FC236}">
                  <a16:creationId xmlns:a16="http://schemas.microsoft.com/office/drawing/2014/main" id="{576D5056-A369-4872-A2EC-A4D082A1B42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48" name="Rectangle 47">
            <a:extLst>
              <a:ext uri="{FF2B5EF4-FFF2-40B4-BE49-F238E27FC236}">
                <a16:creationId xmlns:a16="http://schemas.microsoft.com/office/drawing/2014/main" id="{8869C764-7A0D-4C9D-A672-4C225D7B2CD3}"/>
              </a:ext>
            </a:extLst>
          </p:cNvPr>
          <p:cNvSpPr/>
          <p:nvPr/>
        </p:nvSpPr>
        <p:spPr bwMode="auto">
          <a:xfrm>
            <a:off x="3721732" y="4409694"/>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TextBox 71">
            <a:extLst>
              <a:ext uri="{FF2B5EF4-FFF2-40B4-BE49-F238E27FC236}">
                <a16:creationId xmlns:a16="http://schemas.microsoft.com/office/drawing/2014/main" id="{1891B23D-CED3-45AD-91C2-61672A9A27A0}"/>
              </a:ext>
            </a:extLst>
          </p:cNvPr>
          <p:cNvSpPr txBox="1"/>
          <p:nvPr/>
        </p:nvSpPr>
        <p:spPr>
          <a:xfrm>
            <a:off x="3735479" y="4090628"/>
            <a:ext cx="261610" cy="369332"/>
          </a:xfrm>
          <a:prstGeom prst="rect">
            <a:avLst/>
          </a:prstGeom>
          <a:noFill/>
        </p:spPr>
        <p:txBody>
          <a:bodyPr wrap="none" rtlCol="0">
            <a:spAutoFit/>
          </a:bodyPr>
          <a:lstStyle/>
          <a:p>
            <a:pPr lvl="0" algn="ctr" defTabSz="457200">
              <a:defRPr/>
            </a:pPr>
            <a:r>
              <a:rPr lang="en-GB" baseline="30000" dirty="0">
                <a:solidFill>
                  <a:schemeClr val="bg1"/>
                </a:solidFill>
                <a:latin typeface="Calibri" panose="020F0502020204030204" pitchFamily="34" charset="0"/>
                <a:cs typeface="Calibri" panose="020F0502020204030204" pitchFamily="34" charset="0"/>
              </a:rPr>
              <a:t>†</a:t>
            </a:r>
            <a:endParaRPr kumimoji="0" lang="en-GB" b="1" u="none" strike="noStrike" kern="1200" cap="none" spc="0" normalizeH="0" baseline="0" noProof="0" dirty="0">
              <a:ln>
                <a:noFill/>
              </a:ln>
              <a:solidFill>
                <a:srgbClr val="000000"/>
              </a:solidFill>
              <a:effectLst/>
              <a:uLnTx/>
              <a:uFillTx/>
              <a:latin typeface="Arial"/>
              <a:ea typeface="+mn-ea"/>
              <a:cs typeface="Arial" charset="0"/>
            </a:endParaRPr>
          </a:p>
        </p:txBody>
      </p:sp>
      <p:sp>
        <p:nvSpPr>
          <p:cNvPr id="73" name="TextBox 72">
            <a:extLst>
              <a:ext uri="{FF2B5EF4-FFF2-40B4-BE49-F238E27FC236}">
                <a16:creationId xmlns:a16="http://schemas.microsoft.com/office/drawing/2014/main" id="{E15F379C-2263-40B0-BAFA-2332933D8E23}"/>
              </a:ext>
            </a:extLst>
          </p:cNvPr>
          <p:cNvSpPr txBox="1"/>
          <p:nvPr/>
        </p:nvSpPr>
        <p:spPr>
          <a:xfrm>
            <a:off x="3661273" y="4546133"/>
            <a:ext cx="261610" cy="369332"/>
          </a:xfrm>
          <a:prstGeom prst="rect">
            <a:avLst/>
          </a:prstGeom>
          <a:noFill/>
        </p:spPr>
        <p:txBody>
          <a:bodyPr wrap="none" rtlCol="0">
            <a:spAutoFit/>
          </a:bodyPr>
          <a:lstStyle/>
          <a:p>
            <a:pPr lvl="0" algn="ctr" defTabSz="457200">
              <a:defRPr/>
            </a:pPr>
            <a:r>
              <a:rPr lang="en-GB" baseline="30000" dirty="0">
                <a:solidFill>
                  <a:schemeClr val="bg1"/>
                </a:solidFill>
                <a:latin typeface="Calibri" panose="020F0502020204030204" pitchFamily="34" charset="0"/>
                <a:cs typeface="Calibri" panose="020F0502020204030204" pitchFamily="34" charset="0"/>
              </a:rPr>
              <a:t>‡</a:t>
            </a:r>
            <a:endParaRPr kumimoji="0" lang="en-GB" sz="1400" b="1" u="none" strike="noStrike" kern="1200" cap="none" spc="0" normalizeH="0" baseline="0" noProof="0" dirty="0">
              <a:ln>
                <a:noFill/>
              </a:ln>
              <a:solidFill>
                <a:srgbClr val="000000"/>
              </a:solidFill>
              <a:effectLst/>
              <a:uLnTx/>
              <a:uFillTx/>
              <a:latin typeface="Arial"/>
              <a:ea typeface="+mn-ea"/>
              <a:cs typeface="Arial" charset="0"/>
            </a:endParaRPr>
          </a:p>
        </p:txBody>
      </p:sp>
      <p:sp>
        <p:nvSpPr>
          <p:cNvPr id="75" name="TextBox 74">
            <a:extLst>
              <a:ext uri="{FF2B5EF4-FFF2-40B4-BE49-F238E27FC236}">
                <a16:creationId xmlns:a16="http://schemas.microsoft.com/office/drawing/2014/main" id="{814B509D-5D1D-4941-8D28-F134ADE183AC}"/>
              </a:ext>
            </a:extLst>
          </p:cNvPr>
          <p:cNvSpPr txBox="1"/>
          <p:nvPr/>
        </p:nvSpPr>
        <p:spPr>
          <a:xfrm>
            <a:off x="6521982" y="5442747"/>
            <a:ext cx="255198" cy="30777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a:ea typeface="+mn-ea"/>
                <a:cs typeface="Arial" charset="0"/>
              </a:rPr>
              <a:t>*</a:t>
            </a:r>
          </a:p>
        </p:txBody>
      </p:sp>
      <p:sp>
        <p:nvSpPr>
          <p:cNvPr id="88" name="Rectangle 26">
            <a:extLst>
              <a:ext uri="{FF2B5EF4-FFF2-40B4-BE49-F238E27FC236}">
                <a16:creationId xmlns:a16="http://schemas.microsoft.com/office/drawing/2014/main" id="{F2223363-B6DD-42DF-A8D6-C4AF7A1D410C}"/>
              </a:ext>
            </a:extLst>
          </p:cNvPr>
          <p:cNvSpPr>
            <a:spLocks noChangeArrowheads="1"/>
          </p:cNvSpPr>
          <p:nvPr/>
        </p:nvSpPr>
        <p:spPr bwMode="auto">
          <a:xfrm>
            <a:off x="4914937" y="6135035"/>
            <a:ext cx="1520330"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b="1" dirty="0">
                <a:solidFill>
                  <a:schemeClr val="bg1"/>
                </a:solidFill>
                <a:latin typeface="Calibri" panose="020F0502020204030204" pitchFamily="34" charset="0"/>
              </a:rPr>
              <a:t>Wk</a:t>
            </a:r>
          </a:p>
        </p:txBody>
      </p:sp>
      <p:sp>
        <p:nvSpPr>
          <p:cNvPr id="93" name="Freeform: Shape 92">
            <a:extLst>
              <a:ext uri="{FF2B5EF4-FFF2-40B4-BE49-F238E27FC236}">
                <a16:creationId xmlns:a16="http://schemas.microsoft.com/office/drawing/2014/main" id="{38D72FF2-1F62-4055-B0E7-EEE6EE19F910}"/>
              </a:ext>
            </a:extLst>
          </p:cNvPr>
          <p:cNvSpPr/>
          <p:nvPr/>
        </p:nvSpPr>
        <p:spPr bwMode="auto">
          <a:xfrm>
            <a:off x="2368054" y="2691044"/>
            <a:ext cx="6614096" cy="3120272"/>
          </a:xfrm>
          <a:custGeom>
            <a:avLst/>
            <a:gdLst>
              <a:gd name="connsiteX0" fmla="*/ 0 w 6636470"/>
              <a:gd name="connsiteY0" fmla="*/ 0 h 3120272"/>
              <a:gd name="connsiteX1" fmla="*/ 0 w 6636470"/>
              <a:gd name="connsiteY1" fmla="*/ 3120272 h 3120272"/>
              <a:gd name="connsiteX2" fmla="*/ 6636470 w 6636470"/>
              <a:gd name="connsiteY2" fmla="*/ 3120272 h 3120272"/>
            </a:gdLst>
            <a:ahLst/>
            <a:cxnLst>
              <a:cxn ang="0">
                <a:pos x="connsiteX0" y="connsiteY0"/>
              </a:cxn>
              <a:cxn ang="0">
                <a:pos x="connsiteX1" y="connsiteY1"/>
              </a:cxn>
              <a:cxn ang="0">
                <a:pos x="connsiteX2" y="connsiteY2"/>
              </a:cxn>
            </a:cxnLst>
            <a:rect l="l" t="t" r="r" b="b"/>
            <a:pathLst>
              <a:path w="6636470" h="3120272">
                <a:moveTo>
                  <a:pt x="0" y="0"/>
                </a:moveTo>
                <a:lnTo>
                  <a:pt x="0" y="3120272"/>
                </a:lnTo>
                <a:lnTo>
                  <a:pt x="6636470" y="3120272"/>
                </a:lnTo>
              </a:path>
            </a:pathLst>
          </a:custGeom>
          <a:noFill/>
          <a:ln w="2857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grpSp>
        <p:nvGrpSpPr>
          <p:cNvPr id="94" name="Group 93">
            <a:extLst>
              <a:ext uri="{FF2B5EF4-FFF2-40B4-BE49-F238E27FC236}">
                <a16:creationId xmlns:a16="http://schemas.microsoft.com/office/drawing/2014/main" id="{EBE428CF-4F0B-4594-A5C4-F9BB0039B638}"/>
              </a:ext>
            </a:extLst>
          </p:cNvPr>
          <p:cNvGrpSpPr/>
          <p:nvPr/>
        </p:nvGrpSpPr>
        <p:grpSpPr>
          <a:xfrm>
            <a:off x="2273786" y="2701331"/>
            <a:ext cx="94268" cy="3109717"/>
            <a:chOff x="2273786" y="2701331"/>
            <a:chExt cx="94268" cy="3109717"/>
          </a:xfrm>
        </p:grpSpPr>
        <p:cxnSp>
          <p:nvCxnSpPr>
            <p:cNvPr id="95" name="Straight Connector 94">
              <a:extLst>
                <a:ext uri="{FF2B5EF4-FFF2-40B4-BE49-F238E27FC236}">
                  <a16:creationId xmlns:a16="http://schemas.microsoft.com/office/drawing/2014/main" id="{743DC442-3E8A-47D0-9DC5-3C6BD2FC3790}"/>
                </a:ext>
              </a:extLst>
            </p:cNvPr>
            <p:cNvCxnSpPr/>
            <p:nvPr/>
          </p:nvCxnSpPr>
          <p:spPr bwMode="auto">
            <a:xfrm>
              <a:off x="2273786" y="2701331"/>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58994919-AF9A-4D8A-BF28-9E79871B56BF}"/>
                </a:ext>
              </a:extLst>
            </p:cNvPr>
            <p:cNvCxnSpPr/>
            <p:nvPr/>
          </p:nvCxnSpPr>
          <p:spPr bwMode="auto">
            <a:xfrm>
              <a:off x="2273786" y="309004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6BF413C4-74E8-43D8-A359-D1AA0C305E12}"/>
                </a:ext>
              </a:extLst>
            </p:cNvPr>
            <p:cNvCxnSpPr/>
            <p:nvPr/>
          </p:nvCxnSpPr>
          <p:spPr bwMode="auto">
            <a:xfrm>
              <a:off x="2273786" y="3478761"/>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1D75183F-7C4F-4BF9-9DE4-627AEAD9312B}"/>
                </a:ext>
              </a:extLst>
            </p:cNvPr>
            <p:cNvCxnSpPr/>
            <p:nvPr/>
          </p:nvCxnSpPr>
          <p:spPr bwMode="auto">
            <a:xfrm>
              <a:off x="2273786" y="386747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48AB246F-7734-4FA2-87D3-F6176539FCB0}"/>
                </a:ext>
              </a:extLst>
            </p:cNvPr>
            <p:cNvCxnSpPr/>
            <p:nvPr/>
          </p:nvCxnSpPr>
          <p:spPr bwMode="auto">
            <a:xfrm>
              <a:off x="2273786" y="464490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E7249BCF-E0CE-4AEE-85DB-DE65B97E6752}"/>
                </a:ext>
              </a:extLst>
            </p:cNvPr>
            <p:cNvCxnSpPr/>
            <p:nvPr/>
          </p:nvCxnSpPr>
          <p:spPr bwMode="auto">
            <a:xfrm>
              <a:off x="2273786" y="542233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4B26C2D0-BB23-4D28-89DA-52E8CB144892}"/>
                </a:ext>
              </a:extLst>
            </p:cNvPr>
            <p:cNvCxnSpPr/>
            <p:nvPr/>
          </p:nvCxnSpPr>
          <p:spPr bwMode="auto">
            <a:xfrm>
              <a:off x="2273786" y="5811048"/>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B5F8CB79-B8D5-4DC1-A75C-96C5C3B4DCA0}"/>
                </a:ext>
              </a:extLst>
            </p:cNvPr>
            <p:cNvCxnSpPr/>
            <p:nvPr/>
          </p:nvCxnSpPr>
          <p:spPr bwMode="auto">
            <a:xfrm>
              <a:off x="2273786" y="5033621"/>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83F4CFCC-9E2E-461E-A966-C354915133CE}"/>
                </a:ext>
              </a:extLst>
            </p:cNvPr>
            <p:cNvCxnSpPr/>
            <p:nvPr/>
          </p:nvCxnSpPr>
          <p:spPr bwMode="auto">
            <a:xfrm>
              <a:off x="2273786" y="4256191"/>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4" name="Group 103">
            <a:extLst>
              <a:ext uri="{FF2B5EF4-FFF2-40B4-BE49-F238E27FC236}">
                <a16:creationId xmlns:a16="http://schemas.microsoft.com/office/drawing/2014/main" id="{FA671B50-AD9F-4263-AC22-4DBFC8F175A0}"/>
              </a:ext>
            </a:extLst>
          </p:cNvPr>
          <p:cNvGrpSpPr/>
          <p:nvPr/>
        </p:nvGrpSpPr>
        <p:grpSpPr>
          <a:xfrm rot="5400000">
            <a:off x="5630467" y="2986693"/>
            <a:ext cx="103841" cy="5742603"/>
            <a:chOff x="2273786" y="3478761"/>
            <a:chExt cx="94268" cy="2332287"/>
          </a:xfrm>
        </p:grpSpPr>
        <p:cxnSp>
          <p:nvCxnSpPr>
            <p:cNvPr id="105" name="Straight Connector 104">
              <a:extLst>
                <a:ext uri="{FF2B5EF4-FFF2-40B4-BE49-F238E27FC236}">
                  <a16:creationId xmlns:a16="http://schemas.microsoft.com/office/drawing/2014/main" id="{91C9FC7A-2F7B-490C-87F9-0D1D68C6A58D}"/>
                </a:ext>
              </a:extLst>
            </p:cNvPr>
            <p:cNvCxnSpPr/>
            <p:nvPr/>
          </p:nvCxnSpPr>
          <p:spPr bwMode="auto">
            <a:xfrm>
              <a:off x="2273786" y="3478761"/>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E8BBADAC-4A96-4702-B145-04FBBC8967B9}"/>
                </a:ext>
              </a:extLst>
            </p:cNvPr>
            <p:cNvCxnSpPr/>
            <p:nvPr/>
          </p:nvCxnSpPr>
          <p:spPr bwMode="auto">
            <a:xfrm>
              <a:off x="2273786" y="386747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993A3297-67E3-4681-9D74-BE8D6A90DFC3}"/>
                </a:ext>
              </a:extLst>
            </p:cNvPr>
            <p:cNvCxnSpPr/>
            <p:nvPr/>
          </p:nvCxnSpPr>
          <p:spPr bwMode="auto">
            <a:xfrm>
              <a:off x="2273786" y="464490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245021B0-3782-457A-86B3-DE1AA99F2CD0}"/>
                </a:ext>
              </a:extLst>
            </p:cNvPr>
            <p:cNvCxnSpPr/>
            <p:nvPr/>
          </p:nvCxnSpPr>
          <p:spPr bwMode="auto">
            <a:xfrm>
              <a:off x="2273786" y="542233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C134671E-8292-4D9C-BCCB-BB620A2F897B}"/>
                </a:ext>
              </a:extLst>
            </p:cNvPr>
            <p:cNvCxnSpPr/>
            <p:nvPr/>
          </p:nvCxnSpPr>
          <p:spPr bwMode="auto">
            <a:xfrm>
              <a:off x="2273786" y="5811048"/>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4C533185-6EA0-49D7-8731-DC2BE8496587}"/>
                </a:ext>
              </a:extLst>
            </p:cNvPr>
            <p:cNvCxnSpPr/>
            <p:nvPr/>
          </p:nvCxnSpPr>
          <p:spPr bwMode="auto">
            <a:xfrm>
              <a:off x="2273786" y="5033621"/>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E4ECEADF-C2CD-43F2-8B6E-2265A77E2A66}"/>
                </a:ext>
              </a:extLst>
            </p:cNvPr>
            <p:cNvCxnSpPr/>
            <p:nvPr/>
          </p:nvCxnSpPr>
          <p:spPr bwMode="auto">
            <a:xfrm>
              <a:off x="2273786" y="4256191"/>
              <a:ext cx="94268" cy="0"/>
            </a:xfrm>
            <a:prstGeom prst="line">
              <a:avLst/>
            </a:prstGeom>
            <a:noFill/>
            <a:ln w="28575" cap="flat" cmpd="sng" algn="ctr">
              <a:solidFill>
                <a:schemeClr val="bg1"/>
              </a:solidFill>
              <a:prstDash val="solid"/>
              <a:round/>
              <a:headEnd type="none" w="med" len="med"/>
              <a:tailEnd type="none" w="med" len="med"/>
            </a:ln>
            <a:effectLst/>
          </p:spPr>
        </p:cxnSp>
      </p:grpSp>
      <p:sp>
        <p:nvSpPr>
          <p:cNvPr id="112" name="Rectangle 26">
            <a:extLst>
              <a:ext uri="{FF2B5EF4-FFF2-40B4-BE49-F238E27FC236}">
                <a16:creationId xmlns:a16="http://schemas.microsoft.com/office/drawing/2014/main" id="{847D165D-F9EA-47B5-A85B-7255A40E37FF}"/>
              </a:ext>
            </a:extLst>
          </p:cNvPr>
          <p:cNvSpPr>
            <a:spLocks noChangeArrowheads="1"/>
          </p:cNvSpPr>
          <p:nvPr/>
        </p:nvSpPr>
        <p:spPr bwMode="auto">
          <a:xfrm>
            <a:off x="1864677" y="2536500"/>
            <a:ext cx="440133"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0</a:t>
            </a:r>
          </a:p>
        </p:txBody>
      </p:sp>
      <p:sp>
        <p:nvSpPr>
          <p:cNvPr id="113" name="Rectangle 26">
            <a:extLst>
              <a:ext uri="{FF2B5EF4-FFF2-40B4-BE49-F238E27FC236}">
                <a16:creationId xmlns:a16="http://schemas.microsoft.com/office/drawing/2014/main" id="{F4487EEA-4C23-4936-98C9-F9D28F032958}"/>
              </a:ext>
            </a:extLst>
          </p:cNvPr>
          <p:cNvSpPr>
            <a:spLocks noChangeArrowheads="1"/>
          </p:cNvSpPr>
          <p:nvPr/>
        </p:nvSpPr>
        <p:spPr bwMode="auto">
          <a:xfrm>
            <a:off x="1875916" y="2908435"/>
            <a:ext cx="440133"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-2</a:t>
            </a:r>
          </a:p>
        </p:txBody>
      </p:sp>
      <p:sp>
        <p:nvSpPr>
          <p:cNvPr id="114" name="Rectangle 26">
            <a:extLst>
              <a:ext uri="{FF2B5EF4-FFF2-40B4-BE49-F238E27FC236}">
                <a16:creationId xmlns:a16="http://schemas.microsoft.com/office/drawing/2014/main" id="{2B8D9ACF-81A7-473B-BF72-BD1B74170E97}"/>
              </a:ext>
            </a:extLst>
          </p:cNvPr>
          <p:cNvSpPr>
            <a:spLocks noChangeArrowheads="1"/>
          </p:cNvSpPr>
          <p:nvPr/>
        </p:nvSpPr>
        <p:spPr bwMode="auto">
          <a:xfrm>
            <a:off x="1882929" y="3310008"/>
            <a:ext cx="440133"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-4</a:t>
            </a:r>
          </a:p>
        </p:txBody>
      </p:sp>
      <p:sp>
        <p:nvSpPr>
          <p:cNvPr id="115" name="Rectangle 26">
            <a:extLst>
              <a:ext uri="{FF2B5EF4-FFF2-40B4-BE49-F238E27FC236}">
                <a16:creationId xmlns:a16="http://schemas.microsoft.com/office/drawing/2014/main" id="{27B1E6A1-49EB-4967-B3F2-A27E26850754}"/>
              </a:ext>
            </a:extLst>
          </p:cNvPr>
          <p:cNvSpPr>
            <a:spLocks noChangeArrowheads="1"/>
          </p:cNvSpPr>
          <p:nvPr/>
        </p:nvSpPr>
        <p:spPr bwMode="auto">
          <a:xfrm>
            <a:off x="1885779" y="3692983"/>
            <a:ext cx="440133"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-6</a:t>
            </a:r>
          </a:p>
        </p:txBody>
      </p:sp>
      <p:sp>
        <p:nvSpPr>
          <p:cNvPr id="116" name="Rectangle 26">
            <a:extLst>
              <a:ext uri="{FF2B5EF4-FFF2-40B4-BE49-F238E27FC236}">
                <a16:creationId xmlns:a16="http://schemas.microsoft.com/office/drawing/2014/main" id="{B9AA89A2-3501-4BF6-9804-DBA9C8162D52}"/>
              </a:ext>
            </a:extLst>
          </p:cNvPr>
          <p:cNvSpPr>
            <a:spLocks noChangeArrowheads="1"/>
          </p:cNvSpPr>
          <p:nvPr/>
        </p:nvSpPr>
        <p:spPr bwMode="auto">
          <a:xfrm>
            <a:off x="1892792" y="4094556"/>
            <a:ext cx="440133"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-8</a:t>
            </a:r>
          </a:p>
        </p:txBody>
      </p:sp>
      <p:sp>
        <p:nvSpPr>
          <p:cNvPr id="117" name="Rectangle 26">
            <a:extLst>
              <a:ext uri="{FF2B5EF4-FFF2-40B4-BE49-F238E27FC236}">
                <a16:creationId xmlns:a16="http://schemas.microsoft.com/office/drawing/2014/main" id="{1B0D274C-292D-42AF-93AB-6B964DFE6DB7}"/>
              </a:ext>
            </a:extLst>
          </p:cNvPr>
          <p:cNvSpPr>
            <a:spLocks noChangeArrowheads="1"/>
          </p:cNvSpPr>
          <p:nvPr/>
        </p:nvSpPr>
        <p:spPr bwMode="auto">
          <a:xfrm>
            <a:off x="1846327" y="4455918"/>
            <a:ext cx="473917"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-10</a:t>
            </a:r>
          </a:p>
        </p:txBody>
      </p:sp>
      <p:sp>
        <p:nvSpPr>
          <p:cNvPr id="118" name="Rectangle 26">
            <a:extLst>
              <a:ext uri="{FF2B5EF4-FFF2-40B4-BE49-F238E27FC236}">
                <a16:creationId xmlns:a16="http://schemas.microsoft.com/office/drawing/2014/main" id="{48597C99-7C72-4042-AD71-9E6A3F9AABDC}"/>
              </a:ext>
            </a:extLst>
          </p:cNvPr>
          <p:cNvSpPr>
            <a:spLocks noChangeArrowheads="1"/>
          </p:cNvSpPr>
          <p:nvPr/>
        </p:nvSpPr>
        <p:spPr bwMode="auto">
          <a:xfrm>
            <a:off x="1820412" y="4857491"/>
            <a:ext cx="506845"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-12</a:t>
            </a:r>
          </a:p>
        </p:txBody>
      </p:sp>
      <p:sp>
        <p:nvSpPr>
          <p:cNvPr id="119" name="Rectangle 26">
            <a:extLst>
              <a:ext uri="{FF2B5EF4-FFF2-40B4-BE49-F238E27FC236}">
                <a16:creationId xmlns:a16="http://schemas.microsoft.com/office/drawing/2014/main" id="{84BD8A9E-618E-488B-9703-72DB4985F65C}"/>
              </a:ext>
            </a:extLst>
          </p:cNvPr>
          <p:cNvSpPr>
            <a:spLocks noChangeArrowheads="1"/>
          </p:cNvSpPr>
          <p:nvPr/>
        </p:nvSpPr>
        <p:spPr bwMode="auto">
          <a:xfrm>
            <a:off x="1785558" y="5240466"/>
            <a:ext cx="544550"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-14</a:t>
            </a:r>
          </a:p>
        </p:txBody>
      </p:sp>
      <p:sp>
        <p:nvSpPr>
          <p:cNvPr id="120" name="Rectangle 26">
            <a:extLst>
              <a:ext uri="{FF2B5EF4-FFF2-40B4-BE49-F238E27FC236}">
                <a16:creationId xmlns:a16="http://schemas.microsoft.com/office/drawing/2014/main" id="{7E262F2E-69C5-4A42-9CA4-559143F15F33}"/>
              </a:ext>
            </a:extLst>
          </p:cNvPr>
          <p:cNvSpPr>
            <a:spLocks noChangeArrowheads="1"/>
          </p:cNvSpPr>
          <p:nvPr/>
        </p:nvSpPr>
        <p:spPr bwMode="auto">
          <a:xfrm>
            <a:off x="1785559" y="5642039"/>
            <a:ext cx="551562"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-16</a:t>
            </a:r>
          </a:p>
        </p:txBody>
      </p:sp>
      <p:sp>
        <p:nvSpPr>
          <p:cNvPr id="121" name="Rectangle 26">
            <a:extLst>
              <a:ext uri="{FF2B5EF4-FFF2-40B4-BE49-F238E27FC236}">
                <a16:creationId xmlns:a16="http://schemas.microsoft.com/office/drawing/2014/main" id="{58E3D949-7BB8-4F18-BB6D-E636B55C1E34}"/>
              </a:ext>
            </a:extLst>
          </p:cNvPr>
          <p:cNvSpPr>
            <a:spLocks noChangeArrowheads="1"/>
          </p:cNvSpPr>
          <p:nvPr/>
        </p:nvSpPr>
        <p:spPr bwMode="auto">
          <a:xfrm>
            <a:off x="2396551" y="5879439"/>
            <a:ext cx="911854"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Baseline</a:t>
            </a:r>
          </a:p>
        </p:txBody>
      </p:sp>
      <p:sp>
        <p:nvSpPr>
          <p:cNvPr id="122" name="Rectangle 26">
            <a:extLst>
              <a:ext uri="{FF2B5EF4-FFF2-40B4-BE49-F238E27FC236}">
                <a16:creationId xmlns:a16="http://schemas.microsoft.com/office/drawing/2014/main" id="{F7A64B5A-87F0-4119-92F5-7EA525652AE1}"/>
              </a:ext>
            </a:extLst>
          </p:cNvPr>
          <p:cNvSpPr>
            <a:spLocks noChangeArrowheads="1"/>
          </p:cNvSpPr>
          <p:nvPr/>
        </p:nvSpPr>
        <p:spPr bwMode="auto">
          <a:xfrm>
            <a:off x="3532299" y="5879439"/>
            <a:ext cx="451896"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1</a:t>
            </a:r>
          </a:p>
        </p:txBody>
      </p:sp>
      <p:sp>
        <p:nvSpPr>
          <p:cNvPr id="123" name="Rectangle 26">
            <a:extLst>
              <a:ext uri="{FF2B5EF4-FFF2-40B4-BE49-F238E27FC236}">
                <a16:creationId xmlns:a16="http://schemas.microsoft.com/office/drawing/2014/main" id="{D30158D8-B243-4E65-A862-6F18C185E956}"/>
              </a:ext>
            </a:extLst>
          </p:cNvPr>
          <p:cNvSpPr>
            <a:spLocks noChangeArrowheads="1"/>
          </p:cNvSpPr>
          <p:nvPr/>
        </p:nvSpPr>
        <p:spPr bwMode="auto">
          <a:xfrm>
            <a:off x="4499326" y="5879439"/>
            <a:ext cx="451896"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2</a:t>
            </a:r>
          </a:p>
        </p:txBody>
      </p:sp>
      <p:sp>
        <p:nvSpPr>
          <p:cNvPr id="124" name="Rectangle 26">
            <a:extLst>
              <a:ext uri="{FF2B5EF4-FFF2-40B4-BE49-F238E27FC236}">
                <a16:creationId xmlns:a16="http://schemas.microsoft.com/office/drawing/2014/main" id="{4252D0EE-154A-4271-98CB-E35858FBA1B1}"/>
              </a:ext>
            </a:extLst>
          </p:cNvPr>
          <p:cNvSpPr>
            <a:spLocks noChangeArrowheads="1"/>
          </p:cNvSpPr>
          <p:nvPr/>
        </p:nvSpPr>
        <p:spPr bwMode="auto">
          <a:xfrm>
            <a:off x="5456436" y="5879439"/>
            <a:ext cx="451896"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3</a:t>
            </a:r>
          </a:p>
        </p:txBody>
      </p:sp>
      <p:sp>
        <p:nvSpPr>
          <p:cNvPr id="125" name="Rectangle 26">
            <a:extLst>
              <a:ext uri="{FF2B5EF4-FFF2-40B4-BE49-F238E27FC236}">
                <a16:creationId xmlns:a16="http://schemas.microsoft.com/office/drawing/2014/main" id="{E16C2FE4-049F-4DED-8CB3-FCDF5872FA8D}"/>
              </a:ext>
            </a:extLst>
          </p:cNvPr>
          <p:cNvSpPr>
            <a:spLocks noChangeArrowheads="1"/>
          </p:cNvSpPr>
          <p:nvPr/>
        </p:nvSpPr>
        <p:spPr bwMode="auto">
          <a:xfrm>
            <a:off x="6413545" y="5879439"/>
            <a:ext cx="451896"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4</a:t>
            </a:r>
          </a:p>
        </p:txBody>
      </p:sp>
      <p:sp>
        <p:nvSpPr>
          <p:cNvPr id="126" name="Rectangle 26">
            <a:extLst>
              <a:ext uri="{FF2B5EF4-FFF2-40B4-BE49-F238E27FC236}">
                <a16:creationId xmlns:a16="http://schemas.microsoft.com/office/drawing/2014/main" id="{26EB5726-7249-4BD3-90F2-983F54C1AF69}"/>
              </a:ext>
            </a:extLst>
          </p:cNvPr>
          <p:cNvSpPr>
            <a:spLocks noChangeArrowheads="1"/>
          </p:cNvSpPr>
          <p:nvPr/>
        </p:nvSpPr>
        <p:spPr bwMode="auto">
          <a:xfrm>
            <a:off x="7380572" y="5879439"/>
            <a:ext cx="451896"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5</a:t>
            </a:r>
          </a:p>
        </p:txBody>
      </p:sp>
      <p:sp>
        <p:nvSpPr>
          <p:cNvPr id="127" name="Rectangle 26">
            <a:extLst>
              <a:ext uri="{FF2B5EF4-FFF2-40B4-BE49-F238E27FC236}">
                <a16:creationId xmlns:a16="http://schemas.microsoft.com/office/drawing/2014/main" id="{99C7FCDE-CDE9-4B92-B26D-D0D4A4424144}"/>
              </a:ext>
            </a:extLst>
          </p:cNvPr>
          <p:cNvSpPr>
            <a:spLocks noChangeArrowheads="1"/>
          </p:cNvSpPr>
          <p:nvPr/>
        </p:nvSpPr>
        <p:spPr bwMode="auto">
          <a:xfrm>
            <a:off x="8337682" y="5879439"/>
            <a:ext cx="451896"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6</a:t>
            </a:r>
          </a:p>
        </p:txBody>
      </p:sp>
      <p:sp>
        <p:nvSpPr>
          <p:cNvPr id="128" name="Rectangle 127">
            <a:extLst>
              <a:ext uri="{FF2B5EF4-FFF2-40B4-BE49-F238E27FC236}">
                <a16:creationId xmlns:a16="http://schemas.microsoft.com/office/drawing/2014/main" id="{A48974A3-BCBE-4ECC-BE3A-E6D7937106DD}"/>
              </a:ext>
            </a:extLst>
          </p:cNvPr>
          <p:cNvSpPr/>
          <p:nvPr/>
        </p:nvSpPr>
        <p:spPr bwMode="auto">
          <a:xfrm>
            <a:off x="2786422" y="2658054"/>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Isosceles Triangle 134">
            <a:extLst>
              <a:ext uri="{FF2B5EF4-FFF2-40B4-BE49-F238E27FC236}">
                <a16:creationId xmlns:a16="http://schemas.microsoft.com/office/drawing/2014/main" id="{4C9FB03C-B4F7-4D6C-9C4D-6DCE33262BDB}"/>
              </a:ext>
            </a:extLst>
          </p:cNvPr>
          <p:cNvSpPr/>
          <p:nvPr/>
        </p:nvSpPr>
        <p:spPr bwMode="auto">
          <a:xfrm>
            <a:off x="3719426" y="4238510"/>
            <a:ext cx="107767" cy="107767"/>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C2CC16F7-7FCC-4CD5-ADB7-4D6B76CCF260}"/>
              </a:ext>
            </a:extLst>
          </p:cNvPr>
          <p:cNvSpPr/>
          <p:nvPr/>
        </p:nvSpPr>
        <p:spPr bwMode="auto">
          <a:xfrm>
            <a:off x="4666502" y="4406640"/>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Isosceles Triangle 137">
            <a:extLst>
              <a:ext uri="{FF2B5EF4-FFF2-40B4-BE49-F238E27FC236}">
                <a16:creationId xmlns:a16="http://schemas.microsoft.com/office/drawing/2014/main" id="{D9A416A8-50E3-46EC-84B5-040A57305B25}"/>
              </a:ext>
            </a:extLst>
          </p:cNvPr>
          <p:cNvSpPr/>
          <p:nvPr/>
        </p:nvSpPr>
        <p:spPr bwMode="auto">
          <a:xfrm>
            <a:off x="4678843" y="4851320"/>
            <a:ext cx="107767" cy="107767"/>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1CCA61A2-7AE7-4C40-A50A-CACFD7EC93E9}"/>
              </a:ext>
            </a:extLst>
          </p:cNvPr>
          <p:cNvSpPr/>
          <p:nvPr/>
        </p:nvSpPr>
        <p:spPr bwMode="auto">
          <a:xfrm>
            <a:off x="6598004" y="5186582"/>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92AB1D76-8768-4F24-B89B-654D22EB989D}"/>
              </a:ext>
            </a:extLst>
          </p:cNvPr>
          <p:cNvSpPr/>
          <p:nvPr/>
        </p:nvSpPr>
        <p:spPr bwMode="auto">
          <a:xfrm>
            <a:off x="6583357" y="4875531"/>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Isosceles Triangle 140">
            <a:extLst>
              <a:ext uri="{FF2B5EF4-FFF2-40B4-BE49-F238E27FC236}">
                <a16:creationId xmlns:a16="http://schemas.microsoft.com/office/drawing/2014/main" id="{B58F2E53-59F8-4F7E-B7CA-D303C23F446A}"/>
              </a:ext>
            </a:extLst>
          </p:cNvPr>
          <p:cNvSpPr/>
          <p:nvPr/>
        </p:nvSpPr>
        <p:spPr bwMode="auto">
          <a:xfrm>
            <a:off x="6595698" y="5294349"/>
            <a:ext cx="107767" cy="107767"/>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EE884DE6-F547-4970-B3C7-A7F172BCB7D9}"/>
              </a:ext>
            </a:extLst>
          </p:cNvPr>
          <p:cNvSpPr/>
          <p:nvPr/>
        </p:nvSpPr>
        <p:spPr bwMode="auto">
          <a:xfrm>
            <a:off x="8499998" y="5293174"/>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56CDFF83-0169-4DA3-AE46-25509635CF81}"/>
              </a:ext>
            </a:extLst>
          </p:cNvPr>
          <p:cNvSpPr/>
          <p:nvPr/>
        </p:nvSpPr>
        <p:spPr bwMode="auto">
          <a:xfrm>
            <a:off x="8485351" y="4982123"/>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Isosceles Triangle 143">
            <a:extLst>
              <a:ext uri="{FF2B5EF4-FFF2-40B4-BE49-F238E27FC236}">
                <a16:creationId xmlns:a16="http://schemas.microsoft.com/office/drawing/2014/main" id="{8DE3AEA5-60AC-488A-974C-96FFCD940F12}"/>
              </a:ext>
            </a:extLst>
          </p:cNvPr>
          <p:cNvSpPr/>
          <p:nvPr/>
        </p:nvSpPr>
        <p:spPr bwMode="auto">
          <a:xfrm>
            <a:off x="8497692" y="5495649"/>
            <a:ext cx="107767" cy="107767"/>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DA4CC650-7513-4300-ADA0-6B9580E35964}"/>
              </a:ext>
            </a:extLst>
          </p:cNvPr>
          <p:cNvSpPr/>
          <p:nvPr/>
        </p:nvSpPr>
        <p:spPr bwMode="auto">
          <a:xfrm>
            <a:off x="3707084" y="3788140"/>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Freeform: Shape 3">
            <a:extLst>
              <a:ext uri="{FF2B5EF4-FFF2-40B4-BE49-F238E27FC236}">
                <a16:creationId xmlns:a16="http://schemas.microsoft.com/office/drawing/2014/main" id="{9D5F8E30-C0E9-4814-BF7E-A5EA63677C6B}"/>
              </a:ext>
            </a:extLst>
          </p:cNvPr>
          <p:cNvSpPr/>
          <p:nvPr/>
        </p:nvSpPr>
        <p:spPr bwMode="auto">
          <a:xfrm>
            <a:off x="2826774" y="2723535"/>
            <a:ext cx="5737123" cy="2320413"/>
          </a:xfrm>
          <a:custGeom>
            <a:avLst/>
            <a:gdLst>
              <a:gd name="connsiteX0" fmla="*/ 0 w 5737123"/>
              <a:gd name="connsiteY0" fmla="*/ 0 h 2320413"/>
              <a:gd name="connsiteX1" fmla="*/ 934065 w 5737123"/>
              <a:gd name="connsiteY1" fmla="*/ 1120878 h 2320413"/>
              <a:gd name="connsiteX2" fmla="*/ 1927123 w 5737123"/>
              <a:gd name="connsiteY2" fmla="*/ 1755059 h 2320413"/>
              <a:gd name="connsiteX3" fmla="*/ 3824749 w 5737123"/>
              <a:gd name="connsiteY3" fmla="*/ 2212259 h 2320413"/>
              <a:gd name="connsiteX4" fmla="*/ 5737123 w 5737123"/>
              <a:gd name="connsiteY4" fmla="*/ 2320413 h 2320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37123" h="2320413">
                <a:moveTo>
                  <a:pt x="0" y="0"/>
                </a:moveTo>
                <a:lnTo>
                  <a:pt x="934065" y="1120878"/>
                </a:lnTo>
                <a:lnTo>
                  <a:pt x="1927123" y="1755059"/>
                </a:lnTo>
                <a:lnTo>
                  <a:pt x="3824749" y="2212259"/>
                </a:lnTo>
                <a:lnTo>
                  <a:pt x="5737123" y="2320413"/>
                </a:lnTo>
              </a:path>
            </a:pathLst>
          </a:custGeom>
          <a:noFill/>
          <a:ln w="28575">
            <a:solidFill>
              <a:schemeClr val="accent3"/>
            </a:solidFill>
            <a:miter lim="800000"/>
            <a:headEnd/>
            <a:tailEnd/>
          </a:ln>
        </p:spPr>
        <p:txBody>
          <a:bodyPr rtlCol="0" anchor="ctr"/>
          <a:lstStyle/>
          <a:p>
            <a:pPr algn="ctr"/>
            <a:endParaRPr lang="en-US" dirty="0"/>
          </a:p>
        </p:txBody>
      </p:sp>
      <p:sp>
        <p:nvSpPr>
          <p:cNvPr id="147" name="Line 33">
            <a:extLst>
              <a:ext uri="{FF2B5EF4-FFF2-40B4-BE49-F238E27FC236}">
                <a16:creationId xmlns:a16="http://schemas.microsoft.com/office/drawing/2014/main" id="{D2AE0CE2-5274-4A9C-B65A-D291FE5ECEC5}"/>
              </a:ext>
            </a:extLst>
          </p:cNvPr>
          <p:cNvSpPr>
            <a:spLocks noChangeShapeType="1"/>
          </p:cNvSpPr>
          <p:nvPr/>
        </p:nvSpPr>
        <p:spPr bwMode="auto">
          <a:xfrm>
            <a:off x="9120856" y="4933775"/>
            <a:ext cx="391057" cy="0"/>
          </a:xfrm>
          <a:prstGeom prst="line">
            <a:avLst/>
          </a:prstGeom>
          <a:noFill/>
          <a:ln w="28575">
            <a:solidFill>
              <a:schemeClr val="accent4"/>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8" name="Rectangle 34">
            <a:extLst>
              <a:ext uri="{FF2B5EF4-FFF2-40B4-BE49-F238E27FC236}">
                <a16:creationId xmlns:a16="http://schemas.microsoft.com/office/drawing/2014/main" id="{8A52F8F3-8612-4E5C-A869-B3C218A0E2E3}"/>
              </a:ext>
            </a:extLst>
          </p:cNvPr>
          <p:cNvSpPr>
            <a:spLocks noChangeArrowheads="1"/>
          </p:cNvSpPr>
          <p:nvPr/>
        </p:nvSpPr>
        <p:spPr bwMode="auto">
          <a:xfrm>
            <a:off x="9251190" y="4859162"/>
            <a:ext cx="146050" cy="146050"/>
          </a:xfrm>
          <a:prstGeom prst="triangle">
            <a:avLst/>
          </a:prstGeom>
          <a:solidFill>
            <a:schemeClr val="accent4"/>
          </a:solidFill>
          <a:ln w="9525">
            <a:noFill/>
            <a:miter lim="800000"/>
            <a:headEnd/>
            <a:tailEnd/>
          </a:ln>
        </p:spPr>
        <p:txBody>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spcBef>
                <a:spcPct val="35000"/>
              </a:spcBef>
              <a:spcAft>
                <a:spcPct val="25000"/>
              </a:spcAft>
              <a:buClr>
                <a:schemeClr val="folHlink"/>
              </a:buClr>
              <a:buFont typeface="Arial" panose="020B0604020202020204" pitchFamily="34" charset="0"/>
              <a:buChar char="•"/>
            </a:pPr>
            <a:endParaRPr lang="en-US" altLang="en-US" sz="1800" dirty="0">
              <a:solidFill>
                <a:schemeClr val="bg1"/>
              </a:solidFill>
              <a:latin typeface="Calibri" panose="020F0502020204030204" pitchFamily="34" charset="0"/>
            </a:endParaRPr>
          </a:p>
        </p:txBody>
      </p:sp>
      <p:sp>
        <p:nvSpPr>
          <p:cNvPr id="136" name="Rectangle 135">
            <a:extLst>
              <a:ext uri="{FF2B5EF4-FFF2-40B4-BE49-F238E27FC236}">
                <a16:creationId xmlns:a16="http://schemas.microsoft.com/office/drawing/2014/main" id="{1CCBE000-C5CF-4848-A6B4-11515F9E8DFF}"/>
              </a:ext>
            </a:extLst>
          </p:cNvPr>
          <p:cNvSpPr/>
          <p:nvPr/>
        </p:nvSpPr>
        <p:spPr bwMode="auto">
          <a:xfrm>
            <a:off x="4681149" y="4893097"/>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FB60B3ED-C63E-4D70-AE03-F6C731427472}"/>
              </a:ext>
            </a:extLst>
          </p:cNvPr>
          <p:cNvSpPr/>
          <p:nvPr/>
        </p:nvSpPr>
        <p:spPr bwMode="auto">
          <a:xfrm>
            <a:off x="2760532" y="2643407"/>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TextBox 76">
            <a:extLst>
              <a:ext uri="{FF2B5EF4-FFF2-40B4-BE49-F238E27FC236}">
                <a16:creationId xmlns:a16="http://schemas.microsoft.com/office/drawing/2014/main" id="{D6E25B80-033E-415B-8523-4F1FCB52FE67}"/>
              </a:ext>
            </a:extLst>
          </p:cNvPr>
          <p:cNvSpPr txBox="1"/>
          <p:nvPr/>
        </p:nvSpPr>
        <p:spPr>
          <a:xfrm>
            <a:off x="4700306" y="4624633"/>
            <a:ext cx="261610" cy="369332"/>
          </a:xfrm>
          <a:prstGeom prst="rect">
            <a:avLst/>
          </a:prstGeom>
          <a:noFill/>
        </p:spPr>
        <p:txBody>
          <a:bodyPr wrap="none" rtlCol="0">
            <a:spAutoFit/>
          </a:bodyPr>
          <a:lstStyle/>
          <a:p>
            <a:pPr lvl="0" algn="ctr" defTabSz="457200">
              <a:defRPr/>
            </a:pPr>
            <a:r>
              <a:rPr lang="en-GB" baseline="30000" dirty="0">
                <a:solidFill>
                  <a:schemeClr val="bg1"/>
                </a:solidFill>
                <a:latin typeface="Calibri" panose="020F0502020204030204" pitchFamily="34" charset="0"/>
                <a:cs typeface="Calibri" panose="020F0502020204030204" pitchFamily="34" charset="0"/>
              </a:rPr>
              <a:t>†</a:t>
            </a:r>
            <a:endParaRPr kumimoji="0" lang="en-GB" b="1" u="none" strike="noStrike" kern="1200" cap="none" spc="0" normalizeH="0" baseline="0" noProof="0" dirty="0">
              <a:ln>
                <a:noFill/>
              </a:ln>
              <a:solidFill>
                <a:srgbClr val="000000"/>
              </a:solidFill>
              <a:effectLst/>
              <a:uLnTx/>
              <a:uFillTx/>
              <a:latin typeface="Arial"/>
              <a:ea typeface="+mn-ea"/>
              <a:cs typeface="Arial" charset="0"/>
            </a:endParaRPr>
          </a:p>
        </p:txBody>
      </p:sp>
      <p:sp>
        <p:nvSpPr>
          <p:cNvPr id="78" name="TextBox 77">
            <a:extLst>
              <a:ext uri="{FF2B5EF4-FFF2-40B4-BE49-F238E27FC236}">
                <a16:creationId xmlns:a16="http://schemas.microsoft.com/office/drawing/2014/main" id="{CD25A5A0-B239-4D2D-AA90-71C6BFDA6189}"/>
              </a:ext>
            </a:extLst>
          </p:cNvPr>
          <p:cNvSpPr txBox="1"/>
          <p:nvPr/>
        </p:nvSpPr>
        <p:spPr>
          <a:xfrm>
            <a:off x="4650259" y="4971781"/>
            <a:ext cx="261610" cy="369332"/>
          </a:xfrm>
          <a:prstGeom prst="rect">
            <a:avLst/>
          </a:prstGeom>
          <a:noFill/>
        </p:spPr>
        <p:txBody>
          <a:bodyPr wrap="none" rtlCol="0">
            <a:spAutoFit/>
          </a:bodyPr>
          <a:lstStyle/>
          <a:p>
            <a:pPr lvl="0" algn="ctr" defTabSz="457200">
              <a:defRPr/>
            </a:pPr>
            <a:r>
              <a:rPr lang="en-GB" baseline="30000" dirty="0">
                <a:solidFill>
                  <a:schemeClr val="bg1"/>
                </a:solidFill>
                <a:latin typeface="Calibri" panose="020F0502020204030204" pitchFamily="34" charset="0"/>
                <a:cs typeface="Calibri" panose="020F0502020204030204" pitchFamily="34" charset="0"/>
              </a:rPr>
              <a:t>†</a:t>
            </a:r>
            <a:endParaRPr kumimoji="0" lang="en-GB" b="1" u="none" strike="noStrike" kern="1200" cap="none" spc="0" normalizeH="0" baseline="0" noProof="0" dirty="0">
              <a:ln>
                <a:noFill/>
              </a:ln>
              <a:solidFill>
                <a:srgbClr val="000000"/>
              </a:solidFill>
              <a:effectLst/>
              <a:uLnTx/>
              <a:uFillTx/>
              <a:latin typeface="Arial"/>
              <a:ea typeface="+mn-ea"/>
              <a:cs typeface="Arial" charset="0"/>
            </a:endParaRPr>
          </a:p>
        </p:txBody>
      </p:sp>
      <p:sp>
        <p:nvSpPr>
          <p:cNvPr id="79" name="TextBox 78">
            <a:extLst>
              <a:ext uri="{FF2B5EF4-FFF2-40B4-BE49-F238E27FC236}">
                <a16:creationId xmlns:a16="http://schemas.microsoft.com/office/drawing/2014/main" id="{E2F053ED-4210-4864-A82E-75DAC9A12C74}"/>
              </a:ext>
            </a:extLst>
          </p:cNvPr>
          <p:cNvSpPr txBox="1"/>
          <p:nvPr/>
        </p:nvSpPr>
        <p:spPr>
          <a:xfrm>
            <a:off x="8501600" y="5527418"/>
            <a:ext cx="261610" cy="369332"/>
          </a:xfrm>
          <a:prstGeom prst="rect">
            <a:avLst/>
          </a:prstGeom>
          <a:noFill/>
        </p:spPr>
        <p:txBody>
          <a:bodyPr wrap="none" rtlCol="0">
            <a:spAutoFit/>
          </a:bodyPr>
          <a:lstStyle/>
          <a:p>
            <a:pPr lvl="0" algn="ctr" defTabSz="457200">
              <a:defRPr/>
            </a:pPr>
            <a:r>
              <a:rPr lang="en-GB" baseline="30000" dirty="0">
                <a:solidFill>
                  <a:schemeClr val="bg1"/>
                </a:solidFill>
                <a:latin typeface="Calibri" panose="020F0502020204030204" pitchFamily="34" charset="0"/>
                <a:cs typeface="Calibri" panose="020F0502020204030204" pitchFamily="34" charset="0"/>
              </a:rPr>
              <a:t>†</a:t>
            </a:r>
            <a:endParaRPr kumimoji="0" lang="en-GB" b="1" u="none" strike="noStrike" kern="1200" cap="none" spc="0" normalizeH="0" baseline="0" noProof="0" dirty="0">
              <a:ln>
                <a:noFill/>
              </a:ln>
              <a:solidFill>
                <a:srgbClr val="000000"/>
              </a:solidFill>
              <a:effectLst/>
              <a:uLnTx/>
              <a:uFillTx/>
              <a:latin typeface="Arial"/>
              <a:ea typeface="+mn-ea"/>
              <a:cs typeface="Arial" charset="0"/>
            </a:endParaRPr>
          </a:p>
        </p:txBody>
      </p:sp>
      <p:sp>
        <p:nvSpPr>
          <p:cNvPr id="131" name="Line 36">
            <a:extLst>
              <a:ext uri="{FF2B5EF4-FFF2-40B4-BE49-F238E27FC236}">
                <a16:creationId xmlns:a16="http://schemas.microsoft.com/office/drawing/2014/main" id="{D3384959-3BBD-4787-80D5-F9B76D8C0E86}"/>
              </a:ext>
            </a:extLst>
          </p:cNvPr>
          <p:cNvSpPr>
            <a:spLocks noChangeShapeType="1"/>
          </p:cNvSpPr>
          <p:nvPr/>
        </p:nvSpPr>
        <p:spPr bwMode="auto">
          <a:xfrm>
            <a:off x="9129648" y="2738730"/>
            <a:ext cx="378390" cy="0"/>
          </a:xfrm>
          <a:prstGeom prst="line">
            <a:avLst/>
          </a:prstGeom>
          <a:noFill/>
          <a:ln w="28575">
            <a:solidFill>
              <a:schemeClr val="accent3"/>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33" name="Oval 37">
            <a:extLst>
              <a:ext uri="{FF2B5EF4-FFF2-40B4-BE49-F238E27FC236}">
                <a16:creationId xmlns:a16="http://schemas.microsoft.com/office/drawing/2014/main" id="{975A2979-122A-4D82-AC8D-225F8EE669DC}"/>
              </a:ext>
            </a:extLst>
          </p:cNvPr>
          <p:cNvSpPr>
            <a:spLocks noChangeArrowheads="1"/>
          </p:cNvSpPr>
          <p:nvPr/>
        </p:nvSpPr>
        <p:spPr bwMode="auto">
          <a:xfrm>
            <a:off x="9258498" y="2670467"/>
            <a:ext cx="146050" cy="146050"/>
          </a:xfrm>
          <a:prstGeom prst="ellipse">
            <a:avLst/>
          </a:prstGeom>
          <a:solidFill>
            <a:schemeClr val="accent3"/>
          </a:solidFill>
          <a:ln w="9525">
            <a:noFill/>
            <a:round/>
            <a:headEnd/>
            <a:tailEnd/>
          </a:ln>
        </p:spPr>
        <p:txBody>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spcBef>
                <a:spcPct val="35000"/>
              </a:spcBef>
              <a:spcAft>
                <a:spcPct val="25000"/>
              </a:spcAft>
              <a:buClr>
                <a:schemeClr val="folHlink"/>
              </a:buClr>
              <a:buFont typeface="Arial" panose="020B0604020202020204" pitchFamily="34" charset="0"/>
              <a:buChar char="•"/>
            </a:pPr>
            <a:endParaRPr lang="en-US" altLang="en-US" sz="1800" dirty="0">
              <a:solidFill>
                <a:schemeClr val="bg1"/>
              </a:solidFill>
              <a:latin typeface="Calibri" panose="020F0502020204030204" pitchFamily="34" charset="0"/>
            </a:endParaRPr>
          </a:p>
        </p:txBody>
      </p:sp>
      <p:sp>
        <p:nvSpPr>
          <p:cNvPr id="134" name="TextBox 133">
            <a:extLst>
              <a:ext uri="{FF2B5EF4-FFF2-40B4-BE49-F238E27FC236}">
                <a16:creationId xmlns:a16="http://schemas.microsoft.com/office/drawing/2014/main" id="{187EFC16-15A8-4DFB-983B-ACCEB09D093F}"/>
              </a:ext>
            </a:extLst>
          </p:cNvPr>
          <p:cNvSpPr txBox="1"/>
          <p:nvPr/>
        </p:nvSpPr>
        <p:spPr bwMode="auto">
          <a:xfrm>
            <a:off x="9490026" y="2547504"/>
            <a:ext cx="1959713"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dirty="0">
                <a:solidFill>
                  <a:schemeClr val="bg1"/>
                </a:solidFill>
                <a:latin typeface="Calibri" panose="020F0502020204030204" pitchFamily="34" charset="0"/>
              </a:rPr>
              <a:t>Placebo + antidepressant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(n = 143)</a:t>
            </a:r>
          </a:p>
          <a:p>
            <a:pPr>
              <a:spcBef>
                <a:spcPct val="50000"/>
              </a:spcBef>
              <a:spcAft>
                <a:spcPct val="0"/>
              </a:spcAft>
            </a:pPr>
            <a:r>
              <a:rPr lang="en-US" dirty="0">
                <a:solidFill>
                  <a:schemeClr val="bg1"/>
                </a:solidFill>
                <a:latin typeface="Calibri" panose="020F0502020204030204" pitchFamily="34" charset="0"/>
              </a:rPr>
              <a:t>Quetiapine XR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150 mg/day + antidepressant</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(n = 143)</a:t>
            </a:r>
          </a:p>
          <a:p>
            <a:pPr>
              <a:spcBef>
                <a:spcPct val="50000"/>
              </a:spcBef>
              <a:spcAft>
                <a:spcPct val="0"/>
              </a:spcAft>
            </a:pPr>
            <a:r>
              <a:rPr lang="en-US" dirty="0">
                <a:solidFill>
                  <a:schemeClr val="bg1"/>
                </a:solidFill>
                <a:latin typeface="Calibri" panose="020F0502020204030204" pitchFamily="34" charset="0"/>
              </a:rPr>
              <a:t>Quetiapine XR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300 mg/day + antidepressant</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(n = 146)</a:t>
            </a:r>
          </a:p>
        </p:txBody>
      </p:sp>
      <p:sp>
        <p:nvSpPr>
          <p:cNvPr id="146" name="Line 33">
            <a:extLst>
              <a:ext uri="{FF2B5EF4-FFF2-40B4-BE49-F238E27FC236}">
                <a16:creationId xmlns:a16="http://schemas.microsoft.com/office/drawing/2014/main" id="{66459465-9DCC-41AC-A32E-563FE9C80369}"/>
              </a:ext>
            </a:extLst>
          </p:cNvPr>
          <p:cNvSpPr>
            <a:spLocks noChangeShapeType="1"/>
          </p:cNvSpPr>
          <p:nvPr/>
        </p:nvSpPr>
        <p:spPr bwMode="auto">
          <a:xfrm>
            <a:off x="9116981" y="3691684"/>
            <a:ext cx="391057" cy="0"/>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9" name="Rectangle 34">
            <a:extLst>
              <a:ext uri="{FF2B5EF4-FFF2-40B4-BE49-F238E27FC236}">
                <a16:creationId xmlns:a16="http://schemas.microsoft.com/office/drawing/2014/main" id="{F800C4E5-9CE6-499F-BECA-A1A46EB4A001}"/>
              </a:ext>
            </a:extLst>
          </p:cNvPr>
          <p:cNvSpPr>
            <a:spLocks noChangeArrowheads="1"/>
          </p:cNvSpPr>
          <p:nvPr/>
        </p:nvSpPr>
        <p:spPr bwMode="auto">
          <a:xfrm>
            <a:off x="9247315" y="3617071"/>
            <a:ext cx="146050" cy="146050"/>
          </a:xfrm>
          <a:prstGeom prst="rect">
            <a:avLst/>
          </a:prstGeom>
          <a:solidFill>
            <a:schemeClr val="accent1"/>
          </a:solidFill>
          <a:ln w="9525">
            <a:noFill/>
            <a:miter lim="800000"/>
            <a:headEnd/>
            <a:tailEnd/>
          </a:ln>
        </p:spPr>
        <p:txBody>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spcBef>
                <a:spcPct val="35000"/>
              </a:spcBef>
              <a:spcAft>
                <a:spcPct val="25000"/>
              </a:spcAft>
              <a:buClr>
                <a:schemeClr val="folHlink"/>
              </a:buClr>
              <a:buFont typeface="Arial" panose="020B0604020202020204" pitchFamily="34" charset="0"/>
              <a:buChar char="•"/>
            </a:pPr>
            <a:endParaRPr lang="en-US" altLang="en-US" sz="1800" dirty="0">
              <a:solidFill>
                <a:schemeClr val="bg1"/>
              </a:solidFill>
              <a:latin typeface="Calibri" panose="020F0502020204030204" pitchFamily="34" charset="0"/>
            </a:endParaRPr>
          </a:p>
        </p:txBody>
      </p:sp>
      <p:sp>
        <p:nvSpPr>
          <p:cNvPr id="152" name="Rectangle 26">
            <a:extLst>
              <a:ext uri="{FF2B5EF4-FFF2-40B4-BE49-F238E27FC236}">
                <a16:creationId xmlns:a16="http://schemas.microsoft.com/office/drawing/2014/main" id="{3F52F5A5-908E-49B0-A93A-FB087BB9DC34}"/>
              </a:ext>
            </a:extLst>
          </p:cNvPr>
          <p:cNvSpPr>
            <a:spLocks noChangeArrowheads="1"/>
          </p:cNvSpPr>
          <p:nvPr/>
        </p:nvSpPr>
        <p:spPr bwMode="auto">
          <a:xfrm rot="16200000">
            <a:off x="-96301" y="3917254"/>
            <a:ext cx="3441910" cy="584775"/>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a:buNone/>
              <a:defRPr sz="1400" b="1" i="0" u="none" strike="noStrike" kern="1200" baseline="0">
                <a:solidFill>
                  <a:srgbClr val="000000"/>
                </a:solidFill>
                <a:latin typeface="+mn-lt"/>
                <a:ea typeface="+mn-ea"/>
                <a:cs typeface="+mn-cs"/>
              </a:defRPr>
            </a:pPr>
            <a:r>
              <a:rPr lang="en-GB" sz="1600" b="1" dirty="0">
                <a:solidFill>
                  <a:srgbClr val="000000"/>
                </a:solidFill>
                <a:latin typeface="Calibri" panose="020F0502020204030204" pitchFamily="34" charset="0"/>
              </a:rPr>
              <a:t>Mean Change </a:t>
            </a:r>
            <a:br>
              <a:rPr lang="en-GB" sz="1600" b="1" dirty="0">
                <a:solidFill>
                  <a:srgbClr val="000000"/>
                </a:solidFill>
                <a:latin typeface="Calibri" panose="020F0502020204030204" pitchFamily="34" charset="0"/>
              </a:rPr>
            </a:br>
            <a:r>
              <a:rPr lang="en-GB" sz="1600" b="1" dirty="0">
                <a:solidFill>
                  <a:srgbClr val="000000"/>
                </a:solidFill>
                <a:latin typeface="Calibri" panose="020F0502020204030204" pitchFamily="34" charset="0"/>
              </a:rPr>
              <a:t>in MADRS Total Score</a:t>
            </a:r>
            <a:endParaRPr lang="en-GB" sz="1600" b="1" baseline="30000" dirty="0">
              <a:solidFill>
                <a:srgbClr val="000000"/>
              </a:solidFill>
              <a:latin typeface="Calibri" panose="020F0502020204030204" pitchFamily="34" charset="0"/>
            </a:endParaRPr>
          </a:p>
        </p:txBody>
      </p:sp>
      <p:sp>
        <p:nvSpPr>
          <p:cNvPr id="82" name="Rectangle 81">
            <a:extLst>
              <a:ext uri="{FF2B5EF4-FFF2-40B4-BE49-F238E27FC236}">
                <a16:creationId xmlns:a16="http://schemas.microsoft.com/office/drawing/2014/main" id="{9043AC83-4A07-454E-B717-5F942B9F2F0B}"/>
              </a:ext>
            </a:extLst>
          </p:cNvPr>
          <p:cNvSpPr/>
          <p:nvPr/>
        </p:nvSpPr>
        <p:spPr>
          <a:xfrm>
            <a:off x="2450329" y="4801428"/>
            <a:ext cx="1921768" cy="1077218"/>
          </a:xfrm>
          <a:prstGeom prst="rect">
            <a:avLst/>
          </a:prstGeom>
        </p:spPr>
        <p:txBody>
          <a:bodyPr wrap="square">
            <a:spAutoFit/>
          </a:bodyPr>
          <a:lstStyle/>
          <a:p>
            <a:r>
              <a:rPr lang="en-GB" sz="1600" dirty="0">
                <a:solidFill>
                  <a:schemeClr val="bg1"/>
                </a:solidFill>
                <a:latin typeface="Calibri" panose="020F0502020204030204" pitchFamily="34" charset="0"/>
                <a:cs typeface="Calibri" panose="020F0502020204030204" pitchFamily="34" charset="0"/>
              </a:rPr>
              <a:t>*</a:t>
            </a:r>
            <a:r>
              <a:rPr lang="en-GB" sz="1600" i="1" dirty="0">
                <a:solidFill>
                  <a:schemeClr val="bg1"/>
                </a:solidFill>
                <a:latin typeface="Calibri" panose="020F0502020204030204" pitchFamily="34" charset="0"/>
                <a:cs typeface="Calibri" panose="020F0502020204030204" pitchFamily="34" charset="0"/>
              </a:rPr>
              <a:t>P </a:t>
            </a:r>
            <a:r>
              <a:rPr lang="en-GB" sz="1600" dirty="0">
                <a:solidFill>
                  <a:schemeClr val="bg1"/>
                </a:solidFill>
                <a:latin typeface="Calibri" panose="020F0502020204030204" pitchFamily="34" charset="0"/>
                <a:cs typeface="Calibri" panose="020F0502020204030204" pitchFamily="34" charset="0"/>
              </a:rPr>
              <a:t>&lt; .05 </a:t>
            </a:r>
          </a:p>
          <a:p>
            <a:r>
              <a:rPr lang="en-GB" sz="1600" baseline="30000" dirty="0">
                <a:solidFill>
                  <a:schemeClr val="bg1"/>
                </a:solidFill>
                <a:latin typeface="Calibri" panose="020F0502020204030204" pitchFamily="34" charset="0"/>
                <a:cs typeface="Calibri" panose="020F0502020204030204" pitchFamily="34" charset="0"/>
              </a:rPr>
              <a:t>†</a:t>
            </a:r>
            <a:r>
              <a:rPr lang="en-GB" sz="1600" i="1" dirty="0">
                <a:solidFill>
                  <a:schemeClr val="bg1"/>
                </a:solidFill>
                <a:latin typeface="Calibri" panose="020F0502020204030204" pitchFamily="34" charset="0"/>
                <a:cs typeface="Calibri" panose="020F0502020204030204" pitchFamily="34" charset="0"/>
              </a:rPr>
              <a:t>P </a:t>
            </a:r>
            <a:r>
              <a:rPr lang="en-GB" sz="1600" dirty="0">
                <a:solidFill>
                  <a:schemeClr val="bg1"/>
                </a:solidFill>
                <a:latin typeface="Calibri" panose="020F0502020204030204" pitchFamily="34" charset="0"/>
                <a:cs typeface="Calibri" panose="020F0502020204030204" pitchFamily="34" charset="0"/>
              </a:rPr>
              <a:t>&lt; .01 </a:t>
            </a:r>
          </a:p>
          <a:p>
            <a:r>
              <a:rPr lang="en-GB" sz="1600" baseline="30000" dirty="0">
                <a:solidFill>
                  <a:schemeClr val="bg1"/>
                </a:solidFill>
                <a:latin typeface="Calibri" panose="020F0502020204030204" pitchFamily="34" charset="0"/>
                <a:cs typeface="Calibri" panose="020F0502020204030204" pitchFamily="34" charset="0"/>
              </a:rPr>
              <a:t>‡</a:t>
            </a:r>
            <a:r>
              <a:rPr lang="en-GB" sz="1600" i="1" dirty="0">
                <a:solidFill>
                  <a:schemeClr val="bg1"/>
                </a:solidFill>
                <a:latin typeface="Calibri" panose="020F0502020204030204" pitchFamily="34" charset="0"/>
                <a:cs typeface="Calibri" panose="020F0502020204030204" pitchFamily="34" charset="0"/>
              </a:rPr>
              <a:t>P </a:t>
            </a:r>
            <a:r>
              <a:rPr lang="en-GB" sz="1600" dirty="0">
                <a:solidFill>
                  <a:schemeClr val="bg1"/>
                </a:solidFill>
                <a:latin typeface="Calibri" panose="020F0502020204030204" pitchFamily="34" charset="0"/>
                <a:cs typeface="Calibri" panose="020F0502020204030204" pitchFamily="34" charset="0"/>
              </a:rPr>
              <a:t>&lt; .001</a:t>
            </a:r>
          </a:p>
          <a:p>
            <a:r>
              <a:rPr lang="en-GB" sz="1600" dirty="0">
                <a:solidFill>
                  <a:schemeClr val="bg1"/>
                </a:solidFill>
                <a:latin typeface="Calibri" panose="020F0502020204030204" pitchFamily="34" charset="0"/>
                <a:cs typeface="Calibri" panose="020F0502020204030204" pitchFamily="34" charset="0"/>
              </a:rPr>
              <a:t>(all vs placebo)</a:t>
            </a:r>
            <a:endParaRPr lang="en-US" sz="1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402153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CEC4B-5CB0-41B9-87E2-8ABB6BB72564}"/>
              </a:ext>
            </a:extLst>
          </p:cNvPr>
          <p:cNvSpPr>
            <a:spLocks noGrp="1"/>
          </p:cNvSpPr>
          <p:nvPr>
            <p:ph type="title"/>
          </p:nvPr>
        </p:nvSpPr>
        <p:spPr/>
        <p:txBody>
          <a:bodyPr/>
          <a:lstStyle/>
          <a:p>
            <a:r>
              <a:rPr lang="en-US" dirty="0"/>
              <a:t>MDD Treatment Augmentation With Quetiapine XR: Safety</a:t>
            </a:r>
          </a:p>
        </p:txBody>
      </p:sp>
      <p:sp>
        <p:nvSpPr>
          <p:cNvPr id="24" name="Text Box 11">
            <a:extLst>
              <a:ext uri="{FF2B5EF4-FFF2-40B4-BE49-F238E27FC236}">
                <a16:creationId xmlns:a16="http://schemas.microsoft.com/office/drawing/2014/main" id="{C74D7627-39D2-40FC-8BF2-75CA1F1C9B1A}"/>
              </a:ext>
            </a:extLst>
          </p:cNvPr>
          <p:cNvSpPr txBox="1">
            <a:spLocks noChangeArrowheads="1"/>
          </p:cNvSpPr>
          <p:nvPr/>
        </p:nvSpPr>
        <p:spPr bwMode="auto">
          <a:xfrm>
            <a:off x="437147" y="6366391"/>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0" fontAlgn="base" hangingPunct="0">
              <a:lnSpc>
                <a:spcPct val="100000"/>
              </a:lnSpc>
              <a:spcBef>
                <a:spcPct val="0"/>
              </a:spcBef>
              <a:spcAft>
                <a:spcPct val="0"/>
              </a:spcAft>
              <a:buClrTx/>
              <a:buNone/>
              <a:defRPr/>
            </a:pPr>
            <a:r>
              <a:rPr lang="fr-FR" altLang="en-US" sz="1200" dirty="0">
                <a:solidFill>
                  <a:srgbClr val="455560"/>
                </a:solidFill>
                <a:latin typeface="Calibri" panose="020F0502020204030204" pitchFamily="34" charset="0"/>
                <a:cs typeface="Arial" panose="020B0604020202020204" pitchFamily="34" charset="0"/>
              </a:rPr>
              <a:t>El-Khalali. Int J Neuropsychopharmacology. 2010;13:917.</a:t>
            </a:r>
          </a:p>
        </p:txBody>
      </p:sp>
      <p:grpSp>
        <p:nvGrpSpPr>
          <p:cNvPr id="25" name="Group 1">
            <a:extLst>
              <a:ext uri="{FF2B5EF4-FFF2-40B4-BE49-F238E27FC236}">
                <a16:creationId xmlns:a16="http://schemas.microsoft.com/office/drawing/2014/main" id="{52375172-B64B-4A64-ABF0-C063A806D3AE}"/>
              </a:ext>
            </a:extLst>
          </p:cNvPr>
          <p:cNvGrpSpPr>
            <a:grpSpLocks/>
          </p:cNvGrpSpPr>
          <p:nvPr/>
        </p:nvGrpSpPr>
        <p:grpSpPr bwMode="auto">
          <a:xfrm>
            <a:off x="9392911" y="6213768"/>
            <a:ext cx="2488502" cy="449064"/>
            <a:chOff x="9602074" y="3550251"/>
            <a:chExt cx="2488502" cy="449257"/>
          </a:xfrm>
        </p:grpSpPr>
        <p:pic>
          <p:nvPicPr>
            <p:cNvPr id="26" name="Picture 25">
              <a:extLst>
                <a:ext uri="{FF2B5EF4-FFF2-40B4-BE49-F238E27FC236}">
                  <a16:creationId xmlns:a16="http://schemas.microsoft.com/office/drawing/2014/main" id="{8085CF03-13ED-444C-831A-553F353C0C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7" name="Rectangle 8">
              <a:extLst>
                <a:ext uri="{FF2B5EF4-FFF2-40B4-BE49-F238E27FC236}">
                  <a16:creationId xmlns:a16="http://schemas.microsoft.com/office/drawing/2014/main" id="{576D5056-A369-4872-A2EC-A4D082A1B42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28" name="Table 7">
            <a:extLst>
              <a:ext uri="{FF2B5EF4-FFF2-40B4-BE49-F238E27FC236}">
                <a16:creationId xmlns:a16="http://schemas.microsoft.com/office/drawing/2014/main" id="{B518B8D1-DD1E-47A5-90B8-E6E7ADE97D74}"/>
              </a:ext>
            </a:extLst>
          </p:cNvPr>
          <p:cNvGraphicFramePr>
            <a:graphicFrameLocks noGrp="1"/>
          </p:cNvGraphicFramePr>
          <p:nvPr>
            <p:extLst>
              <p:ext uri="{D42A27DB-BD31-4B8C-83A1-F6EECF244321}">
                <p14:modId xmlns:p14="http://schemas.microsoft.com/office/powerpoint/2010/main" val="2658595554"/>
              </p:ext>
            </p:extLst>
          </p:nvPr>
        </p:nvGraphicFramePr>
        <p:xfrm>
          <a:off x="495300" y="1601065"/>
          <a:ext cx="11267427" cy="4602480"/>
        </p:xfrm>
        <a:graphic>
          <a:graphicData uri="http://schemas.openxmlformats.org/drawingml/2006/table">
            <a:tbl>
              <a:tblPr firstRow="1" bandRow="1">
                <a:tableStyleId>{5C22544A-7EE6-4342-B048-85BDC9FD1C3A}</a:tableStyleId>
              </a:tblPr>
              <a:tblGrid>
                <a:gridCol w="2102529">
                  <a:extLst>
                    <a:ext uri="{9D8B030D-6E8A-4147-A177-3AD203B41FA5}">
                      <a16:colId xmlns:a16="http://schemas.microsoft.com/office/drawing/2014/main" val="1996047931"/>
                    </a:ext>
                  </a:extLst>
                </a:gridCol>
                <a:gridCol w="3054966">
                  <a:extLst>
                    <a:ext uri="{9D8B030D-6E8A-4147-A177-3AD203B41FA5}">
                      <a16:colId xmlns:a16="http://schemas.microsoft.com/office/drawing/2014/main" val="1228699524"/>
                    </a:ext>
                  </a:extLst>
                </a:gridCol>
                <a:gridCol w="3054966">
                  <a:extLst>
                    <a:ext uri="{9D8B030D-6E8A-4147-A177-3AD203B41FA5}">
                      <a16:colId xmlns:a16="http://schemas.microsoft.com/office/drawing/2014/main" val="2299306558"/>
                    </a:ext>
                  </a:extLst>
                </a:gridCol>
                <a:gridCol w="3054966">
                  <a:extLst>
                    <a:ext uri="{9D8B030D-6E8A-4147-A177-3AD203B41FA5}">
                      <a16:colId xmlns:a16="http://schemas.microsoft.com/office/drawing/2014/main" val="3805937765"/>
                    </a:ext>
                  </a:extLst>
                </a:gridCol>
              </a:tblGrid>
              <a:tr h="412651">
                <a:tc>
                  <a:txBody>
                    <a:bodyPr/>
                    <a:lstStyle/>
                    <a:p>
                      <a:pPr algn="l"/>
                      <a:r>
                        <a:rPr lang="en-US" sz="1600" b="1" baseline="0" dirty="0">
                          <a:solidFill>
                            <a:schemeClr val="tx1"/>
                          </a:solidFill>
                          <a:latin typeface="Calibri" panose="020F0502020204030204" pitchFamily="34" charset="0"/>
                        </a:rPr>
                        <a:t>Adverse Events, n (%)</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b="1" baseline="0" dirty="0">
                          <a:solidFill>
                            <a:schemeClr val="tx1"/>
                          </a:solidFill>
                          <a:latin typeface="Calibri" panose="020F0502020204030204" pitchFamily="34" charset="0"/>
                        </a:rPr>
                        <a:t>Quetiapine XR 150 mg + </a:t>
                      </a:r>
                    </a:p>
                    <a:p>
                      <a:pPr algn="ctr"/>
                      <a:r>
                        <a:rPr lang="en-US" sz="1600" b="1" baseline="0" dirty="0">
                          <a:solidFill>
                            <a:schemeClr val="tx1"/>
                          </a:solidFill>
                          <a:latin typeface="Calibri" panose="020F0502020204030204" pitchFamily="34" charset="0"/>
                        </a:rPr>
                        <a:t>Antidepressant (n = 148)</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b="1" baseline="0" dirty="0">
                          <a:solidFill>
                            <a:schemeClr val="tx1"/>
                          </a:solidFill>
                          <a:latin typeface="Calibri" panose="020F0502020204030204" pitchFamily="34" charset="0"/>
                        </a:rPr>
                        <a:t>Quetiapine XR 300 mg + </a:t>
                      </a:r>
                    </a:p>
                    <a:p>
                      <a:pPr algn="ctr"/>
                      <a:r>
                        <a:rPr lang="en-US" sz="1600" b="1" baseline="0" dirty="0">
                          <a:solidFill>
                            <a:schemeClr val="tx1"/>
                          </a:solidFill>
                          <a:latin typeface="Calibri" panose="020F0502020204030204" pitchFamily="34" charset="0"/>
                        </a:rPr>
                        <a:t>Antidepressant (n = 149)</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b="1" baseline="0" dirty="0">
                          <a:solidFill>
                            <a:schemeClr val="tx1"/>
                          </a:solidFill>
                          <a:latin typeface="Calibri" panose="020F0502020204030204" pitchFamily="34" charset="0"/>
                        </a:rPr>
                        <a:t>Placebo + </a:t>
                      </a:r>
                    </a:p>
                    <a:p>
                      <a:pPr algn="ctr"/>
                      <a:r>
                        <a:rPr lang="en-US" sz="1600" b="1" baseline="0" dirty="0">
                          <a:solidFill>
                            <a:schemeClr val="tx1"/>
                          </a:solidFill>
                          <a:latin typeface="Calibri" panose="020F0502020204030204" pitchFamily="34" charset="0"/>
                        </a:rPr>
                        <a:t>Antidepressant (n = 148)</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361965325"/>
                  </a:ext>
                </a:extLst>
              </a:tr>
              <a:tr h="168117">
                <a:tc>
                  <a:txBody>
                    <a:bodyPr/>
                    <a:lstStyle/>
                    <a:p>
                      <a:pPr algn="l"/>
                      <a:r>
                        <a:rPr lang="en-US" sz="1600" baseline="0" dirty="0">
                          <a:solidFill>
                            <a:schemeClr val="bg1"/>
                          </a:solidFill>
                          <a:latin typeface="Calibri" panose="020F0502020204030204" pitchFamily="34" charset="0"/>
                        </a:rPr>
                        <a:t>Dry mouth</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52 (35.1)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66 (44.3)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13 (8.8)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9141209"/>
                  </a:ext>
                </a:extLst>
              </a:tr>
              <a:tr h="168117">
                <a:tc>
                  <a:txBody>
                    <a:bodyPr/>
                    <a:lstStyle/>
                    <a:p>
                      <a:pPr algn="l"/>
                      <a:r>
                        <a:rPr lang="en-US" sz="1600" baseline="0" dirty="0">
                          <a:solidFill>
                            <a:schemeClr val="bg1"/>
                          </a:solidFill>
                          <a:latin typeface="Calibri" panose="020F0502020204030204" pitchFamily="34" charset="0"/>
                        </a:rPr>
                        <a:t>Somnolence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rPr>
                        <a:t>43 (29.1)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43 (28.9)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6 (4.1)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0353422"/>
                  </a:ext>
                </a:extLst>
              </a:tr>
              <a:tr h="168117">
                <a:tc>
                  <a:txBody>
                    <a:bodyPr/>
                    <a:lstStyle/>
                    <a:p>
                      <a:pPr algn="l"/>
                      <a:r>
                        <a:rPr lang="en-US" sz="1600" baseline="0" dirty="0">
                          <a:solidFill>
                            <a:schemeClr val="bg1"/>
                          </a:solidFill>
                          <a:latin typeface="Calibri" panose="020F0502020204030204" pitchFamily="34" charset="0"/>
                        </a:rPr>
                        <a:t>Sedation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rPr>
                        <a:t>25 (16.9)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33 (22.1)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rPr>
                        <a:t>6 (4.1)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84738750"/>
                  </a:ext>
                </a:extLst>
              </a:tr>
              <a:tr h="168117">
                <a:tc>
                  <a:txBody>
                    <a:bodyPr/>
                    <a:lstStyle/>
                    <a:p>
                      <a:pPr algn="l"/>
                      <a:r>
                        <a:rPr lang="en-US" sz="1600" baseline="0" dirty="0">
                          <a:solidFill>
                            <a:schemeClr val="bg1"/>
                          </a:solidFill>
                          <a:latin typeface="Calibri" panose="020F0502020204030204" pitchFamily="34" charset="0"/>
                        </a:rPr>
                        <a:t>Dizziness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17 (11.5)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21 (14.1)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8 (5.4)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59849085"/>
                  </a:ext>
                </a:extLst>
              </a:tr>
              <a:tr h="168117">
                <a:tc>
                  <a:txBody>
                    <a:bodyPr/>
                    <a:lstStyle/>
                    <a:p>
                      <a:pPr algn="l"/>
                      <a:r>
                        <a:rPr lang="en-US" sz="1600" baseline="0" dirty="0">
                          <a:solidFill>
                            <a:schemeClr val="bg1"/>
                          </a:solidFill>
                          <a:latin typeface="Calibri" panose="020F0502020204030204" pitchFamily="34" charset="0"/>
                        </a:rPr>
                        <a:t>Constipation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11 (7.4)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16 (10.7)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5 (3.4)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90757426"/>
                  </a:ext>
                </a:extLst>
              </a:tr>
              <a:tr h="168117">
                <a:tc>
                  <a:txBody>
                    <a:bodyPr/>
                    <a:lstStyle/>
                    <a:p>
                      <a:pPr algn="l"/>
                      <a:r>
                        <a:rPr lang="en-US" sz="1600" baseline="0" dirty="0">
                          <a:solidFill>
                            <a:schemeClr val="bg1"/>
                          </a:solidFill>
                          <a:latin typeface="Calibri" panose="020F0502020204030204" pitchFamily="34" charset="0"/>
                        </a:rPr>
                        <a:t>Nausea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13 (8.8)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15 (10.1)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12 (8.1)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52695848"/>
                  </a:ext>
                </a:extLst>
              </a:tr>
              <a:tr h="168117">
                <a:tc>
                  <a:txBody>
                    <a:bodyPr/>
                    <a:lstStyle/>
                    <a:p>
                      <a:pPr algn="l"/>
                      <a:r>
                        <a:rPr lang="en-US" sz="1600" baseline="0" dirty="0">
                          <a:solidFill>
                            <a:schemeClr val="bg1"/>
                          </a:solidFill>
                          <a:latin typeface="Calibri" panose="020F0502020204030204" pitchFamily="34" charset="0"/>
                        </a:rPr>
                        <a:t>Headache/fatigue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16 (10.8)/23 (15.5)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11 (7.4)/10 (6.7)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20 (13.5)/7 (4.7)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57115721"/>
                  </a:ext>
                </a:extLst>
              </a:tr>
              <a:tr h="168117">
                <a:tc>
                  <a:txBody>
                    <a:bodyPr/>
                    <a:lstStyle/>
                    <a:p>
                      <a:pPr algn="l"/>
                      <a:r>
                        <a:rPr lang="en-US" sz="1600" baseline="0" dirty="0">
                          <a:solidFill>
                            <a:schemeClr val="bg1"/>
                          </a:solidFill>
                          <a:latin typeface="Calibri" panose="020F0502020204030204" pitchFamily="34" charset="0"/>
                        </a:rPr>
                        <a:t>Diarrhea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10 (6.8)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10 (6.7)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10 (6.8)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62972962"/>
                  </a:ext>
                </a:extLst>
              </a:tr>
              <a:tr h="168117">
                <a:tc>
                  <a:txBody>
                    <a:bodyPr/>
                    <a:lstStyle/>
                    <a:p>
                      <a:pPr algn="l"/>
                      <a:r>
                        <a:rPr lang="en-US" sz="1600" baseline="0" dirty="0">
                          <a:solidFill>
                            <a:schemeClr val="bg1"/>
                          </a:solidFill>
                          <a:latin typeface="Calibri" panose="020F0502020204030204" pitchFamily="34" charset="0"/>
                        </a:rPr>
                        <a:t>Increased appetite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8 (5.4)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rPr>
                        <a:t>10 (6.7)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8 (5.4)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94046264"/>
                  </a:ext>
                </a:extLst>
              </a:tr>
              <a:tr h="168117">
                <a:tc>
                  <a:txBody>
                    <a:bodyPr/>
                    <a:lstStyle/>
                    <a:p>
                      <a:pPr algn="l"/>
                      <a:r>
                        <a:rPr lang="en-US" sz="1600" baseline="0" dirty="0">
                          <a:solidFill>
                            <a:schemeClr val="bg1"/>
                          </a:solidFill>
                          <a:latin typeface="Calibri" panose="020F0502020204030204" pitchFamily="34" charset="0"/>
                        </a:rPr>
                        <a:t>Increased weight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3 (2.0)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9 (6.0)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1 (0.7)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92620019"/>
                  </a:ext>
                </a:extLst>
              </a:tr>
              <a:tr h="168117">
                <a:tc>
                  <a:txBody>
                    <a:bodyPr/>
                    <a:lstStyle/>
                    <a:p>
                      <a:pPr algn="l"/>
                      <a:r>
                        <a:rPr lang="en-US" sz="1600" baseline="0" dirty="0">
                          <a:solidFill>
                            <a:schemeClr val="bg1"/>
                          </a:solidFill>
                          <a:latin typeface="Calibri" panose="020F0502020204030204" pitchFamily="34" charset="0"/>
                        </a:rPr>
                        <a:t>Irritability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9 (6.1)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5 (3.4)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rPr>
                        <a:t>9 (6.1)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10869617"/>
                  </a:ext>
                </a:extLst>
              </a:tr>
              <a:tr h="168117">
                <a:tc>
                  <a:txBody>
                    <a:bodyPr/>
                    <a:lstStyle/>
                    <a:p>
                      <a:pPr algn="l"/>
                      <a:r>
                        <a:rPr lang="en-US" sz="1600" baseline="0" dirty="0">
                          <a:solidFill>
                            <a:schemeClr val="bg1"/>
                          </a:solidFill>
                          <a:latin typeface="Calibri" panose="020F0502020204030204" pitchFamily="34" charset="0"/>
                        </a:rPr>
                        <a:t>Insomnia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16 (10.8)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12 (8.1)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rPr>
                        <a:t>10 (6.8)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61598605"/>
                  </a:ext>
                </a:extLst>
              </a:tr>
            </a:tbl>
          </a:graphicData>
        </a:graphic>
      </p:graphicFrame>
    </p:spTree>
    <p:extLst>
      <p:ext uri="{BB962C8B-B14F-4D97-AF65-F5344CB8AC3E}">
        <p14:creationId xmlns:p14="http://schemas.microsoft.com/office/powerpoint/2010/main" val="28301974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6" name="Group 125">
            <a:extLst>
              <a:ext uri="{FF2B5EF4-FFF2-40B4-BE49-F238E27FC236}">
                <a16:creationId xmlns:a16="http://schemas.microsoft.com/office/drawing/2014/main" id="{F3E017EF-102E-4A4A-8799-DF1E77BAF7E2}"/>
              </a:ext>
            </a:extLst>
          </p:cNvPr>
          <p:cNvGrpSpPr/>
          <p:nvPr/>
        </p:nvGrpSpPr>
        <p:grpSpPr>
          <a:xfrm>
            <a:off x="6553545" y="3515930"/>
            <a:ext cx="151834" cy="224927"/>
            <a:chOff x="4477294" y="2732882"/>
            <a:chExt cx="151834" cy="175553"/>
          </a:xfrm>
        </p:grpSpPr>
        <p:cxnSp>
          <p:nvCxnSpPr>
            <p:cNvPr id="127" name="Straight Connector 126">
              <a:extLst>
                <a:ext uri="{FF2B5EF4-FFF2-40B4-BE49-F238E27FC236}">
                  <a16:creationId xmlns:a16="http://schemas.microsoft.com/office/drawing/2014/main" id="{9965A41B-1738-4FD3-B21B-CBBC988559F2}"/>
                </a:ext>
              </a:extLst>
            </p:cNvPr>
            <p:cNvCxnSpPr/>
            <p:nvPr/>
          </p:nvCxnSpPr>
          <p:spPr bwMode="auto">
            <a:xfrm>
              <a:off x="4553211" y="2738730"/>
              <a:ext cx="0" cy="169705"/>
            </a:xfrm>
            <a:prstGeom prst="line">
              <a:avLst/>
            </a:prstGeom>
            <a:noFill/>
            <a:ln w="28575"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90CF94A2-F703-463B-AAD4-8F225FFD4640}"/>
                </a:ext>
              </a:extLst>
            </p:cNvPr>
            <p:cNvCxnSpPr/>
            <p:nvPr/>
          </p:nvCxnSpPr>
          <p:spPr bwMode="auto">
            <a:xfrm>
              <a:off x="4477294" y="2732882"/>
              <a:ext cx="151834" cy="0"/>
            </a:xfrm>
            <a:prstGeom prst="line">
              <a:avLst/>
            </a:prstGeom>
            <a:noFill/>
            <a:ln w="28575"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D0BB96BA-C53E-4153-BD27-E5E75B7EB6B1}"/>
                </a:ext>
              </a:extLst>
            </p:cNvPr>
            <p:cNvCxnSpPr/>
            <p:nvPr/>
          </p:nvCxnSpPr>
          <p:spPr bwMode="auto">
            <a:xfrm>
              <a:off x="4477294" y="2908435"/>
              <a:ext cx="151834"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BEE6361D-5BA8-4784-825C-9F18D4DE8012}"/>
              </a:ext>
            </a:extLst>
          </p:cNvPr>
          <p:cNvGrpSpPr/>
          <p:nvPr/>
        </p:nvGrpSpPr>
        <p:grpSpPr>
          <a:xfrm>
            <a:off x="6553545" y="4000760"/>
            <a:ext cx="151834" cy="224927"/>
            <a:chOff x="4477294" y="2732882"/>
            <a:chExt cx="151834" cy="175553"/>
          </a:xfrm>
        </p:grpSpPr>
        <p:cxnSp>
          <p:nvCxnSpPr>
            <p:cNvPr id="131" name="Straight Connector 130">
              <a:extLst>
                <a:ext uri="{FF2B5EF4-FFF2-40B4-BE49-F238E27FC236}">
                  <a16:creationId xmlns:a16="http://schemas.microsoft.com/office/drawing/2014/main" id="{F6BF4338-E795-4F5E-A942-B721D1F7964E}"/>
                </a:ext>
              </a:extLst>
            </p:cNvPr>
            <p:cNvCxnSpPr/>
            <p:nvPr/>
          </p:nvCxnSpPr>
          <p:spPr bwMode="auto">
            <a:xfrm>
              <a:off x="4553211" y="2738730"/>
              <a:ext cx="0" cy="169705"/>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15B0495C-E1D5-40C5-88AC-9CFF0D7EFBDB}"/>
                </a:ext>
              </a:extLst>
            </p:cNvPr>
            <p:cNvCxnSpPr/>
            <p:nvPr/>
          </p:nvCxnSpPr>
          <p:spPr bwMode="auto">
            <a:xfrm>
              <a:off x="4477294" y="2732882"/>
              <a:ext cx="151834" cy="0"/>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6A3832D1-2D0D-41DC-9A53-7FFB06CD4CA5}"/>
                </a:ext>
              </a:extLst>
            </p:cNvPr>
            <p:cNvCxnSpPr/>
            <p:nvPr/>
          </p:nvCxnSpPr>
          <p:spPr bwMode="auto">
            <a:xfrm>
              <a:off x="4477294" y="2908435"/>
              <a:ext cx="151834"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B48AD8CB-3B9D-4B14-8357-48C3ECB2B511}"/>
              </a:ext>
            </a:extLst>
          </p:cNvPr>
          <p:cNvGrpSpPr/>
          <p:nvPr/>
        </p:nvGrpSpPr>
        <p:grpSpPr>
          <a:xfrm>
            <a:off x="5595964" y="3420627"/>
            <a:ext cx="151834" cy="205487"/>
            <a:chOff x="4477294" y="2732882"/>
            <a:chExt cx="151834" cy="175553"/>
          </a:xfrm>
        </p:grpSpPr>
        <p:cxnSp>
          <p:nvCxnSpPr>
            <p:cNvPr id="119" name="Straight Connector 118">
              <a:extLst>
                <a:ext uri="{FF2B5EF4-FFF2-40B4-BE49-F238E27FC236}">
                  <a16:creationId xmlns:a16="http://schemas.microsoft.com/office/drawing/2014/main" id="{E7442698-CC15-4F17-8E8C-176AC1D6A6EC}"/>
                </a:ext>
              </a:extLst>
            </p:cNvPr>
            <p:cNvCxnSpPr/>
            <p:nvPr/>
          </p:nvCxnSpPr>
          <p:spPr bwMode="auto">
            <a:xfrm>
              <a:off x="4553211" y="2738730"/>
              <a:ext cx="0" cy="169705"/>
            </a:xfrm>
            <a:prstGeom prst="line">
              <a:avLst/>
            </a:prstGeom>
            <a:noFill/>
            <a:ln w="28575"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A91AE1C7-2E93-4822-858E-57A2A4843076}"/>
                </a:ext>
              </a:extLst>
            </p:cNvPr>
            <p:cNvCxnSpPr/>
            <p:nvPr/>
          </p:nvCxnSpPr>
          <p:spPr bwMode="auto">
            <a:xfrm>
              <a:off x="4477294" y="2732882"/>
              <a:ext cx="151834" cy="0"/>
            </a:xfrm>
            <a:prstGeom prst="line">
              <a:avLst/>
            </a:prstGeom>
            <a:noFill/>
            <a:ln w="28575"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B03EF315-5CA3-4AB9-A5F8-009516D72D2A}"/>
                </a:ext>
              </a:extLst>
            </p:cNvPr>
            <p:cNvCxnSpPr/>
            <p:nvPr/>
          </p:nvCxnSpPr>
          <p:spPr bwMode="auto">
            <a:xfrm>
              <a:off x="4477294" y="2908435"/>
              <a:ext cx="151834"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2224F00F-692B-4EC2-8833-5092CAC5B2AA}"/>
              </a:ext>
            </a:extLst>
          </p:cNvPr>
          <p:cNvGrpSpPr/>
          <p:nvPr/>
        </p:nvGrpSpPr>
        <p:grpSpPr>
          <a:xfrm>
            <a:off x="5595964" y="3885669"/>
            <a:ext cx="151834" cy="205487"/>
            <a:chOff x="4477294" y="2732882"/>
            <a:chExt cx="151834" cy="175553"/>
          </a:xfrm>
        </p:grpSpPr>
        <p:cxnSp>
          <p:nvCxnSpPr>
            <p:cNvPr id="123" name="Straight Connector 122">
              <a:extLst>
                <a:ext uri="{FF2B5EF4-FFF2-40B4-BE49-F238E27FC236}">
                  <a16:creationId xmlns:a16="http://schemas.microsoft.com/office/drawing/2014/main" id="{1350C6AB-142B-4DFB-8ACC-07164DFDA4C5}"/>
                </a:ext>
              </a:extLst>
            </p:cNvPr>
            <p:cNvCxnSpPr/>
            <p:nvPr/>
          </p:nvCxnSpPr>
          <p:spPr bwMode="auto">
            <a:xfrm>
              <a:off x="4553211" y="2738730"/>
              <a:ext cx="0" cy="169705"/>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F5AD6F36-517F-4FB6-B05D-AD4399D5C5FA}"/>
                </a:ext>
              </a:extLst>
            </p:cNvPr>
            <p:cNvCxnSpPr/>
            <p:nvPr/>
          </p:nvCxnSpPr>
          <p:spPr bwMode="auto">
            <a:xfrm>
              <a:off x="4477294" y="2732882"/>
              <a:ext cx="151834" cy="0"/>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70B2C5ED-63F2-4586-8ABC-258A2984F5EC}"/>
                </a:ext>
              </a:extLst>
            </p:cNvPr>
            <p:cNvCxnSpPr/>
            <p:nvPr/>
          </p:nvCxnSpPr>
          <p:spPr bwMode="auto">
            <a:xfrm>
              <a:off x="4477294" y="2908435"/>
              <a:ext cx="151834"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0" name="Group 109">
            <a:extLst>
              <a:ext uri="{FF2B5EF4-FFF2-40B4-BE49-F238E27FC236}">
                <a16:creationId xmlns:a16="http://schemas.microsoft.com/office/drawing/2014/main" id="{FB8D5C0C-0D5D-43AB-876E-AE48162F3C88}"/>
              </a:ext>
            </a:extLst>
          </p:cNvPr>
          <p:cNvGrpSpPr/>
          <p:nvPr/>
        </p:nvGrpSpPr>
        <p:grpSpPr>
          <a:xfrm>
            <a:off x="4638382" y="3306464"/>
            <a:ext cx="151834" cy="180950"/>
            <a:chOff x="4477294" y="2732882"/>
            <a:chExt cx="151834" cy="175553"/>
          </a:xfrm>
        </p:grpSpPr>
        <p:cxnSp>
          <p:nvCxnSpPr>
            <p:cNvPr id="111" name="Straight Connector 110">
              <a:extLst>
                <a:ext uri="{FF2B5EF4-FFF2-40B4-BE49-F238E27FC236}">
                  <a16:creationId xmlns:a16="http://schemas.microsoft.com/office/drawing/2014/main" id="{0399D8D8-C534-478F-9FA1-FCE7D2CA0740}"/>
                </a:ext>
              </a:extLst>
            </p:cNvPr>
            <p:cNvCxnSpPr/>
            <p:nvPr/>
          </p:nvCxnSpPr>
          <p:spPr bwMode="auto">
            <a:xfrm>
              <a:off x="4553211" y="2738730"/>
              <a:ext cx="0" cy="169705"/>
            </a:xfrm>
            <a:prstGeom prst="line">
              <a:avLst/>
            </a:prstGeom>
            <a:noFill/>
            <a:ln w="28575"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D5CAE862-AF8D-4880-B992-ED83B47CBE1F}"/>
                </a:ext>
              </a:extLst>
            </p:cNvPr>
            <p:cNvCxnSpPr/>
            <p:nvPr/>
          </p:nvCxnSpPr>
          <p:spPr bwMode="auto">
            <a:xfrm>
              <a:off x="4477294" y="2732882"/>
              <a:ext cx="151834" cy="0"/>
            </a:xfrm>
            <a:prstGeom prst="line">
              <a:avLst/>
            </a:prstGeom>
            <a:noFill/>
            <a:ln w="28575"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9E4B57E6-1152-43E5-82C8-9C79DC4B53F4}"/>
                </a:ext>
              </a:extLst>
            </p:cNvPr>
            <p:cNvCxnSpPr/>
            <p:nvPr/>
          </p:nvCxnSpPr>
          <p:spPr bwMode="auto">
            <a:xfrm>
              <a:off x="4477294" y="2908435"/>
              <a:ext cx="151834"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4" name="Group 113">
            <a:extLst>
              <a:ext uri="{FF2B5EF4-FFF2-40B4-BE49-F238E27FC236}">
                <a16:creationId xmlns:a16="http://schemas.microsoft.com/office/drawing/2014/main" id="{3D6FF03D-B9A7-47BF-94EA-D84F4EAF2628}"/>
              </a:ext>
            </a:extLst>
          </p:cNvPr>
          <p:cNvGrpSpPr/>
          <p:nvPr/>
        </p:nvGrpSpPr>
        <p:grpSpPr>
          <a:xfrm>
            <a:off x="4638382" y="3591937"/>
            <a:ext cx="151834" cy="180950"/>
            <a:chOff x="4477294" y="2732882"/>
            <a:chExt cx="151834" cy="175553"/>
          </a:xfrm>
        </p:grpSpPr>
        <p:cxnSp>
          <p:nvCxnSpPr>
            <p:cNvPr id="115" name="Straight Connector 114">
              <a:extLst>
                <a:ext uri="{FF2B5EF4-FFF2-40B4-BE49-F238E27FC236}">
                  <a16:creationId xmlns:a16="http://schemas.microsoft.com/office/drawing/2014/main" id="{3A80298B-5D3E-478C-A93A-E8E5C4548743}"/>
                </a:ext>
              </a:extLst>
            </p:cNvPr>
            <p:cNvCxnSpPr/>
            <p:nvPr/>
          </p:nvCxnSpPr>
          <p:spPr bwMode="auto">
            <a:xfrm>
              <a:off x="4553211" y="2738730"/>
              <a:ext cx="0" cy="169705"/>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F9BF9CCE-63F9-4298-92CE-551AB5498B30}"/>
                </a:ext>
              </a:extLst>
            </p:cNvPr>
            <p:cNvCxnSpPr/>
            <p:nvPr/>
          </p:nvCxnSpPr>
          <p:spPr bwMode="auto">
            <a:xfrm>
              <a:off x="4477294" y="2732882"/>
              <a:ext cx="151834" cy="0"/>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CA1ABD67-0993-4F04-B3A2-F600A3253463}"/>
                </a:ext>
              </a:extLst>
            </p:cNvPr>
            <p:cNvCxnSpPr/>
            <p:nvPr/>
          </p:nvCxnSpPr>
          <p:spPr bwMode="auto">
            <a:xfrm>
              <a:off x="4477294" y="2908435"/>
              <a:ext cx="151834"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 name="Group 20">
            <a:extLst>
              <a:ext uri="{FF2B5EF4-FFF2-40B4-BE49-F238E27FC236}">
                <a16:creationId xmlns:a16="http://schemas.microsoft.com/office/drawing/2014/main" id="{3990ECD3-84BE-4B2C-A1FD-3F70CE4BF505}"/>
              </a:ext>
            </a:extLst>
          </p:cNvPr>
          <p:cNvGrpSpPr/>
          <p:nvPr/>
        </p:nvGrpSpPr>
        <p:grpSpPr>
          <a:xfrm>
            <a:off x="3677665" y="2974053"/>
            <a:ext cx="151834" cy="156741"/>
            <a:chOff x="4477294" y="2732882"/>
            <a:chExt cx="151834" cy="175553"/>
          </a:xfrm>
        </p:grpSpPr>
        <p:cxnSp>
          <p:nvCxnSpPr>
            <p:cNvPr id="8" name="Straight Connector 7">
              <a:extLst>
                <a:ext uri="{FF2B5EF4-FFF2-40B4-BE49-F238E27FC236}">
                  <a16:creationId xmlns:a16="http://schemas.microsoft.com/office/drawing/2014/main" id="{187B297F-E069-4812-B837-F2820AC050CB}"/>
                </a:ext>
              </a:extLst>
            </p:cNvPr>
            <p:cNvCxnSpPr/>
            <p:nvPr/>
          </p:nvCxnSpPr>
          <p:spPr bwMode="auto">
            <a:xfrm>
              <a:off x="4553211" y="2738730"/>
              <a:ext cx="0" cy="169705"/>
            </a:xfrm>
            <a:prstGeom prst="line">
              <a:avLst/>
            </a:prstGeom>
            <a:noFill/>
            <a:ln w="28575" cap="flat" cmpd="sng" algn="ctr">
              <a:solidFill>
                <a:schemeClr val="accent3"/>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39727FC1-5A42-4992-A0FE-527A73C70855}"/>
                </a:ext>
              </a:extLst>
            </p:cNvPr>
            <p:cNvCxnSpPr/>
            <p:nvPr/>
          </p:nvCxnSpPr>
          <p:spPr bwMode="auto">
            <a:xfrm>
              <a:off x="4477294" y="2732882"/>
              <a:ext cx="151834" cy="0"/>
            </a:xfrm>
            <a:prstGeom prst="line">
              <a:avLst/>
            </a:prstGeom>
            <a:noFill/>
            <a:ln w="28575" cap="flat" cmpd="sng" algn="ctr">
              <a:solidFill>
                <a:schemeClr val="accent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74AF827D-95F8-416D-A191-B0A85630F5C2}"/>
                </a:ext>
              </a:extLst>
            </p:cNvPr>
            <p:cNvCxnSpPr/>
            <p:nvPr/>
          </p:nvCxnSpPr>
          <p:spPr bwMode="auto">
            <a:xfrm>
              <a:off x="4477294" y="2908435"/>
              <a:ext cx="151834"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53A69E26-D6B9-41CB-A12B-8519DC9C36E2}"/>
              </a:ext>
            </a:extLst>
          </p:cNvPr>
          <p:cNvGrpSpPr/>
          <p:nvPr/>
        </p:nvGrpSpPr>
        <p:grpSpPr>
          <a:xfrm>
            <a:off x="3677665" y="3218552"/>
            <a:ext cx="151834" cy="156741"/>
            <a:chOff x="4477294" y="2732882"/>
            <a:chExt cx="151834" cy="175553"/>
          </a:xfrm>
        </p:grpSpPr>
        <p:cxnSp>
          <p:nvCxnSpPr>
            <p:cNvPr id="107" name="Straight Connector 106">
              <a:extLst>
                <a:ext uri="{FF2B5EF4-FFF2-40B4-BE49-F238E27FC236}">
                  <a16:creationId xmlns:a16="http://schemas.microsoft.com/office/drawing/2014/main" id="{B0E664AD-580D-47E2-BAED-A64123216EC3}"/>
                </a:ext>
              </a:extLst>
            </p:cNvPr>
            <p:cNvCxnSpPr/>
            <p:nvPr/>
          </p:nvCxnSpPr>
          <p:spPr bwMode="auto">
            <a:xfrm>
              <a:off x="4553211" y="2738730"/>
              <a:ext cx="0" cy="169705"/>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EC0B6500-3DEE-4B8F-902B-ECCE81A2FD73}"/>
                </a:ext>
              </a:extLst>
            </p:cNvPr>
            <p:cNvCxnSpPr/>
            <p:nvPr/>
          </p:nvCxnSpPr>
          <p:spPr bwMode="auto">
            <a:xfrm>
              <a:off x="4477294" y="2732882"/>
              <a:ext cx="151834" cy="0"/>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3435D72D-831B-41B7-9E4B-35C4E2955C8F}"/>
                </a:ext>
              </a:extLst>
            </p:cNvPr>
            <p:cNvCxnSpPr/>
            <p:nvPr/>
          </p:nvCxnSpPr>
          <p:spPr bwMode="auto">
            <a:xfrm>
              <a:off x="4477294" y="2908435"/>
              <a:ext cx="151834" cy="0"/>
            </a:xfrm>
            <a:prstGeom prst="line">
              <a:avLst/>
            </a:prstGeom>
            <a:noFill/>
            <a:ln w="28575" cap="flat" cmpd="sng" algn="ctr">
              <a:solidFill>
                <a:schemeClr val="accent1"/>
              </a:solidFill>
              <a:prstDash val="solid"/>
              <a:round/>
              <a:headEnd type="none" w="med" len="med"/>
              <a:tailEnd type="none" w="med" len="med"/>
            </a:ln>
            <a:effectLst/>
          </p:spPr>
        </p:cxnSp>
      </p:grpSp>
      <p:sp>
        <p:nvSpPr>
          <p:cNvPr id="13" name="TextBox 12">
            <a:extLst>
              <a:ext uri="{FF2B5EF4-FFF2-40B4-BE49-F238E27FC236}">
                <a16:creationId xmlns:a16="http://schemas.microsoft.com/office/drawing/2014/main" id="{0D2D665D-5283-4953-B566-463CD97ACC37}"/>
              </a:ext>
            </a:extLst>
          </p:cNvPr>
          <p:cNvSpPr txBox="1"/>
          <p:nvPr/>
        </p:nvSpPr>
        <p:spPr>
          <a:xfrm>
            <a:off x="5651600" y="4059035"/>
            <a:ext cx="300083" cy="369332"/>
          </a:xfrm>
          <a:prstGeom prst="rect">
            <a:avLst/>
          </a:prstGeom>
          <a:noFill/>
          <a:ln>
            <a:noFill/>
          </a:ln>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92" name="Rectangle 91">
            <a:extLst>
              <a:ext uri="{FF2B5EF4-FFF2-40B4-BE49-F238E27FC236}">
                <a16:creationId xmlns:a16="http://schemas.microsoft.com/office/drawing/2014/main" id="{906D2816-5A75-4317-9D7F-2F43048795AD}"/>
              </a:ext>
            </a:extLst>
          </p:cNvPr>
          <p:cNvSpPr/>
          <p:nvPr/>
        </p:nvSpPr>
        <p:spPr bwMode="auto">
          <a:xfrm>
            <a:off x="3704363" y="3246989"/>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BDB74F8E-CA5C-41F2-BE60-52AA873AEE54}"/>
              </a:ext>
            </a:extLst>
          </p:cNvPr>
          <p:cNvSpPr/>
          <p:nvPr/>
        </p:nvSpPr>
        <p:spPr bwMode="auto">
          <a:xfrm>
            <a:off x="4659046" y="3635812"/>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2FB30641-77FB-4BF4-9791-2CC2F53C70C1}"/>
              </a:ext>
            </a:extLst>
          </p:cNvPr>
          <p:cNvSpPr/>
          <p:nvPr/>
        </p:nvSpPr>
        <p:spPr bwMode="auto">
          <a:xfrm>
            <a:off x="5615474" y="3929674"/>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3904A44C-469F-4F67-B12C-74CFB444D3B3}"/>
              </a:ext>
            </a:extLst>
          </p:cNvPr>
          <p:cNvSpPr/>
          <p:nvPr/>
        </p:nvSpPr>
        <p:spPr bwMode="auto">
          <a:xfrm>
            <a:off x="3689716" y="2996454"/>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452A63E0-0E40-4C38-9FD0-BB1BF1632675}"/>
              </a:ext>
            </a:extLst>
          </p:cNvPr>
          <p:cNvSpPr/>
          <p:nvPr/>
        </p:nvSpPr>
        <p:spPr bwMode="auto">
          <a:xfrm>
            <a:off x="4644399" y="3321538"/>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0E8B9B03-D9F6-4E59-BAE9-EA4F1EE42C46}"/>
              </a:ext>
            </a:extLst>
          </p:cNvPr>
          <p:cNvSpPr/>
          <p:nvPr/>
        </p:nvSpPr>
        <p:spPr bwMode="auto">
          <a:xfrm>
            <a:off x="5606570" y="3454875"/>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BAAC8AC3-076A-4E75-A67E-4D702FCFF87A}"/>
              </a:ext>
            </a:extLst>
          </p:cNvPr>
          <p:cNvSpPr/>
          <p:nvPr/>
        </p:nvSpPr>
        <p:spPr bwMode="auto">
          <a:xfrm>
            <a:off x="6571829" y="3565302"/>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34" name="Group 133">
            <a:extLst>
              <a:ext uri="{FF2B5EF4-FFF2-40B4-BE49-F238E27FC236}">
                <a16:creationId xmlns:a16="http://schemas.microsoft.com/office/drawing/2014/main" id="{006DE070-B521-4D86-BD87-70D4A8747FE0}"/>
              </a:ext>
            </a:extLst>
          </p:cNvPr>
          <p:cNvGrpSpPr/>
          <p:nvPr/>
        </p:nvGrpSpPr>
        <p:grpSpPr>
          <a:xfrm>
            <a:off x="7514238" y="3570951"/>
            <a:ext cx="151834" cy="224927"/>
            <a:chOff x="4477294" y="2732882"/>
            <a:chExt cx="151834" cy="175553"/>
          </a:xfrm>
        </p:grpSpPr>
        <p:cxnSp>
          <p:nvCxnSpPr>
            <p:cNvPr id="135" name="Straight Connector 134">
              <a:extLst>
                <a:ext uri="{FF2B5EF4-FFF2-40B4-BE49-F238E27FC236}">
                  <a16:creationId xmlns:a16="http://schemas.microsoft.com/office/drawing/2014/main" id="{38437ED6-6835-4E16-B77A-D05C6D74B533}"/>
                </a:ext>
              </a:extLst>
            </p:cNvPr>
            <p:cNvCxnSpPr/>
            <p:nvPr/>
          </p:nvCxnSpPr>
          <p:spPr bwMode="auto">
            <a:xfrm>
              <a:off x="4553211" y="2738730"/>
              <a:ext cx="0" cy="169705"/>
            </a:xfrm>
            <a:prstGeom prst="line">
              <a:avLst/>
            </a:prstGeom>
            <a:noFill/>
            <a:ln w="28575"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04E45B06-6BAF-46B6-9B31-D2B0534BB177}"/>
                </a:ext>
              </a:extLst>
            </p:cNvPr>
            <p:cNvCxnSpPr/>
            <p:nvPr/>
          </p:nvCxnSpPr>
          <p:spPr bwMode="auto">
            <a:xfrm>
              <a:off x="4477294" y="2732882"/>
              <a:ext cx="151834" cy="0"/>
            </a:xfrm>
            <a:prstGeom prst="line">
              <a:avLst/>
            </a:prstGeom>
            <a:noFill/>
            <a:ln w="28575"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3813A52C-2FE7-4965-B1FE-416049B1F207}"/>
                </a:ext>
              </a:extLst>
            </p:cNvPr>
            <p:cNvCxnSpPr/>
            <p:nvPr/>
          </p:nvCxnSpPr>
          <p:spPr bwMode="auto">
            <a:xfrm>
              <a:off x="4477294" y="2908435"/>
              <a:ext cx="151834"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217497E7-5642-4BC9-922F-D12E89DCF7AD}"/>
              </a:ext>
            </a:extLst>
          </p:cNvPr>
          <p:cNvGrpSpPr/>
          <p:nvPr/>
        </p:nvGrpSpPr>
        <p:grpSpPr>
          <a:xfrm>
            <a:off x="7514238" y="4200746"/>
            <a:ext cx="151834" cy="224927"/>
            <a:chOff x="4477294" y="2732882"/>
            <a:chExt cx="151834" cy="175553"/>
          </a:xfrm>
        </p:grpSpPr>
        <p:cxnSp>
          <p:nvCxnSpPr>
            <p:cNvPr id="139" name="Straight Connector 138">
              <a:extLst>
                <a:ext uri="{FF2B5EF4-FFF2-40B4-BE49-F238E27FC236}">
                  <a16:creationId xmlns:a16="http://schemas.microsoft.com/office/drawing/2014/main" id="{45850352-11AF-447D-BC57-EF6EA75BE5DB}"/>
                </a:ext>
              </a:extLst>
            </p:cNvPr>
            <p:cNvCxnSpPr/>
            <p:nvPr/>
          </p:nvCxnSpPr>
          <p:spPr bwMode="auto">
            <a:xfrm>
              <a:off x="4553211" y="2738730"/>
              <a:ext cx="0" cy="169705"/>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3AEC3394-6456-4CE2-BBD9-3891646CD5FF}"/>
                </a:ext>
              </a:extLst>
            </p:cNvPr>
            <p:cNvCxnSpPr/>
            <p:nvPr/>
          </p:nvCxnSpPr>
          <p:spPr bwMode="auto">
            <a:xfrm>
              <a:off x="4477294" y="2732882"/>
              <a:ext cx="151834" cy="0"/>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40176C76-4CEB-4457-8E82-2691AF700054}"/>
                </a:ext>
              </a:extLst>
            </p:cNvPr>
            <p:cNvCxnSpPr/>
            <p:nvPr/>
          </p:nvCxnSpPr>
          <p:spPr bwMode="auto">
            <a:xfrm>
              <a:off x="4477294" y="2908435"/>
              <a:ext cx="151834"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59C1C9BC-1EFA-432B-B970-096911F03165}"/>
              </a:ext>
            </a:extLst>
          </p:cNvPr>
          <p:cNvGrpSpPr/>
          <p:nvPr/>
        </p:nvGrpSpPr>
        <p:grpSpPr>
          <a:xfrm>
            <a:off x="8458347" y="3586495"/>
            <a:ext cx="151834" cy="247288"/>
            <a:chOff x="4477294" y="2732882"/>
            <a:chExt cx="151834" cy="175553"/>
          </a:xfrm>
        </p:grpSpPr>
        <p:cxnSp>
          <p:nvCxnSpPr>
            <p:cNvPr id="143" name="Straight Connector 142">
              <a:extLst>
                <a:ext uri="{FF2B5EF4-FFF2-40B4-BE49-F238E27FC236}">
                  <a16:creationId xmlns:a16="http://schemas.microsoft.com/office/drawing/2014/main" id="{3580828C-4025-429C-AE3B-D09B776FCA05}"/>
                </a:ext>
              </a:extLst>
            </p:cNvPr>
            <p:cNvCxnSpPr/>
            <p:nvPr/>
          </p:nvCxnSpPr>
          <p:spPr bwMode="auto">
            <a:xfrm>
              <a:off x="4553211" y="2738730"/>
              <a:ext cx="0" cy="169705"/>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15DD5E9F-5B79-4A1B-B6B1-250C698812FA}"/>
                </a:ext>
              </a:extLst>
            </p:cNvPr>
            <p:cNvCxnSpPr/>
            <p:nvPr/>
          </p:nvCxnSpPr>
          <p:spPr bwMode="auto">
            <a:xfrm>
              <a:off x="4477294" y="2732882"/>
              <a:ext cx="151834" cy="0"/>
            </a:xfrm>
            <a:prstGeom prst="line">
              <a:avLst/>
            </a:prstGeom>
            <a:noFill/>
            <a:ln w="28575"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177A3341-DE89-40FC-9F9C-99023FE8D776}"/>
                </a:ext>
              </a:extLst>
            </p:cNvPr>
            <p:cNvCxnSpPr/>
            <p:nvPr/>
          </p:nvCxnSpPr>
          <p:spPr bwMode="auto">
            <a:xfrm>
              <a:off x="4477294" y="2908435"/>
              <a:ext cx="151834"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417F28E4-A060-45AD-941C-92B213B7345F}"/>
              </a:ext>
            </a:extLst>
          </p:cNvPr>
          <p:cNvGrpSpPr/>
          <p:nvPr/>
        </p:nvGrpSpPr>
        <p:grpSpPr>
          <a:xfrm>
            <a:off x="8458347" y="4216290"/>
            <a:ext cx="151834" cy="247288"/>
            <a:chOff x="4477294" y="2732882"/>
            <a:chExt cx="151834" cy="175553"/>
          </a:xfrm>
        </p:grpSpPr>
        <p:cxnSp>
          <p:nvCxnSpPr>
            <p:cNvPr id="147" name="Straight Connector 146">
              <a:extLst>
                <a:ext uri="{FF2B5EF4-FFF2-40B4-BE49-F238E27FC236}">
                  <a16:creationId xmlns:a16="http://schemas.microsoft.com/office/drawing/2014/main" id="{C6A7246E-B659-44E3-A3FD-E80B5EBB4B39}"/>
                </a:ext>
              </a:extLst>
            </p:cNvPr>
            <p:cNvCxnSpPr/>
            <p:nvPr/>
          </p:nvCxnSpPr>
          <p:spPr bwMode="auto">
            <a:xfrm>
              <a:off x="4553211" y="2738730"/>
              <a:ext cx="0" cy="169705"/>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EB809F6C-B282-443A-A9DF-029FFEB490E2}"/>
                </a:ext>
              </a:extLst>
            </p:cNvPr>
            <p:cNvCxnSpPr/>
            <p:nvPr/>
          </p:nvCxnSpPr>
          <p:spPr bwMode="auto">
            <a:xfrm>
              <a:off x="4477294" y="2732882"/>
              <a:ext cx="151834" cy="0"/>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FF49569C-048F-4077-B5DE-913E7DAC770F}"/>
                </a:ext>
              </a:extLst>
            </p:cNvPr>
            <p:cNvCxnSpPr/>
            <p:nvPr/>
          </p:nvCxnSpPr>
          <p:spPr bwMode="auto">
            <a:xfrm>
              <a:off x="4477294" y="2908435"/>
              <a:ext cx="151834"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 name="Group 11">
            <a:extLst>
              <a:ext uri="{FF2B5EF4-FFF2-40B4-BE49-F238E27FC236}">
                <a16:creationId xmlns:a16="http://schemas.microsoft.com/office/drawing/2014/main" id="{7137178D-1C7E-4CB3-898F-C818089CAD8F}"/>
              </a:ext>
            </a:extLst>
          </p:cNvPr>
          <p:cNvGrpSpPr/>
          <p:nvPr/>
        </p:nvGrpSpPr>
        <p:grpSpPr>
          <a:xfrm>
            <a:off x="4685130" y="3130793"/>
            <a:ext cx="2231279" cy="1378800"/>
            <a:chOff x="10671590" y="1686914"/>
            <a:chExt cx="3500012" cy="1716064"/>
          </a:xfrm>
        </p:grpSpPr>
        <p:sp>
          <p:nvSpPr>
            <p:cNvPr id="36" name="TextBox 35">
              <a:extLst>
                <a:ext uri="{FF2B5EF4-FFF2-40B4-BE49-F238E27FC236}">
                  <a16:creationId xmlns:a16="http://schemas.microsoft.com/office/drawing/2014/main" id="{5B8E421A-4224-4331-B8A6-45F878BCF00D}"/>
                </a:ext>
              </a:extLst>
            </p:cNvPr>
            <p:cNvSpPr txBox="1"/>
            <p:nvPr/>
          </p:nvSpPr>
          <p:spPr>
            <a:xfrm>
              <a:off x="10671590" y="1686914"/>
              <a:ext cx="422939" cy="344755"/>
            </a:xfrm>
            <a:prstGeom prst="rect">
              <a:avLst/>
            </a:prstGeom>
            <a:noFill/>
          </p:spPr>
          <p:txBody>
            <a:bodyPr wrap="none" rtlCol="0">
              <a:spAutoFit/>
            </a:bodyPr>
            <a:lstStyle/>
            <a:p>
              <a:pPr lvl="0" algn="ctr" defTabSz="457200">
                <a:defRPr/>
              </a:pPr>
              <a:r>
                <a:rPr lang="en-GB" b="1" baseline="30000" dirty="0">
                  <a:solidFill>
                    <a:srgbClr val="000000"/>
                  </a:solidFill>
                  <a:latin typeface="Calibri" panose="020F0502020204030204" pitchFamily="34" charset="0"/>
                  <a:cs typeface="Calibri" panose="020F0502020204030204" pitchFamily="34" charset="0"/>
                </a:rPr>
                <a:t>†</a:t>
              </a:r>
              <a:endParaRPr kumimoji="0" lang="en-GB" sz="1400" b="1"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7" name="TextBox 36">
              <a:extLst>
                <a:ext uri="{FF2B5EF4-FFF2-40B4-BE49-F238E27FC236}">
                  <a16:creationId xmlns:a16="http://schemas.microsoft.com/office/drawing/2014/main" id="{26E7D809-80D8-4D83-AC53-7B23AAABDB4F}"/>
                </a:ext>
              </a:extLst>
            </p:cNvPr>
            <p:cNvSpPr txBox="1"/>
            <p:nvPr/>
          </p:nvSpPr>
          <p:spPr>
            <a:xfrm>
              <a:off x="13761237" y="3058223"/>
              <a:ext cx="410365" cy="344755"/>
            </a:xfrm>
            <a:prstGeom prst="rect">
              <a:avLst/>
            </a:prstGeom>
            <a:noFill/>
          </p:spPr>
          <p:txBody>
            <a:bodyPr wrap="none" rtlCol="0">
              <a:spAutoFit/>
            </a:bodyPr>
            <a:lstStyle/>
            <a:p>
              <a:pPr lvl="0" algn="ctr" defTabSz="457200">
                <a:defRPr/>
              </a:pPr>
              <a:r>
                <a:rPr lang="en-GB" baseline="30000" dirty="0">
                  <a:solidFill>
                    <a:schemeClr val="bg1"/>
                  </a:solidFill>
                  <a:latin typeface="Calibri" panose="020F0502020204030204" pitchFamily="34" charset="0"/>
                  <a:cs typeface="Calibri" panose="020F0502020204030204" pitchFamily="34" charset="0"/>
                </a:rPr>
                <a:t>‡</a:t>
              </a:r>
              <a:endParaRPr kumimoji="0" lang="en-GB" sz="2400" b="1"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sp>
        <p:nvSpPr>
          <p:cNvPr id="4" name="Freeform: Shape 3">
            <a:extLst>
              <a:ext uri="{FF2B5EF4-FFF2-40B4-BE49-F238E27FC236}">
                <a16:creationId xmlns:a16="http://schemas.microsoft.com/office/drawing/2014/main" id="{42D96EB8-E268-490E-92FB-7FE5127665A5}"/>
              </a:ext>
            </a:extLst>
          </p:cNvPr>
          <p:cNvSpPr/>
          <p:nvPr/>
        </p:nvSpPr>
        <p:spPr bwMode="auto">
          <a:xfrm>
            <a:off x="2793304" y="2699359"/>
            <a:ext cx="5749447" cy="1628383"/>
          </a:xfrm>
          <a:custGeom>
            <a:avLst/>
            <a:gdLst>
              <a:gd name="connsiteX0" fmla="*/ 0 w 5749447"/>
              <a:gd name="connsiteY0" fmla="*/ 0 h 1628383"/>
              <a:gd name="connsiteX1" fmla="*/ 964504 w 5749447"/>
              <a:gd name="connsiteY1" fmla="*/ 594986 h 1628383"/>
              <a:gd name="connsiteX2" fmla="*/ 1916482 w 5749447"/>
              <a:gd name="connsiteY2" fmla="*/ 989556 h 1628383"/>
              <a:gd name="connsiteX3" fmla="*/ 2887249 w 5749447"/>
              <a:gd name="connsiteY3" fmla="*/ 1290181 h 1628383"/>
              <a:gd name="connsiteX4" fmla="*/ 3826701 w 5749447"/>
              <a:gd name="connsiteY4" fmla="*/ 1421704 h 1628383"/>
              <a:gd name="connsiteX5" fmla="*/ 4797469 w 5749447"/>
              <a:gd name="connsiteY5" fmla="*/ 1615857 h 1628383"/>
              <a:gd name="connsiteX6" fmla="*/ 5749447 w 5749447"/>
              <a:gd name="connsiteY6" fmla="*/ 1628383 h 1628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9447" h="1628383">
                <a:moveTo>
                  <a:pt x="0" y="0"/>
                </a:moveTo>
                <a:lnTo>
                  <a:pt x="964504" y="594986"/>
                </a:lnTo>
                <a:lnTo>
                  <a:pt x="1916482" y="989556"/>
                </a:lnTo>
                <a:lnTo>
                  <a:pt x="2887249" y="1290181"/>
                </a:lnTo>
                <a:lnTo>
                  <a:pt x="3826701" y="1421704"/>
                </a:lnTo>
                <a:lnTo>
                  <a:pt x="4797469" y="1615857"/>
                </a:lnTo>
                <a:lnTo>
                  <a:pt x="5749447" y="1628383"/>
                </a:lnTo>
              </a:path>
            </a:pathLst>
          </a:custGeom>
          <a:noFill/>
          <a:ln w="28575">
            <a:solidFill>
              <a:schemeClr val="accent1"/>
            </a:solidFill>
            <a:miter lim="800000"/>
            <a:headEnd/>
            <a:tailEnd/>
          </a:ln>
        </p:spPr>
        <p:txBody>
          <a:bodyPr rtlCol="0" anchor="ctr"/>
          <a:lstStyle/>
          <a:p>
            <a:pPr algn="ctr"/>
            <a:endParaRPr lang="en-US" dirty="0"/>
          </a:p>
        </p:txBody>
      </p:sp>
      <p:sp>
        <p:nvSpPr>
          <p:cNvPr id="6" name="Freeform: Shape 5">
            <a:extLst>
              <a:ext uri="{FF2B5EF4-FFF2-40B4-BE49-F238E27FC236}">
                <a16:creationId xmlns:a16="http://schemas.microsoft.com/office/drawing/2014/main" id="{40EC856D-1F5D-4AAB-906A-BC1B05BF5C15}"/>
              </a:ext>
            </a:extLst>
          </p:cNvPr>
          <p:cNvSpPr/>
          <p:nvPr/>
        </p:nvSpPr>
        <p:spPr bwMode="auto">
          <a:xfrm>
            <a:off x="2818356" y="2705622"/>
            <a:ext cx="5749447" cy="1002082"/>
          </a:xfrm>
          <a:custGeom>
            <a:avLst/>
            <a:gdLst>
              <a:gd name="connsiteX0" fmla="*/ 0 w 5749447"/>
              <a:gd name="connsiteY0" fmla="*/ 0 h 1002082"/>
              <a:gd name="connsiteX1" fmla="*/ 920663 w 5749447"/>
              <a:gd name="connsiteY1" fmla="*/ 338203 h 1002082"/>
              <a:gd name="connsiteX2" fmla="*/ 1885167 w 5749447"/>
              <a:gd name="connsiteY2" fmla="*/ 682668 h 1002082"/>
              <a:gd name="connsiteX3" fmla="*/ 2849671 w 5749447"/>
              <a:gd name="connsiteY3" fmla="*/ 820455 h 1002082"/>
              <a:gd name="connsiteX4" fmla="*/ 3832965 w 5749447"/>
              <a:gd name="connsiteY4" fmla="*/ 914400 h 1002082"/>
              <a:gd name="connsiteX5" fmla="*/ 4784943 w 5749447"/>
              <a:gd name="connsiteY5" fmla="*/ 983293 h 1002082"/>
              <a:gd name="connsiteX6" fmla="*/ 5749447 w 5749447"/>
              <a:gd name="connsiteY6" fmla="*/ 1002082 h 100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9447" h="1002082">
                <a:moveTo>
                  <a:pt x="0" y="0"/>
                </a:moveTo>
                <a:lnTo>
                  <a:pt x="920663" y="338203"/>
                </a:lnTo>
                <a:lnTo>
                  <a:pt x="1885167" y="682668"/>
                </a:lnTo>
                <a:lnTo>
                  <a:pt x="2849671" y="820455"/>
                </a:lnTo>
                <a:lnTo>
                  <a:pt x="3832965" y="914400"/>
                </a:lnTo>
                <a:lnTo>
                  <a:pt x="4784943" y="983293"/>
                </a:lnTo>
                <a:lnTo>
                  <a:pt x="5749447" y="1002082"/>
                </a:lnTo>
              </a:path>
            </a:pathLst>
          </a:custGeom>
          <a:noFill/>
          <a:ln w="28575">
            <a:solidFill>
              <a:schemeClr val="accent3"/>
            </a:solidFill>
            <a:miter lim="800000"/>
            <a:headEnd/>
            <a:tailEnd/>
          </a:ln>
        </p:spPr>
        <p:txBody>
          <a:bodyPr rtlCol="0" anchor="ctr"/>
          <a:lstStyle/>
          <a:p>
            <a:pPr algn="ctr"/>
            <a:endParaRPr lang="en-US" dirty="0"/>
          </a:p>
        </p:txBody>
      </p:sp>
      <p:sp>
        <p:nvSpPr>
          <p:cNvPr id="2" name="Title 1">
            <a:extLst>
              <a:ext uri="{FF2B5EF4-FFF2-40B4-BE49-F238E27FC236}">
                <a16:creationId xmlns:a16="http://schemas.microsoft.com/office/drawing/2014/main" id="{E5BCEC4B-5CB0-41B9-87E2-8ABB6BB72564}"/>
              </a:ext>
            </a:extLst>
          </p:cNvPr>
          <p:cNvSpPr>
            <a:spLocks noGrp="1"/>
          </p:cNvSpPr>
          <p:nvPr>
            <p:ph type="title"/>
          </p:nvPr>
        </p:nvSpPr>
        <p:spPr/>
        <p:txBody>
          <a:bodyPr/>
          <a:lstStyle/>
          <a:p>
            <a:r>
              <a:rPr lang="en-US" dirty="0"/>
              <a:t>MDD Treatment Augmentation With Brexpiprazole</a:t>
            </a:r>
          </a:p>
        </p:txBody>
      </p:sp>
      <p:sp>
        <p:nvSpPr>
          <p:cNvPr id="3" name="Content Placeholder 2">
            <a:extLst>
              <a:ext uri="{FF2B5EF4-FFF2-40B4-BE49-F238E27FC236}">
                <a16:creationId xmlns:a16="http://schemas.microsoft.com/office/drawing/2014/main" id="{1875EEF3-739A-46FD-B395-19206FBE326C}"/>
              </a:ext>
            </a:extLst>
          </p:cNvPr>
          <p:cNvSpPr>
            <a:spLocks noGrp="1"/>
          </p:cNvSpPr>
          <p:nvPr>
            <p:ph idx="1"/>
          </p:nvPr>
        </p:nvSpPr>
        <p:spPr>
          <a:xfrm>
            <a:off x="604675" y="1513047"/>
            <a:ext cx="10877529" cy="769643"/>
          </a:xfrm>
        </p:spPr>
        <p:txBody>
          <a:bodyPr/>
          <a:lstStyle/>
          <a:p>
            <a:r>
              <a:rPr lang="en-GB" sz="2400" dirty="0">
                <a:solidFill>
                  <a:prstClr val="black"/>
                </a:solidFill>
              </a:rPr>
              <a:t>Randomized, placebo-controlled phase III study of adjunctive brexpiprazole in patients with MDD and incomplete response to antidepressant therapy (N = 353)</a:t>
            </a:r>
            <a:endParaRPr lang="en-US" sz="2400" dirty="0"/>
          </a:p>
        </p:txBody>
      </p:sp>
      <p:sp>
        <p:nvSpPr>
          <p:cNvPr id="24" name="Text Box 11">
            <a:extLst>
              <a:ext uri="{FF2B5EF4-FFF2-40B4-BE49-F238E27FC236}">
                <a16:creationId xmlns:a16="http://schemas.microsoft.com/office/drawing/2014/main" id="{C74D7627-39D2-40FC-8BF2-75CA1F1C9B1A}"/>
              </a:ext>
            </a:extLst>
          </p:cNvPr>
          <p:cNvSpPr txBox="1">
            <a:spLocks noChangeArrowheads="1"/>
          </p:cNvSpPr>
          <p:nvPr/>
        </p:nvSpPr>
        <p:spPr bwMode="auto">
          <a:xfrm>
            <a:off x="437147" y="6366391"/>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0" fontAlgn="base" hangingPunct="0">
              <a:lnSpc>
                <a:spcPct val="100000"/>
              </a:lnSpc>
              <a:spcBef>
                <a:spcPct val="0"/>
              </a:spcBef>
              <a:spcAft>
                <a:spcPct val="0"/>
              </a:spcAft>
              <a:buClrTx/>
              <a:buNone/>
              <a:defRPr/>
            </a:pPr>
            <a:r>
              <a:rPr lang="fr-FR" altLang="en-US" sz="1200" dirty="0">
                <a:solidFill>
                  <a:srgbClr val="455560"/>
                </a:solidFill>
                <a:latin typeface="Calibri" panose="020F0502020204030204" pitchFamily="34" charset="0"/>
                <a:cs typeface="Arial" panose="020B0604020202020204" pitchFamily="34" charset="0"/>
              </a:rPr>
              <a:t>Thase. J Clin Psychiatry. 2015;76:1224.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25" name="Group 1">
            <a:extLst>
              <a:ext uri="{FF2B5EF4-FFF2-40B4-BE49-F238E27FC236}">
                <a16:creationId xmlns:a16="http://schemas.microsoft.com/office/drawing/2014/main" id="{52375172-B64B-4A64-ABF0-C063A806D3AE}"/>
              </a:ext>
            </a:extLst>
          </p:cNvPr>
          <p:cNvGrpSpPr>
            <a:grpSpLocks/>
          </p:cNvGrpSpPr>
          <p:nvPr/>
        </p:nvGrpSpPr>
        <p:grpSpPr bwMode="auto">
          <a:xfrm>
            <a:off x="9392911" y="6213768"/>
            <a:ext cx="2488502" cy="449064"/>
            <a:chOff x="9602074" y="3550251"/>
            <a:chExt cx="2488502" cy="449257"/>
          </a:xfrm>
        </p:grpSpPr>
        <p:pic>
          <p:nvPicPr>
            <p:cNvPr id="26" name="Picture 25">
              <a:extLst>
                <a:ext uri="{FF2B5EF4-FFF2-40B4-BE49-F238E27FC236}">
                  <a16:creationId xmlns:a16="http://schemas.microsoft.com/office/drawing/2014/main" id="{8085CF03-13ED-444C-831A-553F353C0C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7" name="Rectangle 8">
              <a:extLst>
                <a:ext uri="{FF2B5EF4-FFF2-40B4-BE49-F238E27FC236}">
                  <a16:creationId xmlns:a16="http://schemas.microsoft.com/office/drawing/2014/main" id="{576D5056-A369-4872-A2EC-A4D082A1B42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46" name="Rectangle 26">
            <a:extLst>
              <a:ext uri="{FF2B5EF4-FFF2-40B4-BE49-F238E27FC236}">
                <a16:creationId xmlns:a16="http://schemas.microsoft.com/office/drawing/2014/main" id="{408A97C9-0DDB-462C-BE74-1ADCB16C7F2D}"/>
              </a:ext>
            </a:extLst>
          </p:cNvPr>
          <p:cNvSpPr>
            <a:spLocks noChangeArrowheads="1"/>
          </p:cNvSpPr>
          <p:nvPr/>
        </p:nvSpPr>
        <p:spPr bwMode="auto">
          <a:xfrm rot="16200000">
            <a:off x="-96301" y="3917254"/>
            <a:ext cx="3441910" cy="584775"/>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a:buNone/>
              <a:defRPr sz="1400" b="1" i="0" u="none" strike="noStrike" kern="1200" baseline="0">
                <a:solidFill>
                  <a:srgbClr val="000000"/>
                </a:solidFill>
                <a:latin typeface="+mn-lt"/>
                <a:ea typeface="+mn-ea"/>
                <a:cs typeface="+mn-cs"/>
              </a:defRPr>
            </a:pPr>
            <a:r>
              <a:rPr lang="en-GB" sz="1600" b="1" dirty="0">
                <a:solidFill>
                  <a:srgbClr val="000000"/>
                </a:solidFill>
                <a:latin typeface="Calibri" panose="020F0502020204030204" pitchFamily="34" charset="0"/>
              </a:rPr>
              <a:t>Mean (SE) Change </a:t>
            </a:r>
            <a:br>
              <a:rPr lang="en-GB" sz="1600" b="1" dirty="0">
                <a:solidFill>
                  <a:srgbClr val="000000"/>
                </a:solidFill>
                <a:latin typeface="Calibri" panose="020F0502020204030204" pitchFamily="34" charset="0"/>
              </a:rPr>
            </a:br>
            <a:r>
              <a:rPr lang="en-GB" sz="1600" b="1" dirty="0">
                <a:solidFill>
                  <a:srgbClr val="000000"/>
                </a:solidFill>
                <a:latin typeface="Calibri" panose="020F0502020204030204" pitchFamily="34" charset="0"/>
              </a:rPr>
              <a:t>in MADRS Total Score</a:t>
            </a:r>
            <a:endParaRPr lang="en-GB" sz="1600" b="1" baseline="30000" dirty="0">
              <a:solidFill>
                <a:srgbClr val="000000"/>
              </a:solidFill>
              <a:latin typeface="Calibri" panose="020F0502020204030204" pitchFamily="34" charset="0"/>
            </a:endParaRPr>
          </a:p>
        </p:txBody>
      </p:sp>
      <p:sp>
        <p:nvSpPr>
          <p:cNvPr id="47" name="Rectangle 26">
            <a:extLst>
              <a:ext uri="{FF2B5EF4-FFF2-40B4-BE49-F238E27FC236}">
                <a16:creationId xmlns:a16="http://schemas.microsoft.com/office/drawing/2014/main" id="{A34DBBEB-F27F-4492-AB21-E9AC69285EDA}"/>
              </a:ext>
            </a:extLst>
          </p:cNvPr>
          <p:cNvSpPr>
            <a:spLocks noChangeArrowheads="1"/>
          </p:cNvSpPr>
          <p:nvPr/>
        </p:nvSpPr>
        <p:spPr bwMode="auto">
          <a:xfrm>
            <a:off x="4914937" y="6135035"/>
            <a:ext cx="1520330"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b="1" dirty="0">
                <a:solidFill>
                  <a:schemeClr val="bg1"/>
                </a:solidFill>
                <a:latin typeface="Calibri" panose="020F0502020204030204" pitchFamily="34" charset="0"/>
              </a:rPr>
              <a:t>Wk</a:t>
            </a:r>
          </a:p>
        </p:txBody>
      </p:sp>
      <p:sp>
        <p:nvSpPr>
          <p:cNvPr id="50" name="Line 36">
            <a:extLst>
              <a:ext uri="{FF2B5EF4-FFF2-40B4-BE49-F238E27FC236}">
                <a16:creationId xmlns:a16="http://schemas.microsoft.com/office/drawing/2014/main" id="{24939CF9-4472-4A80-8D21-585A1262FBAB}"/>
              </a:ext>
            </a:extLst>
          </p:cNvPr>
          <p:cNvSpPr>
            <a:spLocks noChangeShapeType="1"/>
          </p:cNvSpPr>
          <p:nvPr/>
        </p:nvSpPr>
        <p:spPr bwMode="auto">
          <a:xfrm>
            <a:off x="9129648" y="2738730"/>
            <a:ext cx="378390" cy="0"/>
          </a:xfrm>
          <a:prstGeom prst="line">
            <a:avLst/>
          </a:prstGeom>
          <a:noFill/>
          <a:ln w="28575">
            <a:solidFill>
              <a:schemeClr val="accent3"/>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51" name="Oval 37">
            <a:extLst>
              <a:ext uri="{FF2B5EF4-FFF2-40B4-BE49-F238E27FC236}">
                <a16:creationId xmlns:a16="http://schemas.microsoft.com/office/drawing/2014/main" id="{0871652B-4E76-4254-AEE1-0D325293DC0D}"/>
              </a:ext>
            </a:extLst>
          </p:cNvPr>
          <p:cNvSpPr>
            <a:spLocks noChangeArrowheads="1"/>
          </p:cNvSpPr>
          <p:nvPr/>
        </p:nvSpPr>
        <p:spPr bwMode="auto">
          <a:xfrm>
            <a:off x="9258498" y="2670467"/>
            <a:ext cx="146050" cy="146050"/>
          </a:xfrm>
          <a:prstGeom prst="ellipse">
            <a:avLst/>
          </a:prstGeom>
          <a:solidFill>
            <a:schemeClr val="accent3"/>
          </a:solidFill>
          <a:ln w="9525">
            <a:noFill/>
            <a:round/>
            <a:headEnd/>
            <a:tailEnd/>
          </a:ln>
        </p:spPr>
        <p:txBody>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spcBef>
                <a:spcPct val="35000"/>
              </a:spcBef>
              <a:spcAft>
                <a:spcPct val="25000"/>
              </a:spcAft>
              <a:buClr>
                <a:schemeClr val="folHlink"/>
              </a:buClr>
              <a:buFont typeface="Arial" panose="020B0604020202020204" pitchFamily="34" charset="0"/>
              <a:buChar char="•"/>
            </a:pPr>
            <a:endParaRPr lang="en-US" altLang="en-US" sz="1800" dirty="0">
              <a:solidFill>
                <a:schemeClr val="bg1"/>
              </a:solidFill>
              <a:latin typeface="Calibri" panose="020F0502020204030204" pitchFamily="34" charset="0"/>
            </a:endParaRPr>
          </a:p>
        </p:txBody>
      </p:sp>
      <p:sp>
        <p:nvSpPr>
          <p:cNvPr id="54" name="Freeform: Shape 53">
            <a:extLst>
              <a:ext uri="{FF2B5EF4-FFF2-40B4-BE49-F238E27FC236}">
                <a16:creationId xmlns:a16="http://schemas.microsoft.com/office/drawing/2014/main" id="{4B59EF13-9155-4C45-9589-9D9E4FDCCB6D}"/>
              </a:ext>
            </a:extLst>
          </p:cNvPr>
          <p:cNvSpPr/>
          <p:nvPr/>
        </p:nvSpPr>
        <p:spPr bwMode="auto">
          <a:xfrm>
            <a:off x="2368054" y="2691044"/>
            <a:ext cx="6614096" cy="3120272"/>
          </a:xfrm>
          <a:custGeom>
            <a:avLst/>
            <a:gdLst>
              <a:gd name="connsiteX0" fmla="*/ 0 w 6636470"/>
              <a:gd name="connsiteY0" fmla="*/ 0 h 3120272"/>
              <a:gd name="connsiteX1" fmla="*/ 0 w 6636470"/>
              <a:gd name="connsiteY1" fmla="*/ 3120272 h 3120272"/>
              <a:gd name="connsiteX2" fmla="*/ 6636470 w 6636470"/>
              <a:gd name="connsiteY2" fmla="*/ 3120272 h 3120272"/>
            </a:gdLst>
            <a:ahLst/>
            <a:cxnLst>
              <a:cxn ang="0">
                <a:pos x="connsiteX0" y="connsiteY0"/>
              </a:cxn>
              <a:cxn ang="0">
                <a:pos x="connsiteX1" y="connsiteY1"/>
              </a:cxn>
              <a:cxn ang="0">
                <a:pos x="connsiteX2" y="connsiteY2"/>
              </a:cxn>
            </a:cxnLst>
            <a:rect l="l" t="t" r="r" b="b"/>
            <a:pathLst>
              <a:path w="6636470" h="3120272">
                <a:moveTo>
                  <a:pt x="0" y="0"/>
                </a:moveTo>
                <a:lnTo>
                  <a:pt x="0" y="3120272"/>
                </a:lnTo>
                <a:lnTo>
                  <a:pt x="6636470" y="3120272"/>
                </a:lnTo>
              </a:path>
            </a:pathLst>
          </a:custGeom>
          <a:noFill/>
          <a:ln w="2857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grpSp>
        <p:nvGrpSpPr>
          <p:cNvPr id="55" name="Group 54">
            <a:extLst>
              <a:ext uri="{FF2B5EF4-FFF2-40B4-BE49-F238E27FC236}">
                <a16:creationId xmlns:a16="http://schemas.microsoft.com/office/drawing/2014/main" id="{C1F1D4C9-E939-4787-B10F-2B379638B946}"/>
              </a:ext>
            </a:extLst>
          </p:cNvPr>
          <p:cNvGrpSpPr/>
          <p:nvPr/>
        </p:nvGrpSpPr>
        <p:grpSpPr>
          <a:xfrm>
            <a:off x="2273786" y="2701331"/>
            <a:ext cx="94268" cy="3109717"/>
            <a:chOff x="2273786" y="2701331"/>
            <a:chExt cx="94268" cy="3109717"/>
          </a:xfrm>
        </p:grpSpPr>
        <p:cxnSp>
          <p:nvCxnSpPr>
            <p:cNvPr id="56" name="Straight Connector 55">
              <a:extLst>
                <a:ext uri="{FF2B5EF4-FFF2-40B4-BE49-F238E27FC236}">
                  <a16:creationId xmlns:a16="http://schemas.microsoft.com/office/drawing/2014/main" id="{98814C78-E42B-47D1-BBFE-21840D6B1171}"/>
                </a:ext>
              </a:extLst>
            </p:cNvPr>
            <p:cNvCxnSpPr/>
            <p:nvPr/>
          </p:nvCxnSpPr>
          <p:spPr bwMode="auto">
            <a:xfrm>
              <a:off x="2273786" y="2701331"/>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FD86B757-57B2-41A4-8168-D530459B1F92}"/>
                </a:ext>
              </a:extLst>
            </p:cNvPr>
            <p:cNvCxnSpPr/>
            <p:nvPr/>
          </p:nvCxnSpPr>
          <p:spPr bwMode="auto">
            <a:xfrm>
              <a:off x="2273786" y="309004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73797CF7-7C22-4B5E-8CD4-D1C5E1612922}"/>
                </a:ext>
              </a:extLst>
            </p:cNvPr>
            <p:cNvCxnSpPr/>
            <p:nvPr/>
          </p:nvCxnSpPr>
          <p:spPr bwMode="auto">
            <a:xfrm>
              <a:off x="2273786" y="3478761"/>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3F5BFFAB-DDAC-4297-86D0-90BA36382D2A}"/>
                </a:ext>
              </a:extLst>
            </p:cNvPr>
            <p:cNvCxnSpPr/>
            <p:nvPr/>
          </p:nvCxnSpPr>
          <p:spPr bwMode="auto">
            <a:xfrm>
              <a:off x="2273786" y="386747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31512B07-81A4-437E-8CC3-CCA47BDDE024}"/>
                </a:ext>
              </a:extLst>
            </p:cNvPr>
            <p:cNvCxnSpPr/>
            <p:nvPr/>
          </p:nvCxnSpPr>
          <p:spPr bwMode="auto">
            <a:xfrm>
              <a:off x="2273786" y="464490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B71ABCF6-795D-47C3-973E-A7C68C9DB988}"/>
                </a:ext>
              </a:extLst>
            </p:cNvPr>
            <p:cNvCxnSpPr/>
            <p:nvPr/>
          </p:nvCxnSpPr>
          <p:spPr bwMode="auto">
            <a:xfrm>
              <a:off x="2273786" y="542233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796FDF78-4705-4EF5-BADF-5E67BAE99C14}"/>
                </a:ext>
              </a:extLst>
            </p:cNvPr>
            <p:cNvCxnSpPr/>
            <p:nvPr/>
          </p:nvCxnSpPr>
          <p:spPr bwMode="auto">
            <a:xfrm>
              <a:off x="2273786" y="5811048"/>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AE6FAF81-014D-466A-8C61-6AC0758A0789}"/>
                </a:ext>
              </a:extLst>
            </p:cNvPr>
            <p:cNvCxnSpPr/>
            <p:nvPr/>
          </p:nvCxnSpPr>
          <p:spPr bwMode="auto">
            <a:xfrm>
              <a:off x="2273786" y="5033621"/>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687A05B0-E40F-433F-810C-092CE6723CFA}"/>
                </a:ext>
              </a:extLst>
            </p:cNvPr>
            <p:cNvCxnSpPr/>
            <p:nvPr/>
          </p:nvCxnSpPr>
          <p:spPr bwMode="auto">
            <a:xfrm>
              <a:off x="2273786" y="4256191"/>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65" name="Group 64">
            <a:extLst>
              <a:ext uri="{FF2B5EF4-FFF2-40B4-BE49-F238E27FC236}">
                <a16:creationId xmlns:a16="http://schemas.microsoft.com/office/drawing/2014/main" id="{D32EB2D6-DC53-469B-BD88-4A058B5430F5}"/>
              </a:ext>
            </a:extLst>
          </p:cNvPr>
          <p:cNvGrpSpPr/>
          <p:nvPr/>
        </p:nvGrpSpPr>
        <p:grpSpPr>
          <a:xfrm rot="5400000">
            <a:off x="5630467" y="2986693"/>
            <a:ext cx="103841" cy="5742603"/>
            <a:chOff x="2273786" y="3478761"/>
            <a:chExt cx="94268" cy="2332287"/>
          </a:xfrm>
        </p:grpSpPr>
        <p:cxnSp>
          <p:nvCxnSpPr>
            <p:cNvPr id="66" name="Straight Connector 65">
              <a:extLst>
                <a:ext uri="{FF2B5EF4-FFF2-40B4-BE49-F238E27FC236}">
                  <a16:creationId xmlns:a16="http://schemas.microsoft.com/office/drawing/2014/main" id="{4D68D902-B99F-45AB-A690-391112E282A3}"/>
                </a:ext>
              </a:extLst>
            </p:cNvPr>
            <p:cNvCxnSpPr/>
            <p:nvPr/>
          </p:nvCxnSpPr>
          <p:spPr bwMode="auto">
            <a:xfrm>
              <a:off x="2273786" y="3478761"/>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37E755FA-6D32-4547-B1C0-DDA3CBD9EA45}"/>
                </a:ext>
              </a:extLst>
            </p:cNvPr>
            <p:cNvCxnSpPr/>
            <p:nvPr/>
          </p:nvCxnSpPr>
          <p:spPr bwMode="auto">
            <a:xfrm>
              <a:off x="2273786" y="386747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0ABFD7A2-AC8B-41B7-B46A-83A0462C4C22}"/>
                </a:ext>
              </a:extLst>
            </p:cNvPr>
            <p:cNvCxnSpPr/>
            <p:nvPr/>
          </p:nvCxnSpPr>
          <p:spPr bwMode="auto">
            <a:xfrm>
              <a:off x="2273786" y="464490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0FA3FB1E-F61C-4BBF-8DB7-5FC95872F23E}"/>
                </a:ext>
              </a:extLst>
            </p:cNvPr>
            <p:cNvCxnSpPr/>
            <p:nvPr/>
          </p:nvCxnSpPr>
          <p:spPr bwMode="auto">
            <a:xfrm>
              <a:off x="2273786" y="5422336"/>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2845526F-6C13-4921-B6F1-59FE6399EB8F}"/>
                </a:ext>
              </a:extLst>
            </p:cNvPr>
            <p:cNvCxnSpPr/>
            <p:nvPr/>
          </p:nvCxnSpPr>
          <p:spPr bwMode="auto">
            <a:xfrm>
              <a:off x="2273786" y="5811048"/>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C8ACAF97-FD3B-45CF-BD6D-722E58A868C0}"/>
                </a:ext>
              </a:extLst>
            </p:cNvPr>
            <p:cNvCxnSpPr/>
            <p:nvPr/>
          </p:nvCxnSpPr>
          <p:spPr bwMode="auto">
            <a:xfrm>
              <a:off x="2273786" y="5033621"/>
              <a:ext cx="9426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BFC11F42-F7CE-40FB-9E6E-A6EC839CD506}"/>
                </a:ext>
              </a:extLst>
            </p:cNvPr>
            <p:cNvCxnSpPr/>
            <p:nvPr/>
          </p:nvCxnSpPr>
          <p:spPr bwMode="auto">
            <a:xfrm>
              <a:off x="2273786" y="4256191"/>
              <a:ext cx="94268" cy="0"/>
            </a:xfrm>
            <a:prstGeom prst="line">
              <a:avLst/>
            </a:prstGeom>
            <a:noFill/>
            <a:ln w="28575" cap="flat" cmpd="sng" algn="ctr">
              <a:solidFill>
                <a:schemeClr val="bg1"/>
              </a:solidFill>
              <a:prstDash val="solid"/>
              <a:round/>
              <a:headEnd type="none" w="med" len="med"/>
              <a:tailEnd type="none" w="med" len="med"/>
            </a:ln>
            <a:effectLst/>
          </p:spPr>
        </p:cxnSp>
      </p:grpSp>
      <p:sp>
        <p:nvSpPr>
          <p:cNvPr id="73" name="Rectangle 26">
            <a:extLst>
              <a:ext uri="{FF2B5EF4-FFF2-40B4-BE49-F238E27FC236}">
                <a16:creationId xmlns:a16="http://schemas.microsoft.com/office/drawing/2014/main" id="{89C3DCD2-0218-488A-A73A-C348B14BD2D6}"/>
              </a:ext>
            </a:extLst>
          </p:cNvPr>
          <p:cNvSpPr>
            <a:spLocks noChangeArrowheads="1"/>
          </p:cNvSpPr>
          <p:nvPr/>
        </p:nvSpPr>
        <p:spPr bwMode="auto">
          <a:xfrm>
            <a:off x="1864677" y="2536500"/>
            <a:ext cx="440133"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0</a:t>
            </a:r>
          </a:p>
        </p:txBody>
      </p:sp>
      <p:sp>
        <p:nvSpPr>
          <p:cNvPr id="74" name="Rectangle 26">
            <a:extLst>
              <a:ext uri="{FF2B5EF4-FFF2-40B4-BE49-F238E27FC236}">
                <a16:creationId xmlns:a16="http://schemas.microsoft.com/office/drawing/2014/main" id="{0143EED3-F49D-4A93-9043-780F7067CCD7}"/>
              </a:ext>
            </a:extLst>
          </p:cNvPr>
          <p:cNvSpPr>
            <a:spLocks noChangeArrowheads="1"/>
          </p:cNvSpPr>
          <p:nvPr/>
        </p:nvSpPr>
        <p:spPr bwMode="auto">
          <a:xfrm>
            <a:off x="1875916" y="2908435"/>
            <a:ext cx="440133"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-2</a:t>
            </a:r>
          </a:p>
        </p:txBody>
      </p:sp>
      <p:sp>
        <p:nvSpPr>
          <p:cNvPr id="75" name="Rectangle 26">
            <a:extLst>
              <a:ext uri="{FF2B5EF4-FFF2-40B4-BE49-F238E27FC236}">
                <a16:creationId xmlns:a16="http://schemas.microsoft.com/office/drawing/2014/main" id="{2DE69945-2064-4F8A-9E74-F5C4862B97C4}"/>
              </a:ext>
            </a:extLst>
          </p:cNvPr>
          <p:cNvSpPr>
            <a:spLocks noChangeArrowheads="1"/>
          </p:cNvSpPr>
          <p:nvPr/>
        </p:nvSpPr>
        <p:spPr bwMode="auto">
          <a:xfrm>
            <a:off x="1882929" y="3310008"/>
            <a:ext cx="440133"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-4</a:t>
            </a:r>
          </a:p>
        </p:txBody>
      </p:sp>
      <p:sp>
        <p:nvSpPr>
          <p:cNvPr id="76" name="Rectangle 26">
            <a:extLst>
              <a:ext uri="{FF2B5EF4-FFF2-40B4-BE49-F238E27FC236}">
                <a16:creationId xmlns:a16="http://schemas.microsoft.com/office/drawing/2014/main" id="{1738F517-DEB4-49D3-87DE-39523E21B4BA}"/>
              </a:ext>
            </a:extLst>
          </p:cNvPr>
          <p:cNvSpPr>
            <a:spLocks noChangeArrowheads="1"/>
          </p:cNvSpPr>
          <p:nvPr/>
        </p:nvSpPr>
        <p:spPr bwMode="auto">
          <a:xfrm>
            <a:off x="1885779" y="3692983"/>
            <a:ext cx="440133"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-6</a:t>
            </a:r>
          </a:p>
        </p:txBody>
      </p:sp>
      <p:sp>
        <p:nvSpPr>
          <p:cNvPr id="77" name="Rectangle 26">
            <a:extLst>
              <a:ext uri="{FF2B5EF4-FFF2-40B4-BE49-F238E27FC236}">
                <a16:creationId xmlns:a16="http://schemas.microsoft.com/office/drawing/2014/main" id="{C575E16B-91F1-40FB-852F-436D432216F4}"/>
              </a:ext>
            </a:extLst>
          </p:cNvPr>
          <p:cNvSpPr>
            <a:spLocks noChangeArrowheads="1"/>
          </p:cNvSpPr>
          <p:nvPr/>
        </p:nvSpPr>
        <p:spPr bwMode="auto">
          <a:xfrm>
            <a:off x="1892792" y="4094556"/>
            <a:ext cx="440133"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-8</a:t>
            </a:r>
          </a:p>
        </p:txBody>
      </p:sp>
      <p:sp>
        <p:nvSpPr>
          <p:cNvPr id="78" name="Rectangle 26">
            <a:extLst>
              <a:ext uri="{FF2B5EF4-FFF2-40B4-BE49-F238E27FC236}">
                <a16:creationId xmlns:a16="http://schemas.microsoft.com/office/drawing/2014/main" id="{B77F6A19-7F27-41C7-90D2-F78E937B80B6}"/>
              </a:ext>
            </a:extLst>
          </p:cNvPr>
          <p:cNvSpPr>
            <a:spLocks noChangeArrowheads="1"/>
          </p:cNvSpPr>
          <p:nvPr/>
        </p:nvSpPr>
        <p:spPr bwMode="auto">
          <a:xfrm>
            <a:off x="1846327" y="4455918"/>
            <a:ext cx="473917"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-10</a:t>
            </a:r>
          </a:p>
        </p:txBody>
      </p:sp>
      <p:sp>
        <p:nvSpPr>
          <p:cNvPr id="79" name="Rectangle 26">
            <a:extLst>
              <a:ext uri="{FF2B5EF4-FFF2-40B4-BE49-F238E27FC236}">
                <a16:creationId xmlns:a16="http://schemas.microsoft.com/office/drawing/2014/main" id="{48E21972-99F2-4C09-BEB8-715F2B4FF02D}"/>
              </a:ext>
            </a:extLst>
          </p:cNvPr>
          <p:cNvSpPr>
            <a:spLocks noChangeArrowheads="1"/>
          </p:cNvSpPr>
          <p:nvPr/>
        </p:nvSpPr>
        <p:spPr bwMode="auto">
          <a:xfrm>
            <a:off x="1820412" y="4857491"/>
            <a:ext cx="506845"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-12</a:t>
            </a:r>
          </a:p>
        </p:txBody>
      </p:sp>
      <p:sp>
        <p:nvSpPr>
          <p:cNvPr id="80" name="Rectangle 26">
            <a:extLst>
              <a:ext uri="{FF2B5EF4-FFF2-40B4-BE49-F238E27FC236}">
                <a16:creationId xmlns:a16="http://schemas.microsoft.com/office/drawing/2014/main" id="{BF89ADBF-9632-4E75-85D3-528CF6DA981F}"/>
              </a:ext>
            </a:extLst>
          </p:cNvPr>
          <p:cNvSpPr>
            <a:spLocks noChangeArrowheads="1"/>
          </p:cNvSpPr>
          <p:nvPr/>
        </p:nvSpPr>
        <p:spPr bwMode="auto">
          <a:xfrm>
            <a:off x="1785558" y="5240466"/>
            <a:ext cx="544550"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-14</a:t>
            </a:r>
          </a:p>
        </p:txBody>
      </p:sp>
      <p:sp>
        <p:nvSpPr>
          <p:cNvPr id="81" name="Rectangle 26">
            <a:extLst>
              <a:ext uri="{FF2B5EF4-FFF2-40B4-BE49-F238E27FC236}">
                <a16:creationId xmlns:a16="http://schemas.microsoft.com/office/drawing/2014/main" id="{8AF82A5D-4CC6-41AC-AD7F-23EBB16686D1}"/>
              </a:ext>
            </a:extLst>
          </p:cNvPr>
          <p:cNvSpPr>
            <a:spLocks noChangeArrowheads="1"/>
          </p:cNvSpPr>
          <p:nvPr/>
        </p:nvSpPr>
        <p:spPr bwMode="auto">
          <a:xfrm>
            <a:off x="1785559" y="5642039"/>
            <a:ext cx="551562"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-16</a:t>
            </a:r>
          </a:p>
        </p:txBody>
      </p:sp>
      <p:sp>
        <p:nvSpPr>
          <p:cNvPr id="82" name="Rectangle 26">
            <a:extLst>
              <a:ext uri="{FF2B5EF4-FFF2-40B4-BE49-F238E27FC236}">
                <a16:creationId xmlns:a16="http://schemas.microsoft.com/office/drawing/2014/main" id="{6BF6254A-E9B2-472C-8DB8-4EB27E12967C}"/>
              </a:ext>
            </a:extLst>
          </p:cNvPr>
          <p:cNvSpPr>
            <a:spLocks noChangeArrowheads="1"/>
          </p:cNvSpPr>
          <p:nvPr/>
        </p:nvSpPr>
        <p:spPr bwMode="auto">
          <a:xfrm>
            <a:off x="2396551" y="5879439"/>
            <a:ext cx="911854"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Baseline</a:t>
            </a:r>
          </a:p>
        </p:txBody>
      </p:sp>
      <p:sp>
        <p:nvSpPr>
          <p:cNvPr id="83" name="Rectangle 26">
            <a:extLst>
              <a:ext uri="{FF2B5EF4-FFF2-40B4-BE49-F238E27FC236}">
                <a16:creationId xmlns:a16="http://schemas.microsoft.com/office/drawing/2014/main" id="{CBF1DFC6-D599-42CF-B068-B7C6B8D7BA86}"/>
              </a:ext>
            </a:extLst>
          </p:cNvPr>
          <p:cNvSpPr>
            <a:spLocks noChangeArrowheads="1"/>
          </p:cNvSpPr>
          <p:nvPr/>
        </p:nvSpPr>
        <p:spPr bwMode="auto">
          <a:xfrm>
            <a:off x="3532299" y="5879439"/>
            <a:ext cx="451896"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1</a:t>
            </a:r>
          </a:p>
        </p:txBody>
      </p:sp>
      <p:sp>
        <p:nvSpPr>
          <p:cNvPr id="84" name="Rectangle 26">
            <a:extLst>
              <a:ext uri="{FF2B5EF4-FFF2-40B4-BE49-F238E27FC236}">
                <a16:creationId xmlns:a16="http://schemas.microsoft.com/office/drawing/2014/main" id="{4DCEE189-D3A9-44EC-B98A-0D1405205BE3}"/>
              </a:ext>
            </a:extLst>
          </p:cNvPr>
          <p:cNvSpPr>
            <a:spLocks noChangeArrowheads="1"/>
          </p:cNvSpPr>
          <p:nvPr/>
        </p:nvSpPr>
        <p:spPr bwMode="auto">
          <a:xfrm>
            <a:off x="4499326" y="5879439"/>
            <a:ext cx="451896"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2</a:t>
            </a:r>
          </a:p>
        </p:txBody>
      </p:sp>
      <p:sp>
        <p:nvSpPr>
          <p:cNvPr id="85" name="Rectangle 26">
            <a:extLst>
              <a:ext uri="{FF2B5EF4-FFF2-40B4-BE49-F238E27FC236}">
                <a16:creationId xmlns:a16="http://schemas.microsoft.com/office/drawing/2014/main" id="{A3DE50C7-53DE-4DB4-806B-C3AA9B8C7C42}"/>
              </a:ext>
            </a:extLst>
          </p:cNvPr>
          <p:cNvSpPr>
            <a:spLocks noChangeArrowheads="1"/>
          </p:cNvSpPr>
          <p:nvPr/>
        </p:nvSpPr>
        <p:spPr bwMode="auto">
          <a:xfrm>
            <a:off x="5456436" y="5879439"/>
            <a:ext cx="451896"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3</a:t>
            </a:r>
          </a:p>
        </p:txBody>
      </p:sp>
      <p:sp>
        <p:nvSpPr>
          <p:cNvPr id="86" name="Rectangle 26">
            <a:extLst>
              <a:ext uri="{FF2B5EF4-FFF2-40B4-BE49-F238E27FC236}">
                <a16:creationId xmlns:a16="http://schemas.microsoft.com/office/drawing/2014/main" id="{081AF7F7-D1B1-4C8B-94B7-A9A720A79E52}"/>
              </a:ext>
            </a:extLst>
          </p:cNvPr>
          <p:cNvSpPr>
            <a:spLocks noChangeArrowheads="1"/>
          </p:cNvSpPr>
          <p:nvPr/>
        </p:nvSpPr>
        <p:spPr bwMode="auto">
          <a:xfrm>
            <a:off x="6413545" y="5879439"/>
            <a:ext cx="451896"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4</a:t>
            </a:r>
          </a:p>
        </p:txBody>
      </p:sp>
      <p:sp>
        <p:nvSpPr>
          <p:cNvPr id="87" name="Rectangle 26">
            <a:extLst>
              <a:ext uri="{FF2B5EF4-FFF2-40B4-BE49-F238E27FC236}">
                <a16:creationId xmlns:a16="http://schemas.microsoft.com/office/drawing/2014/main" id="{3BCA8EA5-0914-49EA-A5BD-137E63465D1D}"/>
              </a:ext>
            </a:extLst>
          </p:cNvPr>
          <p:cNvSpPr>
            <a:spLocks noChangeArrowheads="1"/>
          </p:cNvSpPr>
          <p:nvPr/>
        </p:nvSpPr>
        <p:spPr bwMode="auto">
          <a:xfrm>
            <a:off x="7380572" y="5879439"/>
            <a:ext cx="451896"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5</a:t>
            </a:r>
          </a:p>
        </p:txBody>
      </p:sp>
      <p:sp>
        <p:nvSpPr>
          <p:cNvPr id="88" name="Rectangle 26">
            <a:extLst>
              <a:ext uri="{FF2B5EF4-FFF2-40B4-BE49-F238E27FC236}">
                <a16:creationId xmlns:a16="http://schemas.microsoft.com/office/drawing/2014/main" id="{9399937C-6067-4547-8EA5-C75E246BB403}"/>
              </a:ext>
            </a:extLst>
          </p:cNvPr>
          <p:cNvSpPr>
            <a:spLocks noChangeArrowheads="1"/>
          </p:cNvSpPr>
          <p:nvPr/>
        </p:nvSpPr>
        <p:spPr bwMode="auto">
          <a:xfrm>
            <a:off x="8337682" y="5879439"/>
            <a:ext cx="451896" cy="338554"/>
          </a:xfrm>
          <a:prstGeom prst="rect">
            <a:avLst/>
          </a:prstGeom>
          <a:noFill/>
          <a:ln>
            <a:noFill/>
          </a:ln>
        </p:spPr>
        <p:txBody>
          <a:bodyPr wrap="square">
            <a:spAutoFit/>
          </a:bodyPr>
          <a:lstStyle>
            <a:lvl1pPr eaLnBrk="0" hangingPunct="0">
              <a:spcBef>
                <a:spcPct val="20000"/>
              </a:spcBef>
              <a:buFont typeface="Arial" pitchFamily="34" charset="0"/>
              <a:buChar char="•"/>
              <a:defRPr sz="3200">
                <a:solidFill>
                  <a:srgbClr val="3C3C3B"/>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rgbClr val="3C3C3B"/>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rgbClr val="3C3C3B"/>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rgbClr val="3C3C3B"/>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2000">
                <a:solidFill>
                  <a:srgbClr val="3C3C3B"/>
                </a:solidFill>
                <a:latin typeface="Arial" pitchFamily="34" charset="0"/>
                <a:cs typeface="Arial" pitchFamily="34" charset="0"/>
              </a:defRPr>
            </a:lvl9pPr>
          </a:lstStyle>
          <a:p>
            <a:pPr algn="ctr" defTabSz="457200" eaLnBrk="1" fontAlgn="base" hangingPunct="1">
              <a:spcBef>
                <a:spcPct val="0"/>
              </a:spcBef>
              <a:spcAft>
                <a:spcPct val="0"/>
              </a:spcAft>
              <a:buNone/>
            </a:pPr>
            <a:r>
              <a:rPr lang="en-GB" altLang="en-US" sz="1600" dirty="0">
                <a:solidFill>
                  <a:schemeClr val="bg1"/>
                </a:solidFill>
                <a:latin typeface="Calibri" panose="020F0502020204030204" pitchFamily="34" charset="0"/>
              </a:rPr>
              <a:t>6</a:t>
            </a:r>
          </a:p>
        </p:txBody>
      </p:sp>
      <p:sp>
        <p:nvSpPr>
          <p:cNvPr id="91" name="Rectangle 90">
            <a:extLst>
              <a:ext uri="{FF2B5EF4-FFF2-40B4-BE49-F238E27FC236}">
                <a16:creationId xmlns:a16="http://schemas.microsoft.com/office/drawing/2014/main" id="{4801E4CF-244C-4F24-9ED1-45A19534EC78}"/>
              </a:ext>
            </a:extLst>
          </p:cNvPr>
          <p:cNvSpPr/>
          <p:nvPr/>
        </p:nvSpPr>
        <p:spPr bwMode="auto">
          <a:xfrm>
            <a:off x="2786422" y="2658054"/>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65C6CB8C-2777-42AD-85F1-D0BC1E1C79D4}"/>
              </a:ext>
            </a:extLst>
          </p:cNvPr>
          <p:cNvSpPr/>
          <p:nvPr/>
        </p:nvSpPr>
        <p:spPr bwMode="auto">
          <a:xfrm>
            <a:off x="6581809" y="4067853"/>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B5619AD9-FFE2-45C0-86E9-D1D54B4806F4}"/>
              </a:ext>
            </a:extLst>
          </p:cNvPr>
          <p:cNvSpPr/>
          <p:nvPr/>
        </p:nvSpPr>
        <p:spPr bwMode="auto">
          <a:xfrm>
            <a:off x="7538724" y="4256191"/>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5639E852-64EE-43BC-9CAD-56AA6168E036}"/>
              </a:ext>
            </a:extLst>
          </p:cNvPr>
          <p:cNvSpPr/>
          <p:nvPr/>
        </p:nvSpPr>
        <p:spPr bwMode="auto">
          <a:xfrm>
            <a:off x="8483044" y="4279389"/>
            <a:ext cx="107767" cy="1077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75324F04-8886-4CDA-8516-74213732390D}"/>
              </a:ext>
            </a:extLst>
          </p:cNvPr>
          <p:cNvSpPr/>
          <p:nvPr/>
        </p:nvSpPr>
        <p:spPr bwMode="auto">
          <a:xfrm>
            <a:off x="2776434" y="2643407"/>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4A91460E-5C9D-4468-84FD-FF7904977433}"/>
              </a:ext>
            </a:extLst>
          </p:cNvPr>
          <p:cNvSpPr/>
          <p:nvPr/>
        </p:nvSpPr>
        <p:spPr bwMode="auto">
          <a:xfrm>
            <a:off x="7519858" y="3621164"/>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0BF673FE-4AF3-42BB-9C22-C6DDFDE2E285}"/>
              </a:ext>
            </a:extLst>
          </p:cNvPr>
          <p:cNvSpPr/>
          <p:nvPr/>
        </p:nvSpPr>
        <p:spPr bwMode="auto">
          <a:xfrm>
            <a:off x="8468397" y="3645721"/>
            <a:ext cx="137062" cy="1370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TextBox 150">
            <a:extLst>
              <a:ext uri="{FF2B5EF4-FFF2-40B4-BE49-F238E27FC236}">
                <a16:creationId xmlns:a16="http://schemas.microsoft.com/office/drawing/2014/main" id="{A4D54C5B-FF39-4929-9D99-C862F125191F}"/>
              </a:ext>
            </a:extLst>
          </p:cNvPr>
          <p:cNvSpPr txBox="1"/>
          <p:nvPr/>
        </p:nvSpPr>
        <p:spPr>
          <a:xfrm>
            <a:off x="7617347" y="4466780"/>
            <a:ext cx="261610" cy="276999"/>
          </a:xfrm>
          <a:prstGeom prst="rect">
            <a:avLst/>
          </a:prstGeom>
          <a:noFill/>
        </p:spPr>
        <p:txBody>
          <a:bodyPr wrap="none" rtlCol="0">
            <a:spAutoFit/>
          </a:bodyPr>
          <a:lstStyle/>
          <a:p>
            <a:pPr lvl="0" algn="ctr" defTabSz="457200">
              <a:defRPr/>
            </a:pPr>
            <a:r>
              <a:rPr lang="en-GB" baseline="30000" dirty="0">
                <a:solidFill>
                  <a:schemeClr val="bg1"/>
                </a:solidFill>
                <a:latin typeface="Calibri" panose="020F0502020204030204" pitchFamily="34" charset="0"/>
                <a:cs typeface="Calibri" panose="020F0502020204030204" pitchFamily="34" charset="0"/>
              </a:rPr>
              <a:t>‡</a:t>
            </a:r>
            <a:endParaRPr kumimoji="0" lang="en-GB" sz="2400" b="1"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52" name="TextBox 151">
            <a:extLst>
              <a:ext uri="{FF2B5EF4-FFF2-40B4-BE49-F238E27FC236}">
                <a16:creationId xmlns:a16="http://schemas.microsoft.com/office/drawing/2014/main" id="{6AF667E9-417A-471C-8352-2D3D3B9F045B}"/>
              </a:ext>
            </a:extLst>
          </p:cNvPr>
          <p:cNvSpPr txBox="1"/>
          <p:nvPr/>
        </p:nvSpPr>
        <p:spPr>
          <a:xfrm>
            <a:off x="8553689" y="4479117"/>
            <a:ext cx="261610" cy="276999"/>
          </a:xfrm>
          <a:prstGeom prst="rect">
            <a:avLst/>
          </a:prstGeom>
          <a:noFill/>
        </p:spPr>
        <p:txBody>
          <a:bodyPr wrap="none" rtlCol="0">
            <a:spAutoFit/>
          </a:bodyPr>
          <a:lstStyle/>
          <a:p>
            <a:pPr lvl="0" algn="ctr" defTabSz="457200">
              <a:defRPr/>
            </a:pPr>
            <a:r>
              <a:rPr lang="en-GB" baseline="30000" dirty="0">
                <a:solidFill>
                  <a:schemeClr val="bg1"/>
                </a:solidFill>
                <a:latin typeface="Calibri" panose="020F0502020204030204" pitchFamily="34" charset="0"/>
                <a:cs typeface="Calibri" panose="020F0502020204030204" pitchFamily="34" charset="0"/>
              </a:rPr>
              <a:t>‡</a:t>
            </a:r>
            <a:endParaRPr kumimoji="0" lang="en-GB" sz="2400" b="1"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63" name="TextBox 162">
            <a:extLst>
              <a:ext uri="{FF2B5EF4-FFF2-40B4-BE49-F238E27FC236}">
                <a16:creationId xmlns:a16="http://schemas.microsoft.com/office/drawing/2014/main" id="{4D8666B3-4232-4847-A419-B9B5345C5654}"/>
              </a:ext>
            </a:extLst>
          </p:cNvPr>
          <p:cNvSpPr txBox="1"/>
          <p:nvPr/>
        </p:nvSpPr>
        <p:spPr bwMode="auto">
          <a:xfrm>
            <a:off x="9490026" y="2547504"/>
            <a:ext cx="1959713"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dirty="0">
                <a:solidFill>
                  <a:schemeClr val="bg1"/>
                </a:solidFill>
                <a:latin typeface="Calibri" panose="020F0502020204030204" pitchFamily="34" charset="0"/>
              </a:rPr>
              <a:t>Placebo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antidepressant</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(n = 178)</a:t>
            </a:r>
          </a:p>
          <a:p>
            <a:pPr>
              <a:spcBef>
                <a:spcPct val="50000"/>
              </a:spcBef>
              <a:spcAft>
                <a:spcPct val="0"/>
              </a:spcAft>
            </a:pPr>
            <a:r>
              <a:rPr lang="en-US" dirty="0">
                <a:solidFill>
                  <a:schemeClr val="bg1"/>
                </a:solidFill>
                <a:latin typeface="Calibri" panose="020F0502020204030204" pitchFamily="34" charset="0"/>
              </a:rPr>
              <a:t>Brexpiprazole + antidepressant</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(n = 175)</a:t>
            </a:r>
          </a:p>
        </p:txBody>
      </p:sp>
      <p:sp>
        <p:nvSpPr>
          <p:cNvPr id="166" name="Line 33">
            <a:extLst>
              <a:ext uri="{FF2B5EF4-FFF2-40B4-BE49-F238E27FC236}">
                <a16:creationId xmlns:a16="http://schemas.microsoft.com/office/drawing/2014/main" id="{B6A00426-4722-4F1B-A4DF-7F31989D45AD}"/>
              </a:ext>
            </a:extLst>
          </p:cNvPr>
          <p:cNvSpPr>
            <a:spLocks noChangeShapeType="1"/>
          </p:cNvSpPr>
          <p:nvPr/>
        </p:nvSpPr>
        <p:spPr bwMode="auto">
          <a:xfrm>
            <a:off x="9116981" y="3691684"/>
            <a:ext cx="391057" cy="0"/>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67" name="Rectangle 34">
            <a:extLst>
              <a:ext uri="{FF2B5EF4-FFF2-40B4-BE49-F238E27FC236}">
                <a16:creationId xmlns:a16="http://schemas.microsoft.com/office/drawing/2014/main" id="{4B759847-1CF6-40F1-8E28-A5A730125E37}"/>
              </a:ext>
            </a:extLst>
          </p:cNvPr>
          <p:cNvSpPr>
            <a:spLocks noChangeArrowheads="1"/>
          </p:cNvSpPr>
          <p:nvPr/>
        </p:nvSpPr>
        <p:spPr bwMode="auto">
          <a:xfrm>
            <a:off x="9247315" y="3617071"/>
            <a:ext cx="146050" cy="146050"/>
          </a:xfrm>
          <a:prstGeom prst="rect">
            <a:avLst/>
          </a:prstGeom>
          <a:solidFill>
            <a:schemeClr val="accent1"/>
          </a:solidFill>
          <a:ln w="9525">
            <a:noFill/>
            <a:miter lim="800000"/>
            <a:headEnd/>
            <a:tailEnd/>
          </a:ln>
        </p:spPr>
        <p:txBody>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spcBef>
                <a:spcPct val="35000"/>
              </a:spcBef>
              <a:spcAft>
                <a:spcPct val="25000"/>
              </a:spcAft>
              <a:buClr>
                <a:schemeClr val="folHlink"/>
              </a:buClr>
              <a:buFont typeface="Arial" panose="020B0604020202020204" pitchFamily="34" charset="0"/>
              <a:buChar char="•"/>
            </a:pPr>
            <a:endParaRPr lang="en-US" altLang="en-US" sz="1800" dirty="0">
              <a:solidFill>
                <a:schemeClr val="bg1"/>
              </a:solidFill>
              <a:latin typeface="Calibri" panose="020F0502020204030204" pitchFamily="34" charset="0"/>
            </a:endParaRPr>
          </a:p>
        </p:txBody>
      </p:sp>
      <p:sp>
        <p:nvSpPr>
          <p:cNvPr id="150" name="Rectangle 149">
            <a:extLst>
              <a:ext uri="{FF2B5EF4-FFF2-40B4-BE49-F238E27FC236}">
                <a16:creationId xmlns:a16="http://schemas.microsoft.com/office/drawing/2014/main" id="{5C6D7967-B09B-4E25-97E6-385F6720B584}"/>
              </a:ext>
            </a:extLst>
          </p:cNvPr>
          <p:cNvSpPr/>
          <p:nvPr/>
        </p:nvSpPr>
        <p:spPr>
          <a:xfrm>
            <a:off x="2450329" y="4801428"/>
            <a:ext cx="1921768" cy="1077218"/>
          </a:xfrm>
          <a:prstGeom prst="rect">
            <a:avLst/>
          </a:prstGeom>
        </p:spPr>
        <p:txBody>
          <a:bodyPr wrap="square">
            <a:spAutoFit/>
          </a:bodyPr>
          <a:lstStyle/>
          <a:p>
            <a:r>
              <a:rPr lang="en-GB" sz="1600" dirty="0">
                <a:solidFill>
                  <a:schemeClr val="bg1"/>
                </a:solidFill>
                <a:latin typeface="Calibri" panose="020F0502020204030204" pitchFamily="34" charset="0"/>
                <a:cs typeface="Calibri" panose="020F0502020204030204" pitchFamily="34" charset="0"/>
              </a:rPr>
              <a:t>*</a:t>
            </a:r>
            <a:r>
              <a:rPr lang="en-GB" sz="1600" i="1" dirty="0">
                <a:solidFill>
                  <a:schemeClr val="bg1"/>
                </a:solidFill>
                <a:latin typeface="Calibri" panose="020F0502020204030204" pitchFamily="34" charset="0"/>
                <a:cs typeface="Calibri" panose="020F0502020204030204" pitchFamily="34" charset="0"/>
              </a:rPr>
              <a:t>P </a:t>
            </a:r>
            <a:r>
              <a:rPr lang="en-GB" sz="1600" dirty="0">
                <a:solidFill>
                  <a:schemeClr val="bg1"/>
                </a:solidFill>
                <a:latin typeface="Calibri" panose="020F0502020204030204" pitchFamily="34" charset="0"/>
                <a:cs typeface="Calibri" panose="020F0502020204030204" pitchFamily="34" charset="0"/>
              </a:rPr>
              <a:t>&lt; .05 </a:t>
            </a:r>
          </a:p>
          <a:p>
            <a:r>
              <a:rPr lang="en-GB" sz="1600" baseline="30000" dirty="0">
                <a:solidFill>
                  <a:schemeClr val="bg1"/>
                </a:solidFill>
                <a:latin typeface="Calibri" panose="020F0502020204030204" pitchFamily="34" charset="0"/>
                <a:cs typeface="Calibri" panose="020F0502020204030204" pitchFamily="34" charset="0"/>
              </a:rPr>
              <a:t>†</a:t>
            </a:r>
            <a:r>
              <a:rPr lang="en-GB" sz="1600" i="1" dirty="0">
                <a:solidFill>
                  <a:schemeClr val="bg1"/>
                </a:solidFill>
                <a:latin typeface="Calibri" panose="020F0502020204030204" pitchFamily="34" charset="0"/>
                <a:cs typeface="Calibri" panose="020F0502020204030204" pitchFamily="34" charset="0"/>
              </a:rPr>
              <a:t>P </a:t>
            </a:r>
            <a:r>
              <a:rPr lang="en-GB" sz="1600" dirty="0">
                <a:solidFill>
                  <a:schemeClr val="bg1"/>
                </a:solidFill>
                <a:latin typeface="Calibri" panose="020F0502020204030204" pitchFamily="34" charset="0"/>
                <a:cs typeface="Calibri" panose="020F0502020204030204" pitchFamily="34" charset="0"/>
              </a:rPr>
              <a:t>&lt; .01 </a:t>
            </a:r>
          </a:p>
          <a:p>
            <a:r>
              <a:rPr lang="en-GB" sz="1600" baseline="30000" dirty="0">
                <a:solidFill>
                  <a:schemeClr val="bg1"/>
                </a:solidFill>
                <a:latin typeface="Calibri" panose="020F0502020204030204" pitchFamily="34" charset="0"/>
                <a:cs typeface="Calibri" panose="020F0502020204030204" pitchFamily="34" charset="0"/>
              </a:rPr>
              <a:t>‡</a:t>
            </a:r>
            <a:r>
              <a:rPr lang="en-GB" sz="1600" i="1" dirty="0">
                <a:solidFill>
                  <a:schemeClr val="bg1"/>
                </a:solidFill>
                <a:latin typeface="Calibri" panose="020F0502020204030204" pitchFamily="34" charset="0"/>
                <a:cs typeface="Calibri" panose="020F0502020204030204" pitchFamily="34" charset="0"/>
              </a:rPr>
              <a:t>P </a:t>
            </a:r>
            <a:r>
              <a:rPr lang="en-GB" sz="1600" dirty="0">
                <a:solidFill>
                  <a:schemeClr val="bg1"/>
                </a:solidFill>
                <a:latin typeface="Calibri" panose="020F0502020204030204" pitchFamily="34" charset="0"/>
                <a:cs typeface="Calibri" panose="020F0502020204030204" pitchFamily="34" charset="0"/>
              </a:rPr>
              <a:t>&lt; .001</a:t>
            </a:r>
          </a:p>
          <a:p>
            <a:r>
              <a:rPr lang="en-GB" sz="1600" dirty="0">
                <a:solidFill>
                  <a:schemeClr val="bg1"/>
                </a:solidFill>
                <a:latin typeface="Calibri" panose="020F0502020204030204" pitchFamily="34" charset="0"/>
                <a:cs typeface="Calibri" panose="020F0502020204030204" pitchFamily="34" charset="0"/>
              </a:rPr>
              <a:t>(all vs placebo)</a:t>
            </a:r>
            <a:endParaRPr lang="en-US" sz="1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33214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CEC4B-5CB0-41B9-87E2-8ABB6BB72564}"/>
              </a:ext>
            </a:extLst>
          </p:cNvPr>
          <p:cNvSpPr>
            <a:spLocks noGrp="1"/>
          </p:cNvSpPr>
          <p:nvPr>
            <p:ph type="title"/>
          </p:nvPr>
        </p:nvSpPr>
        <p:spPr/>
        <p:txBody>
          <a:bodyPr/>
          <a:lstStyle/>
          <a:p>
            <a:r>
              <a:rPr lang="en-US" dirty="0"/>
              <a:t>MDD Treatment Augmentation With Brexpiprazole: Safety</a:t>
            </a:r>
          </a:p>
        </p:txBody>
      </p:sp>
      <p:sp>
        <p:nvSpPr>
          <p:cNvPr id="24" name="Text Box 11">
            <a:extLst>
              <a:ext uri="{FF2B5EF4-FFF2-40B4-BE49-F238E27FC236}">
                <a16:creationId xmlns:a16="http://schemas.microsoft.com/office/drawing/2014/main" id="{C74D7627-39D2-40FC-8BF2-75CA1F1C9B1A}"/>
              </a:ext>
            </a:extLst>
          </p:cNvPr>
          <p:cNvSpPr txBox="1">
            <a:spLocks noChangeArrowheads="1"/>
          </p:cNvSpPr>
          <p:nvPr/>
        </p:nvSpPr>
        <p:spPr bwMode="auto">
          <a:xfrm>
            <a:off x="437147" y="6366391"/>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0" fontAlgn="base" hangingPunct="0">
              <a:lnSpc>
                <a:spcPct val="100000"/>
              </a:lnSpc>
              <a:spcBef>
                <a:spcPct val="0"/>
              </a:spcBef>
              <a:spcAft>
                <a:spcPct val="0"/>
              </a:spcAft>
              <a:buClrTx/>
              <a:buNone/>
              <a:defRPr/>
            </a:pPr>
            <a:r>
              <a:rPr lang="fr-FR" altLang="en-US" sz="1200" dirty="0">
                <a:solidFill>
                  <a:srgbClr val="455560"/>
                </a:solidFill>
                <a:latin typeface="Calibri" panose="020F0502020204030204" pitchFamily="34" charset="0"/>
                <a:cs typeface="Arial" panose="020B0604020202020204" pitchFamily="34" charset="0"/>
              </a:rPr>
              <a:t>Thase. J Clin Psychiatry. 2015;76:1224.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25" name="Group 1">
            <a:extLst>
              <a:ext uri="{FF2B5EF4-FFF2-40B4-BE49-F238E27FC236}">
                <a16:creationId xmlns:a16="http://schemas.microsoft.com/office/drawing/2014/main" id="{52375172-B64B-4A64-ABF0-C063A806D3AE}"/>
              </a:ext>
            </a:extLst>
          </p:cNvPr>
          <p:cNvGrpSpPr>
            <a:grpSpLocks/>
          </p:cNvGrpSpPr>
          <p:nvPr/>
        </p:nvGrpSpPr>
        <p:grpSpPr bwMode="auto">
          <a:xfrm>
            <a:off x="9392911" y="6213768"/>
            <a:ext cx="2488502" cy="449064"/>
            <a:chOff x="9602074" y="3550251"/>
            <a:chExt cx="2488502" cy="449257"/>
          </a:xfrm>
        </p:grpSpPr>
        <p:pic>
          <p:nvPicPr>
            <p:cNvPr id="26" name="Picture 25">
              <a:extLst>
                <a:ext uri="{FF2B5EF4-FFF2-40B4-BE49-F238E27FC236}">
                  <a16:creationId xmlns:a16="http://schemas.microsoft.com/office/drawing/2014/main" id="{8085CF03-13ED-444C-831A-553F353C0C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7" name="Rectangle 8">
              <a:extLst>
                <a:ext uri="{FF2B5EF4-FFF2-40B4-BE49-F238E27FC236}">
                  <a16:creationId xmlns:a16="http://schemas.microsoft.com/office/drawing/2014/main" id="{576D5056-A369-4872-A2EC-A4D082A1B42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28" name="Table 7">
            <a:extLst>
              <a:ext uri="{FF2B5EF4-FFF2-40B4-BE49-F238E27FC236}">
                <a16:creationId xmlns:a16="http://schemas.microsoft.com/office/drawing/2014/main" id="{B518B8D1-DD1E-47A5-90B8-E6E7ADE97D74}"/>
              </a:ext>
            </a:extLst>
          </p:cNvPr>
          <p:cNvGraphicFramePr>
            <a:graphicFrameLocks noGrp="1"/>
          </p:cNvGraphicFramePr>
          <p:nvPr>
            <p:extLst>
              <p:ext uri="{D42A27DB-BD31-4B8C-83A1-F6EECF244321}">
                <p14:modId xmlns:p14="http://schemas.microsoft.com/office/powerpoint/2010/main" val="2217826254"/>
              </p:ext>
            </p:extLst>
          </p:nvPr>
        </p:nvGraphicFramePr>
        <p:xfrm>
          <a:off x="723900" y="1603978"/>
          <a:ext cx="10744200" cy="2651760"/>
        </p:xfrm>
        <a:graphic>
          <a:graphicData uri="http://schemas.openxmlformats.org/drawingml/2006/table">
            <a:tbl>
              <a:tblPr firstRow="1" bandRow="1">
                <a:tableStyleId>{5C22544A-7EE6-4342-B048-85BDC9FD1C3A}</a:tableStyleId>
              </a:tblPr>
              <a:tblGrid>
                <a:gridCol w="6446921">
                  <a:extLst>
                    <a:ext uri="{9D8B030D-6E8A-4147-A177-3AD203B41FA5}">
                      <a16:colId xmlns:a16="http://schemas.microsoft.com/office/drawing/2014/main" val="1996047931"/>
                    </a:ext>
                  </a:extLst>
                </a:gridCol>
                <a:gridCol w="2181726">
                  <a:extLst>
                    <a:ext uri="{9D8B030D-6E8A-4147-A177-3AD203B41FA5}">
                      <a16:colId xmlns:a16="http://schemas.microsoft.com/office/drawing/2014/main" val="1228699524"/>
                    </a:ext>
                  </a:extLst>
                </a:gridCol>
                <a:gridCol w="2115553">
                  <a:extLst>
                    <a:ext uri="{9D8B030D-6E8A-4147-A177-3AD203B41FA5}">
                      <a16:colId xmlns:a16="http://schemas.microsoft.com/office/drawing/2014/main" val="2299306558"/>
                    </a:ext>
                  </a:extLst>
                </a:gridCol>
              </a:tblGrid>
              <a:tr h="729914">
                <a:tc>
                  <a:txBody>
                    <a:bodyPr/>
                    <a:lstStyle/>
                    <a:p>
                      <a:pPr algn="l"/>
                      <a:r>
                        <a:rPr lang="en-US" sz="1600" b="1" baseline="0" dirty="0">
                          <a:solidFill>
                            <a:schemeClr val="tx1"/>
                          </a:solidFill>
                          <a:latin typeface="Calibri" panose="020F0502020204030204" pitchFamily="34" charset="0"/>
                          <a:cs typeface="Calibri" panose="020F0502020204030204" pitchFamily="34" charset="0"/>
                        </a:rPr>
                        <a:t>Treatment-Related Adverse Events, n (%)</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dirty="0">
                          <a:latin typeface="Calibri" panose="020F0502020204030204" pitchFamily="34" charset="0"/>
                          <a:cs typeface="Calibri" panose="020F0502020204030204" pitchFamily="34" charset="0"/>
                        </a:rPr>
                        <a:t>Brexpiprazole + </a:t>
                      </a:r>
                    </a:p>
                    <a:p>
                      <a:pPr algn="ctr"/>
                      <a:r>
                        <a:rPr lang="en-US" sz="1600" dirty="0">
                          <a:latin typeface="Calibri" panose="020F0502020204030204" pitchFamily="34" charset="0"/>
                          <a:cs typeface="Calibri" panose="020F0502020204030204" pitchFamily="34" charset="0"/>
                        </a:rPr>
                        <a:t>Antidepressant </a:t>
                      </a:r>
                    </a:p>
                    <a:p>
                      <a:pPr algn="ctr"/>
                      <a:r>
                        <a:rPr lang="en-US" sz="1600" dirty="0">
                          <a:latin typeface="Calibri" panose="020F0502020204030204" pitchFamily="34" charset="0"/>
                          <a:cs typeface="Calibri" panose="020F0502020204030204" pitchFamily="34" charset="0"/>
                        </a:rPr>
                        <a:t>(n = 188)</a:t>
                      </a:r>
                      <a:endParaRPr lang="en-US" sz="1600" b="1" baseline="0" dirty="0">
                        <a:solidFill>
                          <a:schemeClr val="tx1"/>
                        </a:solidFill>
                        <a:latin typeface="Calibri" panose="020F0502020204030204" pitchFamily="34" charset="0"/>
                        <a:cs typeface="Calibri" panose="020F0502020204030204" pitchFamily="34" charset="0"/>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b="1" baseline="0" dirty="0">
                          <a:solidFill>
                            <a:schemeClr val="tx1"/>
                          </a:solidFill>
                          <a:latin typeface="Calibri" panose="020F0502020204030204" pitchFamily="34" charset="0"/>
                          <a:cs typeface="Calibri" panose="020F0502020204030204" pitchFamily="34" charset="0"/>
                        </a:rPr>
                        <a:t>Placebo + </a:t>
                      </a:r>
                    </a:p>
                    <a:p>
                      <a:pPr algn="ctr"/>
                      <a:r>
                        <a:rPr lang="en-US" sz="1600" b="1" baseline="0" dirty="0">
                          <a:solidFill>
                            <a:schemeClr val="tx1"/>
                          </a:solidFill>
                          <a:latin typeface="Calibri" panose="020F0502020204030204" pitchFamily="34" charset="0"/>
                          <a:cs typeface="Calibri" panose="020F0502020204030204" pitchFamily="34" charset="0"/>
                        </a:rPr>
                        <a:t>Antidepressant </a:t>
                      </a:r>
                    </a:p>
                    <a:p>
                      <a:pPr algn="ctr"/>
                      <a:r>
                        <a:rPr lang="en-US" sz="1600" b="1" baseline="0" dirty="0">
                          <a:solidFill>
                            <a:schemeClr val="tx1"/>
                          </a:solidFill>
                          <a:latin typeface="Calibri" panose="020F0502020204030204" pitchFamily="34" charset="0"/>
                          <a:cs typeface="Calibri" panose="020F0502020204030204" pitchFamily="34" charset="0"/>
                        </a:rPr>
                        <a:t>(n = 191)</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361965325"/>
                  </a:ext>
                </a:extLst>
              </a:tr>
              <a:tr h="291966">
                <a:tc>
                  <a:txBody>
                    <a:bodyPr/>
                    <a:lstStyle/>
                    <a:p>
                      <a:pPr algn="l"/>
                      <a:r>
                        <a:rPr lang="en-US" sz="1600" baseline="0" dirty="0">
                          <a:solidFill>
                            <a:schemeClr val="bg1"/>
                          </a:solidFill>
                          <a:latin typeface="Calibri" panose="020F0502020204030204" pitchFamily="34" charset="0"/>
                          <a:cs typeface="Calibri" panose="020F0502020204030204" pitchFamily="34" charset="0"/>
                        </a:rPr>
                        <a:t>≥ 1 treatment-related adverse event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111 (59.0)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89 (46.6)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9141209"/>
                  </a:ext>
                </a:extLst>
              </a:tr>
              <a:tr h="291966">
                <a:tc>
                  <a:txBody>
                    <a:bodyPr/>
                    <a:lstStyle/>
                    <a:p>
                      <a:pPr algn="l"/>
                      <a:r>
                        <a:rPr lang="en-US" sz="1600" baseline="0" dirty="0">
                          <a:solidFill>
                            <a:schemeClr val="bg1"/>
                          </a:solidFill>
                          <a:latin typeface="Calibri" panose="020F0502020204030204" pitchFamily="34" charset="0"/>
                          <a:cs typeface="Calibri" panose="020F0502020204030204" pitchFamily="34" charset="0"/>
                        </a:rPr>
                        <a:t>Serious adverse events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cs typeface="Calibri" panose="020F0502020204030204" pitchFamily="34" charset="0"/>
                        </a:rPr>
                        <a:t>2 (1.1)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2 (1.0)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0353422"/>
                  </a:ext>
                </a:extLst>
              </a:tr>
              <a:tr h="291966">
                <a:tc>
                  <a:txBody>
                    <a:bodyPr/>
                    <a:lstStyle/>
                    <a:p>
                      <a:pPr algn="l"/>
                      <a:r>
                        <a:rPr lang="en-US" sz="1600" baseline="0" dirty="0">
                          <a:solidFill>
                            <a:schemeClr val="bg1"/>
                          </a:solidFill>
                          <a:latin typeface="Calibri" panose="020F0502020204030204" pitchFamily="34" charset="0"/>
                          <a:cs typeface="Calibri" panose="020F0502020204030204" pitchFamily="34" charset="0"/>
                        </a:rPr>
                        <a:t>Discontinuation due to treatment-related adverse event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cs typeface="Calibri" panose="020F0502020204030204" pitchFamily="34" charset="0"/>
                        </a:rPr>
                        <a:t>6 (3.2)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84738750"/>
                  </a:ext>
                </a:extLst>
              </a:tr>
              <a:tr h="729914">
                <a:tc>
                  <a:txBody>
                    <a:bodyPr/>
                    <a:lstStyle/>
                    <a:p>
                      <a:pPr algn="l"/>
                      <a:r>
                        <a:rPr lang="en-US" sz="1600" baseline="0" dirty="0">
                          <a:solidFill>
                            <a:schemeClr val="bg1"/>
                          </a:solidFill>
                          <a:latin typeface="Calibri" panose="020F0502020204030204" pitchFamily="34" charset="0"/>
                          <a:cs typeface="Calibri" panose="020F0502020204030204" pitchFamily="34" charset="0"/>
                        </a:rPr>
                        <a:t>Treatment-related adverse event occurring in ≥ 5% of brexpiprazole group</a:t>
                      </a:r>
                    </a:p>
                    <a:p>
                      <a:pPr marL="342900" indent="-342900" algn="l">
                        <a:buFont typeface="Wingdings" panose="05000000000000000000" pitchFamily="2" charset="2"/>
                        <a:buChar char="§"/>
                      </a:pPr>
                      <a:r>
                        <a:rPr lang="en-US" sz="1600" baseline="0" dirty="0">
                          <a:solidFill>
                            <a:schemeClr val="bg1"/>
                          </a:solidFill>
                          <a:latin typeface="Calibri" panose="020F0502020204030204" pitchFamily="34" charset="0"/>
                          <a:cs typeface="Calibri" panose="020F0502020204030204" pitchFamily="34" charset="0"/>
                        </a:rPr>
                        <a:t>Weight gain</a:t>
                      </a:r>
                    </a:p>
                    <a:p>
                      <a:pPr marL="342900" indent="-342900" algn="l">
                        <a:buFont typeface="Wingdings" panose="05000000000000000000" pitchFamily="2" charset="2"/>
                        <a:buChar char="§"/>
                      </a:pPr>
                      <a:r>
                        <a:rPr lang="en-US" sz="1600" baseline="0" dirty="0">
                          <a:solidFill>
                            <a:schemeClr val="bg1"/>
                          </a:solidFill>
                          <a:latin typeface="Calibri" panose="020F0502020204030204" pitchFamily="34" charset="0"/>
                          <a:cs typeface="Calibri" panose="020F0502020204030204" pitchFamily="34" charset="0"/>
                        </a:rPr>
                        <a:t>Akathisia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baseline="0" dirty="0">
                        <a:solidFill>
                          <a:schemeClr val="bg1"/>
                        </a:solidFill>
                        <a:latin typeface="Calibri" panose="020F0502020204030204" pitchFamily="34" charset="0"/>
                        <a:cs typeface="Calibri" panose="020F0502020204030204" pitchFamily="34" charset="0"/>
                      </a:endParaRPr>
                    </a:p>
                    <a:p>
                      <a:pPr algn="ctr"/>
                      <a:r>
                        <a:rPr lang="en-US" sz="1600" baseline="0" dirty="0">
                          <a:solidFill>
                            <a:schemeClr val="bg1"/>
                          </a:solidFill>
                          <a:latin typeface="Calibri" panose="020F0502020204030204" pitchFamily="34" charset="0"/>
                          <a:cs typeface="Calibri" panose="020F0502020204030204" pitchFamily="34" charset="0"/>
                        </a:rPr>
                        <a:t>15 (8.0)</a:t>
                      </a:r>
                    </a:p>
                    <a:p>
                      <a:pPr algn="ctr"/>
                      <a:r>
                        <a:rPr lang="en-US" sz="1600" baseline="0" dirty="0">
                          <a:solidFill>
                            <a:schemeClr val="bg1"/>
                          </a:solidFill>
                          <a:latin typeface="Calibri" panose="020F0502020204030204" pitchFamily="34" charset="0"/>
                          <a:cs typeface="Calibri" panose="020F0502020204030204" pitchFamily="34" charset="0"/>
                        </a:rPr>
                        <a:t>14 (7.4)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baseline="0" dirty="0">
                        <a:solidFill>
                          <a:schemeClr val="bg1"/>
                        </a:solidFill>
                        <a:latin typeface="Calibri" panose="020F0502020204030204" pitchFamily="34" charset="0"/>
                        <a:cs typeface="Calibri" panose="020F0502020204030204" pitchFamily="34" charset="0"/>
                      </a:endParaRPr>
                    </a:p>
                    <a:p>
                      <a:pPr algn="ctr"/>
                      <a:r>
                        <a:rPr lang="en-US" sz="1600" baseline="0" dirty="0">
                          <a:solidFill>
                            <a:schemeClr val="bg1"/>
                          </a:solidFill>
                          <a:latin typeface="Calibri" panose="020F0502020204030204" pitchFamily="34" charset="0"/>
                          <a:cs typeface="Calibri" panose="020F0502020204030204" pitchFamily="34" charset="0"/>
                        </a:rPr>
                        <a:t>6 (3.1)</a:t>
                      </a:r>
                    </a:p>
                    <a:p>
                      <a:pPr algn="ctr"/>
                      <a:r>
                        <a:rPr lang="en-US" sz="1600" baseline="0" dirty="0">
                          <a:solidFill>
                            <a:schemeClr val="bg1"/>
                          </a:solidFill>
                          <a:latin typeface="Calibri" panose="020F0502020204030204" pitchFamily="34" charset="0"/>
                          <a:cs typeface="Calibri" panose="020F0502020204030204" pitchFamily="34" charset="0"/>
                        </a:rPr>
                        <a:t>2 (1.0)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59849085"/>
                  </a:ext>
                </a:extLst>
              </a:tr>
            </a:tbl>
          </a:graphicData>
        </a:graphic>
      </p:graphicFrame>
    </p:spTree>
    <p:extLst>
      <p:ext uri="{BB962C8B-B14F-4D97-AF65-F5344CB8AC3E}">
        <p14:creationId xmlns:p14="http://schemas.microsoft.com/office/powerpoint/2010/main" val="8817486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8C6C8E7-DF05-428F-B398-C355E05C25C1}"/>
              </a:ext>
            </a:extLst>
          </p:cNvPr>
          <p:cNvSpPr/>
          <p:nvPr/>
        </p:nvSpPr>
        <p:spPr bwMode="auto">
          <a:xfrm>
            <a:off x="1627932" y="2384958"/>
            <a:ext cx="2036436" cy="70590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5" name="Rectangle 394">
            <a:extLst>
              <a:ext uri="{FF2B5EF4-FFF2-40B4-BE49-F238E27FC236}">
                <a16:creationId xmlns:a16="http://schemas.microsoft.com/office/drawing/2014/main" id="{045E955D-69A0-465E-AA14-44940DBB3E48}"/>
              </a:ext>
            </a:extLst>
          </p:cNvPr>
          <p:cNvSpPr/>
          <p:nvPr/>
        </p:nvSpPr>
        <p:spPr bwMode="auto">
          <a:xfrm>
            <a:off x="1629212" y="3090025"/>
            <a:ext cx="2036436" cy="382742"/>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6" name="Rectangle 395">
            <a:extLst>
              <a:ext uri="{FF2B5EF4-FFF2-40B4-BE49-F238E27FC236}">
                <a16:creationId xmlns:a16="http://schemas.microsoft.com/office/drawing/2014/main" id="{54E52E36-085A-4B52-A0D0-271A9DA62566}"/>
              </a:ext>
            </a:extLst>
          </p:cNvPr>
          <p:cNvSpPr/>
          <p:nvPr/>
        </p:nvSpPr>
        <p:spPr bwMode="auto">
          <a:xfrm>
            <a:off x="1629212" y="3470929"/>
            <a:ext cx="2036436" cy="703217"/>
          </a:xfrm>
          <a:prstGeom prst="rect">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7" name="Rectangle 396">
            <a:extLst>
              <a:ext uri="{FF2B5EF4-FFF2-40B4-BE49-F238E27FC236}">
                <a16:creationId xmlns:a16="http://schemas.microsoft.com/office/drawing/2014/main" id="{42045D55-3131-4F3F-B360-153890EF7683}"/>
              </a:ext>
            </a:extLst>
          </p:cNvPr>
          <p:cNvSpPr/>
          <p:nvPr/>
        </p:nvSpPr>
        <p:spPr bwMode="auto">
          <a:xfrm>
            <a:off x="1629211" y="4173670"/>
            <a:ext cx="2037469" cy="726014"/>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8" name="Rectangle 397">
            <a:extLst>
              <a:ext uri="{FF2B5EF4-FFF2-40B4-BE49-F238E27FC236}">
                <a16:creationId xmlns:a16="http://schemas.microsoft.com/office/drawing/2014/main" id="{AC3E4F4F-9A30-4C0E-B7CE-4C18DAC12AF2}"/>
              </a:ext>
            </a:extLst>
          </p:cNvPr>
          <p:cNvSpPr/>
          <p:nvPr/>
        </p:nvSpPr>
        <p:spPr bwMode="auto">
          <a:xfrm>
            <a:off x="1627435" y="4899207"/>
            <a:ext cx="2038983" cy="445746"/>
          </a:xfrm>
          <a:prstGeom prst="rect">
            <a:avLst/>
          </a:prstGeom>
          <a:solidFill>
            <a:srgbClr val="FCEEEA"/>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0" name="Straight Connector 9">
            <a:extLst>
              <a:ext uri="{FF2B5EF4-FFF2-40B4-BE49-F238E27FC236}">
                <a16:creationId xmlns:a16="http://schemas.microsoft.com/office/drawing/2014/main" id="{30F9BA3D-BAC4-4561-9247-0F7BA90D0792}"/>
              </a:ext>
            </a:extLst>
          </p:cNvPr>
          <p:cNvCxnSpPr/>
          <p:nvPr/>
        </p:nvCxnSpPr>
        <p:spPr bwMode="auto">
          <a:xfrm flipV="1">
            <a:off x="7459894" y="2397749"/>
            <a:ext cx="0" cy="2876452"/>
          </a:xfrm>
          <a:prstGeom prst="line">
            <a:avLst/>
          </a:prstGeom>
          <a:noFill/>
          <a:ln w="28575" cap="flat" cmpd="sng" algn="ctr">
            <a:solidFill>
              <a:schemeClr val="bg1"/>
            </a:solidFill>
            <a:prstDash val="sysDash"/>
            <a:round/>
            <a:headEnd type="none" w="med" len="med"/>
            <a:tailEnd type="none" w="med" len="med"/>
          </a:ln>
          <a:effectLst/>
        </p:spPr>
      </p:cxnSp>
      <p:sp>
        <p:nvSpPr>
          <p:cNvPr id="136" name="TextBox 135">
            <a:extLst>
              <a:ext uri="{FF2B5EF4-FFF2-40B4-BE49-F238E27FC236}">
                <a16:creationId xmlns:a16="http://schemas.microsoft.com/office/drawing/2014/main" id="{766A2265-63D8-4D60-BC85-D1AE58BA71ED}"/>
              </a:ext>
            </a:extLst>
          </p:cNvPr>
          <p:cNvSpPr txBox="1"/>
          <p:nvPr/>
        </p:nvSpPr>
        <p:spPr>
          <a:xfrm>
            <a:off x="1579976" y="5710536"/>
            <a:ext cx="4159149" cy="500135"/>
          </a:xfrm>
          <a:prstGeom prst="rect">
            <a:avLst/>
          </a:prstGeom>
          <a:noFill/>
        </p:spPr>
        <p:txBody>
          <a:bodyPr wrap="square" lIns="68577" tIns="34289" rIns="68577" bIns="34289" rtlCol="0"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*Odds ratios based on multivariable logistic regression with adherence as dependent variable. </a:t>
            </a:r>
          </a:p>
        </p:txBody>
      </p:sp>
      <p:sp>
        <p:nvSpPr>
          <p:cNvPr id="131" name="Title 1">
            <a:extLst>
              <a:ext uri="{FF2B5EF4-FFF2-40B4-BE49-F238E27FC236}">
                <a16:creationId xmlns:a16="http://schemas.microsoft.com/office/drawing/2014/main" id="{1C473E7C-83ED-43A6-B361-E16A72AAB7F7}"/>
              </a:ext>
            </a:extLst>
          </p:cNvPr>
          <p:cNvSpPr>
            <a:spLocks noGrp="1" noChangeArrowheads="1"/>
          </p:cNvSpPr>
          <p:nvPr>
            <p:ph type="title"/>
          </p:nvPr>
        </p:nvSpPr>
        <p:spPr/>
        <p:txBody>
          <a:bodyPr/>
          <a:lstStyle/>
          <a:p>
            <a:r>
              <a:rPr lang="en-CA" altLang="en-US" dirty="0"/>
              <a:t>Antipsychotics: Impact of AEs on Adherence</a:t>
            </a:r>
          </a:p>
        </p:txBody>
      </p:sp>
      <p:sp>
        <p:nvSpPr>
          <p:cNvPr id="6" name="Content Placeholder 5">
            <a:extLst>
              <a:ext uri="{FF2B5EF4-FFF2-40B4-BE49-F238E27FC236}">
                <a16:creationId xmlns:a16="http://schemas.microsoft.com/office/drawing/2014/main" id="{D2CB0596-A604-431B-B962-13996A9E2017}"/>
              </a:ext>
            </a:extLst>
          </p:cNvPr>
          <p:cNvSpPr>
            <a:spLocks noGrp="1"/>
          </p:cNvSpPr>
          <p:nvPr>
            <p:ph idx="1"/>
          </p:nvPr>
        </p:nvSpPr>
        <p:spPr>
          <a:xfrm>
            <a:off x="604675" y="1513047"/>
            <a:ext cx="10877529" cy="618939"/>
          </a:xfrm>
        </p:spPr>
        <p:txBody>
          <a:bodyPr/>
          <a:lstStyle/>
          <a:p>
            <a:r>
              <a:rPr lang="en-US" sz="2400" dirty="0"/>
              <a:t>Survey of N = 876 community-dwelling people with schizophrenia</a:t>
            </a:r>
          </a:p>
        </p:txBody>
      </p:sp>
      <p:sp>
        <p:nvSpPr>
          <p:cNvPr id="134" name="Text Placeholder 2">
            <a:extLst>
              <a:ext uri="{FF2B5EF4-FFF2-40B4-BE49-F238E27FC236}">
                <a16:creationId xmlns:a16="http://schemas.microsoft.com/office/drawing/2014/main" id="{DB2123D8-B8BC-4DCA-91AD-B3324A675D21}"/>
              </a:ext>
            </a:extLst>
          </p:cNvPr>
          <p:cNvSpPr txBox="1">
            <a:spLocks/>
          </p:cNvSpPr>
          <p:nvPr/>
        </p:nvSpPr>
        <p:spPr>
          <a:xfrm>
            <a:off x="419845" y="6397253"/>
            <a:ext cx="5231876" cy="25090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1200" b="0" i="0" u="none" strike="noStrike" kern="0" cap="none" spc="0" normalizeH="0" baseline="0" noProof="0" dirty="0" err="1">
                <a:ln>
                  <a:noFill/>
                </a:ln>
                <a:solidFill>
                  <a:srgbClr val="455560"/>
                </a:solidFill>
                <a:effectLst/>
                <a:uLnTx/>
                <a:uFillTx/>
                <a:latin typeface="Calibri" panose="020F0502020204030204" pitchFamily="34" charset="0"/>
                <a:ea typeface="+mn-ea"/>
                <a:cs typeface="+mn-cs"/>
              </a:rPr>
              <a:t>DiBonaventura</a:t>
            </a:r>
            <a:r>
              <a:rPr kumimoji="0" lang="en-US" sz="1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 </a:t>
            </a:r>
            <a:r>
              <a:rPr kumimoji="0" lang="pl-PL" sz="12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BMC Psychiatry</a:t>
            </a:r>
            <a:r>
              <a:rPr kumimoji="0" lang="pl-PL" sz="1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 2012;12:20. </a:t>
            </a:r>
            <a:endParaRPr kumimoji="0" lang="en-US" sz="1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grpSp>
        <p:nvGrpSpPr>
          <p:cNvPr id="135" name="Group 1">
            <a:extLst>
              <a:ext uri="{FF2B5EF4-FFF2-40B4-BE49-F238E27FC236}">
                <a16:creationId xmlns:a16="http://schemas.microsoft.com/office/drawing/2014/main" id="{388AE5FC-1279-44C5-A837-C9FA67A028FF}"/>
              </a:ext>
            </a:extLst>
          </p:cNvPr>
          <p:cNvGrpSpPr>
            <a:grpSpLocks/>
          </p:cNvGrpSpPr>
          <p:nvPr/>
        </p:nvGrpSpPr>
        <p:grpSpPr bwMode="auto">
          <a:xfrm>
            <a:off x="9392911" y="6213768"/>
            <a:ext cx="2488502" cy="449064"/>
            <a:chOff x="9602074" y="3550251"/>
            <a:chExt cx="2488502" cy="449257"/>
          </a:xfrm>
        </p:grpSpPr>
        <p:pic>
          <p:nvPicPr>
            <p:cNvPr id="137" name="Picture 136">
              <a:extLst>
                <a:ext uri="{FF2B5EF4-FFF2-40B4-BE49-F238E27FC236}">
                  <a16:creationId xmlns:a16="http://schemas.microsoft.com/office/drawing/2014/main" id="{6F9330CE-51ED-4DB6-814D-2169FAB922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8" name="Rectangle 8">
              <a:extLst>
                <a:ext uri="{FF2B5EF4-FFF2-40B4-BE49-F238E27FC236}">
                  <a16:creationId xmlns:a16="http://schemas.microsoft.com/office/drawing/2014/main" id="{3B813D1D-A39E-4C47-BCA0-DE42CC9A79B2}"/>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 name="TextBox 1">
            <a:extLst>
              <a:ext uri="{FF2B5EF4-FFF2-40B4-BE49-F238E27FC236}">
                <a16:creationId xmlns:a16="http://schemas.microsoft.com/office/drawing/2014/main" id="{0E6A5035-9F20-4F92-B636-FA4D833A95F8}"/>
              </a:ext>
            </a:extLst>
          </p:cNvPr>
          <p:cNvSpPr txBox="1"/>
          <p:nvPr/>
        </p:nvSpPr>
        <p:spPr bwMode="auto">
          <a:xfrm>
            <a:off x="6673067" y="2040770"/>
            <a:ext cx="3470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Likelihood of Complete Adherence</a:t>
            </a:r>
          </a:p>
        </p:txBody>
      </p:sp>
      <p:sp>
        <p:nvSpPr>
          <p:cNvPr id="3" name="Freeform: Shape 2">
            <a:extLst>
              <a:ext uri="{FF2B5EF4-FFF2-40B4-BE49-F238E27FC236}">
                <a16:creationId xmlns:a16="http://schemas.microsoft.com/office/drawing/2014/main" id="{9445ABDE-C00E-4CD7-84EF-2836A2FFE91B}"/>
              </a:ext>
            </a:extLst>
          </p:cNvPr>
          <p:cNvSpPr/>
          <p:nvPr/>
        </p:nvSpPr>
        <p:spPr bwMode="auto">
          <a:xfrm>
            <a:off x="6287678" y="2403835"/>
            <a:ext cx="4091233" cy="2875175"/>
          </a:xfrm>
          <a:custGeom>
            <a:avLst/>
            <a:gdLst>
              <a:gd name="connsiteX0" fmla="*/ 0 w 4091233"/>
              <a:gd name="connsiteY0" fmla="*/ 0 h 2875175"/>
              <a:gd name="connsiteX1" fmla="*/ 0 w 4091233"/>
              <a:gd name="connsiteY1" fmla="*/ 2875175 h 2875175"/>
              <a:gd name="connsiteX2" fmla="*/ 4091233 w 4091233"/>
              <a:gd name="connsiteY2" fmla="*/ 2875175 h 2875175"/>
            </a:gdLst>
            <a:ahLst/>
            <a:cxnLst>
              <a:cxn ang="0">
                <a:pos x="connsiteX0" y="connsiteY0"/>
              </a:cxn>
              <a:cxn ang="0">
                <a:pos x="connsiteX1" y="connsiteY1"/>
              </a:cxn>
              <a:cxn ang="0">
                <a:pos x="connsiteX2" y="connsiteY2"/>
              </a:cxn>
            </a:cxnLst>
            <a:rect l="l" t="t" r="r" b="b"/>
            <a:pathLst>
              <a:path w="4091233" h="2875175">
                <a:moveTo>
                  <a:pt x="0" y="0"/>
                </a:moveTo>
                <a:lnTo>
                  <a:pt x="0" y="2875175"/>
                </a:lnTo>
                <a:lnTo>
                  <a:pt x="4091233" y="2875175"/>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7" name="TextBox 276">
            <a:extLst>
              <a:ext uri="{FF2B5EF4-FFF2-40B4-BE49-F238E27FC236}">
                <a16:creationId xmlns:a16="http://schemas.microsoft.com/office/drawing/2014/main" id="{2EBF6003-1340-43A9-A6B3-B6EA04FA4745}"/>
              </a:ext>
            </a:extLst>
          </p:cNvPr>
          <p:cNvSpPr txBox="1"/>
          <p:nvPr/>
        </p:nvSpPr>
        <p:spPr bwMode="auto">
          <a:xfrm>
            <a:off x="3729427" y="2337865"/>
            <a:ext cx="2554866" cy="3023969"/>
          </a:xfrm>
          <a:prstGeom prst="rect">
            <a:avLst/>
          </a:prstGeom>
          <a:noFill/>
        </p:spPr>
        <p:txBody>
          <a:bodyPr wrap="none">
            <a:spAutoFit/>
          </a:bodyPr>
          <a:lstStyle/>
          <a:p>
            <a:pPr marL="0" marR="0" lvl="0" indent="0" algn="r" defTabSz="914400" rtl="0" eaLnBrk="1" fontAlgn="base" latinLnBrk="0" hangingPunct="1">
              <a:lnSpc>
                <a:spcPct val="85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Agitation</a:t>
            </a:r>
          </a:p>
          <a:p>
            <a:pPr marL="0" marR="0" lvl="0" indent="0" algn="r" defTabSz="914400" rtl="0" eaLnBrk="1" fontAlgn="base" latinLnBrk="0" hangingPunct="1">
              <a:lnSpc>
                <a:spcPct val="85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Tremors</a:t>
            </a:r>
          </a:p>
          <a:p>
            <a:pPr marL="0" marR="0" lvl="0" indent="0" algn="r" defTabSz="914400" rtl="0" eaLnBrk="1" fontAlgn="base" latinLnBrk="0" hangingPunct="1">
              <a:lnSpc>
                <a:spcPct val="85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Restlessness/feeling jittery</a:t>
            </a:r>
          </a:p>
          <a:p>
            <a:pPr marL="0" marR="0" lvl="0" indent="0" algn="r" defTabSz="914400" rtl="0" eaLnBrk="1" fontAlgn="base" latinLnBrk="0" hangingPunct="1">
              <a:lnSpc>
                <a:spcPct val="85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Insomnia</a:t>
            </a:r>
          </a:p>
          <a:p>
            <a:pPr marL="0" marR="0" lvl="0" indent="0" algn="r" defTabSz="914400" rtl="0" eaLnBrk="1" fontAlgn="base" latinLnBrk="0" hangingPunct="1">
              <a:lnSpc>
                <a:spcPct val="85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Increased blood glucose levels</a:t>
            </a:r>
          </a:p>
          <a:p>
            <a:pPr marL="0" marR="0" lvl="0" indent="0" algn="r" defTabSz="914400" rtl="0" eaLnBrk="1" fontAlgn="base" latinLnBrk="0" hangingPunct="1">
              <a:lnSpc>
                <a:spcPct val="85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Weight gain</a:t>
            </a:r>
          </a:p>
          <a:p>
            <a:pPr marL="0" marR="0" lvl="0" indent="0" algn="r" defTabSz="914400" rtl="0" eaLnBrk="1" fontAlgn="base" latinLnBrk="0" hangingPunct="1">
              <a:lnSpc>
                <a:spcPct val="85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Painful menstrual periods</a:t>
            </a:r>
          </a:p>
          <a:p>
            <a:pPr marL="0" marR="0" lvl="0" indent="0" algn="r" defTabSz="914400" rtl="0" eaLnBrk="1" fontAlgn="base" latinLnBrk="0" hangingPunct="1">
              <a:lnSpc>
                <a:spcPct val="85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Gynecomastia and galactorrhea</a:t>
            </a:r>
          </a:p>
          <a:p>
            <a:pPr marL="0" marR="0" lvl="0" indent="0" algn="r" defTabSz="914400" rtl="0" eaLnBrk="1" fontAlgn="base" latinLnBrk="0" hangingPunct="1">
              <a:lnSpc>
                <a:spcPct val="85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Decreased interest in sex</a:t>
            </a:r>
          </a:p>
          <a:p>
            <a:pPr marL="0" marR="0" lvl="0" indent="0" algn="r" defTabSz="914400" rtl="0" eaLnBrk="1" fontAlgn="base" latinLnBrk="0" hangingPunct="1">
              <a:lnSpc>
                <a:spcPct val="85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Sexual dysfunction</a:t>
            </a:r>
          </a:p>
          <a:p>
            <a:pPr marL="0" marR="0" lvl="0" indent="0" algn="r" defTabSz="914400" rtl="0" eaLnBrk="1" fontAlgn="base" latinLnBrk="0" hangingPunct="1">
              <a:lnSpc>
                <a:spcPct val="85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Sedation</a:t>
            </a:r>
          </a:p>
          <a:p>
            <a:pPr marL="0" marR="0" lvl="0" indent="0" algn="r" defTabSz="914400" rtl="0" eaLnBrk="1" fontAlgn="base" latinLnBrk="0" hangingPunct="1">
              <a:lnSpc>
                <a:spcPct val="85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Difficulty thinking/concentrating</a:t>
            </a:r>
          </a:p>
          <a:p>
            <a:pPr marL="0" marR="0" lvl="0" indent="0" algn="r" defTabSz="914400" rtl="0" eaLnBrk="1" fontAlgn="base" latinLnBrk="0" hangingPunct="1">
              <a:lnSpc>
                <a:spcPct val="85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Sleepiness</a:t>
            </a:r>
          </a:p>
          <a:p>
            <a:pPr marL="0" marR="0" lvl="0" indent="0" algn="r" defTabSz="914400" rtl="0" eaLnBrk="1" fontAlgn="base" latinLnBrk="0" hangingPunct="1">
              <a:lnSpc>
                <a:spcPct val="85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Dizziness</a:t>
            </a:r>
          </a:p>
          <a:p>
            <a:pPr marL="0" marR="0" lvl="0" indent="0" algn="r" defTabSz="914400" rtl="0" eaLnBrk="1" fontAlgn="base" latinLnBrk="0" hangingPunct="1">
              <a:lnSpc>
                <a:spcPct val="85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Nausea/vomiting</a:t>
            </a:r>
          </a:p>
          <a:p>
            <a:pPr marL="0" marR="0" lvl="0" indent="0" algn="r" defTabSz="914400" rtl="0" eaLnBrk="1" fontAlgn="base" latinLnBrk="0" hangingPunct="1">
              <a:lnSpc>
                <a:spcPct val="85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Constipation</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8" name="TextBox 277">
            <a:extLst>
              <a:ext uri="{FF2B5EF4-FFF2-40B4-BE49-F238E27FC236}">
                <a16:creationId xmlns:a16="http://schemas.microsoft.com/office/drawing/2014/main" id="{080DCED7-15F8-460D-892B-F166D7463875}"/>
              </a:ext>
            </a:extLst>
          </p:cNvPr>
          <p:cNvSpPr txBox="1"/>
          <p:nvPr/>
        </p:nvSpPr>
        <p:spPr bwMode="auto">
          <a:xfrm>
            <a:off x="6141977" y="5295930"/>
            <a:ext cx="276038"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9" name="TextBox 278">
            <a:extLst>
              <a:ext uri="{FF2B5EF4-FFF2-40B4-BE49-F238E27FC236}">
                <a16:creationId xmlns:a16="http://schemas.microsoft.com/office/drawing/2014/main" id="{580AB95C-0EC2-491A-9677-28051ED9251A}"/>
              </a:ext>
            </a:extLst>
          </p:cNvPr>
          <p:cNvSpPr txBox="1"/>
          <p:nvPr/>
        </p:nvSpPr>
        <p:spPr bwMode="auto">
          <a:xfrm>
            <a:off x="7253748" y="5295930"/>
            <a:ext cx="412292"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0" name="TextBox 279">
            <a:extLst>
              <a:ext uri="{FF2B5EF4-FFF2-40B4-BE49-F238E27FC236}">
                <a16:creationId xmlns:a16="http://schemas.microsoft.com/office/drawing/2014/main" id="{DDE9C70E-8AEF-442F-A4EF-D93A694A2CFA}"/>
              </a:ext>
            </a:extLst>
          </p:cNvPr>
          <p:cNvSpPr txBox="1"/>
          <p:nvPr/>
        </p:nvSpPr>
        <p:spPr bwMode="auto">
          <a:xfrm>
            <a:off x="6669943" y="5295930"/>
            <a:ext cx="412292"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1" name="TextBox 280">
            <a:extLst>
              <a:ext uri="{FF2B5EF4-FFF2-40B4-BE49-F238E27FC236}">
                <a16:creationId xmlns:a16="http://schemas.microsoft.com/office/drawing/2014/main" id="{75928CF7-F527-43B8-900B-7E81D0624860}"/>
              </a:ext>
            </a:extLst>
          </p:cNvPr>
          <p:cNvSpPr txBox="1"/>
          <p:nvPr/>
        </p:nvSpPr>
        <p:spPr bwMode="auto">
          <a:xfrm>
            <a:off x="7857994" y="5295930"/>
            <a:ext cx="412292"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2" name="TextBox 281">
            <a:extLst>
              <a:ext uri="{FF2B5EF4-FFF2-40B4-BE49-F238E27FC236}">
                <a16:creationId xmlns:a16="http://schemas.microsoft.com/office/drawing/2014/main" id="{232258DB-AB86-4AF7-B46A-AC29E1138860}"/>
              </a:ext>
            </a:extLst>
          </p:cNvPr>
          <p:cNvSpPr txBox="1"/>
          <p:nvPr/>
        </p:nvSpPr>
        <p:spPr bwMode="auto">
          <a:xfrm>
            <a:off x="8437225" y="5295930"/>
            <a:ext cx="412292"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3" name="TextBox 282">
            <a:extLst>
              <a:ext uri="{FF2B5EF4-FFF2-40B4-BE49-F238E27FC236}">
                <a16:creationId xmlns:a16="http://schemas.microsoft.com/office/drawing/2014/main" id="{1579A46B-1075-499F-87D8-FE17A2DAF4BC}"/>
              </a:ext>
            </a:extLst>
          </p:cNvPr>
          <p:cNvSpPr txBox="1"/>
          <p:nvPr/>
        </p:nvSpPr>
        <p:spPr bwMode="auto">
          <a:xfrm>
            <a:off x="8989129" y="5295930"/>
            <a:ext cx="412292"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4" name="TextBox 283">
            <a:extLst>
              <a:ext uri="{FF2B5EF4-FFF2-40B4-BE49-F238E27FC236}">
                <a16:creationId xmlns:a16="http://schemas.microsoft.com/office/drawing/2014/main" id="{2FC3A2F5-FC39-4C8C-88D1-9D2A865DE3A7}"/>
              </a:ext>
            </a:extLst>
          </p:cNvPr>
          <p:cNvSpPr txBox="1"/>
          <p:nvPr/>
        </p:nvSpPr>
        <p:spPr bwMode="auto">
          <a:xfrm>
            <a:off x="9573271" y="5295930"/>
            <a:ext cx="412292"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5" name="TextBox 284">
            <a:extLst>
              <a:ext uri="{FF2B5EF4-FFF2-40B4-BE49-F238E27FC236}">
                <a16:creationId xmlns:a16="http://schemas.microsoft.com/office/drawing/2014/main" id="{5B3C32A9-416B-4F0E-81A0-DF8E43AD28E1}"/>
              </a:ext>
            </a:extLst>
          </p:cNvPr>
          <p:cNvSpPr txBox="1"/>
          <p:nvPr/>
        </p:nvSpPr>
        <p:spPr bwMode="auto">
          <a:xfrm>
            <a:off x="10166317" y="5295930"/>
            <a:ext cx="412292"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88" name="Group 287">
            <a:extLst>
              <a:ext uri="{FF2B5EF4-FFF2-40B4-BE49-F238E27FC236}">
                <a16:creationId xmlns:a16="http://schemas.microsoft.com/office/drawing/2014/main" id="{FCF27A84-E9AF-4286-AEDA-602AE062772F}"/>
              </a:ext>
            </a:extLst>
          </p:cNvPr>
          <p:cNvGrpSpPr/>
          <p:nvPr/>
        </p:nvGrpSpPr>
        <p:grpSpPr>
          <a:xfrm>
            <a:off x="6281723" y="5279009"/>
            <a:ext cx="4091232" cy="65944"/>
            <a:chOff x="2147116" y="5749032"/>
            <a:chExt cx="2675319" cy="28479"/>
          </a:xfrm>
        </p:grpSpPr>
        <p:sp>
          <p:nvSpPr>
            <p:cNvPr id="293" name="Line 5">
              <a:extLst>
                <a:ext uri="{FF2B5EF4-FFF2-40B4-BE49-F238E27FC236}">
                  <a16:creationId xmlns:a16="http://schemas.microsoft.com/office/drawing/2014/main" id="{FD4AB568-BC33-4546-B2BA-2CEABD1B02D7}"/>
                </a:ext>
              </a:extLst>
            </p:cNvPr>
            <p:cNvSpPr>
              <a:spLocks noChangeShapeType="1"/>
            </p:cNvSpPr>
            <p:nvPr/>
          </p:nvSpPr>
          <p:spPr bwMode="auto">
            <a:xfrm>
              <a:off x="2147116"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4" name="Line 5">
              <a:extLst>
                <a:ext uri="{FF2B5EF4-FFF2-40B4-BE49-F238E27FC236}">
                  <a16:creationId xmlns:a16="http://schemas.microsoft.com/office/drawing/2014/main" id="{0DC9B6B7-BAC9-4F0C-80F4-19822951118A}"/>
                </a:ext>
              </a:extLst>
            </p:cNvPr>
            <p:cNvSpPr>
              <a:spLocks noChangeShapeType="1"/>
            </p:cNvSpPr>
            <p:nvPr/>
          </p:nvSpPr>
          <p:spPr bwMode="auto">
            <a:xfrm>
              <a:off x="2919208"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5" name="Line 5">
              <a:extLst>
                <a:ext uri="{FF2B5EF4-FFF2-40B4-BE49-F238E27FC236}">
                  <a16:creationId xmlns:a16="http://schemas.microsoft.com/office/drawing/2014/main" id="{2B9D92C7-96B9-4C8A-9177-B09FF574A3C0}"/>
                </a:ext>
              </a:extLst>
            </p:cNvPr>
            <p:cNvSpPr>
              <a:spLocks noChangeShapeType="1"/>
            </p:cNvSpPr>
            <p:nvPr/>
          </p:nvSpPr>
          <p:spPr bwMode="auto">
            <a:xfrm>
              <a:off x="2542242"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6" name="Line 5">
              <a:extLst>
                <a:ext uri="{FF2B5EF4-FFF2-40B4-BE49-F238E27FC236}">
                  <a16:creationId xmlns:a16="http://schemas.microsoft.com/office/drawing/2014/main" id="{CE2C1C1E-E0CE-49D4-A32E-6E449F53E3E1}"/>
                </a:ext>
              </a:extLst>
            </p:cNvPr>
            <p:cNvSpPr>
              <a:spLocks noChangeShapeType="1"/>
            </p:cNvSpPr>
            <p:nvPr/>
          </p:nvSpPr>
          <p:spPr bwMode="auto">
            <a:xfrm>
              <a:off x="3297852"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7" name="Line 5">
              <a:extLst>
                <a:ext uri="{FF2B5EF4-FFF2-40B4-BE49-F238E27FC236}">
                  <a16:creationId xmlns:a16="http://schemas.microsoft.com/office/drawing/2014/main" id="{536AF7EE-DABD-4F52-98D8-F423EF2D9DE4}"/>
                </a:ext>
              </a:extLst>
            </p:cNvPr>
            <p:cNvSpPr>
              <a:spLocks noChangeShapeType="1"/>
            </p:cNvSpPr>
            <p:nvPr/>
          </p:nvSpPr>
          <p:spPr bwMode="auto">
            <a:xfrm>
              <a:off x="3679831"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8" name="Line 5">
              <a:extLst>
                <a:ext uri="{FF2B5EF4-FFF2-40B4-BE49-F238E27FC236}">
                  <a16:creationId xmlns:a16="http://schemas.microsoft.com/office/drawing/2014/main" id="{5E3902FB-CFA8-4B6D-B886-DD40A9246EB8}"/>
                </a:ext>
              </a:extLst>
            </p:cNvPr>
            <p:cNvSpPr>
              <a:spLocks noChangeShapeType="1"/>
            </p:cNvSpPr>
            <p:nvPr/>
          </p:nvSpPr>
          <p:spPr bwMode="auto">
            <a:xfrm>
              <a:off x="4053471"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9" name="Line 5">
              <a:extLst>
                <a:ext uri="{FF2B5EF4-FFF2-40B4-BE49-F238E27FC236}">
                  <a16:creationId xmlns:a16="http://schemas.microsoft.com/office/drawing/2014/main" id="{88D53469-03D7-49F7-AA89-D2AA35A18D88}"/>
                </a:ext>
              </a:extLst>
            </p:cNvPr>
            <p:cNvSpPr>
              <a:spLocks noChangeShapeType="1"/>
            </p:cNvSpPr>
            <p:nvPr/>
          </p:nvSpPr>
          <p:spPr bwMode="auto">
            <a:xfrm>
              <a:off x="4435450"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0" name="Line 5">
              <a:extLst>
                <a:ext uri="{FF2B5EF4-FFF2-40B4-BE49-F238E27FC236}">
                  <a16:creationId xmlns:a16="http://schemas.microsoft.com/office/drawing/2014/main" id="{0D0AFC77-668E-4803-B0FF-FBCB00B5355F}"/>
                </a:ext>
              </a:extLst>
            </p:cNvPr>
            <p:cNvSpPr>
              <a:spLocks noChangeShapeType="1"/>
            </p:cNvSpPr>
            <p:nvPr/>
          </p:nvSpPr>
          <p:spPr bwMode="auto">
            <a:xfrm>
              <a:off x="4822435"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04" name="TextBox 303">
            <a:extLst>
              <a:ext uri="{FF2B5EF4-FFF2-40B4-BE49-F238E27FC236}">
                <a16:creationId xmlns:a16="http://schemas.microsoft.com/office/drawing/2014/main" id="{7EA0A2E1-8772-4626-AD8A-5CE5CE0C5CE9}"/>
              </a:ext>
            </a:extLst>
          </p:cNvPr>
          <p:cNvSpPr txBox="1"/>
          <p:nvPr/>
        </p:nvSpPr>
        <p:spPr bwMode="auto">
          <a:xfrm>
            <a:off x="7204865" y="5782752"/>
            <a:ext cx="20069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Adjusted Odds Ratios</a:t>
            </a:r>
          </a:p>
        </p:txBody>
      </p:sp>
      <p:sp>
        <p:nvSpPr>
          <p:cNvPr id="305" name="TextBox 304">
            <a:extLst>
              <a:ext uri="{FF2B5EF4-FFF2-40B4-BE49-F238E27FC236}">
                <a16:creationId xmlns:a16="http://schemas.microsoft.com/office/drawing/2014/main" id="{978462A1-B932-410D-9B2A-F748C999AEBE}"/>
              </a:ext>
            </a:extLst>
          </p:cNvPr>
          <p:cNvSpPr txBox="1"/>
          <p:nvPr/>
        </p:nvSpPr>
        <p:spPr bwMode="auto">
          <a:xfrm>
            <a:off x="5739125" y="5527343"/>
            <a:ext cx="18897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Reduced Adherence</a:t>
            </a:r>
          </a:p>
        </p:txBody>
      </p:sp>
      <p:cxnSp>
        <p:nvCxnSpPr>
          <p:cNvPr id="7" name="Straight Arrow Connector 6">
            <a:extLst>
              <a:ext uri="{FF2B5EF4-FFF2-40B4-BE49-F238E27FC236}">
                <a16:creationId xmlns:a16="http://schemas.microsoft.com/office/drawing/2014/main" id="{DD0B64D3-ECB6-4754-873B-A5925AF2F35C}"/>
              </a:ext>
            </a:extLst>
          </p:cNvPr>
          <p:cNvCxnSpPr/>
          <p:nvPr/>
        </p:nvCxnSpPr>
        <p:spPr bwMode="auto">
          <a:xfrm flipH="1">
            <a:off x="6261805" y="5570646"/>
            <a:ext cx="1226410" cy="0"/>
          </a:xfrm>
          <a:prstGeom prst="straightConnector1">
            <a:avLst/>
          </a:prstGeom>
          <a:noFill/>
          <a:ln w="28575" cap="flat" cmpd="sng" algn="ctr">
            <a:solidFill>
              <a:schemeClr val="accent3"/>
            </a:solidFill>
            <a:prstDash val="solid"/>
            <a:round/>
            <a:headEnd type="none" w="med" len="med"/>
            <a:tailEnd type="triangle"/>
          </a:ln>
          <a:effectLst/>
        </p:spPr>
      </p:cxnSp>
      <p:grpSp>
        <p:nvGrpSpPr>
          <p:cNvPr id="306" name="Group 305">
            <a:extLst>
              <a:ext uri="{FF2B5EF4-FFF2-40B4-BE49-F238E27FC236}">
                <a16:creationId xmlns:a16="http://schemas.microsoft.com/office/drawing/2014/main" id="{08BB62FE-C63F-4569-B7A9-5C76E79F015C}"/>
              </a:ext>
            </a:extLst>
          </p:cNvPr>
          <p:cNvGrpSpPr/>
          <p:nvPr/>
        </p:nvGrpSpPr>
        <p:grpSpPr>
          <a:xfrm>
            <a:off x="6672531" y="2436289"/>
            <a:ext cx="375336" cy="99284"/>
            <a:chOff x="6777351" y="3159508"/>
            <a:chExt cx="981893" cy="198944"/>
          </a:xfrm>
        </p:grpSpPr>
        <p:cxnSp>
          <p:nvCxnSpPr>
            <p:cNvPr id="307" name="Straight Connector 306">
              <a:extLst>
                <a:ext uri="{FF2B5EF4-FFF2-40B4-BE49-F238E27FC236}">
                  <a16:creationId xmlns:a16="http://schemas.microsoft.com/office/drawing/2014/main" id="{683C92F2-CF6A-49E7-ADFA-5BB0230D68D8}"/>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C3B1C32B-3AFB-404C-8A51-1DAF57E4CA46}"/>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154BEC23-EE09-4319-9119-23AFA6471C05}"/>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10" name="Group 309">
            <a:extLst>
              <a:ext uri="{FF2B5EF4-FFF2-40B4-BE49-F238E27FC236}">
                <a16:creationId xmlns:a16="http://schemas.microsoft.com/office/drawing/2014/main" id="{7E05622B-E4CD-46CB-93A5-B985704617BD}"/>
              </a:ext>
            </a:extLst>
          </p:cNvPr>
          <p:cNvGrpSpPr/>
          <p:nvPr/>
        </p:nvGrpSpPr>
        <p:grpSpPr>
          <a:xfrm>
            <a:off x="6849337" y="2613308"/>
            <a:ext cx="660281" cy="99284"/>
            <a:chOff x="6777351" y="3159508"/>
            <a:chExt cx="981893" cy="198944"/>
          </a:xfrm>
        </p:grpSpPr>
        <p:cxnSp>
          <p:nvCxnSpPr>
            <p:cNvPr id="311" name="Straight Connector 310">
              <a:extLst>
                <a:ext uri="{FF2B5EF4-FFF2-40B4-BE49-F238E27FC236}">
                  <a16:creationId xmlns:a16="http://schemas.microsoft.com/office/drawing/2014/main" id="{A9091788-B525-4C5A-8F75-6A4E1362DB28}"/>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83B3864E-0081-4AF9-B18D-1089A2177317}"/>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DF06A397-63FC-48B3-A418-F4AC670DD8B5}"/>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14" name="Group 313">
            <a:extLst>
              <a:ext uri="{FF2B5EF4-FFF2-40B4-BE49-F238E27FC236}">
                <a16:creationId xmlns:a16="http://schemas.microsoft.com/office/drawing/2014/main" id="{B5234D8C-10DB-41FF-960F-5EB96F0FEB37}"/>
              </a:ext>
            </a:extLst>
          </p:cNvPr>
          <p:cNvGrpSpPr/>
          <p:nvPr/>
        </p:nvGrpSpPr>
        <p:grpSpPr>
          <a:xfrm>
            <a:off x="6684000" y="2785049"/>
            <a:ext cx="315262" cy="99284"/>
            <a:chOff x="6777351" y="3159508"/>
            <a:chExt cx="981893" cy="198944"/>
          </a:xfrm>
        </p:grpSpPr>
        <p:cxnSp>
          <p:nvCxnSpPr>
            <p:cNvPr id="315" name="Straight Connector 314">
              <a:extLst>
                <a:ext uri="{FF2B5EF4-FFF2-40B4-BE49-F238E27FC236}">
                  <a16:creationId xmlns:a16="http://schemas.microsoft.com/office/drawing/2014/main" id="{04EC7ECF-FE07-45EB-851B-44FC142FD8AA}"/>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0BA1476E-87C1-4046-9B32-3A88FE5EBBEE}"/>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481F7C1E-35A8-4DED-A3FF-5DCA9DE890A3}"/>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18" name="Group 317">
            <a:extLst>
              <a:ext uri="{FF2B5EF4-FFF2-40B4-BE49-F238E27FC236}">
                <a16:creationId xmlns:a16="http://schemas.microsoft.com/office/drawing/2014/main" id="{FE22094F-A1A5-4B70-AFAA-E69B36AD443E}"/>
              </a:ext>
            </a:extLst>
          </p:cNvPr>
          <p:cNvGrpSpPr/>
          <p:nvPr/>
        </p:nvGrpSpPr>
        <p:grpSpPr>
          <a:xfrm>
            <a:off x="6650630" y="2971208"/>
            <a:ext cx="304069" cy="99284"/>
            <a:chOff x="6777351" y="3159508"/>
            <a:chExt cx="981893" cy="198944"/>
          </a:xfrm>
        </p:grpSpPr>
        <p:cxnSp>
          <p:nvCxnSpPr>
            <p:cNvPr id="319" name="Straight Connector 318">
              <a:extLst>
                <a:ext uri="{FF2B5EF4-FFF2-40B4-BE49-F238E27FC236}">
                  <a16:creationId xmlns:a16="http://schemas.microsoft.com/office/drawing/2014/main" id="{79EBE0F6-A961-4BD0-BFCE-1DDEC61B6FB0}"/>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46A24ED1-97C8-4530-A42A-DAD24C3C96CA}"/>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DD72D527-C088-4036-B3D6-3FE8097E43EB}"/>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22" name="Group 321">
            <a:extLst>
              <a:ext uri="{FF2B5EF4-FFF2-40B4-BE49-F238E27FC236}">
                <a16:creationId xmlns:a16="http://schemas.microsoft.com/office/drawing/2014/main" id="{E841257F-9DC4-45B8-A20B-E62595538C4C}"/>
              </a:ext>
            </a:extLst>
          </p:cNvPr>
          <p:cNvGrpSpPr/>
          <p:nvPr/>
        </p:nvGrpSpPr>
        <p:grpSpPr>
          <a:xfrm>
            <a:off x="6443538" y="3149811"/>
            <a:ext cx="3611819" cy="99284"/>
            <a:chOff x="6777351" y="3159508"/>
            <a:chExt cx="981893" cy="198944"/>
          </a:xfrm>
        </p:grpSpPr>
        <p:cxnSp>
          <p:nvCxnSpPr>
            <p:cNvPr id="323" name="Straight Connector 322">
              <a:extLst>
                <a:ext uri="{FF2B5EF4-FFF2-40B4-BE49-F238E27FC236}">
                  <a16:creationId xmlns:a16="http://schemas.microsoft.com/office/drawing/2014/main" id="{C039995F-468F-4E44-B30E-F698F7AF6D78}"/>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0ED92F16-89BB-4229-A4DE-0AF13B5DCA50}"/>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9CB213A1-C40D-4ED7-9018-10412F850CA9}"/>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26" name="Group 325">
            <a:extLst>
              <a:ext uri="{FF2B5EF4-FFF2-40B4-BE49-F238E27FC236}">
                <a16:creationId xmlns:a16="http://schemas.microsoft.com/office/drawing/2014/main" id="{396000C6-0ED0-4DA8-866B-A1EEFAE276FC}"/>
              </a:ext>
            </a:extLst>
          </p:cNvPr>
          <p:cNvGrpSpPr/>
          <p:nvPr/>
        </p:nvGrpSpPr>
        <p:grpSpPr>
          <a:xfrm>
            <a:off x="6730883" y="3321413"/>
            <a:ext cx="374702" cy="99284"/>
            <a:chOff x="6777351" y="3159508"/>
            <a:chExt cx="981893" cy="198944"/>
          </a:xfrm>
        </p:grpSpPr>
        <p:cxnSp>
          <p:nvCxnSpPr>
            <p:cNvPr id="327" name="Straight Connector 326">
              <a:extLst>
                <a:ext uri="{FF2B5EF4-FFF2-40B4-BE49-F238E27FC236}">
                  <a16:creationId xmlns:a16="http://schemas.microsoft.com/office/drawing/2014/main" id="{89751906-089E-4AC7-85E9-DEED5CD55E09}"/>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4BB58F3F-2A9C-417E-B3E9-AB766829CB8C}"/>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4B05AE39-563E-48A5-B21B-28736AB276F0}"/>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30" name="Group 329">
            <a:extLst>
              <a:ext uri="{FF2B5EF4-FFF2-40B4-BE49-F238E27FC236}">
                <a16:creationId xmlns:a16="http://schemas.microsoft.com/office/drawing/2014/main" id="{82B02C14-3D8B-4948-8D3C-3970D5A2B3E0}"/>
              </a:ext>
            </a:extLst>
          </p:cNvPr>
          <p:cNvGrpSpPr/>
          <p:nvPr/>
        </p:nvGrpSpPr>
        <p:grpSpPr>
          <a:xfrm>
            <a:off x="6511266" y="3522949"/>
            <a:ext cx="696795" cy="99284"/>
            <a:chOff x="6777351" y="3159508"/>
            <a:chExt cx="981893" cy="198944"/>
          </a:xfrm>
        </p:grpSpPr>
        <p:cxnSp>
          <p:nvCxnSpPr>
            <p:cNvPr id="331" name="Straight Connector 330">
              <a:extLst>
                <a:ext uri="{FF2B5EF4-FFF2-40B4-BE49-F238E27FC236}">
                  <a16:creationId xmlns:a16="http://schemas.microsoft.com/office/drawing/2014/main" id="{71BF0AE3-FCE7-4C39-95F5-7E3887669E4F}"/>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A9627D1F-A34C-4B37-A356-E21C2D0D9958}"/>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5486BB8E-0552-4797-A13C-785B36513C0B}"/>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34" name="Group 333">
            <a:extLst>
              <a:ext uri="{FF2B5EF4-FFF2-40B4-BE49-F238E27FC236}">
                <a16:creationId xmlns:a16="http://schemas.microsoft.com/office/drawing/2014/main" id="{7919BB91-40DC-4E67-B30B-1CCEC023C7AC}"/>
              </a:ext>
            </a:extLst>
          </p:cNvPr>
          <p:cNvGrpSpPr/>
          <p:nvPr/>
        </p:nvGrpSpPr>
        <p:grpSpPr>
          <a:xfrm>
            <a:off x="6494997" y="3701668"/>
            <a:ext cx="2004965" cy="99284"/>
            <a:chOff x="6777351" y="3159508"/>
            <a:chExt cx="981893" cy="198944"/>
          </a:xfrm>
        </p:grpSpPr>
        <p:cxnSp>
          <p:nvCxnSpPr>
            <p:cNvPr id="335" name="Straight Connector 334">
              <a:extLst>
                <a:ext uri="{FF2B5EF4-FFF2-40B4-BE49-F238E27FC236}">
                  <a16:creationId xmlns:a16="http://schemas.microsoft.com/office/drawing/2014/main" id="{77410FCD-E370-41F0-8E6E-46EEBBAB0417}"/>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A32B812D-8A4B-4B39-A904-25261D597BBD}"/>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65FC8025-720E-4070-9EB3-4DCDFB21C492}"/>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38" name="Group 337">
            <a:extLst>
              <a:ext uri="{FF2B5EF4-FFF2-40B4-BE49-F238E27FC236}">
                <a16:creationId xmlns:a16="http://schemas.microsoft.com/office/drawing/2014/main" id="{B09A177B-BF67-4C9E-AD97-2BBB4EC8FF3D}"/>
              </a:ext>
            </a:extLst>
          </p:cNvPr>
          <p:cNvGrpSpPr/>
          <p:nvPr/>
        </p:nvGrpSpPr>
        <p:grpSpPr>
          <a:xfrm>
            <a:off x="6705562" y="3876145"/>
            <a:ext cx="398301" cy="99284"/>
            <a:chOff x="6777351" y="3159508"/>
            <a:chExt cx="981893" cy="198944"/>
          </a:xfrm>
        </p:grpSpPr>
        <p:cxnSp>
          <p:nvCxnSpPr>
            <p:cNvPr id="339" name="Straight Connector 338">
              <a:extLst>
                <a:ext uri="{FF2B5EF4-FFF2-40B4-BE49-F238E27FC236}">
                  <a16:creationId xmlns:a16="http://schemas.microsoft.com/office/drawing/2014/main" id="{867299E8-3975-4F43-B595-FFDBF22A4987}"/>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B6B55CB8-215B-4CE1-91E0-77F508FBDB0D}"/>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601BC20B-5C39-4289-A935-A9674A7D2E1E}"/>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42" name="Group 341">
            <a:extLst>
              <a:ext uri="{FF2B5EF4-FFF2-40B4-BE49-F238E27FC236}">
                <a16:creationId xmlns:a16="http://schemas.microsoft.com/office/drawing/2014/main" id="{4A9D7076-8175-42C8-95BD-D4AC76B2F4FF}"/>
              </a:ext>
            </a:extLst>
          </p:cNvPr>
          <p:cNvGrpSpPr/>
          <p:nvPr/>
        </p:nvGrpSpPr>
        <p:grpSpPr>
          <a:xfrm>
            <a:off x="6776826" y="4045449"/>
            <a:ext cx="583940" cy="99284"/>
            <a:chOff x="6777351" y="3159508"/>
            <a:chExt cx="981893" cy="198944"/>
          </a:xfrm>
        </p:grpSpPr>
        <p:cxnSp>
          <p:nvCxnSpPr>
            <p:cNvPr id="343" name="Straight Connector 342">
              <a:extLst>
                <a:ext uri="{FF2B5EF4-FFF2-40B4-BE49-F238E27FC236}">
                  <a16:creationId xmlns:a16="http://schemas.microsoft.com/office/drawing/2014/main" id="{4AB41242-F315-46B3-B870-7E1CA85B5458}"/>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43B89BC3-1C58-45BF-8F1B-51E4A53F6C7B}"/>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19D55354-1704-4145-89D1-1320E7186338}"/>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46" name="Group 345">
            <a:extLst>
              <a:ext uri="{FF2B5EF4-FFF2-40B4-BE49-F238E27FC236}">
                <a16:creationId xmlns:a16="http://schemas.microsoft.com/office/drawing/2014/main" id="{D2A4E43A-CE69-404F-A574-8597B1F774E6}"/>
              </a:ext>
            </a:extLst>
          </p:cNvPr>
          <p:cNvGrpSpPr/>
          <p:nvPr/>
        </p:nvGrpSpPr>
        <p:grpSpPr>
          <a:xfrm>
            <a:off x="6841631" y="4230962"/>
            <a:ext cx="583935" cy="99284"/>
            <a:chOff x="6777351" y="3159508"/>
            <a:chExt cx="981893" cy="198944"/>
          </a:xfrm>
        </p:grpSpPr>
        <p:cxnSp>
          <p:nvCxnSpPr>
            <p:cNvPr id="347" name="Straight Connector 346">
              <a:extLst>
                <a:ext uri="{FF2B5EF4-FFF2-40B4-BE49-F238E27FC236}">
                  <a16:creationId xmlns:a16="http://schemas.microsoft.com/office/drawing/2014/main" id="{CD26200E-27D5-4BEC-984B-5DCBDCBEA65F}"/>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5C4A39FD-32D5-4A4B-A60E-F5EBEA5B4EC3}"/>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3CDBF9A7-585A-4ED0-BFE5-B69E933463ED}"/>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50" name="Group 349">
            <a:extLst>
              <a:ext uri="{FF2B5EF4-FFF2-40B4-BE49-F238E27FC236}">
                <a16:creationId xmlns:a16="http://schemas.microsoft.com/office/drawing/2014/main" id="{15F7B7DC-4CD5-4523-9C79-E2B64F5A6E02}"/>
              </a:ext>
            </a:extLst>
          </p:cNvPr>
          <p:cNvGrpSpPr/>
          <p:nvPr/>
        </p:nvGrpSpPr>
        <p:grpSpPr>
          <a:xfrm>
            <a:off x="6636807" y="4414075"/>
            <a:ext cx="276505" cy="99284"/>
            <a:chOff x="6777351" y="3159508"/>
            <a:chExt cx="981893" cy="198944"/>
          </a:xfrm>
        </p:grpSpPr>
        <p:cxnSp>
          <p:nvCxnSpPr>
            <p:cNvPr id="351" name="Straight Connector 350">
              <a:extLst>
                <a:ext uri="{FF2B5EF4-FFF2-40B4-BE49-F238E27FC236}">
                  <a16:creationId xmlns:a16="http://schemas.microsoft.com/office/drawing/2014/main" id="{34861440-C85E-47A1-9FD4-A6741A33EFD5}"/>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3A495070-6A90-4E9E-BA11-564144D8D407}"/>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2E68FEFF-BB43-439E-9126-45210EE07A19}"/>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54" name="Group 353">
            <a:extLst>
              <a:ext uri="{FF2B5EF4-FFF2-40B4-BE49-F238E27FC236}">
                <a16:creationId xmlns:a16="http://schemas.microsoft.com/office/drawing/2014/main" id="{5FBEAEAA-CB96-46C9-9155-2A2605598EB2}"/>
              </a:ext>
            </a:extLst>
          </p:cNvPr>
          <p:cNvGrpSpPr/>
          <p:nvPr/>
        </p:nvGrpSpPr>
        <p:grpSpPr>
          <a:xfrm>
            <a:off x="6763601" y="4593932"/>
            <a:ext cx="387552" cy="99284"/>
            <a:chOff x="6777351" y="3159508"/>
            <a:chExt cx="981893" cy="198944"/>
          </a:xfrm>
        </p:grpSpPr>
        <p:cxnSp>
          <p:nvCxnSpPr>
            <p:cNvPr id="355" name="Straight Connector 354">
              <a:extLst>
                <a:ext uri="{FF2B5EF4-FFF2-40B4-BE49-F238E27FC236}">
                  <a16:creationId xmlns:a16="http://schemas.microsoft.com/office/drawing/2014/main" id="{7C37276D-492C-4D60-BFB6-8E498B4210DF}"/>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C7056016-F6F0-4F79-9339-8E28CEA81D21}"/>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C05AD509-FFB2-4989-A154-FD2DF27B3253}"/>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58" name="Group 357">
            <a:extLst>
              <a:ext uri="{FF2B5EF4-FFF2-40B4-BE49-F238E27FC236}">
                <a16:creationId xmlns:a16="http://schemas.microsoft.com/office/drawing/2014/main" id="{9E8332AA-053A-4055-9364-F6329B9EBD8D}"/>
              </a:ext>
            </a:extLst>
          </p:cNvPr>
          <p:cNvGrpSpPr/>
          <p:nvPr/>
        </p:nvGrpSpPr>
        <p:grpSpPr>
          <a:xfrm>
            <a:off x="6858042" y="4757540"/>
            <a:ext cx="542218" cy="99284"/>
            <a:chOff x="6777351" y="3159508"/>
            <a:chExt cx="981893" cy="198944"/>
          </a:xfrm>
        </p:grpSpPr>
        <p:cxnSp>
          <p:nvCxnSpPr>
            <p:cNvPr id="359" name="Straight Connector 358">
              <a:extLst>
                <a:ext uri="{FF2B5EF4-FFF2-40B4-BE49-F238E27FC236}">
                  <a16:creationId xmlns:a16="http://schemas.microsoft.com/office/drawing/2014/main" id="{D4F5FC57-563D-44AF-B3B3-0C78D922D245}"/>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DF170DE6-E32B-4F9C-B9A8-B3293F9A16FF}"/>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8CFAA59B-A6EF-4362-A493-466A0F0AA81D}"/>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62" name="Group 361">
            <a:extLst>
              <a:ext uri="{FF2B5EF4-FFF2-40B4-BE49-F238E27FC236}">
                <a16:creationId xmlns:a16="http://schemas.microsoft.com/office/drawing/2014/main" id="{8295E1B5-8696-4CFE-AC50-D819E0AC090C}"/>
              </a:ext>
            </a:extLst>
          </p:cNvPr>
          <p:cNvGrpSpPr/>
          <p:nvPr/>
        </p:nvGrpSpPr>
        <p:grpSpPr>
          <a:xfrm>
            <a:off x="6515563" y="4957624"/>
            <a:ext cx="387552" cy="99284"/>
            <a:chOff x="6777351" y="3159508"/>
            <a:chExt cx="981893" cy="198944"/>
          </a:xfrm>
        </p:grpSpPr>
        <p:cxnSp>
          <p:nvCxnSpPr>
            <p:cNvPr id="363" name="Straight Connector 362">
              <a:extLst>
                <a:ext uri="{FF2B5EF4-FFF2-40B4-BE49-F238E27FC236}">
                  <a16:creationId xmlns:a16="http://schemas.microsoft.com/office/drawing/2014/main" id="{A40977E3-BA56-4421-B6D9-B35BEE9964A5}"/>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2FD1C61E-CA54-4AA0-B0AD-535657AA7EA9}"/>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62C57741-A2C4-495B-95AC-8DB210EA23F2}"/>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66" name="Group 365">
            <a:extLst>
              <a:ext uri="{FF2B5EF4-FFF2-40B4-BE49-F238E27FC236}">
                <a16:creationId xmlns:a16="http://schemas.microsoft.com/office/drawing/2014/main" id="{BAC54DF7-26D0-4010-946C-C84384810A17}"/>
              </a:ext>
            </a:extLst>
          </p:cNvPr>
          <p:cNvGrpSpPr/>
          <p:nvPr/>
        </p:nvGrpSpPr>
        <p:grpSpPr>
          <a:xfrm>
            <a:off x="6895082" y="5143575"/>
            <a:ext cx="620615" cy="99284"/>
            <a:chOff x="6777351" y="3159508"/>
            <a:chExt cx="981893" cy="198944"/>
          </a:xfrm>
        </p:grpSpPr>
        <p:cxnSp>
          <p:nvCxnSpPr>
            <p:cNvPr id="367" name="Straight Connector 366">
              <a:extLst>
                <a:ext uri="{FF2B5EF4-FFF2-40B4-BE49-F238E27FC236}">
                  <a16:creationId xmlns:a16="http://schemas.microsoft.com/office/drawing/2014/main" id="{4927DC5B-FEA6-40B8-8BCB-26813A84C060}"/>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36B4E7AE-9B4F-4B06-9772-5006C329595F}"/>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1367BDFE-C169-4733-B666-14D39C6E2A51}"/>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sp>
        <p:nvSpPr>
          <p:cNvPr id="8" name="Oval 7">
            <a:extLst>
              <a:ext uri="{FF2B5EF4-FFF2-40B4-BE49-F238E27FC236}">
                <a16:creationId xmlns:a16="http://schemas.microsoft.com/office/drawing/2014/main" id="{6B1F7404-BB33-41B6-B2A5-E63D967F93EE}"/>
              </a:ext>
            </a:extLst>
          </p:cNvPr>
          <p:cNvSpPr/>
          <p:nvPr/>
        </p:nvSpPr>
        <p:spPr bwMode="auto">
          <a:xfrm>
            <a:off x="6785038" y="2444925"/>
            <a:ext cx="85941" cy="8594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0" name="Oval 369">
            <a:extLst>
              <a:ext uri="{FF2B5EF4-FFF2-40B4-BE49-F238E27FC236}">
                <a16:creationId xmlns:a16="http://schemas.microsoft.com/office/drawing/2014/main" id="{35178CAB-E17D-4EB0-8144-30C053443B28}"/>
              </a:ext>
            </a:extLst>
          </p:cNvPr>
          <p:cNvSpPr/>
          <p:nvPr/>
        </p:nvSpPr>
        <p:spPr bwMode="auto">
          <a:xfrm>
            <a:off x="7074141" y="2617922"/>
            <a:ext cx="85941" cy="8594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1" name="Oval 370">
            <a:extLst>
              <a:ext uri="{FF2B5EF4-FFF2-40B4-BE49-F238E27FC236}">
                <a16:creationId xmlns:a16="http://schemas.microsoft.com/office/drawing/2014/main" id="{856EA713-FC16-4C80-AEDD-341C5CBC9064}"/>
              </a:ext>
            </a:extLst>
          </p:cNvPr>
          <p:cNvSpPr/>
          <p:nvPr/>
        </p:nvSpPr>
        <p:spPr bwMode="auto">
          <a:xfrm>
            <a:off x="6779919" y="2793472"/>
            <a:ext cx="85941" cy="8594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2" name="Oval 371">
            <a:extLst>
              <a:ext uri="{FF2B5EF4-FFF2-40B4-BE49-F238E27FC236}">
                <a16:creationId xmlns:a16="http://schemas.microsoft.com/office/drawing/2014/main" id="{46905C34-7D8E-4929-A182-C3FAE51E5E04}"/>
              </a:ext>
            </a:extLst>
          </p:cNvPr>
          <p:cNvSpPr/>
          <p:nvPr/>
        </p:nvSpPr>
        <p:spPr bwMode="auto">
          <a:xfrm>
            <a:off x="6734520" y="2980988"/>
            <a:ext cx="85941" cy="8594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3" name="Oval 372">
            <a:extLst>
              <a:ext uri="{FF2B5EF4-FFF2-40B4-BE49-F238E27FC236}">
                <a16:creationId xmlns:a16="http://schemas.microsoft.com/office/drawing/2014/main" id="{762848A2-6909-4A08-9E5E-0B3F8FC7F381}"/>
              </a:ext>
            </a:extLst>
          </p:cNvPr>
          <p:cNvSpPr/>
          <p:nvPr/>
        </p:nvSpPr>
        <p:spPr bwMode="auto">
          <a:xfrm>
            <a:off x="6997816" y="3158968"/>
            <a:ext cx="85941" cy="8594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4" name="Oval 373">
            <a:extLst>
              <a:ext uri="{FF2B5EF4-FFF2-40B4-BE49-F238E27FC236}">
                <a16:creationId xmlns:a16="http://schemas.microsoft.com/office/drawing/2014/main" id="{71B61E2C-62FF-42F8-B8A5-6E786A363447}"/>
              </a:ext>
            </a:extLst>
          </p:cNvPr>
          <p:cNvSpPr/>
          <p:nvPr/>
        </p:nvSpPr>
        <p:spPr bwMode="auto">
          <a:xfrm>
            <a:off x="6846240" y="3329275"/>
            <a:ext cx="85941" cy="8594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5" name="Oval 374">
            <a:extLst>
              <a:ext uri="{FF2B5EF4-FFF2-40B4-BE49-F238E27FC236}">
                <a16:creationId xmlns:a16="http://schemas.microsoft.com/office/drawing/2014/main" id="{3BA04C79-B8E0-4EBE-83B1-5F0D531C1183}"/>
              </a:ext>
            </a:extLst>
          </p:cNvPr>
          <p:cNvSpPr/>
          <p:nvPr/>
        </p:nvSpPr>
        <p:spPr bwMode="auto">
          <a:xfrm>
            <a:off x="6703301" y="3531129"/>
            <a:ext cx="85941" cy="8594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6" name="Oval 375">
            <a:extLst>
              <a:ext uri="{FF2B5EF4-FFF2-40B4-BE49-F238E27FC236}">
                <a16:creationId xmlns:a16="http://schemas.microsoft.com/office/drawing/2014/main" id="{32DB9A61-8260-4D08-AD4F-64167237B75A}"/>
              </a:ext>
            </a:extLst>
          </p:cNvPr>
          <p:cNvSpPr/>
          <p:nvPr/>
        </p:nvSpPr>
        <p:spPr bwMode="auto">
          <a:xfrm>
            <a:off x="6934482" y="3709372"/>
            <a:ext cx="85941" cy="8594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7" name="Oval 376">
            <a:extLst>
              <a:ext uri="{FF2B5EF4-FFF2-40B4-BE49-F238E27FC236}">
                <a16:creationId xmlns:a16="http://schemas.microsoft.com/office/drawing/2014/main" id="{75D7A99C-8C5E-46A6-9FEA-542B11D3ED7C}"/>
              </a:ext>
            </a:extLst>
          </p:cNvPr>
          <p:cNvSpPr/>
          <p:nvPr/>
        </p:nvSpPr>
        <p:spPr bwMode="auto">
          <a:xfrm>
            <a:off x="6797082" y="3884097"/>
            <a:ext cx="85941" cy="8594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8" name="Oval 377">
            <a:extLst>
              <a:ext uri="{FF2B5EF4-FFF2-40B4-BE49-F238E27FC236}">
                <a16:creationId xmlns:a16="http://schemas.microsoft.com/office/drawing/2014/main" id="{FF9FFFF0-52E2-425D-B542-F649D5DBC74C}"/>
              </a:ext>
            </a:extLst>
          </p:cNvPr>
          <p:cNvSpPr/>
          <p:nvPr/>
        </p:nvSpPr>
        <p:spPr bwMode="auto">
          <a:xfrm>
            <a:off x="6974230" y="4055243"/>
            <a:ext cx="85941" cy="8594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9" name="Oval 378">
            <a:extLst>
              <a:ext uri="{FF2B5EF4-FFF2-40B4-BE49-F238E27FC236}">
                <a16:creationId xmlns:a16="http://schemas.microsoft.com/office/drawing/2014/main" id="{B63CABFF-C039-4FD8-9EA1-048236EEB0DE}"/>
              </a:ext>
            </a:extLst>
          </p:cNvPr>
          <p:cNvSpPr/>
          <p:nvPr/>
        </p:nvSpPr>
        <p:spPr bwMode="auto">
          <a:xfrm>
            <a:off x="7047612" y="4239058"/>
            <a:ext cx="85941" cy="8594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0" name="Oval 379">
            <a:extLst>
              <a:ext uri="{FF2B5EF4-FFF2-40B4-BE49-F238E27FC236}">
                <a16:creationId xmlns:a16="http://schemas.microsoft.com/office/drawing/2014/main" id="{99714640-A23F-4D7C-A349-769B6504AC6F}"/>
              </a:ext>
            </a:extLst>
          </p:cNvPr>
          <p:cNvSpPr/>
          <p:nvPr/>
        </p:nvSpPr>
        <p:spPr bwMode="auto">
          <a:xfrm>
            <a:off x="6717178" y="4424049"/>
            <a:ext cx="85941" cy="8594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1" name="Oval 380">
            <a:extLst>
              <a:ext uri="{FF2B5EF4-FFF2-40B4-BE49-F238E27FC236}">
                <a16:creationId xmlns:a16="http://schemas.microsoft.com/office/drawing/2014/main" id="{9C9F8C6F-6138-418A-99CE-649472C6D7B6}"/>
              </a:ext>
            </a:extLst>
          </p:cNvPr>
          <p:cNvSpPr/>
          <p:nvPr/>
        </p:nvSpPr>
        <p:spPr bwMode="auto">
          <a:xfrm>
            <a:off x="6886925" y="4603700"/>
            <a:ext cx="85941" cy="8594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2" name="Oval 381">
            <a:extLst>
              <a:ext uri="{FF2B5EF4-FFF2-40B4-BE49-F238E27FC236}">
                <a16:creationId xmlns:a16="http://schemas.microsoft.com/office/drawing/2014/main" id="{9FCF48AE-6A11-4088-A113-2093FDECBAB2}"/>
              </a:ext>
            </a:extLst>
          </p:cNvPr>
          <p:cNvSpPr/>
          <p:nvPr/>
        </p:nvSpPr>
        <p:spPr bwMode="auto">
          <a:xfrm>
            <a:off x="7034208" y="4766236"/>
            <a:ext cx="85941" cy="8594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3" name="Oval 382">
            <a:extLst>
              <a:ext uri="{FF2B5EF4-FFF2-40B4-BE49-F238E27FC236}">
                <a16:creationId xmlns:a16="http://schemas.microsoft.com/office/drawing/2014/main" id="{0A09774A-7991-496E-BD7D-915392BB0ED0}"/>
              </a:ext>
            </a:extLst>
          </p:cNvPr>
          <p:cNvSpPr/>
          <p:nvPr/>
        </p:nvSpPr>
        <p:spPr bwMode="auto">
          <a:xfrm>
            <a:off x="6610112" y="4965347"/>
            <a:ext cx="85941" cy="8594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4" name="Oval 383">
            <a:extLst>
              <a:ext uri="{FF2B5EF4-FFF2-40B4-BE49-F238E27FC236}">
                <a16:creationId xmlns:a16="http://schemas.microsoft.com/office/drawing/2014/main" id="{AE35AC21-AA1E-492F-9E95-86C428D7C7AD}"/>
              </a:ext>
            </a:extLst>
          </p:cNvPr>
          <p:cNvSpPr/>
          <p:nvPr/>
        </p:nvSpPr>
        <p:spPr bwMode="auto">
          <a:xfrm>
            <a:off x="7100046" y="5148320"/>
            <a:ext cx="85941" cy="85941"/>
          </a:xfrm>
          <a:prstGeom prst="ellips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2" name="Straight Connector 11">
            <a:extLst>
              <a:ext uri="{FF2B5EF4-FFF2-40B4-BE49-F238E27FC236}">
                <a16:creationId xmlns:a16="http://schemas.microsoft.com/office/drawing/2014/main" id="{8112305D-330C-44C3-8E13-AD57624C2EE4}"/>
              </a:ext>
            </a:extLst>
          </p:cNvPr>
          <p:cNvCxnSpPr/>
          <p:nvPr/>
        </p:nvCxnSpPr>
        <p:spPr bwMode="auto">
          <a:xfrm flipH="1">
            <a:off x="3743572" y="3099277"/>
            <a:ext cx="2532378" cy="0"/>
          </a:xfrm>
          <a:prstGeom prst="line">
            <a:avLst/>
          </a:prstGeom>
          <a:noFill/>
          <a:ln w="9525" cap="flat" cmpd="sng" algn="ctr">
            <a:solidFill>
              <a:schemeClr val="bg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5FF02763-7139-409C-BFBF-0632CEBD5924}"/>
              </a:ext>
            </a:extLst>
          </p:cNvPr>
          <p:cNvCxnSpPr/>
          <p:nvPr/>
        </p:nvCxnSpPr>
        <p:spPr bwMode="auto">
          <a:xfrm flipH="1">
            <a:off x="3743572" y="3472766"/>
            <a:ext cx="2532378" cy="0"/>
          </a:xfrm>
          <a:prstGeom prst="line">
            <a:avLst/>
          </a:prstGeom>
          <a:noFill/>
          <a:ln w="9525" cap="flat" cmpd="sng" algn="ctr">
            <a:solidFill>
              <a:schemeClr val="bg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2A65CC82-C1B3-44E7-9DAB-6E0B5B832DB3}"/>
              </a:ext>
            </a:extLst>
          </p:cNvPr>
          <p:cNvCxnSpPr/>
          <p:nvPr/>
        </p:nvCxnSpPr>
        <p:spPr bwMode="auto">
          <a:xfrm flipH="1">
            <a:off x="3743572" y="4193113"/>
            <a:ext cx="2532378" cy="0"/>
          </a:xfrm>
          <a:prstGeom prst="line">
            <a:avLst/>
          </a:prstGeom>
          <a:noFill/>
          <a:ln w="9525" cap="flat" cmpd="sng" algn="ctr">
            <a:solidFill>
              <a:schemeClr val="bg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C4F21681-930A-44BD-9CC3-AD0E42D61150}"/>
              </a:ext>
            </a:extLst>
          </p:cNvPr>
          <p:cNvCxnSpPr/>
          <p:nvPr/>
        </p:nvCxnSpPr>
        <p:spPr bwMode="auto">
          <a:xfrm flipH="1">
            <a:off x="3743572" y="4910144"/>
            <a:ext cx="2532378" cy="0"/>
          </a:xfrm>
          <a:prstGeom prst="line">
            <a:avLst/>
          </a:prstGeom>
          <a:noFill/>
          <a:ln w="9525" cap="flat" cmpd="sng" algn="ctr">
            <a:solidFill>
              <a:schemeClr val="bg1"/>
            </a:solidFill>
            <a:prstDash val="solid"/>
            <a:round/>
            <a:headEnd type="none" w="med" len="med"/>
            <a:tailEnd type="none" w="med" len="med"/>
          </a:ln>
          <a:effectLst/>
        </p:spPr>
      </p:cxnSp>
      <p:sp>
        <p:nvSpPr>
          <p:cNvPr id="388" name="TextBox 387">
            <a:extLst>
              <a:ext uri="{FF2B5EF4-FFF2-40B4-BE49-F238E27FC236}">
                <a16:creationId xmlns:a16="http://schemas.microsoft.com/office/drawing/2014/main" id="{C2FB118F-2714-450C-AA5F-8A1A81392180}"/>
              </a:ext>
            </a:extLst>
          </p:cNvPr>
          <p:cNvSpPr txBox="1"/>
          <p:nvPr/>
        </p:nvSpPr>
        <p:spPr bwMode="auto">
          <a:xfrm>
            <a:off x="2197601" y="2555987"/>
            <a:ext cx="1331519" cy="512704"/>
          </a:xfrm>
          <a:prstGeom prst="rect">
            <a:avLst/>
          </a:prstGeom>
          <a:noFill/>
        </p:spPr>
        <p:txBody>
          <a:bodyPr wrap="none">
            <a:spAutoFit/>
          </a:bodyPr>
          <a:lstStyle/>
          <a:p>
            <a:pPr marL="0" marR="0" lvl="0" indent="0" algn="r" defTabSz="914400" rtl="0" eaLnBrk="1" fontAlgn="base" latinLnBrk="0" hangingPunct="1">
              <a:lnSpc>
                <a:spcPct val="85000"/>
              </a:lnSpc>
              <a:spcBef>
                <a:spcPct val="0"/>
              </a:spcBef>
              <a:spcAft>
                <a:spcPct val="0"/>
              </a:spcAft>
              <a:buClrTx/>
              <a:buSzTx/>
              <a:buFontTx/>
              <a:buNone/>
              <a:tabLst/>
              <a:defRPr/>
            </a:pPr>
            <a:r>
              <a:rPr kumimoji="0" lang="fr-CA"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EPS/agitation</a:t>
            </a:r>
          </a:p>
          <a:p>
            <a:pPr marL="0" marR="0" lvl="0" indent="0" algn="r" defTabSz="914400" rtl="0" eaLnBrk="1" fontAlgn="base" latinLnBrk="0" hangingPunct="1">
              <a:lnSpc>
                <a:spcPct val="85000"/>
              </a:lnSpc>
              <a:spcBef>
                <a:spcPct val="0"/>
              </a:spcBef>
              <a:spcAft>
                <a:spcPct val="0"/>
              </a:spcAft>
              <a:buClrTx/>
              <a:buSzTx/>
              <a:buFontTx/>
              <a:buNone/>
              <a:tabLst/>
              <a:defRPr/>
            </a:pPr>
            <a:r>
              <a:rPr kumimoji="0" lang="fr-CA"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 0.57</a:t>
            </a:r>
            <a:endParaRPr kumimoji="0" lang="en-CA"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9" name="TextBox 388">
            <a:extLst>
              <a:ext uri="{FF2B5EF4-FFF2-40B4-BE49-F238E27FC236}">
                <a16:creationId xmlns:a16="http://schemas.microsoft.com/office/drawing/2014/main" id="{A9215C49-35FE-4EA8-A30D-C2C43B372AB5}"/>
              </a:ext>
            </a:extLst>
          </p:cNvPr>
          <p:cNvSpPr txBox="1"/>
          <p:nvPr/>
        </p:nvSpPr>
        <p:spPr bwMode="auto">
          <a:xfrm>
            <a:off x="2487040" y="3048360"/>
            <a:ext cx="1042080" cy="512704"/>
          </a:xfrm>
          <a:prstGeom prst="rect">
            <a:avLst/>
          </a:prstGeom>
          <a:noFill/>
        </p:spPr>
        <p:txBody>
          <a:bodyPr wrap="none">
            <a:spAutoFit/>
          </a:bodyPr>
          <a:lstStyle/>
          <a:p>
            <a:pPr marL="0" marR="0" lvl="0" indent="0" algn="r" defTabSz="914400" rtl="0" eaLnBrk="1" fontAlgn="base" latinLnBrk="0" hangingPunct="1">
              <a:lnSpc>
                <a:spcPct val="85000"/>
              </a:lnSpc>
              <a:spcBef>
                <a:spcPct val="0"/>
              </a:spcBef>
              <a:spcAft>
                <a:spcPct val="0"/>
              </a:spcAft>
              <a:buClrTx/>
              <a:buSzTx/>
              <a:buFontTx/>
              <a:buNone/>
              <a:tabLst/>
              <a:defRPr/>
            </a:pPr>
            <a:r>
              <a:rPr kumimoji="0" lang="fr-CA"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Metabolic</a:t>
            </a:r>
          </a:p>
          <a:p>
            <a:pPr marL="0" marR="0" lvl="0" indent="0" algn="r" defTabSz="914400" rtl="0" eaLnBrk="1" fontAlgn="base" latinLnBrk="0" hangingPunct="1">
              <a:lnSpc>
                <a:spcPct val="85000"/>
              </a:lnSpc>
              <a:spcBef>
                <a:spcPct val="0"/>
              </a:spcBef>
              <a:spcAft>
                <a:spcPct val="0"/>
              </a:spcAft>
              <a:buClrTx/>
              <a:buSzTx/>
              <a:buFontTx/>
              <a:buNone/>
              <a:tabLst/>
              <a:defRPr/>
            </a:pPr>
            <a:r>
              <a:rPr kumimoji="0" lang="fr-CA"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0.64</a:t>
            </a:r>
            <a:endParaRPr kumimoji="0" lang="en-CA"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0" name="TextBox 389">
            <a:extLst>
              <a:ext uri="{FF2B5EF4-FFF2-40B4-BE49-F238E27FC236}">
                <a16:creationId xmlns:a16="http://schemas.microsoft.com/office/drawing/2014/main" id="{B0721E90-DEAD-47D8-A487-89ECF1E01C08}"/>
              </a:ext>
            </a:extLst>
          </p:cNvPr>
          <p:cNvSpPr txBox="1"/>
          <p:nvPr/>
        </p:nvSpPr>
        <p:spPr bwMode="auto">
          <a:xfrm>
            <a:off x="1644758" y="3630169"/>
            <a:ext cx="1884362" cy="512704"/>
          </a:xfrm>
          <a:prstGeom prst="rect">
            <a:avLst/>
          </a:prstGeom>
          <a:noFill/>
        </p:spPr>
        <p:txBody>
          <a:bodyPr wrap="none">
            <a:spAutoFit/>
          </a:bodyPr>
          <a:lstStyle/>
          <a:p>
            <a:pPr marL="0" marR="0" lvl="0" indent="0" algn="r" defTabSz="914400" rtl="0" eaLnBrk="1" fontAlgn="base" latinLnBrk="0" hangingPunct="1">
              <a:lnSpc>
                <a:spcPct val="85000"/>
              </a:lnSpc>
              <a:spcBef>
                <a:spcPct val="0"/>
              </a:spcBef>
              <a:spcAft>
                <a:spcPct val="0"/>
              </a:spcAft>
              <a:buClrTx/>
              <a:buSzTx/>
              <a:buFontTx/>
              <a:buNone/>
              <a:tabLst/>
              <a:defRPr/>
            </a:pPr>
            <a:r>
              <a:rPr kumimoji="0" lang="fr-CA"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Prolactin/endocrine</a:t>
            </a:r>
          </a:p>
          <a:p>
            <a:pPr marL="0" marR="0" lvl="0" indent="0" algn="r" defTabSz="914400" rtl="0" eaLnBrk="1" fontAlgn="base" latinLnBrk="0" hangingPunct="1">
              <a:lnSpc>
                <a:spcPct val="85000"/>
              </a:lnSpc>
              <a:spcBef>
                <a:spcPct val="0"/>
              </a:spcBef>
              <a:spcAft>
                <a:spcPct val="0"/>
              </a:spcAft>
              <a:buClrTx/>
              <a:buSzTx/>
              <a:buFontTx/>
              <a:buNone/>
              <a:tabLst/>
              <a:defRPr/>
            </a:pPr>
            <a:r>
              <a:rPr kumimoji="0" lang="fr-CA"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0.69</a:t>
            </a:r>
            <a:endParaRPr kumimoji="0" lang="en-CA"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1" name="TextBox 390">
            <a:extLst>
              <a:ext uri="{FF2B5EF4-FFF2-40B4-BE49-F238E27FC236}">
                <a16:creationId xmlns:a16="http://schemas.microsoft.com/office/drawing/2014/main" id="{4730EA08-4FE8-4435-8615-8DF34C84D2BE}"/>
              </a:ext>
            </a:extLst>
          </p:cNvPr>
          <p:cNvSpPr txBox="1"/>
          <p:nvPr/>
        </p:nvSpPr>
        <p:spPr bwMode="auto">
          <a:xfrm>
            <a:off x="1714135" y="4347783"/>
            <a:ext cx="1814985" cy="512704"/>
          </a:xfrm>
          <a:prstGeom prst="rect">
            <a:avLst/>
          </a:prstGeom>
          <a:noFill/>
        </p:spPr>
        <p:txBody>
          <a:bodyPr wrap="none">
            <a:spAutoFit/>
          </a:bodyPr>
          <a:lstStyle/>
          <a:p>
            <a:pPr marL="0" marR="0" lvl="0" indent="0" algn="r" defTabSz="914400" rtl="0" eaLnBrk="1" fontAlgn="base" latinLnBrk="0" hangingPunct="1">
              <a:lnSpc>
                <a:spcPct val="85000"/>
              </a:lnSpc>
              <a:spcBef>
                <a:spcPct val="0"/>
              </a:spcBef>
              <a:spcAft>
                <a:spcPct val="0"/>
              </a:spcAft>
              <a:buClrTx/>
              <a:buSzTx/>
              <a:buFontTx/>
              <a:buNone/>
              <a:tabLst/>
              <a:defRPr/>
            </a:pPr>
            <a:r>
              <a:rPr kumimoji="0" lang="fr-CA"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Sedation/cognition</a:t>
            </a:r>
          </a:p>
          <a:p>
            <a:pPr marL="0" marR="0" lvl="0" indent="0" algn="r" defTabSz="914400" rtl="0" eaLnBrk="1" fontAlgn="base" latinLnBrk="0" hangingPunct="1">
              <a:lnSpc>
                <a:spcPct val="85000"/>
              </a:lnSpc>
              <a:spcBef>
                <a:spcPct val="0"/>
              </a:spcBef>
              <a:spcAft>
                <a:spcPct val="0"/>
              </a:spcAft>
              <a:buClrTx/>
              <a:buSzTx/>
              <a:buFontTx/>
              <a:buNone/>
              <a:tabLst/>
              <a:defRPr/>
            </a:pPr>
            <a:r>
              <a:rPr kumimoji="0" lang="fr-CA"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0.70</a:t>
            </a:r>
            <a:endParaRPr kumimoji="0" lang="en-CA"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2" name="TextBox 391">
            <a:extLst>
              <a:ext uri="{FF2B5EF4-FFF2-40B4-BE49-F238E27FC236}">
                <a16:creationId xmlns:a16="http://schemas.microsoft.com/office/drawing/2014/main" id="{E84761B8-E371-473C-A548-0953B56FE6E5}"/>
              </a:ext>
            </a:extLst>
          </p:cNvPr>
          <p:cNvSpPr txBox="1"/>
          <p:nvPr/>
        </p:nvSpPr>
        <p:spPr bwMode="auto">
          <a:xfrm>
            <a:off x="1990237" y="4913152"/>
            <a:ext cx="1538883" cy="512704"/>
          </a:xfrm>
          <a:prstGeom prst="rect">
            <a:avLst/>
          </a:prstGeom>
          <a:noFill/>
        </p:spPr>
        <p:txBody>
          <a:bodyPr wrap="none">
            <a:spAutoFit/>
          </a:bodyPr>
          <a:lstStyle/>
          <a:p>
            <a:pPr marL="0" marR="0" lvl="0" indent="0" algn="r" defTabSz="914400" rtl="0" eaLnBrk="1" fontAlgn="base" latinLnBrk="0" hangingPunct="1">
              <a:lnSpc>
                <a:spcPct val="85000"/>
              </a:lnSpc>
              <a:spcBef>
                <a:spcPct val="0"/>
              </a:spcBef>
              <a:spcAft>
                <a:spcPct val="0"/>
              </a:spcAft>
              <a:buClrTx/>
              <a:buSzTx/>
              <a:buFontTx/>
              <a:buNone/>
              <a:tabLst/>
              <a:defRPr/>
            </a:pPr>
            <a:r>
              <a:rPr kumimoji="0" lang="fr-CA"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Gastrointestinal</a:t>
            </a:r>
          </a:p>
          <a:p>
            <a:pPr marL="0" marR="0" lvl="0" indent="0" algn="r" defTabSz="914400" rtl="0" eaLnBrk="1" fontAlgn="base" latinLnBrk="0" hangingPunct="1">
              <a:lnSpc>
                <a:spcPct val="85000"/>
              </a:lnSpc>
              <a:spcBef>
                <a:spcPct val="0"/>
              </a:spcBef>
              <a:spcAft>
                <a:spcPct val="0"/>
              </a:spcAft>
              <a:buClrTx/>
              <a:buSzTx/>
              <a:buFontTx/>
              <a:buNone/>
              <a:tabLst/>
              <a:defRPr/>
            </a:pPr>
            <a:r>
              <a:rPr kumimoji="0" lang="fr-CA"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0.79</a:t>
            </a:r>
            <a:endParaRPr kumimoji="0" lang="en-CA"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3" name="TextBox 392">
            <a:extLst>
              <a:ext uri="{FF2B5EF4-FFF2-40B4-BE49-F238E27FC236}">
                <a16:creationId xmlns:a16="http://schemas.microsoft.com/office/drawing/2014/main" id="{4A6E019A-DD97-497C-910D-1C60EC638A29}"/>
              </a:ext>
            </a:extLst>
          </p:cNvPr>
          <p:cNvSpPr txBox="1"/>
          <p:nvPr/>
        </p:nvSpPr>
        <p:spPr bwMode="auto">
          <a:xfrm>
            <a:off x="1417111" y="2058339"/>
            <a:ext cx="2460033" cy="329834"/>
          </a:xfrm>
          <a:prstGeom prst="rect">
            <a:avLst/>
          </a:prstGeom>
          <a:noFill/>
        </p:spPr>
        <p:txBody>
          <a:bodyPr wrap="none">
            <a:spAutoFit/>
          </a:body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0" lang="fr-CA"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Adverse Event Clusters*</a:t>
            </a:r>
            <a:endParaRPr kumimoji="0" lang="en-CA"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4" name="TextBox 393">
            <a:extLst>
              <a:ext uri="{FF2B5EF4-FFF2-40B4-BE49-F238E27FC236}">
                <a16:creationId xmlns:a16="http://schemas.microsoft.com/office/drawing/2014/main" id="{CC974D62-D5A2-4888-AB63-5E0B19FBE187}"/>
              </a:ext>
            </a:extLst>
          </p:cNvPr>
          <p:cNvSpPr txBox="1"/>
          <p:nvPr/>
        </p:nvSpPr>
        <p:spPr bwMode="auto">
          <a:xfrm rot="16200000">
            <a:off x="33125" y="3732388"/>
            <a:ext cx="1889748" cy="303416"/>
          </a:xfrm>
          <a:prstGeom prst="rect">
            <a:avLst/>
          </a:prstGeom>
          <a:noFill/>
        </p:spPr>
        <p:txBody>
          <a:bodyPr wrap="none">
            <a:spAutoFit/>
          </a:body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0" lang="fr-CA"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Reduced Adherence</a:t>
            </a:r>
            <a:endParaRPr kumimoji="0" lang="en-CA"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Arrow: Down 13">
            <a:extLst>
              <a:ext uri="{FF2B5EF4-FFF2-40B4-BE49-F238E27FC236}">
                <a16:creationId xmlns:a16="http://schemas.microsoft.com/office/drawing/2014/main" id="{0F65BDE9-C871-4FC2-9953-4DB55A984E24}"/>
              </a:ext>
            </a:extLst>
          </p:cNvPr>
          <p:cNvSpPr/>
          <p:nvPr/>
        </p:nvSpPr>
        <p:spPr bwMode="auto">
          <a:xfrm rot="10800000">
            <a:off x="1097363" y="2384958"/>
            <a:ext cx="410707" cy="2959995"/>
          </a:xfrm>
          <a:prstGeom prst="downArrow">
            <a:avLst/>
          </a:prstGeom>
          <a:gradFill flip="none" rotWithShape="1">
            <a:gsLst>
              <a:gs pos="100000">
                <a:srgbClr val="FCEEEA"/>
              </a:gs>
              <a:gs pos="0">
                <a:srgbClr val="E1471D"/>
              </a:gs>
            </a:gsLst>
            <a:lin ang="16200000" scaled="1"/>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652965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Second-Generation Antipsychotics: Weight Gain Among Adults in Short-term Randomized Controlled Studies</a:t>
            </a:r>
          </a:p>
        </p:txBody>
      </p:sp>
      <p:grpSp>
        <p:nvGrpSpPr>
          <p:cNvPr id="6" name="Group 1">
            <a:extLst>
              <a:ext uri="{FF2B5EF4-FFF2-40B4-BE49-F238E27FC236}">
                <a16:creationId xmlns:a16="http://schemas.microsoft.com/office/drawing/2014/main" id="{6B3BBECB-4863-463F-8663-C61F091B6101}"/>
              </a:ext>
            </a:extLst>
          </p:cNvPr>
          <p:cNvGrpSpPr>
            <a:grpSpLocks/>
          </p:cNvGrpSpPr>
          <p:nvPr/>
        </p:nvGrpSpPr>
        <p:grpSpPr bwMode="auto">
          <a:xfrm>
            <a:off x="9392911" y="6213768"/>
            <a:ext cx="2488502" cy="449064"/>
            <a:chOff x="9602074" y="3550251"/>
            <a:chExt cx="2488502" cy="449257"/>
          </a:xfrm>
        </p:grpSpPr>
        <p:pic>
          <p:nvPicPr>
            <p:cNvPr id="8" name="Picture 7">
              <a:extLst>
                <a:ext uri="{FF2B5EF4-FFF2-40B4-BE49-F238E27FC236}">
                  <a16:creationId xmlns:a16="http://schemas.microsoft.com/office/drawing/2014/main" id="{836CDD70-CF3C-4F22-B7D2-5A2B93EBFA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F1445D83-CAE1-4AD5-9FCA-C21670EE219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2" name="Table 11">
            <a:extLst>
              <a:ext uri="{FF2B5EF4-FFF2-40B4-BE49-F238E27FC236}">
                <a16:creationId xmlns:a16="http://schemas.microsoft.com/office/drawing/2014/main" id="{CEA91094-E2B3-45B6-9A44-243A74229562}"/>
              </a:ext>
            </a:extLst>
          </p:cNvPr>
          <p:cNvGraphicFramePr>
            <a:graphicFrameLocks noGrp="1"/>
          </p:cNvGraphicFramePr>
          <p:nvPr>
            <p:extLst>
              <p:ext uri="{D42A27DB-BD31-4B8C-83A1-F6EECF244321}">
                <p14:modId xmlns:p14="http://schemas.microsoft.com/office/powerpoint/2010/main" val="711050644"/>
              </p:ext>
            </p:extLst>
          </p:nvPr>
        </p:nvGraphicFramePr>
        <p:xfrm>
          <a:off x="723900" y="1502513"/>
          <a:ext cx="10758303" cy="4694060"/>
        </p:xfrm>
        <a:graphic>
          <a:graphicData uri="http://schemas.openxmlformats.org/drawingml/2006/table">
            <a:tbl>
              <a:tblPr firstRow="1" bandRow="1">
                <a:tableStyleId>{5C22544A-7EE6-4342-B048-85BDC9FD1C3A}</a:tableStyleId>
              </a:tblPr>
              <a:tblGrid>
                <a:gridCol w="3476086">
                  <a:extLst>
                    <a:ext uri="{9D8B030D-6E8A-4147-A177-3AD203B41FA5}">
                      <a16:colId xmlns:a16="http://schemas.microsoft.com/office/drawing/2014/main" val="20000"/>
                    </a:ext>
                  </a:extLst>
                </a:gridCol>
                <a:gridCol w="1943940">
                  <a:extLst>
                    <a:ext uri="{9D8B030D-6E8A-4147-A177-3AD203B41FA5}">
                      <a16:colId xmlns:a16="http://schemas.microsoft.com/office/drawing/2014/main" val="20001"/>
                    </a:ext>
                  </a:extLst>
                </a:gridCol>
                <a:gridCol w="1750458">
                  <a:extLst>
                    <a:ext uri="{9D8B030D-6E8A-4147-A177-3AD203B41FA5}">
                      <a16:colId xmlns:a16="http://schemas.microsoft.com/office/drawing/2014/main" val="20002"/>
                    </a:ext>
                  </a:extLst>
                </a:gridCol>
                <a:gridCol w="1613897">
                  <a:extLst>
                    <a:ext uri="{9D8B030D-6E8A-4147-A177-3AD203B41FA5}">
                      <a16:colId xmlns:a16="http://schemas.microsoft.com/office/drawing/2014/main" val="20003"/>
                    </a:ext>
                  </a:extLst>
                </a:gridCol>
                <a:gridCol w="1973922">
                  <a:extLst>
                    <a:ext uri="{9D8B030D-6E8A-4147-A177-3AD203B41FA5}">
                      <a16:colId xmlns:a16="http://schemas.microsoft.com/office/drawing/2014/main" val="20004"/>
                    </a:ext>
                  </a:extLst>
                </a:gridCol>
              </a:tblGrid>
              <a:tr h="273141">
                <a:tc>
                  <a:txBody>
                    <a:bodyPr/>
                    <a:lstStyle/>
                    <a:p>
                      <a:endParaRPr lang="en-US" sz="1600" b="1" baseline="30000" dirty="0">
                        <a:solidFill>
                          <a:schemeClr val="tx1"/>
                        </a:solidFill>
                        <a:latin typeface="Calibri" panose="020F0502020204030204" pitchFamily="34" charset="0"/>
                        <a:cs typeface="Calibri" panose="020F0502020204030204" pitchFamily="34" charset="0"/>
                      </a:endParaRPr>
                    </a:p>
                  </a:txBody>
                  <a:tcPr marL="81273" marR="81273" marT="45725" marB="45725"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4">
                  <a:txBody>
                    <a:bodyPr/>
                    <a:lstStyle/>
                    <a:p>
                      <a:pPr algn="ctr"/>
                      <a:r>
                        <a:rPr lang="en-US" sz="1600" dirty="0">
                          <a:latin typeface="Calibri" panose="020F0502020204030204" pitchFamily="34" charset="0"/>
                          <a:cs typeface="Calibri" panose="020F0502020204030204" pitchFamily="34" charset="0"/>
                        </a:rPr>
                        <a:t>Weight Gain ≥ 7% of Baseline</a:t>
                      </a:r>
                      <a:endParaRPr lang="en-US" sz="1600" b="1" dirty="0">
                        <a:solidFill>
                          <a:schemeClr val="tx1"/>
                        </a:solidFill>
                        <a:latin typeface="Calibri" panose="020F0502020204030204" pitchFamily="34" charset="0"/>
                        <a:cs typeface="Calibri" panose="020F0502020204030204" pitchFamily="34" charset="0"/>
                      </a:endParaRPr>
                    </a:p>
                  </a:txBody>
                  <a:tcPr marL="81273" marR="81273" marT="45725" marB="45725"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600" b="1" dirty="0">
                        <a:solidFill>
                          <a:schemeClr val="tx1"/>
                        </a:solidFill>
                        <a:latin typeface="Calibri" panose="020F0502020204030204" pitchFamily="34" charset="0"/>
                        <a:cs typeface="Calibri" panose="020F0502020204030204" pitchFamily="34" charset="0"/>
                      </a:endParaRPr>
                    </a:p>
                  </a:txBody>
                  <a:tcPr marL="81273" marR="81273" marT="45725" marB="45725"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pPr algn="ctr"/>
                      <a:endParaRPr lang="en-US" sz="1600" b="1" dirty="0">
                        <a:solidFill>
                          <a:schemeClr val="tx1"/>
                        </a:solidFill>
                        <a:latin typeface="Calibri" panose="020F0502020204030204" pitchFamily="34" charset="0"/>
                        <a:cs typeface="Calibri" panose="020F0502020204030204" pitchFamily="34" charset="0"/>
                      </a:endParaRPr>
                    </a:p>
                  </a:txBody>
                  <a:tcPr marL="81273" marR="81273" marT="45725" marB="45725"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pPr algn="ctr"/>
                      <a:endParaRPr lang="en-US" sz="1600" b="1" dirty="0">
                        <a:solidFill>
                          <a:schemeClr val="tx1"/>
                        </a:solidFill>
                        <a:latin typeface="Calibri" panose="020F0502020204030204" pitchFamily="34" charset="0"/>
                        <a:cs typeface="Calibri" panose="020F0502020204030204" pitchFamily="34" charset="0"/>
                      </a:endParaRPr>
                    </a:p>
                  </a:txBody>
                  <a:tcPr marL="81273" marR="81273" marT="45725" marB="45725"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308753918"/>
                  </a:ext>
                </a:extLst>
              </a:tr>
              <a:tr h="273141">
                <a:tc>
                  <a:txBody>
                    <a:bodyPr/>
                    <a:lstStyle/>
                    <a:p>
                      <a:r>
                        <a:rPr lang="en-US" sz="1600" b="1" dirty="0">
                          <a:solidFill>
                            <a:schemeClr val="tx1"/>
                          </a:solidFill>
                          <a:latin typeface="Calibri" panose="020F0502020204030204" pitchFamily="34" charset="0"/>
                          <a:cs typeface="Calibri" panose="020F0502020204030204" pitchFamily="34" charset="0"/>
                        </a:rPr>
                        <a:t>Medication</a:t>
                      </a:r>
                      <a:r>
                        <a:rPr lang="en-US" sz="1600" b="1" baseline="30000" dirty="0">
                          <a:solidFill>
                            <a:schemeClr val="tx1"/>
                          </a:solidFill>
                          <a:latin typeface="Calibri" panose="020F0502020204030204" pitchFamily="34" charset="0"/>
                          <a:cs typeface="Calibri" panose="020F0502020204030204" pitchFamily="34" charset="0"/>
                        </a:rPr>
                        <a:t>[1]</a:t>
                      </a:r>
                    </a:p>
                  </a:txBody>
                  <a:tcPr marL="81273" marR="81273" marT="45725" marB="45725"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Schizophrenia</a:t>
                      </a:r>
                    </a:p>
                  </a:txBody>
                  <a:tcPr marL="81273" marR="81273" marT="45725" marB="45725" anchor="ctr">
                    <a:lnL w="12700" cmpd="sng">
                      <a:noFill/>
                    </a:lnL>
                    <a:lnR w="12700" cmpd="sng">
                      <a:noFill/>
                    </a:lnR>
                    <a:lnT w="28575"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Bipolar Mania</a:t>
                      </a:r>
                    </a:p>
                  </a:txBody>
                  <a:tcPr marL="81273" marR="81273" marT="45725" marB="45725" anchor="ctr">
                    <a:lnL w="12700" cmpd="sng">
                      <a:noFill/>
                    </a:lnL>
                    <a:lnR w="12700" cmpd="sng">
                      <a:noFill/>
                    </a:lnR>
                    <a:lnT w="28575"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MDD</a:t>
                      </a:r>
                    </a:p>
                  </a:txBody>
                  <a:tcPr marL="81273" marR="81273" marT="45725" marB="45725" anchor="ctr">
                    <a:lnL w="12700" cmpd="sng">
                      <a:noFill/>
                    </a:lnL>
                    <a:lnR w="12700" cmpd="sng">
                      <a:noFill/>
                    </a:lnR>
                    <a:lnT w="28575"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Bipolar Depression</a:t>
                      </a:r>
                    </a:p>
                  </a:txBody>
                  <a:tcPr marL="81273" marR="81273" marT="45725" marB="45725" anchor="ctr">
                    <a:lnL w="12700" cmpd="sng">
                      <a:noFill/>
                    </a:lnL>
                    <a:lnR w="12700" cmpd="sng">
                      <a:noFill/>
                    </a:lnR>
                    <a:lnT w="28575"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273141">
                <a:tc>
                  <a:txBody>
                    <a:bodyPr/>
                    <a:lstStyle/>
                    <a:p>
                      <a:r>
                        <a:rPr lang="en-US" sz="1600" b="0" dirty="0">
                          <a:solidFill>
                            <a:schemeClr val="bg1"/>
                          </a:solidFill>
                          <a:latin typeface="Calibri" panose="020F0502020204030204" pitchFamily="34" charset="0"/>
                          <a:cs typeface="Calibri" panose="020F0502020204030204" pitchFamily="34" charset="0"/>
                        </a:rPr>
                        <a:t>Iloperidone</a:t>
                      </a:r>
                    </a:p>
                  </a:txBody>
                  <a:tcPr marL="81273" marR="81273" marT="45725" marB="45725">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10</a:t>
                      </a:r>
                    </a:p>
                  </a:txBody>
                  <a:tcPr marL="81273" marR="81273" marT="45725" marB="45725">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a:t>
                      </a:r>
                    </a:p>
                  </a:txBody>
                  <a:tcPr marL="81273" marR="81273" marT="45725" marB="45725">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a:t>
                      </a:r>
                    </a:p>
                  </a:txBody>
                  <a:tcPr marL="81273" marR="81273" marT="45725" marB="45725">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a:t>
                      </a:r>
                    </a:p>
                  </a:txBody>
                  <a:tcPr marL="81273" marR="81273" marT="45725" marB="45725">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273141">
                <a:tc>
                  <a:txBody>
                    <a:bodyPr/>
                    <a:lstStyle/>
                    <a:p>
                      <a:r>
                        <a:rPr lang="en-US" sz="1600" b="0" dirty="0">
                          <a:solidFill>
                            <a:schemeClr val="bg1"/>
                          </a:solidFill>
                          <a:latin typeface="Calibri" panose="020F0502020204030204" pitchFamily="34" charset="0"/>
                          <a:cs typeface="Calibri" panose="020F0502020204030204" pitchFamily="34" charset="0"/>
                        </a:rPr>
                        <a:t>Asenapine</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35</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19</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273141">
                <a:tc>
                  <a:txBody>
                    <a:bodyPr/>
                    <a:lstStyle/>
                    <a:p>
                      <a:r>
                        <a:rPr lang="en-US" sz="1600" b="0" dirty="0">
                          <a:solidFill>
                            <a:schemeClr val="bg1"/>
                          </a:solidFill>
                          <a:latin typeface="Calibri" panose="020F0502020204030204" pitchFamily="34" charset="0"/>
                          <a:cs typeface="Calibri" panose="020F0502020204030204" pitchFamily="34" charset="0"/>
                        </a:rPr>
                        <a:t>Lurasidone</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67</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58</a:t>
                      </a:r>
                      <a:r>
                        <a:rPr lang="en-US" sz="1600" b="0" baseline="30000" dirty="0">
                          <a:solidFill>
                            <a:schemeClr val="bg1"/>
                          </a:solidFill>
                          <a:latin typeface="Calibri" panose="020F0502020204030204" pitchFamily="34" charset="0"/>
                          <a:cs typeface="Calibri" panose="020F0502020204030204" pitchFamily="34" charset="0"/>
                        </a:rPr>
                        <a:t>[2]</a:t>
                      </a:r>
                      <a:endParaRPr lang="en-US" sz="1600" b="0" dirty="0">
                        <a:solidFill>
                          <a:schemeClr val="bg1"/>
                        </a:solidFill>
                        <a:latin typeface="Calibri" panose="020F0502020204030204" pitchFamily="34" charset="0"/>
                        <a:cs typeface="Calibri" panose="020F0502020204030204" pitchFamily="34" charset="0"/>
                      </a:endParaRP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r h="273141">
                <a:tc>
                  <a:txBody>
                    <a:bodyPr/>
                    <a:lstStyle/>
                    <a:p>
                      <a:r>
                        <a:rPr lang="en-US" sz="1600" b="0" dirty="0">
                          <a:solidFill>
                            <a:schemeClr val="bg1"/>
                          </a:solidFill>
                          <a:latin typeface="Calibri" panose="020F0502020204030204" pitchFamily="34" charset="0"/>
                          <a:cs typeface="Calibri" panose="020F0502020204030204" pitchFamily="34" charset="0"/>
                        </a:rPr>
                        <a:t>Brexpiprazole</a:t>
                      </a:r>
                      <a:endParaRPr lang="en-US" sz="1600" b="0" baseline="30000" dirty="0">
                        <a:solidFill>
                          <a:schemeClr val="bg1"/>
                        </a:solidFill>
                        <a:latin typeface="Calibri" panose="020F0502020204030204" pitchFamily="34" charset="0"/>
                        <a:cs typeface="Calibri" panose="020F0502020204030204" pitchFamily="34" charset="0"/>
                      </a:endParaRP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17</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52</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r h="273141">
                <a:tc>
                  <a:txBody>
                    <a:bodyPr/>
                    <a:lstStyle/>
                    <a:p>
                      <a:r>
                        <a:rPr lang="en-US" sz="1600" b="0" dirty="0">
                          <a:solidFill>
                            <a:schemeClr val="bg1"/>
                          </a:solidFill>
                          <a:latin typeface="Calibri" panose="020F0502020204030204" pitchFamily="34" charset="0"/>
                          <a:cs typeface="Calibri" panose="020F0502020204030204" pitchFamily="34" charset="0"/>
                        </a:rPr>
                        <a:t>Cariprazine (≤ 6 mg/day)</a:t>
                      </a:r>
                      <a:r>
                        <a:rPr lang="en-US" sz="1600" b="0" baseline="30000" dirty="0">
                          <a:solidFill>
                            <a:schemeClr val="bg1"/>
                          </a:solidFill>
                          <a:latin typeface="Calibri" panose="020F0502020204030204" pitchFamily="34" charset="0"/>
                          <a:cs typeface="Calibri" panose="020F0502020204030204" pitchFamily="34" charset="0"/>
                        </a:rPr>
                        <a:t> </a:t>
                      </a:r>
                      <a:endParaRPr lang="en-US" sz="1600" b="0" dirty="0">
                        <a:solidFill>
                          <a:schemeClr val="bg1"/>
                        </a:solidFill>
                        <a:latin typeface="Calibri" panose="020F0502020204030204" pitchFamily="34" charset="0"/>
                        <a:cs typeface="Calibri" panose="020F0502020204030204" pitchFamily="34" charset="0"/>
                      </a:endParaRP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34</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No difference</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r h="273141">
                <a:tc>
                  <a:txBody>
                    <a:bodyPr/>
                    <a:lstStyle/>
                    <a:p>
                      <a:r>
                        <a:rPr lang="en-US" sz="1600" b="0" dirty="0">
                          <a:solidFill>
                            <a:schemeClr val="bg1"/>
                          </a:solidFill>
                          <a:latin typeface="Calibri" panose="020F0502020204030204" pitchFamily="34" charset="0"/>
                          <a:cs typeface="Calibri" panose="020F0502020204030204" pitchFamily="34" charset="0"/>
                        </a:rPr>
                        <a:t>Aripiprazole</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21</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No difference</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22</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extLst>
                  <a:ext uri="{0D108BD9-81ED-4DB2-BD59-A6C34878D82A}">
                    <a16:rowId xmlns:a16="http://schemas.microsoft.com/office/drawing/2014/main" val="10006"/>
                  </a:ext>
                </a:extLst>
              </a:tr>
              <a:tr h="273141">
                <a:tc>
                  <a:txBody>
                    <a:bodyPr/>
                    <a:lstStyle/>
                    <a:p>
                      <a:r>
                        <a:rPr lang="en-US" sz="1600" b="0" dirty="0">
                          <a:solidFill>
                            <a:schemeClr val="bg1"/>
                          </a:solidFill>
                          <a:latin typeface="Calibri" panose="020F0502020204030204" pitchFamily="34" charset="0"/>
                          <a:cs typeface="Calibri" panose="020F0502020204030204" pitchFamily="34" charset="0"/>
                        </a:rPr>
                        <a:t>Olanzapine/fluoxetine</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6</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latinLnBrk="0" hangingPunct="1"/>
                      <a:r>
                        <a:rPr lang="en-US" sz="1600" b="0" kern="1200" dirty="0">
                          <a:solidFill>
                            <a:schemeClr val="bg1"/>
                          </a:solidFill>
                          <a:latin typeface="Calibri" panose="020F0502020204030204" pitchFamily="34" charset="0"/>
                          <a:ea typeface="+mn-ea"/>
                          <a:cs typeface="Calibri" panose="020F0502020204030204" pitchFamily="34" charset="0"/>
                        </a:rPr>
                        <a:t>6</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3</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6</a:t>
                      </a:r>
                      <a:r>
                        <a:rPr lang="en-US" sz="1600" b="0" baseline="30000" dirty="0">
                          <a:solidFill>
                            <a:schemeClr val="bg1"/>
                          </a:solidFill>
                          <a:latin typeface="Calibri" panose="020F0502020204030204" pitchFamily="34" charset="0"/>
                          <a:cs typeface="Calibri" panose="020F0502020204030204" pitchFamily="34" charset="0"/>
                        </a:rPr>
                        <a:t>[2,3]</a:t>
                      </a:r>
                      <a:endParaRPr lang="en-US" sz="1600" b="0" dirty="0">
                        <a:solidFill>
                          <a:schemeClr val="bg1"/>
                        </a:solidFill>
                        <a:latin typeface="Calibri" panose="020F0502020204030204" pitchFamily="34" charset="0"/>
                        <a:cs typeface="Calibri" panose="020F0502020204030204" pitchFamily="34" charset="0"/>
                      </a:endParaRP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7"/>
                  </a:ext>
                </a:extLst>
              </a:tr>
              <a:tr h="273141">
                <a:tc>
                  <a:txBody>
                    <a:bodyPr/>
                    <a:lstStyle/>
                    <a:p>
                      <a:r>
                        <a:rPr lang="en-US" sz="1600" b="0" dirty="0">
                          <a:solidFill>
                            <a:schemeClr val="bg1"/>
                          </a:solidFill>
                          <a:latin typeface="Calibri" panose="020F0502020204030204" pitchFamily="34" charset="0"/>
                          <a:cs typeface="Calibri" panose="020F0502020204030204" pitchFamily="34" charset="0"/>
                        </a:rPr>
                        <a:t>Paliperidone</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35</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extLst>
                  <a:ext uri="{0D108BD9-81ED-4DB2-BD59-A6C34878D82A}">
                    <a16:rowId xmlns:a16="http://schemas.microsoft.com/office/drawing/2014/main" val="10008"/>
                  </a:ext>
                </a:extLst>
              </a:tr>
              <a:tr h="273141">
                <a:tc>
                  <a:txBody>
                    <a:bodyPr/>
                    <a:lstStyle/>
                    <a:p>
                      <a:r>
                        <a:rPr lang="en-US" sz="1600" b="0" dirty="0">
                          <a:solidFill>
                            <a:schemeClr val="bg1"/>
                          </a:solidFill>
                          <a:latin typeface="Calibri" panose="020F0502020204030204" pitchFamily="34" charset="0"/>
                          <a:cs typeface="Calibri" panose="020F0502020204030204" pitchFamily="34" charset="0"/>
                        </a:rPr>
                        <a:t>Quetiapine IR</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6</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8</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16</a:t>
                      </a:r>
                      <a:r>
                        <a:rPr lang="en-US" sz="1600" b="0" baseline="30000" dirty="0">
                          <a:solidFill>
                            <a:schemeClr val="bg1"/>
                          </a:solidFill>
                          <a:latin typeface="Calibri" panose="020F0502020204030204" pitchFamily="34" charset="0"/>
                          <a:cs typeface="Calibri" panose="020F0502020204030204" pitchFamily="34" charset="0"/>
                        </a:rPr>
                        <a:t>[2]</a:t>
                      </a:r>
                      <a:endParaRPr lang="en-US" sz="1600" b="0" dirty="0">
                        <a:solidFill>
                          <a:schemeClr val="bg1"/>
                        </a:solidFill>
                        <a:latin typeface="Calibri" panose="020F0502020204030204" pitchFamily="34" charset="0"/>
                        <a:cs typeface="Calibri" panose="020F0502020204030204" pitchFamily="34" charset="0"/>
                      </a:endParaRPr>
                    </a:p>
                  </a:txBody>
                  <a:tcPr marL="81273" marR="81273" marT="45725" marB="45725"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9"/>
                  </a:ext>
                </a:extLst>
              </a:tr>
              <a:tr h="273141">
                <a:tc>
                  <a:txBody>
                    <a:bodyPr/>
                    <a:lstStyle/>
                    <a:p>
                      <a:r>
                        <a:rPr lang="en-US" sz="1600" b="0" dirty="0">
                          <a:solidFill>
                            <a:schemeClr val="bg1"/>
                          </a:solidFill>
                          <a:latin typeface="Calibri" panose="020F0502020204030204" pitchFamily="34" charset="0"/>
                          <a:cs typeface="Calibri" panose="020F0502020204030204" pitchFamily="34" charset="0"/>
                        </a:rPr>
                        <a:t>Quetiapine XR</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22</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20</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29</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16</a:t>
                      </a:r>
                      <a:r>
                        <a:rPr lang="en-US" sz="1600" b="0" baseline="30000" dirty="0">
                          <a:solidFill>
                            <a:schemeClr val="bg1"/>
                          </a:solidFill>
                          <a:latin typeface="Calibri" panose="020F0502020204030204" pitchFamily="34" charset="0"/>
                          <a:cs typeface="Calibri" panose="020F0502020204030204" pitchFamily="34" charset="0"/>
                        </a:rPr>
                        <a:t>[2]</a:t>
                      </a:r>
                      <a:endParaRPr lang="en-US" sz="1600" b="0" dirty="0">
                        <a:solidFill>
                          <a:schemeClr val="bg1"/>
                        </a:solidFill>
                        <a:latin typeface="Calibri" panose="020F0502020204030204" pitchFamily="34" charset="0"/>
                        <a:cs typeface="Calibri" panose="020F0502020204030204" pitchFamily="34" charset="0"/>
                      </a:endParaRPr>
                    </a:p>
                  </a:txBody>
                  <a:tcPr marL="81273" marR="81273" marT="45725" marB="45725"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extLst>
                  <a:ext uri="{0D108BD9-81ED-4DB2-BD59-A6C34878D82A}">
                    <a16:rowId xmlns:a16="http://schemas.microsoft.com/office/drawing/2014/main" val="10010"/>
                  </a:ext>
                </a:extLst>
              </a:tr>
              <a:tr h="273141">
                <a:tc>
                  <a:txBody>
                    <a:bodyPr/>
                    <a:lstStyle/>
                    <a:p>
                      <a:r>
                        <a:rPr lang="en-US" sz="1600" b="0" dirty="0">
                          <a:solidFill>
                            <a:schemeClr val="bg1"/>
                          </a:solidFill>
                          <a:latin typeface="Calibri" panose="020F0502020204030204" pitchFamily="34" charset="0"/>
                          <a:cs typeface="Calibri" panose="020F0502020204030204" pitchFamily="34" charset="0"/>
                        </a:rPr>
                        <a:t>Risperidone (≤ 8 mg/day)</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18</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kern="1200" dirty="0">
                          <a:solidFill>
                            <a:schemeClr val="bg1"/>
                          </a:solidFill>
                          <a:latin typeface="Calibri" panose="020F0502020204030204" pitchFamily="34" charset="0"/>
                          <a:ea typeface="+mn-ea"/>
                          <a:cs typeface="Calibri" panose="020F0502020204030204" pitchFamily="34" charset="0"/>
                        </a:rPr>
                        <a:t>18</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11"/>
                  </a:ext>
                </a:extLst>
              </a:tr>
              <a:tr h="273141">
                <a:tc>
                  <a:txBody>
                    <a:bodyPr/>
                    <a:lstStyle/>
                    <a:p>
                      <a:r>
                        <a:rPr lang="en-US" sz="1600" b="0" dirty="0">
                          <a:solidFill>
                            <a:schemeClr val="bg1"/>
                          </a:solidFill>
                          <a:latin typeface="Calibri" panose="020F0502020204030204" pitchFamily="34" charset="0"/>
                          <a:cs typeface="Calibri" panose="020F0502020204030204" pitchFamily="34" charset="0"/>
                        </a:rPr>
                        <a:t>Ziprasidone</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16</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58</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a:t>
                      </a:r>
                    </a:p>
                  </a:txBody>
                  <a:tcPr marL="81273" marR="81273" marT="45725" marB="4572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extLst>
                  <a:ext uri="{0D108BD9-81ED-4DB2-BD59-A6C34878D82A}">
                    <a16:rowId xmlns:a16="http://schemas.microsoft.com/office/drawing/2014/main" val="10012"/>
                  </a:ext>
                </a:extLst>
              </a:tr>
            </a:tbl>
          </a:graphicData>
        </a:graphic>
      </p:graphicFrame>
      <p:sp>
        <p:nvSpPr>
          <p:cNvPr id="13" name="Text Placeholder 2">
            <a:extLst>
              <a:ext uri="{FF2B5EF4-FFF2-40B4-BE49-F238E27FC236}">
                <a16:creationId xmlns:a16="http://schemas.microsoft.com/office/drawing/2014/main" id="{2D3E68D4-1C6D-4014-AB86-F2B2A02D5ACF}"/>
              </a:ext>
            </a:extLst>
          </p:cNvPr>
          <p:cNvSpPr txBox="1">
            <a:spLocks/>
          </p:cNvSpPr>
          <p:nvPr/>
        </p:nvSpPr>
        <p:spPr>
          <a:xfrm>
            <a:off x="419844" y="6213768"/>
            <a:ext cx="9333755" cy="406105"/>
          </a:xfrm>
          <a:prstGeom prst="rect">
            <a:avLst/>
          </a:prstGeom>
        </p:spPr>
        <p:txBody>
          <a:bodyPr anchor="b" anchorCtr="0"/>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defRPr/>
            </a:pPr>
            <a:r>
              <a:rPr lang="en-US" sz="1200" dirty="0">
                <a:solidFill>
                  <a:srgbClr val="455560"/>
                </a:solidFill>
                <a:cs typeface="Arial" panose="020B0604020202020204" pitchFamily="34" charset="0"/>
              </a:rPr>
              <a:t>1. Citrome. </a:t>
            </a:r>
            <a:r>
              <a:rPr lang="en-US" altLang="ja-JP" sz="1200" dirty="0">
                <a:solidFill>
                  <a:srgbClr val="455560"/>
                </a:solidFill>
                <a:cs typeface="Arial" panose="020B0604020202020204" pitchFamily="34" charset="0"/>
              </a:rPr>
              <a:t>Int J Clin Pract. 2015;69:1211. 2. </a:t>
            </a:r>
            <a:r>
              <a:rPr lang="en-US" sz="1200" dirty="0">
                <a:solidFill>
                  <a:srgbClr val="455560"/>
                </a:solidFill>
                <a:cs typeface="Arial" panose="020B0604020202020204" pitchFamily="34" charset="0"/>
              </a:rPr>
              <a:t>Citrome. CNS Spectr. 2014;19(suppl 1):4. 3. Citrome. Expert Opin Pharmacother. 2011;12:2751.</a:t>
            </a:r>
          </a:p>
        </p:txBody>
      </p:sp>
    </p:spTree>
    <p:extLst>
      <p:ext uri="{BB962C8B-B14F-4D97-AF65-F5344CB8AC3E}">
        <p14:creationId xmlns:p14="http://schemas.microsoft.com/office/powerpoint/2010/main" val="2287330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a:extLst>
              <a:ext uri="{FF2B5EF4-FFF2-40B4-BE49-F238E27FC236}">
                <a16:creationId xmlns:a16="http://schemas.microsoft.com/office/drawing/2014/main" id="{54F303CE-CC93-4B07-92D9-F780B2ABDC42}"/>
              </a:ext>
            </a:extLst>
          </p:cNvPr>
          <p:cNvSpPr>
            <a:spLocks noGrp="1" noChangeArrowheads="1"/>
          </p:cNvSpPr>
          <p:nvPr>
            <p:ph type="title"/>
          </p:nvPr>
        </p:nvSpPr>
        <p:spPr>
          <a:ln>
            <a:noFill/>
          </a:ln>
        </p:spPr>
        <p:txBody>
          <a:bodyPr/>
          <a:lstStyle/>
          <a:p>
            <a:r>
              <a:rPr lang="en-US" altLang="en-US" dirty="0"/>
              <a:t>Second-Generation Antipsychotics: Metabolic AEs</a:t>
            </a:r>
          </a:p>
        </p:txBody>
      </p:sp>
      <p:sp>
        <p:nvSpPr>
          <p:cNvPr id="3" name="Content Placeholder 2">
            <a:extLst>
              <a:ext uri="{FF2B5EF4-FFF2-40B4-BE49-F238E27FC236}">
                <a16:creationId xmlns:a16="http://schemas.microsoft.com/office/drawing/2014/main" id="{5A1B3A99-0634-4F8B-9393-9C32821B0B8A}"/>
              </a:ext>
            </a:extLst>
          </p:cNvPr>
          <p:cNvSpPr>
            <a:spLocks noGrp="1"/>
          </p:cNvSpPr>
          <p:nvPr>
            <p:ph idx="1"/>
          </p:nvPr>
        </p:nvSpPr>
        <p:spPr/>
        <p:txBody>
          <a:bodyPr/>
          <a:lstStyle/>
          <a:p>
            <a:r>
              <a:rPr lang="en-US" sz="2400" dirty="0"/>
              <a:t>Systematic review and network analysis of 100 randomized, controlled trials</a:t>
            </a:r>
            <a:br>
              <a:rPr lang="en-US" sz="2400" dirty="0"/>
            </a:br>
            <a:r>
              <a:rPr lang="en-US" sz="2400" dirty="0"/>
              <a:t>of 18 antipsychotics in schizophrenia (N = 25,952)</a:t>
            </a:r>
            <a:br>
              <a:rPr lang="en-US" sz="2400" dirty="0"/>
            </a:br>
            <a:endParaRPr lang="en-US" sz="2400" dirty="0"/>
          </a:p>
          <a:p>
            <a:endParaRPr lang="en-US" sz="2400" dirty="0"/>
          </a:p>
          <a:p>
            <a:endParaRPr lang="en-US" sz="2400" dirty="0"/>
          </a:p>
          <a:p>
            <a:endParaRPr lang="en-US" sz="2400" dirty="0"/>
          </a:p>
          <a:p>
            <a:endParaRPr lang="en-US" sz="2400" dirty="0"/>
          </a:p>
          <a:p>
            <a:endParaRPr lang="en-US" sz="2400" dirty="0"/>
          </a:p>
        </p:txBody>
      </p:sp>
      <p:graphicFrame>
        <p:nvGraphicFramePr>
          <p:cNvPr id="14" name="Table 7">
            <a:extLst>
              <a:ext uri="{FF2B5EF4-FFF2-40B4-BE49-F238E27FC236}">
                <a16:creationId xmlns:a16="http://schemas.microsoft.com/office/drawing/2014/main" id="{C1FC2847-603D-4CB4-A9C1-BD43F730A814}"/>
              </a:ext>
            </a:extLst>
          </p:cNvPr>
          <p:cNvGraphicFramePr>
            <a:graphicFrameLocks noGrp="1"/>
          </p:cNvGraphicFramePr>
          <p:nvPr>
            <p:extLst>
              <p:ext uri="{D42A27DB-BD31-4B8C-83A1-F6EECF244321}">
                <p14:modId xmlns:p14="http://schemas.microsoft.com/office/powerpoint/2010/main" val="831654622"/>
              </p:ext>
            </p:extLst>
          </p:nvPr>
        </p:nvGraphicFramePr>
        <p:xfrm>
          <a:off x="722009" y="2452314"/>
          <a:ext cx="10760194" cy="2491193"/>
        </p:xfrm>
        <a:graphic>
          <a:graphicData uri="http://schemas.openxmlformats.org/drawingml/2006/table">
            <a:tbl>
              <a:tblPr firstRow="1" bandRow="1">
                <a:tableStyleId>{5C22544A-7EE6-4342-B048-85BDC9FD1C3A}</a:tableStyleId>
              </a:tblPr>
              <a:tblGrid>
                <a:gridCol w="2394248">
                  <a:extLst>
                    <a:ext uri="{9D8B030D-6E8A-4147-A177-3AD203B41FA5}">
                      <a16:colId xmlns:a16="http://schemas.microsoft.com/office/drawing/2014/main" val="1996047931"/>
                    </a:ext>
                  </a:extLst>
                </a:gridCol>
                <a:gridCol w="1309530">
                  <a:extLst>
                    <a:ext uri="{9D8B030D-6E8A-4147-A177-3AD203B41FA5}">
                      <a16:colId xmlns:a16="http://schemas.microsoft.com/office/drawing/2014/main" val="4186419758"/>
                    </a:ext>
                  </a:extLst>
                </a:gridCol>
                <a:gridCol w="1479874">
                  <a:extLst>
                    <a:ext uri="{9D8B030D-6E8A-4147-A177-3AD203B41FA5}">
                      <a16:colId xmlns:a16="http://schemas.microsoft.com/office/drawing/2014/main" val="1155090607"/>
                    </a:ext>
                  </a:extLst>
                </a:gridCol>
                <a:gridCol w="1330823">
                  <a:extLst>
                    <a:ext uri="{9D8B030D-6E8A-4147-A177-3AD203B41FA5}">
                      <a16:colId xmlns:a16="http://schemas.microsoft.com/office/drawing/2014/main" val="3147244436"/>
                    </a:ext>
                  </a:extLst>
                </a:gridCol>
                <a:gridCol w="1447935">
                  <a:extLst>
                    <a:ext uri="{9D8B030D-6E8A-4147-A177-3AD203B41FA5}">
                      <a16:colId xmlns:a16="http://schemas.microsoft.com/office/drawing/2014/main" val="2169506872"/>
                    </a:ext>
                  </a:extLst>
                </a:gridCol>
                <a:gridCol w="1351105">
                  <a:extLst>
                    <a:ext uri="{9D8B030D-6E8A-4147-A177-3AD203B41FA5}">
                      <a16:colId xmlns:a16="http://schemas.microsoft.com/office/drawing/2014/main" val="694052474"/>
                    </a:ext>
                  </a:extLst>
                </a:gridCol>
                <a:gridCol w="1446679">
                  <a:extLst>
                    <a:ext uri="{9D8B030D-6E8A-4147-A177-3AD203B41FA5}">
                      <a16:colId xmlns:a16="http://schemas.microsoft.com/office/drawing/2014/main" val="754625202"/>
                    </a:ext>
                  </a:extLst>
                </a:gridCol>
              </a:tblGrid>
              <a:tr h="388073">
                <a:tc rowSpan="2">
                  <a:txBody>
                    <a:bodyPr/>
                    <a:lstStyle/>
                    <a:p>
                      <a:pPr algn="l"/>
                      <a:r>
                        <a:rPr lang="en-US" sz="1800" b="1" baseline="0" dirty="0">
                          <a:solidFill>
                            <a:schemeClr val="tx1"/>
                          </a:solidFill>
                          <a:latin typeface="Calibri" panose="020F0502020204030204" pitchFamily="34" charset="0"/>
                        </a:rPr>
                        <a:t>Subset of Agents FDA Approved in MDD Augmentation</a:t>
                      </a:r>
                    </a:p>
                  </a:txBody>
                  <a:tcPr anchor="b">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aseline="0" dirty="0">
                          <a:latin typeface="Calibri" panose="020F0502020204030204" pitchFamily="34" charset="0"/>
                        </a:rPr>
                        <a:t>P-Score Ranking of AEs From 0 to 1*</a:t>
                      </a:r>
                      <a:endParaRPr lang="en-US" sz="1800" baseline="30000" dirty="0">
                        <a:latin typeface="Calibri" panose="020F0502020204030204" pitchFamily="34" charset="0"/>
                      </a:endParaRPr>
                    </a:p>
                  </a:txBody>
                  <a:tcP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aseline="0" dirty="0">
                        <a:latin typeface="Calibri" panose="020F0502020204030204" pitchFamily="34" charset="0"/>
                      </a:endParaRPr>
                    </a:p>
                  </a:txBody>
                  <a:tcPr>
                    <a:lnL w="12700" cmpd="sng">
                      <a:noFill/>
                    </a:lnL>
                    <a:lnR w="12700" cmpd="sng">
                      <a:noFill/>
                    </a:lnR>
                    <a:lnT w="12700" cmpd="sng">
                      <a:noFill/>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hMerge="1">
                  <a:txBody>
                    <a:bodyPr/>
                    <a:lstStyle/>
                    <a:p>
                      <a:endParaRPr lang="en-US"/>
                    </a:p>
                  </a:txBody>
                  <a:tcPr/>
                </a:tc>
                <a:tc hMerge="1">
                  <a:txBody>
                    <a:bodyPr/>
                    <a:lstStyle/>
                    <a:p>
                      <a:endParaRPr lang="en-US"/>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aseline="30000" dirty="0">
                        <a:latin typeface="Calibri" panose="020F0502020204030204" pitchFamily="34" charset="0"/>
                      </a:endParaRPr>
                    </a:p>
                  </a:txBody>
                  <a:tcP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aseline="30000" dirty="0">
                        <a:latin typeface="Calibri" panose="020F0502020204030204" pitchFamily="34" charset="0"/>
                      </a:endParaRPr>
                    </a:p>
                  </a:txBody>
                  <a:tcP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2757615390"/>
                  </a:ext>
                </a:extLst>
              </a:tr>
              <a:tr h="354276">
                <a:tc vMerge="1">
                  <a:txBody>
                    <a:bodyPr/>
                    <a:lstStyle/>
                    <a:p>
                      <a:pPr algn="l"/>
                      <a:endParaRPr lang="en-US" sz="2000" b="1" baseline="0" dirty="0">
                        <a:solidFill>
                          <a:schemeClr val="tx1"/>
                        </a:solidFill>
                        <a:latin typeface="Calibri" panose="020F0502020204030204" pitchFamily="34" charset="0"/>
                      </a:endParaRPr>
                    </a:p>
                  </a:txBody>
                  <a:tcPr anchor="ctr">
                    <a:lnL w="12700" cmpd="sng">
                      <a:noFill/>
                    </a:lnL>
                    <a:lnR w="12700" cmpd="sng">
                      <a:noFill/>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algn="ctr"/>
                      <a:r>
                        <a:rPr lang="en-US" sz="1800" b="1" baseline="0" dirty="0">
                          <a:solidFill>
                            <a:schemeClr val="tx1"/>
                          </a:solidFill>
                          <a:latin typeface="Calibri" panose="020F0502020204030204" pitchFamily="34" charset="0"/>
                        </a:rPr>
                        <a:t>Weight Increase</a:t>
                      </a:r>
                    </a:p>
                  </a:txBody>
                  <a:tcPr>
                    <a:lnL w="12700" cmpd="sng">
                      <a:noFill/>
                    </a:lnL>
                    <a:lnR w="12700" cmpd="sng">
                      <a:noFill/>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baseline="0" dirty="0">
                          <a:solidFill>
                            <a:schemeClr val="tx1"/>
                          </a:solidFill>
                          <a:latin typeface="Calibri" panose="020F0502020204030204" pitchFamily="34" charset="0"/>
                        </a:rPr>
                        <a:t>Glucose</a:t>
                      </a:r>
                      <a:br>
                        <a:rPr lang="en-US" sz="1800" b="1" baseline="0" dirty="0">
                          <a:solidFill>
                            <a:schemeClr val="tx1"/>
                          </a:solidFill>
                          <a:latin typeface="Calibri" panose="020F0502020204030204" pitchFamily="34" charset="0"/>
                        </a:rPr>
                      </a:br>
                      <a:r>
                        <a:rPr lang="en-US" sz="1800" b="1" baseline="0" dirty="0">
                          <a:solidFill>
                            <a:schemeClr val="tx1"/>
                          </a:solidFill>
                          <a:latin typeface="Calibri" panose="020F0502020204030204" pitchFamily="34" charset="0"/>
                        </a:rPr>
                        <a:t>Increase</a:t>
                      </a:r>
                    </a:p>
                  </a:txBody>
                  <a:tcPr>
                    <a:lnL w="12700" cmpd="sng">
                      <a:noFill/>
                    </a:lnL>
                    <a:lnR w="12700" cmpd="sng">
                      <a:noFill/>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baseline="0" dirty="0">
                          <a:solidFill>
                            <a:schemeClr val="tx1"/>
                          </a:solidFill>
                          <a:latin typeface="Calibri" panose="020F0502020204030204" pitchFamily="34" charset="0"/>
                        </a:rPr>
                        <a:t>LDL-C</a:t>
                      </a:r>
                      <a:br>
                        <a:rPr lang="en-US" sz="1800" b="1" baseline="0" dirty="0">
                          <a:solidFill>
                            <a:schemeClr val="tx1"/>
                          </a:solidFill>
                          <a:latin typeface="Calibri" panose="020F0502020204030204" pitchFamily="34" charset="0"/>
                        </a:rPr>
                      </a:br>
                      <a:r>
                        <a:rPr lang="en-US" sz="1800" b="1" baseline="0" dirty="0">
                          <a:solidFill>
                            <a:schemeClr val="tx1"/>
                          </a:solidFill>
                          <a:latin typeface="Calibri" panose="020F0502020204030204" pitchFamily="34" charset="0"/>
                        </a:rPr>
                        <a:t>Increase</a:t>
                      </a:r>
                    </a:p>
                  </a:txBody>
                  <a:tcPr>
                    <a:lnL w="12700" cmpd="sng">
                      <a:noFill/>
                    </a:lnL>
                    <a:lnR w="12700" cmpd="sng">
                      <a:noFill/>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baseline="0" dirty="0">
                          <a:solidFill>
                            <a:schemeClr val="tx1"/>
                          </a:solidFill>
                          <a:latin typeface="Calibri" panose="020F0502020204030204" pitchFamily="34" charset="0"/>
                        </a:rPr>
                        <a:t>Total C</a:t>
                      </a:r>
                      <a:br>
                        <a:rPr lang="en-US" sz="1800" b="1" baseline="0" dirty="0">
                          <a:solidFill>
                            <a:schemeClr val="tx1"/>
                          </a:solidFill>
                          <a:latin typeface="Calibri" panose="020F0502020204030204" pitchFamily="34" charset="0"/>
                        </a:rPr>
                      </a:br>
                      <a:r>
                        <a:rPr lang="en-US" sz="1800" b="1" baseline="0" dirty="0">
                          <a:solidFill>
                            <a:schemeClr val="tx1"/>
                          </a:solidFill>
                          <a:latin typeface="Calibri" panose="020F0502020204030204" pitchFamily="34" charset="0"/>
                        </a:rPr>
                        <a:t>Increase</a:t>
                      </a:r>
                    </a:p>
                  </a:txBody>
                  <a:tcPr>
                    <a:lnL w="12700" cmpd="sng">
                      <a:noFill/>
                    </a:lnL>
                    <a:lnR w="12700" cmpd="sng">
                      <a:noFill/>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baseline="0" dirty="0">
                          <a:solidFill>
                            <a:schemeClr val="tx1"/>
                          </a:solidFill>
                          <a:latin typeface="Calibri" panose="020F0502020204030204" pitchFamily="34" charset="0"/>
                        </a:rPr>
                        <a:t>HDL-C Decrease</a:t>
                      </a:r>
                    </a:p>
                  </a:txBody>
                  <a:tcPr>
                    <a:lnL w="12700" cmpd="sng">
                      <a:noFill/>
                    </a:lnL>
                    <a:lnR w="12700" cmpd="sng">
                      <a:noFill/>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baseline="0" dirty="0">
                          <a:solidFill>
                            <a:schemeClr val="tx1"/>
                          </a:solidFill>
                          <a:latin typeface="Calibri" panose="020F0502020204030204" pitchFamily="34" charset="0"/>
                        </a:rPr>
                        <a:t>TG</a:t>
                      </a:r>
                      <a:br>
                        <a:rPr lang="en-US" sz="1800" b="1" baseline="0" dirty="0">
                          <a:solidFill>
                            <a:schemeClr val="tx1"/>
                          </a:solidFill>
                          <a:latin typeface="Calibri" panose="020F0502020204030204" pitchFamily="34" charset="0"/>
                        </a:rPr>
                      </a:br>
                      <a:r>
                        <a:rPr lang="en-US" sz="1800" b="1" baseline="0" dirty="0">
                          <a:solidFill>
                            <a:schemeClr val="tx1"/>
                          </a:solidFill>
                          <a:latin typeface="Calibri" panose="020F0502020204030204" pitchFamily="34" charset="0"/>
                        </a:rPr>
                        <a:t>Increase</a:t>
                      </a:r>
                    </a:p>
                  </a:txBody>
                  <a:tcPr>
                    <a:lnL w="12700" cmpd="sng">
                      <a:noFill/>
                    </a:lnL>
                    <a:lnR w="12700" cmpd="sng">
                      <a:noFill/>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361965325"/>
                  </a:ext>
                </a:extLst>
              </a:tr>
              <a:tr h="200243">
                <a:tc>
                  <a:txBody>
                    <a:bodyPr/>
                    <a:lstStyle/>
                    <a:p>
                      <a:pPr algn="l"/>
                      <a:r>
                        <a:rPr lang="en-US" sz="1800" baseline="0" dirty="0">
                          <a:solidFill>
                            <a:schemeClr val="bg1"/>
                          </a:solidFill>
                          <a:latin typeface="Calibri" panose="020F0502020204030204" pitchFamily="34" charset="0"/>
                        </a:rPr>
                        <a:t>Aripiprazole</a:t>
                      </a:r>
                      <a:endParaRPr lang="en-US" sz="1800" baseline="30000" dirty="0">
                        <a:solidFill>
                          <a:schemeClr val="bg1"/>
                        </a:solidFill>
                        <a:latin typeface="Calibri" panose="020F0502020204030204" pitchFamily="34" charset="0"/>
                      </a:endParaRPr>
                    </a:p>
                  </a:txBody>
                  <a:tcPr>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rPr>
                        <a:t>.26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rPr>
                        <a:t>.55</a:t>
                      </a:r>
                    </a:p>
                  </a:txBody>
                  <a:tcPr>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rPr>
                        <a:t>.48</a:t>
                      </a:r>
                    </a:p>
                  </a:txBody>
                  <a:tcPr>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rPr>
                        <a:t>.50</a:t>
                      </a:r>
                    </a:p>
                  </a:txBody>
                  <a:tcPr>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rPr>
                        <a:t>.26</a:t>
                      </a:r>
                    </a:p>
                  </a:txBody>
                  <a:tcPr>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rPr>
                        <a:t>.33</a:t>
                      </a:r>
                    </a:p>
                  </a:txBody>
                  <a:tcPr>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9141209"/>
                  </a:ext>
                </a:extLst>
              </a:tr>
              <a:tr h="200243">
                <a:tc>
                  <a:txBody>
                    <a:bodyPr/>
                    <a:lstStyle/>
                    <a:p>
                      <a:pPr algn="l"/>
                      <a:r>
                        <a:rPr lang="en-US" sz="1800" baseline="0" dirty="0">
                          <a:solidFill>
                            <a:schemeClr val="bg1"/>
                          </a:solidFill>
                          <a:latin typeface="Calibri" panose="020F0502020204030204" pitchFamily="34" charset="0"/>
                        </a:rPr>
                        <a:t>Brexpiprazole</a:t>
                      </a:r>
                      <a:endParaRPr lang="en-US" sz="1800" baseline="30000" dirty="0">
                        <a:solidFill>
                          <a:schemeClr val="bg1"/>
                        </a:solidFill>
                        <a:latin typeface="Calibri" panose="020F0502020204030204" pitchFamily="34" charset="0"/>
                      </a:endParaRPr>
                    </a:p>
                  </a:txBody>
                  <a:tcP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rPr>
                        <a:t>.45</a:t>
                      </a:r>
                      <a:endParaRPr lang="en-US" sz="1800" baseline="30000" dirty="0">
                        <a:solidFill>
                          <a:schemeClr val="bg1"/>
                        </a:solidFill>
                        <a:latin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rPr>
                        <a:t>.40</a:t>
                      </a:r>
                    </a:p>
                  </a:txBody>
                  <a:tcP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rPr>
                        <a:t>.66</a:t>
                      </a:r>
                    </a:p>
                  </a:txBody>
                  <a:tcP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rPr>
                        <a:t>.52</a:t>
                      </a:r>
                    </a:p>
                  </a:txBody>
                  <a:tcP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rPr>
                        <a:t>.18</a:t>
                      </a:r>
                    </a:p>
                  </a:txBody>
                  <a:tcP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rPr>
                        <a:t>.23</a:t>
                      </a:r>
                    </a:p>
                  </a:txBody>
                  <a:tcP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0353422"/>
                  </a:ext>
                </a:extLst>
              </a:tr>
              <a:tr h="200243">
                <a:tc>
                  <a:txBody>
                    <a:bodyPr/>
                    <a:lstStyle/>
                    <a:p>
                      <a:pPr algn="l"/>
                      <a:r>
                        <a:rPr lang="en-US" sz="1800" baseline="0" dirty="0">
                          <a:solidFill>
                            <a:schemeClr val="bg1"/>
                          </a:solidFill>
                          <a:latin typeface="Calibri" panose="020F0502020204030204" pitchFamily="34" charset="0"/>
                        </a:rPr>
                        <a:t>Quetiapine XR</a:t>
                      </a:r>
                      <a:endParaRPr lang="en-US" sz="1800" baseline="30000" dirty="0">
                        <a:solidFill>
                          <a:schemeClr val="bg1"/>
                        </a:solidFill>
                        <a:latin typeface="Calibri" panose="020F0502020204030204" pitchFamily="34" charset="0"/>
                      </a:endParaRPr>
                    </a:p>
                  </a:txBody>
                  <a:tcPr>
                    <a:lnL w="12700" cmpd="sng">
                      <a:noFill/>
                    </a:lnL>
                    <a:lnR w="12700" cmpd="sng">
                      <a:noFill/>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rPr>
                        <a:t>.65</a:t>
                      </a:r>
                    </a:p>
                  </a:txBody>
                  <a:tcPr>
                    <a:lnL w="12700" cmpd="sng">
                      <a:noFill/>
                    </a:lnL>
                    <a:lnR w="12700" cmpd="sng">
                      <a:noFill/>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rPr>
                        <a:t>.47</a:t>
                      </a:r>
                    </a:p>
                  </a:txBody>
                  <a:tcPr>
                    <a:lnL w="12700" cmpd="sng">
                      <a:noFill/>
                    </a:lnL>
                    <a:lnR w="12700" cmpd="sng">
                      <a:noFill/>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rPr>
                        <a:t>.91</a:t>
                      </a:r>
                    </a:p>
                  </a:txBody>
                  <a:tcPr>
                    <a:lnL w="12700" cmpd="sng">
                      <a:noFill/>
                    </a:lnL>
                    <a:lnR w="12700" cmpd="sng">
                      <a:noFill/>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rPr>
                        <a:t>.82</a:t>
                      </a:r>
                    </a:p>
                  </a:txBody>
                  <a:tcPr>
                    <a:lnL w="12700" cmpd="sng">
                      <a:noFill/>
                    </a:lnL>
                    <a:lnR w="12700" cmpd="sng">
                      <a:noFill/>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rPr>
                        <a:t>.59</a:t>
                      </a:r>
                    </a:p>
                  </a:txBody>
                  <a:tcPr>
                    <a:lnL w="12700" cmpd="sng">
                      <a:noFill/>
                    </a:lnL>
                    <a:lnR w="12700" cmpd="sng">
                      <a:noFill/>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rPr>
                        <a:t>.71</a:t>
                      </a:r>
                    </a:p>
                  </a:txBody>
                  <a:tcPr>
                    <a:lnL w="12700" cmpd="sng">
                      <a:noFill/>
                    </a:lnL>
                    <a:lnR w="12700" cmpd="sng">
                      <a:noFill/>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84738750"/>
                  </a:ext>
                </a:extLst>
              </a:tr>
              <a:tr h="200243">
                <a:tc>
                  <a:txBody>
                    <a:bodyPr/>
                    <a:lstStyle/>
                    <a:p>
                      <a:pPr algn="l"/>
                      <a:r>
                        <a:rPr lang="en-US" sz="1800" baseline="0" dirty="0">
                          <a:solidFill>
                            <a:schemeClr val="bg1"/>
                          </a:solidFill>
                          <a:latin typeface="Calibri" panose="020F0502020204030204" pitchFamily="34" charset="0"/>
                        </a:rPr>
                        <a:t>Olanzapine/fluoxetine</a:t>
                      </a:r>
                      <a:endParaRPr lang="en-US" sz="1800" baseline="30000" dirty="0">
                        <a:solidFill>
                          <a:schemeClr val="bg1"/>
                        </a:solidFill>
                        <a:latin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rPr>
                        <a:t>.92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rPr>
                        <a:t>.67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rPr>
                        <a:t>.96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rPr>
                        <a:t>.91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rPr>
                        <a:t>.76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rPr>
                        <a:t>.83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59849085"/>
                  </a:ext>
                </a:extLst>
              </a:tr>
            </a:tbl>
          </a:graphicData>
        </a:graphic>
      </p:graphicFrame>
      <p:sp>
        <p:nvSpPr>
          <p:cNvPr id="15" name="Text Box 11">
            <a:extLst>
              <a:ext uri="{FF2B5EF4-FFF2-40B4-BE49-F238E27FC236}">
                <a16:creationId xmlns:a16="http://schemas.microsoft.com/office/drawing/2014/main" id="{3C8432CE-79F1-427A-9C12-C371C0D88315}"/>
              </a:ext>
            </a:extLst>
          </p:cNvPr>
          <p:cNvSpPr txBox="1">
            <a:spLocks noChangeArrowheads="1"/>
          </p:cNvSpPr>
          <p:nvPr/>
        </p:nvSpPr>
        <p:spPr bwMode="auto">
          <a:xfrm>
            <a:off x="410513" y="6366391"/>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Pillinger. Lancet Psychiatry. 2020;7:64.</a:t>
            </a:r>
          </a:p>
        </p:txBody>
      </p:sp>
      <p:grpSp>
        <p:nvGrpSpPr>
          <p:cNvPr id="20" name="Group 1">
            <a:extLst>
              <a:ext uri="{FF2B5EF4-FFF2-40B4-BE49-F238E27FC236}">
                <a16:creationId xmlns:a16="http://schemas.microsoft.com/office/drawing/2014/main" id="{44E863BC-CC04-41B2-B543-1FC9394A63FE}"/>
              </a:ext>
            </a:extLst>
          </p:cNvPr>
          <p:cNvGrpSpPr>
            <a:grpSpLocks/>
          </p:cNvGrpSpPr>
          <p:nvPr/>
        </p:nvGrpSpPr>
        <p:grpSpPr bwMode="auto">
          <a:xfrm>
            <a:off x="9392911" y="6213768"/>
            <a:ext cx="2488502" cy="449064"/>
            <a:chOff x="9602074" y="3550251"/>
            <a:chExt cx="2488502" cy="449257"/>
          </a:xfrm>
        </p:grpSpPr>
        <p:pic>
          <p:nvPicPr>
            <p:cNvPr id="21" name="Picture 20">
              <a:extLst>
                <a:ext uri="{FF2B5EF4-FFF2-40B4-BE49-F238E27FC236}">
                  <a16:creationId xmlns:a16="http://schemas.microsoft.com/office/drawing/2014/main" id="{FCEC6DE3-0A45-4592-BD70-CF467CF77C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2" name="Rectangle 8">
              <a:extLst>
                <a:ext uri="{FF2B5EF4-FFF2-40B4-BE49-F238E27FC236}">
                  <a16:creationId xmlns:a16="http://schemas.microsoft.com/office/drawing/2014/main" id="{1C0CE94A-76FD-4F5F-A635-6B48527B727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Rectangle 15">
            <a:extLst>
              <a:ext uri="{FF2B5EF4-FFF2-40B4-BE49-F238E27FC236}">
                <a16:creationId xmlns:a16="http://schemas.microsoft.com/office/drawing/2014/main" id="{B7B65F70-B79D-4C30-A5C7-4D1379E07B58}"/>
              </a:ext>
            </a:extLst>
          </p:cNvPr>
          <p:cNvSpPr/>
          <p:nvPr/>
        </p:nvSpPr>
        <p:spPr bwMode="auto">
          <a:xfrm>
            <a:off x="3170101" y="4208306"/>
            <a:ext cx="1301342" cy="738202"/>
          </a:xfrm>
          <a:prstGeom prst="rect">
            <a:avLst/>
          </a:prstGeom>
          <a:solidFill>
            <a:schemeClr val="accent3">
              <a:alpha val="2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Rectangle 17">
            <a:extLst>
              <a:ext uri="{FF2B5EF4-FFF2-40B4-BE49-F238E27FC236}">
                <a16:creationId xmlns:a16="http://schemas.microsoft.com/office/drawing/2014/main" id="{D4AC9CE2-74AB-4A7D-A59E-A39E86E0E219}"/>
              </a:ext>
            </a:extLst>
          </p:cNvPr>
          <p:cNvSpPr/>
          <p:nvPr/>
        </p:nvSpPr>
        <p:spPr bwMode="auto">
          <a:xfrm>
            <a:off x="7307715" y="3478972"/>
            <a:ext cx="1423401" cy="1463000"/>
          </a:xfrm>
          <a:prstGeom prst="rect">
            <a:avLst/>
          </a:prstGeom>
          <a:solidFill>
            <a:schemeClr val="accent3">
              <a:alpha val="2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Rectangle 31">
            <a:extLst>
              <a:ext uri="{FF2B5EF4-FFF2-40B4-BE49-F238E27FC236}">
                <a16:creationId xmlns:a16="http://schemas.microsoft.com/office/drawing/2014/main" id="{96982CA2-6847-4EC5-B60F-5054319785C3}"/>
              </a:ext>
            </a:extLst>
          </p:cNvPr>
          <p:cNvSpPr/>
          <p:nvPr/>
        </p:nvSpPr>
        <p:spPr bwMode="auto">
          <a:xfrm>
            <a:off x="4471443" y="4578062"/>
            <a:ext cx="1509906" cy="363631"/>
          </a:xfrm>
          <a:prstGeom prst="rect">
            <a:avLst/>
          </a:prstGeom>
          <a:solidFill>
            <a:schemeClr val="accent3">
              <a:alpha val="2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Rectangle 32">
            <a:extLst>
              <a:ext uri="{FF2B5EF4-FFF2-40B4-BE49-F238E27FC236}">
                <a16:creationId xmlns:a16="http://schemas.microsoft.com/office/drawing/2014/main" id="{2038B3E0-54AD-46AA-BFF0-677135530717}"/>
              </a:ext>
            </a:extLst>
          </p:cNvPr>
          <p:cNvSpPr/>
          <p:nvPr/>
        </p:nvSpPr>
        <p:spPr bwMode="auto">
          <a:xfrm>
            <a:off x="5981807" y="3845200"/>
            <a:ext cx="1326947" cy="1096772"/>
          </a:xfrm>
          <a:prstGeom prst="rect">
            <a:avLst/>
          </a:prstGeom>
          <a:solidFill>
            <a:schemeClr val="accent3">
              <a:alpha val="2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Rectangle 33">
            <a:extLst>
              <a:ext uri="{FF2B5EF4-FFF2-40B4-BE49-F238E27FC236}">
                <a16:creationId xmlns:a16="http://schemas.microsoft.com/office/drawing/2014/main" id="{CEA78780-2BBC-49BD-87F5-56CEA0EF68AE}"/>
              </a:ext>
            </a:extLst>
          </p:cNvPr>
          <p:cNvSpPr/>
          <p:nvPr/>
        </p:nvSpPr>
        <p:spPr bwMode="auto">
          <a:xfrm>
            <a:off x="8730291" y="4203770"/>
            <a:ext cx="2746688" cy="738202"/>
          </a:xfrm>
          <a:prstGeom prst="rect">
            <a:avLst/>
          </a:prstGeom>
          <a:solidFill>
            <a:schemeClr val="accent3">
              <a:alpha val="2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Rectangle 34">
            <a:extLst>
              <a:ext uri="{FF2B5EF4-FFF2-40B4-BE49-F238E27FC236}">
                <a16:creationId xmlns:a16="http://schemas.microsoft.com/office/drawing/2014/main" id="{885A4B86-517B-49F0-AEC4-0B889B745FCE}"/>
              </a:ext>
            </a:extLst>
          </p:cNvPr>
          <p:cNvSpPr/>
          <p:nvPr/>
        </p:nvSpPr>
        <p:spPr bwMode="auto">
          <a:xfrm>
            <a:off x="4471443" y="3472727"/>
            <a:ext cx="1509905" cy="372473"/>
          </a:xfrm>
          <a:prstGeom prst="rect">
            <a:avLst/>
          </a:prstGeom>
          <a:solidFill>
            <a:schemeClr val="accent3">
              <a:alpha val="2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34B62709-F61E-4D7A-811B-485EA7F5D7A4}"/>
              </a:ext>
            </a:extLst>
          </p:cNvPr>
          <p:cNvSpPr txBox="1"/>
          <p:nvPr/>
        </p:nvSpPr>
        <p:spPr bwMode="auto">
          <a:xfrm>
            <a:off x="754159" y="4972095"/>
            <a:ext cx="104693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*P-score ≥ .50 shown in red.</a:t>
            </a:r>
          </a:p>
        </p:txBody>
      </p:sp>
    </p:spTree>
    <p:extLst>
      <p:ext uri="{BB962C8B-B14F-4D97-AF65-F5344CB8AC3E}">
        <p14:creationId xmlns:p14="http://schemas.microsoft.com/office/powerpoint/2010/main" val="8424002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Antipsychotic-Associated Weight Gain: </a:t>
            </a:r>
            <a:br>
              <a:rPr lang="en-US" dirty="0"/>
            </a:br>
            <a:r>
              <a:rPr lang="en-US" dirty="0"/>
              <a:t>Pharmacologic Interventions</a:t>
            </a:r>
          </a:p>
        </p:txBody>
      </p:sp>
      <p:sp>
        <p:nvSpPr>
          <p:cNvPr id="3" name="Text Placeholder 2"/>
          <p:cNvSpPr>
            <a:spLocks noGrp="1"/>
          </p:cNvSpPr>
          <p:nvPr>
            <p:ph idx="1"/>
          </p:nvPr>
        </p:nvSpPr>
        <p:spPr/>
        <p:txBody>
          <a:bodyPr/>
          <a:lstStyle/>
          <a:p>
            <a:pPr>
              <a:spcBef>
                <a:spcPct val="0"/>
              </a:spcBef>
            </a:pPr>
            <a:r>
              <a:rPr lang="en-US" altLang="en-US" sz="2000" dirty="0"/>
              <a:t>Meta-analysis of 32 randomized, controlled trials of 15 different medications (N = 1482) </a:t>
            </a:r>
          </a:p>
        </p:txBody>
      </p:sp>
      <p:sp>
        <p:nvSpPr>
          <p:cNvPr id="6" name="TextBox 57"/>
          <p:cNvSpPr txBox="1">
            <a:spLocks noChangeArrowheads="1"/>
          </p:cNvSpPr>
          <p:nvPr/>
        </p:nvSpPr>
        <p:spPr bwMode="auto">
          <a:xfrm rot="16200000">
            <a:off x="90135" y="3274367"/>
            <a:ext cx="3687381" cy="636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125" tIns="41062" rIns="82125" bIns="41062">
            <a:spAutoFit/>
          </a:bodyP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algn="ctr" eaLnBrk="1" hangingPunct="1">
              <a:spcBef>
                <a:spcPct val="0"/>
              </a:spcBef>
              <a:buFontTx/>
              <a:buNone/>
            </a:pPr>
            <a:r>
              <a:rPr lang="en-US" altLang="en-US" sz="1800" b="1" dirty="0">
                <a:solidFill>
                  <a:schemeClr val="bg1"/>
                </a:solidFill>
                <a:latin typeface="Calibri" panose="020F0502020204030204" pitchFamily="34" charset="0"/>
                <a:cs typeface="Calibri" panose="020F0502020204030204" pitchFamily="34" charset="0"/>
              </a:rPr>
              <a:t>Weighted Mean Difference in Bodyweight Change, kg (95% CI)</a:t>
            </a:r>
          </a:p>
        </p:txBody>
      </p:sp>
      <p:sp>
        <p:nvSpPr>
          <p:cNvPr id="7" name="TextBox 58"/>
          <p:cNvSpPr txBox="1">
            <a:spLocks noChangeArrowheads="1"/>
          </p:cNvSpPr>
          <p:nvPr/>
        </p:nvSpPr>
        <p:spPr bwMode="auto">
          <a:xfrm rot="5400000">
            <a:off x="8832669" y="2530987"/>
            <a:ext cx="1428892" cy="32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5" tIns="41062" rIns="82125" bIns="41062">
            <a:spAutoFit/>
          </a:bodyP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eaLnBrk="1" hangingPunct="1">
              <a:spcBef>
                <a:spcPct val="0"/>
              </a:spcBef>
              <a:buFontTx/>
              <a:buNone/>
            </a:pPr>
            <a:r>
              <a:rPr lang="en-US" altLang="en-US" sz="1600" b="1" dirty="0">
                <a:solidFill>
                  <a:schemeClr val="bg1"/>
                </a:solidFill>
                <a:latin typeface="Calibri" panose="020F0502020204030204" pitchFamily="34" charset="0"/>
                <a:cs typeface="Calibri" panose="020F0502020204030204" pitchFamily="34" charset="0"/>
              </a:rPr>
              <a:t>Favors Placebo</a:t>
            </a:r>
          </a:p>
        </p:txBody>
      </p:sp>
      <p:sp>
        <p:nvSpPr>
          <p:cNvPr id="8" name="TextBox 60"/>
          <p:cNvSpPr txBox="1">
            <a:spLocks noChangeArrowheads="1"/>
          </p:cNvSpPr>
          <p:nvPr/>
        </p:nvSpPr>
        <p:spPr bwMode="auto">
          <a:xfrm rot="5400000">
            <a:off x="8545940" y="4392515"/>
            <a:ext cx="2014950" cy="35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5" tIns="41062" rIns="82125" bIns="41062">
            <a:spAutoFit/>
          </a:bodyP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eaLnBrk="1" hangingPunct="1">
              <a:spcBef>
                <a:spcPct val="0"/>
              </a:spcBef>
              <a:buFontTx/>
              <a:buNone/>
            </a:pPr>
            <a:r>
              <a:rPr lang="en-US" altLang="en-US" sz="1800" b="1" dirty="0">
                <a:solidFill>
                  <a:schemeClr val="bg1"/>
                </a:solidFill>
                <a:latin typeface="Calibri" panose="020F0502020204030204" pitchFamily="34" charset="0"/>
                <a:cs typeface="Calibri" panose="020F0502020204030204" pitchFamily="34" charset="0"/>
              </a:rPr>
              <a:t>Favors Intervention</a:t>
            </a:r>
          </a:p>
        </p:txBody>
      </p:sp>
      <p:sp>
        <p:nvSpPr>
          <p:cNvPr id="10" name="TextBox 8"/>
          <p:cNvSpPr txBox="1">
            <a:spLocks noChangeArrowheads="1"/>
          </p:cNvSpPr>
          <p:nvPr/>
        </p:nvSpPr>
        <p:spPr bwMode="auto">
          <a:xfrm>
            <a:off x="2457450" y="2274114"/>
            <a:ext cx="407194" cy="338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6" rIns="91434" bIns="45716">
            <a:spAutoFit/>
          </a:bodyP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algn="r" eaLnBrk="1" hangingPunct="1">
              <a:spcBef>
                <a:spcPct val="0"/>
              </a:spcBef>
              <a:buFontTx/>
              <a:buNone/>
            </a:pPr>
            <a:r>
              <a:rPr lang="en-US" altLang="en-US" sz="1600" dirty="0">
                <a:solidFill>
                  <a:schemeClr val="bg1"/>
                </a:solidFill>
                <a:latin typeface="Calibri" panose="020F0502020204030204" pitchFamily="34" charset="0"/>
                <a:cs typeface="Calibri" panose="020F0502020204030204" pitchFamily="34" charset="0"/>
              </a:rPr>
              <a:t>4</a:t>
            </a:r>
          </a:p>
        </p:txBody>
      </p:sp>
      <p:cxnSp>
        <p:nvCxnSpPr>
          <p:cNvPr id="11" name="Straight Connector 71"/>
          <p:cNvCxnSpPr>
            <a:cxnSpLocks noChangeShapeType="1"/>
          </p:cNvCxnSpPr>
          <p:nvPr/>
        </p:nvCxnSpPr>
        <p:spPr bwMode="auto">
          <a:xfrm>
            <a:off x="2847678" y="2412805"/>
            <a:ext cx="62210" cy="1453"/>
          </a:xfrm>
          <a:prstGeom prst="line">
            <a:avLst/>
          </a:prstGeom>
          <a:noFill/>
          <a:ln w="28575">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13" name="TextBox 9"/>
          <p:cNvSpPr txBox="1">
            <a:spLocks noChangeArrowheads="1"/>
          </p:cNvSpPr>
          <p:nvPr/>
        </p:nvSpPr>
        <p:spPr bwMode="auto">
          <a:xfrm>
            <a:off x="2457450" y="2807516"/>
            <a:ext cx="407194"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6" rIns="91434" bIns="45716">
            <a:spAutoFit/>
          </a:bodyP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algn="r" eaLnBrk="1" hangingPunct="1">
              <a:spcBef>
                <a:spcPct val="0"/>
              </a:spcBef>
              <a:buFontTx/>
              <a:buNone/>
            </a:pPr>
            <a:r>
              <a:rPr lang="en-US" altLang="en-US" sz="1600" dirty="0">
                <a:solidFill>
                  <a:schemeClr val="bg1"/>
                </a:solidFill>
                <a:latin typeface="Calibri" panose="020F0502020204030204" pitchFamily="34" charset="0"/>
                <a:cs typeface="Calibri" panose="020F0502020204030204" pitchFamily="34" charset="0"/>
              </a:rPr>
              <a:t>2</a:t>
            </a:r>
          </a:p>
        </p:txBody>
      </p:sp>
      <p:cxnSp>
        <p:nvCxnSpPr>
          <p:cNvPr id="14" name="Straight Connector 74"/>
          <p:cNvCxnSpPr>
            <a:cxnSpLocks noChangeShapeType="1"/>
          </p:cNvCxnSpPr>
          <p:nvPr/>
        </p:nvCxnSpPr>
        <p:spPr bwMode="auto">
          <a:xfrm>
            <a:off x="2847678" y="2946864"/>
            <a:ext cx="62210" cy="1460"/>
          </a:xfrm>
          <a:prstGeom prst="line">
            <a:avLst/>
          </a:prstGeom>
          <a:noFill/>
          <a:ln w="28575">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16" name="TextBox 9"/>
          <p:cNvSpPr txBox="1">
            <a:spLocks noChangeArrowheads="1"/>
          </p:cNvSpPr>
          <p:nvPr/>
        </p:nvSpPr>
        <p:spPr bwMode="auto">
          <a:xfrm>
            <a:off x="2457450" y="3340914"/>
            <a:ext cx="407194" cy="338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6" rIns="91434" bIns="45716">
            <a:spAutoFit/>
          </a:bodyP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algn="r" eaLnBrk="1" hangingPunct="1">
              <a:spcBef>
                <a:spcPct val="0"/>
              </a:spcBef>
              <a:buFontTx/>
              <a:buNone/>
            </a:pPr>
            <a:r>
              <a:rPr lang="en-US" altLang="en-US" sz="1600" dirty="0">
                <a:solidFill>
                  <a:schemeClr val="bg1"/>
                </a:solidFill>
                <a:latin typeface="Calibri" panose="020F0502020204030204" pitchFamily="34" charset="0"/>
                <a:cs typeface="Calibri" panose="020F0502020204030204" pitchFamily="34" charset="0"/>
              </a:rPr>
              <a:t>0</a:t>
            </a:r>
          </a:p>
        </p:txBody>
      </p:sp>
      <p:cxnSp>
        <p:nvCxnSpPr>
          <p:cNvPr id="17" name="Straight Connector 77"/>
          <p:cNvCxnSpPr>
            <a:cxnSpLocks noChangeShapeType="1"/>
          </p:cNvCxnSpPr>
          <p:nvPr/>
        </p:nvCxnSpPr>
        <p:spPr bwMode="auto">
          <a:xfrm>
            <a:off x="2847678" y="3479605"/>
            <a:ext cx="62210" cy="1453"/>
          </a:xfrm>
          <a:prstGeom prst="line">
            <a:avLst/>
          </a:prstGeom>
          <a:noFill/>
          <a:ln w="28575">
            <a:solidFill>
              <a:schemeClr val="bg1"/>
            </a:solidFill>
            <a:round/>
            <a:headEnd type="none" w="sm" len="sm"/>
            <a:tailEnd type="none" w="sm" len="sm"/>
          </a:ln>
          <a:extLst>
            <a:ext uri="{909E8E84-426E-40DD-AFC4-6F175D3DCCD1}">
              <a14:hiddenFill xmlns:a14="http://schemas.microsoft.com/office/drawing/2010/main">
                <a:noFill/>
              </a14:hiddenFill>
            </a:ext>
          </a:extLst>
        </p:spPr>
      </p:cxnSp>
      <p:cxnSp>
        <p:nvCxnSpPr>
          <p:cNvPr id="18" name="Straight Connector 81"/>
          <p:cNvCxnSpPr>
            <a:cxnSpLocks noChangeShapeType="1"/>
          </p:cNvCxnSpPr>
          <p:nvPr/>
        </p:nvCxnSpPr>
        <p:spPr bwMode="auto">
          <a:xfrm rot="5400000">
            <a:off x="1299369" y="3479822"/>
            <a:ext cx="3206750" cy="1588"/>
          </a:xfrm>
          <a:prstGeom prst="line">
            <a:avLst/>
          </a:prstGeom>
          <a:noFill/>
          <a:ln w="28575">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20" name="TextBox 9"/>
          <p:cNvSpPr txBox="1">
            <a:spLocks noChangeArrowheads="1"/>
          </p:cNvSpPr>
          <p:nvPr/>
        </p:nvSpPr>
        <p:spPr bwMode="auto">
          <a:xfrm>
            <a:off x="2459038" y="3875903"/>
            <a:ext cx="405624" cy="338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6" rIns="91434" bIns="45716">
            <a:spAutoFit/>
          </a:bodyP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algn="r" eaLnBrk="1" hangingPunct="1">
              <a:spcBef>
                <a:spcPct val="0"/>
              </a:spcBef>
              <a:buFontTx/>
              <a:buNone/>
            </a:pPr>
            <a:r>
              <a:rPr lang="en-US" altLang="en-US" sz="1600" dirty="0">
                <a:solidFill>
                  <a:schemeClr val="bg1"/>
                </a:solidFill>
                <a:latin typeface="Calibri" panose="020F0502020204030204" pitchFamily="34" charset="0"/>
                <a:cs typeface="Calibri" panose="020F0502020204030204" pitchFamily="34" charset="0"/>
              </a:rPr>
              <a:t>-2</a:t>
            </a:r>
          </a:p>
        </p:txBody>
      </p:sp>
      <p:cxnSp>
        <p:nvCxnSpPr>
          <p:cNvPr id="21" name="Straight Connector 77"/>
          <p:cNvCxnSpPr>
            <a:cxnSpLocks noChangeShapeType="1"/>
          </p:cNvCxnSpPr>
          <p:nvPr/>
        </p:nvCxnSpPr>
        <p:spPr bwMode="auto">
          <a:xfrm>
            <a:off x="2847896" y="4014594"/>
            <a:ext cx="61992" cy="1453"/>
          </a:xfrm>
          <a:prstGeom prst="line">
            <a:avLst/>
          </a:prstGeom>
          <a:noFill/>
          <a:ln w="28575">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23" name="TextBox 9"/>
          <p:cNvSpPr txBox="1">
            <a:spLocks noChangeArrowheads="1"/>
          </p:cNvSpPr>
          <p:nvPr/>
        </p:nvSpPr>
        <p:spPr bwMode="auto">
          <a:xfrm>
            <a:off x="2457450" y="1739129"/>
            <a:ext cx="407194"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6" rIns="91434" bIns="45716">
            <a:spAutoFit/>
          </a:bodyP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algn="r" eaLnBrk="1" hangingPunct="1">
              <a:spcBef>
                <a:spcPct val="0"/>
              </a:spcBef>
              <a:buFontTx/>
              <a:buNone/>
            </a:pPr>
            <a:r>
              <a:rPr lang="en-US" altLang="en-US" sz="1600" dirty="0">
                <a:solidFill>
                  <a:schemeClr val="bg1"/>
                </a:solidFill>
                <a:latin typeface="Calibri" panose="020F0502020204030204" pitchFamily="34" charset="0"/>
                <a:cs typeface="Calibri" panose="020F0502020204030204" pitchFamily="34" charset="0"/>
              </a:rPr>
              <a:t>6</a:t>
            </a:r>
          </a:p>
        </p:txBody>
      </p:sp>
      <p:cxnSp>
        <p:nvCxnSpPr>
          <p:cNvPr id="24" name="Straight Connector 65"/>
          <p:cNvCxnSpPr>
            <a:cxnSpLocks noChangeShapeType="1"/>
          </p:cNvCxnSpPr>
          <p:nvPr/>
        </p:nvCxnSpPr>
        <p:spPr bwMode="auto">
          <a:xfrm>
            <a:off x="2847678" y="1877848"/>
            <a:ext cx="62210" cy="1453"/>
          </a:xfrm>
          <a:prstGeom prst="line">
            <a:avLst/>
          </a:prstGeom>
          <a:noFill/>
          <a:ln w="28575">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26" name="TextBox 9"/>
          <p:cNvSpPr txBox="1">
            <a:spLocks noChangeArrowheads="1"/>
          </p:cNvSpPr>
          <p:nvPr/>
        </p:nvSpPr>
        <p:spPr bwMode="auto">
          <a:xfrm>
            <a:off x="2457450" y="4407716"/>
            <a:ext cx="407194"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6" rIns="91434" bIns="45716">
            <a:spAutoFit/>
          </a:bodyP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algn="r" eaLnBrk="1" hangingPunct="1">
              <a:spcBef>
                <a:spcPct val="0"/>
              </a:spcBef>
              <a:buFontTx/>
              <a:buNone/>
            </a:pPr>
            <a:r>
              <a:rPr lang="en-US" altLang="en-US" sz="1600" dirty="0">
                <a:solidFill>
                  <a:schemeClr val="bg1"/>
                </a:solidFill>
                <a:latin typeface="Calibri" panose="020F0502020204030204" pitchFamily="34" charset="0"/>
                <a:cs typeface="Calibri" panose="020F0502020204030204" pitchFamily="34" charset="0"/>
              </a:rPr>
              <a:t>-4</a:t>
            </a:r>
          </a:p>
        </p:txBody>
      </p:sp>
      <p:cxnSp>
        <p:nvCxnSpPr>
          <p:cNvPr id="27" name="Straight Connector 77"/>
          <p:cNvCxnSpPr>
            <a:cxnSpLocks noChangeShapeType="1"/>
          </p:cNvCxnSpPr>
          <p:nvPr/>
        </p:nvCxnSpPr>
        <p:spPr bwMode="auto">
          <a:xfrm>
            <a:off x="2847678" y="4547064"/>
            <a:ext cx="62210" cy="1460"/>
          </a:xfrm>
          <a:prstGeom prst="line">
            <a:avLst/>
          </a:prstGeom>
          <a:noFill/>
          <a:ln w="28575">
            <a:solidFill>
              <a:schemeClr val="bg1"/>
            </a:solidFill>
            <a:round/>
            <a:headEnd type="none" w="sm" len="sm"/>
            <a:tailEnd type="none" w="sm" len="sm"/>
          </a:ln>
          <a:extLst>
            <a:ext uri="{909E8E84-426E-40DD-AFC4-6F175D3DCCD1}">
              <a14:hiddenFill xmlns:a14="http://schemas.microsoft.com/office/drawing/2010/main">
                <a:noFill/>
              </a14:hiddenFill>
            </a:ext>
          </a:extLst>
        </p:spPr>
      </p:cxnSp>
      <p:cxnSp>
        <p:nvCxnSpPr>
          <p:cNvPr id="28" name="Straight Connector 82"/>
          <p:cNvCxnSpPr>
            <a:cxnSpLocks noChangeShapeType="1"/>
          </p:cNvCxnSpPr>
          <p:nvPr/>
        </p:nvCxnSpPr>
        <p:spPr bwMode="auto">
          <a:xfrm>
            <a:off x="2903539" y="3483791"/>
            <a:ext cx="6111875" cy="1588"/>
          </a:xfrm>
          <a:prstGeom prst="line">
            <a:avLst/>
          </a:prstGeom>
          <a:noFill/>
          <a:ln w="28575">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30" name="TextBox 9"/>
          <p:cNvSpPr txBox="1">
            <a:spLocks noChangeArrowheads="1"/>
          </p:cNvSpPr>
          <p:nvPr/>
        </p:nvSpPr>
        <p:spPr bwMode="auto">
          <a:xfrm>
            <a:off x="2247900" y="4944291"/>
            <a:ext cx="608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6" rIns="91434" bIns="45716">
            <a:spAutoFit/>
          </a:bodyP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algn="r" eaLnBrk="1" hangingPunct="1">
              <a:spcBef>
                <a:spcPct val="0"/>
              </a:spcBef>
              <a:buFontTx/>
              <a:buNone/>
            </a:pPr>
            <a:r>
              <a:rPr lang="en-US" altLang="en-US" sz="1600" dirty="0">
                <a:solidFill>
                  <a:schemeClr val="bg1"/>
                </a:solidFill>
                <a:latin typeface="Calibri" panose="020F0502020204030204" pitchFamily="34" charset="0"/>
                <a:cs typeface="Calibri" panose="020F0502020204030204" pitchFamily="34" charset="0"/>
              </a:rPr>
              <a:t>-6</a:t>
            </a:r>
          </a:p>
        </p:txBody>
      </p:sp>
      <p:cxnSp>
        <p:nvCxnSpPr>
          <p:cNvPr id="31" name="Straight Connector 77"/>
          <p:cNvCxnSpPr>
            <a:cxnSpLocks noChangeShapeType="1"/>
          </p:cNvCxnSpPr>
          <p:nvPr/>
        </p:nvCxnSpPr>
        <p:spPr bwMode="auto">
          <a:xfrm>
            <a:off x="2839988" y="5082539"/>
            <a:ext cx="61962" cy="1448"/>
          </a:xfrm>
          <a:prstGeom prst="line">
            <a:avLst/>
          </a:prstGeom>
          <a:noFill/>
          <a:ln w="28575">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32" name="TextBox 60"/>
          <p:cNvSpPr txBox="1">
            <a:spLocks noChangeArrowheads="1"/>
          </p:cNvSpPr>
          <p:nvPr/>
        </p:nvSpPr>
        <p:spPr bwMode="auto">
          <a:xfrm rot="-2704904">
            <a:off x="5021837" y="5653669"/>
            <a:ext cx="2325740" cy="32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5" tIns="41062" rIns="82125" bIns="41062">
            <a:spAutoFit/>
          </a:bodyP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algn="r" eaLnBrk="1" hangingPunct="1">
              <a:spcBef>
                <a:spcPct val="0"/>
              </a:spcBef>
              <a:buFontTx/>
              <a:buNone/>
            </a:pPr>
            <a:r>
              <a:rPr lang="en-US" altLang="en-US" sz="1600" dirty="0">
                <a:solidFill>
                  <a:schemeClr val="bg1"/>
                </a:solidFill>
                <a:latin typeface="Calibri" panose="020F0502020204030204" pitchFamily="34" charset="0"/>
                <a:cs typeface="Calibri" panose="020F0502020204030204" pitchFamily="34" charset="0"/>
              </a:rPr>
              <a:t>Metformin + Sibutramine</a:t>
            </a:r>
          </a:p>
        </p:txBody>
      </p:sp>
      <p:cxnSp>
        <p:nvCxnSpPr>
          <p:cNvPr id="33" name="Straight Connector 48"/>
          <p:cNvCxnSpPr>
            <a:cxnSpLocks noChangeShapeType="1"/>
          </p:cNvCxnSpPr>
          <p:nvPr/>
        </p:nvCxnSpPr>
        <p:spPr bwMode="auto">
          <a:xfrm rot="5400000">
            <a:off x="8032750" y="3220266"/>
            <a:ext cx="1404938" cy="1588"/>
          </a:xfrm>
          <a:prstGeom prst="line">
            <a:avLst/>
          </a:prstGeom>
          <a:noFill/>
          <a:ln w="19050">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34" name="Rectangle 33"/>
          <p:cNvSpPr/>
          <p:nvPr/>
        </p:nvSpPr>
        <p:spPr bwMode="auto">
          <a:xfrm>
            <a:off x="8655050" y="3113904"/>
            <a:ext cx="165100" cy="169862"/>
          </a:xfrm>
          <a:prstGeom prst="rect">
            <a:avLst/>
          </a:prstGeom>
          <a:solidFill>
            <a:schemeClr val="bg1">
              <a:lumMod val="65000"/>
            </a:schemeClr>
          </a:solidFill>
          <a:ln w="6349" cap="flat" cmpd="sng" algn="ctr">
            <a:solidFill>
              <a:srgbClr val="FFFFFF"/>
            </a:solidFill>
            <a:prstDash val="solid"/>
            <a:round/>
            <a:headEnd type="none" w="sm" len="sm"/>
            <a:tailEnd type="triangle" w="sm" len="sm"/>
          </a:ln>
          <a:effectLst/>
        </p:spPr>
        <p:txBody>
          <a:bodyPr wrap="none" lIns="82125" tIns="41062" rIns="82125" bIns="41062" anchor="ctr"/>
          <a:lstStyle/>
          <a:p>
            <a:pPr algn="ctr" eaLnBrk="1" hangingPunct="1">
              <a:defRPr/>
            </a:pPr>
            <a:endParaRPr lang="en-US" sz="2500" b="1" dirty="0">
              <a:latin typeface="Calibri" panose="020F0502020204030204" pitchFamily="34" charset="0"/>
              <a:cs typeface="Calibri" panose="020F0502020204030204" pitchFamily="34" charset="0"/>
            </a:endParaRPr>
          </a:p>
        </p:txBody>
      </p:sp>
      <p:cxnSp>
        <p:nvCxnSpPr>
          <p:cNvPr id="35" name="Straight Connector 51"/>
          <p:cNvCxnSpPr>
            <a:cxnSpLocks noChangeShapeType="1"/>
          </p:cNvCxnSpPr>
          <p:nvPr/>
        </p:nvCxnSpPr>
        <p:spPr bwMode="auto">
          <a:xfrm rot="5400000">
            <a:off x="2937670" y="4262461"/>
            <a:ext cx="1063625" cy="1587"/>
          </a:xfrm>
          <a:prstGeom prst="line">
            <a:avLst/>
          </a:prstGeom>
          <a:noFill/>
          <a:ln w="19050">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36" name="Rectangle 52"/>
          <p:cNvSpPr>
            <a:spLocks noChangeArrowheads="1"/>
          </p:cNvSpPr>
          <p:nvPr/>
        </p:nvSpPr>
        <p:spPr bwMode="auto">
          <a:xfrm>
            <a:off x="3386139" y="4180704"/>
            <a:ext cx="166687" cy="171450"/>
          </a:xfrm>
          <a:prstGeom prst="rect">
            <a:avLst/>
          </a:prstGeom>
          <a:solidFill>
            <a:schemeClr val="accent3"/>
          </a:solidFill>
          <a:ln w="6349">
            <a:solidFill>
              <a:srgbClr val="FFFFFF"/>
            </a:solidFill>
            <a:round/>
            <a:headEnd type="none" w="sm" len="sm"/>
            <a:tailEnd type="triangle" w="sm" len="sm"/>
          </a:ln>
        </p:spPr>
        <p:txBody>
          <a:bodyPr wrap="none" lIns="82125" tIns="41062" rIns="82125" bIns="41062" anchor="ct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algn="ctr" eaLnBrk="1" hangingPunct="1">
              <a:spcBef>
                <a:spcPct val="0"/>
              </a:spcBef>
              <a:buFontTx/>
              <a:buNone/>
            </a:pPr>
            <a:endParaRPr lang="en-CA" altLang="en-US" sz="2500" b="1" dirty="0">
              <a:solidFill>
                <a:schemeClr val="bg1"/>
              </a:solidFill>
              <a:latin typeface="Calibri" panose="020F0502020204030204" pitchFamily="34" charset="0"/>
              <a:cs typeface="Calibri" panose="020F0502020204030204" pitchFamily="34" charset="0"/>
            </a:endParaRPr>
          </a:p>
        </p:txBody>
      </p:sp>
      <p:cxnSp>
        <p:nvCxnSpPr>
          <p:cNvPr id="37" name="Straight Connector 54"/>
          <p:cNvCxnSpPr>
            <a:cxnSpLocks noChangeShapeType="1"/>
          </p:cNvCxnSpPr>
          <p:nvPr/>
        </p:nvCxnSpPr>
        <p:spPr bwMode="auto">
          <a:xfrm rot="5400000">
            <a:off x="3228182" y="4167211"/>
            <a:ext cx="1358900" cy="1587"/>
          </a:xfrm>
          <a:prstGeom prst="line">
            <a:avLst/>
          </a:prstGeom>
          <a:noFill/>
          <a:ln w="19050">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38" name="Rectangle 55"/>
          <p:cNvSpPr>
            <a:spLocks noChangeArrowheads="1"/>
          </p:cNvSpPr>
          <p:nvPr/>
        </p:nvSpPr>
        <p:spPr bwMode="auto">
          <a:xfrm>
            <a:off x="3825875" y="4087041"/>
            <a:ext cx="166688" cy="173038"/>
          </a:xfrm>
          <a:prstGeom prst="rect">
            <a:avLst/>
          </a:prstGeom>
          <a:solidFill>
            <a:schemeClr val="accent3"/>
          </a:solidFill>
          <a:ln w="6349">
            <a:solidFill>
              <a:srgbClr val="FFFFFF"/>
            </a:solidFill>
            <a:round/>
            <a:headEnd type="none" w="sm" len="sm"/>
            <a:tailEnd type="triangle" w="sm" len="sm"/>
          </a:ln>
        </p:spPr>
        <p:txBody>
          <a:bodyPr wrap="none" lIns="82125" tIns="41062" rIns="82125" bIns="41062" anchor="ct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algn="ctr" eaLnBrk="1" hangingPunct="1">
              <a:spcBef>
                <a:spcPct val="0"/>
              </a:spcBef>
              <a:buFontTx/>
              <a:buNone/>
            </a:pPr>
            <a:endParaRPr lang="en-CA" altLang="en-US" sz="2500" b="1" dirty="0">
              <a:solidFill>
                <a:schemeClr val="bg1"/>
              </a:solidFill>
              <a:latin typeface="Calibri" panose="020F0502020204030204" pitchFamily="34" charset="0"/>
              <a:cs typeface="Calibri" panose="020F0502020204030204" pitchFamily="34" charset="0"/>
            </a:endParaRPr>
          </a:p>
        </p:txBody>
      </p:sp>
      <p:cxnSp>
        <p:nvCxnSpPr>
          <p:cNvPr id="39" name="Straight Connector 57"/>
          <p:cNvCxnSpPr>
            <a:cxnSpLocks noChangeShapeType="1"/>
          </p:cNvCxnSpPr>
          <p:nvPr/>
        </p:nvCxnSpPr>
        <p:spPr bwMode="auto">
          <a:xfrm rot="5400000">
            <a:off x="4002088" y="4150542"/>
            <a:ext cx="687388" cy="1587"/>
          </a:xfrm>
          <a:prstGeom prst="line">
            <a:avLst/>
          </a:prstGeom>
          <a:noFill/>
          <a:ln w="19050">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40" name="Rectangle 58"/>
          <p:cNvSpPr>
            <a:spLocks noChangeArrowheads="1"/>
          </p:cNvSpPr>
          <p:nvPr/>
        </p:nvSpPr>
        <p:spPr bwMode="auto">
          <a:xfrm>
            <a:off x="4264025" y="4071166"/>
            <a:ext cx="166688" cy="171450"/>
          </a:xfrm>
          <a:prstGeom prst="rect">
            <a:avLst/>
          </a:prstGeom>
          <a:solidFill>
            <a:schemeClr val="accent3"/>
          </a:solidFill>
          <a:ln w="6349">
            <a:solidFill>
              <a:srgbClr val="FFFFFF"/>
            </a:solidFill>
            <a:round/>
            <a:headEnd type="none" w="sm" len="sm"/>
            <a:tailEnd type="triangle" w="sm" len="sm"/>
          </a:ln>
        </p:spPr>
        <p:txBody>
          <a:bodyPr wrap="none" lIns="82125" tIns="41062" rIns="82125" bIns="41062" anchor="ct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algn="ctr" eaLnBrk="1" hangingPunct="1">
              <a:spcBef>
                <a:spcPct val="0"/>
              </a:spcBef>
              <a:buFontTx/>
              <a:buNone/>
            </a:pPr>
            <a:endParaRPr lang="en-CA" altLang="en-US" sz="2500" b="1" dirty="0">
              <a:solidFill>
                <a:schemeClr val="bg1"/>
              </a:solidFill>
              <a:latin typeface="Calibri" panose="020F0502020204030204" pitchFamily="34" charset="0"/>
              <a:cs typeface="Calibri" panose="020F0502020204030204" pitchFamily="34" charset="0"/>
            </a:endParaRPr>
          </a:p>
        </p:txBody>
      </p:sp>
      <p:cxnSp>
        <p:nvCxnSpPr>
          <p:cNvPr id="41" name="Straight Connector 60"/>
          <p:cNvCxnSpPr>
            <a:cxnSpLocks noChangeShapeType="1"/>
          </p:cNvCxnSpPr>
          <p:nvPr/>
        </p:nvCxnSpPr>
        <p:spPr bwMode="auto">
          <a:xfrm rot="5400000">
            <a:off x="4160045" y="4149749"/>
            <a:ext cx="1254125" cy="1587"/>
          </a:xfrm>
          <a:prstGeom prst="line">
            <a:avLst/>
          </a:prstGeom>
          <a:noFill/>
          <a:ln w="19050">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42" name="Rectangle 61"/>
          <p:cNvSpPr>
            <a:spLocks noChangeArrowheads="1"/>
          </p:cNvSpPr>
          <p:nvPr/>
        </p:nvSpPr>
        <p:spPr bwMode="auto">
          <a:xfrm>
            <a:off x="4703764" y="4071166"/>
            <a:ext cx="166687" cy="171450"/>
          </a:xfrm>
          <a:prstGeom prst="rect">
            <a:avLst/>
          </a:prstGeom>
          <a:solidFill>
            <a:schemeClr val="accent3"/>
          </a:solidFill>
          <a:ln w="6349">
            <a:solidFill>
              <a:srgbClr val="FFFFFF"/>
            </a:solidFill>
            <a:round/>
            <a:headEnd type="none" w="sm" len="sm"/>
            <a:tailEnd type="triangle" w="sm" len="sm"/>
          </a:ln>
        </p:spPr>
        <p:txBody>
          <a:bodyPr wrap="none" lIns="82125" tIns="41062" rIns="82125" bIns="41062" anchor="ct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algn="ctr" eaLnBrk="1" hangingPunct="1">
              <a:spcBef>
                <a:spcPct val="0"/>
              </a:spcBef>
              <a:buFontTx/>
              <a:buNone/>
            </a:pPr>
            <a:endParaRPr lang="en-CA" altLang="en-US" sz="2500" b="1" dirty="0">
              <a:solidFill>
                <a:schemeClr val="bg1"/>
              </a:solidFill>
              <a:latin typeface="Calibri" panose="020F0502020204030204" pitchFamily="34" charset="0"/>
              <a:cs typeface="Calibri" panose="020F0502020204030204" pitchFamily="34" charset="0"/>
            </a:endParaRPr>
          </a:p>
        </p:txBody>
      </p:sp>
      <p:cxnSp>
        <p:nvCxnSpPr>
          <p:cNvPr id="43" name="Straight Connector 63"/>
          <p:cNvCxnSpPr>
            <a:cxnSpLocks noChangeShapeType="1"/>
          </p:cNvCxnSpPr>
          <p:nvPr/>
        </p:nvCxnSpPr>
        <p:spPr bwMode="auto">
          <a:xfrm rot="5400000">
            <a:off x="4916488" y="4004492"/>
            <a:ext cx="617538" cy="1587"/>
          </a:xfrm>
          <a:prstGeom prst="line">
            <a:avLst/>
          </a:prstGeom>
          <a:noFill/>
          <a:ln w="19050">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44" name="Rectangle 64"/>
          <p:cNvSpPr>
            <a:spLocks noChangeArrowheads="1"/>
          </p:cNvSpPr>
          <p:nvPr/>
        </p:nvSpPr>
        <p:spPr bwMode="auto">
          <a:xfrm>
            <a:off x="5141914" y="3894954"/>
            <a:ext cx="166687" cy="171450"/>
          </a:xfrm>
          <a:prstGeom prst="rect">
            <a:avLst/>
          </a:prstGeom>
          <a:solidFill>
            <a:schemeClr val="accent3"/>
          </a:solidFill>
          <a:ln w="6349">
            <a:solidFill>
              <a:srgbClr val="FFFFFF"/>
            </a:solidFill>
            <a:round/>
            <a:headEnd type="none" w="sm" len="sm"/>
            <a:tailEnd type="triangle" w="sm" len="sm"/>
          </a:ln>
        </p:spPr>
        <p:txBody>
          <a:bodyPr wrap="none" lIns="82125" tIns="41062" rIns="82125" bIns="41062" anchor="ct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algn="ctr" eaLnBrk="1" hangingPunct="1">
              <a:spcBef>
                <a:spcPct val="0"/>
              </a:spcBef>
              <a:buFontTx/>
              <a:buNone/>
            </a:pPr>
            <a:endParaRPr lang="en-CA" altLang="en-US" sz="2500" b="1" dirty="0">
              <a:solidFill>
                <a:schemeClr val="bg1"/>
              </a:solidFill>
              <a:latin typeface="Calibri" panose="020F0502020204030204" pitchFamily="34" charset="0"/>
              <a:cs typeface="Calibri" panose="020F0502020204030204" pitchFamily="34" charset="0"/>
            </a:endParaRPr>
          </a:p>
        </p:txBody>
      </p:sp>
      <p:cxnSp>
        <p:nvCxnSpPr>
          <p:cNvPr id="45" name="Straight Connector 66"/>
          <p:cNvCxnSpPr>
            <a:cxnSpLocks noChangeShapeType="1"/>
          </p:cNvCxnSpPr>
          <p:nvPr/>
        </p:nvCxnSpPr>
        <p:spPr bwMode="auto">
          <a:xfrm rot="5400000">
            <a:off x="4994276" y="4082279"/>
            <a:ext cx="1341437" cy="1588"/>
          </a:xfrm>
          <a:prstGeom prst="line">
            <a:avLst/>
          </a:prstGeom>
          <a:noFill/>
          <a:ln w="19050">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46" name="Rectangle 45"/>
          <p:cNvSpPr/>
          <p:nvPr/>
        </p:nvSpPr>
        <p:spPr bwMode="auto">
          <a:xfrm>
            <a:off x="5581650" y="4002905"/>
            <a:ext cx="165100" cy="173037"/>
          </a:xfrm>
          <a:prstGeom prst="rect">
            <a:avLst/>
          </a:prstGeom>
          <a:solidFill>
            <a:schemeClr val="bg1">
              <a:lumMod val="65000"/>
            </a:schemeClr>
          </a:solidFill>
          <a:ln w="6349" cap="flat" cmpd="sng" algn="ctr">
            <a:solidFill>
              <a:srgbClr val="FFFFFF"/>
            </a:solidFill>
            <a:prstDash val="solid"/>
            <a:round/>
            <a:headEnd type="none" w="sm" len="sm"/>
            <a:tailEnd type="triangle" w="sm" len="sm"/>
          </a:ln>
          <a:effectLst/>
        </p:spPr>
        <p:txBody>
          <a:bodyPr wrap="none" lIns="82125" tIns="41062" rIns="82125" bIns="41062" anchor="ctr"/>
          <a:lstStyle/>
          <a:p>
            <a:pPr algn="ctr" eaLnBrk="1" hangingPunct="1">
              <a:defRPr/>
            </a:pPr>
            <a:endParaRPr lang="en-US" sz="2500" b="1" dirty="0">
              <a:solidFill>
                <a:schemeClr val="bg1"/>
              </a:solidFill>
              <a:latin typeface="Calibri" panose="020F0502020204030204" pitchFamily="34" charset="0"/>
              <a:cs typeface="Calibri" panose="020F0502020204030204" pitchFamily="34" charset="0"/>
            </a:endParaRPr>
          </a:p>
        </p:txBody>
      </p:sp>
      <p:cxnSp>
        <p:nvCxnSpPr>
          <p:cNvPr id="47" name="Straight Connector 69"/>
          <p:cNvCxnSpPr>
            <a:cxnSpLocks noChangeShapeType="1"/>
          </p:cNvCxnSpPr>
          <p:nvPr/>
        </p:nvCxnSpPr>
        <p:spPr bwMode="auto">
          <a:xfrm rot="5400000">
            <a:off x="5429250" y="4026716"/>
            <a:ext cx="1347788" cy="1588"/>
          </a:xfrm>
          <a:prstGeom prst="line">
            <a:avLst/>
          </a:prstGeom>
          <a:noFill/>
          <a:ln w="19050">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48" name="Rectangle 47"/>
          <p:cNvSpPr/>
          <p:nvPr/>
        </p:nvSpPr>
        <p:spPr bwMode="auto">
          <a:xfrm>
            <a:off x="6019801" y="3945754"/>
            <a:ext cx="168275" cy="171450"/>
          </a:xfrm>
          <a:prstGeom prst="rect">
            <a:avLst/>
          </a:prstGeom>
          <a:solidFill>
            <a:schemeClr val="bg1">
              <a:lumMod val="65000"/>
            </a:schemeClr>
          </a:solidFill>
          <a:ln w="6349" cap="flat" cmpd="sng" algn="ctr">
            <a:solidFill>
              <a:srgbClr val="FFFFFF"/>
            </a:solidFill>
            <a:prstDash val="solid"/>
            <a:round/>
            <a:headEnd type="none" w="sm" len="sm"/>
            <a:tailEnd type="triangle" w="sm" len="sm"/>
          </a:ln>
          <a:effectLst/>
        </p:spPr>
        <p:txBody>
          <a:bodyPr wrap="none" lIns="82125" tIns="41062" rIns="82125" bIns="41062" anchor="ctr"/>
          <a:lstStyle/>
          <a:p>
            <a:pPr algn="ctr" eaLnBrk="1" hangingPunct="1">
              <a:defRPr/>
            </a:pPr>
            <a:endParaRPr lang="en-US" sz="2500" b="1" dirty="0">
              <a:solidFill>
                <a:schemeClr val="bg1"/>
              </a:solidFill>
              <a:latin typeface="Calibri" panose="020F0502020204030204" pitchFamily="34" charset="0"/>
              <a:cs typeface="Calibri" panose="020F0502020204030204" pitchFamily="34" charset="0"/>
            </a:endParaRPr>
          </a:p>
        </p:txBody>
      </p:sp>
      <p:cxnSp>
        <p:nvCxnSpPr>
          <p:cNvPr id="49" name="Straight Connector 72"/>
          <p:cNvCxnSpPr>
            <a:cxnSpLocks noChangeShapeType="1"/>
          </p:cNvCxnSpPr>
          <p:nvPr/>
        </p:nvCxnSpPr>
        <p:spPr bwMode="auto">
          <a:xfrm rot="5400000">
            <a:off x="6011070" y="3925911"/>
            <a:ext cx="1063625" cy="1587"/>
          </a:xfrm>
          <a:prstGeom prst="line">
            <a:avLst/>
          </a:prstGeom>
          <a:noFill/>
          <a:ln w="19050">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50" name="Rectangle 49"/>
          <p:cNvSpPr/>
          <p:nvPr/>
        </p:nvSpPr>
        <p:spPr bwMode="auto">
          <a:xfrm>
            <a:off x="6457951" y="3834630"/>
            <a:ext cx="168275" cy="173037"/>
          </a:xfrm>
          <a:prstGeom prst="rect">
            <a:avLst/>
          </a:prstGeom>
          <a:solidFill>
            <a:schemeClr val="bg1">
              <a:lumMod val="65000"/>
            </a:schemeClr>
          </a:solidFill>
          <a:ln w="6349" cap="flat" cmpd="sng" algn="ctr">
            <a:solidFill>
              <a:srgbClr val="FFFFFF"/>
            </a:solidFill>
            <a:prstDash val="solid"/>
            <a:round/>
            <a:headEnd type="none" w="sm" len="sm"/>
            <a:tailEnd type="triangle" w="sm" len="sm"/>
          </a:ln>
          <a:effectLst/>
        </p:spPr>
        <p:txBody>
          <a:bodyPr wrap="none" lIns="82125" tIns="41062" rIns="82125" bIns="41062" anchor="ctr"/>
          <a:lstStyle/>
          <a:p>
            <a:pPr algn="ctr" eaLnBrk="1" hangingPunct="1">
              <a:defRPr/>
            </a:pPr>
            <a:endParaRPr lang="en-US" sz="2500" b="1" dirty="0">
              <a:solidFill>
                <a:schemeClr val="bg1"/>
              </a:solidFill>
              <a:latin typeface="Calibri" panose="020F0502020204030204" pitchFamily="34" charset="0"/>
              <a:cs typeface="Calibri" panose="020F0502020204030204" pitchFamily="34" charset="0"/>
            </a:endParaRPr>
          </a:p>
        </p:txBody>
      </p:sp>
      <p:cxnSp>
        <p:nvCxnSpPr>
          <p:cNvPr id="51" name="Straight Connector 75"/>
          <p:cNvCxnSpPr>
            <a:cxnSpLocks noChangeShapeType="1"/>
          </p:cNvCxnSpPr>
          <p:nvPr/>
        </p:nvCxnSpPr>
        <p:spPr bwMode="auto">
          <a:xfrm rot="5400000">
            <a:off x="6394451" y="3858442"/>
            <a:ext cx="1173162" cy="1587"/>
          </a:xfrm>
          <a:prstGeom prst="line">
            <a:avLst/>
          </a:prstGeom>
          <a:noFill/>
          <a:ln w="19050">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52" name="Rectangle 51"/>
          <p:cNvSpPr/>
          <p:nvPr/>
        </p:nvSpPr>
        <p:spPr bwMode="auto">
          <a:xfrm>
            <a:off x="6897689" y="3777479"/>
            <a:ext cx="168275" cy="171450"/>
          </a:xfrm>
          <a:prstGeom prst="rect">
            <a:avLst/>
          </a:prstGeom>
          <a:solidFill>
            <a:schemeClr val="bg1">
              <a:lumMod val="65000"/>
            </a:schemeClr>
          </a:solidFill>
          <a:ln w="6349" cap="flat" cmpd="sng" algn="ctr">
            <a:solidFill>
              <a:srgbClr val="FFFFFF"/>
            </a:solidFill>
            <a:prstDash val="solid"/>
            <a:round/>
            <a:headEnd type="none" w="sm" len="sm"/>
            <a:tailEnd type="triangle" w="sm" len="sm"/>
          </a:ln>
          <a:effectLst/>
        </p:spPr>
        <p:txBody>
          <a:bodyPr wrap="none" lIns="82125" tIns="41062" rIns="82125" bIns="41062" anchor="ctr"/>
          <a:lstStyle/>
          <a:p>
            <a:pPr algn="ctr" eaLnBrk="1" hangingPunct="1">
              <a:defRPr/>
            </a:pPr>
            <a:endParaRPr lang="en-US" sz="2500" b="1" dirty="0">
              <a:latin typeface="Calibri" panose="020F0502020204030204" pitchFamily="34" charset="0"/>
              <a:cs typeface="Calibri" panose="020F0502020204030204" pitchFamily="34" charset="0"/>
            </a:endParaRPr>
          </a:p>
        </p:txBody>
      </p:sp>
      <p:cxnSp>
        <p:nvCxnSpPr>
          <p:cNvPr id="53" name="Straight Connector 78"/>
          <p:cNvCxnSpPr>
            <a:cxnSpLocks noChangeShapeType="1"/>
          </p:cNvCxnSpPr>
          <p:nvPr/>
        </p:nvCxnSpPr>
        <p:spPr bwMode="auto">
          <a:xfrm rot="5400000">
            <a:off x="6689725" y="3483791"/>
            <a:ext cx="1462088" cy="1588"/>
          </a:xfrm>
          <a:prstGeom prst="line">
            <a:avLst/>
          </a:prstGeom>
          <a:noFill/>
          <a:ln w="19050">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54" name="Rectangle 53"/>
          <p:cNvSpPr/>
          <p:nvPr/>
        </p:nvSpPr>
        <p:spPr bwMode="auto">
          <a:xfrm>
            <a:off x="7335839" y="3406004"/>
            <a:ext cx="168275" cy="171450"/>
          </a:xfrm>
          <a:prstGeom prst="rect">
            <a:avLst/>
          </a:prstGeom>
          <a:solidFill>
            <a:schemeClr val="bg1">
              <a:lumMod val="65000"/>
            </a:schemeClr>
          </a:solidFill>
          <a:ln w="6349" cap="flat" cmpd="sng" algn="ctr">
            <a:solidFill>
              <a:srgbClr val="FFFFFF"/>
            </a:solidFill>
            <a:prstDash val="solid"/>
            <a:round/>
            <a:headEnd type="none" w="sm" len="sm"/>
            <a:tailEnd type="triangle" w="sm" len="sm"/>
          </a:ln>
          <a:effectLst/>
        </p:spPr>
        <p:txBody>
          <a:bodyPr wrap="none" lIns="82125" tIns="41062" rIns="82125" bIns="41062" anchor="ctr"/>
          <a:lstStyle/>
          <a:p>
            <a:pPr algn="ctr" eaLnBrk="1" hangingPunct="1">
              <a:defRPr/>
            </a:pPr>
            <a:endParaRPr lang="en-US" sz="2500" b="1" dirty="0">
              <a:latin typeface="Calibri" panose="020F0502020204030204" pitchFamily="34" charset="0"/>
              <a:cs typeface="Calibri" panose="020F0502020204030204" pitchFamily="34" charset="0"/>
            </a:endParaRPr>
          </a:p>
        </p:txBody>
      </p:sp>
      <p:cxnSp>
        <p:nvCxnSpPr>
          <p:cNvPr id="55" name="Straight Connector 81"/>
          <p:cNvCxnSpPr>
            <a:cxnSpLocks noChangeShapeType="1"/>
          </p:cNvCxnSpPr>
          <p:nvPr/>
        </p:nvCxnSpPr>
        <p:spPr bwMode="auto">
          <a:xfrm rot="5400000">
            <a:off x="6971507" y="3259160"/>
            <a:ext cx="1774825" cy="1588"/>
          </a:xfrm>
          <a:prstGeom prst="line">
            <a:avLst/>
          </a:prstGeom>
          <a:noFill/>
          <a:ln w="19050">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56" name="Rectangle 55"/>
          <p:cNvSpPr/>
          <p:nvPr/>
        </p:nvSpPr>
        <p:spPr bwMode="auto">
          <a:xfrm>
            <a:off x="7777164" y="3169466"/>
            <a:ext cx="166687" cy="173038"/>
          </a:xfrm>
          <a:prstGeom prst="rect">
            <a:avLst/>
          </a:prstGeom>
          <a:solidFill>
            <a:schemeClr val="bg1">
              <a:lumMod val="65000"/>
            </a:schemeClr>
          </a:solidFill>
          <a:ln w="6349" cap="flat" cmpd="sng" algn="ctr">
            <a:solidFill>
              <a:srgbClr val="FFFFFF"/>
            </a:solidFill>
            <a:prstDash val="solid"/>
            <a:round/>
            <a:headEnd type="none" w="sm" len="sm"/>
            <a:tailEnd type="triangle" w="sm" len="sm"/>
          </a:ln>
          <a:effectLst/>
        </p:spPr>
        <p:txBody>
          <a:bodyPr wrap="none" lIns="82125" tIns="41062" rIns="82125" bIns="41062" anchor="ctr"/>
          <a:lstStyle/>
          <a:p>
            <a:pPr algn="ctr" eaLnBrk="1" hangingPunct="1">
              <a:defRPr/>
            </a:pPr>
            <a:endParaRPr lang="en-US" sz="2500" b="1" dirty="0">
              <a:latin typeface="Calibri" panose="020F0502020204030204" pitchFamily="34" charset="0"/>
              <a:cs typeface="Calibri" panose="020F0502020204030204" pitchFamily="34" charset="0"/>
            </a:endParaRPr>
          </a:p>
        </p:txBody>
      </p:sp>
      <p:cxnSp>
        <p:nvCxnSpPr>
          <p:cNvPr id="57" name="Straight Connector 84"/>
          <p:cNvCxnSpPr>
            <a:cxnSpLocks noChangeShapeType="1"/>
          </p:cNvCxnSpPr>
          <p:nvPr/>
        </p:nvCxnSpPr>
        <p:spPr bwMode="auto">
          <a:xfrm rot="5400000">
            <a:off x="7777163" y="3204392"/>
            <a:ext cx="1042988" cy="1587"/>
          </a:xfrm>
          <a:prstGeom prst="line">
            <a:avLst/>
          </a:prstGeom>
          <a:noFill/>
          <a:ln w="19050">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58" name="Rectangle 57"/>
          <p:cNvSpPr/>
          <p:nvPr/>
        </p:nvSpPr>
        <p:spPr bwMode="auto">
          <a:xfrm>
            <a:off x="8215314" y="3112316"/>
            <a:ext cx="166687" cy="171450"/>
          </a:xfrm>
          <a:prstGeom prst="rect">
            <a:avLst/>
          </a:prstGeom>
          <a:solidFill>
            <a:schemeClr val="bg1">
              <a:lumMod val="65000"/>
            </a:schemeClr>
          </a:solidFill>
          <a:ln w="6349" cap="flat" cmpd="sng" algn="ctr">
            <a:solidFill>
              <a:srgbClr val="FFFFFF"/>
            </a:solidFill>
            <a:prstDash val="solid"/>
            <a:round/>
            <a:headEnd type="none" w="sm" len="sm"/>
            <a:tailEnd type="triangle" w="sm" len="sm"/>
          </a:ln>
          <a:effectLst/>
        </p:spPr>
        <p:txBody>
          <a:bodyPr wrap="none" lIns="82125" tIns="41062" rIns="82125" bIns="41062" anchor="ctr"/>
          <a:lstStyle/>
          <a:p>
            <a:pPr algn="ctr" eaLnBrk="1" hangingPunct="1">
              <a:defRPr/>
            </a:pPr>
            <a:endParaRPr lang="en-US" sz="2500" b="1" dirty="0">
              <a:latin typeface="Calibri" panose="020F0502020204030204" pitchFamily="34" charset="0"/>
              <a:cs typeface="Calibri" panose="020F0502020204030204" pitchFamily="34" charset="0"/>
            </a:endParaRPr>
          </a:p>
        </p:txBody>
      </p:sp>
      <p:sp>
        <p:nvSpPr>
          <p:cNvPr id="59" name="TextBox 60"/>
          <p:cNvSpPr txBox="1">
            <a:spLocks noChangeArrowheads="1"/>
          </p:cNvSpPr>
          <p:nvPr/>
        </p:nvSpPr>
        <p:spPr bwMode="auto">
          <a:xfrm rot="-2704904">
            <a:off x="6530893" y="5229184"/>
            <a:ext cx="1126822" cy="32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5" tIns="41062" rIns="82125" bIns="41062">
            <a:spAutoFit/>
          </a:bodyP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algn="r" eaLnBrk="1" hangingPunct="1">
              <a:spcBef>
                <a:spcPct val="0"/>
              </a:spcBef>
              <a:buFontTx/>
              <a:buNone/>
            </a:pPr>
            <a:r>
              <a:rPr lang="en-US" altLang="en-US" sz="1600" dirty="0">
                <a:solidFill>
                  <a:schemeClr val="bg1"/>
                </a:solidFill>
                <a:latin typeface="Calibri" panose="020F0502020204030204" pitchFamily="34" charset="0"/>
                <a:cs typeface="Calibri" panose="020F0502020204030204" pitchFamily="34" charset="0"/>
              </a:rPr>
              <a:t>Famotidine</a:t>
            </a:r>
          </a:p>
        </p:txBody>
      </p:sp>
      <p:sp>
        <p:nvSpPr>
          <p:cNvPr id="60" name="TextBox 60"/>
          <p:cNvSpPr txBox="1">
            <a:spLocks noChangeArrowheads="1"/>
          </p:cNvSpPr>
          <p:nvPr/>
        </p:nvSpPr>
        <p:spPr bwMode="auto">
          <a:xfrm rot="-2704904">
            <a:off x="6300179" y="5514006"/>
            <a:ext cx="1931274" cy="32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5" tIns="41062" rIns="82125" bIns="41062">
            <a:spAutoFit/>
          </a:bodyP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algn="r" eaLnBrk="1" hangingPunct="1">
              <a:spcBef>
                <a:spcPct val="0"/>
              </a:spcBef>
              <a:buFontTx/>
              <a:buNone/>
            </a:pPr>
            <a:r>
              <a:rPr lang="en-US" altLang="en-US" sz="1600" dirty="0">
                <a:solidFill>
                  <a:schemeClr val="bg1"/>
                </a:solidFill>
                <a:latin typeface="Calibri" panose="020F0502020204030204" pitchFamily="34" charset="0"/>
                <a:cs typeface="Calibri" panose="020F0502020204030204" pitchFamily="34" charset="0"/>
              </a:rPr>
              <a:t>Dextroamphetamine</a:t>
            </a:r>
          </a:p>
        </p:txBody>
      </p:sp>
      <p:sp>
        <p:nvSpPr>
          <p:cNvPr id="61" name="TextBox 60"/>
          <p:cNvSpPr txBox="1">
            <a:spLocks noChangeArrowheads="1"/>
          </p:cNvSpPr>
          <p:nvPr/>
        </p:nvSpPr>
        <p:spPr bwMode="auto">
          <a:xfrm rot="-2704904">
            <a:off x="7457003" y="5202509"/>
            <a:ext cx="1051481" cy="32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5" tIns="41062" rIns="82125" bIns="41062">
            <a:spAutoFit/>
          </a:bodyP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algn="r" eaLnBrk="1" hangingPunct="1">
              <a:spcBef>
                <a:spcPct val="0"/>
              </a:spcBef>
              <a:buFontTx/>
              <a:buNone/>
            </a:pPr>
            <a:r>
              <a:rPr lang="en-US" altLang="en-US" sz="1600" dirty="0">
                <a:solidFill>
                  <a:schemeClr val="bg1"/>
                </a:solidFill>
                <a:latin typeface="Calibri" panose="020F0502020204030204" pitchFamily="34" charset="0"/>
                <a:cs typeface="Calibri" panose="020F0502020204030204" pitchFamily="34" charset="0"/>
              </a:rPr>
              <a:t>Fluoxetine</a:t>
            </a:r>
          </a:p>
        </p:txBody>
      </p:sp>
      <p:sp>
        <p:nvSpPr>
          <p:cNvPr id="62" name="TextBox 60"/>
          <p:cNvSpPr txBox="1">
            <a:spLocks noChangeArrowheads="1"/>
          </p:cNvSpPr>
          <p:nvPr/>
        </p:nvSpPr>
        <p:spPr bwMode="auto">
          <a:xfrm rot="-2704904">
            <a:off x="7731269" y="5286416"/>
            <a:ext cx="1288469" cy="32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5" tIns="41062" rIns="82125" bIns="41062">
            <a:spAutoFit/>
          </a:bodyP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algn="r" eaLnBrk="1" hangingPunct="1">
              <a:spcBef>
                <a:spcPct val="0"/>
              </a:spcBef>
              <a:buFontTx/>
              <a:buNone/>
            </a:pPr>
            <a:r>
              <a:rPr lang="en-US" altLang="en-US" sz="1600" dirty="0">
                <a:solidFill>
                  <a:schemeClr val="bg1"/>
                </a:solidFill>
                <a:latin typeface="Calibri" panose="020F0502020204030204" pitchFamily="34" charset="0"/>
                <a:cs typeface="Calibri" panose="020F0502020204030204" pitchFamily="34" charset="0"/>
              </a:rPr>
              <a:t>Rosiglitazone</a:t>
            </a:r>
          </a:p>
        </p:txBody>
      </p:sp>
      <p:sp>
        <p:nvSpPr>
          <p:cNvPr id="63" name="TextBox 60"/>
          <p:cNvSpPr txBox="1">
            <a:spLocks noChangeArrowheads="1"/>
          </p:cNvSpPr>
          <p:nvPr/>
        </p:nvSpPr>
        <p:spPr bwMode="auto">
          <a:xfrm rot="-2704904">
            <a:off x="5900160" y="5112063"/>
            <a:ext cx="796027" cy="32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5" tIns="41062" rIns="82125" bIns="41062">
            <a:spAutoFit/>
          </a:bodyP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algn="r" eaLnBrk="1" hangingPunct="1">
              <a:spcBef>
                <a:spcPct val="0"/>
              </a:spcBef>
              <a:buFontTx/>
              <a:buNone/>
            </a:pPr>
            <a:r>
              <a:rPr lang="en-US" altLang="en-US" sz="1600" dirty="0">
                <a:solidFill>
                  <a:schemeClr val="bg1"/>
                </a:solidFill>
                <a:latin typeface="Calibri" panose="020F0502020204030204" pitchFamily="34" charset="0"/>
                <a:cs typeface="Calibri" panose="020F0502020204030204" pitchFamily="34" charset="0"/>
              </a:rPr>
              <a:t>Orlistat</a:t>
            </a:r>
          </a:p>
        </p:txBody>
      </p:sp>
      <p:sp>
        <p:nvSpPr>
          <p:cNvPr id="64" name="TextBox 60"/>
          <p:cNvSpPr txBox="1">
            <a:spLocks noChangeArrowheads="1"/>
          </p:cNvSpPr>
          <p:nvPr/>
        </p:nvSpPr>
        <p:spPr bwMode="auto">
          <a:xfrm rot="-2704904">
            <a:off x="5322212" y="5192111"/>
            <a:ext cx="1022114" cy="32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5" tIns="41062" rIns="82125" bIns="41062">
            <a:spAutoFit/>
          </a:bodyP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algn="r" eaLnBrk="1" hangingPunct="1">
              <a:spcBef>
                <a:spcPct val="0"/>
              </a:spcBef>
              <a:buFontTx/>
              <a:buNone/>
            </a:pPr>
            <a:r>
              <a:rPr lang="en-US" altLang="en-US" sz="1600" dirty="0">
                <a:solidFill>
                  <a:schemeClr val="bg1"/>
                </a:solidFill>
                <a:latin typeface="Calibri" panose="020F0502020204030204" pitchFamily="34" charset="0"/>
                <a:cs typeface="Calibri" panose="020F0502020204030204" pitchFamily="34" charset="0"/>
              </a:rPr>
              <a:t>Nizatidine</a:t>
            </a:r>
          </a:p>
        </p:txBody>
      </p:sp>
      <p:sp>
        <p:nvSpPr>
          <p:cNvPr id="65" name="TextBox 60"/>
          <p:cNvSpPr txBox="1">
            <a:spLocks noChangeArrowheads="1"/>
          </p:cNvSpPr>
          <p:nvPr/>
        </p:nvSpPr>
        <p:spPr bwMode="auto">
          <a:xfrm rot="-2704904">
            <a:off x="4714473" y="5258742"/>
            <a:ext cx="1210306" cy="32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5" tIns="41062" rIns="82125" bIns="41062">
            <a:spAutoFit/>
          </a:bodyP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algn="r" eaLnBrk="1" hangingPunct="1">
              <a:spcBef>
                <a:spcPct val="0"/>
              </a:spcBef>
              <a:buFontTx/>
              <a:buNone/>
            </a:pPr>
            <a:r>
              <a:rPr lang="en-US" altLang="en-US" sz="1600" dirty="0">
                <a:solidFill>
                  <a:schemeClr val="bg1"/>
                </a:solidFill>
                <a:latin typeface="Calibri" panose="020F0502020204030204" pitchFamily="34" charset="0"/>
                <a:cs typeface="Calibri" panose="020F0502020204030204" pitchFamily="34" charset="0"/>
              </a:rPr>
              <a:t>Amantadine</a:t>
            </a:r>
          </a:p>
        </p:txBody>
      </p:sp>
      <p:sp>
        <p:nvSpPr>
          <p:cNvPr id="66" name="TextBox 60"/>
          <p:cNvSpPr txBox="1">
            <a:spLocks noChangeArrowheads="1"/>
          </p:cNvSpPr>
          <p:nvPr/>
        </p:nvSpPr>
        <p:spPr bwMode="auto">
          <a:xfrm rot="-2704904">
            <a:off x="4353004" y="5227549"/>
            <a:ext cx="1122205" cy="32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5" tIns="41062" rIns="82125" bIns="41062">
            <a:spAutoFit/>
          </a:bodyP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algn="r" eaLnBrk="1" hangingPunct="1">
              <a:spcBef>
                <a:spcPct val="0"/>
              </a:spcBef>
              <a:buFontTx/>
              <a:buNone/>
            </a:pPr>
            <a:r>
              <a:rPr lang="en-US" altLang="en-US" sz="1600" dirty="0">
                <a:solidFill>
                  <a:schemeClr val="bg1"/>
                </a:solidFill>
                <a:latin typeface="Calibri" panose="020F0502020204030204" pitchFamily="34" charset="0"/>
                <a:cs typeface="Calibri" panose="020F0502020204030204" pitchFamily="34" charset="0"/>
              </a:rPr>
              <a:t>Reboxetine</a:t>
            </a:r>
          </a:p>
        </p:txBody>
      </p:sp>
      <p:sp>
        <p:nvSpPr>
          <p:cNvPr id="67" name="TextBox 60"/>
          <p:cNvSpPr txBox="1">
            <a:spLocks noChangeArrowheads="1"/>
          </p:cNvSpPr>
          <p:nvPr/>
        </p:nvSpPr>
        <p:spPr bwMode="auto">
          <a:xfrm rot="-2704904">
            <a:off x="3942805" y="5229116"/>
            <a:ext cx="1126630" cy="32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5" tIns="41062" rIns="82125" bIns="41062">
            <a:spAutoFit/>
          </a:bodyP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algn="r" eaLnBrk="1" hangingPunct="1">
              <a:spcBef>
                <a:spcPct val="0"/>
              </a:spcBef>
              <a:buFontTx/>
              <a:buNone/>
            </a:pPr>
            <a:r>
              <a:rPr lang="en-US" altLang="en-US" sz="1600" dirty="0">
                <a:solidFill>
                  <a:schemeClr val="bg1"/>
                </a:solidFill>
                <a:latin typeface="Calibri" panose="020F0502020204030204" pitchFamily="34" charset="0"/>
                <a:cs typeface="Calibri" panose="020F0502020204030204" pitchFamily="34" charset="0"/>
              </a:rPr>
              <a:t>Topiramate</a:t>
            </a:r>
          </a:p>
        </p:txBody>
      </p:sp>
      <p:sp>
        <p:nvSpPr>
          <p:cNvPr id="68" name="TextBox 60"/>
          <p:cNvSpPr txBox="1">
            <a:spLocks noChangeArrowheads="1"/>
          </p:cNvSpPr>
          <p:nvPr/>
        </p:nvSpPr>
        <p:spPr bwMode="auto">
          <a:xfrm rot="-2704904">
            <a:off x="3446459" y="5256835"/>
            <a:ext cx="1204920" cy="32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5" tIns="41062" rIns="82125" bIns="41062">
            <a:spAutoFit/>
          </a:bodyP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algn="r" eaLnBrk="1" hangingPunct="1">
              <a:spcBef>
                <a:spcPct val="0"/>
              </a:spcBef>
              <a:buFontTx/>
              <a:buNone/>
            </a:pPr>
            <a:r>
              <a:rPr lang="en-US" altLang="en-US" sz="1600" dirty="0">
                <a:solidFill>
                  <a:schemeClr val="bg1"/>
                </a:solidFill>
                <a:latin typeface="Calibri" panose="020F0502020204030204" pitchFamily="34" charset="0"/>
                <a:cs typeface="Calibri" panose="020F0502020204030204" pitchFamily="34" charset="0"/>
              </a:rPr>
              <a:t>Sibutramine</a:t>
            </a:r>
          </a:p>
        </p:txBody>
      </p:sp>
      <p:sp>
        <p:nvSpPr>
          <p:cNvPr id="69" name="TextBox 60"/>
          <p:cNvSpPr txBox="1">
            <a:spLocks noChangeArrowheads="1"/>
          </p:cNvSpPr>
          <p:nvPr/>
        </p:nvSpPr>
        <p:spPr bwMode="auto">
          <a:xfrm rot="-2704904">
            <a:off x="2782755" y="5356974"/>
            <a:ext cx="1487754" cy="32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5" tIns="41062" rIns="82125" bIns="41062">
            <a:spAutoFit/>
          </a:bodyP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algn="r" eaLnBrk="1" hangingPunct="1">
              <a:spcBef>
                <a:spcPct val="0"/>
              </a:spcBef>
              <a:buFontTx/>
              <a:buNone/>
            </a:pPr>
            <a:r>
              <a:rPr lang="en-US" altLang="en-US" sz="1600" dirty="0">
                <a:solidFill>
                  <a:schemeClr val="bg1"/>
                </a:solidFill>
                <a:latin typeface="Calibri" panose="020F0502020204030204" pitchFamily="34" charset="0"/>
                <a:cs typeface="Calibri" panose="020F0502020204030204" pitchFamily="34" charset="0"/>
              </a:rPr>
              <a:t>D-Fenfluramine</a:t>
            </a:r>
          </a:p>
        </p:txBody>
      </p:sp>
      <p:sp>
        <p:nvSpPr>
          <p:cNvPr id="70" name="TextBox 60"/>
          <p:cNvSpPr txBox="1">
            <a:spLocks noChangeArrowheads="1"/>
          </p:cNvSpPr>
          <p:nvPr/>
        </p:nvSpPr>
        <p:spPr bwMode="auto">
          <a:xfrm rot="-2704904">
            <a:off x="2636590" y="5216538"/>
            <a:ext cx="1091107" cy="32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5" tIns="41062" rIns="82125" bIns="41062">
            <a:spAutoFit/>
          </a:bodyPr>
          <a:lstStyle>
            <a:lvl1pPr>
              <a:spcBef>
                <a:spcPct val="20000"/>
              </a:spcBef>
              <a:buFont typeface="Arial" pitchFamily="34" charset="0"/>
              <a:buChar char="•"/>
              <a:defRPr sz="2800">
                <a:solidFill>
                  <a:schemeClr val="tx1"/>
                </a:solidFill>
                <a:latin typeface="Arial" pitchFamily="34" charset="0"/>
              </a:defRPr>
            </a:lvl1pPr>
            <a:lvl2pPr marL="742950" indent="-285750">
              <a:spcBef>
                <a:spcPct val="20000"/>
              </a:spcBef>
              <a:buFont typeface="Arial" pitchFamily="34" charset="0"/>
              <a:buChar char="–"/>
              <a:defRPr sz="2400">
                <a:solidFill>
                  <a:schemeClr val="tx1"/>
                </a:solidFill>
                <a:latin typeface="Arial" pitchFamily="34" charset="0"/>
              </a:defRPr>
            </a:lvl2pPr>
            <a:lvl3pPr marL="1143000" indent="-228600">
              <a:spcBef>
                <a:spcPct val="20000"/>
              </a:spcBef>
              <a:buFont typeface="Arial" pitchFamily="34" charset="0"/>
              <a:buChar char="•"/>
              <a:defRPr sz="2000">
                <a:solidFill>
                  <a:schemeClr val="tx1"/>
                </a:solidFill>
                <a:latin typeface="Arial" pitchFamily="34" charset="0"/>
              </a:defRPr>
            </a:lvl3pPr>
            <a:lvl4pPr marL="1600200" indent="-228600">
              <a:spcBef>
                <a:spcPct val="20000"/>
              </a:spcBef>
              <a:buFont typeface="Arial" pitchFamily="34" charset="0"/>
              <a:buChar char="–"/>
              <a:defRPr>
                <a:solidFill>
                  <a:schemeClr val="tx1"/>
                </a:solidFill>
                <a:latin typeface="Arial" pitchFamily="34" charset="0"/>
              </a:defRPr>
            </a:lvl4pPr>
            <a:lvl5pPr marL="2057400" indent="-228600">
              <a:spcBef>
                <a:spcPct val="20000"/>
              </a:spcBef>
              <a:buFont typeface="Arial" pitchFamily="34" charset="0"/>
              <a:buChar char="»"/>
              <a:defRPr>
                <a:solidFill>
                  <a:schemeClr val="tx1"/>
                </a:solidFill>
                <a:latin typeface="Arial" pitchFamily="34"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Arial" pitchFamily="34"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Arial" pitchFamily="34"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Arial" pitchFamily="34"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Arial" pitchFamily="34" charset="0"/>
              </a:defRPr>
            </a:lvl9pPr>
          </a:lstStyle>
          <a:p>
            <a:pPr algn="r" eaLnBrk="1" hangingPunct="1">
              <a:spcBef>
                <a:spcPct val="0"/>
              </a:spcBef>
              <a:buFontTx/>
              <a:buNone/>
            </a:pPr>
            <a:r>
              <a:rPr lang="en-US" altLang="en-US" sz="1600" dirty="0">
                <a:solidFill>
                  <a:schemeClr val="bg1"/>
                </a:solidFill>
                <a:latin typeface="Calibri" panose="020F0502020204030204" pitchFamily="34" charset="0"/>
                <a:cs typeface="Calibri" panose="020F0502020204030204" pitchFamily="34" charset="0"/>
              </a:rPr>
              <a:t>Metformin</a:t>
            </a:r>
            <a:endParaRPr lang="en-US" altLang="en-US" sz="1400" dirty="0">
              <a:solidFill>
                <a:schemeClr val="bg1"/>
              </a:solidFill>
              <a:latin typeface="Calibri" panose="020F0502020204030204" pitchFamily="34" charset="0"/>
              <a:cs typeface="Calibri" panose="020F0502020204030204" pitchFamily="34" charset="0"/>
            </a:endParaRPr>
          </a:p>
        </p:txBody>
      </p:sp>
      <p:sp>
        <p:nvSpPr>
          <p:cNvPr id="74" name="Text Placeholder 2">
            <a:extLst>
              <a:ext uri="{FF2B5EF4-FFF2-40B4-BE49-F238E27FC236}">
                <a16:creationId xmlns:a16="http://schemas.microsoft.com/office/drawing/2014/main" id="{C87D0DA5-9CC4-4277-BF0B-FA15A346180F}"/>
              </a:ext>
            </a:extLst>
          </p:cNvPr>
          <p:cNvSpPr txBox="1">
            <a:spLocks/>
          </p:cNvSpPr>
          <p:nvPr/>
        </p:nvSpPr>
        <p:spPr bwMode="auto">
          <a:xfrm>
            <a:off x="400050" y="6379493"/>
            <a:ext cx="8420100" cy="31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ct val="0"/>
              </a:spcBef>
              <a:buNone/>
            </a:pPr>
            <a:r>
              <a:rPr lang="fr-FR" altLang="en-US" sz="1200" dirty="0">
                <a:solidFill>
                  <a:srgbClr val="455560"/>
                </a:solidFill>
                <a:cs typeface="Arial" panose="020B0604020202020204" pitchFamily="34" charset="0"/>
                <a:sym typeface="Symbol" pitchFamily="18" charset="2"/>
              </a:rPr>
              <a:t>Maayan. Neuropsychopharmacology. 2010;35:1520.</a:t>
            </a:r>
            <a:endParaRPr lang="en-US" altLang="en-US" sz="1200" kern="1200" dirty="0">
              <a:solidFill>
                <a:srgbClr val="455560"/>
              </a:solidFill>
              <a:cs typeface="Arial" panose="020B0604020202020204" pitchFamily="34" charset="0"/>
            </a:endParaRPr>
          </a:p>
        </p:txBody>
      </p:sp>
      <p:grpSp>
        <p:nvGrpSpPr>
          <p:cNvPr id="75" name="Group 1">
            <a:extLst>
              <a:ext uri="{FF2B5EF4-FFF2-40B4-BE49-F238E27FC236}">
                <a16:creationId xmlns:a16="http://schemas.microsoft.com/office/drawing/2014/main" id="{C14FD480-C1E8-41B4-AB6C-4227CEF624A8}"/>
              </a:ext>
            </a:extLst>
          </p:cNvPr>
          <p:cNvGrpSpPr>
            <a:grpSpLocks/>
          </p:cNvGrpSpPr>
          <p:nvPr/>
        </p:nvGrpSpPr>
        <p:grpSpPr bwMode="auto">
          <a:xfrm>
            <a:off x="9392911" y="6213768"/>
            <a:ext cx="2488502" cy="449064"/>
            <a:chOff x="9602074" y="3550251"/>
            <a:chExt cx="2488502" cy="449257"/>
          </a:xfrm>
        </p:grpSpPr>
        <p:pic>
          <p:nvPicPr>
            <p:cNvPr id="76" name="Picture 75">
              <a:extLst>
                <a:ext uri="{FF2B5EF4-FFF2-40B4-BE49-F238E27FC236}">
                  <a16:creationId xmlns:a16="http://schemas.microsoft.com/office/drawing/2014/main" id="{F047EFDB-D176-435A-8666-966D1C2762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7" name="Rectangle 8">
              <a:extLst>
                <a:ext uri="{FF2B5EF4-FFF2-40B4-BE49-F238E27FC236}">
                  <a16:creationId xmlns:a16="http://schemas.microsoft.com/office/drawing/2014/main" id="{F8CF7A98-F7CF-4E53-BCF8-29B90EAC040D}"/>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4" name="TextBox 3">
            <a:extLst>
              <a:ext uri="{FF2B5EF4-FFF2-40B4-BE49-F238E27FC236}">
                <a16:creationId xmlns:a16="http://schemas.microsoft.com/office/drawing/2014/main" id="{BD136C1C-2F9B-46C7-8B57-0DCE276E2ADD}"/>
              </a:ext>
            </a:extLst>
          </p:cNvPr>
          <p:cNvSpPr txBox="1"/>
          <p:nvPr/>
        </p:nvSpPr>
        <p:spPr bwMode="auto">
          <a:xfrm>
            <a:off x="3286765" y="2220688"/>
            <a:ext cx="21970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altLang="en-US" b="1" dirty="0">
                <a:solidFill>
                  <a:schemeClr val="accent3"/>
                </a:solidFill>
                <a:latin typeface="Calibri" panose="020F0502020204030204" pitchFamily="34" charset="0"/>
                <a:cs typeface="Calibri" panose="020F0502020204030204" pitchFamily="34" charset="0"/>
              </a:rPr>
              <a:t>Significant difference vs placebo</a:t>
            </a:r>
            <a:endParaRPr lang="en-US" b="1" dirty="0">
              <a:solidFill>
                <a:schemeClr val="accent3"/>
              </a:solidFill>
              <a:latin typeface="Calibri" panose="020F0502020204030204" pitchFamily="34" charset="0"/>
              <a:cs typeface="Calibri" panose="020F0502020204030204" pitchFamily="34" charset="0"/>
            </a:endParaRPr>
          </a:p>
        </p:txBody>
      </p:sp>
      <p:cxnSp>
        <p:nvCxnSpPr>
          <p:cNvPr id="9" name="Straight Connector 8">
            <a:extLst>
              <a:ext uri="{FF2B5EF4-FFF2-40B4-BE49-F238E27FC236}">
                <a16:creationId xmlns:a16="http://schemas.microsoft.com/office/drawing/2014/main" id="{D8571F2B-7FA3-4D1A-A19B-879BE3D23A1A}"/>
              </a:ext>
            </a:extLst>
          </p:cNvPr>
          <p:cNvCxnSpPr>
            <a:cxnSpLocks/>
          </p:cNvCxnSpPr>
          <p:nvPr/>
        </p:nvCxnSpPr>
        <p:spPr bwMode="auto">
          <a:xfrm>
            <a:off x="3275879" y="2837768"/>
            <a:ext cx="2197025" cy="0"/>
          </a:xfrm>
          <a:prstGeom prst="line">
            <a:avLst/>
          </a:prstGeom>
          <a:noFill/>
          <a:ln w="28575" cap="flat" cmpd="sng" algn="ctr">
            <a:solidFill>
              <a:schemeClr val="accent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A1C934F2-BC5C-43F3-93B0-8BA484497EF0}"/>
              </a:ext>
            </a:extLst>
          </p:cNvPr>
          <p:cNvCxnSpPr/>
          <p:nvPr/>
        </p:nvCxnSpPr>
        <p:spPr bwMode="auto">
          <a:xfrm rot="5400000">
            <a:off x="5420007" y="2874185"/>
            <a:ext cx="93308" cy="0"/>
          </a:xfrm>
          <a:prstGeom prst="line">
            <a:avLst/>
          </a:prstGeom>
          <a:noFill/>
          <a:ln w="28575"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AE3D52BA-3EC3-42EE-8B0B-3995934213FB}"/>
              </a:ext>
            </a:extLst>
          </p:cNvPr>
          <p:cNvCxnSpPr/>
          <p:nvPr/>
        </p:nvCxnSpPr>
        <p:spPr bwMode="auto">
          <a:xfrm rot="5400000">
            <a:off x="3231994" y="2874185"/>
            <a:ext cx="93308" cy="0"/>
          </a:xfrm>
          <a:prstGeom prst="line">
            <a:avLst/>
          </a:prstGeom>
          <a:noFill/>
          <a:ln w="28575"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721553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ea typeface="MS PGothic" pitchFamily="34" charset="-128"/>
                <a:cs typeface="Calibri" panose="020F0502020204030204" pitchFamily="34" charset="0"/>
              </a:rPr>
              <a:t>AEs: Medical Risk Prevention Strategies</a:t>
            </a:r>
            <a:endParaRPr lang="en-US" dirty="0">
              <a:cs typeface="Calibri" panose="020F0502020204030204" pitchFamily="34" charset="0"/>
            </a:endParaRPr>
          </a:p>
        </p:txBody>
      </p:sp>
      <p:sp>
        <p:nvSpPr>
          <p:cNvPr id="3" name="Text Placeholder 2"/>
          <p:cNvSpPr>
            <a:spLocks noGrp="1"/>
          </p:cNvSpPr>
          <p:nvPr>
            <p:ph sz="half" idx="1"/>
          </p:nvPr>
        </p:nvSpPr>
        <p:spPr>
          <a:xfrm>
            <a:off x="666065" y="1510730"/>
            <a:ext cx="3626308" cy="4678738"/>
          </a:xfrm>
          <a:ln>
            <a:noFill/>
          </a:ln>
        </p:spPr>
        <p:txBody>
          <a:bodyPr/>
          <a:lstStyle/>
          <a:p>
            <a:pPr algn="ctr">
              <a:lnSpc>
                <a:spcPct val="85000"/>
              </a:lnSpc>
              <a:spcBef>
                <a:spcPct val="0"/>
              </a:spcBef>
              <a:buNone/>
            </a:pPr>
            <a:r>
              <a:rPr lang="en-US" altLang="ja-JP" sz="2400" b="1" dirty="0">
                <a:ea typeface="MS PGothic" pitchFamily="34" charset="-128"/>
                <a:cs typeface="Calibri" panose="020F0502020204030204" pitchFamily="34" charset="0"/>
              </a:rPr>
              <a:t>At Treatment Initiation</a:t>
            </a:r>
          </a:p>
          <a:p>
            <a:pPr algn="ctr">
              <a:lnSpc>
                <a:spcPct val="85000"/>
              </a:lnSpc>
              <a:spcBef>
                <a:spcPct val="0"/>
              </a:spcBef>
              <a:buNone/>
            </a:pPr>
            <a:r>
              <a:rPr lang="en-US" altLang="ja-JP" sz="2400" b="1" dirty="0">
                <a:ea typeface="MS PGothic" pitchFamily="34" charset="-128"/>
                <a:cs typeface="Calibri" panose="020F0502020204030204" pitchFamily="34" charset="0"/>
              </a:rPr>
              <a:t>(Primary Prevention)</a:t>
            </a:r>
          </a:p>
          <a:p>
            <a:pPr>
              <a:lnSpc>
                <a:spcPct val="85000"/>
              </a:lnSpc>
              <a:spcBef>
                <a:spcPct val="0"/>
              </a:spcBef>
            </a:pPr>
            <a:r>
              <a:rPr lang="en-US" altLang="ja-JP" sz="2400" dirty="0">
                <a:solidFill>
                  <a:schemeClr val="accent4"/>
                </a:solidFill>
                <a:ea typeface="MS PGothic" pitchFamily="34" charset="-128"/>
                <a:cs typeface="Calibri" panose="020F0502020204030204" pitchFamily="34" charset="0"/>
              </a:rPr>
              <a:t>Healthy </a:t>
            </a:r>
            <a:r>
              <a:rPr lang="en-US" altLang="ja-JP" sz="2400" b="1" dirty="0">
                <a:solidFill>
                  <a:schemeClr val="accent4"/>
                </a:solidFill>
                <a:ea typeface="MS PGothic" pitchFamily="34" charset="-128"/>
                <a:cs typeface="Calibri" panose="020F0502020204030204" pitchFamily="34" charset="0"/>
              </a:rPr>
              <a:t>lifestyle</a:t>
            </a:r>
            <a:r>
              <a:rPr lang="en-US" altLang="ja-JP" sz="2400" dirty="0">
                <a:solidFill>
                  <a:schemeClr val="accent4"/>
                </a:solidFill>
                <a:ea typeface="MS PGothic" pitchFamily="34" charset="-128"/>
                <a:cs typeface="Calibri" panose="020F0502020204030204" pitchFamily="34" charset="0"/>
              </a:rPr>
              <a:t> counseling/intervention</a:t>
            </a:r>
          </a:p>
          <a:p>
            <a:pPr>
              <a:lnSpc>
                <a:spcPct val="85000"/>
              </a:lnSpc>
              <a:spcBef>
                <a:spcPct val="0"/>
              </a:spcBef>
            </a:pPr>
            <a:r>
              <a:rPr lang="en-US" altLang="ja-JP" sz="2400" dirty="0">
                <a:solidFill>
                  <a:schemeClr val="accent1"/>
                </a:solidFill>
                <a:ea typeface="MS PGothic" pitchFamily="34" charset="-128"/>
                <a:cs typeface="Calibri" panose="020F0502020204030204" pitchFamily="34" charset="0"/>
              </a:rPr>
              <a:t>Start with </a:t>
            </a:r>
            <a:r>
              <a:rPr lang="en-US" altLang="ja-JP" sz="2400" b="1" dirty="0">
                <a:solidFill>
                  <a:schemeClr val="accent1"/>
                </a:solidFill>
                <a:ea typeface="MS PGothic" pitchFamily="34" charset="-128"/>
                <a:cs typeface="Calibri" panose="020F0502020204030204" pitchFamily="34" charset="0"/>
              </a:rPr>
              <a:t>lower-risk antipsychotic</a:t>
            </a:r>
          </a:p>
        </p:txBody>
      </p:sp>
      <p:grpSp>
        <p:nvGrpSpPr>
          <p:cNvPr id="25" name="Group 1">
            <a:extLst>
              <a:ext uri="{FF2B5EF4-FFF2-40B4-BE49-F238E27FC236}">
                <a16:creationId xmlns:a16="http://schemas.microsoft.com/office/drawing/2014/main" id="{1459EDDD-D839-48C2-81E9-0AEA7239092A}"/>
              </a:ext>
            </a:extLst>
          </p:cNvPr>
          <p:cNvGrpSpPr>
            <a:grpSpLocks/>
          </p:cNvGrpSpPr>
          <p:nvPr/>
        </p:nvGrpSpPr>
        <p:grpSpPr bwMode="auto">
          <a:xfrm>
            <a:off x="9392911" y="6213768"/>
            <a:ext cx="2488502" cy="449064"/>
            <a:chOff x="9602074" y="3550251"/>
            <a:chExt cx="2488502" cy="449257"/>
          </a:xfrm>
        </p:grpSpPr>
        <p:pic>
          <p:nvPicPr>
            <p:cNvPr id="26" name="Picture 25">
              <a:extLst>
                <a:ext uri="{FF2B5EF4-FFF2-40B4-BE49-F238E27FC236}">
                  <a16:creationId xmlns:a16="http://schemas.microsoft.com/office/drawing/2014/main" id="{7992E348-E9B7-4D09-B0A9-639E9EBE5A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7" name="Rectangle 8">
              <a:extLst>
                <a:ext uri="{FF2B5EF4-FFF2-40B4-BE49-F238E27FC236}">
                  <a16:creationId xmlns:a16="http://schemas.microsoft.com/office/drawing/2014/main" id="{71D21C00-F3EC-4C3D-8396-931197AC79BB}"/>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8" name="Text Placeholder 2">
            <a:extLst>
              <a:ext uri="{FF2B5EF4-FFF2-40B4-BE49-F238E27FC236}">
                <a16:creationId xmlns:a16="http://schemas.microsoft.com/office/drawing/2014/main" id="{F6404226-73C0-486C-A9BE-224E62A3C647}"/>
              </a:ext>
            </a:extLst>
          </p:cNvPr>
          <p:cNvSpPr txBox="1">
            <a:spLocks/>
          </p:cNvSpPr>
          <p:nvPr/>
        </p:nvSpPr>
        <p:spPr bwMode="auto">
          <a:xfrm>
            <a:off x="411516" y="6394451"/>
            <a:ext cx="8420100" cy="31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ct val="0"/>
              </a:spcBef>
              <a:buNone/>
            </a:pPr>
            <a:r>
              <a:rPr lang="en-US" altLang="en-US" sz="1200" dirty="0">
                <a:solidFill>
                  <a:srgbClr val="455560"/>
                </a:solidFill>
                <a:cs typeface="Arial" panose="020B0604020202020204" pitchFamily="34" charset="0"/>
                <a:sym typeface="Symbol" pitchFamily="18" charset="2"/>
              </a:rPr>
              <a:t>Correll. CNS Spectr. 2007;12:12.</a:t>
            </a:r>
            <a:endParaRPr lang="en-US" altLang="en-US" sz="1200" dirty="0">
              <a:solidFill>
                <a:srgbClr val="455560"/>
              </a:solidFill>
              <a:cs typeface="Arial" panose="020B0604020202020204" pitchFamily="34" charset="0"/>
            </a:endParaRPr>
          </a:p>
        </p:txBody>
      </p:sp>
      <p:sp>
        <p:nvSpPr>
          <p:cNvPr id="30" name="Text Placeholder 2">
            <a:extLst>
              <a:ext uri="{FF2B5EF4-FFF2-40B4-BE49-F238E27FC236}">
                <a16:creationId xmlns:a16="http://schemas.microsoft.com/office/drawing/2014/main" id="{5082A492-AEE3-4F6D-BB40-EDF0FB94D14F}"/>
              </a:ext>
            </a:extLst>
          </p:cNvPr>
          <p:cNvSpPr txBox="1">
            <a:spLocks/>
          </p:cNvSpPr>
          <p:nvPr/>
        </p:nvSpPr>
        <p:spPr bwMode="auto">
          <a:xfrm>
            <a:off x="4293185" y="1510730"/>
            <a:ext cx="3626308" cy="4678738"/>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algn="ctr">
              <a:lnSpc>
                <a:spcPct val="85000"/>
              </a:lnSpc>
              <a:spcBef>
                <a:spcPct val="0"/>
              </a:spcBef>
              <a:buNone/>
            </a:pPr>
            <a:r>
              <a:rPr lang="en-US" altLang="ja-JP" sz="2400" b="1" dirty="0">
                <a:ea typeface="MS PGothic" pitchFamily="34" charset="-128"/>
                <a:cs typeface="Calibri" panose="020F0502020204030204" pitchFamily="34" charset="0"/>
              </a:rPr>
              <a:t>If AE is Present</a:t>
            </a:r>
          </a:p>
          <a:p>
            <a:pPr algn="ctr">
              <a:lnSpc>
                <a:spcPct val="85000"/>
              </a:lnSpc>
              <a:spcBef>
                <a:spcPct val="0"/>
              </a:spcBef>
              <a:buNone/>
            </a:pPr>
            <a:r>
              <a:rPr lang="en-US" altLang="ja-JP" sz="2400" b="1" dirty="0">
                <a:ea typeface="MS PGothic" pitchFamily="34" charset="-128"/>
                <a:cs typeface="Calibri" panose="020F0502020204030204" pitchFamily="34" charset="0"/>
              </a:rPr>
              <a:t>(Secondary Prevention)</a:t>
            </a:r>
          </a:p>
          <a:p>
            <a:pPr>
              <a:lnSpc>
                <a:spcPct val="85000"/>
              </a:lnSpc>
              <a:spcBef>
                <a:spcPct val="0"/>
              </a:spcBef>
            </a:pPr>
            <a:r>
              <a:rPr lang="en-US" altLang="ja-JP" sz="2400" dirty="0">
                <a:solidFill>
                  <a:schemeClr val="accent4"/>
                </a:solidFill>
                <a:ea typeface="MS PGothic" pitchFamily="34" charset="-128"/>
                <a:cs typeface="Calibri" panose="020F0502020204030204" pitchFamily="34" charset="0"/>
              </a:rPr>
              <a:t>Healthy </a:t>
            </a:r>
            <a:r>
              <a:rPr lang="en-US" altLang="ja-JP" sz="2400" b="1" dirty="0">
                <a:solidFill>
                  <a:schemeClr val="accent4"/>
                </a:solidFill>
                <a:ea typeface="MS PGothic" pitchFamily="34" charset="-128"/>
                <a:cs typeface="Calibri" panose="020F0502020204030204" pitchFamily="34" charset="0"/>
              </a:rPr>
              <a:t>lifestyle</a:t>
            </a:r>
            <a:r>
              <a:rPr lang="en-US" altLang="ja-JP" sz="2400" dirty="0">
                <a:solidFill>
                  <a:schemeClr val="accent4"/>
                </a:solidFill>
                <a:ea typeface="MS PGothic" pitchFamily="34" charset="-128"/>
                <a:cs typeface="Calibri" panose="020F0502020204030204" pitchFamily="34" charset="0"/>
              </a:rPr>
              <a:t> counseling/intervention</a:t>
            </a:r>
          </a:p>
          <a:p>
            <a:pPr>
              <a:lnSpc>
                <a:spcPct val="85000"/>
              </a:lnSpc>
              <a:spcBef>
                <a:spcPct val="0"/>
              </a:spcBef>
            </a:pPr>
            <a:r>
              <a:rPr lang="en-US" altLang="ja-JP" sz="2400" dirty="0">
                <a:solidFill>
                  <a:schemeClr val="accent1"/>
                </a:solidFill>
                <a:ea typeface="MS PGothic" pitchFamily="34" charset="-128"/>
                <a:cs typeface="Calibri" panose="020F0502020204030204" pitchFamily="34" charset="0"/>
              </a:rPr>
              <a:t>Consider changing to </a:t>
            </a:r>
            <a:r>
              <a:rPr lang="en-US" altLang="ja-JP" sz="2400" b="1" dirty="0">
                <a:solidFill>
                  <a:schemeClr val="accent1"/>
                </a:solidFill>
                <a:ea typeface="MS PGothic" pitchFamily="34" charset="-128"/>
                <a:cs typeface="Calibri" panose="020F0502020204030204" pitchFamily="34" charset="0"/>
              </a:rPr>
              <a:t>lower-risk antipsychotic</a:t>
            </a:r>
          </a:p>
          <a:p>
            <a:pPr>
              <a:lnSpc>
                <a:spcPct val="85000"/>
              </a:lnSpc>
              <a:spcBef>
                <a:spcPct val="0"/>
              </a:spcBef>
            </a:pPr>
            <a:r>
              <a:rPr lang="en-US" altLang="ja-JP" sz="2400" dirty="0">
                <a:solidFill>
                  <a:schemeClr val="accent3"/>
                </a:solidFill>
                <a:ea typeface="MS PGothic" pitchFamily="34" charset="-128"/>
                <a:cs typeface="Calibri" panose="020F0502020204030204" pitchFamily="34" charset="0"/>
              </a:rPr>
              <a:t>Consider </a:t>
            </a:r>
            <a:r>
              <a:rPr lang="en-US" altLang="ja-JP" sz="2400" b="1" dirty="0">
                <a:solidFill>
                  <a:schemeClr val="accent3"/>
                </a:solidFill>
                <a:ea typeface="MS PGothic" pitchFamily="34" charset="-128"/>
                <a:cs typeface="Calibri" panose="020F0502020204030204" pitchFamily="34" charset="0"/>
              </a:rPr>
              <a:t>weight loss </a:t>
            </a:r>
            <a:r>
              <a:rPr lang="en-US" altLang="ja-JP" sz="2400" dirty="0">
                <a:solidFill>
                  <a:schemeClr val="accent3"/>
                </a:solidFill>
                <a:ea typeface="MS PGothic" pitchFamily="34" charset="-128"/>
                <a:cs typeface="Calibri" panose="020F0502020204030204" pitchFamily="34" charset="0"/>
              </a:rPr>
              <a:t>intervention</a:t>
            </a:r>
          </a:p>
        </p:txBody>
      </p:sp>
      <p:sp>
        <p:nvSpPr>
          <p:cNvPr id="31" name="Text Placeholder 2">
            <a:extLst>
              <a:ext uri="{FF2B5EF4-FFF2-40B4-BE49-F238E27FC236}">
                <a16:creationId xmlns:a16="http://schemas.microsoft.com/office/drawing/2014/main" id="{5AE90201-7F9F-44D1-91C0-0541B0467C0E}"/>
              </a:ext>
            </a:extLst>
          </p:cNvPr>
          <p:cNvSpPr txBox="1">
            <a:spLocks/>
          </p:cNvSpPr>
          <p:nvPr/>
        </p:nvSpPr>
        <p:spPr bwMode="auto">
          <a:xfrm>
            <a:off x="7920305" y="1510730"/>
            <a:ext cx="3626308" cy="4678738"/>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algn="ctr">
              <a:lnSpc>
                <a:spcPct val="85000"/>
              </a:lnSpc>
              <a:spcBef>
                <a:spcPct val="0"/>
              </a:spcBef>
              <a:buNone/>
            </a:pPr>
            <a:r>
              <a:rPr lang="en-US" altLang="ja-JP" sz="2400" b="1" dirty="0">
                <a:ea typeface="MS PGothic" pitchFamily="34" charset="-128"/>
                <a:cs typeface="Calibri" panose="020F0502020204030204" pitchFamily="34" charset="0"/>
              </a:rPr>
              <a:t>If AE Progresses/Serious</a:t>
            </a:r>
          </a:p>
          <a:p>
            <a:pPr algn="ctr">
              <a:lnSpc>
                <a:spcPct val="85000"/>
              </a:lnSpc>
              <a:spcBef>
                <a:spcPct val="0"/>
              </a:spcBef>
              <a:buNone/>
            </a:pPr>
            <a:r>
              <a:rPr lang="en-US" altLang="ja-JP" sz="2400" b="1" dirty="0">
                <a:ea typeface="MS PGothic" pitchFamily="34" charset="-128"/>
                <a:cs typeface="Calibri" panose="020F0502020204030204" pitchFamily="34" charset="0"/>
              </a:rPr>
              <a:t>(Tertiary Prevention)</a:t>
            </a:r>
          </a:p>
          <a:p>
            <a:pPr>
              <a:lnSpc>
                <a:spcPct val="85000"/>
              </a:lnSpc>
              <a:spcBef>
                <a:spcPct val="0"/>
              </a:spcBef>
            </a:pPr>
            <a:r>
              <a:rPr lang="en-US" altLang="ja-JP" sz="2400" dirty="0">
                <a:solidFill>
                  <a:schemeClr val="accent4"/>
                </a:solidFill>
                <a:ea typeface="MS PGothic" pitchFamily="34" charset="-128"/>
                <a:cs typeface="Calibri" panose="020F0502020204030204" pitchFamily="34" charset="0"/>
              </a:rPr>
              <a:t>Healthy </a:t>
            </a:r>
            <a:r>
              <a:rPr lang="en-US" altLang="ja-JP" sz="2400" b="1" dirty="0">
                <a:solidFill>
                  <a:schemeClr val="accent4"/>
                </a:solidFill>
                <a:ea typeface="MS PGothic" pitchFamily="34" charset="-128"/>
                <a:cs typeface="Calibri" panose="020F0502020204030204" pitchFamily="34" charset="0"/>
              </a:rPr>
              <a:t>lifestyle</a:t>
            </a:r>
            <a:r>
              <a:rPr lang="en-US" altLang="ja-JP" sz="2400" dirty="0">
                <a:solidFill>
                  <a:schemeClr val="accent4"/>
                </a:solidFill>
                <a:ea typeface="MS PGothic" pitchFamily="34" charset="-128"/>
                <a:cs typeface="Calibri" panose="020F0502020204030204" pitchFamily="34" charset="0"/>
              </a:rPr>
              <a:t> counseling/intervention</a:t>
            </a:r>
          </a:p>
          <a:p>
            <a:pPr>
              <a:lnSpc>
                <a:spcPct val="85000"/>
              </a:lnSpc>
              <a:spcBef>
                <a:spcPct val="0"/>
              </a:spcBef>
            </a:pPr>
            <a:r>
              <a:rPr lang="en-US" altLang="ja-JP" sz="2400" dirty="0">
                <a:solidFill>
                  <a:schemeClr val="accent1"/>
                </a:solidFill>
                <a:ea typeface="MS PGothic" pitchFamily="34" charset="-128"/>
                <a:cs typeface="Calibri" panose="020F0502020204030204" pitchFamily="34" charset="0"/>
              </a:rPr>
              <a:t>Consider changing to </a:t>
            </a:r>
            <a:r>
              <a:rPr lang="en-US" altLang="ja-JP" sz="2400" b="1" dirty="0">
                <a:solidFill>
                  <a:schemeClr val="accent1"/>
                </a:solidFill>
                <a:ea typeface="MS PGothic" pitchFamily="34" charset="-128"/>
                <a:cs typeface="Calibri" panose="020F0502020204030204" pitchFamily="34" charset="0"/>
              </a:rPr>
              <a:t>lower-risk antipsychotic</a:t>
            </a:r>
          </a:p>
          <a:p>
            <a:pPr>
              <a:lnSpc>
                <a:spcPct val="85000"/>
              </a:lnSpc>
              <a:spcBef>
                <a:spcPct val="0"/>
              </a:spcBef>
            </a:pPr>
            <a:r>
              <a:rPr lang="en-US" altLang="ja-JP" sz="2400" dirty="0">
                <a:solidFill>
                  <a:schemeClr val="accent3"/>
                </a:solidFill>
                <a:ea typeface="MS PGothic" pitchFamily="34" charset="-128"/>
                <a:cs typeface="Calibri" panose="020F0502020204030204" pitchFamily="34" charset="0"/>
              </a:rPr>
              <a:t>Add </a:t>
            </a:r>
            <a:r>
              <a:rPr lang="en-US" altLang="ja-JP" sz="2400" b="1" dirty="0">
                <a:solidFill>
                  <a:schemeClr val="accent3"/>
                </a:solidFill>
                <a:ea typeface="MS PGothic" pitchFamily="34" charset="-128"/>
                <a:cs typeface="Calibri" panose="020F0502020204030204" pitchFamily="34" charset="0"/>
              </a:rPr>
              <a:t>targeted treatment </a:t>
            </a:r>
            <a:r>
              <a:rPr lang="en-US" altLang="ja-JP" sz="2400" dirty="0">
                <a:solidFill>
                  <a:schemeClr val="accent3"/>
                </a:solidFill>
                <a:ea typeface="MS PGothic" pitchFamily="34" charset="-128"/>
                <a:cs typeface="Calibri" panose="020F0502020204030204" pitchFamily="34" charset="0"/>
              </a:rPr>
              <a:t>for pathological values</a:t>
            </a:r>
          </a:p>
          <a:p>
            <a:pPr>
              <a:lnSpc>
                <a:spcPct val="85000"/>
              </a:lnSpc>
              <a:spcBef>
                <a:spcPct val="0"/>
              </a:spcBef>
            </a:pPr>
            <a:r>
              <a:rPr lang="en-US" altLang="ja-JP" sz="2400" dirty="0">
                <a:solidFill>
                  <a:schemeClr val="accent3"/>
                </a:solidFill>
                <a:ea typeface="MS PGothic" pitchFamily="34" charset="-128"/>
                <a:cs typeface="Calibri" panose="020F0502020204030204" pitchFamily="34" charset="0"/>
              </a:rPr>
              <a:t>Consider </a:t>
            </a:r>
            <a:r>
              <a:rPr lang="en-US" altLang="ja-JP" sz="2400" b="1" dirty="0">
                <a:solidFill>
                  <a:schemeClr val="accent3"/>
                </a:solidFill>
                <a:ea typeface="MS PGothic" pitchFamily="34" charset="-128"/>
                <a:cs typeface="Calibri" panose="020F0502020204030204" pitchFamily="34" charset="0"/>
              </a:rPr>
              <a:t>referral</a:t>
            </a:r>
            <a:r>
              <a:rPr lang="en-US" altLang="ja-JP" sz="2400" dirty="0">
                <a:solidFill>
                  <a:schemeClr val="accent3"/>
                </a:solidFill>
                <a:ea typeface="MS PGothic" pitchFamily="34" charset="-128"/>
                <a:cs typeface="Calibri" panose="020F0502020204030204" pitchFamily="34" charset="0"/>
              </a:rPr>
              <a:t> to specialist</a:t>
            </a:r>
          </a:p>
        </p:txBody>
      </p:sp>
      <p:sp>
        <p:nvSpPr>
          <p:cNvPr id="36" name="Arrow: Down 35">
            <a:extLst>
              <a:ext uri="{FF2B5EF4-FFF2-40B4-BE49-F238E27FC236}">
                <a16:creationId xmlns:a16="http://schemas.microsoft.com/office/drawing/2014/main" id="{426EB1AA-946E-4A1B-BF54-8A1B3A9D06DC}"/>
              </a:ext>
            </a:extLst>
          </p:cNvPr>
          <p:cNvSpPr/>
          <p:nvPr/>
        </p:nvSpPr>
        <p:spPr bwMode="auto">
          <a:xfrm rot="16200000">
            <a:off x="3994447" y="1790921"/>
            <a:ext cx="443929" cy="367286"/>
          </a:xfrm>
          <a:prstGeom prst="downArrow">
            <a:avLst/>
          </a:prstGeom>
          <a:solidFill>
            <a:schemeClr val="accent3">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Arrow: Down 37">
            <a:extLst>
              <a:ext uri="{FF2B5EF4-FFF2-40B4-BE49-F238E27FC236}">
                <a16:creationId xmlns:a16="http://schemas.microsoft.com/office/drawing/2014/main" id="{29684081-91FF-47B6-9839-E50D8212D4D5}"/>
              </a:ext>
            </a:extLst>
          </p:cNvPr>
          <p:cNvSpPr/>
          <p:nvPr/>
        </p:nvSpPr>
        <p:spPr bwMode="auto">
          <a:xfrm rot="16200000">
            <a:off x="7652047" y="1806161"/>
            <a:ext cx="443929" cy="367286"/>
          </a:xfrm>
          <a:prstGeom prst="downArrow">
            <a:avLst/>
          </a:prstGeom>
          <a:solidFill>
            <a:schemeClr val="accent3">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9" name="Straight Connector 38">
            <a:extLst>
              <a:ext uri="{FF2B5EF4-FFF2-40B4-BE49-F238E27FC236}">
                <a16:creationId xmlns:a16="http://schemas.microsoft.com/office/drawing/2014/main" id="{328CE288-11CE-4F83-A29F-4FB758B4250F}"/>
              </a:ext>
            </a:extLst>
          </p:cNvPr>
          <p:cNvCxnSpPr>
            <a:cxnSpLocks/>
          </p:cNvCxnSpPr>
          <p:nvPr/>
        </p:nvCxnSpPr>
        <p:spPr bwMode="auto">
          <a:xfrm>
            <a:off x="815694" y="2326099"/>
            <a:ext cx="329738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799AA161-C300-449A-961D-F5E2CB02BCA9}"/>
              </a:ext>
            </a:extLst>
          </p:cNvPr>
          <p:cNvCxnSpPr>
            <a:cxnSpLocks/>
          </p:cNvCxnSpPr>
          <p:nvPr/>
        </p:nvCxnSpPr>
        <p:spPr bwMode="auto">
          <a:xfrm>
            <a:off x="4412334" y="2326099"/>
            <a:ext cx="329738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003382E-34CB-45B4-B6FD-289CDC330C1D}"/>
              </a:ext>
            </a:extLst>
          </p:cNvPr>
          <p:cNvCxnSpPr>
            <a:cxnSpLocks/>
          </p:cNvCxnSpPr>
          <p:nvPr/>
        </p:nvCxnSpPr>
        <p:spPr bwMode="auto">
          <a:xfrm>
            <a:off x="8069934" y="2326099"/>
            <a:ext cx="3297382"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148575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FC2C59-C378-4FA6-B8E3-AFF896DE42E8}"/>
              </a:ext>
            </a:extLst>
          </p:cNvPr>
          <p:cNvSpPr>
            <a:spLocks noGrp="1"/>
          </p:cNvSpPr>
          <p:nvPr>
            <p:ph type="title"/>
          </p:nvPr>
        </p:nvSpPr>
        <p:spPr/>
        <p:txBody>
          <a:bodyPr/>
          <a:lstStyle/>
          <a:p>
            <a:r>
              <a:rPr lang="en-US" dirty="0"/>
              <a:t>Algorithm to Manage Treatment-Emergent Akathisia</a:t>
            </a:r>
          </a:p>
        </p:txBody>
      </p:sp>
      <p:sp>
        <p:nvSpPr>
          <p:cNvPr id="5" name="Text Placeholder 2">
            <a:extLst>
              <a:ext uri="{FF2B5EF4-FFF2-40B4-BE49-F238E27FC236}">
                <a16:creationId xmlns:a16="http://schemas.microsoft.com/office/drawing/2014/main" id="{75279F80-5CFA-4292-9205-0E02518B93C2}"/>
              </a:ext>
            </a:extLst>
          </p:cNvPr>
          <p:cNvSpPr txBox="1">
            <a:spLocks/>
          </p:cNvSpPr>
          <p:nvPr/>
        </p:nvSpPr>
        <p:spPr bwMode="auto">
          <a:xfrm>
            <a:off x="404558" y="6386717"/>
            <a:ext cx="8420100" cy="31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ct val="0"/>
              </a:spcBef>
              <a:buFont typeface="Wingdings" panose="05000000000000000000" pitchFamily="2" charset="2"/>
              <a:buNone/>
            </a:pPr>
            <a:r>
              <a:rPr lang="en-US" altLang="en-US" sz="1200" kern="1200" dirty="0">
                <a:solidFill>
                  <a:srgbClr val="455560"/>
                </a:solidFill>
                <a:cs typeface="Arial" panose="020B0604020202020204" pitchFamily="34" charset="0"/>
                <a:sym typeface="Symbol" pitchFamily="18" charset="2"/>
              </a:rPr>
              <a:t>Salem. Current Neuropharmacol. 2017;15:789.</a:t>
            </a:r>
            <a:endParaRPr lang="en-US" altLang="en-US" sz="1200" kern="1200" dirty="0">
              <a:solidFill>
                <a:srgbClr val="455560"/>
              </a:solidFill>
              <a:cs typeface="Arial" panose="020B0604020202020204" pitchFamily="34" charset="0"/>
            </a:endParaRPr>
          </a:p>
        </p:txBody>
      </p:sp>
      <p:grpSp>
        <p:nvGrpSpPr>
          <p:cNvPr id="6" name="Group 1">
            <a:extLst>
              <a:ext uri="{FF2B5EF4-FFF2-40B4-BE49-F238E27FC236}">
                <a16:creationId xmlns:a16="http://schemas.microsoft.com/office/drawing/2014/main" id="{74C33F16-4D27-4AF2-B466-17CA28016A3E}"/>
              </a:ext>
            </a:extLst>
          </p:cNvPr>
          <p:cNvGrpSpPr>
            <a:grpSpLocks/>
          </p:cNvGrpSpPr>
          <p:nvPr/>
        </p:nvGrpSpPr>
        <p:grpSpPr bwMode="auto">
          <a:xfrm>
            <a:off x="9392911" y="6213768"/>
            <a:ext cx="2488502" cy="449064"/>
            <a:chOff x="9602074" y="3550251"/>
            <a:chExt cx="2488502" cy="449257"/>
          </a:xfrm>
        </p:grpSpPr>
        <p:pic>
          <p:nvPicPr>
            <p:cNvPr id="7" name="Picture 6">
              <a:extLst>
                <a:ext uri="{FF2B5EF4-FFF2-40B4-BE49-F238E27FC236}">
                  <a16:creationId xmlns:a16="http://schemas.microsoft.com/office/drawing/2014/main" id="{ED057567-F701-4769-B7F7-F00F7FC566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A3FC4837-B242-412F-85E9-0B209F84199B}"/>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Rounded Rectangle 4">
            <a:extLst>
              <a:ext uri="{FF2B5EF4-FFF2-40B4-BE49-F238E27FC236}">
                <a16:creationId xmlns:a16="http://schemas.microsoft.com/office/drawing/2014/main" id="{FD715386-7451-474C-A6B2-2FE2D117F570}"/>
              </a:ext>
            </a:extLst>
          </p:cNvPr>
          <p:cNvSpPr/>
          <p:nvPr/>
        </p:nvSpPr>
        <p:spPr>
          <a:xfrm>
            <a:off x="2664806" y="1555042"/>
            <a:ext cx="1374908" cy="412403"/>
          </a:xfrm>
          <a:prstGeom prst="roundRect">
            <a:avLst>
              <a:gd name="adj" fmla="val 21930"/>
            </a:avLst>
          </a:prstGeom>
          <a:solidFill>
            <a:schemeClr val="accent3">
              <a:lumMod val="40000"/>
              <a:lumOff val="60000"/>
            </a:schemeClr>
          </a:solidFill>
          <a:ln w="22225">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Reduce dose</a:t>
            </a:r>
          </a:p>
        </p:txBody>
      </p:sp>
      <p:sp>
        <p:nvSpPr>
          <p:cNvPr id="12" name="Rounded Rectangle 4">
            <a:extLst>
              <a:ext uri="{FF2B5EF4-FFF2-40B4-BE49-F238E27FC236}">
                <a16:creationId xmlns:a16="http://schemas.microsoft.com/office/drawing/2014/main" id="{C82C2EFB-9453-4D57-9858-9A8116D1C0D0}"/>
              </a:ext>
            </a:extLst>
          </p:cNvPr>
          <p:cNvSpPr/>
          <p:nvPr/>
        </p:nvSpPr>
        <p:spPr>
          <a:xfrm>
            <a:off x="2664806" y="2150187"/>
            <a:ext cx="1374908" cy="712196"/>
          </a:xfrm>
          <a:prstGeom prst="roundRect">
            <a:avLst>
              <a:gd name="adj" fmla="val 21930"/>
            </a:avLst>
          </a:prstGeom>
          <a:solidFill>
            <a:schemeClr val="accent3">
              <a:lumMod val="40000"/>
              <a:lumOff val="60000"/>
            </a:schemeClr>
          </a:solidFill>
          <a:ln w="22225">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Change </a:t>
            </a:r>
          </a:p>
          <a:p>
            <a:pPr algn="ctr">
              <a:lnSpc>
                <a:spcPct val="90000"/>
              </a:lnSpc>
            </a:pPr>
            <a:r>
              <a:rPr lang="en-US" sz="1400" dirty="0">
                <a:solidFill>
                  <a:schemeClr val="bg1"/>
                </a:solidFill>
                <a:latin typeface="Calibri" panose="020F0502020204030204" pitchFamily="34" charset="0"/>
                <a:cs typeface="Calibri" panose="020F0502020204030204" pitchFamily="34" charset="0"/>
              </a:rPr>
              <a:t>antipsychotic </a:t>
            </a:r>
          </a:p>
        </p:txBody>
      </p:sp>
      <p:sp>
        <p:nvSpPr>
          <p:cNvPr id="13" name="Rounded Rectangle 4">
            <a:extLst>
              <a:ext uri="{FF2B5EF4-FFF2-40B4-BE49-F238E27FC236}">
                <a16:creationId xmlns:a16="http://schemas.microsoft.com/office/drawing/2014/main" id="{B4310AED-11EA-462F-9C00-6251E6FF3DF9}"/>
              </a:ext>
            </a:extLst>
          </p:cNvPr>
          <p:cNvSpPr/>
          <p:nvPr/>
        </p:nvSpPr>
        <p:spPr>
          <a:xfrm>
            <a:off x="4407197" y="1555042"/>
            <a:ext cx="2358481" cy="974176"/>
          </a:xfrm>
          <a:prstGeom prst="roundRect">
            <a:avLst>
              <a:gd name="adj" fmla="val 21930"/>
            </a:avLst>
          </a:prstGeom>
          <a:solidFill>
            <a:schemeClr val="accent3">
              <a:lumMod val="40000"/>
              <a:lumOff val="60000"/>
            </a:schemeClr>
          </a:solidFill>
          <a:ln w="22225">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Switch to low </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potency first-generation </a:t>
            </a:r>
          </a:p>
          <a:p>
            <a:pPr algn="ctr">
              <a:lnSpc>
                <a:spcPct val="90000"/>
              </a:lnSpc>
            </a:pPr>
            <a:r>
              <a:rPr lang="en-US" sz="1400" dirty="0">
                <a:solidFill>
                  <a:schemeClr val="bg1"/>
                </a:solidFill>
                <a:latin typeface="Calibri" panose="020F0502020204030204" pitchFamily="34" charset="0"/>
                <a:cs typeface="Calibri" panose="020F0502020204030204" pitchFamily="34" charset="0"/>
              </a:rPr>
              <a:t>antipsychotic </a:t>
            </a:r>
          </a:p>
        </p:txBody>
      </p:sp>
      <p:sp>
        <p:nvSpPr>
          <p:cNvPr id="14" name="Rounded Rectangle 4">
            <a:extLst>
              <a:ext uri="{FF2B5EF4-FFF2-40B4-BE49-F238E27FC236}">
                <a16:creationId xmlns:a16="http://schemas.microsoft.com/office/drawing/2014/main" id="{685F4047-B047-4404-8AE7-65185626EEF3}"/>
              </a:ext>
            </a:extLst>
          </p:cNvPr>
          <p:cNvSpPr/>
          <p:nvPr/>
        </p:nvSpPr>
        <p:spPr>
          <a:xfrm>
            <a:off x="4400664" y="2658149"/>
            <a:ext cx="2358482" cy="969761"/>
          </a:xfrm>
          <a:prstGeom prst="roundRect">
            <a:avLst>
              <a:gd name="adj" fmla="val 21930"/>
            </a:avLst>
          </a:prstGeom>
          <a:solidFill>
            <a:schemeClr val="accent3">
              <a:lumMod val="40000"/>
              <a:lumOff val="60000"/>
            </a:schemeClr>
          </a:solidFill>
          <a:ln w="22225">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Switch to second-generation</a:t>
            </a:r>
          </a:p>
          <a:p>
            <a:pPr algn="ctr">
              <a:lnSpc>
                <a:spcPct val="90000"/>
              </a:lnSpc>
            </a:pPr>
            <a:r>
              <a:rPr lang="en-US" sz="1400" dirty="0">
                <a:solidFill>
                  <a:schemeClr val="bg1"/>
                </a:solidFill>
                <a:latin typeface="Calibri" panose="020F0502020204030204" pitchFamily="34" charset="0"/>
                <a:cs typeface="Calibri" panose="020F0502020204030204" pitchFamily="34" charset="0"/>
              </a:rPr>
              <a:t>antipsychotic with </a:t>
            </a:r>
          </a:p>
          <a:p>
            <a:pPr algn="ctr">
              <a:lnSpc>
                <a:spcPct val="90000"/>
              </a:lnSpc>
            </a:pPr>
            <a:r>
              <a:rPr lang="en-US" sz="1400" dirty="0">
                <a:solidFill>
                  <a:schemeClr val="bg1"/>
                </a:solidFill>
                <a:latin typeface="Calibri" panose="020F0502020204030204" pitchFamily="34" charset="0"/>
                <a:cs typeface="Calibri" panose="020F0502020204030204" pitchFamily="34" charset="0"/>
              </a:rPr>
              <a:t>lower akathisia potential</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(eg, quetiapine)</a:t>
            </a:r>
          </a:p>
        </p:txBody>
      </p:sp>
      <p:sp>
        <p:nvSpPr>
          <p:cNvPr id="19" name="Rounded Rectangle 4">
            <a:extLst>
              <a:ext uri="{FF2B5EF4-FFF2-40B4-BE49-F238E27FC236}">
                <a16:creationId xmlns:a16="http://schemas.microsoft.com/office/drawing/2014/main" id="{39278EFD-10C8-4C30-B7A7-64C5C3E38C9C}"/>
              </a:ext>
            </a:extLst>
          </p:cNvPr>
          <p:cNvSpPr/>
          <p:nvPr/>
        </p:nvSpPr>
        <p:spPr>
          <a:xfrm>
            <a:off x="2331906" y="4774937"/>
            <a:ext cx="1508816" cy="516821"/>
          </a:xfrm>
          <a:prstGeom prst="roundRect">
            <a:avLst>
              <a:gd name="adj" fmla="val 21930"/>
            </a:avLst>
          </a:prstGeom>
          <a:solidFill>
            <a:schemeClr val="accent2">
              <a:lumMod val="20000"/>
              <a:lumOff val="80000"/>
            </a:schemeClr>
          </a:solidFill>
          <a:ln w="22225">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Add antiakathisia</a:t>
            </a:r>
          </a:p>
          <a:p>
            <a:pPr algn="ctr">
              <a:lnSpc>
                <a:spcPct val="90000"/>
              </a:lnSpc>
            </a:pPr>
            <a:r>
              <a:rPr lang="en-US" sz="1400" dirty="0">
                <a:solidFill>
                  <a:schemeClr val="bg1"/>
                </a:solidFill>
                <a:latin typeface="Calibri" panose="020F0502020204030204" pitchFamily="34" charset="0"/>
                <a:cs typeface="Calibri" panose="020F0502020204030204" pitchFamily="34" charset="0"/>
              </a:rPr>
              <a:t>agent</a:t>
            </a:r>
          </a:p>
        </p:txBody>
      </p:sp>
      <p:cxnSp>
        <p:nvCxnSpPr>
          <p:cNvPr id="4" name="Straight Connector 3">
            <a:extLst>
              <a:ext uri="{FF2B5EF4-FFF2-40B4-BE49-F238E27FC236}">
                <a16:creationId xmlns:a16="http://schemas.microsoft.com/office/drawing/2014/main" id="{9C8CABB5-5AB9-48DB-98A6-588AA7FB4B02}"/>
              </a:ext>
            </a:extLst>
          </p:cNvPr>
          <p:cNvCxnSpPr>
            <a:stCxn id="10" idx="2"/>
            <a:endCxn id="12" idx="0"/>
          </p:cNvCxnSpPr>
          <p:nvPr/>
        </p:nvCxnSpPr>
        <p:spPr bwMode="auto">
          <a:xfrm>
            <a:off x="3352260" y="1967445"/>
            <a:ext cx="0" cy="182742"/>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5498C99-F482-49DA-8216-3EB683A7AF7E}"/>
              </a:ext>
            </a:extLst>
          </p:cNvPr>
          <p:cNvCxnSpPr>
            <a:cxnSpLocks/>
            <a:stCxn id="12" idx="3"/>
          </p:cNvCxnSpPr>
          <p:nvPr/>
        </p:nvCxnSpPr>
        <p:spPr bwMode="auto">
          <a:xfrm flipV="1">
            <a:off x="4039714" y="2016463"/>
            <a:ext cx="328438" cy="489822"/>
          </a:xfrm>
          <a:prstGeom prst="line">
            <a:avLst/>
          </a:prstGeom>
          <a:noFill/>
          <a:ln w="28575" cap="flat" cmpd="sng" algn="ctr">
            <a:solidFill>
              <a:schemeClr val="bg1"/>
            </a:solidFill>
            <a:prstDash val="solid"/>
            <a:round/>
            <a:headEnd type="none" w="med" len="med"/>
            <a:tailEnd type="triangle" w="med" len="med"/>
          </a:ln>
          <a:effectLst/>
        </p:spPr>
      </p:cxnSp>
      <p:cxnSp>
        <p:nvCxnSpPr>
          <p:cNvPr id="30" name="Straight Connector 29">
            <a:extLst>
              <a:ext uri="{FF2B5EF4-FFF2-40B4-BE49-F238E27FC236}">
                <a16:creationId xmlns:a16="http://schemas.microsoft.com/office/drawing/2014/main" id="{F5E12BD2-02AE-4075-B561-F654FF47017C}"/>
              </a:ext>
            </a:extLst>
          </p:cNvPr>
          <p:cNvCxnSpPr>
            <a:cxnSpLocks/>
            <a:stCxn id="12" idx="3"/>
          </p:cNvCxnSpPr>
          <p:nvPr/>
        </p:nvCxnSpPr>
        <p:spPr bwMode="auto">
          <a:xfrm>
            <a:off x="4039714" y="2506285"/>
            <a:ext cx="328438" cy="630611"/>
          </a:xfrm>
          <a:prstGeom prst="line">
            <a:avLst/>
          </a:prstGeom>
          <a:noFill/>
          <a:ln w="28575" cap="flat" cmpd="sng" algn="ctr">
            <a:solidFill>
              <a:schemeClr val="bg1"/>
            </a:solidFill>
            <a:prstDash val="solid"/>
            <a:round/>
            <a:headEnd type="none" w="med" len="med"/>
            <a:tailEnd type="triangle" w="med" len="med"/>
          </a:ln>
          <a:effectLst/>
        </p:spPr>
      </p:cxnSp>
      <p:cxnSp>
        <p:nvCxnSpPr>
          <p:cNvPr id="36" name="Straight Connector 35">
            <a:extLst>
              <a:ext uri="{FF2B5EF4-FFF2-40B4-BE49-F238E27FC236}">
                <a16:creationId xmlns:a16="http://schemas.microsoft.com/office/drawing/2014/main" id="{7A3A067F-24E9-47F0-AB0E-EB73704995D4}"/>
              </a:ext>
            </a:extLst>
          </p:cNvPr>
          <p:cNvCxnSpPr>
            <a:cxnSpLocks/>
            <a:stCxn id="20" idx="0"/>
          </p:cNvCxnSpPr>
          <p:nvPr/>
        </p:nvCxnSpPr>
        <p:spPr bwMode="auto">
          <a:xfrm flipH="1" flipV="1">
            <a:off x="5007769" y="4579562"/>
            <a:ext cx="76550" cy="189093"/>
          </a:xfrm>
          <a:prstGeom prst="line">
            <a:avLst/>
          </a:prstGeom>
          <a:noFill/>
          <a:ln w="28575" cap="flat" cmpd="sng" algn="ctr">
            <a:solidFill>
              <a:schemeClr val="bg1"/>
            </a:solidFill>
            <a:prstDash val="solid"/>
            <a:round/>
            <a:headEnd type="none" w="med" len="med"/>
            <a:tailEnd type="triangle" w="med" len="med"/>
          </a:ln>
          <a:effectLst/>
        </p:spPr>
      </p:cxnSp>
      <p:cxnSp>
        <p:nvCxnSpPr>
          <p:cNvPr id="42" name="Straight Connector 41">
            <a:extLst>
              <a:ext uri="{FF2B5EF4-FFF2-40B4-BE49-F238E27FC236}">
                <a16:creationId xmlns:a16="http://schemas.microsoft.com/office/drawing/2014/main" id="{3A4D27D1-0772-42BD-B9EB-8F02F3BF5F2E}"/>
              </a:ext>
            </a:extLst>
          </p:cNvPr>
          <p:cNvCxnSpPr>
            <a:cxnSpLocks/>
            <a:stCxn id="21" idx="2"/>
          </p:cNvCxnSpPr>
          <p:nvPr/>
        </p:nvCxnSpPr>
        <p:spPr bwMode="auto">
          <a:xfrm flipH="1">
            <a:off x="5007769" y="5444846"/>
            <a:ext cx="76550" cy="248870"/>
          </a:xfrm>
          <a:prstGeom prst="line">
            <a:avLst/>
          </a:prstGeom>
          <a:noFill/>
          <a:ln w="28575" cap="flat" cmpd="sng" algn="ctr">
            <a:solidFill>
              <a:schemeClr val="bg1"/>
            </a:solidFill>
            <a:prstDash val="solid"/>
            <a:round/>
            <a:headEnd type="none" w="med" len="med"/>
            <a:tailEnd type="triangle" w="med" len="med"/>
          </a:ln>
          <a:effectLst/>
        </p:spPr>
      </p:cxnSp>
      <p:sp>
        <p:nvSpPr>
          <p:cNvPr id="45" name="Freeform: Shape 44">
            <a:extLst>
              <a:ext uri="{FF2B5EF4-FFF2-40B4-BE49-F238E27FC236}">
                <a16:creationId xmlns:a16="http://schemas.microsoft.com/office/drawing/2014/main" id="{EC5F5545-A068-49E5-859E-43BE92BE81AA}"/>
              </a:ext>
            </a:extLst>
          </p:cNvPr>
          <p:cNvSpPr/>
          <p:nvPr/>
        </p:nvSpPr>
        <p:spPr bwMode="auto">
          <a:xfrm>
            <a:off x="4400828" y="4921017"/>
            <a:ext cx="147782" cy="360218"/>
          </a:xfrm>
          <a:custGeom>
            <a:avLst/>
            <a:gdLst>
              <a:gd name="connsiteX0" fmla="*/ 138545 w 147782"/>
              <a:gd name="connsiteY0" fmla="*/ 0 h 360218"/>
              <a:gd name="connsiteX1" fmla="*/ 0 w 147782"/>
              <a:gd name="connsiteY1" fmla="*/ 0 h 360218"/>
              <a:gd name="connsiteX2" fmla="*/ 0 w 147782"/>
              <a:gd name="connsiteY2" fmla="*/ 360218 h 360218"/>
              <a:gd name="connsiteX3" fmla="*/ 147782 w 147782"/>
              <a:gd name="connsiteY3" fmla="*/ 360218 h 360218"/>
            </a:gdLst>
            <a:ahLst/>
            <a:cxnLst>
              <a:cxn ang="0">
                <a:pos x="connsiteX0" y="connsiteY0"/>
              </a:cxn>
              <a:cxn ang="0">
                <a:pos x="connsiteX1" y="connsiteY1"/>
              </a:cxn>
              <a:cxn ang="0">
                <a:pos x="connsiteX2" y="connsiteY2"/>
              </a:cxn>
              <a:cxn ang="0">
                <a:pos x="connsiteX3" y="connsiteY3"/>
              </a:cxn>
            </a:cxnLst>
            <a:rect l="l" t="t" r="r" b="b"/>
            <a:pathLst>
              <a:path w="147782" h="360218">
                <a:moveTo>
                  <a:pt x="138545" y="0"/>
                </a:moveTo>
                <a:lnTo>
                  <a:pt x="0" y="0"/>
                </a:lnTo>
                <a:lnTo>
                  <a:pt x="0" y="360218"/>
                </a:lnTo>
                <a:lnTo>
                  <a:pt x="147782" y="360218"/>
                </a:lnTo>
              </a:path>
            </a:pathLst>
          </a:custGeom>
          <a:noFill/>
          <a:ln w="28575">
            <a:solidFill>
              <a:schemeClr val="bg1"/>
            </a:solidFill>
            <a:miter lim="800000"/>
            <a:headEnd type="triangle"/>
            <a:tailEnd type="triangle"/>
          </a:ln>
        </p:spPr>
        <p:txBody>
          <a:bodyPr rtlCol="0" anchor="ctr"/>
          <a:lstStyle/>
          <a:p>
            <a:pPr algn="ctr"/>
            <a:endParaRPr lang="en-US" dirty="0"/>
          </a:p>
        </p:txBody>
      </p:sp>
      <p:cxnSp>
        <p:nvCxnSpPr>
          <p:cNvPr id="47" name="Straight Connector 46">
            <a:extLst>
              <a:ext uri="{FF2B5EF4-FFF2-40B4-BE49-F238E27FC236}">
                <a16:creationId xmlns:a16="http://schemas.microsoft.com/office/drawing/2014/main" id="{E85FE4C3-7C70-453B-B0A1-5733B1C5060B}"/>
              </a:ext>
            </a:extLst>
          </p:cNvPr>
          <p:cNvCxnSpPr>
            <a:cxnSpLocks/>
          </p:cNvCxnSpPr>
          <p:nvPr/>
        </p:nvCxnSpPr>
        <p:spPr bwMode="auto">
          <a:xfrm flipH="1">
            <a:off x="3840722" y="5107942"/>
            <a:ext cx="566475" cy="0"/>
          </a:xfrm>
          <a:prstGeom prst="line">
            <a:avLst/>
          </a:prstGeom>
          <a:noFill/>
          <a:ln w="28575" cap="flat" cmpd="sng" algn="ctr">
            <a:solidFill>
              <a:schemeClr val="bg1"/>
            </a:solidFill>
            <a:prstDash val="solid"/>
            <a:round/>
            <a:headEnd type="none" w="med" len="med"/>
            <a:tailEnd type="none" w="med" len="med"/>
          </a:ln>
          <a:effectLst/>
        </p:spPr>
      </p:cxnSp>
      <p:sp>
        <p:nvSpPr>
          <p:cNvPr id="20" name="Rounded Rectangle 4">
            <a:extLst>
              <a:ext uri="{FF2B5EF4-FFF2-40B4-BE49-F238E27FC236}">
                <a16:creationId xmlns:a16="http://schemas.microsoft.com/office/drawing/2014/main" id="{B4D20817-3F4F-4930-A60F-EBD140AE451F}"/>
              </a:ext>
            </a:extLst>
          </p:cNvPr>
          <p:cNvSpPr/>
          <p:nvPr/>
        </p:nvSpPr>
        <p:spPr>
          <a:xfrm>
            <a:off x="4549091" y="4768655"/>
            <a:ext cx="1070455" cy="302732"/>
          </a:xfrm>
          <a:prstGeom prst="roundRect">
            <a:avLst>
              <a:gd name="adj" fmla="val 21930"/>
            </a:avLst>
          </a:prstGeom>
          <a:solidFill>
            <a:schemeClr val="accent2">
              <a:lumMod val="20000"/>
              <a:lumOff val="80000"/>
            </a:schemeClr>
          </a:solidFill>
          <a:ln w="22225">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First line</a:t>
            </a:r>
          </a:p>
        </p:txBody>
      </p:sp>
      <p:sp>
        <p:nvSpPr>
          <p:cNvPr id="21" name="Rounded Rectangle 4">
            <a:extLst>
              <a:ext uri="{FF2B5EF4-FFF2-40B4-BE49-F238E27FC236}">
                <a16:creationId xmlns:a16="http://schemas.microsoft.com/office/drawing/2014/main" id="{71BDD32A-C1BE-4354-B068-731DB9C2F42E}"/>
              </a:ext>
            </a:extLst>
          </p:cNvPr>
          <p:cNvSpPr/>
          <p:nvPr/>
        </p:nvSpPr>
        <p:spPr>
          <a:xfrm>
            <a:off x="4549091" y="5142114"/>
            <a:ext cx="1070455" cy="302732"/>
          </a:xfrm>
          <a:prstGeom prst="roundRect">
            <a:avLst>
              <a:gd name="adj" fmla="val 21930"/>
            </a:avLst>
          </a:prstGeom>
          <a:solidFill>
            <a:schemeClr val="accent2">
              <a:lumMod val="60000"/>
              <a:lumOff val="40000"/>
            </a:schemeClr>
          </a:solidFill>
          <a:ln w="22225">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Second line</a:t>
            </a:r>
          </a:p>
        </p:txBody>
      </p:sp>
      <p:sp>
        <p:nvSpPr>
          <p:cNvPr id="15" name="Rounded Rectangle 4">
            <a:extLst>
              <a:ext uri="{FF2B5EF4-FFF2-40B4-BE49-F238E27FC236}">
                <a16:creationId xmlns:a16="http://schemas.microsoft.com/office/drawing/2014/main" id="{661A3423-F9E2-4E63-BBFC-7E3ED190A7D6}"/>
              </a:ext>
            </a:extLst>
          </p:cNvPr>
          <p:cNvSpPr/>
          <p:nvPr/>
        </p:nvSpPr>
        <p:spPr>
          <a:xfrm>
            <a:off x="7304779" y="1853937"/>
            <a:ext cx="1459367" cy="371516"/>
          </a:xfrm>
          <a:prstGeom prst="roundRect">
            <a:avLst>
              <a:gd name="adj" fmla="val 21930"/>
            </a:avLst>
          </a:prstGeom>
          <a:solidFill>
            <a:schemeClr val="accent3">
              <a:lumMod val="40000"/>
              <a:lumOff val="60000"/>
            </a:schemeClr>
          </a:solidFill>
          <a:ln w="22225">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Switch to clozapine</a:t>
            </a:r>
          </a:p>
        </p:txBody>
      </p:sp>
      <p:sp>
        <p:nvSpPr>
          <p:cNvPr id="16" name="Rounded Rectangle 4">
            <a:extLst>
              <a:ext uri="{FF2B5EF4-FFF2-40B4-BE49-F238E27FC236}">
                <a16:creationId xmlns:a16="http://schemas.microsoft.com/office/drawing/2014/main" id="{02CA4263-5909-4C3C-A436-3E55475A8061}"/>
              </a:ext>
            </a:extLst>
          </p:cNvPr>
          <p:cNvSpPr/>
          <p:nvPr/>
        </p:nvSpPr>
        <p:spPr>
          <a:xfrm>
            <a:off x="4117354" y="3842185"/>
            <a:ext cx="1504304" cy="712196"/>
          </a:xfrm>
          <a:prstGeom prst="roundRect">
            <a:avLst>
              <a:gd name="adj" fmla="val 21930"/>
            </a:avLst>
          </a:prstGeom>
          <a:solidFill>
            <a:schemeClr val="accent2">
              <a:lumMod val="20000"/>
              <a:lumOff val="80000"/>
            </a:schemeClr>
          </a:solidFill>
          <a:ln w="22225">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Beta-blockers:</a:t>
            </a:r>
          </a:p>
          <a:p>
            <a:pPr algn="ctr">
              <a:lnSpc>
                <a:spcPct val="90000"/>
              </a:lnSpc>
            </a:pPr>
            <a:r>
              <a:rPr lang="en-US" sz="1400" dirty="0">
                <a:solidFill>
                  <a:schemeClr val="bg1"/>
                </a:solidFill>
                <a:latin typeface="Calibri" panose="020F0502020204030204" pitchFamily="34" charset="0"/>
                <a:cs typeface="Calibri" panose="020F0502020204030204" pitchFamily="34" charset="0"/>
              </a:rPr>
              <a:t>Propranolol</a:t>
            </a:r>
          </a:p>
          <a:p>
            <a:pPr algn="ctr">
              <a:lnSpc>
                <a:spcPct val="90000"/>
              </a:lnSpc>
            </a:pPr>
            <a:r>
              <a:rPr lang="en-US" sz="1400" dirty="0">
                <a:solidFill>
                  <a:schemeClr val="bg1"/>
                </a:solidFill>
                <a:latin typeface="Calibri" panose="020F0502020204030204" pitchFamily="34" charset="0"/>
                <a:cs typeface="Calibri" panose="020F0502020204030204" pitchFamily="34" charset="0"/>
              </a:rPr>
              <a:t>(40-80 mg/day)</a:t>
            </a:r>
          </a:p>
        </p:txBody>
      </p:sp>
      <p:sp>
        <p:nvSpPr>
          <p:cNvPr id="17" name="Rounded Rectangle 4">
            <a:extLst>
              <a:ext uri="{FF2B5EF4-FFF2-40B4-BE49-F238E27FC236}">
                <a16:creationId xmlns:a16="http://schemas.microsoft.com/office/drawing/2014/main" id="{F2554CF4-C57A-4D5F-919C-0087E5E4B954}"/>
              </a:ext>
            </a:extLst>
          </p:cNvPr>
          <p:cNvSpPr/>
          <p:nvPr/>
        </p:nvSpPr>
        <p:spPr>
          <a:xfrm>
            <a:off x="5710687" y="3843752"/>
            <a:ext cx="1940943" cy="712196"/>
          </a:xfrm>
          <a:prstGeom prst="roundRect">
            <a:avLst>
              <a:gd name="adj" fmla="val 21930"/>
            </a:avLst>
          </a:prstGeom>
          <a:solidFill>
            <a:schemeClr val="accent2">
              <a:lumMod val="20000"/>
              <a:lumOff val="80000"/>
            </a:schemeClr>
          </a:solidFill>
          <a:ln w="22225">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5-HT</a:t>
            </a:r>
            <a:r>
              <a:rPr lang="en-US" sz="1400" baseline="-25000" dirty="0">
                <a:solidFill>
                  <a:schemeClr val="bg1"/>
                </a:solidFill>
                <a:latin typeface="Calibri" panose="020F0502020204030204" pitchFamily="34" charset="0"/>
                <a:cs typeface="Calibri" panose="020F0502020204030204" pitchFamily="34" charset="0"/>
              </a:rPr>
              <a:t>2A</a:t>
            </a:r>
            <a:r>
              <a:rPr lang="en-US" sz="1400" dirty="0">
                <a:solidFill>
                  <a:schemeClr val="bg1"/>
                </a:solidFill>
                <a:latin typeface="Calibri" panose="020F0502020204030204" pitchFamily="34" charset="0"/>
                <a:cs typeface="Calibri" panose="020F0502020204030204" pitchFamily="34" charset="0"/>
              </a:rPr>
              <a:t> antagonist:</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Mirtazapine (15 mg/day)</a:t>
            </a:r>
          </a:p>
        </p:txBody>
      </p:sp>
      <p:sp>
        <p:nvSpPr>
          <p:cNvPr id="18" name="Rounded Rectangle 4">
            <a:extLst>
              <a:ext uri="{FF2B5EF4-FFF2-40B4-BE49-F238E27FC236}">
                <a16:creationId xmlns:a16="http://schemas.microsoft.com/office/drawing/2014/main" id="{247A6128-5A6A-4C17-8F05-9AB8DA049B18}"/>
              </a:ext>
            </a:extLst>
          </p:cNvPr>
          <p:cNvSpPr/>
          <p:nvPr/>
        </p:nvSpPr>
        <p:spPr>
          <a:xfrm>
            <a:off x="7740659" y="3615254"/>
            <a:ext cx="3577198" cy="964308"/>
          </a:xfrm>
          <a:prstGeom prst="roundRect">
            <a:avLst>
              <a:gd name="adj" fmla="val 21930"/>
            </a:avLst>
          </a:prstGeom>
          <a:solidFill>
            <a:schemeClr val="accent2">
              <a:lumMod val="20000"/>
              <a:lumOff val="80000"/>
            </a:schemeClr>
          </a:solidFill>
          <a:ln w="22225">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Anticholinergics (mainly with parkinsonism): </a:t>
            </a:r>
          </a:p>
          <a:p>
            <a:pPr algn="ctr">
              <a:lnSpc>
                <a:spcPct val="90000"/>
              </a:lnSpc>
            </a:pPr>
            <a:r>
              <a:rPr lang="en-US" sz="1400" dirty="0">
                <a:solidFill>
                  <a:schemeClr val="bg1"/>
                </a:solidFill>
                <a:latin typeface="Calibri" panose="020F0502020204030204" pitchFamily="34" charset="0"/>
                <a:cs typeface="Calibri" panose="020F0502020204030204" pitchFamily="34" charset="0"/>
              </a:rPr>
              <a:t>Biperiden (2-6 mg/day)</a:t>
            </a:r>
          </a:p>
          <a:p>
            <a:pPr algn="ctr">
              <a:lnSpc>
                <a:spcPct val="90000"/>
              </a:lnSpc>
            </a:pPr>
            <a:r>
              <a:rPr lang="en-US" sz="1400" dirty="0">
                <a:solidFill>
                  <a:schemeClr val="bg1"/>
                </a:solidFill>
                <a:latin typeface="Calibri" panose="020F0502020204030204" pitchFamily="34" charset="0"/>
                <a:cs typeface="Calibri" panose="020F0502020204030204" pitchFamily="34" charset="0"/>
              </a:rPr>
              <a:t>Benztropine (1.5-8 mg/day)</a:t>
            </a:r>
          </a:p>
          <a:p>
            <a:pPr algn="ctr">
              <a:lnSpc>
                <a:spcPct val="90000"/>
              </a:lnSpc>
            </a:pPr>
            <a:r>
              <a:rPr lang="en-US" sz="1400" dirty="0">
                <a:solidFill>
                  <a:schemeClr val="bg1"/>
                </a:solidFill>
                <a:latin typeface="Calibri" panose="020F0502020204030204" pitchFamily="34" charset="0"/>
                <a:cs typeface="Calibri" panose="020F0502020204030204" pitchFamily="34" charset="0"/>
              </a:rPr>
              <a:t>Trihexyphenidyl (2-10 mg/day)</a:t>
            </a:r>
          </a:p>
        </p:txBody>
      </p:sp>
      <p:sp>
        <p:nvSpPr>
          <p:cNvPr id="22" name="Rounded Rectangle 4">
            <a:extLst>
              <a:ext uri="{FF2B5EF4-FFF2-40B4-BE49-F238E27FC236}">
                <a16:creationId xmlns:a16="http://schemas.microsoft.com/office/drawing/2014/main" id="{B5002532-DBD0-4438-AAD9-964D8C362086}"/>
              </a:ext>
            </a:extLst>
          </p:cNvPr>
          <p:cNvSpPr/>
          <p:nvPr/>
        </p:nvSpPr>
        <p:spPr>
          <a:xfrm>
            <a:off x="2786277" y="5693716"/>
            <a:ext cx="2450898" cy="712196"/>
          </a:xfrm>
          <a:prstGeom prst="roundRect">
            <a:avLst>
              <a:gd name="adj" fmla="val 21930"/>
            </a:avLst>
          </a:prstGeom>
          <a:solidFill>
            <a:schemeClr val="accent2">
              <a:lumMod val="60000"/>
              <a:lumOff val="40000"/>
            </a:schemeClr>
          </a:solidFill>
          <a:ln w="22225">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Amantadine (100 mg/day)</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Clonidine (up to 0.15 mg/day)</a:t>
            </a:r>
          </a:p>
        </p:txBody>
      </p:sp>
      <p:sp>
        <p:nvSpPr>
          <p:cNvPr id="23" name="Rounded Rectangle 4">
            <a:extLst>
              <a:ext uri="{FF2B5EF4-FFF2-40B4-BE49-F238E27FC236}">
                <a16:creationId xmlns:a16="http://schemas.microsoft.com/office/drawing/2014/main" id="{3D173EB6-64C2-4E55-B426-7AE06AB6292B}"/>
              </a:ext>
            </a:extLst>
          </p:cNvPr>
          <p:cNvSpPr/>
          <p:nvPr/>
        </p:nvSpPr>
        <p:spPr>
          <a:xfrm>
            <a:off x="5321311" y="5570334"/>
            <a:ext cx="2282006" cy="929668"/>
          </a:xfrm>
          <a:prstGeom prst="roundRect">
            <a:avLst>
              <a:gd name="adj" fmla="val 21930"/>
            </a:avLst>
          </a:prstGeom>
          <a:solidFill>
            <a:schemeClr val="accent2">
              <a:lumMod val="60000"/>
              <a:lumOff val="40000"/>
            </a:schemeClr>
          </a:solidFill>
          <a:ln w="22225">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Benzodiazepines: </a:t>
            </a:r>
          </a:p>
          <a:p>
            <a:pPr algn="ctr">
              <a:lnSpc>
                <a:spcPct val="90000"/>
              </a:lnSpc>
            </a:pPr>
            <a:r>
              <a:rPr lang="en-US" sz="1400" dirty="0">
                <a:solidFill>
                  <a:schemeClr val="bg1"/>
                </a:solidFill>
                <a:latin typeface="Calibri" panose="020F0502020204030204" pitchFamily="34" charset="0"/>
                <a:cs typeface="Calibri" panose="020F0502020204030204" pitchFamily="34" charset="0"/>
              </a:rPr>
              <a:t>Lorazepam (1-2 mg/day) </a:t>
            </a:r>
          </a:p>
          <a:p>
            <a:pPr algn="ctr">
              <a:lnSpc>
                <a:spcPct val="90000"/>
              </a:lnSpc>
            </a:pPr>
            <a:r>
              <a:rPr lang="en-US" sz="1400" dirty="0">
                <a:solidFill>
                  <a:schemeClr val="bg1"/>
                </a:solidFill>
                <a:latin typeface="Calibri" panose="020F0502020204030204" pitchFamily="34" charset="0"/>
                <a:cs typeface="Calibri" panose="020F0502020204030204" pitchFamily="34" charset="0"/>
              </a:rPr>
              <a:t>Clonazepam (0.5-1 mg/day)</a:t>
            </a:r>
          </a:p>
          <a:p>
            <a:pPr algn="ctr">
              <a:lnSpc>
                <a:spcPct val="90000"/>
              </a:lnSpc>
            </a:pPr>
            <a:r>
              <a:rPr lang="en-US" sz="1400" dirty="0">
                <a:solidFill>
                  <a:schemeClr val="bg1"/>
                </a:solidFill>
                <a:latin typeface="Calibri" panose="020F0502020204030204" pitchFamily="34" charset="0"/>
                <a:cs typeface="Calibri" panose="020F0502020204030204" pitchFamily="34" charset="0"/>
              </a:rPr>
              <a:t>Diazepam (5-15 mg/day)</a:t>
            </a:r>
          </a:p>
        </p:txBody>
      </p:sp>
      <p:sp>
        <p:nvSpPr>
          <p:cNvPr id="24" name="Rounded Rectangle 4">
            <a:extLst>
              <a:ext uri="{FF2B5EF4-FFF2-40B4-BE49-F238E27FC236}">
                <a16:creationId xmlns:a16="http://schemas.microsoft.com/office/drawing/2014/main" id="{6D330E54-5CB0-4D3B-942B-736A5494D6BA}"/>
              </a:ext>
            </a:extLst>
          </p:cNvPr>
          <p:cNvSpPr/>
          <p:nvPr/>
        </p:nvSpPr>
        <p:spPr>
          <a:xfrm>
            <a:off x="7695291" y="5597973"/>
            <a:ext cx="2488502" cy="712196"/>
          </a:xfrm>
          <a:prstGeom prst="roundRect">
            <a:avLst>
              <a:gd name="adj" fmla="val 21930"/>
            </a:avLst>
          </a:prstGeom>
          <a:solidFill>
            <a:schemeClr val="accent2">
              <a:lumMod val="60000"/>
              <a:lumOff val="40000"/>
            </a:schemeClr>
          </a:solidFill>
          <a:ln w="22225">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5-HT</a:t>
            </a:r>
            <a:r>
              <a:rPr lang="en-US" sz="1400" baseline="-25000" dirty="0">
                <a:solidFill>
                  <a:schemeClr val="bg1"/>
                </a:solidFill>
                <a:latin typeface="Calibri" panose="020F0502020204030204" pitchFamily="34" charset="0"/>
                <a:cs typeface="Calibri" panose="020F0502020204030204" pitchFamily="34" charset="0"/>
              </a:rPr>
              <a:t>2A</a:t>
            </a:r>
            <a:r>
              <a:rPr lang="en-US" sz="1400" dirty="0">
                <a:solidFill>
                  <a:schemeClr val="bg1"/>
                </a:solidFill>
                <a:latin typeface="Calibri" panose="020F0502020204030204" pitchFamily="34" charset="0"/>
                <a:cs typeface="Calibri" panose="020F0502020204030204" pitchFamily="34" charset="0"/>
              </a:rPr>
              <a:t> antagonist:</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Mianserin (up to 0.15 mg/day)</a:t>
            </a:r>
          </a:p>
          <a:p>
            <a:pPr algn="ctr">
              <a:lnSpc>
                <a:spcPct val="90000"/>
              </a:lnSpc>
            </a:pPr>
            <a:r>
              <a:rPr lang="en-US" sz="1400" dirty="0">
                <a:solidFill>
                  <a:schemeClr val="bg1"/>
                </a:solidFill>
                <a:latin typeface="Calibri" panose="020F0502020204030204" pitchFamily="34" charset="0"/>
                <a:cs typeface="Calibri" panose="020F0502020204030204" pitchFamily="34" charset="0"/>
              </a:rPr>
              <a:t>Cyproheptadine (8-16 mg/day)</a:t>
            </a:r>
          </a:p>
        </p:txBody>
      </p:sp>
      <p:sp>
        <p:nvSpPr>
          <p:cNvPr id="9" name="TextBox 8">
            <a:extLst>
              <a:ext uri="{FF2B5EF4-FFF2-40B4-BE49-F238E27FC236}">
                <a16:creationId xmlns:a16="http://schemas.microsoft.com/office/drawing/2014/main" id="{6A8F0A78-12DE-4FA0-9019-A12DF802A907}"/>
              </a:ext>
            </a:extLst>
          </p:cNvPr>
          <p:cNvSpPr txBox="1"/>
          <p:nvPr/>
        </p:nvSpPr>
        <p:spPr bwMode="auto">
          <a:xfrm>
            <a:off x="240276" y="3177207"/>
            <a:ext cx="165462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Akathisia in schizophrenia and mood disorders</a:t>
            </a:r>
          </a:p>
        </p:txBody>
      </p:sp>
      <p:sp>
        <p:nvSpPr>
          <p:cNvPr id="11" name="Freeform: Shape 10">
            <a:extLst>
              <a:ext uri="{FF2B5EF4-FFF2-40B4-BE49-F238E27FC236}">
                <a16:creationId xmlns:a16="http://schemas.microsoft.com/office/drawing/2014/main" id="{72EBA1CD-2481-4A52-9481-4C6963E406C2}"/>
              </a:ext>
            </a:extLst>
          </p:cNvPr>
          <p:cNvSpPr/>
          <p:nvPr/>
        </p:nvSpPr>
        <p:spPr bwMode="auto">
          <a:xfrm>
            <a:off x="2165628" y="2083063"/>
            <a:ext cx="466666" cy="2948791"/>
          </a:xfrm>
          <a:custGeom>
            <a:avLst/>
            <a:gdLst>
              <a:gd name="connsiteX0" fmla="*/ 471055 w 471055"/>
              <a:gd name="connsiteY0" fmla="*/ 0 h 2540000"/>
              <a:gd name="connsiteX1" fmla="*/ 0 w 471055"/>
              <a:gd name="connsiteY1" fmla="*/ 0 h 2540000"/>
              <a:gd name="connsiteX2" fmla="*/ 0 w 471055"/>
              <a:gd name="connsiteY2" fmla="*/ 2540000 h 2540000"/>
              <a:gd name="connsiteX3" fmla="*/ 147782 w 471055"/>
              <a:gd name="connsiteY3" fmla="*/ 2540000 h 2540000"/>
            </a:gdLst>
            <a:ahLst/>
            <a:cxnLst>
              <a:cxn ang="0">
                <a:pos x="connsiteX0" y="connsiteY0"/>
              </a:cxn>
              <a:cxn ang="0">
                <a:pos x="connsiteX1" y="connsiteY1"/>
              </a:cxn>
              <a:cxn ang="0">
                <a:pos x="connsiteX2" y="connsiteY2"/>
              </a:cxn>
              <a:cxn ang="0">
                <a:pos x="connsiteX3" y="connsiteY3"/>
              </a:cxn>
            </a:cxnLst>
            <a:rect l="l" t="t" r="r" b="b"/>
            <a:pathLst>
              <a:path w="471055" h="2540000">
                <a:moveTo>
                  <a:pt x="471055" y="0"/>
                </a:moveTo>
                <a:lnTo>
                  <a:pt x="0" y="0"/>
                </a:lnTo>
                <a:lnTo>
                  <a:pt x="0" y="2540000"/>
                </a:lnTo>
                <a:lnTo>
                  <a:pt x="147782" y="2540000"/>
                </a:lnTo>
              </a:path>
            </a:pathLst>
          </a:custGeom>
          <a:noFill/>
          <a:ln w="28575">
            <a:solidFill>
              <a:schemeClr val="bg1"/>
            </a:solidFill>
            <a:miter lim="800000"/>
            <a:headEnd type="triangle"/>
            <a:tailEnd type="triangle"/>
          </a:ln>
        </p:spPr>
        <p:txBody>
          <a:bodyPr rtlCol="0" anchor="ctr"/>
          <a:lstStyle/>
          <a:p>
            <a:pPr algn="ctr"/>
            <a:endParaRPr lang="en-US" dirty="0"/>
          </a:p>
        </p:txBody>
      </p:sp>
      <p:sp>
        <p:nvSpPr>
          <p:cNvPr id="52" name="Freeform: Shape 51">
            <a:extLst>
              <a:ext uri="{FF2B5EF4-FFF2-40B4-BE49-F238E27FC236}">
                <a16:creationId xmlns:a16="http://schemas.microsoft.com/office/drawing/2014/main" id="{0DAC0918-5F17-4EC9-8234-8949679509BC}"/>
              </a:ext>
            </a:extLst>
          </p:cNvPr>
          <p:cNvSpPr/>
          <p:nvPr/>
        </p:nvSpPr>
        <p:spPr bwMode="auto">
          <a:xfrm flipV="1">
            <a:off x="6769916" y="2278438"/>
            <a:ext cx="1228190" cy="864590"/>
          </a:xfrm>
          <a:custGeom>
            <a:avLst/>
            <a:gdLst>
              <a:gd name="connsiteX0" fmla="*/ 0 w 1031845"/>
              <a:gd name="connsiteY0" fmla="*/ 0 h 385893"/>
              <a:gd name="connsiteX1" fmla="*/ 1031845 w 1031845"/>
              <a:gd name="connsiteY1" fmla="*/ 0 h 385893"/>
              <a:gd name="connsiteX2" fmla="*/ 1031845 w 1031845"/>
              <a:gd name="connsiteY2" fmla="*/ 385893 h 385893"/>
            </a:gdLst>
            <a:ahLst/>
            <a:cxnLst>
              <a:cxn ang="0">
                <a:pos x="connsiteX0" y="connsiteY0"/>
              </a:cxn>
              <a:cxn ang="0">
                <a:pos x="connsiteX1" y="connsiteY1"/>
              </a:cxn>
              <a:cxn ang="0">
                <a:pos x="connsiteX2" y="connsiteY2"/>
              </a:cxn>
            </a:cxnLst>
            <a:rect l="l" t="t" r="r" b="b"/>
            <a:pathLst>
              <a:path w="1031845" h="385893">
                <a:moveTo>
                  <a:pt x="0" y="0"/>
                </a:moveTo>
                <a:lnTo>
                  <a:pt x="1031845" y="0"/>
                </a:lnTo>
                <a:lnTo>
                  <a:pt x="1031845" y="385893"/>
                </a:lnTo>
              </a:path>
            </a:pathLst>
          </a:custGeom>
          <a:noFill/>
          <a:ln w="28575">
            <a:solidFill>
              <a:schemeClr val="bg1"/>
            </a:solidFill>
            <a:miter lim="800000"/>
            <a:headEnd/>
            <a:tailEnd type="triangle"/>
          </a:ln>
        </p:spPr>
        <p:txBody>
          <a:bodyPr rtlCol="0" anchor="ctr"/>
          <a:lstStyle/>
          <a:p>
            <a:pPr algn="ctr"/>
            <a:endParaRPr lang="en-US" dirty="0"/>
          </a:p>
        </p:txBody>
      </p:sp>
      <p:cxnSp>
        <p:nvCxnSpPr>
          <p:cNvPr id="34" name="Straight Connector 33">
            <a:extLst>
              <a:ext uri="{FF2B5EF4-FFF2-40B4-BE49-F238E27FC236}">
                <a16:creationId xmlns:a16="http://schemas.microsoft.com/office/drawing/2014/main" id="{FCB6CB45-C8E2-45B6-B7EB-3E7C1E142D8A}"/>
              </a:ext>
            </a:extLst>
          </p:cNvPr>
          <p:cNvCxnSpPr>
            <a:cxnSpLocks/>
            <a:stCxn id="20" idx="3"/>
          </p:cNvCxnSpPr>
          <p:nvPr/>
        </p:nvCxnSpPr>
        <p:spPr bwMode="auto">
          <a:xfrm flipV="1">
            <a:off x="5619546" y="4579562"/>
            <a:ext cx="525202" cy="340459"/>
          </a:xfrm>
          <a:prstGeom prst="line">
            <a:avLst/>
          </a:prstGeom>
          <a:noFill/>
          <a:ln w="28575" cap="flat" cmpd="sng" algn="ctr">
            <a:solidFill>
              <a:schemeClr val="bg1"/>
            </a:solidFill>
            <a:prstDash val="solid"/>
            <a:round/>
            <a:headEnd type="none" w="med" len="med"/>
            <a:tailEnd type="triangle" w="med" len="med"/>
          </a:ln>
          <a:effectLst/>
        </p:spPr>
      </p:cxnSp>
      <p:cxnSp>
        <p:nvCxnSpPr>
          <p:cNvPr id="38" name="Straight Connector 37">
            <a:extLst>
              <a:ext uri="{FF2B5EF4-FFF2-40B4-BE49-F238E27FC236}">
                <a16:creationId xmlns:a16="http://schemas.microsoft.com/office/drawing/2014/main" id="{603C0AB6-FC72-48CB-840B-65CD13C8292B}"/>
              </a:ext>
            </a:extLst>
          </p:cNvPr>
          <p:cNvCxnSpPr>
            <a:cxnSpLocks/>
            <a:stCxn id="20" idx="3"/>
          </p:cNvCxnSpPr>
          <p:nvPr/>
        </p:nvCxnSpPr>
        <p:spPr bwMode="auto">
          <a:xfrm flipV="1">
            <a:off x="5619546" y="4579562"/>
            <a:ext cx="2249327" cy="340459"/>
          </a:xfrm>
          <a:prstGeom prst="line">
            <a:avLst/>
          </a:prstGeom>
          <a:noFill/>
          <a:ln w="28575" cap="flat" cmpd="sng" algn="ctr">
            <a:solidFill>
              <a:schemeClr val="bg1"/>
            </a:solidFill>
            <a:prstDash val="solid"/>
            <a:round/>
            <a:headEnd type="none" w="med" len="med"/>
            <a:tailEnd type="triangle" w="med" len="med"/>
          </a:ln>
          <a:effectLst/>
        </p:spPr>
      </p:cxnSp>
      <p:cxnSp>
        <p:nvCxnSpPr>
          <p:cNvPr id="40" name="Straight Connector 39">
            <a:extLst>
              <a:ext uri="{FF2B5EF4-FFF2-40B4-BE49-F238E27FC236}">
                <a16:creationId xmlns:a16="http://schemas.microsoft.com/office/drawing/2014/main" id="{996EBEDC-4D1A-4E84-8207-49E6CCDCCCCC}"/>
              </a:ext>
            </a:extLst>
          </p:cNvPr>
          <p:cNvCxnSpPr>
            <a:cxnSpLocks/>
            <a:stCxn id="21" idx="3"/>
          </p:cNvCxnSpPr>
          <p:nvPr/>
        </p:nvCxnSpPr>
        <p:spPr bwMode="auto">
          <a:xfrm>
            <a:off x="5619546" y="5293480"/>
            <a:ext cx="493472" cy="222093"/>
          </a:xfrm>
          <a:prstGeom prst="line">
            <a:avLst/>
          </a:prstGeom>
          <a:noFill/>
          <a:ln w="28575" cap="flat" cmpd="sng" algn="ctr">
            <a:solidFill>
              <a:schemeClr val="bg1"/>
            </a:solidFill>
            <a:prstDash val="solid"/>
            <a:round/>
            <a:headEnd type="none" w="med" len="med"/>
            <a:tailEnd type="triangle" w="med" len="med"/>
          </a:ln>
          <a:effectLst/>
        </p:spPr>
      </p:cxnSp>
      <p:cxnSp>
        <p:nvCxnSpPr>
          <p:cNvPr id="44" name="Straight Connector 43">
            <a:extLst>
              <a:ext uri="{FF2B5EF4-FFF2-40B4-BE49-F238E27FC236}">
                <a16:creationId xmlns:a16="http://schemas.microsoft.com/office/drawing/2014/main" id="{D8624419-5DA8-441C-A523-585D4355C3B9}"/>
              </a:ext>
            </a:extLst>
          </p:cNvPr>
          <p:cNvCxnSpPr>
            <a:cxnSpLocks/>
            <a:stCxn id="21" idx="3"/>
          </p:cNvCxnSpPr>
          <p:nvPr/>
        </p:nvCxnSpPr>
        <p:spPr bwMode="auto">
          <a:xfrm>
            <a:off x="5619546" y="5293480"/>
            <a:ext cx="2762649" cy="250390"/>
          </a:xfrm>
          <a:prstGeom prst="line">
            <a:avLst/>
          </a:prstGeom>
          <a:noFill/>
          <a:ln w="28575" cap="flat" cmpd="sng" algn="ctr">
            <a:solidFill>
              <a:schemeClr val="bg1"/>
            </a:solidFill>
            <a:prstDash val="solid"/>
            <a:round/>
            <a:headEnd type="none" w="med" len="med"/>
            <a:tailEnd type="triangle" w="med" len="med"/>
          </a:ln>
          <a:effectLst/>
        </p:spPr>
      </p:cxnSp>
      <p:cxnSp>
        <p:nvCxnSpPr>
          <p:cNvPr id="39" name="Straight Connector 38">
            <a:extLst>
              <a:ext uri="{FF2B5EF4-FFF2-40B4-BE49-F238E27FC236}">
                <a16:creationId xmlns:a16="http://schemas.microsoft.com/office/drawing/2014/main" id="{0AEECF92-D911-42FD-9043-F54A73563D25}"/>
              </a:ext>
            </a:extLst>
          </p:cNvPr>
          <p:cNvCxnSpPr/>
          <p:nvPr/>
        </p:nvCxnSpPr>
        <p:spPr bwMode="auto">
          <a:xfrm flipV="1">
            <a:off x="1705433" y="3758949"/>
            <a:ext cx="460195" cy="204"/>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Arrow Connector 28">
            <a:extLst>
              <a:ext uri="{FF2B5EF4-FFF2-40B4-BE49-F238E27FC236}">
                <a16:creationId xmlns:a16="http://schemas.microsoft.com/office/drawing/2014/main" id="{DD9A841C-C403-4F12-AA66-D7367A1860EB}"/>
              </a:ext>
            </a:extLst>
          </p:cNvPr>
          <p:cNvCxnSpPr>
            <a:stCxn id="13" idx="3"/>
            <a:endCxn id="15" idx="1"/>
          </p:cNvCxnSpPr>
          <p:nvPr/>
        </p:nvCxnSpPr>
        <p:spPr bwMode="auto">
          <a:xfrm flipV="1">
            <a:off x="6765678" y="2039695"/>
            <a:ext cx="539101" cy="2435"/>
          </a:xfrm>
          <a:prstGeom prst="straightConnector1">
            <a:avLst/>
          </a:prstGeom>
          <a:noFill/>
          <a:ln w="28575" cap="flat" cmpd="sng" algn="ctr">
            <a:solidFill>
              <a:schemeClr val="bg1"/>
            </a:solidFill>
            <a:prstDash val="solid"/>
            <a:round/>
            <a:headEnd type="none" w="med" len="med"/>
            <a:tailEnd type="triangle"/>
          </a:ln>
          <a:effectLst/>
        </p:spPr>
      </p:cxnSp>
      <p:sp>
        <p:nvSpPr>
          <p:cNvPr id="31" name="Right Brace 30">
            <a:extLst>
              <a:ext uri="{FF2B5EF4-FFF2-40B4-BE49-F238E27FC236}">
                <a16:creationId xmlns:a16="http://schemas.microsoft.com/office/drawing/2014/main" id="{A6742305-E5CE-4D14-BCB4-64F63DAA03B3}"/>
              </a:ext>
            </a:extLst>
          </p:cNvPr>
          <p:cNvSpPr/>
          <p:nvPr/>
        </p:nvSpPr>
        <p:spPr bwMode="auto">
          <a:xfrm>
            <a:off x="8810442" y="1659215"/>
            <a:ext cx="310407" cy="792634"/>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46" name="TextBox 45">
            <a:extLst>
              <a:ext uri="{FF2B5EF4-FFF2-40B4-BE49-F238E27FC236}">
                <a16:creationId xmlns:a16="http://schemas.microsoft.com/office/drawing/2014/main" id="{1CB7E4A4-9DE6-4C7E-8E0B-1D3A021EBE60}"/>
              </a:ext>
            </a:extLst>
          </p:cNvPr>
          <p:cNvSpPr txBox="1"/>
          <p:nvPr/>
        </p:nvSpPr>
        <p:spPr bwMode="auto">
          <a:xfrm>
            <a:off x="9066284" y="1896270"/>
            <a:ext cx="293975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My approach in MDD augmentation:</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avoid unapproved antipsychotics</a:t>
            </a:r>
          </a:p>
        </p:txBody>
      </p:sp>
    </p:spTree>
    <p:extLst>
      <p:ext uri="{BB962C8B-B14F-4D97-AF65-F5344CB8AC3E}">
        <p14:creationId xmlns:p14="http://schemas.microsoft.com/office/powerpoint/2010/main" val="41757392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12F369F9-323D-4032-A0CD-EB19A143A348}"/>
              </a:ext>
            </a:extLst>
          </p:cNvPr>
          <p:cNvSpPr>
            <a:spLocks noGrp="1"/>
          </p:cNvSpPr>
          <p:nvPr>
            <p:ph type="title"/>
          </p:nvPr>
        </p:nvSpPr>
        <p:spPr/>
        <p:txBody>
          <a:bodyPr/>
          <a:lstStyle/>
          <a:p>
            <a:r>
              <a:rPr lang="en-US" dirty="0"/>
              <a:t>Expert Recommendations for Treatment Augmentation:</a:t>
            </a:r>
            <a:br>
              <a:rPr lang="en-US" dirty="0"/>
            </a:br>
            <a:r>
              <a:rPr lang="en-US" dirty="0"/>
              <a:t>Activation/Akathisia Concerns</a:t>
            </a:r>
          </a:p>
        </p:txBody>
      </p:sp>
      <p:grpSp>
        <p:nvGrpSpPr>
          <p:cNvPr id="7" name="Group 1">
            <a:extLst>
              <a:ext uri="{FF2B5EF4-FFF2-40B4-BE49-F238E27FC236}">
                <a16:creationId xmlns:a16="http://schemas.microsoft.com/office/drawing/2014/main" id="{AE86EE21-E82C-47D0-A0F4-95CC64EBF958}"/>
              </a:ext>
            </a:extLst>
          </p:cNvPr>
          <p:cNvGrpSpPr>
            <a:grpSpLocks/>
          </p:cNvGrpSpPr>
          <p:nvPr/>
        </p:nvGrpSpPr>
        <p:grpSpPr bwMode="auto">
          <a:xfrm>
            <a:off x="9392911" y="6213768"/>
            <a:ext cx="2488502" cy="449064"/>
            <a:chOff x="9602074" y="3550251"/>
            <a:chExt cx="2488502" cy="449257"/>
          </a:xfrm>
        </p:grpSpPr>
        <p:pic>
          <p:nvPicPr>
            <p:cNvPr id="8" name="Picture 7">
              <a:extLst>
                <a:ext uri="{FF2B5EF4-FFF2-40B4-BE49-F238E27FC236}">
                  <a16:creationId xmlns:a16="http://schemas.microsoft.com/office/drawing/2014/main" id="{46D57F05-DC72-42F5-A320-73727F12E0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33CF8299-8455-491C-8676-4352EB748440}"/>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pic>
        <p:nvPicPr>
          <p:cNvPr id="5" name="Content Placeholder 4">
            <a:extLst>
              <a:ext uri="{FF2B5EF4-FFF2-40B4-BE49-F238E27FC236}">
                <a16:creationId xmlns:a16="http://schemas.microsoft.com/office/drawing/2014/main" id="{C5D72C93-E9F9-44D7-BA32-B6CF79949734}"/>
              </a:ext>
            </a:extLst>
          </p:cNvPr>
          <p:cNvPicPr>
            <a:picLocks noGrp="1" noChangeAspect="1"/>
          </p:cNvPicPr>
          <p:nvPr>
            <p:ph idx="1"/>
          </p:nvPr>
        </p:nvPicPr>
        <p:blipFill>
          <a:blip r:embed="rId4"/>
          <a:stretch>
            <a:fillRect/>
          </a:stretch>
        </p:blipFill>
        <p:spPr>
          <a:xfrm>
            <a:off x="2214718" y="1544754"/>
            <a:ext cx="6827681" cy="5163649"/>
          </a:xfrm>
          <a:prstGeom prst="rect">
            <a:avLst/>
          </a:prstGeom>
        </p:spPr>
      </p:pic>
    </p:spTree>
    <p:extLst>
      <p:ext uri="{BB962C8B-B14F-4D97-AF65-F5344CB8AC3E}">
        <p14:creationId xmlns:p14="http://schemas.microsoft.com/office/powerpoint/2010/main" val="27131789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Second-Generation Antipsychotics: Sexual AEs</a:t>
            </a:r>
          </a:p>
        </p:txBody>
      </p:sp>
      <p:sp>
        <p:nvSpPr>
          <p:cNvPr id="3" name="Text Placeholder 2"/>
          <p:cNvSpPr>
            <a:spLocks noGrp="1"/>
          </p:cNvSpPr>
          <p:nvPr>
            <p:ph type="body" sz="quarter" idx="4294967295"/>
          </p:nvPr>
        </p:nvSpPr>
        <p:spPr>
          <a:xfrm>
            <a:off x="402638" y="6227297"/>
            <a:ext cx="7213600" cy="417513"/>
          </a:xfrm>
        </p:spPr>
        <p:txBody>
          <a:bodyPr/>
          <a:lstStyle/>
          <a:p>
            <a:pPr marL="0" indent="0">
              <a:spcBef>
                <a:spcPct val="0"/>
              </a:spcBef>
              <a:buNone/>
            </a:pPr>
            <a:r>
              <a:rPr lang="en-US" sz="1200" kern="1200" dirty="0">
                <a:solidFill>
                  <a:srgbClr val="455560"/>
                </a:solidFill>
                <a:cs typeface="Arial" panose="020B0604020202020204" pitchFamily="34" charset="0"/>
              </a:rPr>
              <a:t>1. Kristensen E. Dan Med Bull. 2002;49:349. 2. Fava. Prim Care Companion CNS Disord. 2011;13:PCC.10m00994. 3. </a:t>
            </a:r>
            <a:r>
              <a:rPr lang="en-US" altLang="en-US" sz="1200" kern="1200" dirty="0">
                <a:solidFill>
                  <a:srgbClr val="455560"/>
                </a:solidFill>
                <a:cs typeface="Arial" panose="020B0604020202020204" pitchFamily="34" charset="0"/>
              </a:rPr>
              <a:t>Pillinger. Lancet Psychiatry. 2020;7:64. 4. Brexpiprazole Prescribing Information.</a:t>
            </a:r>
          </a:p>
          <a:p>
            <a:pPr marL="0" indent="0">
              <a:spcBef>
                <a:spcPct val="0"/>
              </a:spcBef>
              <a:buNone/>
            </a:pPr>
            <a:endParaRPr lang="en-US" sz="1200" kern="1200" dirty="0">
              <a:solidFill>
                <a:srgbClr val="455560"/>
              </a:solidFill>
              <a:cs typeface="Arial" panose="020B0604020202020204" pitchFamily="34" charset="0"/>
            </a:endParaRPr>
          </a:p>
        </p:txBody>
      </p:sp>
      <p:grpSp>
        <p:nvGrpSpPr>
          <p:cNvPr id="6" name="Group 1">
            <a:extLst>
              <a:ext uri="{FF2B5EF4-FFF2-40B4-BE49-F238E27FC236}">
                <a16:creationId xmlns:a16="http://schemas.microsoft.com/office/drawing/2014/main" id="{B425A7AF-96BB-479E-87C4-9253A23BD06C}"/>
              </a:ext>
            </a:extLst>
          </p:cNvPr>
          <p:cNvGrpSpPr>
            <a:grpSpLocks/>
          </p:cNvGrpSpPr>
          <p:nvPr/>
        </p:nvGrpSpPr>
        <p:grpSpPr bwMode="auto">
          <a:xfrm>
            <a:off x="9392911" y="6213768"/>
            <a:ext cx="2488502" cy="449064"/>
            <a:chOff x="9602074" y="3550251"/>
            <a:chExt cx="2488502" cy="449257"/>
          </a:xfrm>
        </p:grpSpPr>
        <p:pic>
          <p:nvPicPr>
            <p:cNvPr id="7" name="Picture 6">
              <a:extLst>
                <a:ext uri="{FF2B5EF4-FFF2-40B4-BE49-F238E27FC236}">
                  <a16:creationId xmlns:a16="http://schemas.microsoft.com/office/drawing/2014/main" id="{8AB8EDED-6848-4106-8461-E59888C015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BFB2CCD4-6BAF-44EE-BBEE-6F1D52147F34}"/>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4" name="TextBox 3">
            <a:extLst>
              <a:ext uri="{FF2B5EF4-FFF2-40B4-BE49-F238E27FC236}">
                <a16:creationId xmlns:a16="http://schemas.microsoft.com/office/drawing/2014/main" id="{3C6AF9D3-C7A9-4751-84F2-8D889669DF2E}"/>
              </a:ext>
            </a:extLst>
          </p:cNvPr>
          <p:cNvSpPr txBox="1"/>
          <p:nvPr/>
        </p:nvSpPr>
        <p:spPr bwMode="auto">
          <a:xfrm>
            <a:off x="609759" y="4694238"/>
            <a:ext cx="48969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sz="1600" dirty="0">
                <a:solidFill>
                  <a:schemeClr val="bg1"/>
                </a:solidFill>
                <a:latin typeface="Calibri" panose="020F0502020204030204" pitchFamily="34" charset="0"/>
                <a:cs typeface="Calibri" panose="020F0502020204030204" pitchFamily="34" charset="0"/>
              </a:rPr>
              <a:t>Symbols: ↓ = inhibits/reduces; ↑ = promotes/increases.</a:t>
            </a:r>
          </a:p>
        </p:txBody>
      </p:sp>
      <p:sp>
        <p:nvSpPr>
          <p:cNvPr id="9" name="Content Placeholder 8">
            <a:extLst>
              <a:ext uri="{FF2B5EF4-FFF2-40B4-BE49-F238E27FC236}">
                <a16:creationId xmlns:a16="http://schemas.microsoft.com/office/drawing/2014/main" id="{7FE77F13-9BDC-41D8-B397-FF63A869B471}"/>
              </a:ext>
            </a:extLst>
          </p:cNvPr>
          <p:cNvSpPr>
            <a:spLocks noGrp="1"/>
          </p:cNvSpPr>
          <p:nvPr>
            <p:ph idx="1"/>
          </p:nvPr>
        </p:nvSpPr>
        <p:spPr/>
        <p:txBody>
          <a:bodyPr/>
          <a:lstStyle/>
          <a:p>
            <a:r>
              <a:rPr lang="en-US" sz="2400" dirty="0"/>
              <a:t>Review based on few systemic studies</a:t>
            </a:r>
            <a:r>
              <a:rPr lang="en-US" sz="2400" baseline="30000" dirty="0"/>
              <a:t>[1]</a:t>
            </a:r>
          </a:p>
          <a:p>
            <a:endParaRPr lang="en-US" dirty="0"/>
          </a:p>
          <a:p>
            <a:endParaRPr lang="en-US" dirty="0"/>
          </a:p>
          <a:p>
            <a:endParaRPr lang="en-US" dirty="0"/>
          </a:p>
          <a:p>
            <a:endParaRPr lang="en-US" dirty="0"/>
          </a:p>
          <a:p>
            <a:endParaRPr lang="en-US" dirty="0"/>
          </a:p>
          <a:p>
            <a:r>
              <a:rPr lang="en-US" sz="2400" dirty="0"/>
              <a:t>Aripiprazole, brexpiprazole also associated with sedation and weight gain,</a:t>
            </a:r>
            <a:br>
              <a:rPr lang="en-US" sz="2400" dirty="0"/>
            </a:br>
            <a:r>
              <a:rPr lang="en-US" sz="2400" dirty="0"/>
              <a:t>but no evidence of sexual dysfunction in registration trials</a:t>
            </a:r>
            <a:r>
              <a:rPr lang="en-US" sz="2400" baseline="30000" dirty="0"/>
              <a:t>[2-4]</a:t>
            </a:r>
          </a:p>
        </p:txBody>
      </p:sp>
      <p:graphicFrame>
        <p:nvGraphicFramePr>
          <p:cNvPr id="11" name="Content Placeholder 13">
            <a:extLst>
              <a:ext uri="{FF2B5EF4-FFF2-40B4-BE49-F238E27FC236}">
                <a16:creationId xmlns:a16="http://schemas.microsoft.com/office/drawing/2014/main" id="{2D182A91-6F71-402E-8203-19D841586831}"/>
              </a:ext>
            </a:extLst>
          </p:cNvPr>
          <p:cNvGraphicFramePr>
            <a:graphicFrameLocks/>
          </p:cNvGraphicFramePr>
          <p:nvPr>
            <p:extLst>
              <p:ext uri="{D42A27DB-BD31-4B8C-83A1-F6EECF244321}">
                <p14:modId xmlns:p14="http://schemas.microsoft.com/office/powerpoint/2010/main" val="278709707"/>
              </p:ext>
            </p:extLst>
          </p:nvPr>
        </p:nvGraphicFramePr>
        <p:xfrm>
          <a:off x="723900" y="1970088"/>
          <a:ext cx="10758306" cy="2738291"/>
        </p:xfrm>
        <a:graphic>
          <a:graphicData uri="http://schemas.openxmlformats.org/drawingml/2006/table">
            <a:tbl>
              <a:tblPr firstRow="1" bandRow="1">
                <a:effectLst/>
                <a:tableStyleId>{21E4AEA4-8DFA-4A89-87EB-49C32662AFE0}</a:tableStyleId>
              </a:tblPr>
              <a:tblGrid>
                <a:gridCol w="2778176">
                  <a:extLst>
                    <a:ext uri="{9D8B030D-6E8A-4147-A177-3AD203B41FA5}">
                      <a16:colId xmlns:a16="http://schemas.microsoft.com/office/drawing/2014/main" val="1757025921"/>
                    </a:ext>
                  </a:extLst>
                </a:gridCol>
                <a:gridCol w="1935549">
                  <a:extLst>
                    <a:ext uri="{9D8B030D-6E8A-4147-A177-3AD203B41FA5}">
                      <a16:colId xmlns:a16="http://schemas.microsoft.com/office/drawing/2014/main" val="3458128099"/>
                    </a:ext>
                  </a:extLst>
                </a:gridCol>
                <a:gridCol w="1664657">
                  <a:extLst>
                    <a:ext uri="{9D8B030D-6E8A-4147-A177-3AD203B41FA5}">
                      <a16:colId xmlns:a16="http://schemas.microsoft.com/office/drawing/2014/main" val="817113734"/>
                    </a:ext>
                  </a:extLst>
                </a:gridCol>
                <a:gridCol w="1357633">
                  <a:extLst>
                    <a:ext uri="{9D8B030D-6E8A-4147-A177-3AD203B41FA5}">
                      <a16:colId xmlns:a16="http://schemas.microsoft.com/office/drawing/2014/main" val="3479003533"/>
                    </a:ext>
                  </a:extLst>
                </a:gridCol>
                <a:gridCol w="1161876">
                  <a:extLst>
                    <a:ext uri="{9D8B030D-6E8A-4147-A177-3AD203B41FA5}">
                      <a16:colId xmlns:a16="http://schemas.microsoft.com/office/drawing/2014/main" val="4223316571"/>
                    </a:ext>
                  </a:extLst>
                </a:gridCol>
                <a:gridCol w="1860415">
                  <a:extLst>
                    <a:ext uri="{9D8B030D-6E8A-4147-A177-3AD203B41FA5}">
                      <a16:colId xmlns:a16="http://schemas.microsoft.com/office/drawing/2014/main" val="3750939593"/>
                    </a:ext>
                  </a:extLst>
                </a:gridCol>
              </a:tblGrid>
              <a:tr h="580307">
                <a:tc>
                  <a:txBody>
                    <a:bodyPr/>
                    <a:lstStyle/>
                    <a:p>
                      <a:pPr algn="l">
                        <a:lnSpc>
                          <a:spcPct val="100000"/>
                        </a:lnSpc>
                      </a:pPr>
                      <a:r>
                        <a:rPr lang="en-US" sz="2000" dirty="0">
                          <a:latin typeface="Calibri" panose="020F0502020204030204" pitchFamily="34" charset="0"/>
                          <a:cs typeface="Calibri" panose="020F0502020204030204" pitchFamily="34" charset="0"/>
                        </a:rPr>
                        <a:t>Antipsychotic Agent</a:t>
                      </a:r>
                      <a:endParaRPr lang="en-US" sz="2000" baseline="30000" dirty="0">
                        <a:latin typeface="Calibri" panose="020F0502020204030204" pitchFamily="34" charset="0"/>
                        <a:cs typeface="Calibri" panose="020F0502020204030204" pitchFamily="34" charset="0"/>
                      </a:endParaRP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100000"/>
                        </a:lnSpc>
                      </a:pPr>
                      <a:r>
                        <a:rPr lang="en-US" sz="2000" dirty="0">
                          <a:latin typeface="Calibri" panose="020F0502020204030204" pitchFamily="34" charset="0"/>
                          <a:cs typeface="Calibri" panose="020F0502020204030204" pitchFamily="34" charset="0"/>
                        </a:rPr>
                        <a:t>Libido/Arousal</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100000"/>
                        </a:lnSpc>
                      </a:pPr>
                      <a:r>
                        <a:rPr lang="en-US" sz="2000" dirty="0">
                          <a:latin typeface="Calibri" panose="020F0502020204030204" pitchFamily="34" charset="0"/>
                          <a:cs typeface="Calibri" panose="020F0502020204030204" pitchFamily="34" charset="0"/>
                        </a:rPr>
                        <a:t>Orgasm</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100000"/>
                        </a:lnSpc>
                      </a:pPr>
                      <a:r>
                        <a:rPr lang="en-US" sz="2000" dirty="0">
                          <a:latin typeface="Calibri" panose="020F0502020204030204" pitchFamily="34" charset="0"/>
                          <a:cs typeface="Calibri" panose="020F0502020204030204" pitchFamily="34" charset="0"/>
                        </a:rPr>
                        <a:t>Sedation</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100000"/>
                        </a:lnSpc>
                      </a:pPr>
                      <a:r>
                        <a:rPr lang="en-US" sz="2000" dirty="0">
                          <a:latin typeface="Calibri" panose="020F0502020204030204" pitchFamily="34" charset="0"/>
                          <a:cs typeface="Calibri" panose="020F0502020204030204" pitchFamily="34" charset="0"/>
                        </a:rPr>
                        <a:t>Weight</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100000"/>
                        </a:lnSpc>
                      </a:pPr>
                      <a:r>
                        <a:rPr lang="en-US" sz="2000" dirty="0">
                          <a:latin typeface="Calibri" panose="020F0502020204030204" pitchFamily="34" charset="0"/>
                          <a:cs typeface="Calibri" panose="020F0502020204030204" pitchFamily="34" charset="0"/>
                        </a:rPr>
                        <a:t>Other </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44599838"/>
                  </a:ext>
                </a:extLst>
              </a:tr>
              <a:tr h="303970">
                <a:tc>
                  <a:txBody>
                    <a:bodyPr/>
                    <a:lstStyle/>
                    <a:p>
                      <a:pPr marL="91440">
                        <a:lnSpc>
                          <a:spcPct val="100000"/>
                        </a:lnSpc>
                      </a:pPr>
                      <a:r>
                        <a:rPr lang="en-US" sz="2000" kern="1200" dirty="0">
                          <a:solidFill>
                            <a:schemeClr val="bg1"/>
                          </a:solidFill>
                          <a:effectLst/>
                          <a:latin typeface="Calibri" panose="020F0502020204030204" pitchFamily="34" charset="0"/>
                          <a:ea typeface="+mn-ea"/>
                          <a:cs typeface="Calibri" panose="020F0502020204030204" pitchFamily="34" charset="0"/>
                        </a:rPr>
                        <a:t>Clozapine</a:t>
                      </a:r>
                      <a:endParaRPr lang="en-US" sz="2000" baseline="30000" dirty="0">
                        <a:solidFill>
                          <a:schemeClr val="bg1"/>
                        </a:solidFill>
                        <a:latin typeface="Calibri" panose="020F0502020204030204" pitchFamily="34" charset="0"/>
                        <a:cs typeface="Calibri" panose="020F0502020204030204" pitchFamily="34" charset="0"/>
                      </a:endParaRP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pPr>
                      <a:r>
                        <a:rPr lang="en-US" sz="2000" b="0" dirty="0">
                          <a:solidFill>
                            <a:schemeClr val="bg1"/>
                          </a:solidFill>
                          <a:latin typeface="Calibri" panose="020F0502020204030204" pitchFamily="34" charset="0"/>
                          <a:cs typeface="Calibri" panose="020F0502020204030204" pitchFamily="34" charset="0"/>
                        </a:rPr>
                        <a:t>↓↓</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Calibri" panose="020F0502020204030204" pitchFamily="34" charset="0"/>
                          <a:cs typeface="Calibri" panose="020F0502020204030204" pitchFamily="34" charset="0"/>
                        </a:rPr>
                        <a:t>↓</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pPr>
                      <a:r>
                        <a:rPr lang="en-US" sz="2000" b="0" dirty="0">
                          <a:solidFill>
                            <a:schemeClr val="bg1"/>
                          </a:solidFill>
                          <a:latin typeface="Calibri" panose="020F0502020204030204" pitchFamily="34" charset="0"/>
                          <a:cs typeface="Calibri" panose="020F0502020204030204" pitchFamily="34" charset="0"/>
                        </a:rPr>
                        <a:t>↑↑↑</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pPr>
                      <a:r>
                        <a:rPr lang="en-US" sz="2000" b="0" dirty="0">
                          <a:solidFill>
                            <a:schemeClr val="bg1"/>
                          </a:solidFill>
                          <a:latin typeface="Calibri" panose="020F0502020204030204" pitchFamily="34" charset="0"/>
                          <a:cs typeface="Calibri" panose="020F0502020204030204" pitchFamily="34" charset="0"/>
                        </a:rPr>
                        <a:t>↑↑↑</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pPr>
                      <a:r>
                        <a:rPr lang="en-US" sz="2000" kern="1200" dirty="0">
                          <a:solidFill>
                            <a:schemeClr val="bg1"/>
                          </a:solidFill>
                          <a:effectLst/>
                          <a:latin typeface="Calibri" panose="020F0502020204030204" pitchFamily="34" charset="0"/>
                          <a:ea typeface="+mn-ea"/>
                          <a:cs typeface="Calibri" panose="020F0502020204030204" pitchFamily="34" charset="0"/>
                        </a:rPr>
                        <a:t>Priapism</a:t>
                      </a:r>
                      <a:endParaRPr lang="en-US" sz="2000" dirty="0">
                        <a:solidFill>
                          <a:schemeClr val="bg1"/>
                        </a:solidFill>
                        <a:latin typeface="Calibri" panose="020F0502020204030204" pitchFamily="34" charset="0"/>
                        <a:cs typeface="Calibri" panose="020F0502020204030204" pitchFamily="34" charset="0"/>
                      </a:endParaRP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68767817"/>
                  </a:ext>
                </a:extLst>
              </a:tr>
              <a:tr h="303970">
                <a:tc>
                  <a:txBody>
                    <a:bodyPr/>
                    <a:lstStyle/>
                    <a:p>
                      <a:pPr marL="91440">
                        <a:lnSpc>
                          <a:spcPct val="100000"/>
                        </a:lnSpc>
                      </a:pPr>
                      <a:r>
                        <a:rPr lang="en-US" sz="2000" kern="1200" dirty="0">
                          <a:solidFill>
                            <a:schemeClr val="bg1"/>
                          </a:solidFill>
                          <a:effectLst/>
                          <a:latin typeface="Calibri" panose="020F0502020204030204" pitchFamily="34" charset="0"/>
                          <a:ea typeface="+mn-ea"/>
                          <a:cs typeface="Calibri" panose="020F0502020204030204" pitchFamily="34" charset="0"/>
                        </a:rPr>
                        <a:t>Olanzapine</a:t>
                      </a:r>
                      <a:endParaRPr lang="en-US" sz="2000" dirty="0">
                        <a:solidFill>
                          <a:schemeClr val="bg1"/>
                        </a:solidFill>
                        <a:latin typeface="Calibri" panose="020F0502020204030204" pitchFamily="34" charset="0"/>
                        <a:cs typeface="Calibri" panose="020F0502020204030204" pitchFamily="34" charset="0"/>
                      </a:endParaRP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pPr>
                      <a:r>
                        <a:rPr lang="en-US" sz="2000" b="0" dirty="0">
                          <a:solidFill>
                            <a:schemeClr val="bg1"/>
                          </a:solidFill>
                          <a:latin typeface="Calibri" panose="020F0502020204030204" pitchFamily="34" charset="0"/>
                          <a:cs typeface="Calibri" panose="020F0502020204030204" pitchFamily="34" charset="0"/>
                        </a:rPr>
                        <a:t>↓</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Calibri" panose="020F0502020204030204" pitchFamily="34" charset="0"/>
                          <a:cs typeface="Calibri" panose="020F0502020204030204" pitchFamily="34" charset="0"/>
                        </a:rPr>
                        <a:t>↓</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Calibri" panose="020F0502020204030204" pitchFamily="34" charset="0"/>
                          <a:cs typeface="Calibri" panose="020F0502020204030204" pitchFamily="34" charset="0"/>
                        </a:rPr>
                        <a:t>↑</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pPr>
                      <a:r>
                        <a:rPr lang="en-US" sz="2000" b="0" dirty="0">
                          <a:solidFill>
                            <a:schemeClr val="bg1"/>
                          </a:solidFill>
                          <a:latin typeface="Calibri" panose="020F0502020204030204" pitchFamily="34" charset="0"/>
                          <a:cs typeface="Calibri" panose="020F0502020204030204" pitchFamily="34" charset="0"/>
                        </a:rPr>
                        <a:t>↑↑↑</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pPr>
                      <a:r>
                        <a:rPr lang="en-US" sz="2000" kern="1200" dirty="0">
                          <a:solidFill>
                            <a:schemeClr val="bg1"/>
                          </a:solidFill>
                          <a:effectLst/>
                          <a:latin typeface="Calibri" panose="020F0502020204030204" pitchFamily="34" charset="0"/>
                          <a:ea typeface="+mn-ea"/>
                          <a:cs typeface="Calibri" panose="020F0502020204030204" pitchFamily="34" charset="0"/>
                        </a:rPr>
                        <a:t>Priapism</a:t>
                      </a:r>
                      <a:endParaRPr lang="en-US" sz="2000" dirty="0">
                        <a:solidFill>
                          <a:schemeClr val="bg1"/>
                        </a:solidFill>
                        <a:latin typeface="Calibri" panose="020F0502020204030204" pitchFamily="34" charset="0"/>
                        <a:cs typeface="Calibri" panose="020F0502020204030204" pitchFamily="34" charset="0"/>
                      </a:endParaRP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57443462"/>
                  </a:ext>
                </a:extLst>
              </a:tr>
              <a:tr h="303970">
                <a:tc>
                  <a:txBody>
                    <a:bodyPr/>
                    <a:lstStyle/>
                    <a:p>
                      <a:pPr marL="91440">
                        <a:lnSpc>
                          <a:spcPct val="100000"/>
                        </a:lnSpc>
                      </a:pPr>
                      <a:r>
                        <a:rPr lang="en-US" sz="2000" kern="1200" dirty="0">
                          <a:solidFill>
                            <a:schemeClr val="bg1"/>
                          </a:solidFill>
                          <a:effectLst/>
                          <a:latin typeface="Calibri" panose="020F0502020204030204" pitchFamily="34" charset="0"/>
                          <a:ea typeface="+mn-ea"/>
                          <a:cs typeface="Calibri" panose="020F0502020204030204" pitchFamily="34" charset="0"/>
                        </a:rPr>
                        <a:t>Risperidone</a:t>
                      </a:r>
                      <a:endParaRPr lang="en-US" sz="2000" baseline="30000" dirty="0">
                        <a:solidFill>
                          <a:schemeClr val="bg1"/>
                        </a:solidFill>
                        <a:latin typeface="Calibri" panose="020F0502020204030204" pitchFamily="34" charset="0"/>
                        <a:cs typeface="Calibri" panose="020F0502020204030204" pitchFamily="34" charset="0"/>
                      </a:endParaRP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pPr>
                      <a:r>
                        <a:rPr lang="en-US" sz="2000" b="0" dirty="0">
                          <a:solidFill>
                            <a:schemeClr val="bg1"/>
                          </a:solidFill>
                          <a:latin typeface="Calibri" panose="020F0502020204030204" pitchFamily="34" charset="0"/>
                          <a:cs typeface="Calibri" panose="020F0502020204030204" pitchFamily="34" charset="0"/>
                        </a:rPr>
                        <a:t>↓</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Calibri" panose="020F0502020204030204" pitchFamily="34" charset="0"/>
                          <a:cs typeface="Calibri" panose="020F0502020204030204" pitchFamily="34" charset="0"/>
                        </a:rPr>
                        <a:t>↓</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Calibri" panose="020F0502020204030204" pitchFamily="34" charset="0"/>
                          <a:cs typeface="Calibri" panose="020F0502020204030204" pitchFamily="34" charset="0"/>
                        </a:rPr>
                        <a:t>↑</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Calibri" panose="020F0502020204030204" pitchFamily="34" charset="0"/>
                          <a:cs typeface="Calibri" panose="020F0502020204030204" pitchFamily="34" charset="0"/>
                        </a:rPr>
                        <a:t>↑</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pPr>
                      <a:r>
                        <a:rPr lang="en-US" sz="2000" kern="1200" dirty="0">
                          <a:solidFill>
                            <a:schemeClr val="bg1"/>
                          </a:solidFill>
                          <a:effectLst/>
                          <a:latin typeface="Calibri" panose="020F0502020204030204" pitchFamily="34" charset="0"/>
                          <a:ea typeface="+mn-ea"/>
                          <a:cs typeface="Calibri" panose="020F0502020204030204" pitchFamily="34" charset="0"/>
                        </a:rPr>
                        <a:t>Priapism</a:t>
                      </a:r>
                      <a:endParaRPr lang="en-US" sz="2000" dirty="0">
                        <a:solidFill>
                          <a:schemeClr val="bg1"/>
                        </a:solidFill>
                        <a:latin typeface="Calibri" panose="020F0502020204030204" pitchFamily="34" charset="0"/>
                        <a:cs typeface="Calibri" panose="020F0502020204030204" pitchFamily="34" charset="0"/>
                      </a:endParaRP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28299937"/>
                  </a:ext>
                </a:extLst>
              </a:tr>
              <a:tr h="303970">
                <a:tc>
                  <a:txBody>
                    <a:bodyPr/>
                    <a:lstStyle/>
                    <a:p>
                      <a:pPr marL="91440" marR="0" indent="0" algn="l" defTabSz="457200" rtl="0" eaLnBrk="1" fontAlgn="auto" latinLnBrk="0" hangingPunct="1">
                        <a:lnSpc>
                          <a:spcPct val="100000"/>
                        </a:lnSpc>
                        <a:spcBef>
                          <a:spcPts val="0"/>
                        </a:spcBef>
                        <a:spcAft>
                          <a:spcPts val="0"/>
                        </a:spcAft>
                        <a:buClrTx/>
                        <a:buSzTx/>
                        <a:buFontTx/>
                        <a:buNone/>
                        <a:tabLst/>
                        <a:defRPr/>
                      </a:pPr>
                      <a:r>
                        <a:rPr lang="en-US" sz="2000" kern="1200" dirty="0">
                          <a:solidFill>
                            <a:schemeClr val="bg1"/>
                          </a:solidFill>
                          <a:effectLst/>
                          <a:latin typeface="Calibri" panose="020F0502020204030204" pitchFamily="34" charset="0"/>
                          <a:ea typeface="+mn-ea"/>
                          <a:cs typeface="Calibri" panose="020F0502020204030204" pitchFamily="34" charset="0"/>
                        </a:rPr>
                        <a:t>Ziprasidone</a:t>
                      </a:r>
                      <a:endParaRPr lang="en-US" sz="2000" dirty="0">
                        <a:solidFill>
                          <a:schemeClr val="bg1"/>
                        </a:solidFill>
                        <a:latin typeface="Calibri" panose="020F0502020204030204" pitchFamily="34" charset="0"/>
                        <a:cs typeface="Calibri" panose="020F0502020204030204" pitchFamily="34" charset="0"/>
                      </a:endParaRP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pPr>
                      <a:r>
                        <a:rPr lang="en-US" sz="2000" b="0" dirty="0">
                          <a:solidFill>
                            <a:schemeClr val="bg1"/>
                          </a:solidFill>
                          <a:latin typeface="Calibri" panose="020F0502020204030204" pitchFamily="34" charset="0"/>
                          <a:cs typeface="Calibri" panose="020F0502020204030204" pitchFamily="34" charset="0"/>
                        </a:rPr>
                        <a:t>↓</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Calibri" panose="020F0502020204030204" pitchFamily="34" charset="0"/>
                          <a:cs typeface="Calibri" panose="020F0502020204030204" pitchFamily="34" charset="0"/>
                        </a:rPr>
                        <a:t>↓</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Calibri" panose="020F0502020204030204" pitchFamily="34" charset="0"/>
                          <a:cs typeface="Calibri" panose="020F0502020204030204" pitchFamily="34" charset="0"/>
                        </a:rPr>
                        <a:t>↑</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Calibri" panose="020F0502020204030204" pitchFamily="34" charset="0"/>
                          <a:cs typeface="Calibri" panose="020F0502020204030204" pitchFamily="34" charset="0"/>
                        </a:rPr>
                        <a:t>(↑)</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nSpc>
                          <a:spcPct val="100000"/>
                        </a:lnSpc>
                      </a:pPr>
                      <a:endParaRPr lang="en-US" sz="2000" dirty="0">
                        <a:solidFill>
                          <a:schemeClr val="bg1"/>
                        </a:solidFill>
                        <a:latin typeface="Calibri" panose="020F0502020204030204" pitchFamily="34" charset="0"/>
                        <a:cs typeface="Calibri" panose="020F0502020204030204" pitchFamily="34" charset="0"/>
                      </a:endParaRP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05022994"/>
                  </a:ext>
                </a:extLst>
              </a:tr>
              <a:tr h="303970">
                <a:tc>
                  <a:txBody>
                    <a:bodyPr/>
                    <a:lstStyle/>
                    <a:p>
                      <a:pPr marL="91440">
                        <a:lnSpc>
                          <a:spcPct val="100000"/>
                        </a:lnSpc>
                      </a:pPr>
                      <a:r>
                        <a:rPr lang="en-US" sz="2000" kern="1200" dirty="0">
                          <a:solidFill>
                            <a:schemeClr val="bg1"/>
                          </a:solidFill>
                          <a:effectLst/>
                          <a:latin typeface="Calibri" panose="020F0502020204030204" pitchFamily="34" charset="0"/>
                          <a:ea typeface="+mn-ea"/>
                          <a:cs typeface="Calibri" panose="020F0502020204030204" pitchFamily="34" charset="0"/>
                        </a:rPr>
                        <a:t>Sulpiride</a:t>
                      </a:r>
                      <a:endParaRPr lang="en-US" sz="2000" baseline="30000" dirty="0">
                        <a:solidFill>
                          <a:schemeClr val="bg1"/>
                        </a:solidFill>
                        <a:latin typeface="Calibri" panose="020F0502020204030204" pitchFamily="34" charset="0"/>
                        <a:cs typeface="Calibri" panose="020F0502020204030204" pitchFamily="34" charset="0"/>
                      </a:endParaRP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Calibri" panose="020F0502020204030204" pitchFamily="34" charset="0"/>
                          <a:cs typeface="Calibri" panose="020F0502020204030204" pitchFamily="34" charset="0"/>
                        </a:rPr>
                        <a:t>↓↓</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Calibri" panose="020F0502020204030204" pitchFamily="34" charset="0"/>
                          <a:cs typeface="Calibri" panose="020F0502020204030204" pitchFamily="34" charset="0"/>
                        </a:rPr>
                        <a:t>↓</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pPr>
                      <a:r>
                        <a:rPr lang="en-US" sz="2000" b="0" dirty="0">
                          <a:solidFill>
                            <a:schemeClr val="bg1"/>
                          </a:solidFill>
                          <a:latin typeface="Calibri" panose="020F0502020204030204" pitchFamily="34" charset="0"/>
                          <a:cs typeface="Calibri" panose="020F0502020204030204" pitchFamily="34" charset="0"/>
                        </a:rPr>
                        <a:t>↑</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pPr>
                      <a:r>
                        <a:rPr lang="en-US" sz="2000" b="0" dirty="0">
                          <a:solidFill>
                            <a:schemeClr val="bg1"/>
                          </a:solidFill>
                          <a:latin typeface="Calibri" panose="020F0502020204030204" pitchFamily="34" charset="0"/>
                          <a:cs typeface="Calibri" panose="020F0502020204030204" pitchFamily="34" charset="0"/>
                        </a:rPr>
                        <a:t>↑</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nSpc>
                          <a:spcPct val="100000"/>
                        </a:lnSpc>
                      </a:pPr>
                      <a:endParaRPr lang="en-US" sz="2000" dirty="0">
                        <a:solidFill>
                          <a:schemeClr val="bg1"/>
                        </a:solidFill>
                        <a:latin typeface="Calibri" panose="020F0502020204030204" pitchFamily="34" charset="0"/>
                        <a:cs typeface="Calibri" panose="020F0502020204030204" pitchFamily="34" charset="0"/>
                      </a:endParaRP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8972153"/>
                  </a:ext>
                </a:extLst>
              </a:tr>
              <a:tr h="303970">
                <a:tc>
                  <a:txBody>
                    <a:bodyPr/>
                    <a:lstStyle/>
                    <a:p>
                      <a:pPr marL="91440">
                        <a:lnSpc>
                          <a:spcPct val="100000"/>
                        </a:lnSpc>
                      </a:pPr>
                      <a:r>
                        <a:rPr lang="en-US" sz="2000" kern="1200" dirty="0">
                          <a:solidFill>
                            <a:schemeClr val="bg1"/>
                          </a:solidFill>
                          <a:effectLst/>
                          <a:latin typeface="Calibri" panose="020F0502020204030204" pitchFamily="34" charset="0"/>
                          <a:ea typeface="+mn-ea"/>
                          <a:cs typeface="Calibri" panose="020F0502020204030204" pitchFamily="34" charset="0"/>
                        </a:rPr>
                        <a:t>Quetiapine</a:t>
                      </a:r>
                      <a:endParaRPr lang="en-US" sz="2000" baseline="30000" dirty="0">
                        <a:solidFill>
                          <a:schemeClr val="bg1"/>
                        </a:solidFill>
                        <a:latin typeface="Calibri" panose="020F0502020204030204" pitchFamily="34" charset="0"/>
                        <a:cs typeface="Calibri" panose="020F0502020204030204" pitchFamily="34" charset="0"/>
                      </a:endParaRP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pPr>
                      <a:r>
                        <a:rPr lang="en-US" sz="2000" b="0" dirty="0">
                          <a:solidFill>
                            <a:schemeClr val="bg1"/>
                          </a:solidFill>
                          <a:latin typeface="Calibri" panose="020F0502020204030204" pitchFamily="34" charset="0"/>
                          <a:cs typeface="Calibri" panose="020F0502020204030204" pitchFamily="34" charset="0"/>
                        </a:rPr>
                        <a:t>↓</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Calibri" panose="020F0502020204030204" pitchFamily="34" charset="0"/>
                          <a:cs typeface="Calibri" panose="020F0502020204030204" pitchFamily="34" charset="0"/>
                        </a:rPr>
                        <a:t>↓</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pPr>
                      <a:r>
                        <a:rPr lang="en-US" sz="2000" b="0" dirty="0">
                          <a:solidFill>
                            <a:schemeClr val="bg1"/>
                          </a:solidFill>
                          <a:latin typeface="Calibri" panose="020F0502020204030204" pitchFamily="34" charset="0"/>
                          <a:cs typeface="Calibri" panose="020F0502020204030204" pitchFamily="34" charset="0"/>
                        </a:rPr>
                        <a:t>↑↑</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pPr>
                      <a:r>
                        <a:rPr lang="en-US" sz="2000" b="0" dirty="0">
                          <a:solidFill>
                            <a:schemeClr val="bg1"/>
                          </a:solidFill>
                          <a:latin typeface="Calibri" panose="020F0502020204030204" pitchFamily="34" charset="0"/>
                          <a:cs typeface="Calibri" panose="020F0502020204030204" pitchFamily="34" charset="0"/>
                        </a:rPr>
                        <a:t>↑</a:t>
                      </a: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nSpc>
                          <a:spcPct val="100000"/>
                        </a:lnSpc>
                      </a:pPr>
                      <a:endParaRPr lang="en-US" sz="2000" dirty="0">
                        <a:solidFill>
                          <a:schemeClr val="bg1"/>
                        </a:solidFill>
                        <a:latin typeface="Calibri" panose="020F0502020204030204" pitchFamily="34" charset="0"/>
                        <a:cs typeface="Calibri" panose="020F0502020204030204" pitchFamily="34" charset="0"/>
                      </a:endParaRPr>
                    </a:p>
                  </a:txBody>
                  <a:tcPr marL="63838" marR="6383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31045094"/>
                  </a:ext>
                </a:extLst>
              </a:tr>
            </a:tbl>
          </a:graphicData>
        </a:graphic>
      </p:graphicFrame>
    </p:spTree>
    <p:extLst>
      <p:ext uri="{BB962C8B-B14F-4D97-AF65-F5344CB8AC3E}">
        <p14:creationId xmlns:p14="http://schemas.microsoft.com/office/powerpoint/2010/main" val="6787637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DE63E-6F0F-B444-BF23-090734BE508E}"/>
              </a:ext>
            </a:extLst>
          </p:cNvPr>
          <p:cNvSpPr>
            <a:spLocks noGrp="1"/>
          </p:cNvSpPr>
          <p:nvPr>
            <p:ph type="title"/>
          </p:nvPr>
        </p:nvSpPr>
        <p:spPr/>
        <p:txBody>
          <a:bodyPr/>
          <a:lstStyle/>
          <a:p>
            <a:r>
              <a:rPr lang="en-US" dirty="0"/>
              <a:t>Algorithm to Manage Treatment-Emergent </a:t>
            </a:r>
            <a:br>
              <a:rPr lang="en-US" dirty="0"/>
            </a:br>
            <a:r>
              <a:rPr lang="en-US" dirty="0"/>
              <a:t>Sexual Dysfunction</a:t>
            </a:r>
          </a:p>
        </p:txBody>
      </p:sp>
      <p:sp>
        <p:nvSpPr>
          <p:cNvPr id="3" name="Text Placeholder 2">
            <a:extLst>
              <a:ext uri="{FF2B5EF4-FFF2-40B4-BE49-F238E27FC236}">
                <a16:creationId xmlns:a16="http://schemas.microsoft.com/office/drawing/2014/main" id="{D0E37D7B-0EAF-6041-AC00-66D0A36B0E20}"/>
              </a:ext>
            </a:extLst>
          </p:cNvPr>
          <p:cNvSpPr>
            <a:spLocks noGrp="1"/>
          </p:cNvSpPr>
          <p:nvPr>
            <p:ph type="body" sz="quarter" idx="4294967295"/>
          </p:nvPr>
        </p:nvSpPr>
        <p:spPr>
          <a:xfrm>
            <a:off x="402990" y="6384623"/>
            <a:ext cx="4216844" cy="307776"/>
          </a:xfrm>
        </p:spPr>
        <p:txBody>
          <a:bodyPr/>
          <a:lstStyle/>
          <a:p>
            <a:pPr marL="0" indent="0">
              <a:buNone/>
            </a:pPr>
            <a:r>
              <a:rPr lang="en-US" sz="1200" kern="1200" dirty="0">
                <a:solidFill>
                  <a:srgbClr val="455560"/>
                </a:solidFill>
                <a:cs typeface="Arial" panose="020B0604020202020204" pitchFamily="34" charset="0"/>
              </a:rPr>
              <a:t>Clayton. Psychiatr Clin North Am. 2016;39:427. </a:t>
            </a:r>
          </a:p>
        </p:txBody>
      </p:sp>
      <p:sp>
        <p:nvSpPr>
          <p:cNvPr id="5" name="Rounded Rectangle 4">
            <a:extLst>
              <a:ext uri="{FF2B5EF4-FFF2-40B4-BE49-F238E27FC236}">
                <a16:creationId xmlns:a16="http://schemas.microsoft.com/office/drawing/2014/main" id="{7CBB5365-B630-D84E-BAF7-52B1094AFB24}"/>
              </a:ext>
            </a:extLst>
          </p:cNvPr>
          <p:cNvSpPr/>
          <p:nvPr/>
        </p:nvSpPr>
        <p:spPr>
          <a:xfrm>
            <a:off x="1121133" y="1455655"/>
            <a:ext cx="1447137" cy="842838"/>
          </a:xfrm>
          <a:prstGeom prst="roundRect">
            <a:avLst>
              <a:gd name="adj" fmla="val 21930"/>
            </a:avLst>
          </a:prstGeom>
          <a:solidFill>
            <a:schemeClr val="tx1">
              <a:lumMod val="95000"/>
            </a:schemeClr>
          </a:solidFill>
          <a:ln w="22225">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Patient warrants</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treatment with</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antipsychotic</a:t>
            </a:r>
          </a:p>
        </p:txBody>
      </p:sp>
      <p:sp>
        <p:nvSpPr>
          <p:cNvPr id="6" name="Rounded Rectangle 5">
            <a:extLst>
              <a:ext uri="{FF2B5EF4-FFF2-40B4-BE49-F238E27FC236}">
                <a16:creationId xmlns:a16="http://schemas.microsoft.com/office/drawing/2014/main" id="{1B77D769-9898-5D46-9424-39732FBEA76B}"/>
              </a:ext>
            </a:extLst>
          </p:cNvPr>
          <p:cNvSpPr/>
          <p:nvPr/>
        </p:nvSpPr>
        <p:spPr>
          <a:xfrm>
            <a:off x="1121133" y="2843361"/>
            <a:ext cx="1447137" cy="842838"/>
          </a:xfrm>
          <a:prstGeom prst="roundRect">
            <a:avLst>
              <a:gd name="adj" fmla="val 21930"/>
            </a:avLst>
          </a:prstGeom>
          <a:solidFill>
            <a:schemeClr val="tx1">
              <a:lumMod val="95000"/>
            </a:schemeClr>
          </a:solidFill>
          <a:ln w="22225">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Patient already</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has SD or is</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concerned about</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developing SD?</a:t>
            </a:r>
          </a:p>
        </p:txBody>
      </p:sp>
      <p:sp>
        <p:nvSpPr>
          <p:cNvPr id="8" name="Rounded Rectangle 7">
            <a:extLst>
              <a:ext uri="{FF2B5EF4-FFF2-40B4-BE49-F238E27FC236}">
                <a16:creationId xmlns:a16="http://schemas.microsoft.com/office/drawing/2014/main" id="{5092BB16-1F01-5543-B19B-51D28129CD38}"/>
              </a:ext>
            </a:extLst>
          </p:cNvPr>
          <p:cNvSpPr/>
          <p:nvPr/>
        </p:nvSpPr>
        <p:spPr>
          <a:xfrm>
            <a:off x="3260033" y="2234315"/>
            <a:ext cx="1447137" cy="842838"/>
          </a:xfrm>
          <a:prstGeom prst="roundRect">
            <a:avLst>
              <a:gd name="adj" fmla="val 21930"/>
            </a:avLst>
          </a:prstGeom>
          <a:solidFill>
            <a:schemeClr val="accent2">
              <a:lumMod val="20000"/>
              <a:lumOff val="80000"/>
            </a:schemeClr>
          </a:solidFill>
          <a:ln w="22225">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Choose a</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medication with a</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more favorable</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SD profile</a:t>
            </a:r>
          </a:p>
        </p:txBody>
      </p:sp>
      <p:sp>
        <p:nvSpPr>
          <p:cNvPr id="7" name="Rounded Rectangle 6">
            <a:extLst>
              <a:ext uri="{FF2B5EF4-FFF2-40B4-BE49-F238E27FC236}">
                <a16:creationId xmlns:a16="http://schemas.microsoft.com/office/drawing/2014/main" id="{010D2193-D13B-5246-827E-A3079550B04F}"/>
              </a:ext>
            </a:extLst>
          </p:cNvPr>
          <p:cNvSpPr/>
          <p:nvPr/>
        </p:nvSpPr>
        <p:spPr>
          <a:xfrm>
            <a:off x="3260033" y="3452407"/>
            <a:ext cx="1447137" cy="842838"/>
          </a:xfrm>
          <a:prstGeom prst="roundRect">
            <a:avLst>
              <a:gd name="adj" fmla="val 21930"/>
            </a:avLst>
          </a:prstGeom>
          <a:solidFill>
            <a:schemeClr val="accent2">
              <a:lumMod val="20000"/>
              <a:lumOff val="80000"/>
            </a:schemeClr>
          </a:solidFill>
          <a:ln w="22225">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Choose any</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appropriate</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medication and</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monitor for SD</a:t>
            </a:r>
          </a:p>
        </p:txBody>
      </p:sp>
      <p:sp>
        <p:nvSpPr>
          <p:cNvPr id="9" name="Rounded Rectangle 8">
            <a:extLst>
              <a:ext uri="{FF2B5EF4-FFF2-40B4-BE49-F238E27FC236}">
                <a16:creationId xmlns:a16="http://schemas.microsoft.com/office/drawing/2014/main" id="{71B02334-F47D-544C-97F4-697894F7689F}"/>
              </a:ext>
            </a:extLst>
          </p:cNvPr>
          <p:cNvSpPr/>
          <p:nvPr/>
        </p:nvSpPr>
        <p:spPr>
          <a:xfrm>
            <a:off x="5037150" y="3452407"/>
            <a:ext cx="1447137" cy="842838"/>
          </a:xfrm>
          <a:prstGeom prst="roundRect">
            <a:avLst>
              <a:gd name="adj" fmla="val 21930"/>
            </a:avLst>
          </a:prstGeom>
          <a:solidFill>
            <a:schemeClr val="accent2">
              <a:lumMod val="20000"/>
              <a:lumOff val="80000"/>
            </a:schemeClr>
          </a:solidFill>
          <a:ln w="22225">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Patient develops</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sexual AE</a:t>
            </a:r>
          </a:p>
        </p:txBody>
      </p:sp>
      <p:sp>
        <p:nvSpPr>
          <p:cNvPr id="10" name="Rounded Rectangle 9">
            <a:extLst>
              <a:ext uri="{FF2B5EF4-FFF2-40B4-BE49-F238E27FC236}">
                <a16:creationId xmlns:a16="http://schemas.microsoft.com/office/drawing/2014/main" id="{D096AABA-689E-5540-97AA-B068AE5CCABD}"/>
              </a:ext>
            </a:extLst>
          </p:cNvPr>
          <p:cNvSpPr/>
          <p:nvPr/>
        </p:nvSpPr>
        <p:spPr>
          <a:xfrm>
            <a:off x="6814267" y="3452407"/>
            <a:ext cx="1447137" cy="842838"/>
          </a:xfrm>
          <a:prstGeom prst="roundRect">
            <a:avLst>
              <a:gd name="adj" fmla="val 21930"/>
            </a:avLst>
          </a:prstGeom>
          <a:solidFill>
            <a:schemeClr val="accent2">
              <a:lumMod val="20000"/>
              <a:lumOff val="80000"/>
            </a:schemeClr>
          </a:solidFill>
          <a:ln w="22225">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pPr>
            <a:r>
              <a:rPr lang="en-US" sz="1300" dirty="0">
                <a:solidFill>
                  <a:schemeClr val="bg1"/>
                </a:solidFill>
                <a:latin typeface="Calibri" panose="020F0502020204030204" pitchFamily="34" charset="0"/>
                <a:cs typeface="Calibri" panose="020F0502020204030204" pitchFamily="34" charset="0"/>
              </a:rPr>
              <a:t>Patient and</a:t>
            </a:r>
            <a:br>
              <a:rPr lang="en-US" sz="1300" dirty="0">
                <a:solidFill>
                  <a:schemeClr val="bg1"/>
                </a:solidFill>
                <a:latin typeface="Calibri" panose="020F0502020204030204" pitchFamily="34" charset="0"/>
                <a:cs typeface="Calibri" panose="020F0502020204030204" pitchFamily="34" charset="0"/>
              </a:rPr>
            </a:br>
            <a:r>
              <a:rPr lang="en-US" sz="1300" dirty="0">
                <a:solidFill>
                  <a:schemeClr val="bg1"/>
                </a:solidFill>
                <a:latin typeface="Calibri" panose="020F0502020204030204" pitchFamily="34" charset="0"/>
                <a:cs typeface="Calibri" panose="020F0502020204030204" pitchFamily="34" charset="0"/>
              </a:rPr>
              <a:t>physician amenable</a:t>
            </a:r>
            <a:br>
              <a:rPr lang="en-US" sz="1300" dirty="0">
                <a:solidFill>
                  <a:schemeClr val="bg1"/>
                </a:solidFill>
                <a:latin typeface="Calibri" panose="020F0502020204030204" pitchFamily="34" charset="0"/>
                <a:cs typeface="Calibri" panose="020F0502020204030204" pitchFamily="34" charset="0"/>
              </a:rPr>
            </a:br>
            <a:r>
              <a:rPr lang="en-US" sz="1300" dirty="0">
                <a:solidFill>
                  <a:schemeClr val="bg1"/>
                </a:solidFill>
                <a:latin typeface="Calibri" panose="020F0502020204030204" pitchFamily="34" charset="0"/>
                <a:cs typeface="Calibri" panose="020F0502020204030204" pitchFamily="34" charset="0"/>
              </a:rPr>
              <a:t>to regimen change?</a:t>
            </a:r>
          </a:p>
        </p:txBody>
      </p:sp>
      <p:sp>
        <p:nvSpPr>
          <p:cNvPr id="11" name="Rounded Rectangle 10">
            <a:extLst>
              <a:ext uri="{FF2B5EF4-FFF2-40B4-BE49-F238E27FC236}">
                <a16:creationId xmlns:a16="http://schemas.microsoft.com/office/drawing/2014/main" id="{CF59B53A-4024-E54B-87E4-D861D8383002}"/>
              </a:ext>
            </a:extLst>
          </p:cNvPr>
          <p:cNvSpPr/>
          <p:nvPr/>
        </p:nvSpPr>
        <p:spPr>
          <a:xfrm>
            <a:off x="8691603" y="2298493"/>
            <a:ext cx="1676069" cy="1237402"/>
          </a:xfrm>
          <a:prstGeom prst="roundRect">
            <a:avLst>
              <a:gd name="adj" fmla="val 21930"/>
            </a:avLst>
          </a:prstGeom>
          <a:solidFill>
            <a:schemeClr val="accent2">
              <a:lumMod val="40000"/>
              <a:lumOff val="60000"/>
            </a:schemeClr>
          </a:solidFill>
          <a:ln w="22225">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45720" tIns="0" rIns="0" bIns="0" numCol="1" spcCol="0" rtlCol="0" fromWordArt="0" anchor="ctr" anchorCtr="0" forceAA="0" compatLnSpc="1">
            <a:prstTxWarp prst="textNoShape">
              <a:avLst/>
            </a:prstTxWarp>
            <a:noAutofit/>
          </a:bodyPr>
          <a:lstStyle/>
          <a:p>
            <a:pPr marL="119063" indent="-119063">
              <a:lnSpc>
                <a:spcPct val="90000"/>
              </a:lnSpc>
              <a:buFont typeface="Arial" panose="020B0604020202020204" pitchFamily="34" charset="0"/>
              <a:buChar char="•"/>
            </a:pPr>
            <a:r>
              <a:rPr lang="en-US" sz="1300" dirty="0">
                <a:solidFill>
                  <a:schemeClr val="bg1"/>
                </a:solidFill>
                <a:latin typeface="Calibri" panose="020F0502020204030204" pitchFamily="34" charset="0"/>
                <a:cs typeface="Calibri" panose="020F0502020204030204" pitchFamily="34" charset="0"/>
              </a:rPr>
              <a:t>Watch and wait</a:t>
            </a:r>
          </a:p>
          <a:p>
            <a:pPr marL="119063" indent="-119063">
              <a:lnSpc>
                <a:spcPct val="90000"/>
              </a:lnSpc>
              <a:buFont typeface="Arial" panose="020B0604020202020204" pitchFamily="34" charset="0"/>
              <a:buChar char="•"/>
            </a:pPr>
            <a:r>
              <a:rPr lang="en-US" sz="1300" dirty="0">
                <a:solidFill>
                  <a:schemeClr val="bg1"/>
                </a:solidFill>
                <a:latin typeface="Calibri" panose="020F0502020204030204" pitchFamily="34" charset="0"/>
                <a:cs typeface="Calibri" panose="020F0502020204030204" pitchFamily="34" charset="0"/>
              </a:rPr>
              <a:t>Reduce dose</a:t>
            </a:r>
          </a:p>
          <a:p>
            <a:pPr marL="119063" indent="-119063">
              <a:lnSpc>
                <a:spcPct val="90000"/>
              </a:lnSpc>
              <a:buFont typeface="Arial" panose="020B0604020202020204" pitchFamily="34" charset="0"/>
              <a:buChar char="•"/>
            </a:pPr>
            <a:r>
              <a:rPr lang="en-US" sz="1300" dirty="0">
                <a:solidFill>
                  <a:schemeClr val="bg1"/>
                </a:solidFill>
                <a:latin typeface="Calibri" panose="020F0502020204030204" pitchFamily="34" charset="0"/>
                <a:cs typeface="Calibri" panose="020F0502020204030204" pitchFamily="34" charset="0"/>
              </a:rPr>
              <a:t>Drug holiday</a:t>
            </a:r>
          </a:p>
          <a:p>
            <a:pPr marL="119063" indent="-119063">
              <a:lnSpc>
                <a:spcPct val="90000"/>
              </a:lnSpc>
              <a:buFont typeface="Arial" panose="020B0604020202020204" pitchFamily="34" charset="0"/>
              <a:buChar char="•"/>
            </a:pPr>
            <a:r>
              <a:rPr lang="en-US" sz="1300" dirty="0">
                <a:solidFill>
                  <a:schemeClr val="bg1"/>
                </a:solidFill>
                <a:latin typeface="Calibri" panose="020F0502020204030204" pitchFamily="34" charset="0"/>
                <a:cs typeface="Calibri" panose="020F0502020204030204" pitchFamily="34" charset="0"/>
              </a:rPr>
              <a:t>Nonpharmacologic</a:t>
            </a:r>
            <a:br>
              <a:rPr lang="en-US" sz="1300" dirty="0">
                <a:solidFill>
                  <a:schemeClr val="bg1"/>
                </a:solidFill>
                <a:latin typeface="Calibri" panose="020F0502020204030204" pitchFamily="34" charset="0"/>
                <a:cs typeface="Calibri" panose="020F0502020204030204" pitchFamily="34" charset="0"/>
              </a:rPr>
            </a:br>
            <a:r>
              <a:rPr lang="en-US" sz="1300" dirty="0">
                <a:solidFill>
                  <a:schemeClr val="bg1"/>
                </a:solidFill>
                <a:latin typeface="Calibri" panose="020F0502020204030204" pitchFamily="34" charset="0"/>
                <a:cs typeface="Calibri" panose="020F0502020204030204" pitchFamily="34" charset="0"/>
              </a:rPr>
              <a:t>options</a:t>
            </a:r>
          </a:p>
        </p:txBody>
      </p:sp>
      <p:sp>
        <p:nvSpPr>
          <p:cNvPr id="12" name="Rounded Rectangle 11">
            <a:extLst>
              <a:ext uri="{FF2B5EF4-FFF2-40B4-BE49-F238E27FC236}">
                <a16:creationId xmlns:a16="http://schemas.microsoft.com/office/drawing/2014/main" id="{0557B72D-F913-E14E-A6A6-93A30BB3885E}"/>
              </a:ext>
            </a:extLst>
          </p:cNvPr>
          <p:cNvSpPr/>
          <p:nvPr/>
        </p:nvSpPr>
        <p:spPr>
          <a:xfrm>
            <a:off x="8691603" y="4211758"/>
            <a:ext cx="1676069" cy="842838"/>
          </a:xfrm>
          <a:prstGeom prst="roundRect">
            <a:avLst>
              <a:gd name="adj" fmla="val 21930"/>
            </a:avLst>
          </a:prstGeom>
          <a:solidFill>
            <a:schemeClr val="accent2">
              <a:lumMod val="40000"/>
              <a:lumOff val="60000"/>
            </a:schemeClr>
          </a:solidFill>
          <a:ln w="22225">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pPr>
            <a:r>
              <a:rPr lang="en-US" sz="1300" dirty="0">
                <a:solidFill>
                  <a:schemeClr val="bg1"/>
                </a:solidFill>
                <a:latin typeface="Calibri" panose="020F0502020204030204" pitchFamily="34" charset="0"/>
                <a:cs typeface="Calibri" panose="020F0502020204030204" pitchFamily="34" charset="0"/>
              </a:rPr>
              <a:t>Is the current regimen</a:t>
            </a:r>
            <a:br>
              <a:rPr lang="en-US" sz="1300" dirty="0">
                <a:solidFill>
                  <a:schemeClr val="bg1"/>
                </a:solidFill>
                <a:latin typeface="Calibri" panose="020F0502020204030204" pitchFamily="34" charset="0"/>
                <a:cs typeface="Calibri" panose="020F0502020204030204" pitchFamily="34" charset="0"/>
              </a:rPr>
            </a:br>
            <a:r>
              <a:rPr lang="en-US" sz="1300" dirty="0">
                <a:solidFill>
                  <a:schemeClr val="bg1"/>
                </a:solidFill>
                <a:latin typeface="Calibri" panose="020F0502020204030204" pitchFamily="34" charset="0"/>
                <a:cs typeface="Calibri" panose="020F0502020204030204" pitchFamily="34" charset="0"/>
              </a:rPr>
              <a:t>fully effective for the</a:t>
            </a:r>
            <a:br>
              <a:rPr lang="en-US" sz="1300" dirty="0">
                <a:solidFill>
                  <a:schemeClr val="bg1"/>
                </a:solidFill>
                <a:latin typeface="Calibri" panose="020F0502020204030204" pitchFamily="34" charset="0"/>
                <a:cs typeface="Calibri" panose="020F0502020204030204" pitchFamily="34" charset="0"/>
              </a:rPr>
            </a:br>
            <a:r>
              <a:rPr lang="en-US" sz="1300" dirty="0">
                <a:solidFill>
                  <a:schemeClr val="bg1"/>
                </a:solidFill>
                <a:latin typeface="Calibri" panose="020F0502020204030204" pitchFamily="34" charset="0"/>
                <a:cs typeface="Calibri" panose="020F0502020204030204" pitchFamily="34" charset="0"/>
              </a:rPr>
              <a:t>primary psychiatric</a:t>
            </a:r>
            <a:br>
              <a:rPr lang="en-US" sz="1300" dirty="0">
                <a:solidFill>
                  <a:schemeClr val="bg1"/>
                </a:solidFill>
                <a:latin typeface="Calibri" panose="020F0502020204030204" pitchFamily="34" charset="0"/>
                <a:cs typeface="Calibri" panose="020F0502020204030204" pitchFamily="34" charset="0"/>
              </a:rPr>
            </a:br>
            <a:r>
              <a:rPr lang="en-US" sz="1300" dirty="0">
                <a:solidFill>
                  <a:schemeClr val="bg1"/>
                </a:solidFill>
                <a:latin typeface="Calibri" panose="020F0502020204030204" pitchFamily="34" charset="0"/>
                <a:cs typeface="Calibri" panose="020F0502020204030204" pitchFamily="34" charset="0"/>
              </a:rPr>
              <a:t>target symptoms?</a:t>
            </a:r>
          </a:p>
        </p:txBody>
      </p:sp>
      <p:sp>
        <p:nvSpPr>
          <p:cNvPr id="13" name="Rounded Rectangle 12">
            <a:extLst>
              <a:ext uri="{FF2B5EF4-FFF2-40B4-BE49-F238E27FC236}">
                <a16:creationId xmlns:a16="http://schemas.microsoft.com/office/drawing/2014/main" id="{E3026D2E-0B46-3C4B-B7A8-A5E2A15A9C36}"/>
              </a:ext>
            </a:extLst>
          </p:cNvPr>
          <p:cNvSpPr/>
          <p:nvPr/>
        </p:nvSpPr>
        <p:spPr>
          <a:xfrm>
            <a:off x="7975157" y="5510250"/>
            <a:ext cx="1447137" cy="842838"/>
          </a:xfrm>
          <a:prstGeom prst="roundRect">
            <a:avLst>
              <a:gd name="adj" fmla="val 21930"/>
            </a:avLst>
          </a:prstGeom>
          <a:solidFill>
            <a:schemeClr val="accent2">
              <a:lumMod val="60000"/>
              <a:lumOff val="40000"/>
            </a:schemeClr>
          </a:solidFill>
          <a:ln w="22225">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Add an antidote to</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current regimen</a:t>
            </a:r>
          </a:p>
        </p:txBody>
      </p:sp>
      <p:sp>
        <p:nvSpPr>
          <p:cNvPr id="14" name="Rounded Rectangle 13">
            <a:extLst>
              <a:ext uri="{FF2B5EF4-FFF2-40B4-BE49-F238E27FC236}">
                <a16:creationId xmlns:a16="http://schemas.microsoft.com/office/drawing/2014/main" id="{C9E0FF4C-7725-8F44-9A4A-BC96DD3E5B14}"/>
              </a:ext>
            </a:extLst>
          </p:cNvPr>
          <p:cNvSpPr/>
          <p:nvPr/>
        </p:nvSpPr>
        <p:spPr>
          <a:xfrm>
            <a:off x="9636980" y="5510250"/>
            <a:ext cx="1447137" cy="842838"/>
          </a:xfrm>
          <a:prstGeom prst="roundRect">
            <a:avLst>
              <a:gd name="adj" fmla="val 21930"/>
            </a:avLst>
          </a:prstGeom>
          <a:solidFill>
            <a:schemeClr val="accent2">
              <a:lumMod val="60000"/>
              <a:lumOff val="40000"/>
            </a:schemeClr>
          </a:solidFill>
          <a:ln w="22225">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pPr>
            <a:r>
              <a:rPr lang="en-US" sz="1300" dirty="0">
                <a:solidFill>
                  <a:schemeClr val="bg1"/>
                </a:solidFill>
                <a:latin typeface="Calibri" panose="020F0502020204030204" pitchFamily="34" charset="0"/>
                <a:cs typeface="Calibri" panose="020F0502020204030204" pitchFamily="34" charset="0"/>
              </a:rPr>
              <a:t>Change to a</a:t>
            </a:r>
            <a:br>
              <a:rPr lang="en-US" sz="1300" dirty="0">
                <a:solidFill>
                  <a:schemeClr val="bg1"/>
                </a:solidFill>
                <a:latin typeface="Calibri" panose="020F0502020204030204" pitchFamily="34" charset="0"/>
                <a:cs typeface="Calibri" panose="020F0502020204030204" pitchFamily="34" charset="0"/>
              </a:rPr>
            </a:br>
            <a:r>
              <a:rPr lang="en-US" sz="1300" dirty="0">
                <a:solidFill>
                  <a:schemeClr val="bg1"/>
                </a:solidFill>
                <a:latin typeface="Calibri" panose="020F0502020204030204" pitchFamily="34" charset="0"/>
                <a:cs typeface="Calibri" panose="020F0502020204030204" pitchFamily="34" charset="0"/>
              </a:rPr>
              <a:t>medication known</a:t>
            </a:r>
            <a:br>
              <a:rPr lang="en-US" sz="1300" dirty="0">
                <a:solidFill>
                  <a:schemeClr val="bg1"/>
                </a:solidFill>
                <a:latin typeface="Calibri" panose="020F0502020204030204" pitchFamily="34" charset="0"/>
                <a:cs typeface="Calibri" panose="020F0502020204030204" pitchFamily="34" charset="0"/>
              </a:rPr>
            </a:br>
            <a:r>
              <a:rPr lang="en-US" sz="1300" dirty="0">
                <a:solidFill>
                  <a:schemeClr val="bg1"/>
                </a:solidFill>
                <a:latin typeface="Calibri" panose="020F0502020204030204" pitchFamily="34" charset="0"/>
                <a:cs typeface="Calibri" panose="020F0502020204030204" pitchFamily="34" charset="0"/>
              </a:rPr>
              <a:t>to cause fewer</a:t>
            </a:r>
            <a:br>
              <a:rPr lang="en-US" sz="1300" dirty="0">
                <a:solidFill>
                  <a:schemeClr val="bg1"/>
                </a:solidFill>
                <a:latin typeface="Calibri" panose="020F0502020204030204" pitchFamily="34" charset="0"/>
                <a:cs typeface="Calibri" panose="020F0502020204030204" pitchFamily="34" charset="0"/>
              </a:rPr>
            </a:br>
            <a:r>
              <a:rPr lang="en-US" sz="1300" dirty="0">
                <a:solidFill>
                  <a:schemeClr val="bg1"/>
                </a:solidFill>
                <a:latin typeface="Calibri" panose="020F0502020204030204" pitchFamily="34" charset="0"/>
                <a:cs typeface="Calibri" panose="020F0502020204030204" pitchFamily="34" charset="0"/>
              </a:rPr>
              <a:t>sexual AEs</a:t>
            </a:r>
          </a:p>
        </p:txBody>
      </p:sp>
      <p:cxnSp>
        <p:nvCxnSpPr>
          <p:cNvPr id="20" name="Elbow Connector 19">
            <a:extLst>
              <a:ext uri="{FF2B5EF4-FFF2-40B4-BE49-F238E27FC236}">
                <a16:creationId xmlns:a16="http://schemas.microsoft.com/office/drawing/2014/main" id="{C3A33A47-2EA9-1144-94FB-697707B0FD18}"/>
              </a:ext>
            </a:extLst>
          </p:cNvPr>
          <p:cNvCxnSpPr>
            <a:stCxn id="6" idx="3"/>
            <a:endCxn id="8" idx="1"/>
          </p:cNvCxnSpPr>
          <p:nvPr/>
        </p:nvCxnSpPr>
        <p:spPr>
          <a:xfrm flipV="1">
            <a:off x="2568270" y="2655734"/>
            <a:ext cx="691763" cy="609046"/>
          </a:xfrm>
          <a:prstGeom prst="bentConnector3">
            <a:avLst/>
          </a:prstGeom>
          <a:ln>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2" name="Elbow Connector 21">
            <a:extLst>
              <a:ext uri="{FF2B5EF4-FFF2-40B4-BE49-F238E27FC236}">
                <a16:creationId xmlns:a16="http://schemas.microsoft.com/office/drawing/2014/main" id="{D05FE59C-00B9-7646-B3D4-2013AB30A271}"/>
              </a:ext>
            </a:extLst>
          </p:cNvPr>
          <p:cNvCxnSpPr>
            <a:stCxn id="6" idx="3"/>
            <a:endCxn id="7" idx="1"/>
          </p:cNvCxnSpPr>
          <p:nvPr/>
        </p:nvCxnSpPr>
        <p:spPr>
          <a:xfrm>
            <a:off x="2568270" y="3264780"/>
            <a:ext cx="691763" cy="609046"/>
          </a:xfrm>
          <a:prstGeom prst="bentConnector3">
            <a:avLst/>
          </a:prstGeom>
          <a:ln>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4" name="Elbow Connector 23">
            <a:extLst>
              <a:ext uri="{FF2B5EF4-FFF2-40B4-BE49-F238E27FC236}">
                <a16:creationId xmlns:a16="http://schemas.microsoft.com/office/drawing/2014/main" id="{397DECFE-13F6-3A48-AC86-CC6EFFC99BBF}"/>
              </a:ext>
            </a:extLst>
          </p:cNvPr>
          <p:cNvCxnSpPr>
            <a:cxnSpLocks/>
            <a:stCxn id="10" idx="3"/>
            <a:endCxn id="11" idx="2"/>
          </p:cNvCxnSpPr>
          <p:nvPr/>
        </p:nvCxnSpPr>
        <p:spPr>
          <a:xfrm flipV="1">
            <a:off x="8261404" y="3535895"/>
            <a:ext cx="1268234" cy="337931"/>
          </a:xfrm>
          <a:prstGeom prst="bentConnector2">
            <a:avLst/>
          </a:prstGeom>
          <a:ln>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6" name="Elbow Connector 25">
            <a:extLst>
              <a:ext uri="{FF2B5EF4-FFF2-40B4-BE49-F238E27FC236}">
                <a16:creationId xmlns:a16="http://schemas.microsoft.com/office/drawing/2014/main" id="{E8C1F80C-48D3-3B45-908D-C27454346702}"/>
              </a:ext>
            </a:extLst>
          </p:cNvPr>
          <p:cNvCxnSpPr>
            <a:endCxn id="12" idx="0"/>
          </p:cNvCxnSpPr>
          <p:nvPr/>
        </p:nvCxnSpPr>
        <p:spPr>
          <a:xfrm>
            <a:off x="8969070" y="3873826"/>
            <a:ext cx="560568" cy="337932"/>
          </a:xfrm>
          <a:prstGeom prst="bentConnector2">
            <a:avLst/>
          </a:prstGeom>
          <a:ln>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8" name="Elbow Connector 27">
            <a:extLst>
              <a:ext uri="{FF2B5EF4-FFF2-40B4-BE49-F238E27FC236}">
                <a16:creationId xmlns:a16="http://schemas.microsoft.com/office/drawing/2014/main" id="{ADDD90EB-DE4F-E54E-B8BB-D9D47F02700D}"/>
              </a:ext>
            </a:extLst>
          </p:cNvPr>
          <p:cNvCxnSpPr>
            <a:stCxn id="12" idx="2"/>
            <a:endCxn id="13" idx="0"/>
          </p:cNvCxnSpPr>
          <p:nvPr/>
        </p:nvCxnSpPr>
        <p:spPr>
          <a:xfrm rot="5400000">
            <a:off x="8886355" y="4866967"/>
            <a:ext cx="455654" cy="830912"/>
          </a:xfrm>
          <a:prstGeom prst="bentConnector3">
            <a:avLst/>
          </a:prstGeom>
          <a:ln>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0" name="Elbow Connector 29">
            <a:extLst>
              <a:ext uri="{FF2B5EF4-FFF2-40B4-BE49-F238E27FC236}">
                <a16:creationId xmlns:a16="http://schemas.microsoft.com/office/drawing/2014/main" id="{DFE4C1F9-E592-A54D-B419-A7205E60F4F6}"/>
              </a:ext>
            </a:extLst>
          </p:cNvPr>
          <p:cNvCxnSpPr>
            <a:stCxn id="12" idx="2"/>
            <a:endCxn id="14" idx="0"/>
          </p:cNvCxnSpPr>
          <p:nvPr/>
        </p:nvCxnSpPr>
        <p:spPr>
          <a:xfrm rot="16200000" flipH="1">
            <a:off x="9717266" y="4866967"/>
            <a:ext cx="455654" cy="830911"/>
          </a:xfrm>
          <a:prstGeom prst="bentConnector3">
            <a:avLst/>
          </a:prstGeom>
          <a:ln>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B42824D4-26BA-8843-B103-27706AFDC733}"/>
              </a:ext>
            </a:extLst>
          </p:cNvPr>
          <p:cNvCxnSpPr>
            <a:stCxn id="5" idx="2"/>
            <a:endCxn id="6" idx="0"/>
          </p:cNvCxnSpPr>
          <p:nvPr/>
        </p:nvCxnSpPr>
        <p:spPr>
          <a:xfrm>
            <a:off x="1844702" y="2298493"/>
            <a:ext cx="0" cy="544868"/>
          </a:xfrm>
          <a:prstGeom prst="straightConnector1">
            <a:avLst/>
          </a:prstGeom>
          <a:ln>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AE9E87D5-CF09-5645-852C-923887034D71}"/>
              </a:ext>
            </a:extLst>
          </p:cNvPr>
          <p:cNvCxnSpPr>
            <a:stCxn id="7" idx="3"/>
            <a:endCxn id="9" idx="1"/>
          </p:cNvCxnSpPr>
          <p:nvPr/>
        </p:nvCxnSpPr>
        <p:spPr>
          <a:xfrm>
            <a:off x="4707170" y="3873826"/>
            <a:ext cx="329980" cy="0"/>
          </a:xfrm>
          <a:prstGeom prst="straightConnector1">
            <a:avLst/>
          </a:prstGeom>
          <a:ln>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4515D222-1879-1A4F-BC23-A02A85B61DD6}"/>
              </a:ext>
            </a:extLst>
          </p:cNvPr>
          <p:cNvCxnSpPr>
            <a:stCxn id="9" idx="3"/>
            <a:endCxn id="10" idx="1"/>
          </p:cNvCxnSpPr>
          <p:nvPr/>
        </p:nvCxnSpPr>
        <p:spPr>
          <a:xfrm>
            <a:off x="6484287" y="3873826"/>
            <a:ext cx="329980" cy="0"/>
          </a:xfrm>
          <a:prstGeom prst="straightConnector1">
            <a:avLst/>
          </a:prstGeom>
          <a:ln>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sp>
        <p:nvSpPr>
          <p:cNvPr id="38" name="TextBox 37">
            <a:extLst>
              <a:ext uri="{FF2B5EF4-FFF2-40B4-BE49-F238E27FC236}">
                <a16:creationId xmlns:a16="http://schemas.microsoft.com/office/drawing/2014/main" id="{2F08A2F3-F9AE-5449-9265-EB17C78DAFF2}"/>
              </a:ext>
            </a:extLst>
          </p:cNvPr>
          <p:cNvSpPr txBox="1"/>
          <p:nvPr/>
        </p:nvSpPr>
        <p:spPr>
          <a:xfrm>
            <a:off x="2463387" y="2656535"/>
            <a:ext cx="449034" cy="307777"/>
          </a:xfrm>
          <a:prstGeom prst="rect">
            <a:avLst/>
          </a:prstGeom>
          <a:noFill/>
          <a:ln>
            <a:noFill/>
          </a:ln>
        </p:spPr>
        <p:txBody>
          <a:bodyPr wrap="none" rtlCol="0">
            <a:spAutoFit/>
          </a:bodyPr>
          <a:lstStyle/>
          <a:p>
            <a:pPr algn="ctr"/>
            <a:r>
              <a:rPr lang="en-US" sz="1400" b="1" dirty="0">
                <a:solidFill>
                  <a:schemeClr val="bg1"/>
                </a:solidFill>
                <a:latin typeface="Calibri" panose="020F0502020204030204" pitchFamily="34" charset="0"/>
                <a:cs typeface="Calibri" panose="020F0502020204030204" pitchFamily="34" charset="0"/>
              </a:rPr>
              <a:t>YES</a:t>
            </a:r>
          </a:p>
        </p:txBody>
      </p:sp>
      <p:sp>
        <p:nvSpPr>
          <p:cNvPr id="39" name="TextBox 38">
            <a:extLst>
              <a:ext uri="{FF2B5EF4-FFF2-40B4-BE49-F238E27FC236}">
                <a16:creationId xmlns:a16="http://schemas.microsoft.com/office/drawing/2014/main" id="{34C444F6-F1C7-7C47-A4F3-513650EBD2FD}"/>
              </a:ext>
            </a:extLst>
          </p:cNvPr>
          <p:cNvSpPr txBox="1"/>
          <p:nvPr/>
        </p:nvSpPr>
        <p:spPr>
          <a:xfrm>
            <a:off x="2511412" y="3618178"/>
            <a:ext cx="425116" cy="307777"/>
          </a:xfrm>
          <a:prstGeom prst="rect">
            <a:avLst/>
          </a:prstGeom>
          <a:noFill/>
          <a:ln>
            <a:noFill/>
          </a:ln>
        </p:spPr>
        <p:txBody>
          <a:bodyPr wrap="none" rtlCol="0">
            <a:spAutoFit/>
          </a:bodyPr>
          <a:lstStyle/>
          <a:p>
            <a:pPr algn="ctr"/>
            <a:r>
              <a:rPr lang="en-US" sz="1400" b="1" dirty="0">
                <a:solidFill>
                  <a:schemeClr val="bg1"/>
                </a:solidFill>
                <a:latin typeface="Calibri" panose="020F0502020204030204" pitchFamily="34" charset="0"/>
                <a:cs typeface="Calibri" panose="020F0502020204030204" pitchFamily="34" charset="0"/>
              </a:rPr>
              <a:t>NO</a:t>
            </a:r>
          </a:p>
        </p:txBody>
      </p:sp>
      <p:sp>
        <p:nvSpPr>
          <p:cNvPr id="40" name="TextBox 39">
            <a:extLst>
              <a:ext uri="{FF2B5EF4-FFF2-40B4-BE49-F238E27FC236}">
                <a16:creationId xmlns:a16="http://schemas.microsoft.com/office/drawing/2014/main" id="{5DC20C71-126F-E14A-AE88-65840432443E}"/>
              </a:ext>
            </a:extLst>
          </p:cNvPr>
          <p:cNvSpPr txBox="1"/>
          <p:nvPr/>
        </p:nvSpPr>
        <p:spPr>
          <a:xfrm>
            <a:off x="9076885" y="3927424"/>
            <a:ext cx="449034" cy="307777"/>
          </a:xfrm>
          <a:prstGeom prst="rect">
            <a:avLst/>
          </a:prstGeom>
          <a:noFill/>
          <a:ln>
            <a:noFill/>
          </a:ln>
        </p:spPr>
        <p:txBody>
          <a:bodyPr wrap="none" rtlCol="0">
            <a:spAutoFit/>
          </a:bodyPr>
          <a:lstStyle/>
          <a:p>
            <a:pPr algn="ctr"/>
            <a:r>
              <a:rPr lang="en-US" sz="1400" b="1" dirty="0">
                <a:solidFill>
                  <a:schemeClr val="bg1"/>
                </a:solidFill>
                <a:latin typeface="Calibri" panose="020F0502020204030204" pitchFamily="34" charset="0"/>
                <a:cs typeface="Calibri" panose="020F0502020204030204" pitchFamily="34" charset="0"/>
              </a:rPr>
              <a:t>YES</a:t>
            </a:r>
          </a:p>
        </p:txBody>
      </p:sp>
      <p:sp>
        <p:nvSpPr>
          <p:cNvPr id="41" name="TextBox 40">
            <a:extLst>
              <a:ext uri="{FF2B5EF4-FFF2-40B4-BE49-F238E27FC236}">
                <a16:creationId xmlns:a16="http://schemas.microsoft.com/office/drawing/2014/main" id="{A6664427-CD27-A748-AF63-2E215578F3B4}"/>
              </a:ext>
            </a:extLst>
          </p:cNvPr>
          <p:cNvSpPr txBox="1"/>
          <p:nvPr/>
        </p:nvSpPr>
        <p:spPr>
          <a:xfrm>
            <a:off x="9124910" y="3570472"/>
            <a:ext cx="425116" cy="307777"/>
          </a:xfrm>
          <a:prstGeom prst="rect">
            <a:avLst/>
          </a:prstGeom>
          <a:noFill/>
          <a:ln>
            <a:noFill/>
          </a:ln>
        </p:spPr>
        <p:txBody>
          <a:bodyPr wrap="none" rtlCol="0">
            <a:spAutoFit/>
          </a:bodyPr>
          <a:lstStyle/>
          <a:p>
            <a:pPr algn="ctr"/>
            <a:r>
              <a:rPr lang="en-US" sz="1400" b="1" dirty="0">
                <a:solidFill>
                  <a:schemeClr val="bg1"/>
                </a:solidFill>
                <a:latin typeface="Calibri" panose="020F0502020204030204" pitchFamily="34" charset="0"/>
                <a:cs typeface="Calibri" panose="020F0502020204030204" pitchFamily="34" charset="0"/>
              </a:rPr>
              <a:t>NO</a:t>
            </a:r>
          </a:p>
        </p:txBody>
      </p:sp>
      <p:sp>
        <p:nvSpPr>
          <p:cNvPr id="42" name="TextBox 41">
            <a:extLst>
              <a:ext uri="{FF2B5EF4-FFF2-40B4-BE49-F238E27FC236}">
                <a16:creationId xmlns:a16="http://schemas.microsoft.com/office/drawing/2014/main" id="{CBDB46B7-5C15-E947-94FA-E0807D45AC73}"/>
              </a:ext>
            </a:extLst>
          </p:cNvPr>
          <p:cNvSpPr txBox="1"/>
          <p:nvPr/>
        </p:nvSpPr>
        <p:spPr>
          <a:xfrm>
            <a:off x="8234908" y="5248640"/>
            <a:ext cx="449034" cy="307777"/>
          </a:xfrm>
          <a:prstGeom prst="rect">
            <a:avLst/>
          </a:prstGeom>
          <a:noFill/>
          <a:ln>
            <a:noFill/>
          </a:ln>
        </p:spPr>
        <p:txBody>
          <a:bodyPr wrap="none" rtlCol="0">
            <a:spAutoFit/>
          </a:bodyPr>
          <a:lstStyle/>
          <a:p>
            <a:pPr algn="ctr"/>
            <a:r>
              <a:rPr lang="en-US" sz="1400" b="1" dirty="0">
                <a:solidFill>
                  <a:schemeClr val="bg1"/>
                </a:solidFill>
                <a:latin typeface="Calibri" panose="020F0502020204030204" pitchFamily="34" charset="0"/>
                <a:cs typeface="Calibri" panose="020F0502020204030204" pitchFamily="34" charset="0"/>
              </a:rPr>
              <a:t>YES</a:t>
            </a:r>
          </a:p>
        </p:txBody>
      </p:sp>
      <p:sp>
        <p:nvSpPr>
          <p:cNvPr id="43" name="TextBox 42">
            <a:extLst>
              <a:ext uri="{FF2B5EF4-FFF2-40B4-BE49-F238E27FC236}">
                <a16:creationId xmlns:a16="http://schemas.microsoft.com/office/drawing/2014/main" id="{E5E3A366-74CB-8F4F-B2AC-D4C340C9F4EA}"/>
              </a:ext>
            </a:extLst>
          </p:cNvPr>
          <p:cNvSpPr txBox="1"/>
          <p:nvPr/>
        </p:nvSpPr>
        <p:spPr>
          <a:xfrm>
            <a:off x="10362676" y="5248640"/>
            <a:ext cx="425116" cy="307777"/>
          </a:xfrm>
          <a:prstGeom prst="rect">
            <a:avLst/>
          </a:prstGeom>
          <a:noFill/>
          <a:ln>
            <a:noFill/>
          </a:ln>
        </p:spPr>
        <p:txBody>
          <a:bodyPr wrap="none" rtlCol="0">
            <a:spAutoFit/>
          </a:bodyPr>
          <a:lstStyle/>
          <a:p>
            <a:pPr algn="ctr"/>
            <a:r>
              <a:rPr lang="en-US" sz="1400" b="1" dirty="0">
                <a:solidFill>
                  <a:schemeClr val="bg1"/>
                </a:solidFill>
                <a:latin typeface="Calibri" panose="020F0502020204030204" pitchFamily="34" charset="0"/>
                <a:cs typeface="Calibri" panose="020F0502020204030204" pitchFamily="34" charset="0"/>
              </a:rPr>
              <a:t>NO</a:t>
            </a:r>
          </a:p>
        </p:txBody>
      </p:sp>
      <p:grpSp>
        <p:nvGrpSpPr>
          <p:cNvPr id="31" name="Group 1">
            <a:extLst>
              <a:ext uri="{FF2B5EF4-FFF2-40B4-BE49-F238E27FC236}">
                <a16:creationId xmlns:a16="http://schemas.microsoft.com/office/drawing/2014/main" id="{B71FF2A5-418C-4C85-AE70-E4704AEFB528}"/>
              </a:ext>
            </a:extLst>
          </p:cNvPr>
          <p:cNvGrpSpPr>
            <a:grpSpLocks/>
          </p:cNvGrpSpPr>
          <p:nvPr/>
        </p:nvGrpSpPr>
        <p:grpSpPr bwMode="auto">
          <a:xfrm>
            <a:off x="9392911" y="6213768"/>
            <a:ext cx="2488502" cy="449064"/>
            <a:chOff x="9602074" y="3550251"/>
            <a:chExt cx="2488502" cy="449257"/>
          </a:xfrm>
        </p:grpSpPr>
        <p:pic>
          <p:nvPicPr>
            <p:cNvPr id="33" name="Picture 32">
              <a:extLst>
                <a:ext uri="{FF2B5EF4-FFF2-40B4-BE49-F238E27FC236}">
                  <a16:creationId xmlns:a16="http://schemas.microsoft.com/office/drawing/2014/main" id="{C6DA9556-9347-4A71-B782-F7C3457719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5" name="Rectangle 8">
              <a:extLst>
                <a:ext uri="{FF2B5EF4-FFF2-40B4-BE49-F238E27FC236}">
                  <a16:creationId xmlns:a16="http://schemas.microsoft.com/office/drawing/2014/main" id="{3555D61D-11F8-40C2-88B5-46F03E46A5A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8009979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Clinical Manifestations of Hyperprolactinemia</a:t>
            </a:r>
          </a:p>
        </p:txBody>
      </p:sp>
      <p:sp>
        <p:nvSpPr>
          <p:cNvPr id="10" name="Content Placeholder 9"/>
          <p:cNvSpPr>
            <a:spLocks noGrp="1"/>
          </p:cNvSpPr>
          <p:nvPr>
            <p:ph sz="half" idx="1"/>
          </p:nvPr>
        </p:nvSpPr>
        <p:spPr/>
        <p:txBody>
          <a:bodyPr/>
          <a:lstStyle/>
          <a:p>
            <a:r>
              <a:rPr lang="en-US" sz="2400" dirty="0"/>
              <a:t>Anxiety, depression, hostility </a:t>
            </a:r>
          </a:p>
          <a:p>
            <a:r>
              <a:rPr lang="en-US" sz="2400" dirty="0"/>
              <a:t>Decreased bone mineral density and osteoporosis </a:t>
            </a:r>
          </a:p>
          <a:p>
            <a:r>
              <a:rPr lang="en-US" sz="2400" dirty="0"/>
              <a:t>Infertility </a:t>
            </a:r>
          </a:p>
          <a:p>
            <a:r>
              <a:rPr lang="en-US" sz="2400" dirty="0"/>
              <a:t>Disturbed menstrual cycles </a:t>
            </a:r>
          </a:p>
          <a:p>
            <a:r>
              <a:rPr lang="en-US" sz="2400" dirty="0"/>
              <a:t>Anovulation, amenorrhea, or irregular cycles </a:t>
            </a:r>
          </a:p>
          <a:p>
            <a:r>
              <a:rPr lang="en-US" sz="2400" dirty="0"/>
              <a:t>Decreased testosterone levels and sperm mobility </a:t>
            </a:r>
          </a:p>
          <a:p>
            <a:endParaRPr lang="en-US" sz="2400" dirty="0"/>
          </a:p>
        </p:txBody>
      </p:sp>
      <p:sp>
        <p:nvSpPr>
          <p:cNvPr id="11" name="Text Placeholder 10"/>
          <p:cNvSpPr>
            <a:spLocks noGrp="1"/>
          </p:cNvSpPr>
          <p:nvPr>
            <p:ph sz="half" idx="2"/>
          </p:nvPr>
        </p:nvSpPr>
        <p:spPr/>
        <p:txBody>
          <a:bodyPr/>
          <a:lstStyle/>
          <a:p>
            <a:r>
              <a:rPr lang="en-US" sz="2400" dirty="0"/>
              <a:t>Sexual dysfunction </a:t>
            </a:r>
          </a:p>
          <a:p>
            <a:pPr lvl="1"/>
            <a:r>
              <a:rPr lang="en-US" sz="2200" dirty="0"/>
              <a:t>Decreased libido/arousal;</a:t>
            </a:r>
            <a:br>
              <a:rPr lang="en-US" sz="2200" dirty="0"/>
            </a:br>
            <a:r>
              <a:rPr lang="en-US" sz="2200" dirty="0"/>
              <a:t>un- or hypo-orgasmia </a:t>
            </a:r>
          </a:p>
          <a:p>
            <a:r>
              <a:rPr lang="en-US" sz="2400" dirty="0"/>
              <a:t>Increased risk of cardiovascular disorders </a:t>
            </a:r>
          </a:p>
          <a:p>
            <a:r>
              <a:rPr lang="en-US" sz="2400" dirty="0"/>
              <a:t>Breast engorgement and galactorrhea </a:t>
            </a:r>
          </a:p>
          <a:p>
            <a:r>
              <a:rPr lang="en-US" sz="2400" dirty="0"/>
              <a:t>Increased risk of breast cancer</a:t>
            </a:r>
          </a:p>
          <a:p>
            <a:r>
              <a:rPr lang="en-US" sz="2400" dirty="0"/>
              <a:t>Increased risk of tardive dyskinesia? </a:t>
            </a:r>
          </a:p>
          <a:p>
            <a:r>
              <a:rPr lang="en-US" sz="2400" dirty="0"/>
              <a:t>Abnormal function of the immune system? </a:t>
            </a:r>
          </a:p>
          <a:p>
            <a:endParaRPr lang="en-US" sz="2400" dirty="0"/>
          </a:p>
        </p:txBody>
      </p:sp>
      <p:sp>
        <p:nvSpPr>
          <p:cNvPr id="3" name="Rectangle 2">
            <a:extLst>
              <a:ext uri="{FF2B5EF4-FFF2-40B4-BE49-F238E27FC236}">
                <a16:creationId xmlns:a16="http://schemas.microsoft.com/office/drawing/2014/main" id="{315DB9A3-2F2C-40A8-B8E6-95E0F31D0258}"/>
              </a:ext>
            </a:extLst>
          </p:cNvPr>
          <p:cNvSpPr/>
          <p:nvPr/>
        </p:nvSpPr>
        <p:spPr>
          <a:xfrm>
            <a:off x="393760" y="6377238"/>
            <a:ext cx="7342496" cy="276999"/>
          </a:xfrm>
          <a:prstGeom prst="rect">
            <a:avLst/>
          </a:prstGeom>
        </p:spPr>
        <p:txBody>
          <a:bodyPr wrap="square">
            <a:spAutoFit/>
          </a:bodyPr>
          <a:lstStyle/>
          <a:p>
            <a:r>
              <a:rPr lang="en-US" sz="1200" dirty="0">
                <a:solidFill>
                  <a:srgbClr val="455560"/>
                </a:solidFill>
                <a:latin typeface="Calibri" panose="020F0502020204030204" pitchFamily="34" charset="0"/>
                <a:cs typeface="Arial" panose="020B0604020202020204" pitchFamily="34" charset="0"/>
              </a:rPr>
              <a:t>Halbreich. Psychoneuroendocrinology. 2003;28:53. </a:t>
            </a:r>
          </a:p>
        </p:txBody>
      </p:sp>
      <p:grpSp>
        <p:nvGrpSpPr>
          <p:cNvPr id="6" name="Group 1">
            <a:extLst>
              <a:ext uri="{FF2B5EF4-FFF2-40B4-BE49-F238E27FC236}">
                <a16:creationId xmlns:a16="http://schemas.microsoft.com/office/drawing/2014/main" id="{57339B21-3789-4345-9D07-063B3EF2413E}"/>
              </a:ext>
            </a:extLst>
          </p:cNvPr>
          <p:cNvGrpSpPr>
            <a:grpSpLocks/>
          </p:cNvGrpSpPr>
          <p:nvPr/>
        </p:nvGrpSpPr>
        <p:grpSpPr bwMode="auto">
          <a:xfrm>
            <a:off x="9392911" y="6213768"/>
            <a:ext cx="2488502" cy="449064"/>
            <a:chOff x="9602074" y="3550251"/>
            <a:chExt cx="2488502" cy="449257"/>
          </a:xfrm>
        </p:grpSpPr>
        <p:pic>
          <p:nvPicPr>
            <p:cNvPr id="7" name="Picture 6">
              <a:extLst>
                <a:ext uri="{FF2B5EF4-FFF2-40B4-BE49-F238E27FC236}">
                  <a16:creationId xmlns:a16="http://schemas.microsoft.com/office/drawing/2014/main" id="{349BE505-D77F-4D75-8577-47D77C442E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E14950F6-5A5A-46D8-9F8D-47758051868D}"/>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8079752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76C03-C2A3-4847-8790-0F9C3238C1FE}"/>
              </a:ext>
            </a:extLst>
          </p:cNvPr>
          <p:cNvSpPr>
            <a:spLocks noGrp="1"/>
          </p:cNvSpPr>
          <p:nvPr>
            <p:ph type="title"/>
          </p:nvPr>
        </p:nvSpPr>
        <p:spPr/>
        <p:txBody>
          <a:bodyPr/>
          <a:lstStyle/>
          <a:p>
            <a:r>
              <a:rPr lang="en-US" dirty="0"/>
              <a:t>Variation in Antipsychotics: Effect on Prolactin Increase</a:t>
            </a:r>
          </a:p>
        </p:txBody>
      </p:sp>
      <p:sp>
        <p:nvSpPr>
          <p:cNvPr id="14" name="Content Placeholder 13">
            <a:extLst>
              <a:ext uri="{FF2B5EF4-FFF2-40B4-BE49-F238E27FC236}">
                <a16:creationId xmlns:a16="http://schemas.microsoft.com/office/drawing/2014/main" id="{E7FE8B49-DFDB-4C96-B275-40C86FFAAE0F}"/>
              </a:ext>
            </a:extLst>
          </p:cNvPr>
          <p:cNvSpPr>
            <a:spLocks noGrp="1"/>
          </p:cNvSpPr>
          <p:nvPr>
            <p:ph idx="1"/>
          </p:nvPr>
        </p:nvSpPr>
        <p:spPr>
          <a:xfrm>
            <a:off x="604675" y="1513047"/>
            <a:ext cx="10877529" cy="517719"/>
          </a:xfrm>
        </p:spPr>
        <p:txBody>
          <a:bodyPr/>
          <a:lstStyle/>
          <a:p>
            <a:r>
              <a:rPr lang="en-US" sz="2600" dirty="0"/>
              <a:t>Meta-analysis of 212 studies of patients with schizophrenia (N = 43,049 )</a:t>
            </a:r>
            <a:r>
              <a:rPr lang="en-US" sz="2600" baseline="30000" dirty="0"/>
              <a:t>[1]</a:t>
            </a:r>
          </a:p>
        </p:txBody>
      </p:sp>
      <p:sp>
        <p:nvSpPr>
          <p:cNvPr id="9" name="TextBox 8">
            <a:extLst>
              <a:ext uri="{FF2B5EF4-FFF2-40B4-BE49-F238E27FC236}">
                <a16:creationId xmlns:a16="http://schemas.microsoft.com/office/drawing/2014/main" id="{D042340E-6724-43CD-82AB-2CA91FFE78DF}"/>
              </a:ext>
            </a:extLst>
          </p:cNvPr>
          <p:cNvSpPr txBox="1"/>
          <p:nvPr/>
        </p:nvSpPr>
        <p:spPr>
          <a:xfrm>
            <a:off x="7898483" y="2286954"/>
            <a:ext cx="3592097" cy="1015663"/>
          </a:xfrm>
          <a:prstGeom prst="rect">
            <a:avLst/>
          </a:prstGeom>
          <a:noFill/>
        </p:spPr>
        <p:txBody>
          <a:bodyPr wrap="square" rtlCol="0">
            <a:spAutoFit/>
          </a:bodyPr>
          <a:lstStyle/>
          <a:p>
            <a:pPr marL="342900" indent="-342900">
              <a:buFont typeface="Wingdings" panose="05000000000000000000" pitchFamily="2" charset="2"/>
              <a:buChar char="§"/>
            </a:pPr>
            <a:r>
              <a:rPr lang="en-US" sz="2000" dirty="0">
                <a:solidFill>
                  <a:schemeClr val="bg1"/>
                </a:solidFill>
                <a:latin typeface="Calibri" panose="020F0502020204030204" pitchFamily="34" charset="0"/>
                <a:cs typeface="Calibri" panose="020F0502020204030204" pitchFamily="34" charset="0"/>
              </a:rPr>
              <a:t>Brexpiprazole, not shown, does not generally increase prolactin levels</a:t>
            </a:r>
            <a:r>
              <a:rPr lang="en-US" sz="2000" baseline="30000" dirty="0">
                <a:solidFill>
                  <a:schemeClr val="bg1"/>
                </a:solidFill>
                <a:latin typeface="Calibri" panose="020F0502020204030204" pitchFamily="34" charset="0"/>
                <a:cs typeface="Calibri" panose="020F0502020204030204" pitchFamily="34" charset="0"/>
              </a:rPr>
              <a:t>[2]</a:t>
            </a:r>
          </a:p>
        </p:txBody>
      </p:sp>
      <p:sp>
        <p:nvSpPr>
          <p:cNvPr id="10" name="Rectangle 9">
            <a:extLst>
              <a:ext uri="{FF2B5EF4-FFF2-40B4-BE49-F238E27FC236}">
                <a16:creationId xmlns:a16="http://schemas.microsoft.com/office/drawing/2014/main" id="{373CDB83-190E-465E-97E4-DDBC6C9E0237}"/>
              </a:ext>
            </a:extLst>
          </p:cNvPr>
          <p:cNvSpPr/>
          <p:nvPr/>
        </p:nvSpPr>
        <p:spPr>
          <a:xfrm>
            <a:off x="396027" y="6376634"/>
            <a:ext cx="7342496" cy="276999"/>
          </a:xfrm>
          <a:prstGeom prst="rect">
            <a:avLst/>
          </a:prstGeom>
        </p:spPr>
        <p:txBody>
          <a:bodyPr wrap="square">
            <a:spAutoFit/>
          </a:bodyPr>
          <a:lstStyle/>
          <a:p>
            <a:r>
              <a:rPr lang="en-US" sz="1200" dirty="0">
                <a:solidFill>
                  <a:srgbClr val="455560"/>
                </a:solidFill>
                <a:latin typeface="Calibri" panose="020F0502020204030204" pitchFamily="34" charset="0"/>
                <a:cs typeface="Arial" panose="020B0604020202020204" pitchFamily="34" charset="0"/>
              </a:rPr>
              <a:t>1. Leucht. Lancet. 2013;382:951. 2. Ivkovic. </a:t>
            </a:r>
            <a:r>
              <a:rPr lang="nl-NL" sz="1200" dirty="0">
                <a:solidFill>
                  <a:srgbClr val="455560"/>
                </a:solidFill>
                <a:latin typeface="Calibri" panose="020F0502020204030204" pitchFamily="34" charset="0"/>
                <a:cs typeface="Arial" panose="020B0604020202020204" pitchFamily="34" charset="0"/>
              </a:rPr>
              <a:t>J Clin Psychopharmacol. 2019;39:13.</a:t>
            </a:r>
            <a:endParaRPr lang="en-US" sz="1200" dirty="0">
              <a:solidFill>
                <a:srgbClr val="455560"/>
              </a:solidFill>
              <a:latin typeface="Calibri" panose="020F0502020204030204" pitchFamily="34" charset="0"/>
              <a:cs typeface="Arial" panose="020B0604020202020204" pitchFamily="34" charset="0"/>
            </a:endParaRPr>
          </a:p>
        </p:txBody>
      </p:sp>
      <p:grpSp>
        <p:nvGrpSpPr>
          <p:cNvPr id="11" name="Group 1">
            <a:extLst>
              <a:ext uri="{FF2B5EF4-FFF2-40B4-BE49-F238E27FC236}">
                <a16:creationId xmlns:a16="http://schemas.microsoft.com/office/drawing/2014/main" id="{BB4AE567-FF26-4E89-8077-3C1C2F184457}"/>
              </a:ext>
            </a:extLst>
          </p:cNvPr>
          <p:cNvGrpSpPr>
            <a:grpSpLocks/>
          </p:cNvGrpSpPr>
          <p:nvPr/>
        </p:nvGrpSpPr>
        <p:grpSpPr bwMode="auto">
          <a:xfrm>
            <a:off x="9392911" y="6213768"/>
            <a:ext cx="2488502" cy="449064"/>
            <a:chOff x="9602074" y="3550251"/>
            <a:chExt cx="2488502" cy="449257"/>
          </a:xfrm>
        </p:grpSpPr>
        <p:pic>
          <p:nvPicPr>
            <p:cNvPr id="12" name="Picture 11">
              <a:extLst>
                <a:ext uri="{FF2B5EF4-FFF2-40B4-BE49-F238E27FC236}">
                  <a16:creationId xmlns:a16="http://schemas.microsoft.com/office/drawing/2014/main" id="{7D0127FE-47CE-42F9-8C93-42524DE708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DF961446-C18A-4FA2-9ECD-60ECC7AECE5C}"/>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cxnSp>
        <p:nvCxnSpPr>
          <p:cNvPr id="15" name="Straight Connector 14">
            <a:extLst>
              <a:ext uri="{FF2B5EF4-FFF2-40B4-BE49-F238E27FC236}">
                <a16:creationId xmlns:a16="http://schemas.microsoft.com/office/drawing/2014/main" id="{3C1AFCF0-84DD-4735-9668-04366CD75F03}"/>
              </a:ext>
            </a:extLst>
          </p:cNvPr>
          <p:cNvCxnSpPr>
            <a:cxnSpLocks/>
          </p:cNvCxnSpPr>
          <p:nvPr/>
        </p:nvCxnSpPr>
        <p:spPr bwMode="auto">
          <a:xfrm flipV="1">
            <a:off x="5921817" y="2283002"/>
            <a:ext cx="0" cy="2755529"/>
          </a:xfrm>
          <a:prstGeom prst="line">
            <a:avLst/>
          </a:prstGeom>
          <a:noFill/>
          <a:ln w="28575" cap="flat" cmpd="sng" algn="ctr">
            <a:solidFill>
              <a:schemeClr val="bg1"/>
            </a:solidFill>
            <a:prstDash val="solid"/>
            <a:round/>
            <a:headEnd type="none" w="med" len="med"/>
            <a:tailEnd type="none" w="med" len="med"/>
          </a:ln>
          <a:effectLst/>
        </p:spPr>
      </p:cxnSp>
      <p:sp>
        <p:nvSpPr>
          <p:cNvPr id="16" name="TextBox 15">
            <a:extLst>
              <a:ext uri="{FF2B5EF4-FFF2-40B4-BE49-F238E27FC236}">
                <a16:creationId xmlns:a16="http://schemas.microsoft.com/office/drawing/2014/main" id="{97D654EB-EFC1-407C-87DF-14BB0CA821CA}"/>
              </a:ext>
            </a:extLst>
          </p:cNvPr>
          <p:cNvSpPr txBox="1"/>
          <p:nvPr/>
        </p:nvSpPr>
        <p:spPr bwMode="auto">
          <a:xfrm>
            <a:off x="2479490" y="1947270"/>
            <a:ext cx="45635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Prolactin Increase, Standardized Mean Difference (95% Cl)</a:t>
            </a:r>
          </a:p>
        </p:txBody>
      </p:sp>
      <p:sp>
        <p:nvSpPr>
          <p:cNvPr id="17" name="Freeform: Shape 16">
            <a:extLst>
              <a:ext uri="{FF2B5EF4-FFF2-40B4-BE49-F238E27FC236}">
                <a16:creationId xmlns:a16="http://schemas.microsoft.com/office/drawing/2014/main" id="{853FAA61-8B4F-4175-87A2-216B5008225C}"/>
              </a:ext>
            </a:extLst>
          </p:cNvPr>
          <p:cNvSpPr/>
          <p:nvPr/>
        </p:nvSpPr>
        <p:spPr bwMode="auto">
          <a:xfrm>
            <a:off x="5112553" y="5055606"/>
            <a:ext cx="3230397" cy="45719"/>
          </a:xfrm>
          <a:custGeom>
            <a:avLst/>
            <a:gdLst>
              <a:gd name="connsiteX0" fmla="*/ 0 w 4091233"/>
              <a:gd name="connsiteY0" fmla="*/ 0 h 2875175"/>
              <a:gd name="connsiteX1" fmla="*/ 0 w 4091233"/>
              <a:gd name="connsiteY1" fmla="*/ 2875175 h 2875175"/>
              <a:gd name="connsiteX2" fmla="*/ 4091233 w 4091233"/>
              <a:gd name="connsiteY2" fmla="*/ 2875175 h 2875175"/>
              <a:gd name="connsiteX0" fmla="*/ 0 w 4091233"/>
              <a:gd name="connsiteY0" fmla="*/ 0 h 0"/>
              <a:gd name="connsiteX1" fmla="*/ 4091233 w 4091233"/>
              <a:gd name="connsiteY1" fmla="*/ 0 h 0"/>
            </a:gdLst>
            <a:ahLst/>
            <a:cxnLst>
              <a:cxn ang="0">
                <a:pos x="connsiteX0" y="connsiteY0"/>
              </a:cxn>
              <a:cxn ang="0">
                <a:pos x="connsiteX1" y="connsiteY1"/>
              </a:cxn>
            </a:cxnLst>
            <a:rect l="l" t="t" r="r" b="b"/>
            <a:pathLst>
              <a:path w="4091233">
                <a:moveTo>
                  <a:pt x="0" y="0"/>
                </a:moveTo>
                <a:lnTo>
                  <a:pt x="4091233"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CEF8EC84-57ED-4A27-A7C3-3C15D920F8A4}"/>
              </a:ext>
            </a:extLst>
          </p:cNvPr>
          <p:cNvSpPr txBox="1"/>
          <p:nvPr/>
        </p:nvSpPr>
        <p:spPr bwMode="auto">
          <a:xfrm>
            <a:off x="1801967" y="2271474"/>
            <a:ext cx="3018647" cy="2677656"/>
          </a:xfrm>
          <a:prstGeom prst="rect">
            <a:avLst/>
          </a:prstGeom>
          <a:noFill/>
        </p:spPr>
        <p:txBody>
          <a:bodyPr wrap="none">
            <a:spAutoFit/>
          </a:bodyPr>
          <a:lstStyle/>
          <a:p>
            <a:pPr marL="0" marR="0" lvl="0" indent="0" defTabSz="685800" rtl="0" eaLnBrk="1" fontAlgn="base" latinLnBrk="0" hangingPunct="1">
              <a:spcBef>
                <a:spcPct val="0"/>
              </a:spcBef>
              <a:spcAft>
                <a:spcPct val="0"/>
              </a:spcAft>
              <a:buClrTx/>
              <a:buSzTx/>
              <a:buFontTx/>
              <a:buNone/>
              <a:tabLst/>
              <a:defRPr/>
            </a:pPr>
            <a:r>
              <a:rPr kumimoji="0" lang="fr-CA"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Aripiprazole</a:t>
            </a: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-0.22 (-0.46 to 0.03)</a:t>
            </a:r>
          </a:p>
          <a:p>
            <a:pPr defTabSz="685800" fontAlgn="base">
              <a:spcBef>
                <a:spcPct val="0"/>
              </a:spcBef>
              <a:spcAft>
                <a:spcPct val="0"/>
              </a:spcAft>
              <a:defRPr/>
            </a:pPr>
            <a:r>
              <a:rPr lang="fr-CA" sz="1400" b="1" dirty="0">
                <a:solidFill>
                  <a:srgbClr val="000000"/>
                </a:solidFill>
                <a:latin typeface="Calibri" panose="020F0502020204030204" pitchFamily="34" charset="0"/>
                <a:cs typeface="Arial" panose="020B0604020202020204" pitchFamily="34" charset="0"/>
              </a:rPr>
              <a:t>Quetiapine</a:t>
            </a:r>
            <a:r>
              <a:rPr lang="fr-CA" sz="1400" dirty="0">
                <a:solidFill>
                  <a:srgbClr val="000000"/>
                </a:solidFill>
                <a:latin typeface="Calibri" panose="020F0502020204030204" pitchFamily="34" charset="0"/>
                <a:cs typeface="Arial" panose="020B0604020202020204" pitchFamily="34" charset="0"/>
              </a:rPr>
              <a:t>	-0.05 (-0.23 to 0.13)</a:t>
            </a:r>
            <a:endParaRPr lang="en-CA" sz="1400" dirty="0">
              <a:solidFill>
                <a:srgbClr val="000000"/>
              </a:solidFill>
              <a:latin typeface="Calibri" panose="020F0502020204030204" pitchFamily="34" charset="0"/>
              <a:cs typeface="Arial" panose="020B0604020202020204" pitchFamily="34" charset="0"/>
            </a:endParaRPr>
          </a:p>
          <a:p>
            <a:pPr defTabSz="685800" fontAlgn="base">
              <a:spcBef>
                <a:spcPct val="0"/>
              </a:spcBef>
              <a:spcAft>
                <a:spcPct val="0"/>
              </a:spcAft>
              <a:defRPr/>
            </a:pPr>
            <a:r>
              <a:rPr lang="fr-CA" sz="1400" b="1" dirty="0">
                <a:solidFill>
                  <a:srgbClr val="000000"/>
                </a:solidFill>
                <a:latin typeface="Calibri" panose="020F0502020204030204" pitchFamily="34" charset="0"/>
                <a:cs typeface="Arial" panose="020B0604020202020204" pitchFamily="34" charset="0"/>
              </a:rPr>
              <a:t>Asenapine</a:t>
            </a:r>
            <a:r>
              <a:rPr lang="fr-CA" sz="1400" dirty="0">
                <a:solidFill>
                  <a:srgbClr val="000000"/>
                </a:solidFill>
                <a:latin typeface="Calibri" panose="020F0502020204030204" pitchFamily="34" charset="0"/>
                <a:cs typeface="Arial" panose="020B0604020202020204" pitchFamily="34" charset="0"/>
              </a:rPr>
              <a:t> 	 0.12 (-0.12 to 0.37)</a:t>
            </a:r>
            <a:endParaRPr lang="en-CA" sz="1400" dirty="0">
              <a:solidFill>
                <a:srgbClr val="000000"/>
              </a:solidFill>
              <a:latin typeface="Calibri" panose="020F0502020204030204" pitchFamily="34" charset="0"/>
              <a:cs typeface="Arial" panose="020B0604020202020204" pitchFamily="34" charset="0"/>
            </a:endParaRPr>
          </a:p>
          <a:p>
            <a:pPr defTabSz="685800" fontAlgn="base">
              <a:spcBef>
                <a:spcPct val="0"/>
              </a:spcBef>
              <a:spcAft>
                <a:spcPct val="0"/>
              </a:spcAft>
              <a:defRPr/>
            </a:pPr>
            <a:r>
              <a:rPr lang="fr-CA" sz="1400" b="1" dirty="0">
                <a:solidFill>
                  <a:srgbClr val="000000"/>
                </a:solidFill>
                <a:latin typeface="Calibri" panose="020F0502020204030204" pitchFamily="34" charset="0"/>
                <a:cs typeface="Arial" panose="020B0604020202020204" pitchFamily="34" charset="0"/>
              </a:rPr>
              <a:t>Olanzapine</a:t>
            </a:r>
            <a:r>
              <a:rPr lang="fr-CA" sz="1400" dirty="0">
                <a:solidFill>
                  <a:srgbClr val="000000"/>
                </a:solidFill>
                <a:latin typeface="Calibri" panose="020F0502020204030204" pitchFamily="34" charset="0"/>
                <a:cs typeface="Arial" panose="020B0604020202020204" pitchFamily="34" charset="0"/>
              </a:rPr>
              <a:t> 	 0.14 (0 to 0.28)</a:t>
            </a:r>
            <a:endParaRPr lang="en-CA" sz="1400" dirty="0">
              <a:solidFill>
                <a:srgbClr val="000000"/>
              </a:solidFill>
              <a:latin typeface="Calibri" panose="020F0502020204030204" pitchFamily="34" charset="0"/>
              <a:cs typeface="Arial" panose="020B0604020202020204" pitchFamily="34" charset="0"/>
            </a:endParaRPr>
          </a:p>
          <a:p>
            <a:pPr defTabSz="685800" fontAlgn="base">
              <a:spcBef>
                <a:spcPct val="0"/>
              </a:spcBef>
              <a:spcAft>
                <a:spcPct val="0"/>
              </a:spcAft>
              <a:defRPr/>
            </a:pPr>
            <a:r>
              <a:rPr lang="fr-CA" sz="1400" b="1" dirty="0">
                <a:solidFill>
                  <a:srgbClr val="000000"/>
                </a:solidFill>
                <a:latin typeface="Calibri" panose="020F0502020204030204" pitchFamily="34" charset="0"/>
                <a:cs typeface="Arial" panose="020B0604020202020204" pitchFamily="34" charset="0"/>
              </a:rPr>
              <a:t>Chlorpromazine</a:t>
            </a:r>
            <a:r>
              <a:rPr lang="fr-CA" sz="1400" dirty="0">
                <a:solidFill>
                  <a:srgbClr val="000000"/>
                </a:solidFill>
                <a:latin typeface="Calibri" panose="020F0502020204030204" pitchFamily="34" charset="0"/>
                <a:cs typeface="Arial" panose="020B0604020202020204" pitchFamily="34" charset="0"/>
              </a:rPr>
              <a:t> 	 0.16 (-0.48 to 0.8)</a:t>
            </a:r>
            <a:endParaRPr lang="en-CA" sz="1400" dirty="0">
              <a:solidFill>
                <a:srgbClr val="000000"/>
              </a:solidFill>
              <a:latin typeface="Calibri" panose="020F0502020204030204" pitchFamily="34" charset="0"/>
              <a:cs typeface="Arial" panose="020B0604020202020204" pitchFamily="34" charset="0"/>
            </a:endParaRPr>
          </a:p>
          <a:p>
            <a:pPr defTabSz="685800" fontAlgn="base">
              <a:spcBef>
                <a:spcPct val="0"/>
              </a:spcBef>
              <a:spcAft>
                <a:spcPct val="0"/>
              </a:spcAft>
              <a:defRPr/>
            </a:pPr>
            <a:r>
              <a:rPr lang="fr-CA" sz="1400" b="1" dirty="0">
                <a:solidFill>
                  <a:srgbClr val="000000"/>
                </a:solidFill>
                <a:latin typeface="Calibri" panose="020F0502020204030204" pitchFamily="34" charset="0"/>
                <a:cs typeface="Arial" panose="020B0604020202020204" pitchFamily="34" charset="0"/>
              </a:rPr>
              <a:t>Iloperidone</a:t>
            </a:r>
            <a:r>
              <a:rPr lang="fr-CA" sz="1400" dirty="0">
                <a:solidFill>
                  <a:srgbClr val="000000"/>
                </a:solidFill>
                <a:latin typeface="Calibri" panose="020F0502020204030204" pitchFamily="34" charset="0"/>
                <a:cs typeface="Arial" panose="020B0604020202020204" pitchFamily="34" charset="0"/>
              </a:rPr>
              <a:t> 	 0.21 (-0.09 to 0.51)</a:t>
            </a:r>
            <a:endParaRPr lang="en-CA" sz="1400" dirty="0">
              <a:solidFill>
                <a:srgbClr val="000000"/>
              </a:solidFill>
              <a:latin typeface="Calibri" panose="020F0502020204030204" pitchFamily="34" charset="0"/>
              <a:cs typeface="Arial" panose="020B0604020202020204" pitchFamily="34" charset="0"/>
            </a:endParaRPr>
          </a:p>
          <a:p>
            <a:pPr defTabSz="685800" fontAlgn="base">
              <a:spcBef>
                <a:spcPct val="0"/>
              </a:spcBef>
              <a:spcAft>
                <a:spcPct val="0"/>
              </a:spcAft>
              <a:defRPr/>
            </a:pPr>
            <a:r>
              <a:rPr lang="fr-CA" sz="1400" b="1" dirty="0">
                <a:solidFill>
                  <a:srgbClr val="000000"/>
                </a:solidFill>
                <a:latin typeface="Calibri" panose="020F0502020204030204" pitchFamily="34" charset="0"/>
                <a:cs typeface="Arial" panose="020B0604020202020204" pitchFamily="34" charset="0"/>
              </a:rPr>
              <a:t>Ziprasidone</a:t>
            </a:r>
            <a:r>
              <a:rPr lang="fr-CA" sz="1400" dirty="0">
                <a:solidFill>
                  <a:srgbClr val="000000"/>
                </a:solidFill>
                <a:latin typeface="Calibri" panose="020F0502020204030204" pitchFamily="34" charset="0"/>
                <a:cs typeface="Arial" panose="020B0604020202020204" pitchFamily="34" charset="0"/>
              </a:rPr>
              <a:t> 	 0.25 (0.01 to 0.49)</a:t>
            </a:r>
            <a:endParaRPr lang="en-CA" sz="1400" dirty="0">
              <a:solidFill>
                <a:srgbClr val="000000"/>
              </a:solidFill>
              <a:latin typeface="Calibri" panose="020F0502020204030204" pitchFamily="34" charset="0"/>
              <a:cs typeface="Arial" panose="020B0604020202020204" pitchFamily="34" charset="0"/>
            </a:endParaRPr>
          </a:p>
          <a:p>
            <a:pPr defTabSz="685800" fontAlgn="base">
              <a:spcBef>
                <a:spcPct val="0"/>
              </a:spcBef>
              <a:spcAft>
                <a:spcPct val="0"/>
              </a:spcAft>
              <a:defRPr/>
            </a:pPr>
            <a:r>
              <a:rPr lang="fr-CA" sz="1400" b="1" dirty="0">
                <a:solidFill>
                  <a:srgbClr val="000000"/>
                </a:solidFill>
                <a:latin typeface="Calibri" panose="020F0502020204030204" pitchFamily="34" charset="0"/>
                <a:cs typeface="Arial" panose="020B0604020202020204" pitchFamily="34" charset="0"/>
              </a:rPr>
              <a:t>Lurasidone</a:t>
            </a:r>
            <a:r>
              <a:rPr lang="fr-CA" sz="1400" dirty="0">
                <a:solidFill>
                  <a:srgbClr val="000000"/>
                </a:solidFill>
                <a:latin typeface="Calibri" panose="020F0502020204030204" pitchFamily="34" charset="0"/>
                <a:cs typeface="Arial" panose="020B0604020202020204" pitchFamily="34" charset="0"/>
              </a:rPr>
              <a:t> 	 0.34 (0.11 to 0.57)</a:t>
            </a:r>
            <a:endParaRPr lang="en-CA" sz="1400" dirty="0">
              <a:solidFill>
                <a:srgbClr val="000000"/>
              </a:solidFill>
              <a:latin typeface="Calibri" panose="020F0502020204030204" pitchFamily="34" charset="0"/>
              <a:cs typeface="Arial" panose="020B0604020202020204" pitchFamily="34" charset="0"/>
            </a:endParaRPr>
          </a:p>
          <a:p>
            <a:pPr defTabSz="685800" fontAlgn="base">
              <a:spcBef>
                <a:spcPct val="0"/>
              </a:spcBef>
              <a:spcAft>
                <a:spcPct val="0"/>
              </a:spcAft>
              <a:defRPr/>
            </a:pPr>
            <a:r>
              <a:rPr lang="fr-CA" sz="1400" b="1" dirty="0">
                <a:solidFill>
                  <a:srgbClr val="000000"/>
                </a:solidFill>
                <a:latin typeface="Calibri" panose="020F0502020204030204" pitchFamily="34" charset="0"/>
                <a:cs typeface="Arial" panose="020B0604020202020204" pitchFamily="34" charset="0"/>
              </a:rPr>
              <a:t>Sertindole</a:t>
            </a:r>
            <a:r>
              <a:rPr lang="fr-CA" sz="1400" dirty="0">
                <a:solidFill>
                  <a:srgbClr val="000000"/>
                </a:solidFill>
                <a:latin typeface="Calibri" panose="020F0502020204030204" pitchFamily="34" charset="0"/>
                <a:cs typeface="Arial" panose="020B0604020202020204" pitchFamily="34" charset="0"/>
              </a:rPr>
              <a:t> 	 0.45 (0.16 to 0.74)</a:t>
            </a:r>
            <a:endParaRPr lang="en-CA" sz="1400" dirty="0">
              <a:solidFill>
                <a:srgbClr val="000000"/>
              </a:solidFill>
              <a:latin typeface="Calibri" panose="020F0502020204030204" pitchFamily="34" charset="0"/>
              <a:cs typeface="Arial" panose="020B0604020202020204" pitchFamily="34" charset="0"/>
            </a:endParaRPr>
          </a:p>
          <a:p>
            <a:pPr defTabSz="685800" fontAlgn="base">
              <a:spcBef>
                <a:spcPct val="0"/>
              </a:spcBef>
              <a:spcAft>
                <a:spcPct val="0"/>
              </a:spcAft>
              <a:defRPr/>
            </a:pPr>
            <a:r>
              <a:rPr lang="fr-CA" sz="1400" b="1" dirty="0">
                <a:solidFill>
                  <a:srgbClr val="000000"/>
                </a:solidFill>
                <a:latin typeface="Calibri" panose="020F0502020204030204" pitchFamily="34" charset="0"/>
                <a:cs typeface="Arial" panose="020B0604020202020204" pitchFamily="34" charset="0"/>
              </a:rPr>
              <a:t>Halperidol</a:t>
            </a:r>
            <a:r>
              <a:rPr lang="fr-CA" sz="1400" dirty="0">
                <a:solidFill>
                  <a:srgbClr val="000000"/>
                </a:solidFill>
                <a:latin typeface="Calibri" panose="020F0502020204030204" pitchFamily="34" charset="0"/>
                <a:cs typeface="Arial" panose="020B0604020202020204" pitchFamily="34" charset="0"/>
              </a:rPr>
              <a:t> 	 0.70 (0.56 to 0.85)</a:t>
            </a:r>
            <a:endParaRPr lang="en-CA" sz="1400" dirty="0">
              <a:solidFill>
                <a:srgbClr val="000000"/>
              </a:solidFill>
              <a:latin typeface="Calibri" panose="020F0502020204030204" pitchFamily="34" charset="0"/>
              <a:cs typeface="Arial" panose="020B0604020202020204" pitchFamily="34" charset="0"/>
            </a:endParaRPr>
          </a:p>
          <a:p>
            <a:pPr defTabSz="685800" fontAlgn="base">
              <a:spcBef>
                <a:spcPct val="0"/>
              </a:spcBef>
              <a:spcAft>
                <a:spcPct val="0"/>
              </a:spcAft>
              <a:defRPr/>
            </a:pPr>
            <a:r>
              <a:rPr lang="fr-CA" sz="1400" b="1" dirty="0">
                <a:solidFill>
                  <a:srgbClr val="000000"/>
                </a:solidFill>
                <a:latin typeface="Calibri" panose="020F0502020204030204" pitchFamily="34" charset="0"/>
                <a:cs typeface="Arial" panose="020B0604020202020204" pitchFamily="34" charset="0"/>
              </a:rPr>
              <a:t>Risperidone</a:t>
            </a:r>
            <a:r>
              <a:rPr lang="fr-CA" sz="1400" dirty="0">
                <a:solidFill>
                  <a:srgbClr val="000000"/>
                </a:solidFill>
                <a:latin typeface="Calibri" panose="020F0502020204030204" pitchFamily="34" charset="0"/>
                <a:cs typeface="Arial" panose="020B0604020202020204" pitchFamily="34" charset="0"/>
              </a:rPr>
              <a:t> 	 1.23 1.06 to 1.40)</a:t>
            </a:r>
            <a:endParaRPr lang="en-CA" sz="1400" dirty="0">
              <a:solidFill>
                <a:srgbClr val="000000"/>
              </a:solidFill>
              <a:latin typeface="Calibri" panose="020F0502020204030204" pitchFamily="34" charset="0"/>
              <a:cs typeface="Arial" panose="020B0604020202020204" pitchFamily="34" charset="0"/>
            </a:endParaRPr>
          </a:p>
          <a:p>
            <a:pPr defTabSz="685800" fontAlgn="base">
              <a:spcBef>
                <a:spcPct val="0"/>
              </a:spcBef>
              <a:spcAft>
                <a:spcPct val="0"/>
              </a:spcAft>
              <a:defRPr/>
            </a:pPr>
            <a:r>
              <a:rPr lang="fr-CA" sz="1400" b="1" dirty="0">
                <a:solidFill>
                  <a:srgbClr val="000000"/>
                </a:solidFill>
                <a:latin typeface="Calibri" panose="020F0502020204030204" pitchFamily="34" charset="0"/>
                <a:cs typeface="Arial" panose="020B0604020202020204" pitchFamily="34" charset="0"/>
              </a:rPr>
              <a:t>Paliperidone</a:t>
            </a:r>
            <a:r>
              <a:rPr lang="fr-CA" sz="1400" dirty="0">
                <a:solidFill>
                  <a:srgbClr val="000000"/>
                </a:solidFill>
                <a:latin typeface="Calibri" panose="020F0502020204030204" pitchFamily="34" charset="0"/>
                <a:cs typeface="Arial" panose="020B0604020202020204" pitchFamily="34" charset="0"/>
              </a:rPr>
              <a:t> 	 1.30 (1.08 to 1.51)</a:t>
            </a:r>
            <a:endParaRPr lang="en-CA" sz="1400" dirty="0">
              <a:solidFill>
                <a:srgbClr val="000000"/>
              </a:solidFill>
              <a:latin typeface="Calibri" panose="020F050202020403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AF528087-0769-4EB7-8C90-AB461BEC2550}"/>
              </a:ext>
            </a:extLst>
          </p:cNvPr>
          <p:cNvSpPr txBox="1"/>
          <p:nvPr/>
        </p:nvSpPr>
        <p:spPr bwMode="auto">
          <a:xfrm>
            <a:off x="5786689" y="5072526"/>
            <a:ext cx="276038"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5A38CEA9-D4D8-456C-81E3-E4B2AC864D44}"/>
              </a:ext>
            </a:extLst>
          </p:cNvPr>
          <p:cNvSpPr txBox="1"/>
          <p:nvPr/>
        </p:nvSpPr>
        <p:spPr bwMode="auto">
          <a:xfrm>
            <a:off x="7334417" y="5078471"/>
            <a:ext cx="412292"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 name="TextBox 20">
            <a:extLst>
              <a:ext uri="{FF2B5EF4-FFF2-40B4-BE49-F238E27FC236}">
                <a16:creationId xmlns:a16="http://schemas.microsoft.com/office/drawing/2014/main" id="{770642C7-AD78-4A60-A61B-EE104A55B941}"/>
              </a:ext>
            </a:extLst>
          </p:cNvPr>
          <p:cNvSpPr txBox="1"/>
          <p:nvPr/>
        </p:nvSpPr>
        <p:spPr bwMode="auto">
          <a:xfrm>
            <a:off x="4870139" y="5072526"/>
            <a:ext cx="466794"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7F2F0594-23CE-41EE-82C5-229104A41DBA}"/>
              </a:ext>
            </a:extLst>
          </p:cNvPr>
          <p:cNvSpPr txBox="1"/>
          <p:nvPr/>
        </p:nvSpPr>
        <p:spPr bwMode="auto">
          <a:xfrm>
            <a:off x="8129777" y="5075541"/>
            <a:ext cx="412292"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TextBox 25">
            <a:extLst>
              <a:ext uri="{FF2B5EF4-FFF2-40B4-BE49-F238E27FC236}">
                <a16:creationId xmlns:a16="http://schemas.microsoft.com/office/drawing/2014/main" id="{81954A01-3A6D-4AE4-B318-CFE712E21964}"/>
              </a:ext>
            </a:extLst>
          </p:cNvPr>
          <p:cNvSpPr txBox="1"/>
          <p:nvPr/>
        </p:nvSpPr>
        <p:spPr bwMode="auto">
          <a:xfrm>
            <a:off x="6512657" y="5072526"/>
            <a:ext cx="412292"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23" name="Group 122">
            <a:extLst>
              <a:ext uri="{FF2B5EF4-FFF2-40B4-BE49-F238E27FC236}">
                <a16:creationId xmlns:a16="http://schemas.microsoft.com/office/drawing/2014/main" id="{7349ECD2-EE60-497A-B8AA-C79AEE9390B6}"/>
              </a:ext>
            </a:extLst>
          </p:cNvPr>
          <p:cNvGrpSpPr/>
          <p:nvPr/>
        </p:nvGrpSpPr>
        <p:grpSpPr>
          <a:xfrm>
            <a:off x="5117035" y="5050796"/>
            <a:ext cx="3221429" cy="72847"/>
            <a:chOff x="3512614" y="5585891"/>
            <a:chExt cx="3211083" cy="68041"/>
          </a:xfrm>
        </p:grpSpPr>
        <p:sp>
          <p:nvSpPr>
            <p:cNvPr id="28" name="Line 5">
              <a:extLst>
                <a:ext uri="{FF2B5EF4-FFF2-40B4-BE49-F238E27FC236}">
                  <a16:creationId xmlns:a16="http://schemas.microsoft.com/office/drawing/2014/main" id="{5728ADD9-07E4-4D9F-B3CD-383C9579335C}"/>
                </a:ext>
              </a:extLst>
            </p:cNvPr>
            <p:cNvSpPr>
              <a:spLocks noChangeShapeType="1"/>
            </p:cNvSpPr>
            <p:nvPr/>
          </p:nvSpPr>
          <p:spPr bwMode="auto">
            <a:xfrm>
              <a:off x="3512614" y="5585891"/>
              <a:ext cx="0" cy="68041"/>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 name="Line 5">
              <a:extLst>
                <a:ext uri="{FF2B5EF4-FFF2-40B4-BE49-F238E27FC236}">
                  <a16:creationId xmlns:a16="http://schemas.microsoft.com/office/drawing/2014/main" id="{D4345EBA-8C3F-444B-843F-A15B4648EC07}"/>
                </a:ext>
              </a:extLst>
            </p:cNvPr>
            <p:cNvSpPr>
              <a:spLocks noChangeShapeType="1"/>
            </p:cNvSpPr>
            <p:nvPr/>
          </p:nvSpPr>
          <p:spPr bwMode="auto">
            <a:xfrm>
              <a:off x="5118156" y="5585891"/>
              <a:ext cx="0" cy="68041"/>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 name="Line 5">
              <a:extLst>
                <a:ext uri="{FF2B5EF4-FFF2-40B4-BE49-F238E27FC236}">
                  <a16:creationId xmlns:a16="http://schemas.microsoft.com/office/drawing/2014/main" id="{9DC6319A-6FE9-4B25-AF4F-1446DA9B4985}"/>
                </a:ext>
              </a:extLst>
            </p:cNvPr>
            <p:cNvSpPr>
              <a:spLocks noChangeShapeType="1"/>
            </p:cNvSpPr>
            <p:nvPr/>
          </p:nvSpPr>
          <p:spPr bwMode="auto">
            <a:xfrm>
              <a:off x="4315385" y="5585891"/>
              <a:ext cx="0" cy="68041"/>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 name="Line 5">
              <a:extLst>
                <a:ext uri="{FF2B5EF4-FFF2-40B4-BE49-F238E27FC236}">
                  <a16:creationId xmlns:a16="http://schemas.microsoft.com/office/drawing/2014/main" id="{E094E302-C71F-4380-948E-A7268D926652}"/>
                </a:ext>
              </a:extLst>
            </p:cNvPr>
            <p:cNvSpPr>
              <a:spLocks noChangeShapeType="1"/>
            </p:cNvSpPr>
            <p:nvPr/>
          </p:nvSpPr>
          <p:spPr bwMode="auto">
            <a:xfrm>
              <a:off x="5920927" y="5585891"/>
              <a:ext cx="0" cy="68041"/>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 name="Line 5">
              <a:extLst>
                <a:ext uri="{FF2B5EF4-FFF2-40B4-BE49-F238E27FC236}">
                  <a16:creationId xmlns:a16="http://schemas.microsoft.com/office/drawing/2014/main" id="{21773FA1-1CA8-43DF-9DE0-509B23BB5D55}"/>
                </a:ext>
              </a:extLst>
            </p:cNvPr>
            <p:cNvSpPr>
              <a:spLocks noChangeShapeType="1"/>
            </p:cNvSpPr>
            <p:nvPr/>
          </p:nvSpPr>
          <p:spPr bwMode="auto">
            <a:xfrm>
              <a:off x="6723697" y="5585891"/>
              <a:ext cx="0" cy="68041"/>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6" name="TextBox 35">
            <a:extLst>
              <a:ext uri="{FF2B5EF4-FFF2-40B4-BE49-F238E27FC236}">
                <a16:creationId xmlns:a16="http://schemas.microsoft.com/office/drawing/2014/main" id="{1EC0782A-5B23-44CC-A67C-CE26B85133BE}"/>
              </a:ext>
            </a:extLst>
          </p:cNvPr>
          <p:cNvSpPr txBox="1"/>
          <p:nvPr/>
        </p:nvSpPr>
        <p:spPr bwMode="auto">
          <a:xfrm>
            <a:off x="3948842" y="5354731"/>
            <a:ext cx="19546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More Prolactin Increase</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 Placebo</a:t>
            </a:r>
          </a:p>
        </p:txBody>
      </p:sp>
      <p:cxnSp>
        <p:nvCxnSpPr>
          <p:cNvPr id="38" name="Straight Arrow Connector 37">
            <a:extLst>
              <a:ext uri="{FF2B5EF4-FFF2-40B4-BE49-F238E27FC236}">
                <a16:creationId xmlns:a16="http://schemas.microsoft.com/office/drawing/2014/main" id="{18339FC8-EDAC-4CA0-8EE7-849FFF10B8C8}"/>
              </a:ext>
            </a:extLst>
          </p:cNvPr>
          <p:cNvCxnSpPr>
            <a:cxnSpLocks/>
          </p:cNvCxnSpPr>
          <p:nvPr/>
        </p:nvCxnSpPr>
        <p:spPr bwMode="auto">
          <a:xfrm flipH="1">
            <a:off x="5100604" y="5352595"/>
            <a:ext cx="605192" cy="0"/>
          </a:xfrm>
          <a:prstGeom prst="straightConnector1">
            <a:avLst/>
          </a:prstGeom>
          <a:noFill/>
          <a:ln w="28575" cap="flat" cmpd="sng" algn="ctr">
            <a:solidFill>
              <a:schemeClr val="bg1"/>
            </a:solidFill>
            <a:prstDash val="solid"/>
            <a:round/>
            <a:headEnd type="none" w="med" len="med"/>
            <a:tailEnd type="triangle"/>
          </a:ln>
          <a:effectLst/>
        </p:spPr>
      </p:cxnSp>
      <p:grpSp>
        <p:nvGrpSpPr>
          <p:cNvPr id="127" name="Group 126">
            <a:extLst>
              <a:ext uri="{FF2B5EF4-FFF2-40B4-BE49-F238E27FC236}">
                <a16:creationId xmlns:a16="http://schemas.microsoft.com/office/drawing/2014/main" id="{1D8BA30D-5108-4850-8209-5BED29AAAA98}"/>
              </a:ext>
            </a:extLst>
          </p:cNvPr>
          <p:cNvGrpSpPr/>
          <p:nvPr/>
        </p:nvGrpSpPr>
        <p:grpSpPr>
          <a:xfrm>
            <a:off x="5175592" y="2387475"/>
            <a:ext cx="802027" cy="99284"/>
            <a:chOff x="3556342" y="2452127"/>
            <a:chExt cx="802027" cy="99284"/>
          </a:xfrm>
        </p:grpSpPr>
        <p:grpSp>
          <p:nvGrpSpPr>
            <p:cNvPr id="39" name="Group 38">
              <a:extLst>
                <a:ext uri="{FF2B5EF4-FFF2-40B4-BE49-F238E27FC236}">
                  <a16:creationId xmlns:a16="http://schemas.microsoft.com/office/drawing/2014/main" id="{2C31E59E-47D8-4D2A-8032-F3BDA4491955}"/>
                </a:ext>
              </a:extLst>
            </p:cNvPr>
            <p:cNvGrpSpPr/>
            <p:nvPr/>
          </p:nvGrpSpPr>
          <p:grpSpPr>
            <a:xfrm>
              <a:off x="3556342" y="2452127"/>
              <a:ext cx="802027" cy="99284"/>
              <a:chOff x="6777351" y="3159508"/>
              <a:chExt cx="981893" cy="198944"/>
            </a:xfrm>
          </p:grpSpPr>
          <p:cxnSp>
            <p:nvCxnSpPr>
              <p:cNvPr id="40" name="Straight Connector 39">
                <a:extLst>
                  <a:ext uri="{FF2B5EF4-FFF2-40B4-BE49-F238E27FC236}">
                    <a16:creationId xmlns:a16="http://schemas.microsoft.com/office/drawing/2014/main" id="{BD5EB01A-CC4A-4841-BF97-B09FCEA618AC}"/>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8BFE083-EC67-4827-B4B0-A660CBB7387E}"/>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FB78ED2C-3D97-457C-A480-0D8142EBBE6C}"/>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sp>
          <p:nvSpPr>
            <p:cNvPr id="103" name="Rectangle 102">
              <a:extLst>
                <a:ext uri="{FF2B5EF4-FFF2-40B4-BE49-F238E27FC236}">
                  <a16:creationId xmlns:a16="http://schemas.microsoft.com/office/drawing/2014/main" id="{501B1660-20D8-41B4-84A7-8010C60FE787}"/>
                </a:ext>
              </a:extLst>
            </p:cNvPr>
            <p:cNvSpPr/>
            <p:nvPr/>
          </p:nvSpPr>
          <p:spPr bwMode="auto">
            <a:xfrm>
              <a:off x="3916775" y="2463220"/>
              <a:ext cx="85941" cy="85941"/>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28" name="Group 127">
            <a:extLst>
              <a:ext uri="{FF2B5EF4-FFF2-40B4-BE49-F238E27FC236}">
                <a16:creationId xmlns:a16="http://schemas.microsoft.com/office/drawing/2014/main" id="{76FDBD5C-B6A3-4FAF-B69D-4E9C529F0B92}"/>
              </a:ext>
            </a:extLst>
          </p:cNvPr>
          <p:cNvGrpSpPr/>
          <p:nvPr/>
        </p:nvGrpSpPr>
        <p:grpSpPr>
          <a:xfrm>
            <a:off x="5560386" y="2590233"/>
            <a:ext cx="573145" cy="99284"/>
            <a:chOff x="3941136" y="2674549"/>
            <a:chExt cx="573145" cy="99284"/>
          </a:xfrm>
        </p:grpSpPr>
        <p:grpSp>
          <p:nvGrpSpPr>
            <p:cNvPr id="43" name="Group 42">
              <a:extLst>
                <a:ext uri="{FF2B5EF4-FFF2-40B4-BE49-F238E27FC236}">
                  <a16:creationId xmlns:a16="http://schemas.microsoft.com/office/drawing/2014/main" id="{78D2C29F-F294-4B08-9316-4F954B79A0A5}"/>
                </a:ext>
              </a:extLst>
            </p:cNvPr>
            <p:cNvGrpSpPr/>
            <p:nvPr/>
          </p:nvGrpSpPr>
          <p:grpSpPr>
            <a:xfrm>
              <a:off x="3941136" y="2674549"/>
              <a:ext cx="573145" cy="99284"/>
              <a:chOff x="6777351" y="3159508"/>
              <a:chExt cx="981893" cy="198944"/>
            </a:xfrm>
          </p:grpSpPr>
          <p:cxnSp>
            <p:nvCxnSpPr>
              <p:cNvPr id="44" name="Straight Connector 43">
                <a:extLst>
                  <a:ext uri="{FF2B5EF4-FFF2-40B4-BE49-F238E27FC236}">
                    <a16:creationId xmlns:a16="http://schemas.microsoft.com/office/drawing/2014/main" id="{439DAD16-8BC5-4F4A-860B-5E42DD6FE95B}"/>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BEB2AE7-6203-4B0A-AA4E-688BFBB153E1}"/>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BEF7E0A-3302-402F-856E-00049D0E6090}"/>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sp>
          <p:nvSpPr>
            <p:cNvPr id="104" name="Rectangle 103">
              <a:extLst>
                <a:ext uri="{FF2B5EF4-FFF2-40B4-BE49-F238E27FC236}">
                  <a16:creationId xmlns:a16="http://schemas.microsoft.com/office/drawing/2014/main" id="{09F4FC52-E3CB-4F8A-854B-3D7E74F89987}"/>
                </a:ext>
              </a:extLst>
            </p:cNvPr>
            <p:cNvSpPr/>
            <p:nvPr/>
          </p:nvSpPr>
          <p:spPr bwMode="auto">
            <a:xfrm>
              <a:off x="4184737" y="2681942"/>
              <a:ext cx="85941" cy="85941"/>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29" name="Group 128">
            <a:extLst>
              <a:ext uri="{FF2B5EF4-FFF2-40B4-BE49-F238E27FC236}">
                <a16:creationId xmlns:a16="http://schemas.microsoft.com/office/drawing/2014/main" id="{3BB19818-9A9B-45CB-B77A-D5E68FAA7E8B}"/>
              </a:ext>
            </a:extLst>
          </p:cNvPr>
          <p:cNvGrpSpPr/>
          <p:nvPr/>
        </p:nvGrpSpPr>
        <p:grpSpPr>
          <a:xfrm>
            <a:off x="5733125" y="2817813"/>
            <a:ext cx="801403" cy="99284"/>
            <a:chOff x="4113875" y="2882465"/>
            <a:chExt cx="801403" cy="99284"/>
          </a:xfrm>
        </p:grpSpPr>
        <p:grpSp>
          <p:nvGrpSpPr>
            <p:cNvPr id="47" name="Group 46">
              <a:extLst>
                <a:ext uri="{FF2B5EF4-FFF2-40B4-BE49-F238E27FC236}">
                  <a16:creationId xmlns:a16="http://schemas.microsoft.com/office/drawing/2014/main" id="{E543B659-B427-4608-8169-4253FBD8E60E}"/>
                </a:ext>
              </a:extLst>
            </p:cNvPr>
            <p:cNvGrpSpPr/>
            <p:nvPr/>
          </p:nvGrpSpPr>
          <p:grpSpPr>
            <a:xfrm>
              <a:off x="4113875" y="2882465"/>
              <a:ext cx="801403" cy="99284"/>
              <a:chOff x="6777351" y="3159508"/>
              <a:chExt cx="981893" cy="198944"/>
            </a:xfrm>
          </p:grpSpPr>
          <p:cxnSp>
            <p:nvCxnSpPr>
              <p:cNvPr id="48" name="Straight Connector 47">
                <a:extLst>
                  <a:ext uri="{FF2B5EF4-FFF2-40B4-BE49-F238E27FC236}">
                    <a16:creationId xmlns:a16="http://schemas.microsoft.com/office/drawing/2014/main" id="{7C3CFCE8-67A2-4857-AE75-2F7516900FF5}"/>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972C0002-016A-40F7-BACA-DF0373CCEF89}"/>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7B27CFB0-715E-4F2D-ABC1-280A91034616}"/>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sp>
          <p:nvSpPr>
            <p:cNvPr id="105" name="Rectangle 104">
              <a:extLst>
                <a:ext uri="{FF2B5EF4-FFF2-40B4-BE49-F238E27FC236}">
                  <a16:creationId xmlns:a16="http://schemas.microsoft.com/office/drawing/2014/main" id="{077100B9-2077-400C-BDA2-6E37B5B1E0F6}"/>
                </a:ext>
              </a:extLst>
            </p:cNvPr>
            <p:cNvSpPr/>
            <p:nvPr/>
          </p:nvSpPr>
          <p:spPr bwMode="auto">
            <a:xfrm>
              <a:off x="4464739" y="2890587"/>
              <a:ext cx="85941" cy="85941"/>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30" name="Group 129">
            <a:extLst>
              <a:ext uri="{FF2B5EF4-FFF2-40B4-BE49-F238E27FC236}">
                <a16:creationId xmlns:a16="http://schemas.microsoft.com/office/drawing/2014/main" id="{F362946E-55D7-40F3-BAF8-3B34DD6E04A8}"/>
              </a:ext>
            </a:extLst>
          </p:cNvPr>
          <p:cNvGrpSpPr/>
          <p:nvPr/>
        </p:nvGrpSpPr>
        <p:grpSpPr>
          <a:xfrm>
            <a:off x="5942130" y="3024558"/>
            <a:ext cx="440505" cy="99284"/>
            <a:chOff x="4322880" y="3089210"/>
            <a:chExt cx="440505" cy="99284"/>
          </a:xfrm>
        </p:grpSpPr>
        <p:grpSp>
          <p:nvGrpSpPr>
            <p:cNvPr id="51" name="Group 50">
              <a:extLst>
                <a:ext uri="{FF2B5EF4-FFF2-40B4-BE49-F238E27FC236}">
                  <a16:creationId xmlns:a16="http://schemas.microsoft.com/office/drawing/2014/main" id="{11B04CEC-029C-478D-8F3F-EE2CC8A04DAD}"/>
                </a:ext>
              </a:extLst>
            </p:cNvPr>
            <p:cNvGrpSpPr/>
            <p:nvPr/>
          </p:nvGrpSpPr>
          <p:grpSpPr>
            <a:xfrm>
              <a:off x="4322880" y="3089210"/>
              <a:ext cx="440505" cy="99284"/>
              <a:chOff x="6777351" y="3159508"/>
              <a:chExt cx="981893" cy="198944"/>
            </a:xfrm>
          </p:grpSpPr>
          <p:cxnSp>
            <p:nvCxnSpPr>
              <p:cNvPr id="52" name="Straight Connector 51">
                <a:extLst>
                  <a:ext uri="{FF2B5EF4-FFF2-40B4-BE49-F238E27FC236}">
                    <a16:creationId xmlns:a16="http://schemas.microsoft.com/office/drawing/2014/main" id="{C0FD7459-F8CF-4E33-AD34-F9B512E82533}"/>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B20A0904-C658-4E81-89AB-1EC0CB1D3992}"/>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B4F4EBFA-F0ED-4849-A2D5-05461FD04242}"/>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sp>
          <p:nvSpPr>
            <p:cNvPr id="106" name="Rectangle 105">
              <a:extLst>
                <a:ext uri="{FF2B5EF4-FFF2-40B4-BE49-F238E27FC236}">
                  <a16:creationId xmlns:a16="http://schemas.microsoft.com/office/drawing/2014/main" id="{AB524114-7B1A-42C9-880D-C4CBBB06BE6D}"/>
                </a:ext>
              </a:extLst>
            </p:cNvPr>
            <p:cNvSpPr/>
            <p:nvPr/>
          </p:nvSpPr>
          <p:spPr bwMode="auto">
            <a:xfrm>
              <a:off x="4494467" y="3095435"/>
              <a:ext cx="85941" cy="85941"/>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31" name="Group 130">
            <a:extLst>
              <a:ext uri="{FF2B5EF4-FFF2-40B4-BE49-F238E27FC236}">
                <a16:creationId xmlns:a16="http://schemas.microsoft.com/office/drawing/2014/main" id="{E27C6FFC-4C02-4726-8FF8-6A66530D4B32}"/>
              </a:ext>
            </a:extLst>
          </p:cNvPr>
          <p:cNvGrpSpPr/>
          <p:nvPr/>
        </p:nvGrpSpPr>
        <p:grpSpPr>
          <a:xfrm>
            <a:off x="5161015" y="3234249"/>
            <a:ext cx="2063112" cy="99284"/>
            <a:chOff x="3541765" y="3298901"/>
            <a:chExt cx="2063112" cy="99284"/>
          </a:xfrm>
        </p:grpSpPr>
        <p:grpSp>
          <p:nvGrpSpPr>
            <p:cNvPr id="55" name="Group 54">
              <a:extLst>
                <a:ext uri="{FF2B5EF4-FFF2-40B4-BE49-F238E27FC236}">
                  <a16:creationId xmlns:a16="http://schemas.microsoft.com/office/drawing/2014/main" id="{8F691CB2-C672-4E57-8B19-0B2047976A37}"/>
                </a:ext>
              </a:extLst>
            </p:cNvPr>
            <p:cNvGrpSpPr/>
            <p:nvPr/>
          </p:nvGrpSpPr>
          <p:grpSpPr>
            <a:xfrm>
              <a:off x="3541765" y="3298901"/>
              <a:ext cx="2063112" cy="99284"/>
              <a:chOff x="6777351" y="3159508"/>
              <a:chExt cx="981893" cy="198944"/>
            </a:xfrm>
          </p:grpSpPr>
          <p:cxnSp>
            <p:nvCxnSpPr>
              <p:cNvPr id="56" name="Straight Connector 55">
                <a:extLst>
                  <a:ext uri="{FF2B5EF4-FFF2-40B4-BE49-F238E27FC236}">
                    <a16:creationId xmlns:a16="http://schemas.microsoft.com/office/drawing/2014/main" id="{670A533B-360D-45DC-8F31-572357ECC484}"/>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821851F-0070-490D-92DA-FAD680CE986F}"/>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6CF15C63-3A2F-4390-82D1-F33E750664FE}"/>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sp>
          <p:nvSpPr>
            <p:cNvPr id="107" name="Rectangle 106">
              <a:extLst>
                <a:ext uri="{FF2B5EF4-FFF2-40B4-BE49-F238E27FC236}">
                  <a16:creationId xmlns:a16="http://schemas.microsoft.com/office/drawing/2014/main" id="{ABC69BE4-7DF9-44FD-90ED-86EE2B91BEEA}"/>
                </a:ext>
              </a:extLst>
            </p:cNvPr>
            <p:cNvSpPr/>
            <p:nvPr/>
          </p:nvSpPr>
          <p:spPr bwMode="auto">
            <a:xfrm>
              <a:off x="4524129" y="3310295"/>
              <a:ext cx="85941" cy="85941"/>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32" name="Group 131">
            <a:extLst>
              <a:ext uri="{FF2B5EF4-FFF2-40B4-BE49-F238E27FC236}">
                <a16:creationId xmlns:a16="http://schemas.microsoft.com/office/drawing/2014/main" id="{6643CA2C-B882-4FD7-82F8-13355D49AA47}"/>
              </a:ext>
            </a:extLst>
          </p:cNvPr>
          <p:cNvGrpSpPr/>
          <p:nvPr/>
        </p:nvGrpSpPr>
        <p:grpSpPr>
          <a:xfrm>
            <a:off x="5781887" y="3454120"/>
            <a:ext cx="971369" cy="99284"/>
            <a:chOff x="4162637" y="3518772"/>
            <a:chExt cx="971369" cy="99284"/>
          </a:xfrm>
        </p:grpSpPr>
        <p:grpSp>
          <p:nvGrpSpPr>
            <p:cNvPr id="59" name="Group 58">
              <a:extLst>
                <a:ext uri="{FF2B5EF4-FFF2-40B4-BE49-F238E27FC236}">
                  <a16:creationId xmlns:a16="http://schemas.microsoft.com/office/drawing/2014/main" id="{FEFD4E14-72C3-4A2E-85D7-86C280C7BD4B}"/>
                </a:ext>
              </a:extLst>
            </p:cNvPr>
            <p:cNvGrpSpPr/>
            <p:nvPr/>
          </p:nvGrpSpPr>
          <p:grpSpPr>
            <a:xfrm>
              <a:off x="4162637" y="3518772"/>
              <a:ext cx="971369" cy="99284"/>
              <a:chOff x="6777351" y="3159508"/>
              <a:chExt cx="981893" cy="198944"/>
            </a:xfrm>
          </p:grpSpPr>
          <p:cxnSp>
            <p:nvCxnSpPr>
              <p:cNvPr id="60" name="Straight Connector 59">
                <a:extLst>
                  <a:ext uri="{FF2B5EF4-FFF2-40B4-BE49-F238E27FC236}">
                    <a16:creationId xmlns:a16="http://schemas.microsoft.com/office/drawing/2014/main" id="{85294393-96B2-4B0A-A209-3080C6838DAD}"/>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26BFC9EB-2407-4BC7-8656-FA803253840B}"/>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6D871F40-2C3E-4592-9B4D-7481B8057B4E}"/>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sp>
          <p:nvSpPr>
            <p:cNvPr id="108" name="Rectangle 107">
              <a:extLst>
                <a:ext uri="{FF2B5EF4-FFF2-40B4-BE49-F238E27FC236}">
                  <a16:creationId xmlns:a16="http://schemas.microsoft.com/office/drawing/2014/main" id="{00346CCC-EC22-4DCD-A7FC-4B53DA96DF27}"/>
                </a:ext>
              </a:extLst>
            </p:cNvPr>
            <p:cNvSpPr/>
            <p:nvPr/>
          </p:nvSpPr>
          <p:spPr bwMode="auto">
            <a:xfrm>
              <a:off x="4603373" y="3530089"/>
              <a:ext cx="85941" cy="85941"/>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33" name="Group 132">
            <a:extLst>
              <a:ext uri="{FF2B5EF4-FFF2-40B4-BE49-F238E27FC236}">
                <a16:creationId xmlns:a16="http://schemas.microsoft.com/office/drawing/2014/main" id="{D8E83F23-2E82-4DEA-9887-593EB7BC299D}"/>
              </a:ext>
            </a:extLst>
          </p:cNvPr>
          <p:cNvGrpSpPr/>
          <p:nvPr/>
        </p:nvGrpSpPr>
        <p:grpSpPr>
          <a:xfrm>
            <a:off x="5947356" y="3662476"/>
            <a:ext cx="779241" cy="99284"/>
            <a:chOff x="4328106" y="3727128"/>
            <a:chExt cx="779241" cy="99284"/>
          </a:xfrm>
        </p:grpSpPr>
        <p:grpSp>
          <p:nvGrpSpPr>
            <p:cNvPr id="63" name="Group 62">
              <a:extLst>
                <a:ext uri="{FF2B5EF4-FFF2-40B4-BE49-F238E27FC236}">
                  <a16:creationId xmlns:a16="http://schemas.microsoft.com/office/drawing/2014/main" id="{B02485AC-07AD-4E51-A29C-6EACAB0E5F2F}"/>
                </a:ext>
              </a:extLst>
            </p:cNvPr>
            <p:cNvGrpSpPr/>
            <p:nvPr/>
          </p:nvGrpSpPr>
          <p:grpSpPr>
            <a:xfrm>
              <a:off x="4328106" y="3727128"/>
              <a:ext cx="779241" cy="99284"/>
              <a:chOff x="6777351" y="3159508"/>
              <a:chExt cx="981893" cy="198944"/>
            </a:xfrm>
          </p:grpSpPr>
          <p:cxnSp>
            <p:nvCxnSpPr>
              <p:cNvPr id="64" name="Straight Connector 63">
                <a:extLst>
                  <a:ext uri="{FF2B5EF4-FFF2-40B4-BE49-F238E27FC236}">
                    <a16:creationId xmlns:a16="http://schemas.microsoft.com/office/drawing/2014/main" id="{F068DD54-764F-46F9-807A-F5E7AA1E9576}"/>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F44EC80A-871E-4CAC-85C5-699EFB469A6D}"/>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1B8A92D5-4062-4B26-97B4-61F60B4A69DD}"/>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sp>
          <p:nvSpPr>
            <p:cNvPr id="109" name="Rectangle 108">
              <a:extLst>
                <a:ext uri="{FF2B5EF4-FFF2-40B4-BE49-F238E27FC236}">
                  <a16:creationId xmlns:a16="http://schemas.microsoft.com/office/drawing/2014/main" id="{213B4812-B16C-432D-8BB2-C8DD440019F0}"/>
                </a:ext>
              </a:extLst>
            </p:cNvPr>
            <p:cNvSpPr/>
            <p:nvPr/>
          </p:nvSpPr>
          <p:spPr bwMode="auto">
            <a:xfrm>
              <a:off x="4672969" y="3734521"/>
              <a:ext cx="85941" cy="85941"/>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34" name="Group 133">
            <a:extLst>
              <a:ext uri="{FF2B5EF4-FFF2-40B4-BE49-F238E27FC236}">
                <a16:creationId xmlns:a16="http://schemas.microsoft.com/office/drawing/2014/main" id="{9FFD999D-3E95-42B0-ABC9-8943D32F33C6}"/>
              </a:ext>
            </a:extLst>
          </p:cNvPr>
          <p:cNvGrpSpPr/>
          <p:nvPr/>
        </p:nvGrpSpPr>
        <p:grpSpPr>
          <a:xfrm>
            <a:off x="6101235" y="3878225"/>
            <a:ext cx="752272" cy="99284"/>
            <a:chOff x="4481985" y="3942877"/>
            <a:chExt cx="752272" cy="99284"/>
          </a:xfrm>
        </p:grpSpPr>
        <p:grpSp>
          <p:nvGrpSpPr>
            <p:cNvPr id="67" name="Group 66">
              <a:extLst>
                <a:ext uri="{FF2B5EF4-FFF2-40B4-BE49-F238E27FC236}">
                  <a16:creationId xmlns:a16="http://schemas.microsoft.com/office/drawing/2014/main" id="{A2351EB4-E031-4732-B7E4-8E199D2A45DB}"/>
                </a:ext>
              </a:extLst>
            </p:cNvPr>
            <p:cNvGrpSpPr/>
            <p:nvPr/>
          </p:nvGrpSpPr>
          <p:grpSpPr>
            <a:xfrm>
              <a:off x="4481985" y="3942877"/>
              <a:ext cx="752272" cy="99284"/>
              <a:chOff x="6777351" y="3159508"/>
              <a:chExt cx="981893" cy="198944"/>
            </a:xfrm>
          </p:grpSpPr>
          <p:cxnSp>
            <p:nvCxnSpPr>
              <p:cNvPr id="68" name="Straight Connector 67">
                <a:extLst>
                  <a:ext uri="{FF2B5EF4-FFF2-40B4-BE49-F238E27FC236}">
                    <a16:creationId xmlns:a16="http://schemas.microsoft.com/office/drawing/2014/main" id="{31F1FF5F-A345-4742-9B54-A04ED31DB929}"/>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ADBDAECF-66E3-40F0-92B1-BB516102247B}"/>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36497A30-F9F8-4392-8E9B-9C766183F2D9}"/>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sp>
          <p:nvSpPr>
            <p:cNvPr id="110" name="Rectangle 109">
              <a:extLst>
                <a:ext uri="{FF2B5EF4-FFF2-40B4-BE49-F238E27FC236}">
                  <a16:creationId xmlns:a16="http://schemas.microsoft.com/office/drawing/2014/main" id="{B5AABA2A-C94C-4135-8C65-1183D07B564E}"/>
                </a:ext>
              </a:extLst>
            </p:cNvPr>
            <p:cNvSpPr/>
            <p:nvPr/>
          </p:nvSpPr>
          <p:spPr bwMode="auto">
            <a:xfrm>
              <a:off x="4815402" y="3950270"/>
              <a:ext cx="85941" cy="85941"/>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35" name="Group 134">
            <a:extLst>
              <a:ext uri="{FF2B5EF4-FFF2-40B4-BE49-F238E27FC236}">
                <a16:creationId xmlns:a16="http://schemas.microsoft.com/office/drawing/2014/main" id="{BDE9F5E9-5E45-497B-862C-2D59D277D146}"/>
              </a:ext>
            </a:extLst>
          </p:cNvPr>
          <p:cNvGrpSpPr/>
          <p:nvPr/>
        </p:nvGrpSpPr>
        <p:grpSpPr>
          <a:xfrm>
            <a:off x="6185137" y="4085506"/>
            <a:ext cx="935699" cy="99284"/>
            <a:chOff x="4565887" y="4150158"/>
            <a:chExt cx="935699" cy="99284"/>
          </a:xfrm>
        </p:grpSpPr>
        <p:grpSp>
          <p:nvGrpSpPr>
            <p:cNvPr id="71" name="Group 70">
              <a:extLst>
                <a:ext uri="{FF2B5EF4-FFF2-40B4-BE49-F238E27FC236}">
                  <a16:creationId xmlns:a16="http://schemas.microsoft.com/office/drawing/2014/main" id="{DFA28AB6-C409-4362-8713-C42A4C45D0D9}"/>
                </a:ext>
              </a:extLst>
            </p:cNvPr>
            <p:cNvGrpSpPr/>
            <p:nvPr/>
          </p:nvGrpSpPr>
          <p:grpSpPr>
            <a:xfrm>
              <a:off x="4565887" y="4150158"/>
              <a:ext cx="935699" cy="99284"/>
              <a:chOff x="6777351" y="3159508"/>
              <a:chExt cx="981893" cy="198944"/>
            </a:xfrm>
          </p:grpSpPr>
          <p:cxnSp>
            <p:nvCxnSpPr>
              <p:cNvPr id="72" name="Straight Connector 71">
                <a:extLst>
                  <a:ext uri="{FF2B5EF4-FFF2-40B4-BE49-F238E27FC236}">
                    <a16:creationId xmlns:a16="http://schemas.microsoft.com/office/drawing/2014/main" id="{AFB5814D-EA6A-41B6-9C8A-9F8F003C01AF}"/>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E5B82D67-9947-4CD2-A08B-0934CD2AB93F}"/>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9D55AD78-6312-4BC7-AABB-46DDDBCF5E2A}"/>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sp>
          <p:nvSpPr>
            <p:cNvPr id="111" name="Rectangle 110">
              <a:extLst>
                <a:ext uri="{FF2B5EF4-FFF2-40B4-BE49-F238E27FC236}">
                  <a16:creationId xmlns:a16="http://schemas.microsoft.com/office/drawing/2014/main" id="{7F7D4BE1-CBF9-41C4-8470-4468F99D25B8}"/>
                </a:ext>
              </a:extLst>
            </p:cNvPr>
            <p:cNvSpPr/>
            <p:nvPr/>
          </p:nvSpPr>
          <p:spPr bwMode="auto">
            <a:xfrm>
              <a:off x="4990765" y="4157085"/>
              <a:ext cx="85941" cy="85941"/>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36" name="Group 135">
            <a:extLst>
              <a:ext uri="{FF2B5EF4-FFF2-40B4-BE49-F238E27FC236}">
                <a16:creationId xmlns:a16="http://schemas.microsoft.com/office/drawing/2014/main" id="{0B1187DB-84B5-4707-B782-D42ED5CB9DF9}"/>
              </a:ext>
            </a:extLst>
          </p:cNvPr>
          <p:cNvGrpSpPr/>
          <p:nvPr/>
        </p:nvGrpSpPr>
        <p:grpSpPr>
          <a:xfrm>
            <a:off x="6830651" y="4296258"/>
            <a:ext cx="463347" cy="99284"/>
            <a:chOff x="5211401" y="4360910"/>
            <a:chExt cx="463347" cy="99284"/>
          </a:xfrm>
        </p:grpSpPr>
        <p:grpSp>
          <p:nvGrpSpPr>
            <p:cNvPr id="75" name="Group 74">
              <a:extLst>
                <a:ext uri="{FF2B5EF4-FFF2-40B4-BE49-F238E27FC236}">
                  <a16:creationId xmlns:a16="http://schemas.microsoft.com/office/drawing/2014/main" id="{F827621F-BFBB-4781-862D-24F5A0A9F500}"/>
                </a:ext>
              </a:extLst>
            </p:cNvPr>
            <p:cNvGrpSpPr/>
            <p:nvPr/>
          </p:nvGrpSpPr>
          <p:grpSpPr>
            <a:xfrm>
              <a:off x="5211401" y="4360910"/>
              <a:ext cx="463347" cy="99284"/>
              <a:chOff x="6777351" y="3159508"/>
              <a:chExt cx="981893" cy="198944"/>
            </a:xfrm>
          </p:grpSpPr>
          <p:cxnSp>
            <p:nvCxnSpPr>
              <p:cNvPr id="76" name="Straight Connector 75">
                <a:extLst>
                  <a:ext uri="{FF2B5EF4-FFF2-40B4-BE49-F238E27FC236}">
                    <a16:creationId xmlns:a16="http://schemas.microsoft.com/office/drawing/2014/main" id="{EC36FB56-3B85-491E-9CC0-5B549CFAF685}"/>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ED337906-35D1-4195-87BC-608530B7795D}"/>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8FE7EE11-C24E-47A4-851E-CF7B6F8808BA}"/>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sp>
          <p:nvSpPr>
            <p:cNvPr id="112" name="Rectangle 111">
              <a:extLst>
                <a:ext uri="{FF2B5EF4-FFF2-40B4-BE49-F238E27FC236}">
                  <a16:creationId xmlns:a16="http://schemas.microsoft.com/office/drawing/2014/main" id="{A120C92A-9BEB-4F4B-862F-58AEDD28C847}"/>
                </a:ext>
              </a:extLst>
            </p:cNvPr>
            <p:cNvSpPr/>
            <p:nvPr/>
          </p:nvSpPr>
          <p:spPr bwMode="auto">
            <a:xfrm>
              <a:off x="5400103" y="4372227"/>
              <a:ext cx="85941" cy="85941"/>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37" name="Group 136">
            <a:extLst>
              <a:ext uri="{FF2B5EF4-FFF2-40B4-BE49-F238E27FC236}">
                <a16:creationId xmlns:a16="http://schemas.microsoft.com/office/drawing/2014/main" id="{8FDA8208-E2C3-4678-B308-261B75EC40C0}"/>
              </a:ext>
            </a:extLst>
          </p:cNvPr>
          <p:cNvGrpSpPr/>
          <p:nvPr/>
        </p:nvGrpSpPr>
        <p:grpSpPr>
          <a:xfrm>
            <a:off x="7636641" y="4511512"/>
            <a:ext cx="538341" cy="99284"/>
            <a:chOff x="6017391" y="4576164"/>
            <a:chExt cx="538341" cy="99284"/>
          </a:xfrm>
        </p:grpSpPr>
        <p:grpSp>
          <p:nvGrpSpPr>
            <p:cNvPr id="79" name="Group 78">
              <a:extLst>
                <a:ext uri="{FF2B5EF4-FFF2-40B4-BE49-F238E27FC236}">
                  <a16:creationId xmlns:a16="http://schemas.microsoft.com/office/drawing/2014/main" id="{D728FE50-FB19-4711-86C9-36EE8378AE36}"/>
                </a:ext>
              </a:extLst>
            </p:cNvPr>
            <p:cNvGrpSpPr/>
            <p:nvPr/>
          </p:nvGrpSpPr>
          <p:grpSpPr>
            <a:xfrm>
              <a:off x="6017391" y="4576164"/>
              <a:ext cx="538341" cy="99284"/>
              <a:chOff x="6777351" y="3159508"/>
              <a:chExt cx="981893" cy="198944"/>
            </a:xfrm>
          </p:grpSpPr>
          <p:cxnSp>
            <p:nvCxnSpPr>
              <p:cNvPr id="80" name="Straight Connector 79">
                <a:extLst>
                  <a:ext uri="{FF2B5EF4-FFF2-40B4-BE49-F238E27FC236}">
                    <a16:creationId xmlns:a16="http://schemas.microsoft.com/office/drawing/2014/main" id="{C0E9C8EA-39AC-4C87-B34A-EB2B70CE017C}"/>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406F03C7-30F2-4010-A451-DC998DB15A55}"/>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73A8EF8C-F162-4875-BE94-0ACE6A388F20}"/>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sp>
          <p:nvSpPr>
            <p:cNvPr id="113" name="Rectangle 112">
              <a:extLst>
                <a:ext uri="{FF2B5EF4-FFF2-40B4-BE49-F238E27FC236}">
                  <a16:creationId xmlns:a16="http://schemas.microsoft.com/office/drawing/2014/main" id="{286872AB-9FCB-4941-916C-095235B0243B}"/>
                </a:ext>
              </a:extLst>
            </p:cNvPr>
            <p:cNvSpPr/>
            <p:nvPr/>
          </p:nvSpPr>
          <p:spPr bwMode="auto">
            <a:xfrm>
              <a:off x="6255934" y="4586595"/>
              <a:ext cx="85941" cy="85941"/>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38" name="Group 137">
            <a:extLst>
              <a:ext uri="{FF2B5EF4-FFF2-40B4-BE49-F238E27FC236}">
                <a16:creationId xmlns:a16="http://schemas.microsoft.com/office/drawing/2014/main" id="{2CC012B3-3398-4D95-A092-C2FBF054F2E7}"/>
              </a:ext>
            </a:extLst>
          </p:cNvPr>
          <p:cNvGrpSpPr/>
          <p:nvPr/>
        </p:nvGrpSpPr>
        <p:grpSpPr>
          <a:xfrm>
            <a:off x="7676676" y="4717282"/>
            <a:ext cx="678263" cy="99284"/>
            <a:chOff x="6057426" y="4781934"/>
            <a:chExt cx="678263" cy="99284"/>
          </a:xfrm>
        </p:grpSpPr>
        <p:grpSp>
          <p:nvGrpSpPr>
            <p:cNvPr id="83" name="Group 82">
              <a:extLst>
                <a:ext uri="{FF2B5EF4-FFF2-40B4-BE49-F238E27FC236}">
                  <a16:creationId xmlns:a16="http://schemas.microsoft.com/office/drawing/2014/main" id="{32B3EC8D-4BCE-4AE3-A37D-09345D42BFED}"/>
                </a:ext>
              </a:extLst>
            </p:cNvPr>
            <p:cNvGrpSpPr/>
            <p:nvPr/>
          </p:nvGrpSpPr>
          <p:grpSpPr>
            <a:xfrm>
              <a:off x="6057426" y="4781934"/>
              <a:ext cx="678263" cy="99284"/>
              <a:chOff x="6777351" y="3159508"/>
              <a:chExt cx="981893" cy="198944"/>
            </a:xfrm>
          </p:grpSpPr>
          <p:cxnSp>
            <p:nvCxnSpPr>
              <p:cNvPr id="84" name="Straight Connector 83">
                <a:extLst>
                  <a:ext uri="{FF2B5EF4-FFF2-40B4-BE49-F238E27FC236}">
                    <a16:creationId xmlns:a16="http://schemas.microsoft.com/office/drawing/2014/main" id="{4CCC5910-6D33-440F-9491-0365CCC7AEE0}"/>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223325A9-0D0F-4932-BC2A-1617488E265E}"/>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928B3BCE-ED64-46B6-8E33-E163E441D699}"/>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sp>
          <p:nvSpPr>
            <p:cNvPr id="114" name="Rectangle 113">
              <a:extLst>
                <a:ext uri="{FF2B5EF4-FFF2-40B4-BE49-F238E27FC236}">
                  <a16:creationId xmlns:a16="http://schemas.microsoft.com/office/drawing/2014/main" id="{53E15E86-B501-43E9-82D6-1EDDEC842CDF}"/>
                </a:ext>
              </a:extLst>
            </p:cNvPr>
            <p:cNvSpPr/>
            <p:nvPr/>
          </p:nvSpPr>
          <p:spPr bwMode="auto">
            <a:xfrm>
              <a:off x="6352762" y="4795277"/>
              <a:ext cx="85941" cy="85941"/>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125" name="Straight Arrow Connector 124">
            <a:extLst>
              <a:ext uri="{FF2B5EF4-FFF2-40B4-BE49-F238E27FC236}">
                <a16:creationId xmlns:a16="http://schemas.microsoft.com/office/drawing/2014/main" id="{70C6DF2A-4DC0-4E30-94AE-675944A90B2D}"/>
              </a:ext>
            </a:extLst>
          </p:cNvPr>
          <p:cNvCxnSpPr>
            <a:cxnSpLocks/>
          </p:cNvCxnSpPr>
          <p:nvPr/>
        </p:nvCxnSpPr>
        <p:spPr bwMode="auto">
          <a:xfrm>
            <a:off x="7746709" y="5352595"/>
            <a:ext cx="605192" cy="0"/>
          </a:xfrm>
          <a:prstGeom prst="straightConnector1">
            <a:avLst/>
          </a:prstGeom>
          <a:noFill/>
          <a:ln w="28575" cap="flat" cmpd="sng" algn="ctr">
            <a:solidFill>
              <a:schemeClr val="bg1"/>
            </a:solidFill>
            <a:prstDash val="solid"/>
            <a:round/>
            <a:headEnd type="none" w="med" len="med"/>
            <a:tailEnd type="triangle"/>
          </a:ln>
          <a:effectLst/>
        </p:spPr>
      </p:cxnSp>
      <p:sp>
        <p:nvSpPr>
          <p:cNvPr id="126" name="TextBox 125">
            <a:extLst>
              <a:ext uri="{FF2B5EF4-FFF2-40B4-BE49-F238E27FC236}">
                <a16:creationId xmlns:a16="http://schemas.microsoft.com/office/drawing/2014/main" id="{A6C6B0ED-C441-4749-B033-464808178862}"/>
              </a:ext>
            </a:extLst>
          </p:cNvPr>
          <p:cNvSpPr txBox="1"/>
          <p:nvPr/>
        </p:nvSpPr>
        <p:spPr bwMode="auto">
          <a:xfrm>
            <a:off x="6467096" y="5322524"/>
            <a:ext cx="21640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rtl="0" eaLnBrk="0" fontAlgn="base" latinLnBrk="0" hangingPunct="0">
              <a:lnSpc>
                <a:spcPct val="100000"/>
              </a:lnSpc>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More Prolactin Increase</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 Active Drug</a:t>
            </a:r>
          </a:p>
        </p:txBody>
      </p:sp>
    </p:spTree>
    <p:extLst>
      <p:ext uri="{BB962C8B-B14F-4D97-AF65-F5344CB8AC3E}">
        <p14:creationId xmlns:p14="http://schemas.microsoft.com/office/powerpoint/2010/main" val="21164685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7331D-7789-4614-BE6E-64C2820BB2C1}"/>
              </a:ext>
            </a:extLst>
          </p:cNvPr>
          <p:cNvSpPr>
            <a:spLocks noGrp="1"/>
          </p:cNvSpPr>
          <p:nvPr>
            <p:ph type="title"/>
          </p:nvPr>
        </p:nvSpPr>
        <p:spPr/>
        <p:txBody>
          <a:bodyPr>
            <a:noAutofit/>
          </a:bodyPr>
          <a:lstStyle/>
          <a:p>
            <a:r>
              <a:rPr lang="en-US" dirty="0"/>
              <a:t>MDD Treatment Augmentation With Second-Generation Antipsychotics: Managing Adverse Events</a:t>
            </a:r>
          </a:p>
        </p:txBody>
      </p:sp>
      <p:sp>
        <p:nvSpPr>
          <p:cNvPr id="3" name="Subtitle 2">
            <a:extLst>
              <a:ext uri="{FF2B5EF4-FFF2-40B4-BE49-F238E27FC236}">
                <a16:creationId xmlns:a16="http://schemas.microsoft.com/office/drawing/2014/main" id="{EFE1EB82-2AEA-430F-8087-123D660D7F6E}"/>
              </a:ext>
            </a:extLst>
          </p:cNvPr>
          <p:cNvSpPr>
            <a:spLocks noGrp="1"/>
          </p:cNvSpPr>
          <p:nvPr>
            <p:ph idx="1"/>
          </p:nvPr>
        </p:nvSpPr>
        <p:spPr/>
        <p:txBody>
          <a:bodyPr>
            <a:normAutofit/>
          </a:bodyPr>
          <a:lstStyle/>
          <a:p>
            <a:pPr algn="l"/>
            <a:r>
              <a:rPr lang="en-US" dirty="0"/>
              <a:t>Consider potential advantages and disadvantages for individual patients before prescribing</a:t>
            </a:r>
          </a:p>
          <a:p>
            <a:pPr algn="l"/>
            <a:endParaRPr lang="en-US" dirty="0"/>
          </a:p>
        </p:txBody>
      </p:sp>
      <p:sp>
        <p:nvSpPr>
          <p:cNvPr id="4" name="Text Box 11">
            <a:extLst>
              <a:ext uri="{FF2B5EF4-FFF2-40B4-BE49-F238E27FC236}">
                <a16:creationId xmlns:a16="http://schemas.microsoft.com/office/drawing/2014/main" id="{82135A42-69B5-4DF7-97F3-FC3181C35BC2}"/>
              </a:ext>
            </a:extLst>
          </p:cNvPr>
          <p:cNvSpPr txBox="1">
            <a:spLocks noChangeArrowheads="1"/>
          </p:cNvSpPr>
          <p:nvPr/>
        </p:nvSpPr>
        <p:spPr bwMode="auto">
          <a:xfrm>
            <a:off x="431800" y="6198132"/>
            <a:ext cx="81470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altLang="en-US" sz="1200" dirty="0">
                <a:solidFill>
                  <a:srgbClr val="455560"/>
                </a:solidFill>
                <a:latin typeface="Calibri" panose="020F0502020204030204" pitchFamily="34" charset="0"/>
                <a:cs typeface="Arial" panose="020B0604020202020204" pitchFamily="34" charset="0"/>
              </a:rPr>
              <a:t>McIntyre. </a:t>
            </a:r>
            <a:r>
              <a:rPr lang="pl-PL" sz="1200" dirty="0">
                <a:solidFill>
                  <a:srgbClr val="455560"/>
                </a:solidFill>
                <a:latin typeface="Calibri" panose="020F0502020204030204" pitchFamily="34" charset="0"/>
                <a:cs typeface="Arial" panose="020B0604020202020204" pitchFamily="34" charset="0"/>
              </a:rPr>
              <a:t>J Clin Psychiatry 2017;78:703</a:t>
            </a:r>
            <a:r>
              <a:rPr lang="en-US" sz="1200" dirty="0">
                <a:solidFill>
                  <a:srgbClr val="455560"/>
                </a:solidFill>
                <a:latin typeface="Calibri" panose="020F0502020204030204" pitchFamily="34" charset="0"/>
                <a:cs typeface="Arial" panose="020B0604020202020204" pitchFamily="34" charset="0"/>
              </a:rPr>
              <a:t>.</a:t>
            </a:r>
          </a:p>
          <a:p>
            <a:pPr>
              <a:lnSpc>
                <a:spcPct val="100000"/>
              </a:lnSpc>
              <a:spcBef>
                <a:spcPct val="0"/>
              </a:spcBef>
              <a:spcAft>
                <a:spcPct val="0"/>
              </a:spcAft>
              <a:buClrTx/>
              <a:buNone/>
            </a:pPr>
            <a:r>
              <a:rPr lang="en-US" sz="1200" b="0" dirty="0">
                <a:solidFill>
                  <a:schemeClr val="bg2"/>
                </a:solidFill>
                <a:latin typeface="Calibri" panose="020F0502020204030204" pitchFamily="34" charset="0"/>
              </a:rPr>
              <a:t>American Psychiatric Association, Practice Guideline for the Treatment of Patients with Major Depressive Disorder; 2010.</a:t>
            </a:r>
          </a:p>
        </p:txBody>
      </p:sp>
      <p:grpSp>
        <p:nvGrpSpPr>
          <p:cNvPr id="5" name="Group 1">
            <a:extLst>
              <a:ext uri="{FF2B5EF4-FFF2-40B4-BE49-F238E27FC236}">
                <a16:creationId xmlns:a16="http://schemas.microsoft.com/office/drawing/2014/main" id="{036F9983-3081-4A17-A948-DB7DBD1CB1F6}"/>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625FC621-20C7-4C23-9EA8-1EB40294CD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3EE20620-DCD5-41BF-9F8B-B763CFDD1E5F}"/>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Subtitle 2">
            <a:extLst>
              <a:ext uri="{FF2B5EF4-FFF2-40B4-BE49-F238E27FC236}">
                <a16:creationId xmlns:a16="http://schemas.microsoft.com/office/drawing/2014/main" id="{62CB04B5-99BF-4F92-881E-658ECD9CF881}"/>
              </a:ext>
            </a:extLst>
          </p:cNvPr>
          <p:cNvSpPr txBox="1">
            <a:spLocks/>
          </p:cNvSpPr>
          <p:nvPr/>
        </p:nvSpPr>
        <p:spPr bwMode="auto">
          <a:xfrm>
            <a:off x="601820" y="2501330"/>
            <a:ext cx="5309278" cy="284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b="1" kern="0" dirty="0">
                <a:solidFill>
                  <a:schemeClr val="accent3"/>
                </a:solidFill>
              </a:rPr>
              <a:t>Dosing in MDD </a:t>
            </a:r>
            <a:r>
              <a:rPr lang="en-US" kern="0" dirty="0"/>
              <a:t>(in combination with antidepressants) is typically </a:t>
            </a:r>
            <a:r>
              <a:rPr lang="en-US" b="1" kern="0" dirty="0">
                <a:solidFill>
                  <a:schemeClr val="accent3"/>
                </a:solidFill>
              </a:rPr>
              <a:t>lower</a:t>
            </a:r>
            <a:r>
              <a:rPr lang="en-US" kern="0" dirty="0"/>
              <a:t> than in bipolar disorder and psychosis </a:t>
            </a:r>
          </a:p>
          <a:p>
            <a:pPr lvl="1"/>
            <a:r>
              <a:rPr lang="en-US" kern="0" dirty="0"/>
              <a:t>Lower dose may minimize risk of adverse events</a:t>
            </a:r>
          </a:p>
          <a:p>
            <a:endParaRPr lang="en-US" kern="0" dirty="0"/>
          </a:p>
        </p:txBody>
      </p:sp>
      <p:sp>
        <p:nvSpPr>
          <p:cNvPr id="11" name="Content Placeholder 4">
            <a:extLst>
              <a:ext uri="{FF2B5EF4-FFF2-40B4-BE49-F238E27FC236}">
                <a16:creationId xmlns:a16="http://schemas.microsoft.com/office/drawing/2014/main" id="{72336371-9EB0-47C5-9AD6-1D724D51DA80}"/>
              </a:ext>
            </a:extLst>
          </p:cNvPr>
          <p:cNvSpPr txBox="1">
            <a:spLocks/>
          </p:cNvSpPr>
          <p:nvPr/>
        </p:nvSpPr>
        <p:spPr>
          <a:xfrm>
            <a:off x="6252634" y="2501330"/>
            <a:ext cx="5229570" cy="467946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b="1" kern="0" dirty="0">
                <a:solidFill>
                  <a:schemeClr val="accent3"/>
                </a:solidFill>
              </a:rPr>
              <a:t>Monitor:</a:t>
            </a:r>
          </a:p>
          <a:p>
            <a:pPr lvl="1"/>
            <a:r>
              <a:rPr lang="en-US" kern="0" dirty="0"/>
              <a:t>Adverse events, including sedation, weight gain, akathisia and extrapyramidal symptoms </a:t>
            </a:r>
          </a:p>
          <a:p>
            <a:pPr lvl="1"/>
            <a:r>
              <a:rPr lang="en-US" kern="0" dirty="0"/>
              <a:t>Weight, body mass index, and metabolic indices at baseline and regular intervals</a:t>
            </a:r>
          </a:p>
          <a:p>
            <a:endParaRPr lang="en-US" kern="0" dirty="0"/>
          </a:p>
        </p:txBody>
      </p:sp>
    </p:spTree>
    <p:extLst>
      <p:ext uri="{BB962C8B-B14F-4D97-AF65-F5344CB8AC3E}">
        <p14:creationId xmlns:p14="http://schemas.microsoft.com/office/powerpoint/2010/main" val="1257199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96AF7-17FA-8543-945A-4E293F65D7FD}"/>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BE89BB0C-CE8B-174C-AB82-3D22B16B0E78}"/>
              </a:ext>
            </a:extLst>
          </p:cNvPr>
          <p:cNvSpPr>
            <a:spLocks noGrp="1"/>
          </p:cNvSpPr>
          <p:nvPr>
            <p:ph idx="1"/>
          </p:nvPr>
        </p:nvSpPr>
        <p:spPr/>
        <p:txBody>
          <a:bodyPr/>
          <a:lstStyle/>
          <a:p>
            <a:r>
              <a:rPr lang="en-US" dirty="0"/>
              <a:t>Goal of treating major depression remains full symptomatic and functional remission and recovery</a:t>
            </a:r>
          </a:p>
          <a:p>
            <a:r>
              <a:rPr lang="en-US" dirty="0"/>
              <a:t>4 second-generation antipsychotics are approved by the FDA for use as antidepressant augmentation</a:t>
            </a:r>
          </a:p>
          <a:p>
            <a:pPr lvl="1"/>
            <a:r>
              <a:rPr lang="en-US" dirty="0"/>
              <a:t>All have demonstrated efficacy</a:t>
            </a:r>
          </a:p>
          <a:p>
            <a:r>
              <a:rPr lang="en-US" dirty="0"/>
              <a:t>Adverse events often manageable with short- and long-term vigilance</a:t>
            </a:r>
          </a:p>
          <a:p>
            <a:pPr lvl="1"/>
            <a:r>
              <a:rPr lang="en-US" dirty="0"/>
              <a:t>Weight gain, hyperprolactinemia, sexual dysfunction, tardive dyskinesia, are among the issues to monitor</a:t>
            </a:r>
          </a:p>
          <a:p>
            <a:endParaRPr lang="en-US" dirty="0"/>
          </a:p>
          <a:p>
            <a:endParaRPr lang="en-US" dirty="0"/>
          </a:p>
        </p:txBody>
      </p:sp>
      <p:grpSp>
        <p:nvGrpSpPr>
          <p:cNvPr id="4" name="Group 1">
            <a:extLst>
              <a:ext uri="{FF2B5EF4-FFF2-40B4-BE49-F238E27FC236}">
                <a16:creationId xmlns:a16="http://schemas.microsoft.com/office/drawing/2014/main" id="{E764B36F-CF70-4CF8-B5E6-7FC750535CFE}"/>
              </a:ext>
            </a:extLst>
          </p:cNvPr>
          <p:cNvGrpSpPr>
            <a:grpSpLocks/>
          </p:cNvGrpSpPr>
          <p:nvPr/>
        </p:nvGrpSpPr>
        <p:grpSpPr bwMode="auto">
          <a:xfrm>
            <a:off x="9392911" y="6213768"/>
            <a:ext cx="2488502" cy="449064"/>
            <a:chOff x="9602074" y="3550251"/>
            <a:chExt cx="2488502" cy="449257"/>
          </a:xfrm>
        </p:grpSpPr>
        <p:pic>
          <p:nvPicPr>
            <p:cNvPr id="5" name="Picture 4">
              <a:extLst>
                <a:ext uri="{FF2B5EF4-FFF2-40B4-BE49-F238E27FC236}">
                  <a16:creationId xmlns:a16="http://schemas.microsoft.com/office/drawing/2014/main" id="{D792C33A-231E-4116-AC56-1D2FB83321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D96E28D3-9D15-44C5-B93E-F67222202BBF}"/>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566905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clinicaloptions.com/internalmedicine</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Depression!</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tx2">
                  <a:lumMod val="20000"/>
                  <a:lumOff val="80000"/>
                </a:schemeClr>
              </a:buClr>
              <a:defRPr/>
            </a:pPr>
            <a:r>
              <a:rPr lang="en-US" sz="2200" dirty="0">
                <a:solidFill>
                  <a:srgbClr val="E1471D"/>
                </a:solidFill>
              </a:rPr>
              <a:t>CME-certified activities </a:t>
            </a:r>
            <a:r>
              <a:rPr lang="en-US" sz="2200" b="0" dirty="0"/>
              <a:t>with expert faculty commentary</a:t>
            </a:r>
          </a:p>
          <a:p>
            <a:pPr>
              <a:buClr>
                <a:schemeClr val="tx2">
                  <a:lumMod val="20000"/>
                  <a:lumOff val="80000"/>
                </a:schemeClr>
              </a:buClr>
              <a:defRPr/>
            </a:pPr>
            <a:r>
              <a:rPr lang="en-US" sz="2200" b="0" dirty="0"/>
              <a:t>Additional </a:t>
            </a:r>
            <a:r>
              <a:rPr lang="en-US" sz="2200" dirty="0">
                <a:solidFill>
                  <a:srgbClr val="E1471D"/>
                </a:solidFill>
              </a:rPr>
              <a:t>unlocked slidesets </a:t>
            </a:r>
            <a:r>
              <a:rPr lang="en-US" sz="2200" b="0" dirty="0"/>
              <a:t>with key information</a:t>
            </a:r>
          </a:p>
          <a:p>
            <a:pPr>
              <a:buClr>
                <a:schemeClr val="tx2">
                  <a:lumMod val="20000"/>
                  <a:lumOff val="80000"/>
                </a:schemeClr>
              </a:buClr>
              <a:defRPr/>
            </a:pPr>
            <a:r>
              <a:rPr lang="en-US" sz="2200" dirty="0">
                <a:solidFill>
                  <a:schemeClr val="accent3"/>
                </a:solidFill>
              </a:rPr>
              <a:t>Interactive Decision Support Tool </a:t>
            </a:r>
            <a:r>
              <a:rPr lang="en-US" sz="2200" b="0" dirty="0"/>
              <a:t>on when to augment or switch MDD treatment</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507884745"/>
      </p:ext>
    </p:extLst>
  </p:cSld>
  <p:clrMapOvr>
    <a:masterClrMapping/>
  </p:clrMapOvr>
</p:sld>
</file>

<file path=ppt/theme/theme1.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3FDEE3B4F523B45962DAD78BB8FFD68" ma:contentTypeVersion="1" ma:contentTypeDescription="Create a new document." ma:contentTypeScope="" ma:versionID="4762bb338a7611af1dec45c1b8f92664">
  <xsd:schema xmlns:xsd="http://www.w3.org/2001/XMLSchema" xmlns:xs="http://www.w3.org/2001/XMLSchema" xmlns:p="http://schemas.microsoft.com/office/2006/metadata/properties" xmlns:ns2="ab49cd95-e541-4b29-ab87-970bf92c2d36" xmlns:ns3="459c595c-8af5-46d4-b4cd-36e4c883e40b" targetNamespace="http://schemas.microsoft.com/office/2006/metadata/properties" ma:root="true" ma:fieldsID="15aba87bb174a1de7c7db58ebcb91595" ns2:_="" ns3:_="">
    <xsd:import namespace="ab49cd95-e541-4b29-ab87-970bf92c2d36"/>
    <xsd:import namespace="459c595c-8af5-46d4-b4cd-36e4c883e40b"/>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9cd95-e541-4b29-ab87-970bf92c2d3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59c595c-8af5-46d4-b4cd-36e4c883e40b"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Clin Focus"/>
          <xsd:enumeration value="Slides - Clin Focus Mod"/>
          <xsd:enumeration value="Slides - Downloadable"/>
          <xsd:enumeration value="Permissions"/>
          <xsd:enumeration value="Online Figures/Table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459c595c-8af5-46d4-b4cd-36e4c883e40b">Slides - Downloadable</Document_x0020_Category>
    <_dlc_DocId xmlns="ab49cd95-e541-4b29-ab87-970bf92c2d36">YZREZKWN3W3N-1160877529-9</_dlc_DocId>
    <_dlc_DocIdUrl xmlns="ab49cd95-e541-4b29-ab87-970bf92c2d36">
      <Url>https://intranet.clinicaloptions.com/mews/otherareas/2019_MDD_IDST-TU_(PRP3291)/ClinFocus_Mod_3_w_embeds/_layouts/15/DocIdRedir.aspx?ID=YZREZKWN3W3N-1160877529-9</Url>
      <Description>YZREZKWN3W3N-1160877529-9</Description>
    </_dlc_DocIdUrl>
  </documentManagement>
</p:properties>
</file>

<file path=customXml/itemProps1.xml><?xml version="1.0" encoding="utf-8"?>
<ds:datastoreItem xmlns:ds="http://schemas.openxmlformats.org/officeDocument/2006/customXml" ds:itemID="{B891B017-B073-4EBD-993E-D9E3D51951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49cd95-e541-4b29-ab87-970bf92c2d36"/>
    <ds:schemaRef ds:uri="459c595c-8af5-46d4-b4cd-36e4c883e40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F13D68B-4090-4809-B836-3834C82C4E4C}">
  <ds:schemaRefs>
    <ds:schemaRef ds:uri="http://schemas.microsoft.com/sharepoint/v3/contenttype/forms"/>
  </ds:schemaRefs>
</ds:datastoreItem>
</file>

<file path=customXml/itemProps3.xml><?xml version="1.0" encoding="utf-8"?>
<ds:datastoreItem xmlns:ds="http://schemas.openxmlformats.org/officeDocument/2006/customXml" ds:itemID="{2FB97456-C105-4890-BD9F-0E5FE060DBF5}">
  <ds:schemaRefs>
    <ds:schemaRef ds:uri="http://schemas.microsoft.com/sharepoint/events"/>
  </ds:schemaRefs>
</ds:datastoreItem>
</file>

<file path=customXml/itemProps4.xml><?xml version="1.0" encoding="utf-8"?>
<ds:datastoreItem xmlns:ds="http://schemas.openxmlformats.org/officeDocument/2006/customXml" ds:itemID="{0633A37C-FD85-45AA-BCE3-3CFDFA7D872D}">
  <ds:schemaRefs>
    <ds:schemaRef ds:uri="http://purl.org/dc/terms/"/>
    <ds:schemaRef ds:uri="http://schemas.microsoft.com/office/2006/documentManagement/types"/>
    <ds:schemaRef ds:uri="ab49cd95-e541-4b29-ab87-970bf92c2d36"/>
    <ds:schemaRef ds:uri="http://schemas.microsoft.com/office/2006/metadata/properties"/>
    <ds:schemaRef ds:uri="http://purl.org/dc/elements/1.1/"/>
    <ds:schemaRef ds:uri="http://purl.org/dc/dcmitype/"/>
    <ds:schemaRef ds:uri="http://schemas.openxmlformats.org/package/2006/metadata/core-properties"/>
    <ds:schemaRef ds:uri="http://schemas.microsoft.com/office/infopath/2007/PartnerControls"/>
    <ds:schemaRef ds:uri="459c595c-8af5-46d4-b4cd-36e4c883e40b"/>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6696</TotalTime>
  <Words>5092</Words>
  <Application>Microsoft Office PowerPoint</Application>
  <PresentationFormat>Widescreen</PresentationFormat>
  <Paragraphs>1214</Paragraphs>
  <Slides>36</Slides>
  <Notes>31</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36</vt:i4>
      </vt:variant>
    </vt:vector>
  </HeadingPairs>
  <TitlesOfParts>
    <vt:vector size="46" baseType="lpstr">
      <vt:lpstr>Arial</vt:lpstr>
      <vt:lpstr>Calibri</vt:lpstr>
      <vt:lpstr>Calibri body</vt:lpstr>
      <vt:lpstr>Century Schoolbook</vt:lpstr>
      <vt:lpstr>Times</vt:lpstr>
      <vt:lpstr>Wingdings</vt:lpstr>
      <vt:lpstr>1_2017_HTAA_Diabetes</vt:lpstr>
      <vt:lpstr>2017_HTAA_Diabetes</vt:lpstr>
      <vt:lpstr>2_2017_HTAA_Diabetes</vt:lpstr>
      <vt:lpstr>3_2017_HTAA_Diabetes</vt:lpstr>
      <vt:lpstr>Recent Evidence for Treatment Augmentation With Second-Generation Antipsychotics in Major Depressive Disorder</vt:lpstr>
      <vt:lpstr>About These Slides</vt:lpstr>
      <vt:lpstr>Disclosures</vt:lpstr>
      <vt:lpstr>Partial Response and Nonresponse to Antidepressant Treatment</vt:lpstr>
      <vt:lpstr>When MDD Treatment Fails</vt:lpstr>
      <vt:lpstr>MDD Treatment Augmentation: Florida Best Practice Psychotherapeutic Medication Guidelines</vt:lpstr>
      <vt:lpstr>MDD Treatment Augmentation:  Second-Generation Antipsychotics</vt:lpstr>
      <vt:lpstr>MDD Treatment Augmentation With  Second-Generation Antipsychotics: Considerations</vt:lpstr>
      <vt:lpstr>CCO Online Interactive Treatment Decision Support Tool for MDD Treatment</vt:lpstr>
      <vt:lpstr>Expert Recommendations for Case: Patient Not in Remission but ≥ 25% Symptom Improvement</vt:lpstr>
      <vt:lpstr>MDD Treatment Augmentation With  Second-Generation Antipsychotics: 2009 Meta-Analysis</vt:lpstr>
      <vt:lpstr>MDD Treatment Augmentation With  Second-Generation Antipsychotics: 2015 Meta-Analysis</vt:lpstr>
      <vt:lpstr>MDD Treatment Augmentation With Second-Generation Antipsychotics: Efficacy by Degree of Resistance</vt:lpstr>
      <vt:lpstr>MDD Treatment Augmentation: Key Studies of  Second-Generation Antipsychotics </vt:lpstr>
      <vt:lpstr>MDD Treatment Augmentation With Aripiprazole</vt:lpstr>
      <vt:lpstr>MDD Treatment Augmentation With Aripiprazole: Safety</vt:lpstr>
      <vt:lpstr>Olanzapine/Fluoxetine in Treatment-Resistant MDD</vt:lpstr>
      <vt:lpstr>Olanzapine/Fluoxetine in Treatment Resistant MDD: Safety</vt:lpstr>
      <vt:lpstr>MDD Treatment Augmentation With Quetiapine XR</vt:lpstr>
      <vt:lpstr>MDD Treatment Augmentation With Quetiapine XR: Safety</vt:lpstr>
      <vt:lpstr>MDD Treatment Augmentation With Brexpiprazole</vt:lpstr>
      <vt:lpstr>MDD Treatment Augmentation With Brexpiprazole: Safety</vt:lpstr>
      <vt:lpstr>Antipsychotics: Impact of AEs on Adherence</vt:lpstr>
      <vt:lpstr>Second-Generation Antipsychotics: Weight Gain Among Adults in Short-term Randomized Controlled Studies</vt:lpstr>
      <vt:lpstr>Second-Generation Antipsychotics: Metabolic AEs</vt:lpstr>
      <vt:lpstr>Antipsychotic-Associated Weight Gain:  Pharmacologic Interventions</vt:lpstr>
      <vt:lpstr>AEs: Medical Risk Prevention Strategies</vt:lpstr>
      <vt:lpstr>Algorithm to Manage Treatment-Emergent Akathisia</vt:lpstr>
      <vt:lpstr>Expert Recommendations for Treatment Augmentation: Activation/Akathisia Concerns</vt:lpstr>
      <vt:lpstr>Second-Generation Antipsychotics: Sexual AEs</vt:lpstr>
      <vt:lpstr>Algorithm to Manage Treatment-Emergent  Sexual Dysfunction</vt:lpstr>
      <vt:lpstr>Clinical Manifestations of Hyperprolactinemia</vt:lpstr>
      <vt:lpstr>Variation in Antipsychotics: Effect on Prolactin Increase</vt:lpstr>
      <vt:lpstr>MDD Treatment Augmentation With Second-Generation Antipsychotics: Managing Adverse Events</vt:lpstr>
      <vt:lpstr>Summary</vt:lpstr>
      <vt:lpstr>Go Online for More CCO  Coverage of Depression!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Recent Evidence for Treatment Augmentation With Second-Generation Antipsychotics in Major Depressive Disorder</dc:title>
  <dc:creator>Rakesh Jain</dc:creator>
  <cp:lastModifiedBy>nkolenko@clinicaloptions.com</cp:lastModifiedBy>
  <cp:revision>297</cp:revision>
  <dcterms:created xsi:type="dcterms:W3CDTF">2020-03-03T16:19:49Z</dcterms:created>
  <dcterms:modified xsi:type="dcterms:W3CDTF">2020-04-29T16:01:28Z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ffdbbd69-8efc-4b28-ae53-0cb793161c91</vt:lpwstr>
  </property>
  <property fmtid="{D5CDD505-2E9C-101B-9397-08002B2CF9AE}" pid="3" name="ContentTypeId">
    <vt:lpwstr>0x01010043FDEE3B4F523B45962DAD78BB8FFD68</vt:lpwstr>
  </property>
</Properties>
</file>