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notesMasterIdLst>
    <p:notesMasterId r:id="rId20"/>
  </p:notesMasterIdLst>
  <p:sldIdLst>
    <p:sldId id="321" r:id="rId6"/>
    <p:sldId id="308" r:id="rId7"/>
    <p:sldId id="541" r:id="rId8"/>
    <p:sldId id="532" r:id="rId9"/>
    <p:sldId id="533" r:id="rId10"/>
    <p:sldId id="535" r:id="rId11"/>
    <p:sldId id="543" r:id="rId12"/>
    <p:sldId id="544" r:id="rId13"/>
    <p:sldId id="545" r:id="rId14"/>
    <p:sldId id="546" r:id="rId15"/>
    <p:sldId id="534" r:id="rId16"/>
    <p:sldId id="542" r:id="rId17"/>
    <p:sldId id="536" r:id="rId18"/>
    <p:sldId id="539"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08" userDrawn="1">
          <p15:clr>
            <a:srgbClr val="A4A3A4"/>
          </p15:clr>
        </p15:guide>
        <p15:guide id="2" pos="3840" userDrawn="1">
          <p15:clr>
            <a:srgbClr val="A4A3A4"/>
          </p15:clr>
        </p15:guide>
        <p15:guide id="3" orient="horz" pos="264" userDrawn="1">
          <p15:clr>
            <a:srgbClr val="A4A3A4"/>
          </p15:clr>
        </p15:guide>
        <p15:guide id="4" orient="horz" pos="144" userDrawn="1">
          <p15:clr>
            <a:srgbClr val="A4A3A4"/>
          </p15:clr>
        </p15:guide>
        <p15:guide id="5" orient="horz" pos="3888" userDrawn="1">
          <p15:clr>
            <a:srgbClr val="A4A3A4"/>
          </p15:clr>
        </p15:guide>
        <p15:guide id="6" orient="horz" pos="4032" userDrawn="1">
          <p15:clr>
            <a:srgbClr val="A4A3A4"/>
          </p15:clr>
        </p15:guide>
        <p15:guide id="7" orient="horz" pos="4128" userDrawn="1">
          <p15:clr>
            <a:srgbClr val="A4A3A4"/>
          </p15:clr>
        </p15:guide>
        <p15:guide id="8" pos="336" userDrawn="1">
          <p15:clr>
            <a:srgbClr val="A4A3A4"/>
          </p15:clr>
        </p15:guide>
        <p15:guide id="9" pos="456" userDrawn="1">
          <p15:clr>
            <a:srgbClr val="A4A3A4"/>
          </p15:clr>
        </p15:guide>
        <p15:guide id="11" pos="7224" userDrawn="1">
          <p15:clr>
            <a:srgbClr val="A4A3A4"/>
          </p15:clr>
        </p15:guide>
        <p15:guide id="12" pos="7416"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iran D. Mir-Hudgeons" initials="KDM" lastIdx="7" clrIdx="0">
    <p:extLst>
      <p:ext uri="{19B8F6BF-5375-455C-9EA6-DF929625EA0E}">
        <p15:presenceInfo xmlns:p15="http://schemas.microsoft.com/office/powerpoint/2012/main" userId="S::kmirhudgeons@clinicaloptions.com::988cb7e1-0640-4c3c-b602-3f8e18ce9544" providerId="AD"/>
      </p:ext>
    </p:extLst>
  </p:cmAuthor>
  <p:cmAuthor id="2" name="Petra Cravens" initials="PC" lastIdx="15" clrIdx="1">
    <p:extLst>
      <p:ext uri="{19B8F6BF-5375-455C-9EA6-DF929625EA0E}">
        <p15:presenceInfo xmlns:p15="http://schemas.microsoft.com/office/powerpoint/2012/main" userId="S::pcravens@clinicaloptions.com::0f94dabc-c4d7-4fca-87b1-40ee2dc41715" providerId="AD"/>
      </p:ext>
    </p:extLst>
  </p:cmAuthor>
  <p:cmAuthor id="3" name="CLINICALOPTIONS\tquill" initials="C" lastIdx="2" clrIdx="2">
    <p:extLst>
      <p:ext uri="{19B8F6BF-5375-455C-9EA6-DF929625EA0E}">
        <p15:presenceInfo xmlns:p15="http://schemas.microsoft.com/office/powerpoint/2012/main" userId="CLINICALOPTIONS\tquill" providerId="None"/>
      </p:ext>
    </p:extLst>
  </p:cmAuthor>
  <p:cmAuthor id="4" name="Melanie Couton" initials="MC" lastIdx="3" clrIdx="3">
    <p:extLst>
      <p:ext uri="{19B8F6BF-5375-455C-9EA6-DF929625EA0E}">
        <p15:presenceInfo xmlns:p15="http://schemas.microsoft.com/office/powerpoint/2012/main" userId="7aa0d5ecb0ba776d"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6071" autoAdjust="0"/>
    <p:restoredTop sz="81256" autoAdjust="0"/>
  </p:normalViewPr>
  <p:slideViewPr>
    <p:cSldViewPr snapToGrid="0">
      <p:cViewPr varScale="1">
        <p:scale>
          <a:sx n="106" d="100"/>
          <a:sy n="106" d="100"/>
        </p:scale>
        <p:origin x="156" y="96"/>
      </p:cViewPr>
      <p:guideLst>
        <p:guide orient="horz" pos="1008"/>
        <p:guide pos="3840"/>
        <p:guide orient="horz" pos="264"/>
        <p:guide orient="horz" pos="144"/>
        <p:guide orient="horz" pos="3888"/>
        <p:guide orient="horz" pos="4032"/>
        <p:guide orient="horz" pos="4128"/>
        <p:guide pos="336"/>
        <p:guide pos="456"/>
        <p:guide pos="7224"/>
        <p:guide pos="7416"/>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09A3EF8-AC23-4D87-8F86-8916D0D655A1}" type="datetimeFigureOut">
              <a:rPr lang="en-US" smtClean="0"/>
              <a:t>12/14/2020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4EF6D27-299F-4B19-B5B7-86F911777B26}" type="slidenum">
              <a:rPr lang="en-US" smtClean="0"/>
              <a:t>‹#›</a:t>
            </a:fld>
            <a:endParaRPr lang="en-US" dirty="0"/>
          </a:p>
        </p:txBody>
      </p:sp>
    </p:spTree>
    <p:extLst>
      <p:ext uri="{BB962C8B-B14F-4D97-AF65-F5344CB8AC3E}">
        <p14:creationId xmlns:p14="http://schemas.microsoft.com/office/powerpoint/2010/main" val="24181299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BCMA, B-cell maturation antigen; MM, multiple myeloma; R/R, relapsed/refractory.</a:t>
            </a:r>
          </a:p>
        </p:txBody>
      </p:sp>
      <p:sp>
        <p:nvSpPr>
          <p:cNvPr id="4" name="Slide Number Placeholder 3"/>
          <p:cNvSpPr>
            <a:spLocks noGrp="1"/>
          </p:cNvSpPr>
          <p:nvPr>
            <p:ph type="sldNum" sz="quarter" idx="5"/>
          </p:nvPr>
        </p:nvSpPr>
        <p:spPr/>
        <p:txBody>
          <a:bodyPr/>
          <a:lstStyle/>
          <a:p>
            <a:fld id="{D4EF6D27-299F-4B19-B5B7-86F911777B26}" type="slidenum">
              <a:rPr lang="en-US" smtClean="0"/>
              <a:t>1</a:t>
            </a:fld>
            <a:endParaRPr lang="en-US" dirty="0"/>
          </a:p>
        </p:txBody>
      </p:sp>
    </p:spTree>
    <p:extLst>
      <p:ext uri="{BB962C8B-B14F-4D97-AF65-F5344CB8AC3E}">
        <p14:creationId xmlns:p14="http://schemas.microsoft.com/office/powerpoint/2010/main" val="26373117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1" u="none" strike="noStrike" kern="1200" cap="none" spc="0" normalizeH="0" baseline="0" noProof="0" dirty="0">
                <a:ln>
                  <a:noFill/>
                </a:ln>
                <a:solidFill>
                  <a:srgbClr val="000000"/>
                </a:solidFill>
                <a:effectLst/>
                <a:uLnTx/>
                <a:uFillTx/>
                <a:latin typeface="Arial" charset="0"/>
                <a:ea typeface="+mn-ea"/>
                <a:cs typeface="+mn-cs"/>
              </a:rPr>
              <a:t>BCMA, B-cell maturation antigen; MM, multiple myeloma; R/R, relapsed/refractory.</a:t>
            </a:r>
          </a:p>
          <a:p>
            <a:endParaRPr lang="en-US" dirty="0"/>
          </a:p>
        </p:txBody>
      </p:sp>
      <p:sp>
        <p:nvSpPr>
          <p:cNvPr id="4" name="Slide Number Placeholder 3"/>
          <p:cNvSpPr>
            <a:spLocks noGrp="1"/>
          </p:cNvSpPr>
          <p:nvPr>
            <p:ph type="sldNum" sz="quarter" idx="5"/>
          </p:nvPr>
        </p:nvSpPr>
        <p:spPr/>
        <p:txBody>
          <a:bodyPr/>
          <a:lstStyle/>
          <a:p>
            <a:fld id="{D4EF6D27-299F-4B19-B5B7-86F911777B26}" type="slidenum">
              <a:rPr lang="en-US" smtClean="0"/>
              <a:t>3</a:t>
            </a:fld>
            <a:endParaRPr lang="en-US" dirty="0"/>
          </a:p>
        </p:txBody>
      </p:sp>
    </p:spTree>
    <p:extLst>
      <p:ext uri="{BB962C8B-B14F-4D97-AF65-F5344CB8AC3E}">
        <p14:creationId xmlns:p14="http://schemas.microsoft.com/office/powerpoint/2010/main" val="19971223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CY, </a:t>
            </a:r>
            <a:r>
              <a:rPr lang="en-CA" sz="1200" b="0" i="1" kern="1200" dirty="0">
                <a:solidFill>
                  <a:schemeClr val="tx1"/>
                </a:solidFill>
                <a:effectLst/>
                <a:latin typeface="Arial" charset="0"/>
                <a:ea typeface="+mn-ea"/>
                <a:cs typeface="+mn-cs"/>
              </a:rPr>
              <a:t>cyclophosphamide; d/c, discontinued; ECOG PS, Eastern Cooperative Oncology Group performance status; </a:t>
            </a:r>
            <a:r>
              <a:rPr lang="en-US" i="1" dirty="0"/>
              <a:t>FLU, </a:t>
            </a:r>
            <a:r>
              <a:rPr lang="en-CA" sz="1200" b="0" i="1" kern="1200" dirty="0">
                <a:solidFill>
                  <a:schemeClr val="tx1"/>
                </a:solidFill>
                <a:effectLst/>
                <a:latin typeface="Arial" charset="0"/>
                <a:ea typeface="+mn-ea"/>
                <a:cs typeface="+mn-cs"/>
              </a:rPr>
              <a:t>fludarabine; IMiD, immunomodulatory agent</a:t>
            </a:r>
            <a:r>
              <a:rPr lang="en-CA" sz="1200" b="0" i="0" kern="1200" dirty="0">
                <a:solidFill>
                  <a:schemeClr val="tx1"/>
                </a:solidFill>
                <a:effectLst/>
                <a:latin typeface="Arial" charset="0"/>
                <a:ea typeface="+mn-ea"/>
                <a:cs typeface="+mn-cs"/>
              </a:rPr>
              <a:t>; </a:t>
            </a:r>
            <a:r>
              <a:rPr lang="en-CA" sz="1200" b="0" i="1" kern="1200" dirty="0">
                <a:solidFill>
                  <a:schemeClr val="tx1"/>
                </a:solidFill>
                <a:effectLst/>
                <a:latin typeface="Arial" charset="0"/>
                <a:ea typeface="+mn-ea"/>
                <a:cs typeface="+mn-cs"/>
              </a:rPr>
              <a:t>IMWG, International Myeloma Working Group; MM, multiple myeloma; PI, proteasome inhibitor; RP2D, recommended phase II dose; R/R, relapsed/refractory; SD, stable disease.</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8796273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sz="1200" b="0" i="1" u="none" strike="noStrike" kern="1200" cap="none" spc="0" normalizeH="0" baseline="0" noProof="0" dirty="0">
                <a:ln>
                  <a:noFill/>
                </a:ln>
                <a:solidFill>
                  <a:srgbClr val="000000"/>
                </a:solidFill>
                <a:effectLst/>
                <a:uLnTx/>
                <a:uFillTx/>
                <a:latin typeface="Arial" charset="0"/>
                <a:ea typeface="+mn-ea"/>
                <a:cs typeface="+mn-cs"/>
              </a:rPr>
              <a:t>BCMA, B-cell maturation antigen; IMiD, immunomodulatory drug; PI, proteasome inhibitor; SCT, stem cell transplant. </a:t>
            </a:r>
            <a:endParaRPr lang="en-US" dirty="0"/>
          </a:p>
        </p:txBody>
      </p:sp>
      <p:sp>
        <p:nvSpPr>
          <p:cNvPr id="4" name="Slide Number Placeholder 3"/>
          <p:cNvSpPr>
            <a:spLocks noGrp="1"/>
          </p:cNvSpPr>
          <p:nvPr>
            <p:ph type="sldNum" sz="quarter" idx="5"/>
          </p:nvPr>
        </p:nvSpPr>
        <p:spPr/>
        <p:txBody>
          <a:bodyPr/>
          <a:lstStyle/>
          <a:p>
            <a:fld id="{D4EF6D27-299F-4B19-B5B7-86F911777B26}" type="slidenum">
              <a:rPr lang="en-US" smtClean="0"/>
              <a:t>5</a:t>
            </a:fld>
            <a:endParaRPr lang="en-US" dirty="0"/>
          </a:p>
        </p:txBody>
      </p:sp>
    </p:spTree>
    <p:extLst>
      <p:ext uri="{BB962C8B-B14F-4D97-AF65-F5344CB8AC3E}">
        <p14:creationId xmlns:p14="http://schemas.microsoft.com/office/powerpoint/2010/main" val="35312840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800" i="1" dirty="0">
                <a:latin typeface="Arial" panose="020B0604020202020204" pitchFamily="34" charset="0"/>
                <a:cs typeface="Arial" panose="020B0604020202020204" pitchFamily="34" charset="0"/>
              </a:rPr>
              <a:t>AE, adverse event.</a:t>
            </a:r>
          </a:p>
        </p:txBody>
      </p:sp>
      <p:sp>
        <p:nvSpPr>
          <p:cNvPr id="4" name="Slide Number Placeholder 3"/>
          <p:cNvSpPr>
            <a:spLocks noGrp="1"/>
          </p:cNvSpPr>
          <p:nvPr>
            <p:ph type="sldNum" sz="quarter" idx="5"/>
          </p:nvPr>
        </p:nvSpPr>
        <p:spPr/>
        <p:txBody>
          <a:bodyPr/>
          <a:lstStyle/>
          <a:p>
            <a:fld id="{D4EF6D27-299F-4B19-B5B7-86F911777B26}" type="slidenum">
              <a:rPr lang="en-US" smtClean="0"/>
              <a:t>6</a:t>
            </a:fld>
            <a:endParaRPr lang="en-US" dirty="0"/>
          </a:p>
        </p:txBody>
      </p:sp>
    </p:spTree>
    <p:extLst>
      <p:ext uri="{BB962C8B-B14F-4D97-AF65-F5344CB8AC3E}">
        <p14:creationId xmlns:p14="http://schemas.microsoft.com/office/powerpoint/2010/main" val="25768400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800" i="1" dirty="0"/>
              <a:t>AE, adverse event; ALT, alanine aminotransferase; AST, aspartate aminotransferase; CRS, cytokine-release syndrome; GI, gastrointestinal.</a:t>
            </a:r>
          </a:p>
        </p:txBody>
      </p:sp>
      <p:sp>
        <p:nvSpPr>
          <p:cNvPr id="4" name="Slide Number Placeholder 3"/>
          <p:cNvSpPr>
            <a:spLocks noGrp="1"/>
          </p:cNvSpPr>
          <p:nvPr>
            <p:ph type="sldNum" sz="quarter" idx="5"/>
          </p:nvPr>
        </p:nvSpPr>
        <p:spPr/>
        <p:txBody>
          <a:bodyPr/>
          <a:lstStyle/>
          <a:p>
            <a:fld id="{D4EF6D27-299F-4B19-B5B7-86F911777B26}" type="slidenum">
              <a:rPr lang="en-US" smtClean="0"/>
              <a:t>7</a:t>
            </a:fld>
            <a:endParaRPr lang="en-US" dirty="0"/>
          </a:p>
        </p:txBody>
      </p:sp>
    </p:spTree>
    <p:extLst>
      <p:ext uri="{BB962C8B-B14F-4D97-AF65-F5344CB8AC3E}">
        <p14:creationId xmlns:p14="http://schemas.microsoft.com/office/powerpoint/2010/main" val="20456023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1" u="none" strike="noStrike" kern="1200" cap="none" spc="0" normalizeH="0" baseline="0" noProof="0" dirty="0">
                <a:ln>
                  <a:noFill/>
                </a:ln>
                <a:solidFill>
                  <a:prstClr val="black"/>
                </a:solidFill>
                <a:effectLst/>
                <a:uLnTx/>
                <a:uFillTx/>
                <a:latin typeface="Calibri" panose="020F0502020204030204"/>
                <a:ea typeface="+mn-ea"/>
                <a:cs typeface="+mn-cs"/>
              </a:rPr>
              <a:t>CRS, cytokine-release syndrome.</a:t>
            </a:r>
          </a:p>
          <a:p>
            <a:endParaRPr lang="en-US" dirty="0"/>
          </a:p>
        </p:txBody>
      </p:sp>
      <p:sp>
        <p:nvSpPr>
          <p:cNvPr id="4" name="Slide Number Placeholder 3"/>
          <p:cNvSpPr>
            <a:spLocks noGrp="1"/>
          </p:cNvSpPr>
          <p:nvPr>
            <p:ph type="sldNum" sz="quarter" idx="5"/>
          </p:nvPr>
        </p:nvSpPr>
        <p:spPr/>
        <p:txBody>
          <a:bodyPr/>
          <a:lstStyle/>
          <a:p>
            <a:fld id="{D4EF6D27-299F-4B19-B5B7-86F911777B26}" type="slidenum">
              <a:rPr lang="en-US" smtClean="0"/>
              <a:t>8</a:t>
            </a:fld>
            <a:endParaRPr lang="en-US" dirty="0"/>
          </a:p>
        </p:txBody>
      </p:sp>
    </p:spTree>
    <p:extLst>
      <p:ext uri="{BB962C8B-B14F-4D97-AF65-F5344CB8AC3E}">
        <p14:creationId xmlns:p14="http://schemas.microsoft.com/office/powerpoint/2010/main" val="29635674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800" i="1" dirty="0">
                <a:latin typeface="Arial" panose="020B0604020202020204" pitchFamily="34" charset="0"/>
                <a:cs typeface="Arial" panose="020B0604020202020204" pitchFamily="34" charset="0"/>
              </a:rPr>
              <a:t>AE, adverse event; CRS, cytokine release syndrome; ICANS, immune effector cell–associated neurotoxicity syndrome; NT, neurotoxicity.</a:t>
            </a:r>
            <a:br>
              <a:rPr lang="en-US" sz="800" i="1" dirty="0">
                <a:latin typeface="Arial" panose="020B0604020202020204" pitchFamily="34" charset="0"/>
                <a:cs typeface="Arial" panose="020B0604020202020204" pitchFamily="34" charset="0"/>
              </a:rPr>
            </a:br>
            <a:endParaRPr lang="en-US" dirty="0"/>
          </a:p>
        </p:txBody>
      </p:sp>
      <p:sp>
        <p:nvSpPr>
          <p:cNvPr id="4" name="Slide Number Placeholder 3"/>
          <p:cNvSpPr>
            <a:spLocks noGrp="1"/>
          </p:cNvSpPr>
          <p:nvPr>
            <p:ph type="sldNum" sz="quarter" idx="5"/>
          </p:nvPr>
        </p:nvSpPr>
        <p:spPr/>
        <p:txBody>
          <a:bodyPr/>
          <a:lstStyle/>
          <a:p>
            <a:fld id="{D4EF6D27-299F-4B19-B5B7-86F911777B26}" type="slidenum">
              <a:rPr lang="en-US" smtClean="0"/>
              <a:t>9</a:t>
            </a:fld>
            <a:endParaRPr lang="en-US" dirty="0"/>
          </a:p>
        </p:txBody>
      </p:sp>
    </p:spTree>
    <p:extLst>
      <p:ext uri="{BB962C8B-B14F-4D97-AF65-F5344CB8AC3E}">
        <p14:creationId xmlns:p14="http://schemas.microsoft.com/office/powerpoint/2010/main" val="17136738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800" i="1" dirty="0">
                <a:latin typeface="Arial" panose="020B0604020202020204" pitchFamily="34" charset="0"/>
                <a:cs typeface="Arial" panose="020B0604020202020204" pitchFamily="34" charset="0"/>
              </a:rPr>
              <a:t>AE, adverse event; AML, acute myeloid leukemia; CRS, cytokine-release syndrome; HLH, hemophagocytic lymphohistiocytosis; MDS, myelodysplastic syndromes; PD, progressive disease; tx, treatment.</a:t>
            </a:r>
          </a:p>
          <a:p>
            <a:endParaRPr lang="en-US" dirty="0"/>
          </a:p>
        </p:txBody>
      </p:sp>
      <p:sp>
        <p:nvSpPr>
          <p:cNvPr id="4" name="Slide Number Placeholder 3"/>
          <p:cNvSpPr>
            <a:spLocks noGrp="1"/>
          </p:cNvSpPr>
          <p:nvPr>
            <p:ph type="sldNum" sz="quarter" idx="5"/>
          </p:nvPr>
        </p:nvSpPr>
        <p:spPr/>
        <p:txBody>
          <a:bodyPr/>
          <a:lstStyle/>
          <a:p>
            <a:fld id="{D4EF6D27-299F-4B19-B5B7-86F911777B26}" type="slidenum">
              <a:rPr lang="en-US" smtClean="0"/>
              <a:t>10</a:t>
            </a:fld>
            <a:endParaRPr lang="en-US" dirty="0"/>
          </a:p>
        </p:txBody>
      </p:sp>
    </p:spTree>
    <p:extLst>
      <p:ext uri="{BB962C8B-B14F-4D97-AF65-F5344CB8AC3E}">
        <p14:creationId xmlns:p14="http://schemas.microsoft.com/office/powerpoint/2010/main" val="37365723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800" i="1" dirty="0">
                <a:latin typeface="Arial" panose="020B0604020202020204" pitchFamily="34" charset="0"/>
                <a:cs typeface="Arial" panose="020B0604020202020204" pitchFamily="34" charset="0"/>
              </a:rPr>
              <a:t>CAR, chimeric antigen receptor; MRD, measurable residual disease; PB, peripheral blood; sCR, stringent CR.</a:t>
            </a:r>
          </a:p>
        </p:txBody>
      </p:sp>
      <p:sp>
        <p:nvSpPr>
          <p:cNvPr id="4" name="Slide Number Placeholder 3"/>
          <p:cNvSpPr>
            <a:spLocks noGrp="1"/>
          </p:cNvSpPr>
          <p:nvPr>
            <p:ph type="sldNum" sz="quarter" idx="5"/>
          </p:nvPr>
        </p:nvSpPr>
        <p:spPr/>
        <p:txBody>
          <a:bodyPr/>
          <a:lstStyle/>
          <a:p>
            <a:fld id="{D4EF6D27-299F-4B19-B5B7-86F911777B26}" type="slidenum">
              <a:rPr lang="en-US" smtClean="0"/>
              <a:t>11</a:t>
            </a:fld>
            <a:endParaRPr lang="en-US" dirty="0"/>
          </a:p>
        </p:txBody>
      </p:sp>
    </p:spTree>
    <p:extLst>
      <p:ext uri="{BB962C8B-B14F-4D97-AF65-F5344CB8AC3E}">
        <p14:creationId xmlns:p14="http://schemas.microsoft.com/office/powerpoint/2010/main" val="6728285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800" i="1" dirty="0">
                <a:latin typeface="Arial" panose="020B0604020202020204" pitchFamily="34" charset="0"/>
                <a:cs typeface="Arial" panose="020B0604020202020204" pitchFamily="34" charset="0"/>
              </a:rPr>
              <a:t>NR, not reached; sCR, stringent CR.</a:t>
            </a:r>
          </a:p>
        </p:txBody>
      </p:sp>
      <p:sp>
        <p:nvSpPr>
          <p:cNvPr id="4" name="Slide Number Placeholder 3"/>
          <p:cNvSpPr>
            <a:spLocks noGrp="1"/>
          </p:cNvSpPr>
          <p:nvPr>
            <p:ph type="sldNum" sz="quarter" idx="5"/>
          </p:nvPr>
        </p:nvSpPr>
        <p:spPr/>
        <p:txBody>
          <a:bodyPr/>
          <a:lstStyle/>
          <a:p>
            <a:fld id="{D4EF6D27-299F-4B19-B5B7-86F911777B26}" type="slidenum">
              <a:rPr lang="en-US" smtClean="0"/>
              <a:t>12</a:t>
            </a:fld>
            <a:endParaRPr lang="en-US" dirty="0"/>
          </a:p>
        </p:txBody>
      </p:sp>
    </p:spTree>
    <p:extLst>
      <p:ext uri="{BB962C8B-B14F-4D97-AF65-F5344CB8AC3E}">
        <p14:creationId xmlns:p14="http://schemas.microsoft.com/office/powerpoint/2010/main" val="18262202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800" i="1" dirty="0">
                <a:latin typeface="Arial" panose="020B0604020202020204" pitchFamily="34" charset="0"/>
                <a:cs typeface="Arial" panose="020B0604020202020204" pitchFamily="34" charset="0"/>
              </a:rPr>
              <a:t>CRS, cytokine-release syndrome; MM, multiple myeloma; NR, not reached; RP2D, recommended phase II dose; R/R, relapsed/refractory.</a:t>
            </a:r>
          </a:p>
          <a:p>
            <a:endParaRPr lang="en-US" dirty="0"/>
          </a:p>
        </p:txBody>
      </p:sp>
      <p:sp>
        <p:nvSpPr>
          <p:cNvPr id="4" name="Slide Number Placeholder 3"/>
          <p:cNvSpPr>
            <a:spLocks noGrp="1"/>
          </p:cNvSpPr>
          <p:nvPr>
            <p:ph type="sldNum" sz="quarter" idx="5"/>
          </p:nvPr>
        </p:nvSpPr>
        <p:spPr/>
        <p:txBody>
          <a:bodyPr/>
          <a:lstStyle/>
          <a:p>
            <a:fld id="{D4EF6D27-299F-4B19-B5B7-86F911777B26}" type="slidenum">
              <a:rPr lang="en-US" smtClean="0"/>
              <a:t>13</a:t>
            </a:fld>
            <a:endParaRPr lang="en-US" dirty="0"/>
          </a:p>
        </p:txBody>
      </p:sp>
    </p:spTree>
    <p:extLst>
      <p:ext uri="{BB962C8B-B14F-4D97-AF65-F5344CB8AC3E}">
        <p14:creationId xmlns:p14="http://schemas.microsoft.com/office/powerpoint/2010/main" val="22774555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081BD8D-90B2-44AB-9FF3-1F7A441F1FAE}"/>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4810A1D-62AF-40D2-BE14-AD3A7D2918C3}"/>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0" name="Picture 19">
            <a:extLst>
              <a:ext uri="{FF2B5EF4-FFF2-40B4-BE49-F238E27FC236}">
                <a16:creationId xmlns:a16="http://schemas.microsoft.com/office/drawing/2014/main" id="{BF7C91B4-87FC-4935-9F25-DE5E70BD82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21" name="Straight Connector 20">
            <a:extLst>
              <a:ext uri="{FF2B5EF4-FFF2-40B4-BE49-F238E27FC236}">
                <a16:creationId xmlns:a16="http://schemas.microsoft.com/office/drawing/2014/main" id="{24565F86-5224-49AF-834C-BFD680380CA1}"/>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3" name="Picture 5" descr="CCO_ONC_RGB.jpg">
            <a:extLst>
              <a:ext uri="{FF2B5EF4-FFF2-40B4-BE49-F238E27FC236}">
                <a16:creationId xmlns:a16="http://schemas.microsoft.com/office/drawing/2014/main" id="{A6AEE984-4E13-41A6-A9D5-072DBE2E5ACD}"/>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801468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8932035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85410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540770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801209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3361883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825673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05994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3851110101"/>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CARTITUDE-1 Phase Ib/II Study of Ciltacabtagene Autoleucel: BCMA-Directed CAR T-Cell Therapy in Patients With R/R MM</a:t>
            </a:r>
          </a:p>
        </p:txBody>
      </p:sp>
      <p:sp>
        <p:nvSpPr>
          <p:cNvPr id="7173" name="Text Box 21">
            <a:extLst>
              <a:ext uri="{FF2B5EF4-FFF2-40B4-BE49-F238E27FC236}">
                <a16:creationId xmlns:a16="http://schemas.microsoft.com/office/drawing/2014/main" id="{F06524A7-0F4E-48E2-AB3D-6EB0F55D6C24}"/>
              </a:ext>
            </a:extLst>
          </p:cNvPr>
          <p:cNvSpPr txBox="1">
            <a:spLocks noChangeArrowheads="1"/>
          </p:cNvSpPr>
          <p:nvPr/>
        </p:nvSpPr>
        <p:spPr bwMode="auto">
          <a:xfrm>
            <a:off x="423864" y="6064358"/>
            <a:ext cx="5767930"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Supported by educational grants from Amgen; AstraZeneca; Bristol-Myers Squibb; Epizyme, Inc.; GlaxoSmithKline; Incyte Corporation; Janssen Biotech; Karyopharm Therapeutics Inc.; Novartis; PharmaEssentia Corp.; Seattle Genetics; and Takeda Oncology.</a:t>
            </a:r>
          </a:p>
        </p:txBody>
      </p:sp>
      <p:sp>
        <p:nvSpPr>
          <p:cNvPr id="9" name="Rectangle 14">
            <a:extLst>
              <a:ext uri="{FF2B5EF4-FFF2-40B4-BE49-F238E27FC236}">
                <a16:creationId xmlns:a16="http://schemas.microsoft.com/office/drawing/2014/main" id="{E62D0D8C-1B42-46FC-AB58-35763614D6DD}"/>
              </a:ext>
            </a:extLst>
          </p:cNvPr>
          <p:cNvSpPr txBox="1">
            <a:spLocks noChangeArrowheads="1"/>
          </p:cNvSpPr>
          <p:nvPr/>
        </p:nvSpPr>
        <p:spPr bwMode="invGray">
          <a:xfrm>
            <a:off x="704850" y="3221038"/>
            <a:ext cx="6216650" cy="815975"/>
          </a:xfrm>
          <a:prstGeom prst="rect">
            <a:avLst/>
          </a:prstGeom>
          <a:noFill/>
          <a:ln>
            <a:noFill/>
          </a:ln>
        </p:spPr>
        <p:txBody>
          <a:bodyPr/>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CCO Independent Conference Highlights </a:t>
            </a:r>
            <a:br>
              <a:rPr kumimoji="0" lang="en-US" sz="2200" b="1" i="0" u="none" strike="noStrike" kern="0" cap="none" spc="0" normalizeH="0" baseline="0" noProof="0" dirty="0">
                <a:ln>
                  <a:noFill/>
                </a:ln>
                <a:solidFill>
                  <a:srgbClr val="455560"/>
                </a:solidFill>
                <a:effectLst/>
                <a:uLnTx/>
                <a:uFillTx/>
                <a:latin typeface="Calibri" panose="020F0502020204030204" pitchFamily="34" charset="0"/>
                <a:ea typeface="+mn-ea"/>
                <a:cs typeface="+mn-cs"/>
              </a:rPr>
            </a:br>
            <a:r>
              <a:rPr kumimoji="0" lang="en-US" sz="1600" b="0"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of the </a:t>
            </a:r>
            <a: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t>2020 Virtual ASH Annual Meeting, </a:t>
            </a:r>
            <a:b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br>
            <a: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t>December 5-8, 2020</a:t>
            </a:r>
            <a:endParaRPr kumimoji="0" lang="en-US" altLang="en-US" sz="1600" b="0" i="0" u="none" strike="noStrike" kern="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10" name="Text Box 10">
            <a:extLst>
              <a:ext uri="{FF2B5EF4-FFF2-40B4-BE49-F238E27FC236}">
                <a16:creationId xmlns:a16="http://schemas.microsoft.com/office/drawing/2014/main" id="{9446B31F-F8F7-42D5-BF3B-D36859DBF552}"/>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ct val="100000"/>
              <a:defRPr/>
            </a:pPr>
            <a:r>
              <a:rPr lang="en-US" altLang="en-US" dirty="0"/>
              <a:t>Please feel free to use, update, and share some or all of these slides in your noncommercial presentations to colleagues or patients</a:t>
            </a:r>
          </a:p>
          <a:p>
            <a:pPr eaLnBrk="1" hangingPunct="1">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grpSp>
        <p:nvGrpSpPr>
          <p:cNvPr id="7" name="Group 6">
            <a:extLst>
              <a:ext uri="{FF2B5EF4-FFF2-40B4-BE49-F238E27FC236}">
                <a16:creationId xmlns:a16="http://schemas.microsoft.com/office/drawing/2014/main" id="{F1B34D0C-85AC-42DA-AA9C-D27BA4DF4B98}"/>
              </a:ext>
            </a:extLst>
          </p:cNvPr>
          <p:cNvGrpSpPr>
            <a:grpSpLocks/>
          </p:cNvGrpSpPr>
          <p:nvPr/>
        </p:nvGrpSpPr>
        <p:grpSpPr bwMode="auto">
          <a:xfrm>
            <a:off x="4083019" y="3364806"/>
            <a:ext cx="3479671" cy="640573"/>
            <a:chOff x="6219799" y="6145018"/>
            <a:chExt cx="3479437" cy="641926"/>
          </a:xfrm>
        </p:grpSpPr>
        <p:sp>
          <p:nvSpPr>
            <p:cNvPr id="8" name="Rectangle 7">
              <a:extLst>
                <a:ext uri="{FF2B5EF4-FFF2-40B4-BE49-F238E27FC236}">
                  <a16:creationId xmlns:a16="http://schemas.microsoft.com/office/drawing/2014/main" id="{6E8CD8B9-FDA6-4CB2-9681-84E8B3BB057D}"/>
                </a:ext>
              </a:extLst>
            </p:cNvPr>
            <p:cNvSpPr>
              <a:spLocks noChangeArrowheads="1"/>
            </p:cNvSpPr>
            <p:nvPr/>
          </p:nvSpPr>
          <p:spPr bwMode="auto">
            <a:xfrm>
              <a:off x="6219799" y="6385989"/>
              <a:ext cx="3479437" cy="400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2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endParaRPr>
            </a:p>
          </p:txBody>
        </p:sp>
        <p:pic>
          <p:nvPicPr>
            <p:cNvPr id="9" name="Picture 8">
              <a:extLst>
                <a:ext uri="{FF2B5EF4-FFF2-40B4-BE49-F238E27FC236}">
                  <a16:creationId xmlns:a16="http://schemas.microsoft.com/office/drawing/2014/main" id="{1C42EA9D-67E0-416E-A2E1-6E8466EE240C}"/>
                </a:ext>
              </a:extLst>
            </p:cNvPr>
            <p:cNvPicPr>
              <a:picLocks noChangeAspect="1"/>
            </p:cNvPicPr>
            <p:nvPr/>
          </p:nvPicPr>
          <p:blipFill>
            <a:blip r:embed="rId5">
              <a:extLst>
                <a:ext uri="{28A0092B-C50C-407E-A947-70E740481C1C}">
                  <a14:useLocalDpi xmlns:a14="http://schemas.microsoft.com/office/drawing/2010/main" val="0"/>
                </a:ext>
              </a:extLst>
            </a:blip>
            <a:srcRect t="-1894" r="5573"/>
            <a:stretch>
              <a:fillRect/>
            </a:stretch>
          </p:blipFill>
          <p:spPr bwMode="auto">
            <a:xfrm>
              <a:off x="8773936" y="6145018"/>
              <a:ext cx="768527" cy="252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72978-151A-4229-AC17-E70F89911EF7}"/>
              </a:ext>
            </a:extLst>
          </p:cNvPr>
          <p:cNvSpPr>
            <a:spLocks noGrp="1"/>
          </p:cNvSpPr>
          <p:nvPr>
            <p:ph type="title"/>
          </p:nvPr>
        </p:nvSpPr>
        <p:spPr/>
        <p:txBody>
          <a:bodyPr/>
          <a:lstStyle/>
          <a:p>
            <a:r>
              <a:rPr lang="en-US" dirty="0"/>
              <a:t>CARTITUDE-1: Background</a:t>
            </a:r>
          </a:p>
        </p:txBody>
      </p:sp>
      <p:sp>
        <p:nvSpPr>
          <p:cNvPr id="3" name="Content Placeholder 2">
            <a:extLst>
              <a:ext uri="{FF2B5EF4-FFF2-40B4-BE49-F238E27FC236}">
                <a16:creationId xmlns:a16="http://schemas.microsoft.com/office/drawing/2014/main" id="{F10EA37E-5B67-44DC-BE64-EFBF01B1A3A0}"/>
              </a:ext>
            </a:extLst>
          </p:cNvPr>
          <p:cNvSpPr>
            <a:spLocks noGrp="1"/>
          </p:cNvSpPr>
          <p:nvPr>
            <p:ph idx="1"/>
          </p:nvPr>
        </p:nvSpPr>
        <p:spPr/>
        <p:txBody>
          <a:bodyPr/>
          <a:lstStyle/>
          <a:p>
            <a:r>
              <a:rPr lang="en-US" dirty="0"/>
              <a:t>Ciltacabtagene autoleucel is an investigational CAR T-cell therapy comprising 2 BCMA-targeting single-domain antibodies to boost avidity plus a 4-1BB costimulatory domain</a:t>
            </a:r>
          </a:p>
          <a:p>
            <a:r>
              <a:rPr lang="en-US" dirty="0"/>
              <a:t>Initial reports of phase Ib CARTITUDE-1 study showed deep, durable responses, and manageable adverse events with ciltacabtagene autoleucel in patients with R/R MM</a:t>
            </a:r>
            <a:r>
              <a:rPr lang="en-US" baseline="30000" dirty="0"/>
              <a:t>[1]</a:t>
            </a:r>
          </a:p>
          <a:p>
            <a:r>
              <a:rPr lang="en-US" dirty="0"/>
              <a:t>Current analysis of the CARTITUDE-1 trial presents the initial safety and efficacy results of combined phase Ib/II with ciltacabtagene autoleucel in patients with R/R MM</a:t>
            </a:r>
            <a:r>
              <a:rPr lang="en-US" baseline="30000" dirty="0"/>
              <a:t>[2]</a:t>
            </a:r>
          </a:p>
        </p:txBody>
      </p:sp>
      <p:sp>
        <p:nvSpPr>
          <p:cNvPr id="4" name="Text Box 15">
            <a:extLst>
              <a:ext uri="{FF2B5EF4-FFF2-40B4-BE49-F238E27FC236}">
                <a16:creationId xmlns:a16="http://schemas.microsoft.com/office/drawing/2014/main" id="{6A7E6246-2E7A-466C-9923-708F7379DB91}"/>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Berdeja. ASCO 2020. Abstr 8505. 2.Madduri. ASH 2020. Abstr </a:t>
            </a:r>
            <a:r>
              <a:rPr lang="en-US" altLang="en-US" sz="1200" b="0" spc="-10" dirty="0">
                <a:solidFill>
                  <a:srgbClr val="455560"/>
                </a:solidFill>
                <a:latin typeface="Calibri" panose="020F0502020204030204" pitchFamily="34" charset="0"/>
                <a:cs typeface="Arial" panose="020B0604020202020204" pitchFamily="34" charset="0"/>
              </a:rPr>
              <a:t>177</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5" name="Group 7">
            <a:extLst>
              <a:ext uri="{FF2B5EF4-FFF2-40B4-BE49-F238E27FC236}">
                <a16:creationId xmlns:a16="http://schemas.microsoft.com/office/drawing/2014/main" id="{48DD787A-C5D5-4A45-9DD2-B2A1B3AF6E5B}"/>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55F5C513-BF08-4947-8904-072F1C68C875}"/>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397299EE-AC46-4773-B81D-0E3B6C59A80A}"/>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16296050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DBD86-C168-4912-BFF4-8AE09E7AB7B4}"/>
              </a:ext>
            </a:extLst>
          </p:cNvPr>
          <p:cNvSpPr>
            <a:spLocks noGrp="1"/>
          </p:cNvSpPr>
          <p:nvPr>
            <p:ph type="title"/>
          </p:nvPr>
        </p:nvSpPr>
        <p:spPr>
          <a:xfrm>
            <a:off x="609759" y="238127"/>
            <a:ext cx="10872444" cy="1103313"/>
          </a:xfrm>
        </p:spPr>
        <p:txBody>
          <a:bodyPr/>
          <a:lstStyle/>
          <a:p>
            <a:r>
              <a:rPr lang="en-US" dirty="0"/>
              <a:t>CARTITUDE-1: Study Design</a:t>
            </a:r>
          </a:p>
        </p:txBody>
      </p:sp>
      <p:sp>
        <p:nvSpPr>
          <p:cNvPr id="3" name="Content Placeholder 2">
            <a:extLst>
              <a:ext uri="{FF2B5EF4-FFF2-40B4-BE49-F238E27FC236}">
                <a16:creationId xmlns:a16="http://schemas.microsoft.com/office/drawing/2014/main" id="{11F86844-77E6-4A05-8E58-70954D972983}"/>
              </a:ext>
            </a:extLst>
          </p:cNvPr>
          <p:cNvSpPr>
            <a:spLocks noGrp="1"/>
          </p:cNvSpPr>
          <p:nvPr>
            <p:ph idx="1"/>
          </p:nvPr>
        </p:nvSpPr>
        <p:spPr>
          <a:xfrm>
            <a:off x="604675" y="1513047"/>
            <a:ext cx="10877529" cy="4650686"/>
          </a:xfrm>
        </p:spPr>
        <p:txBody>
          <a:bodyPr/>
          <a:lstStyle/>
          <a:p>
            <a:r>
              <a:rPr lang="en-US" sz="2200" dirty="0"/>
              <a:t>Phase Ib/II trial conducted in the United States</a:t>
            </a:r>
            <a:br>
              <a:rPr lang="en-US" sz="2200" dirty="0"/>
            </a:br>
            <a:br>
              <a:rPr lang="en-US" sz="2200" dirty="0"/>
            </a:br>
            <a:br>
              <a:rPr lang="en-US" sz="2200" dirty="0"/>
            </a:br>
            <a:br>
              <a:rPr lang="en-US" sz="2200" dirty="0"/>
            </a:br>
            <a:br>
              <a:rPr lang="en-US" sz="2200" dirty="0"/>
            </a:br>
            <a:br>
              <a:rPr lang="en-US" sz="2200" dirty="0"/>
            </a:br>
            <a:br>
              <a:rPr lang="en-US" sz="2200" dirty="0"/>
            </a:br>
            <a:br>
              <a:rPr lang="en-US" sz="2200" dirty="0"/>
            </a:br>
            <a:br>
              <a:rPr lang="en-US" sz="2200" dirty="0"/>
            </a:br>
            <a:br>
              <a:rPr lang="en-US" sz="2200" dirty="0"/>
            </a:br>
            <a:endParaRPr lang="en-US" sz="2200" dirty="0"/>
          </a:p>
          <a:p>
            <a:pPr lvl="0"/>
            <a:r>
              <a:rPr lang="en-US" sz="2200" noProof="0" dirty="0"/>
              <a:t>Of 113 patients enrolled, 97 received </a:t>
            </a:r>
            <a:r>
              <a:rPr lang="en-US" sz="2200" dirty="0"/>
              <a:t>c</a:t>
            </a:r>
            <a:r>
              <a:rPr lang="en-US" sz="2200" noProof="0" dirty="0" err="1"/>
              <a:t>iltacabtagene</a:t>
            </a:r>
            <a:r>
              <a:rPr lang="en-US" sz="2200" noProof="0" dirty="0"/>
              <a:t> </a:t>
            </a:r>
            <a:r>
              <a:rPr lang="en-US" sz="2200" noProof="0" dirty="0" err="1"/>
              <a:t>autoleucel</a:t>
            </a:r>
            <a:r>
              <a:rPr lang="en-US" sz="2200" noProof="0" dirty="0"/>
              <a:t>; phase </a:t>
            </a:r>
            <a:r>
              <a:rPr lang="en-US" sz="2200" noProof="0" dirty="0" err="1"/>
              <a:t>Ib</a:t>
            </a:r>
            <a:r>
              <a:rPr lang="en-US" sz="2200" noProof="0" dirty="0"/>
              <a:t> (n = 29); phase II (n = 68); median administered dose: 0.71 x 106 (0.51–0.95 x 106) CAR+ viable T-cells/kg</a:t>
            </a:r>
          </a:p>
          <a:p>
            <a:pPr lvl="0"/>
            <a:r>
              <a:rPr lang="en-US" sz="2200" noProof="0" dirty="0"/>
              <a:t>Primary endpoints: safety and RP2D (phase </a:t>
            </a:r>
            <a:r>
              <a:rPr lang="en-US" sz="2200" noProof="0" dirty="0" err="1"/>
              <a:t>Ib</a:t>
            </a:r>
            <a:r>
              <a:rPr lang="en-US" sz="2200" noProof="0" dirty="0"/>
              <a:t>), efficacy (phase II)</a:t>
            </a:r>
            <a:r>
              <a:rPr lang="en-US" sz="2200" dirty="0"/>
              <a:t> </a:t>
            </a:r>
          </a:p>
        </p:txBody>
      </p:sp>
      <p:sp>
        <p:nvSpPr>
          <p:cNvPr id="4" name="Text Box 15">
            <a:extLst>
              <a:ext uri="{FF2B5EF4-FFF2-40B4-BE49-F238E27FC236}">
                <a16:creationId xmlns:a16="http://schemas.microsoft.com/office/drawing/2014/main" id="{71677349-4335-410F-8773-7DF277E4546F}"/>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pt-B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Madduri. ASH 2019. Abstr 577. Madduri. ASH 2020. Abstr 177.</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5" name="Group 7">
            <a:extLst>
              <a:ext uri="{FF2B5EF4-FFF2-40B4-BE49-F238E27FC236}">
                <a16:creationId xmlns:a16="http://schemas.microsoft.com/office/drawing/2014/main" id="{E8C64908-57DE-4B4A-A3BA-8F5315DEDF26}"/>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8D2F3B4F-1243-42B6-A0B7-0FFE88F248F3}"/>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4FC9CBEC-8060-42C8-B45C-C4171BD93BD9}"/>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9" name="TextBox 8">
            <a:extLst>
              <a:ext uri="{FF2B5EF4-FFF2-40B4-BE49-F238E27FC236}">
                <a16:creationId xmlns:a16="http://schemas.microsoft.com/office/drawing/2014/main" id="{BF09860F-754E-4DE0-9D68-8B5146C2EA95}"/>
              </a:ext>
            </a:extLst>
          </p:cNvPr>
          <p:cNvSpPr txBox="1"/>
          <p:nvPr/>
        </p:nvSpPr>
        <p:spPr>
          <a:xfrm>
            <a:off x="2745203" y="2060624"/>
            <a:ext cx="1359668" cy="830997"/>
          </a:xfrm>
          <a:prstGeom prst="rect">
            <a:avLst/>
          </a:prstGeom>
          <a:solidFill>
            <a:schemeClr val="accent2"/>
          </a:solidFill>
          <a:ln>
            <a:noFill/>
          </a:ln>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Screening,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enrollment,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leukapheresis</a:t>
            </a:r>
          </a:p>
        </p:txBody>
      </p:sp>
      <p:sp>
        <p:nvSpPr>
          <p:cNvPr id="10" name="TextBox 9">
            <a:extLst>
              <a:ext uri="{FF2B5EF4-FFF2-40B4-BE49-F238E27FC236}">
                <a16:creationId xmlns:a16="http://schemas.microsoft.com/office/drawing/2014/main" id="{8668C412-7C88-4316-AC08-538477EE27C0}"/>
              </a:ext>
            </a:extLst>
          </p:cNvPr>
          <p:cNvSpPr txBox="1"/>
          <p:nvPr/>
        </p:nvSpPr>
        <p:spPr>
          <a:xfrm>
            <a:off x="5072193" y="2000049"/>
            <a:ext cx="2089033" cy="830997"/>
          </a:xfrm>
          <a:prstGeom prst="rect">
            <a:avLst/>
          </a:prstGeom>
          <a:solidFill>
            <a:schemeClr val="accent1"/>
          </a:solidFill>
          <a:ln>
            <a:noFill/>
          </a:ln>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Lymphodepletion</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FLU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30 mg/m</a:t>
            </a:r>
            <a:r>
              <a:rPr kumimoji="0" lang="en-US" altLang="en-US" sz="16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2</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a:t>
            </a:r>
            <a:b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CY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300 mg/m</a:t>
            </a:r>
            <a:r>
              <a:rPr kumimoji="0" lang="en-US" altLang="en-US" sz="16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2</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x 3 days</a:t>
            </a:r>
            <a:endPar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 name="TextBox 10">
            <a:extLst>
              <a:ext uri="{FF2B5EF4-FFF2-40B4-BE49-F238E27FC236}">
                <a16:creationId xmlns:a16="http://schemas.microsoft.com/office/drawing/2014/main" id="{769456FD-2E6B-467B-98B4-78AB4D096A0A}"/>
              </a:ext>
            </a:extLst>
          </p:cNvPr>
          <p:cNvSpPr txBox="1"/>
          <p:nvPr/>
        </p:nvSpPr>
        <p:spPr>
          <a:xfrm>
            <a:off x="7444896" y="1992100"/>
            <a:ext cx="1892543" cy="1323439"/>
          </a:xfrm>
          <a:prstGeom prst="rect">
            <a:avLst/>
          </a:prstGeom>
          <a:solidFill>
            <a:schemeClr val="accent6"/>
          </a:solidFill>
          <a:ln>
            <a:noFill/>
          </a:ln>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1600" b="1"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Ciltacabtagene autoleucel infusion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16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0.5</a:t>
            </a:r>
            <a:r>
              <a:rPr kumimoji="0" lang="en-US" sz="16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x 10</a:t>
            </a:r>
            <a:r>
              <a:rPr kumimoji="0" lang="en-US" sz="1600" b="0" i="0" u="none" strike="noStrike" kern="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6 </a:t>
            </a:r>
            <a:r>
              <a:rPr lang="en-US" sz="1600" kern="0" dirty="0">
                <a:solidFill>
                  <a:srgbClr val="FFFFFF"/>
                </a:solidFill>
                <a:latin typeface="Calibri" panose="020F0502020204030204" pitchFamily="34" charset="0"/>
                <a:cs typeface="Arial" panose="020B0604020202020204" pitchFamily="34" charset="0"/>
              </a:rPr>
              <a:t>-</a:t>
            </a:r>
            <a:r>
              <a:rPr kumimoji="0" lang="en-US" sz="16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1.0 x 10</a:t>
            </a:r>
            <a:r>
              <a:rPr kumimoji="0" lang="en-US" sz="1600" b="0" i="0" u="none" strike="noStrike" kern="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6</a:t>
            </a:r>
            <a:r>
              <a:rPr kumimoji="0" lang="en-US" sz="16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CAR T-cells/kg (target: 0.75 x 10</a:t>
            </a:r>
            <a:r>
              <a:rPr kumimoji="0" lang="en-US" sz="1600" b="0" i="0" u="none" strike="noStrike" kern="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6</a:t>
            </a:r>
            <a:r>
              <a:rPr kumimoji="0" lang="en-US" sz="16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t>
            </a:r>
          </a:p>
        </p:txBody>
      </p:sp>
      <p:sp>
        <p:nvSpPr>
          <p:cNvPr id="12" name="TextBox 11">
            <a:extLst>
              <a:ext uri="{FF2B5EF4-FFF2-40B4-BE49-F238E27FC236}">
                <a16:creationId xmlns:a16="http://schemas.microsoft.com/office/drawing/2014/main" id="{F71588A5-0C78-492B-8D44-219BD5030166}"/>
              </a:ext>
            </a:extLst>
          </p:cNvPr>
          <p:cNvSpPr txBox="1"/>
          <p:nvPr/>
        </p:nvSpPr>
        <p:spPr>
          <a:xfrm>
            <a:off x="9697042" y="2445847"/>
            <a:ext cx="1359659" cy="584775"/>
          </a:xfrm>
          <a:prstGeom prst="rect">
            <a:avLst/>
          </a:prstGeom>
          <a:solidFill>
            <a:schemeClr val="accent4"/>
          </a:solidFill>
          <a:ln>
            <a:noFill/>
          </a:ln>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Postinfusion assessments</a:t>
            </a:r>
            <a:endParaRPr kumimoji="0" lang="en-US" sz="16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3" name="Straight Arrow Connector 12">
            <a:extLst>
              <a:ext uri="{FF2B5EF4-FFF2-40B4-BE49-F238E27FC236}">
                <a16:creationId xmlns:a16="http://schemas.microsoft.com/office/drawing/2014/main" id="{5EB21317-931C-4938-8B65-B612E17639CA}"/>
              </a:ext>
            </a:extLst>
          </p:cNvPr>
          <p:cNvCxnSpPr/>
          <p:nvPr/>
        </p:nvCxnSpPr>
        <p:spPr>
          <a:xfrm>
            <a:off x="3425037" y="3117067"/>
            <a:ext cx="0" cy="548640"/>
          </a:xfrm>
          <a:prstGeom prst="straightConnector1">
            <a:avLst/>
          </a:prstGeom>
          <a:noFill/>
          <a:ln w="28575" cap="flat" cmpd="sng" algn="ctr">
            <a:solidFill>
              <a:schemeClr val="bg1"/>
            </a:solidFill>
            <a:prstDash val="solid"/>
            <a:headEnd type="none" w="med" len="med"/>
            <a:tailEnd type="triangle" w="med" len="med"/>
          </a:ln>
          <a:effectLst/>
        </p:spPr>
      </p:cxnSp>
      <p:cxnSp>
        <p:nvCxnSpPr>
          <p:cNvPr id="14" name="Straight Arrow Connector 13">
            <a:extLst>
              <a:ext uri="{FF2B5EF4-FFF2-40B4-BE49-F238E27FC236}">
                <a16:creationId xmlns:a16="http://schemas.microsoft.com/office/drawing/2014/main" id="{A198213D-F5D9-4946-85AE-A73994BEB92D}"/>
              </a:ext>
            </a:extLst>
          </p:cNvPr>
          <p:cNvCxnSpPr/>
          <p:nvPr/>
        </p:nvCxnSpPr>
        <p:spPr>
          <a:xfrm>
            <a:off x="6617873" y="3117067"/>
            <a:ext cx="0" cy="663575"/>
          </a:xfrm>
          <a:prstGeom prst="straightConnector1">
            <a:avLst/>
          </a:prstGeom>
          <a:noFill/>
          <a:ln w="28575" cap="flat" cmpd="sng" algn="ctr">
            <a:solidFill>
              <a:schemeClr val="bg1"/>
            </a:solidFill>
            <a:prstDash val="solid"/>
            <a:headEnd type="none" w="med" len="med"/>
            <a:tailEnd type="triangle" w="med" len="med"/>
          </a:ln>
          <a:effectLst/>
        </p:spPr>
      </p:cxnSp>
      <p:cxnSp>
        <p:nvCxnSpPr>
          <p:cNvPr id="15" name="Straight Arrow Connector 14">
            <a:extLst>
              <a:ext uri="{FF2B5EF4-FFF2-40B4-BE49-F238E27FC236}">
                <a16:creationId xmlns:a16="http://schemas.microsoft.com/office/drawing/2014/main" id="{16B9CC21-77C7-49A8-9CA9-D5FA41643F66}"/>
              </a:ext>
            </a:extLst>
          </p:cNvPr>
          <p:cNvCxnSpPr/>
          <p:nvPr/>
        </p:nvCxnSpPr>
        <p:spPr>
          <a:xfrm>
            <a:off x="8055109" y="3383068"/>
            <a:ext cx="0" cy="365760"/>
          </a:xfrm>
          <a:prstGeom prst="straightConnector1">
            <a:avLst/>
          </a:prstGeom>
          <a:noFill/>
          <a:ln w="28575" cap="flat" cmpd="sng" algn="ctr">
            <a:solidFill>
              <a:schemeClr val="bg1"/>
            </a:solidFill>
            <a:prstDash val="solid"/>
            <a:headEnd type="none" w="med" len="med"/>
            <a:tailEnd type="triangle" w="med" len="med"/>
          </a:ln>
          <a:effectLst/>
        </p:spPr>
      </p:cxnSp>
      <p:sp>
        <p:nvSpPr>
          <p:cNvPr id="16" name="TextBox 15">
            <a:extLst>
              <a:ext uri="{FF2B5EF4-FFF2-40B4-BE49-F238E27FC236}">
                <a16:creationId xmlns:a16="http://schemas.microsoft.com/office/drawing/2014/main" id="{5EA0A489-621E-45D5-919B-EE5A9ECB8F4A}"/>
              </a:ext>
            </a:extLst>
          </p:cNvPr>
          <p:cNvSpPr txBox="1"/>
          <p:nvPr/>
        </p:nvSpPr>
        <p:spPr>
          <a:xfrm>
            <a:off x="3768126" y="3944592"/>
            <a:ext cx="2608135" cy="338554"/>
          </a:xfrm>
          <a:prstGeom prst="rect">
            <a:avLst/>
          </a:prstGeom>
          <a:solidFill>
            <a:schemeClr val="accent3"/>
          </a:solidFill>
          <a:ln>
            <a:noFill/>
          </a:ln>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Bridging chemotherapy*</a:t>
            </a:r>
            <a:endParaRPr kumimoji="0" lang="en-US" sz="1600" b="1" i="0" u="none" strike="noStrike" kern="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 name="TextBox 16">
            <a:extLst>
              <a:ext uri="{FF2B5EF4-FFF2-40B4-BE49-F238E27FC236}">
                <a16:creationId xmlns:a16="http://schemas.microsoft.com/office/drawing/2014/main" id="{A01CCE21-3CAA-41F2-8599-45CEA24A8909}"/>
              </a:ext>
            </a:extLst>
          </p:cNvPr>
          <p:cNvSpPr txBox="1"/>
          <p:nvPr/>
        </p:nvSpPr>
        <p:spPr>
          <a:xfrm>
            <a:off x="4092498" y="2969872"/>
            <a:ext cx="2250101" cy="830997"/>
          </a:xfrm>
          <a:prstGeom prst="rect">
            <a:avLst/>
          </a:prstGeom>
          <a:solidFill>
            <a:schemeClr val="accent1"/>
          </a:solidFill>
          <a:ln>
            <a:noFill/>
          </a:ln>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Ciltacabtagene autoleucel  manufacturing</a:t>
            </a:r>
            <a:r>
              <a:rPr kumimoji="0" lang="en-US" sz="1600" b="1" i="0" u="none" strike="noStrike" kern="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a:t>
            </a:r>
          </a:p>
        </p:txBody>
      </p:sp>
      <p:cxnSp>
        <p:nvCxnSpPr>
          <p:cNvPr id="18" name="Straight Arrow Connector 10">
            <a:extLst>
              <a:ext uri="{FF2B5EF4-FFF2-40B4-BE49-F238E27FC236}">
                <a16:creationId xmlns:a16="http://schemas.microsoft.com/office/drawing/2014/main" id="{CD1D344A-A0F4-4E3C-AA68-124B1271DD83}"/>
              </a:ext>
            </a:extLst>
          </p:cNvPr>
          <p:cNvCxnSpPr>
            <a:cxnSpLocks noChangeShapeType="1"/>
          </p:cNvCxnSpPr>
          <p:nvPr/>
        </p:nvCxnSpPr>
        <p:spPr bwMode="auto">
          <a:xfrm>
            <a:off x="2823262" y="3830675"/>
            <a:ext cx="8229600" cy="0"/>
          </a:xfrm>
          <a:prstGeom prst="straightConnector1">
            <a:avLst/>
          </a:prstGeom>
          <a:noFill/>
          <a:ln w="28575" algn="ctr">
            <a:solidFill>
              <a:schemeClr val="bg1"/>
            </a:solidFill>
            <a:round/>
            <a:headEnd/>
            <a:tailEnd type="triangle" w="med" len="med"/>
          </a:ln>
          <a:extLst>
            <a:ext uri="{909E8E84-426E-40DD-AFC4-6F175D3DCCD1}">
              <a14:hiddenFill xmlns:a14="http://schemas.microsoft.com/office/drawing/2010/main">
                <a:noFill/>
              </a14:hiddenFill>
            </a:ext>
          </a:extLst>
        </p:spPr>
      </p:cxnSp>
      <p:sp>
        <p:nvSpPr>
          <p:cNvPr id="19" name="TextBox 23">
            <a:extLst>
              <a:ext uri="{FF2B5EF4-FFF2-40B4-BE49-F238E27FC236}">
                <a16:creationId xmlns:a16="http://schemas.microsoft.com/office/drawing/2014/main" id="{21CA8204-6062-44A9-86DA-8B5D91D96E66}"/>
              </a:ext>
            </a:extLst>
          </p:cNvPr>
          <p:cNvSpPr txBox="1">
            <a:spLocks noChangeArrowheads="1"/>
          </p:cNvSpPr>
          <p:nvPr/>
        </p:nvSpPr>
        <p:spPr bwMode="auto">
          <a:xfrm>
            <a:off x="275172" y="2764669"/>
            <a:ext cx="2574748" cy="208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ts val="0"/>
              </a:spcBef>
              <a:spcAft>
                <a:spcPts val="0"/>
              </a:spcAft>
              <a:buClr>
                <a:srgbClr val="FEFDDE"/>
              </a:buClr>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Patients with R/R MM with measurable disease, ECOG PS ≤ 1; ≥ 3 prior therapies including PI, IMiD, and anti-CD38 therapy, or double refractory to PI and IMiD</a:t>
            </a:r>
          </a:p>
          <a:p>
            <a:pPr marL="0" marR="0" lvl="0" indent="0" algn="ctr" defTabSz="914400" rtl="0" eaLnBrk="1" fontAlgn="base" latinLnBrk="0" hangingPunct="1">
              <a:lnSpc>
                <a:spcPct val="90000"/>
              </a:lnSpc>
              <a:spcBef>
                <a:spcPts val="0"/>
              </a:spcBef>
              <a:spcAft>
                <a:spcPts val="0"/>
              </a:spcAft>
              <a:buClr>
                <a:srgbClr val="FEFDDE"/>
              </a:buClr>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a:t>
            </a: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N = 113)</a:t>
            </a:r>
            <a:endParaRPr kumimoji="0" lang="en-US" altLang="en-US" sz="1800" b="0" i="0" u="none" strike="noStrike" kern="0" cap="none" spc="0" normalizeH="0" baseline="0" noProof="0" dirty="0">
              <a:ln>
                <a:noFill/>
              </a:ln>
              <a:solidFill>
                <a:srgbClr val="000000"/>
              </a:solidFill>
              <a:effectLst/>
              <a:uLnTx/>
              <a:uFillTx/>
              <a:latin typeface="Calibri" panose="020F0502020204030204" pitchFamily="34" charset="0"/>
              <a:cs typeface="Arial" panose="020B0604020202020204" pitchFamily="34" charset="0"/>
            </a:endParaRPr>
          </a:p>
        </p:txBody>
      </p:sp>
      <p:sp>
        <p:nvSpPr>
          <p:cNvPr id="20" name="TextBox 19">
            <a:extLst>
              <a:ext uri="{FF2B5EF4-FFF2-40B4-BE49-F238E27FC236}">
                <a16:creationId xmlns:a16="http://schemas.microsoft.com/office/drawing/2014/main" id="{7B0E18A7-8D71-47EE-968E-83FC7692F756}"/>
              </a:ext>
            </a:extLst>
          </p:cNvPr>
          <p:cNvSpPr txBox="1"/>
          <p:nvPr/>
        </p:nvSpPr>
        <p:spPr bwMode="auto">
          <a:xfrm>
            <a:off x="7907424" y="3929203"/>
            <a:ext cx="71910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Day 1</a:t>
            </a:r>
          </a:p>
        </p:txBody>
      </p:sp>
      <p:cxnSp>
        <p:nvCxnSpPr>
          <p:cNvPr id="22" name="Straight Arrow Connector 21">
            <a:extLst>
              <a:ext uri="{FF2B5EF4-FFF2-40B4-BE49-F238E27FC236}">
                <a16:creationId xmlns:a16="http://schemas.microsoft.com/office/drawing/2014/main" id="{F2CFBD8B-1427-4AE6-BAFD-6A823ACE0F49}"/>
              </a:ext>
            </a:extLst>
          </p:cNvPr>
          <p:cNvCxnSpPr>
            <a:cxnSpLocks/>
          </p:cNvCxnSpPr>
          <p:nvPr/>
        </p:nvCxnSpPr>
        <p:spPr>
          <a:xfrm>
            <a:off x="10371492" y="3126592"/>
            <a:ext cx="0" cy="589534"/>
          </a:xfrm>
          <a:prstGeom prst="straightConnector1">
            <a:avLst/>
          </a:prstGeom>
          <a:noFill/>
          <a:ln w="28575" cap="flat" cmpd="sng" algn="ctr">
            <a:solidFill>
              <a:schemeClr val="bg1"/>
            </a:solidFill>
            <a:prstDash val="solid"/>
            <a:headEnd type="none" w="med" len="med"/>
            <a:tailEnd type="triangle" w="med" len="med"/>
          </a:ln>
          <a:effectLst/>
        </p:spPr>
      </p:cxnSp>
      <p:sp>
        <p:nvSpPr>
          <p:cNvPr id="26" name="Text Box 30">
            <a:extLst>
              <a:ext uri="{FF2B5EF4-FFF2-40B4-BE49-F238E27FC236}">
                <a16:creationId xmlns:a16="http://schemas.microsoft.com/office/drawing/2014/main" id="{8DCB4065-B548-4EBF-94BB-ED7168DEE0A7}"/>
              </a:ext>
            </a:extLst>
          </p:cNvPr>
          <p:cNvSpPr txBox="1">
            <a:spLocks noChangeArrowheads="1"/>
          </p:cNvSpPr>
          <p:nvPr/>
        </p:nvSpPr>
        <p:spPr bwMode="auto">
          <a:xfrm>
            <a:off x="3768126" y="4363573"/>
            <a:ext cx="6766560" cy="520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35000"/>
              </a:spcBef>
              <a:spcAft>
                <a:spcPct val="25000"/>
              </a:spcAft>
              <a:buClr>
                <a:srgbClr val="8B3D9A"/>
              </a:buClr>
              <a:buSzTx/>
              <a:buFont typeface="Wingdings" panose="05000000000000000000" pitchFamily="2" charset="2"/>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*73 patients received bridging therapy with previously used agents to maintain at least SD. </a:t>
            </a:r>
            <a:r>
              <a:rPr lang="en-US" altLang="en-US" sz="1400" b="0" baseline="30000" dirty="0">
                <a:solidFill>
                  <a:schemeClr val="bg1"/>
                </a:solidFill>
                <a:latin typeface="Calibri" panose="020F0502020204030204" pitchFamily="34" charset="0"/>
              </a:rPr>
              <a:t>†</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 patients d/c due to manufacturing failure. </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4" name="TextBox 23">
            <a:extLst>
              <a:ext uri="{FF2B5EF4-FFF2-40B4-BE49-F238E27FC236}">
                <a16:creationId xmlns:a16="http://schemas.microsoft.com/office/drawing/2014/main" id="{F17A5E68-A371-47A7-95DB-EF0D094C8EF9}"/>
              </a:ext>
            </a:extLst>
          </p:cNvPr>
          <p:cNvSpPr txBox="1"/>
          <p:nvPr/>
        </p:nvSpPr>
        <p:spPr bwMode="auto">
          <a:xfrm>
            <a:off x="11040378" y="3663069"/>
            <a:ext cx="10169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Follow up</a:t>
            </a:r>
          </a:p>
        </p:txBody>
      </p:sp>
      <p:sp>
        <p:nvSpPr>
          <p:cNvPr id="25" name="TextBox 24">
            <a:extLst>
              <a:ext uri="{FF2B5EF4-FFF2-40B4-BE49-F238E27FC236}">
                <a16:creationId xmlns:a16="http://schemas.microsoft.com/office/drawing/2014/main" id="{3ED2B3E0-DCC6-4A7D-A5FB-D73779ECDD55}"/>
              </a:ext>
            </a:extLst>
          </p:cNvPr>
          <p:cNvSpPr txBox="1"/>
          <p:nvPr/>
        </p:nvSpPr>
        <p:spPr bwMode="auto">
          <a:xfrm>
            <a:off x="6424125" y="3944592"/>
            <a:ext cx="11616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lang="en-US" sz="1600" b="1" dirty="0">
                <a:solidFill>
                  <a:srgbClr val="000000"/>
                </a:solidFill>
                <a:latin typeface="Calibri" panose="020F0502020204030204" pitchFamily="34" charset="0"/>
                <a:cs typeface="Arial" panose="020B0604020202020204" pitchFamily="34" charset="0"/>
              </a:rPr>
              <a:t>Day -5 to -3</a:t>
            </a: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6994339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t>CARTITUDE-1: Baseline Characteristics</a:t>
            </a:r>
          </a:p>
        </p:txBody>
      </p:sp>
      <p:sp>
        <p:nvSpPr>
          <p:cNvPr id="4" name="Text Box 15">
            <a:extLst>
              <a:ext uri="{FF2B5EF4-FFF2-40B4-BE49-F238E27FC236}">
                <a16:creationId xmlns:a16="http://schemas.microsoft.com/office/drawing/2014/main" id="{64EA308B-AE14-451D-83B6-8743C06B1BEC}"/>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Madduri. ASH 2020. Abstr </a:t>
            </a:r>
            <a:r>
              <a:rPr lang="en-US" altLang="en-US" sz="1200" b="0" spc="-10" dirty="0">
                <a:solidFill>
                  <a:srgbClr val="455560"/>
                </a:solidFill>
                <a:latin typeface="Calibri" panose="020F0502020204030204" pitchFamily="34" charset="0"/>
                <a:cs typeface="Arial" panose="020B0604020202020204" pitchFamily="34" charset="0"/>
              </a:rPr>
              <a:t>177</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5" name="Group 7">
            <a:extLst>
              <a:ext uri="{FF2B5EF4-FFF2-40B4-BE49-F238E27FC236}">
                <a16:creationId xmlns:a16="http://schemas.microsoft.com/office/drawing/2014/main" id="{01485265-D246-435C-8107-60F526583E9A}"/>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EB014F65-0BF1-4905-8CE0-F1FBFF9C6AA4}"/>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5215E656-30AF-4CC6-A411-591AC4BBBF1A}"/>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aphicFrame>
        <p:nvGraphicFramePr>
          <p:cNvPr id="10" name="Group 3">
            <a:extLst>
              <a:ext uri="{FF2B5EF4-FFF2-40B4-BE49-F238E27FC236}">
                <a16:creationId xmlns:a16="http://schemas.microsoft.com/office/drawing/2014/main" id="{F54DF0CC-8781-409C-A3C6-6F5FEA91D46E}"/>
              </a:ext>
            </a:extLst>
          </p:cNvPr>
          <p:cNvGraphicFramePr>
            <a:graphicFrameLocks/>
          </p:cNvGraphicFramePr>
          <p:nvPr>
            <p:extLst>
              <p:ext uri="{D42A27DB-BD31-4B8C-83A1-F6EECF244321}">
                <p14:modId xmlns:p14="http://schemas.microsoft.com/office/powerpoint/2010/main" val="2096357052"/>
              </p:ext>
            </p:extLst>
          </p:nvPr>
        </p:nvGraphicFramePr>
        <p:xfrm>
          <a:off x="719138" y="1600200"/>
          <a:ext cx="5306423" cy="4236864"/>
        </p:xfrm>
        <a:graphic>
          <a:graphicData uri="http://schemas.openxmlformats.org/drawingml/2006/table">
            <a:tbl>
              <a:tblPr/>
              <a:tblGrid>
                <a:gridCol w="3641323">
                  <a:extLst>
                    <a:ext uri="{9D8B030D-6E8A-4147-A177-3AD203B41FA5}">
                      <a16:colId xmlns:a16="http://schemas.microsoft.com/office/drawing/2014/main" val="20000"/>
                    </a:ext>
                  </a:extLst>
                </a:gridCol>
                <a:gridCol w="1665100">
                  <a:extLst>
                    <a:ext uri="{9D8B030D-6E8A-4147-A177-3AD203B41FA5}">
                      <a16:colId xmlns:a16="http://schemas.microsoft.com/office/drawing/2014/main" val="20001"/>
                    </a:ext>
                  </a:extLst>
                </a:gridCol>
              </a:tblGrid>
              <a:tr h="23052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 Patients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1"/>
                  </a:ext>
                </a:extLst>
              </a:tr>
              <a:tr h="13346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age, yrs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61 (43-78)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13346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57 (58.8)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3"/>
                  </a:ext>
                </a:extLst>
              </a:tr>
              <a:tr h="13346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 1 extramedullary plasmacytomas,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 (13.4)*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13346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 60% bone marrow plasma cells,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 (21.9)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492125310"/>
                  </a:ext>
                </a:extLst>
              </a:tr>
              <a:tr h="13346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time from diagnosis, yrs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5.9 (1.6-18.2)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96941445"/>
                  </a:ext>
                </a:extLst>
              </a:tr>
              <a:tr h="42464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high-risk cytogenetics, n (%)</a:t>
                      </a:r>
                    </a:p>
                    <a:p>
                      <a:pPr marL="344488" marR="0" lvl="0" indent="-230188"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del(17p)</a:t>
                      </a:r>
                    </a:p>
                    <a:p>
                      <a:pPr marL="344488" marR="0" lvl="0" indent="-230188"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t(14;16)</a:t>
                      </a:r>
                    </a:p>
                    <a:p>
                      <a:pPr marL="344488" marR="0" lvl="0" indent="-230188"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t(4;14)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 (23.7)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 (19.6)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5924969"/>
                  </a:ext>
                </a:extLst>
              </a:tr>
              <a:tr h="13346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 50% tumor BCMA expression,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57 (91.9)</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382954701"/>
                  </a:ext>
                </a:extLst>
              </a:tr>
              <a:tr h="23052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no. prior lines of therapy, n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(3-18)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21314975"/>
                  </a:ext>
                </a:extLst>
              </a:tr>
            </a:tbl>
          </a:graphicData>
        </a:graphic>
      </p:graphicFrame>
      <p:graphicFrame>
        <p:nvGraphicFramePr>
          <p:cNvPr id="11" name="Group 3">
            <a:extLst>
              <a:ext uri="{FF2B5EF4-FFF2-40B4-BE49-F238E27FC236}">
                <a16:creationId xmlns:a16="http://schemas.microsoft.com/office/drawing/2014/main" id="{4EE453D7-0FA0-4755-984F-B8DF2947123A}"/>
              </a:ext>
            </a:extLst>
          </p:cNvPr>
          <p:cNvGraphicFramePr>
            <a:graphicFrameLocks/>
          </p:cNvGraphicFramePr>
          <p:nvPr>
            <p:extLst>
              <p:ext uri="{D42A27DB-BD31-4B8C-83A1-F6EECF244321}">
                <p14:modId xmlns:p14="http://schemas.microsoft.com/office/powerpoint/2010/main" val="3881920222"/>
              </p:ext>
            </p:extLst>
          </p:nvPr>
        </p:nvGraphicFramePr>
        <p:xfrm>
          <a:off x="6270391" y="1600200"/>
          <a:ext cx="5197710" cy="4328320"/>
        </p:xfrm>
        <a:graphic>
          <a:graphicData uri="http://schemas.openxmlformats.org/drawingml/2006/table">
            <a:tbl>
              <a:tblPr/>
              <a:tblGrid>
                <a:gridCol w="3566723">
                  <a:extLst>
                    <a:ext uri="{9D8B030D-6E8A-4147-A177-3AD203B41FA5}">
                      <a16:colId xmlns:a16="http://schemas.microsoft.com/office/drawing/2014/main" val="20000"/>
                    </a:ext>
                  </a:extLst>
                </a:gridCol>
                <a:gridCol w="1630987">
                  <a:extLst>
                    <a:ext uri="{9D8B030D-6E8A-4147-A177-3AD203B41FA5}">
                      <a16:colId xmlns:a16="http://schemas.microsoft.com/office/drawing/2014/main" val="20001"/>
                    </a:ext>
                  </a:extLst>
                </a:gridCol>
              </a:tblGrid>
              <a:tr h="18871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 Patients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Previous SCT,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3"/>
                  </a:ext>
                </a:extLst>
              </a:tr>
              <a:tr h="0">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Autologous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87 (89.7)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126327213"/>
                  </a:ext>
                </a:extLst>
              </a:tr>
              <a:tr h="0">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Allogenic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4051722697"/>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Triple-class exposed,</a:t>
                      </a:r>
                      <a:r>
                        <a:rPr kumimoji="0" 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rPr>
                        <a:t>‡</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97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Penta exposed,</a:t>
                      </a:r>
                      <a:r>
                        <a:rPr kumimoji="0" 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rPr>
                        <a:t>§</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81 (83.5)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49212531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Triple-class refractory</a:t>
                      </a:r>
                      <a:r>
                        <a:rPr kumimoji="0" 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rPr>
                        <a:t>‡</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85 (87.6)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96941445"/>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Penta refractory</a:t>
                      </a:r>
                      <a:r>
                        <a:rPr kumimoji="0" 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rPr>
                        <a:t>§</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41 (42.3)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683337763"/>
                  </a:ext>
                </a:extLst>
              </a:tr>
              <a:tr h="34763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Refractory to, n (%)</a:t>
                      </a:r>
                    </a:p>
                    <a:p>
                      <a:pPr marL="344488" marR="0" lvl="0" indent="-230188"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Carfilzomib</a:t>
                      </a:r>
                    </a:p>
                    <a:p>
                      <a:pPr marL="344488" marR="0" lvl="0" indent="-230188"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Pomalidomide</a:t>
                      </a:r>
                    </a:p>
                    <a:p>
                      <a:pPr marL="344488" marR="0" lvl="0" indent="-230188"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Anti-CD38 Ab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63 (64.9)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81 (83.5)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96 (99.0)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92496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Refractory to last line of therapy,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96 (99.0)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382954701"/>
                  </a:ext>
                </a:extLst>
              </a:tr>
            </a:tbl>
          </a:graphicData>
        </a:graphic>
      </p:graphicFrame>
      <p:sp>
        <p:nvSpPr>
          <p:cNvPr id="12" name="TextBox 11">
            <a:extLst>
              <a:ext uri="{FF2B5EF4-FFF2-40B4-BE49-F238E27FC236}">
                <a16:creationId xmlns:a16="http://schemas.microsoft.com/office/drawing/2014/main" id="{5ED668E8-2A30-4AFA-9CD7-D7DB39E259D5}"/>
              </a:ext>
            </a:extLst>
          </p:cNvPr>
          <p:cNvSpPr txBox="1"/>
          <p:nvPr/>
        </p:nvSpPr>
        <p:spPr bwMode="auto">
          <a:xfrm>
            <a:off x="715505" y="5922017"/>
            <a:ext cx="1041220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Aft>
                <a:spcPct val="0"/>
              </a:spcAft>
              <a:buClrTx/>
              <a:buFontTx/>
              <a:buNone/>
            </a:pPr>
            <a:r>
              <a:rPr lang="en-US" sz="1400" b="0" dirty="0">
                <a:solidFill>
                  <a:schemeClr val="bg1"/>
                </a:solidFill>
                <a:latin typeface="Calibri" panose="020F0502020204030204" pitchFamily="34" charset="0"/>
              </a:rPr>
              <a:t>*Additional 6 patients had soft-tissue part of bone-based plasmacytoma (total plasmacytomas, 19.6%). </a:t>
            </a:r>
            <a:r>
              <a:rPr kumimoji="0" lang="en-US" sz="1600" b="0" i="0" u="none" strike="noStrike" kern="1200" cap="none" spc="0" normalizeH="0" baseline="30000" noProof="0" dirty="0">
                <a:ln>
                  <a:noFill/>
                </a:ln>
                <a:solidFill>
                  <a:srgbClr val="455560">
                    <a:lumMod val="10000"/>
                  </a:srgbClr>
                </a:solidFill>
                <a:effectLst/>
                <a:uLnTx/>
                <a:uFillTx/>
                <a:latin typeface="Calibri" panose="020F0502020204030204" pitchFamily="34" charset="0"/>
                <a:ea typeface="+mn-ea"/>
                <a:cs typeface="+mn-cs"/>
              </a:rPr>
              <a:t>†</a:t>
            </a:r>
            <a:r>
              <a:rPr kumimoji="0" lang="en-US" sz="1400" b="0" i="0" u="none" strike="noStrike" kern="1200" cap="none" spc="0" normalizeH="0" noProof="0" dirty="0">
                <a:ln>
                  <a:noFill/>
                </a:ln>
                <a:solidFill>
                  <a:srgbClr val="455560">
                    <a:lumMod val="10000"/>
                  </a:srgbClr>
                </a:solidFill>
                <a:effectLst/>
                <a:uLnTx/>
                <a:uFillTx/>
                <a:latin typeface="Calibri" panose="020F0502020204030204" pitchFamily="34" charset="0"/>
                <a:ea typeface="+mn-ea"/>
                <a:cs typeface="+mn-cs"/>
              </a:rPr>
              <a:t>Number of evaluable samples = 62. </a:t>
            </a:r>
          </a:p>
          <a:p>
            <a:pPr algn="l">
              <a:lnSpc>
                <a:spcPct val="100000"/>
              </a:lnSpc>
              <a:spcAft>
                <a:spcPct val="0"/>
              </a:spcAft>
              <a:buClrTx/>
              <a:buFontTx/>
              <a:buNone/>
            </a:pPr>
            <a:r>
              <a:rPr lang="en-US" sz="1400" b="0" dirty="0">
                <a:solidFill>
                  <a:schemeClr val="bg1"/>
                </a:solidFill>
                <a:latin typeface="Calibri" panose="020F0502020204030204" pitchFamily="34" charset="0"/>
              </a:rPr>
              <a:t> </a:t>
            </a:r>
            <a:r>
              <a:rPr lang="en-US" sz="1400" b="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At least 1 PI, at least 1 IMiD, and 1 anti-CD38 antibody. </a:t>
            </a:r>
            <a:r>
              <a:rPr lang="en-US" sz="1400" b="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At least 2 PIs, at least 2 IMiDs, and 1 anti-CD38 antibody.</a:t>
            </a:r>
          </a:p>
        </p:txBody>
      </p:sp>
    </p:spTree>
    <p:extLst>
      <p:ext uri="{BB962C8B-B14F-4D97-AF65-F5344CB8AC3E}">
        <p14:creationId xmlns:p14="http://schemas.microsoft.com/office/powerpoint/2010/main" val="9323134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5E467-EDF2-4A7E-A9ED-65852D0CF7F1}"/>
              </a:ext>
            </a:extLst>
          </p:cNvPr>
          <p:cNvSpPr>
            <a:spLocks noGrp="1"/>
          </p:cNvSpPr>
          <p:nvPr>
            <p:ph type="title"/>
          </p:nvPr>
        </p:nvSpPr>
        <p:spPr/>
        <p:txBody>
          <a:bodyPr/>
          <a:lstStyle/>
          <a:p>
            <a:r>
              <a:rPr lang="en-US" dirty="0"/>
              <a:t>CARTITUDE-1: Hematologic AEs and Infections</a:t>
            </a:r>
          </a:p>
        </p:txBody>
      </p:sp>
      <p:sp>
        <p:nvSpPr>
          <p:cNvPr id="11" name="Content Placeholder 7">
            <a:extLst>
              <a:ext uri="{FF2B5EF4-FFF2-40B4-BE49-F238E27FC236}">
                <a16:creationId xmlns:a16="http://schemas.microsoft.com/office/drawing/2014/main" id="{71E58AE0-7A56-47A8-A534-737034F29E2D}"/>
              </a:ext>
            </a:extLst>
          </p:cNvPr>
          <p:cNvSpPr>
            <a:spLocks noGrp="1"/>
          </p:cNvSpPr>
          <p:nvPr>
            <p:ph idx="1"/>
          </p:nvPr>
        </p:nvSpPr>
        <p:spPr>
          <a:xfrm>
            <a:off x="604676" y="5428501"/>
            <a:ext cx="5186578" cy="735232"/>
          </a:xfrm>
        </p:spPr>
        <p:txBody>
          <a:bodyPr/>
          <a:lstStyle/>
          <a:p>
            <a:r>
              <a:rPr lang="en-US" sz="1800" dirty="0">
                <a:solidFill>
                  <a:schemeClr val="bg2">
                    <a:lumMod val="10000"/>
                  </a:schemeClr>
                </a:solidFill>
              </a:rPr>
              <a:t>&gt; 1 mo recovery from onset of grade 3/4 cytopenias: neutropenia, 10.3%; thrombocytopenia, 25.8%</a:t>
            </a:r>
          </a:p>
        </p:txBody>
      </p:sp>
      <p:sp>
        <p:nvSpPr>
          <p:cNvPr id="4" name="Text Box 15">
            <a:extLst>
              <a:ext uri="{FF2B5EF4-FFF2-40B4-BE49-F238E27FC236}">
                <a16:creationId xmlns:a16="http://schemas.microsoft.com/office/drawing/2014/main" id="{B146A147-4B0E-40AE-97C8-84F1674474A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Madduri. ASH 2020. Abstr 177. Reproduced with permission.</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5" name="Group 7">
            <a:extLst>
              <a:ext uri="{FF2B5EF4-FFF2-40B4-BE49-F238E27FC236}">
                <a16:creationId xmlns:a16="http://schemas.microsoft.com/office/drawing/2014/main" id="{5D14C3BE-7BF8-4C62-B5BD-5D018EC49A69}"/>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F8628410-61F2-4C3B-BE58-44D5E66A0080}"/>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0C8EA8C2-4F08-4F9C-8D3D-E476F270AC6C}"/>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aphicFrame>
        <p:nvGraphicFramePr>
          <p:cNvPr id="10" name="Group 3">
            <a:extLst>
              <a:ext uri="{FF2B5EF4-FFF2-40B4-BE49-F238E27FC236}">
                <a16:creationId xmlns:a16="http://schemas.microsoft.com/office/drawing/2014/main" id="{E264B2B1-753E-42E1-A2AA-93DC4500DBC4}"/>
              </a:ext>
            </a:extLst>
          </p:cNvPr>
          <p:cNvGraphicFramePr>
            <a:graphicFrameLocks/>
          </p:cNvGraphicFramePr>
          <p:nvPr>
            <p:extLst>
              <p:ext uri="{D42A27DB-BD31-4B8C-83A1-F6EECF244321}">
                <p14:modId xmlns:p14="http://schemas.microsoft.com/office/powerpoint/2010/main" val="3035513560"/>
              </p:ext>
            </p:extLst>
          </p:nvPr>
        </p:nvGraphicFramePr>
        <p:xfrm>
          <a:off x="719138" y="1600200"/>
          <a:ext cx="5306424" cy="3688256"/>
        </p:xfrm>
        <a:graphic>
          <a:graphicData uri="http://schemas.openxmlformats.org/drawingml/2006/table">
            <a:tbl>
              <a:tblPr/>
              <a:tblGrid>
                <a:gridCol w="2345260">
                  <a:extLst>
                    <a:ext uri="{9D8B030D-6E8A-4147-A177-3AD203B41FA5}">
                      <a16:colId xmlns:a16="http://schemas.microsoft.com/office/drawing/2014/main" val="20000"/>
                    </a:ext>
                  </a:extLst>
                </a:gridCol>
                <a:gridCol w="1480582">
                  <a:extLst>
                    <a:ext uri="{9D8B030D-6E8A-4147-A177-3AD203B41FA5}">
                      <a16:colId xmlns:a16="http://schemas.microsoft.com/office/drawing/2014/main" val="20001"/>
                    </a:ext>
                  </a:extLst>
                </a:gridCol>
                <a:gridCol w="1480582">
                  <a:extLst>
                    <a:ext uri="{9D8B030D-6E8A-4147-A177-3AD203B41FA5}">
                      <a16:colId xmlns:a16="http://schemas.microsoft.com/office/drawing/2014/main" val="912336614"/>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AEs (≥ 20% All Grade),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 Patients (N = 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endParaRPr lang="en-US"/>
                    </a:p>
                  </a:txBody>
                  <a:tcPr/>
                </a:tc>
                <a:extLst>
                  <a:ext uri="{0D108BD9-81ED-4DB2-BD59-A6C34878D82A}">
                    <a16:rowId xmlns:a16="http://schemas.microsoft.com/office/drawing/2014/main" val="10001"/>
                  </a:ext>
                </a:extLst>
              </a:tr>
              <a:tr h="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 Grade 3/4</a:t>
                      </a: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3527432037"/>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hematologic 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97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96 (99.0)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lumMod val="20000"/>
                        <a:lumOff val="80000"/>
                      </a:schemeClr>
                    </a:solidFill>
                  </a:tcPr>
                </a:tc>
                <a:extLst>
                  <a:ext uri="{0D108BD9-81ED-4DB2-BD59-A6C34878D82A}">
                    <a16:rowId xmlns:a16="http://schemas.microsoft.com/office/drawing/2014/main" val="235094254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Neutropenia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93 (95.9)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92 (94.8)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79 (81.4)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66 (68.0)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Thrombocytopenia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77 (79.4)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58 (59.8)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Leukopenia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60 (61.9)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59 (60.8)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9212531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Lymphopenia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51 (52.6)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48 (49.5)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96941445"/>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infection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lumMod val="20000"/>
                        <a:lumOff val="80000"/>
                      </a:schemeClr>
                    </a:solidFill>
                  </a:tcPr>
                </a:tc>
                <a:extLst>
                  <a:ext uri="{0D108BD9-81ED-4DB2-BD59-A6C34878D82A}">
                    <a16:rowId xmlns:a16="http://schemas.microsoft.com/office/drawing/2014/main" val="3315006948"/>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Pneumonia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0384468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Sepsis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603366768"/>
                  </a:ext>
                </a:extLst>
              </a:tr>
            </a:tbl>
          </a:graphicData>
        </a:graphic>
      </p:graphicFrame>
      <p:sp>
        <p:nvSpPr>
          <p:cNvPr id="13" name="TextBox 12">
            <a:extLst>
              <a:ext uri="{FF2B5EF4-FFF2-40B4-BE49-F238E27FC236}">
                <a16:creationId xmlns:a16="http://schemas.microsoft.com/office/drawing/2014/main" id="{3AF23CA1-600C-4A22-BF10-D3E6F4246357}"/>
              </a:ext>
            </a:extLst>
          </p:cNvPr>
          <p:cNvSpPr txBox="1"/>
          <p:nvPr/>
        </p:nvSpPr>
        <p:spPr>
          <a:xfrm>
            <a:off x="7223641" y="1321621"/>
            <a:ext cx="4782943" cy="646331"/>
          </a:xfrm>
          <a:prstGeom prst="rect">
            <a:avLst/>
          </a:prstGeom>
          <a:noFill/>
          <a:effectLst/>
        </p:spPr>
        <p:txBody>
          <a:bodyPr wrap="square" rtlCol="0">
            <a:spAutoFit/>
          </a:bodyPr>
          <a:lstStyle/>
          <a:p>
            <a:pPr algn="ctr"/>
            <a:r>
              <a:rPr lang="en-US" b="1" dirty="0">
                <a:solidFill>
                  <a:schemeClr val="bg1"/>
                </a:solidFill>
                <a:latin typeface="Calibri" panose="020F0502020204030204" pitchFamily="34" charset="0"/>
                <a:cs typeface="Calibri" panose="020F0502020204030204" pitchFamily="34" charset="0"/>
              </a:rPr>
              <a:t>Grade 3/4 Cytopenias: </a:t>
            </a:r>
          </a:p>
          <a:p>
            <a:pPr algn="ctr"/>
            <a:r>
              <a:rPr lang="en-US" b="1" dirty="0">
                <a:solidFill>
                  <a:schemeClr val="bg1"/>
                </a:solidFill>
                <a:latin typeface="Calibri" panose="020F0502020204030204" pitchFamily="34" charset="0"/>
                <a:cs typeface="Calibri" panose="020F0502020204030204" pitchFamily="34" charset="0"/>
              </a:rPr>
              <a:t>Median Time to Recovery From First Onset </a:t>
            </a:r>
          </a:p>
        </p:txBody>
      </p:sp>
      <p:sp>
        <p:nvSpPr>
          <p:cNvPr id="14" name="TextBox 13">
            <a:extLst>
              <a:ext uri="{FF2B5EF4-FFF2-40B4-BE49-F238E27FC236}">
                <a16:creationId xmlns:a16="http://schemas.microsoft.com/office/drawing/2014/main" id="{1CBDA4BB-9A1A-4393-87A8-CF866797A15F}"/>
              </a:ext>
            </a:extLst>
          </p:cNvPr>
          <p:cNvSpPr txBox="1"/>
          <p:nvPr/>
        </p:nvSpPr>
        <p:spPr>
          <a:xfrm>
            <a:off x="7818228" y="4401818"/>
            <a:ext cx="3830004" cy="584775"/>
          </a:xfrm>
          <a:prstGeom prst="rect">
            <a:avLst/>
          </a:prstGeom>
          <a:noFill/>
        </p:spPr>
        <p:txBody>
          <a:bodyPr wrap="square" rtlCol="0">
            <a:spAutoFit/>
          </a:bodyPr>
          <a:lstStyle/>
          <a:p>
            <a:r>
              <a:rPr lang="en-US" sz="1600" dirty="0">
                <a:solidFill>
                  <a:schemeClr val="accent1"/>
                </a:solidFill>
                <a:latin typeface="Calibri" panose="020F0502020204030204" pitchFamily="34" charset="0"/>
                <a:cs typeface="Calibri" panose="020F0502020204030204" pitchFamily="34" charset="0"/>
              </a:rPr>
              <a:t>Neutropenia: 2 wks (95% CI: 1.4–2.0) </a:t>
            </a:r>
          </a:p>
          <a:p>
            <a:r>
              <a:rPr lang="en-US" sz="1600" dirty="0">
                <a:solidFill>
                  <a:schemeClr val="accent3"/>
                </a:solidFill>
                <a:latin typeface="Calibri" panose="020F0502020204030204" pitchFamily="34" charset="0"/>
                <a:cs typeface="Calibri" panose="020F0502020204030204" pitchFamily="34" charset="0"/>
              </a:rPr>
              <a:t>Thrombocytopenia: 4 wks (95% CI: 3.7–6.1)</a:t>
            </a:r>
          </a:p>
        </p:txBody>
      </p:sp>
      <p:sp>
        <p:nvSpPr>
          <p:cNvPr id="15" name="TextBox 14">
            <a:extLst>
              <a:ext uri="{FF2B5EF4-FFF2-40B4-BE49-F238E27FC236}">
                <a16:creationId xmlns:a16="http://schemas.microsoft.com/office/drawing/2014/main" id="{4626DFDB-3C86-4947-A301-88E8C79C55D6}"/>
              </a:ext>
            </a:extLst>
          </p:cNvPr>
          <p:cNvSpPr txBox="1"/>
          <p:nvPr/>
        </p:nvSpPr>
        <p:spPr bwMode="auto">
          <a:xfrm rot="16200000">
            <a:off x="5145613" y="3398332"/>
            <a:ext cx="30909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Patients Recovered (%)</a:t>
            </a:r>
          </a:p>
        </p:txBody>
      </p:sp>
      <p:sp>
        <p:nvSpPr>
          <p:cNvPr id="16" name="TextBox 15">
            <a:extLst>
              <a:ext uri="{FF2B5EF4-FFF2-40B4-BE49-F238E27FC236}">
                <a16:creationId xmlns:a16="http://schemas.microsoft.com/office/drawing/2014/main" id="{9F11D2EE-7794-4248-BCC4-2AD4E0187803}"/>
              </a:ext>
            </a:extLst>
          </p:cNvPr>
          <p:cNvSpPr txBox="1"/>
          <p:nvPr/>
        </p:nvSpPr>
        <p:spPr bwMode="auto">
          <a:xfrm>
            <a:off x="7398516" y="5383515"/>
            <a:ext cx="4374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Time to Recovery, Wks</a:t>
            </a:r>
          </a:p>
        </p:txBody>
      </p:sp>
      <p:cxnSp>
        <p:nvCxnSpPr>
          <p:cNvPr id="8" name="Straight Connector 7">
            <a:extLst>
              <a:ext uri="{FF2B5EF4-FFF2-40B4-BE49-F238E27FC236}">
                <a16:creationId xmlns:a16="http://schemas.microsoft.com/office/drawing/2014/main" id="{2FEEE3FA-1692-411B-9B26-CB441153678C}"/>
              </a:ext>
            </a:extLst>
          </p:cNvPr>
          <p:cNvCxnSpPr>
            <a:cxnSpLocks/>
          </p:cNvCxnSpPr>
          <p:nvPr/>
        </p:nvCxnSpPr>
        <p:spPr bwMode="auto">
          <a:xfrm>
            <a:off x="7404652" y="5098774"/>
            <a:ext cx="4368248"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564F08CF-B8C6-4DAB-B578-C41D2B0AB1DB}"/>
              </a:ext>
            </a:extLst>
          </p:cNvPr>
          <p:cNvCxnSpPr>
            <a:cxnSpLocks/>
          </p:cNvCxnSpPr>
          <p:nvPr/>
        </p:nvCxnSpPr>
        <p:spPr bwMode="auto">
          <a:xfrm flipV="1">
            <a:off x="7406838" y="2037522"/>
            <a:ext cx="0" cy="3051313"/>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2D20825B-FA0F-4E39-8F1C-B81D5EBC3A94}"/>
              </a:ext>
            </a:extLst>
          </p:cNvPr>
          <p:cNvCxnSpPr>
            <a:cxnSpLocks/>
          </p:cNvCxnSpPr>
          <p:nvPr/>
        </p:nvCxnSpPr>
        <p:spPr bwMode="auto">
          <a:xfrm flipH="1">
            <a:off x="7335078" y="203752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945910AC-21A7-4CEA-BCB2-AAC7B67353AE}"/>
              </a:ext>
            </a:extLst>
          </p:cNvPr>
          <p:cNvCxnSpPr>
            <a:cxnSpLocks/>
          </p:cNvCxnSpPr>
          <p:nvPr/>
        </p:nvCxnSpPr>
        <p:spPr bwMode="auto">
          <a:xfrm flipH="1">
            <a:off x="7335078" y="263387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485FC32D-1A3C-4FD0-9FE7-A8CA7AE278A4}"/>
              </a:ext>
            </a:extLst>
          </p:cNvPr>
          <p:cNvCxnSpPr>
            <a:cxnSpLocks/>
          </p:cNvCxnSpPr>
          <p:nvPr/>
        </p:nvCxnSpPr>
        <p:spPr bwMode="auto">
          <a:xfrm flipH="1">
            <a:off x="7335078" y="325009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706447E9-E361-4FCE-89CE-3F41C83EC78F}"/>
              </a:ext>
            </a:extLst>
          </p:cNvPr>
          <p:cNvCxnSpPr>
            <a:cxnSpLocks/>
          </p:cNvCxnSpPr>
          <p:nvPr/>
        </p:nvCxnSpPr>
        <p:spPr bwMode="auto">
          <a:xfrm flipH="1">
            <a:off x="7335078" y="386632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7C02F768-8992-46CD-839A-E4EF69570167}"/>
              </a:ext>
            </a:extLst>
          </p:cNvPr>
          <p:cNvCxnSpPr>
            <a:cxnSpLocks/>
          </p:cNvCxnSpPr>
          <p:nvPr/>
        </p:nvCxnSpPr>
        <p:spPr bwMode="auto">
          <a:xfrm flipH="1">
            <a:off x="7335078" y="448254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107F717B-6ADE-48DF-ABD3-1DF686627FBB}"/>
              </a:ext>
            </a:extLst>
          </p:cNvPr>
          <p:cNvCxnSpPr>
            <a:cxnSpLocks/>
          </p:cNvCxnSpPr>
          <p:nvPr/>
        </p:nvCxnSpPr>
        <p:spPr bwMode="auto">
          <a:xfrm flipH="1">
            <a:off x="7335078" y="509877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C4B4EC4B-DB70-4048-8338-BC75F9C2C912}"/>
              </a:ext>
            </a:extLst>
          </p:cNvPr>
          <p:cNvCxnSpPr>
            <a:cxnSpLocks/>
          </p:cNvCxnSpPr>
          <p:nvPr/>
        </p:nvCxnSpPr>
        <p:spPr bwMode="auto">
          <a:xfrm>
            <a:off x="7406838" y="509877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E17E24F2-B305-419D-B085-973BBB63FEB7}"/>
              </a:ext>
            </a:extLst>
          </p:cNvPr>
          <p:cNvCxnSpPr>
            <a:cxnSpLocks/>
          </p:cNvCxnSpPr>
          <p:nvPr/>
        </p:nvCxnSpPr>
        <p:spPr bwMode="auto">
          <a:xfrm>
            <a:off x="7952596" y="509877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7DB61A87-2455-4883-B3FA-7F4A112FC1F5}"/>
              </a:ext>
            </a:extLst>
          </p:cNvPr>
          <p:cNvCxnSpPr>
            <a:cxnSpLocks/>
          </p:cNvCxnSpPr>
          <p:nvPr/>
        </p:nvCxnSpPr>
        <p:spPr bwMode="auto">
          <a:xfrm>
            <a:off x="8498354" y="509877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4C19DD79-F8D5-422C-A398-BFA4629A79B6}"/>
              </a:ext>
            </a:extLst>
          </p:cNvPr>
          <p:cNvCxnSpPr>
            <a:cxnSpLocks/>
          </p:cNvCxnSpPr>
          <p:nvPr/>
        </p:nvCxnSpPr>
        <p:spPr bwMode="auto">
          <a:xfrm>
            <a:off x="9044112" y="509877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1CB9A6B1-2B23-420B-89E7-63EA11FAFA66}"/>
              </a:ext>
            </a:extLst>
          </p:cNvPr>
          <p:cNvCxnSpPr>
            <a:cxnSpLocks/>
          </p:cNvCxnSpPr>
          <p:nvPr/>
        </p:nvCxnSpPr>
        <p:spPr bwMode="auto">
          <a:xfrm>
            <a:off x="9589870" y="509877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2D8E4853-CB56-4076-906A-716A38A9937B}"/>
              </a:ext>
            </a:extLst>
          </p:cNvPr>
          <p:cNvCxnSpPr>
            <a:cxnSpLocks/>
          </p:cNvCxnSpPr>
          <p:nvPr/>
        </p:nvCxnSpPr>
        <p:spPr bwMode="auto">
          <a:xfrm>
            <a:off x="10135628" y="509877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38907B68-8920-4690-A7B2-A86BF6317247}"/>
              </a:ext>
            </a:extLst>
          </p:cNvPr>
          <p:cNvCxnSpPr>
            <a:cxnSpLocks/>
          </p:cNvCxnSpPr>
          <p:nvPr/>
        </p:nvCxnSpPr>
        <p:spPr bwMode="auto">
          <a:xfrm>
            <a:off x="10681386" y="509877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962BE721-785F-4727-8268-0C1893D6F245}"/>
              </a:ext>
            </a:extLst>
          </p:cNvPr>
          <p:cNvCxnSpPr>
            <a:cxnSpLocks/>
          </p:cNvCxnSpPr>
          <p:nvPr/>
        </p:nvCxnSpPr>
        <p:spPr bwMode="auto">
          <a:xfrm>
            <a:off x="11227144" y="509877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FF69F929-92B2-40CF-A12A-F2FC52B7921C}"/>
              </a:ext>
            </a:extLst>
          </p:cNvPr>
          <p:cNvCxnSpPr>
            <a:cxnSpLocks/>
          </p:cNvCxnSpPr>
          <p:nvPr/>
        </p:nvCxnSpPr>
        <p:spPr bwMode="auto">
          <a:xfrm>
            <a:off x="11772900" y="5098774"/>
            <a:ext cx="0" cy="64008"/>
          </a:xfrm>
          <a:prstGeom prst="line">
            <a:avLst/>
          </a:prstGeom>
          <a:noFill/>
          <a:ln w="28575" cap="flat" cmpd="sng" algn="ctr">
            <a:solidFill>
              <a:schemeClr val="bg1"/>
            </a:solidFill>
            <a:prstDash val="solid"/>
            <a:round/>
            <a:headEnd type="none" w="med" len="med"/>
            <a:tailEnd type="none" w="med" len="med"/>
          </a:ln>
          <a:effectLst/>
        </p:spPr>
      </p:cxnSp>
      <p:sp>
        <p:nvSpPr>
          <p:cNvPr id="35" name="TextBox 34">
            <a:extLst>
              <a:ext uri="{FF2B5EF4-FFF2-40B4-BE49-F238E27FC236}">
                <a16:creationId xmlns:a16="http://schemas.microsoft.com/office/drawing/2014/main" id="{8F18FE8B-6EFA-41FC-956E-DCCEC77B4043}"/>
              </a:ext>
            </a:extLst>
          </p:cNvPr>
          <p:cNvSpPr txBox="1"/>
          <p:nvPr/>
        </p:nvSpPr>
        <p:spPr bwMode="auto">
          <a:xfrm>
            <a:off x="6638036" y="1852730"/>
            <a:ext cx="7223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36" name="TextBox 35">
            <a:extLst>
              <a:ext uri="{FF2B5EF4-FFF2-40B4-BE49-F238E27FC236}">
                <a16:creationId xmlns:a16="http://schemas.microsoft.com/office/drawing/2014/main" id="{E62A96A9-E2BF-4C6B-87B9-4D714AB62133}"/>
              </a:ext>
            </a:extLst>
          </p:cNvPr>
          <p:cNvSpPr txBox="1"/>
          <p:nvPr/>
        </p:nvSpPr>
        <p:spPr bwMode="auto">
          <a:xfrm>
            <a:off x="6638036" y="2463018"/>
            <a:ext cx="7223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37" name="TextBox 36">
            <a:extLst>
              <a:ext uri="{FF2B5EF4-FFF2-40B4-BE49-F238E27FC236}">
                <a16:creationId xmlns:a16="http://schemas.microsoft.com/office/drawing/2014/main" id="{595509F8-EEC6-4083-9F8F-F30BFC8FFA68}"/>
              </a:ext>
            </a:extLst>
          </p:cNvPr>
          <p:cNvSpPr txBox="1"/>
          <p:nvPr/>
        </p:nvSpPr>
        <p:spPr bwMode="auto">
          <a:xfrm>
            <a:off x="6638036" y="3073306"/>
            <a:ext cx="7223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38" name="TextBox 37">
            <a:extLst>
              <a:ext uri="{FF2B5EF4-FFF2-40B4-BE49-F238E27FC236}">
                <a16:creationId xmlns:a16="http://schemas.microsoft.com/office/drawing/2014/main" id="{FDC8096C-0D82-4A81-A714-4880DB54CCEF}"/>
              </a:ext>
            </a:extLst>
          </p:cNvPr>
          <p:cNvSpPr txBox="1"/>
          <p:nvPr/>
        </p:nvSpPr>
        <p:spPr bwMode="auto">
          <a:xfrm>
            <a:off x="6638036" y="3683594"/>
            <a:ext cx="7223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39" name="TextBox 38">
            <a:extLst>
              <a:ext uri="{FF2B5EF4-FFF2-40B4-BE49-F238E27FC236}">
                <a16:creationId xmlns:a16="http://schemas.microsoft.com/office/drawing/2014/main" id="{62E98543-E71D-49BC-84DB-2D8022C875D1}"/>
              </a:ext>
            </a:extLst>
          </p:cNvPr>
          <p:cNvSpPr txBox="1"/>
          <p:nvPr/>
        </p:nvSpPr>
        <p:spPr bwMode="auto">
          <a:xfrm>
            <a:off x="6638036" y="4293882"/>
            <a:ext cx="7223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40" name="TextBox 39">
            <a:extLst>
              <a:ext uri="{FF2B5EF4-FFF2-40B4-BE49-F238E27FC236}">
                <a16:creationId xmlns:a16="http://schemas.microsoft.com/office/drawing/2014/main" id="{782CBD2A-9D26-4AAB-BBC1-379C40819AC1}"/>
              </a:ext>
            </a:extLst>
          </p:cNvPr>
          <p:cNvSpPr txBox="1"/>
          <p:nvPr/>
        </p:nvSpPr>
        <p:spPr bwMode="auto">
          <a:xfrm>
            <a:off x="6638036" y="4904169"/>
            <a:ext cx="7223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41" name="TextBox 40">
            <a:extLst>
              <a:ext uri="{FF2B5EF4-FFF2-40B4-BE49-F238E27FC236}">
                <a16:creationId xmlns:a16="http://schemas.microsoft.com/office/drawing/2014/main" id="{68CE65F4-FBF0-40BE-895B-A3CFF2E462D6}"/>
              </a:ext>
            </a:extLst>
          </p:cNvPr>
          <p:cNvSpPr txBox="1"/>
          <p:nvPr/>
        </p:nvSpPr>
        <p:spPr bwMode="auto">
          <a:xfrm>
            <a:off x="11551097" y="5128478"/>
            <a:ext cx="4436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42" name="TextBox 41">
            <a:extLst>
              <a:ext uri="{FF2B5EF4-FFF2-40B4-BE49-F238E27FC236}">
                <a16:creationId xmlns:a16="http://schemas.microsoft.com/office/drawing/2014/main" id="{CB16147B-AD09-4DFA-AF41-585768FEB5AB}"/>
              </a:ext>
            </a:extLst>
          </p:cNvPr>
          <p:cNvSpPr txBox="1"/>
          <p:nvPr/>
        </p:nvSpPr>
        <p:spPr bwMode="auto">
          <a:xfrm>
            <a:off x="7181224" y="5128478"/>
            <a:ext cx="4436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43" name="TextBox 42">
            <a:extLst>
              <a:ext uri="{FF2B5EF4-FFF2-40B4-BE49-F238E27FC236}">
                <a16:creationId xmlns:a16="http://schemas.microsoft.com/office/drawing/2014/main" id="{361562CB-09E9-4659-9461-A92A63E719EA}"/>
              </a:ext>
            </a:extLst>
          </p:cNvPr>
          <p:cNvSpPr txBox="1"/>
          <p:nvPr/>
        </p:nvSpPr>
        <p:spPr bwMode="auto">
          <a:xfrm>
            <a:off x="7727458" y="5128478"/>
            <a:ext cx="4436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a:t>
            </a:r>
          </a:p>
        </p:txBody>
      </p:sp>
      <p:sp>
        <p:nvSpPr>
          <p:cNvPr id="44" name="TextBox 43">
            <a:extLst>
              <a:ext uri="{FF2B5EF4-FFF2-40B4-BE49-F238E27FC236}">
                <a16:creationId xmlns:a16="http://schemas.microsoft.com/office/drawing/2014/main" id="{F42D2967-AAAF-4547-AB71-15130D7B56C8}"/>
              </a:ext>
            </a:extLst>
          </p:cNvPr>
          <p:cNvSpPr txBox="1"/>
          <p:nvPr/>
        </p:nvSpPr>
        <p:spPr bwMode="auto">
          <a:xfrm>
            <a:off x="8273692" y="5128478"/>
            <a:ext cx="4436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45" name="TextBox 44">
            <a:extLst>
              <a:ext uri="{FF2B5EF4-FFF2-40B4-BE49-F238E27FC236}">
                <a16:creationId xmlns:a16="http://schemas.microsoft.com/office/drawing/2014/main" id="{2BF8BD2D-FCEF-466D-B279-D5E04BF075F4}"/>
              </a:ext>
            </a:extLst>
          </p:cNvPr>
          <p:cNvSpPr txBox="1"/>
          <p:nvPr/>
        </p:nvSpPr>
        <p:spPr bwMode="auto">
          <a:xfrm>
            <a:off x="8819926" y="5128478"/>
            <a:ext cx="4436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15</a:t>
            </a:r>
          </a:p>
        </p:txBody>
      </p:sp>
      <p:sp>
        <p:nvSpPr>
          <p:cNvPr id="46" name="TextBox 45">
            <a:extLst>
              <a:ext uri="{FF2B5EF4-FFF2-40B4-BE49-F238E27FC236}">
                <a16:creationId xmlns:a16="http://schemas.microsoft.com/office/drawing/2014/main" id="{B669533E-B7BB-46FC-B0B6-9C7B2896C4D5}"/>
              </a:ext>
            </a:extLst>
          </p:cNvPr>
          <p:cNvSpPr txBox="1"/>
          <p:nvPr/>
        </p:nvSpPr>
        <p:spPr bwMode="auto">
          <a:xfrm>
            <a:off x="9366160" y="5128478"/>
            <a:ext cx="4436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47" name="TextBox 46">
            <a:extLst>
              <a:ext uri="{FF2B5EF4-FFF2-40B4-BE49-F238E27FC236}">
                <a16:creationId xmlns:a16="http://schemas.microsoft.com/office/drawing/2014/main" id="{912B1738-33F1-4C39-BDB5-08527EE3BCB4}"/>
              </a:ext>
            </a:extLst>
          </p:cNvPr>
          <p:cNvSpPr txBox="1"/>
          <p:nvPr/>
        </p:nvSpPr>
        <p:spPr bwMode="auto">
          <a:xfrm>
            <a:off x="9912394" y="5128478"/>
            <a:ext cx="4436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25</a:t>
            </a:r>
          </a:p>
        </p:txBody>
      </p:sp>
      <p:sp>
        <p:nvSpPr>
          <p:cNvPr id="48" name="TextBox 47">
            <a:extLst>
              <a:ext uri="{FF2B5EF4-FFF2-40B4-BE49-F238E27FC236}">
                <a16:creationId xmlns:a16="http://schemas.microsoft.com/office/drawing/2014/main" id="{F969A74D-8BA9-4A01-A61C-01D2161938F8}"/>
              </a:ext>
            </a:extLst>
          </p:cNvPr>
          <p:cNvSpPr txBox="1"/>
          <p:nvPr/>
        </p:nvSpPr>
        <p:spPr bwMode="auto">
          <a:xfrm>
            <a:off x="10458628" y="5128478"/>
            <a:ext cx="4436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30</a:t>
            </a:r>
            <a:endParaRPr lang="en-US" b="0" dirty="0">
              <a:solidFill>
                <a:schemeClr val="bg1"/>
              </a:solidFill>
              <a:latin typeface="Calibri" panose="020F0502020204030204" pitchFamily="34" charset="0"/>
            </a:endParaRPr>
          </a:p>
        </p:txBody>
      </p:sp>
      <p:sp>
        <p:nvSpPr>
          <p:cNvPr id="49" name="TextBox 48">
            <a:extLst>
              <a:ext uri="{FF2B5EF4-FFF2-40B4-BE49-F238E27FC236}">
                <a16:creationId xmlns:a16="http://schemas.microsoft.com/office/drawing/2014/main" id="{52F49EE8-4C9D-4090-9D8C-3518330519B2}"/>
              </a:ext>
            </a:extLst>
          </p:cNvPr>
          <p:cNvSpPr txBox="1"/>
          <p:nvPr/>
        </p:nvSpPr>
        <p:spPr bwMode="auto">
          <a:xfrm>
            <a:off x="11004862" y="5128478"/>
            <a:ext cx="4436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35</a:t>
            </a:r>
          </a:p>
        </p:txBody>
      </p:sp>
      <p:sp>
        <p:nvSpPr>
          <p:cNvPr id="50" name="TextBox 49">
            <a:extLst>
              <a:ext uri="{FF2B5EF4-FFF2-40B4-BE49-F238E27FC236}">
                <a16:creationId xmlns:a16="http://schemas.microsoft.com/office/drawing/2014/main" id="{27D38B40-F738-4C31-94B6-1261BD6278AC}"/>
              </a:ext>
            </a:extLst>
          </p:cNvPr>
          <p:cNvSpPr txBox="1"/>
          <p:nvPr/>
        </p:nvSpPr>
        <p:spPr>
          <a:xfrm>
            <a:off x="5505610" y="5445681"/>
            <a:ext cx="1790275" cy="830997"/>
          </a:xfrm>
          <a:prstGeom prst="rect">
            <a:avLst/>
          </a:prstGeom>
          <a:noFill/>
        </p:spPr>
        <p:txBody>
          <a:bodyPr wrap="square" rtlCol="0">
            <a:spAutoFit/>
          </a:bodyPr>
          <a:lstStyle/>
          <a:p>
            <a:pPr algn="r"/>
            <a:r>
              <a:rPr lang="en-US" sz="1600" b="1" dirty="0">
                <a:solidFill>
                  <a:schemeClr val="bg1"/>
                </a:solidFill>
                <a:latin typeface="Calibri" panose="020F0502020204030204" pitchFamily="34" charset="0"/>
                <a:cs typeface="Calibri" panose="020F0502020204030204" pitchFamily="34" charset="0"/>
              </a:rPr>
              <a:t>No. at risk</a:t>
            </a:r>
            <a:br>
              <a:rPr lang="en-US" sz="1600" dirty="0">
                <a:solidFill>
                  <a:schemeClr val="accent1"/>
                </a:solidFill>
                <a:latin typeface="Calibri" panose="020F0502020204030204" pitchFamily="34" charset="0"/>
                <a:cs typeface="Calibri" panose="020F0502020204030204" pitchFamily="34" charset="0"/>
              </a:rPr>
            </a:br>
            <a:r>
              <a:rPr lang="en-US" sz="1600" dirty="0">
                <a:solidFill>
                  <a:schemeClr val="accent1"/>
                </a:solidFill>
                <a:latin typeface="Calibri" panose="020F0502020204030204" pitchFamily="34" charset="0"/>
                <a:cs typeface="Calibri" panose="020F0502020204030204" pitchFamily="34" charset="0"/>
              </a:rPr>
              <a:t>Neutropenia</a:t>
            </a:r>
            <a:br>
              <a:rPr lang="en-US" sz="1600" dirty="0">
                <a:solidFill>
                  <a:schemeClr val="accent1"/>
                </a:solidFill>
                <a:latin typeface="Calibri" panose="020F0502020204030204" pitchFamily="34" charset="0"/>
                <a:cs typeface="Calibri" panose="020F0502020204030204" pitchFamily="34" charset="0"/>
              </a:rPr>
            </a:br>
            <a:r>
              <a:rPr lang="en-US" sz="1600" dirty="0">
                <a:solidFill>
                  <a:schemeClr val="accent3"/>
                </a:solidFill>
                <a:latin typeface="Calibri" panose="020F0502020204030204" pitchFamily="34" charset="0"/>
                <a:cs typeface="Calibri" panose="020F0502020204030204" pitchFamily="34" charset="0"/>
              </a:rPr>
              <a:t>Thrombocytopenia</a:t>
            </a:r>
          </a:p>
        </p:txBody>
      </p:sp>
      <p:sp>
        <p:nvSpPr>
          <p:cNvPr id="51" name="TextBox 50">
            <a:extLst>
              <a:ext uri="{FF2B5EF4-FFF2-40B4-BE49-F238E27FC236}">
                <a16:creationId xmlns:a16="http://schemas.microsoft.com/office/drawing/2014/main" id="{EF6F5F55-ABE7-4B72-8FA7-F7E4FE98D231}"/>
              </a:ext>
            </a:extLst>
          </p:cNvPr>
          <p:cNvSpPr txBox="1"/>
          <p:nvPr/>
        </p:nvSpPr>
        <p:spPr>
          <a:xfrm>
            <a:off x="7146845" y="5691903"/>
            <a:ext cx="534726" cy="584775"/>
          </a:xfrm>
          <a:prstGeom prst="rect">
            <a:avLst/>
          </a:prstGeom>
          <a:noFill/>
        </p:spPr>
        <p:txBody>
          <a:bodyPr wrap="square" rtlCol="0">
            <a:spAutoFit/>
          </a:bodyPr>
          <a:lstStyle/>
          <a:p>
            <a:pPr algn="ctr"/>
            <a:r>
              <a:rPr lang="en-US" sz="1600" dirty="0">
                <a:solidFill>
                  <a:schemeClr val="accent1"/>
                </a:solidFill>
                <a:latin typeface="Calibri" panose="020F0502020204030204" pitchFamily="34" charset="0"/>
                <a:cs typeface="Calibri" panose="020F0502020204030204" pitchFamily="34" charset="0"/>
              </a:rPr>
              <a:t>95</a:t>
            </a:r>
            <a:br>
              <a:rPr lang="en-US" sz="1600" dirty="0">
                <a:solidFill>
                  <a:schemeClr val="accent1"/>
                </a:solidFill>
                <a:latin typeface="Calibri" panose="020F0502020204030204" pitchFamily="34" charset="0"/>
                <a:cs typeface="Calibri" panose="020F0502020204030204" pitchFamily="34" charset="0"/>
              </a:rPr>
            </a:br>
            <a:r>
              <a:rPr lang="en-US" sz="1600" dirty="0">
                <a:solidFill>
                  <a:schemeClr val="accent3"/>
                </a:solidFill>
                <a:latin typeface="Calibri" panose="020F0502020204030204" pitchFamily="34" charset="0"/>
                <a:cs typeface="Calibri" panose="020F0502020204030204" pitchFamily="34" charset="0"/>
              </a:rPr>
              <a:t>61</a:t>
            </a:r>
          </a:p>
        </p:txBody>
      </p:sp>
      <p:sp>
        <p:nvSpPr>
          <p:cNvPr id="52" name="TextBox 51">
            <a:extLst>
              <a:ext uri="{FF2B5EF4-FFF2-40B4-BE49-F238E27FC236}">
                <a16:creationId xmlns:a16="http://schemas.microsoft.com/office/drawing/2014/main" id="{FA36D96A-F860-4AC1-B757-098786840000}"/>
              </a:ext>
            </a:extLst>
          </p:cNvPr>
          <p:cNvSpPr txBox="1"/>
          <p:nvPr/>
        </p:nvSpPr>
        <p:spPr>
          <a:xfrm>
            <a:off x="7688765" y="5691903"/>
            <a:ext cx="534726" cy="584775"/>
          </a:xfrm>
          <a:prstGeom prst="rect">
            <a:avLst/>
          </a:prstGeom>
          <a:noFill/>
        </p:spPr>
        <p:txBody>
          <a:bodyPr wrap="square" rtlCol="0">
            <a:spAutoFit/>
          </a:bodyPr>
          <a:lstStyle/>
          <a:p>
            <a:pPr algn="ctr"/>
            <a:r>
              <a:rPr lang="en-US" sz="1600" dirty="0">
                <a:solidFill>
                  <a:schemeClr val="accent1"/>
                </a:solidFill>
                <a:latin typeface="Calibri" panose="020F0502020204030204" pitchFamily="34" charset="0"/>
                <a:cs typeface="Calibri" panose="020F0502020204030204" pitchFamily="34" charset="0"/>
              </a:rPr>
              <a:t>10</a:t>
            </a:r>
            <a:br>
              <a:rPr lang="en-US" sz="1600" dirty="0">
                <a:solidFill>
                  <a:schemeClr val="accent1"/>
                </a:solidFill>
                <a:latin typeface="Calibri" panose="020F0502020204030204" pitchFamily="34" charset="0"/>
                <a:cs typeface="Calibri" panose="020F0502020204030204" pitchFamily="34" charset="0"/>
              </a:rPr>
            </a:br>
            <a:r>
              <a:rPr lang="en-US" sz="1600" dirty="0">
                <a:solidFill>
                  <a:schemeClr val="accent3"/>
                </a:solidFill>
                <a:latin typeface="Calibri" panose="020F0502020204030204" pitchFamily="34" charset="0"/>
                <a:cs typeface="Calibri" panose="020F0502020204030204" pitchFamily="34" charset="0"/>
              </a:rPr>
              <a:t>27</a:t>
            </a:r>
          </a:p>
        </p:txBody>
      </p:sp>
      <p:sp>
        <p:nvSpPr>
          <p:cNvPr id="53" name="TextBox 52">
            <a:extLst>
              <a:ext uri="{FF2B5EF4-FFF2-40B4-BE49-F238E27FC236}">
                <a16:creationId xmlns:a16="http://schemas.microsoft.com/office/drawing/2014/main" id="{E7C8792B-C1CE-4908-8BAE-9F37DEFD36E5}"/>
              </a:ext>
            </a:extLst>
          </p:cNvPr>
          <p:cNvSpPr txBox="1"/>
          <p:nvPr/>
        </p:nvSpPr>
        <p:spPr>
          <a:xfrm>
            <a:off x="8230685" y="5691903"/>
            <a:ext cx="534726" cy="584775"/>
          </a:xfrm>
          <a:prstGeom prst="rect">
            <a:avLst/>
          </a:prstGeom>
          <a:noFill/>
        </p:spPr>
        <p:txBody>
          <a:bodyPr wrap="square" rtlCol="0">
            <a:spAutoFit/>
          </a:bodyPr>
          <a:lstStyle/>
          <a:p>
            <a:pPr algn="ctr"/>
            <a:r>
              <a:rPr lang="en-US" sz="1600" dirty="0">
                <a:solidFill>
                  <a:schemeClr val="accent1"/>
                </a:solidFill>
                <a:latin typeface="Calibri" panose="020F0502020204030204" pitchFamily="34" charset="0"/>
                <a:cs typeface="Calibri" panose="020F0502020204030204" pitchFamily="34" charset="0"/>
              </a:rPr>
              <a:t>2</a:t>
            </a:r>
            <a:br>
              <a:rPr lang="en-US" sz="1600" dirty="0">
                <a:solidFill>
                  <a:schemeClr val="accent1"/>
                </a:solidFill>
                <a:latin typeface="Calibri" panose="020F0502020204030204" pitchFamily="34" charset="0"/>
                <a:cs typeface="Calibri" panose="020F0502020204030204" pitchFamily="34" charset="0"/>
              </a:rPr>
            </a:br>
            <a:r>
              <a:rPr lang="en-US" sz="1600" dirty="0">
                <a:solidFill>
                  <a:schemeClr val="accent3"/>
                </a:solidFill>
                <a:latin typeface="Calibri" panose="020F0502020204030204" pitchFamily="34" charset="0"/>
                <a:cs typeface="Calibri" panose="020F0502020204030204" pitchFamily="34" charset="0"/>
              </a:rPr>
              <a:t>10</a:t>
            </a:r>
          </a:p>
        </p:txBody>
      </p:sp>
      <p:sp>
        <p:nvSpPr>
          <p:cNvPr id="54" name="TextBox 53">
            <a:extLst>
              <a:ext uri="{FF2B5EF4-FFF2-40B4-BE49-F238E27FC236}">
                <a16:creationId xmlns:a16="http://schemas.microsoft.com/office/drawing/2014/main" id="{6E343249-EB5D-4C25-B628-46DE6E72D62F}"/>
              </a:ext>
            </a:extLst>
          </p:cNvPr>
          <p:cNvSpPr txBox="1"/>
          <p:nvPr/>
        </p:nvSpPr>
        <p:spPr>
          <a:xfrm>
            <a:off x="8772605" y="5691903"/>
            <a:ext cx="534726" cy="584775"/>
          </a:xfrm>
          <a:prstGeom prst="rect">
            <a:avLst/>
          </a:prstGeom>
          <a:noFill/>
        </p:spPr>
        <p:txBody>
          <a:bodyPr wrap="square" rtlCol="0">
            <a:spAutoFit/>
          </a:bodyPr>
          <a:lstStyle/>
          <a:p>
            <a:pPr algn="ctr"/>
            <a:r>
              <a:rPr lang="en-US" sz="1600" dirty="0">
                <a:solidFill>
                  <a:schemeClr val="accent1"/>
                </a:solidFill>
                <a:latin typeface="Calibri" panose="020F0502020204030204" pitchFamily="34" charset="0"/>
                <a:cs typeface="Calibri" panose="020F0502020204030204" pitchFamily="34" charset="0"/>
              </a:rPr>
              <a:t>1</a:t>
            </a:r>
            <a:br>
              <a:rPr lang="en-US" sz="1600" dirty="0">
                <a:solidFill>
                  <a:schemeClr val="accent1"/>
                </a:solidFill>
                <a:latin typeface="Calibri" panose="020F0502020204030204" pitchFamily="34" charset="0"/>
                <a:cs typeface="Calibri" panose="020F0502020204030204" pitchFamily="34" charset="0"/>
              </a:rPr>
            </a:br>
            <a:r>
              <a:rPr lang="en-US" sz="1600" dirty="0">
                <a:solidFill>
                  <a:schemeClr val="accent3"/>
                </a:solidFill>
                <a:latin typeface="Calibri" panose="020F0502020204030204" pitchFamily="34" charset="0"/>
                <a:cs typeface="Calibri" panose="020F0502020204030204" pitchFamily="34" charset="0"/>
              </a:rPr>
              <a:t>5</a:t>
            </a:r>
          </a:p>
        </p:txBody>
      </p:sp>
      <p:sp>
        <p:nvSpPr>
          <p:cNvPr id="55" name="TextBox 54">
            <a:extLst>
              <a:ext uri="{FF2B5EF4-FFF2-40B4-BE49-F238E27FC236}">
                <a16:creationId xmlns:a16="http://schemas.microsoft.com/office/drawing/2014/main" id="{FFC782DF-9745-48AC-88A1-49646946D12C}"/>
              </a:ext>
            </a:extLst>
          </p:cNvPr>
          <p:cNvSpPr txBox="1"/>
          <p:nvPr/>
        </p:nvSpPr>
        <p:spPr>
          <a:xfrm>
            <a:off x="9314525" y="5691903"/>
            <a:ext cx="534726" cy="584775"/>
          </a:xfrm>
          <a:prstGeom prst="rect">
            <a:avLst/>
          </a:prstGeom>
          <a:noFill/>
        </p:spPr>
        <p:txBody>
          <a:bodyPr wrap="square" rtlCol="0">
            <a:spAutoFit/>
          </a:bodyPr>
          <a:lstStyle/>
          <a:p>
            <a:pPr algn="ctr"/>
            <a:r>
              <a:rPr lang="en-US" sz="1600" dirty="0">
                <a:solidFill>
                  <a:schemeClr val="accent1"/>
                </a:solidFill>
                <a:latin typeface="Calibri" panose="020F0502020204030204" pitchFamily="34" charset="0"/>
                <a:cs typeface="Calibri" panose="020F0502020204030204" pitchFamily="34" charset="0"/>
              </a:rPr>
              <a:t>0</a:t>
            </a:r>
            <a:br>
              <a:rPr lang="en-US" sz="1600" dirty="0">
                <a:solidFill>
                  <a:schemeClr val="accent1"/>
                </a:solidFill>
                <a:latin typeface="Calibri" panose="020F0502020204030204" pitchFamily="34" charset="0"/>
                <a:cs typeface="Calibri" panose="020F0502020204030204" pitchFamily="34" charset="0"/>
              </a:rPr>
            </a:br>
            <a:r>
              <a:rPr lang="en-US" sz="1600" dirty="0">
                <a:solidFill>
                  <a:schemeClr val="accent3"/>
                </a:solidFill>
                <a:latin typeface="Calibri" panose="020F0502020204030204" pitchFamily="34" charset="0"/>
                <a:cs typeface="Calibri" panose="020F0502020204030204" pitchFamily="34" charset="0"/>
              </a:rPr>
              <a:t>4</a:t>
            </a:r>
          </a:p>
        </p:txBody>
      </p:sp>
      <p:sp>
        <p:nvSpPr>
          <p:cNvPr id="56" name="TextBox 55">
            <a:extLst>
              <a:ext uri="{FF2B5EF4-FFF2-40B4-BE49-F238E27FC236}">
                <a16:creationId xmlns:a16="http://schemas.microsoft.com/office/drawing/2014/main" id="{496D3013-25AB-43D7-A89D-B5F6B009D8A2}"/>
              </a:ext>
            </a:extLst>
          </p:cNvPr>
          <p:cNvSpPr txBox="1"/>
          <p:nvPr/>
        </p:nvSpPr>
        <p:spPr>
          <a:xfrm>
            <a:off x="9856445" y="5691903"/>
            <a:ext cx="534726" cy="584775"/>
          </a:xfrm>
          <a:prstGeom prst="rect">
            <a:avLst/>
          </a:prstGeom>
          <a:noFill/>
        </p:spPr>
        <p:txBody>
          <a:bodyPr wrap="square" rtlCol="0">
            <a:spAutoFit/>
          </a:bodyPr>
          <a:lstStyle/>
          <a:p>
            <a:pPr algn="ctr"/>
            <a:r>
              <a:rPr lang="en-US" sz="1600" dirty="0">
                <a:solidFill>
                  <a:schemeClr val="accent1"/>
                </a:solidFill>
                <a:latin typeface="Calibri" panose="020F0502020204030204" pitchFamily="34" charset="0"/>
                <a:cs typeface="Calibri" panose="020F0502020204030204" pitchFamily="34" charset="0"/>
              </a:rPr>
              <a:t>0</a:t>
            </a:r>
            <a:br>
              <a:rPr lang="en-US" sz="1600" dirty="0">
                <a:solidFill>
                  <a:schemeClr val="accent1"/>
                </a:solidFill>
                <a:latin typeface="Calibri" panose="020F0502020204030204" pitchFamily="34" charset="0"/>
                <a:cs typeface="Calibri" panose="020F0502020204030204" pitchFamily="34" charset="0"/>
              </a:rPr>
            </a:br>
            <a:r>
              <a:rPr lang="en-US" sz="1600" dirty="0">
                <a:solidFill>
                  <a:schemeClr val="accent3"/>
                </a:solidFill>
                <a:latin typeface="Calibri" panose="020F0502020204030204" pitchFamily="34" charset="0"/>
                <a:cs typeface="Calibri" panose="020F0502020204030204" pitchFamily="34" charset="0"/>
              </a:rPr>
              <a:t>3</a:t>
            </a:r>
          </a:p>
        </p:txBody>
      </p:sp>
      <p:sp>
        <p:nvSpPr>
          <p:cNvPr id="57" name="TextBox 56">
            <a:extLst>
              <a:ext uri="{FF2B5EF4-FFF2-40B4-BE49-F238E27FC236}">
                <a16:creationId xmlns:a16="http://schemas.microsoft.com/office/drawing/2014/main" id="{C2F00C58-F5CA-4D96-BE9F-29484F19154A}"/>
              </a:ext>
            </a:extLst>
          </p:cNvPr>
          <p:cNvSpPr txBox="1"/>
          <p:nvPr/>
        </p:nvSpPr>
        <p:spPr>
          <a:xfrm>
            <a:off x="10398365" y="5691903"/>
            <a:ext cx="534726" cy="584775"/>
          </a:xfrm>
          <a:prstGeom prst="rect">
            <a:avLst/>
          </a:prstGeom>
          <a:noFill/>
        </p:spPr>
        <p:txBody>
          <a:bodyPr wrap="square" rtlCol="0">
            <a:spAutoFit/>
          </a:bodyPr>
          <a:lstStyle/>
          <a:p>
            <a:pPr algn="ctr"/>
            <a:r>
              <a:rPr lang="en-US" sz="1600" dirty="0">
                <a:solidFill>
                  <a:schemeClr val="accent1"/>
                </a:solidFill>
                <a:latin typeface="Calibri" panose="020F0502020204030204" pitchFamily="34" charset="0"/>
                <a:cs typeface="Calibri" panose="020F0502020204030204" pitchFamily="34" charset="0"/>
              </a:rPr>
              <a:t>0</a:t>
            </a:r>
            <a:br>
              <a:rPr lang="en-US" sz="1600" dirty="0">
                <a:solidFill>
                  <a:schemeClr val="accent1"/>
                </a:solidFill>
                <a:latin typeface="Calibri" panose="020F0502020204030204" pitchFamily="34" charset="0"/>
                <a:cs typeface="Calibri" panose="020F0502020204030204" pitchFamily="34" charset="0"/>
              </a:rPr>
            </a:br>
            <a:r>
              <a:rPr lang="en-US" sz="1600" dirty="0">
                <a:solidFill>
                  <a:schemeClr val="accent3"/>
                </a:solidFill>
                <a:latin typeface="Calibri" panose="020F0502020204030204" pitchFamily="34" charset="0"/>
                <a:cs typeface="Calibri" panose="020F0502020204030204" pitchFamily="34" charset="0"/>
              </a:rPr>
              <a:t>1</a:t>
            </a:r>
          </a:p>
        </p:txBody>
      </p:sp>
      <p:sp>
        <p:nvSpPr>
          <p:cNvPr id="58" name="TextBox 57">
            <a:extLst>
              <a:ext uri="{FF2B5EF4-FFF2-40B4-BE49-F238E27FC236}">
                <a16:creationId xmlns:a16="http://schemas.microsoft.com/office/drawing/2014/main" id="{02A0B3F0-31FC-4341-8D66-C72A9DD0EDC2}"/>
              </a:ext>
            </a:extLst>
          </p:cNvPr>
          <p:cNvSpPr txBox="1"/>
          <p:nvPr/>
        </p:nvSpPr>
        <p:spPr>
          <a:xfrm>
            <a:off x="10940285" y="5691903"/>
            <a:ext cx="534726" cy="584775"/>
          </a:xfrm>
          <a:prstGeom prst="rect">
            <a:avLst/>
          </a:prstGeom>
          <a:noFill/>
        </p:spPr>
        <p:txBody>
          <a:bodyPr wrap="square" rtlCol="0">
            <a:spAutoFit/>
          </a:bodyPr>
          <a:lstStyle/>
          <a:p>
            <a:pPr algn="ctr"/>
            <a:r>
              <a:rPr lang="en-US" sz="1600" dirty="0">
                <a:solidFill>
                  <a:schemeClr val="accent1"/>
                </a:solidFill>
                <a:latin typeface="Calibri" panose="020F0502020204030204" pitchFamily="34" charset="0"/>
                <a:cs typeface="Calibri" panose="020F0502020204030204" pitchFamily="34" charset="0"/>
              </a:rPr>
              <a:t>0</a:t>
            </a:r>
            <a:br>
              <a:rPr lang="en-US" sz="1600" dirty="0">
                <a:solidFill>
                  <a:schemeClr val="accent1"/>
                </a:solidFill>
                <a:latin typeface="Calibri" panose="020F0502020204030204" pitchFamily="34" charset="0"/>
                <a:cs typeface="Calibri" panose="020F0502020204030204" pitchFamily="34" charset="0"/>
              </a:rPr>
            </a:br>
            <a:r>
              <a:rPr lang="en-US" sz="1600" dirty="0">
                <a:solidFill>
                  <a:schemeClr val="accent3"/>
                </a:solidFill>
                <a:latin typeface="Calibri" panose="020F0502020204030204" pitchFamily="34" charset="0"/>
                <a:cs typeface="Calibri" panose="020F0502020204030204" pitchFamily="34" charset="0"/>
              </a:rPr>
              <a:t>1</a:t>
            </a:r>
          </a:p>
        </p:txBody>
      </p:sp>
      <p:sp>
        <p:nvSpPr>
          <p:cNvPr id="59" name="TextBox 58">
            <a:extLst>
              <a:ext uri="{FF2B5EF4-FFF2-40B4-BE49-F238E27FC236}">
                <a16:creationId xmlns:a16="http://schemas.microsoft.com/office/drawing/2014/main" id="{8F6FAC25-0D9A-4C40-9CFC-7BF4BC04E3BF}"/>
              </a:ext>
            </a:extLst>
          </p:cNvPr>
          <p:cNvSpPr txBox="1"/>
          <p:nvPr/>
        </p:nvSpPr>
        <p:spPr>
          <a:xfrm>
            <a:off x="11482203" y="5691903"/>
            <a:ext cx="534726" cy="584775"/>
          </a:xfrm>
          <a:prstGeom prst="rect">
            <a:avLst/>
          </a:prstGeom>
          <a:noFill/>
        </p:spPr>
        <p:txBody>
          <a:bodyPr wrap="square" rtlCol="0">
            <a:spAutoFit/>
          </a:bodyPr>
          <a:lstStyle/>
          <a:p>
            <a:pPr algn="ctr"/>
            <a:r>
              <a:rPr lang="en-US" sz="1600" dirty="0">
                <a:solidFill>
                  <a:schemeClr val="accent1"/>
                </a:solidFill>
                <a:latin typeface="Calibri" panose="020F0502020204030204" pitchFamily="34" charset="0"/>
                <a:cs typeface="Calibri" panose="020F0502020204030204" pitchFamily="34" charset="0"/>
              </a:rPr>
              <a:t>0</a:t>
            </a:r>
            <a:br>
              <a:rPr lang="en-US" sz="1600" dirty="0">
                <a:solidFill>
                  <a:schemeClr val="accent1"/>
                </a:solidFill>
                <a:latin typeface="Calibri" panose="020F0502020204030204" pitchFamily="34" charset="0"/>
                <a:cs typeface="Calibri" panose="020F0502020204030204" pitchFamily="34" charset="0"/>
              </a:rPr>
            </a:br>
            <a:r>
              <a:rPr lang="en-US" sz="1600" dirty="0">
                <a:solidFill>
                  <a:schemeClr val="accent3"/>
                </a:solidFill>
                <a:latin typeface="Calibri" panose="020F0502020204030204" pitchFamily="34" charset="0"/>
                <a:cs typeface="Calibri" panose="020F0502020204030204" pitchFamily="34" charset="0"/>
              </a:rPr>
              <a:t>0</a:t>
            </a:r>
          </a:p>
        </p:txBody>
      </p:sp>
      <p:sp>
        <p:nvSpPr>
          <p:cNvPr id="62" name="Freeform: Shape 61">
            <a:extLst>
              <a:ext uri="{FF2B5EF4-FFF2-40B4-BE49-F238E27FC236}">
                <a16:creationId xmlns:a16="http://schemas.microsoft.com/office/drawing/2014/main" id="{843DBC7B-800C-4B92-B88F-7D44F4D40D45}"/>
              </a:ext>
            </a:extLst>
          </p:cNvPr>
          <p:cNvSpPr/>
          <p:nvPr/>
        </p:nvSpPr>
        <p:spPr bwMode="auto">
          <a:xfrm>
            <a:off x="7444740" y="2019300"/>
            <a:ext cx="1703070" cy="3078480"/>
          </a:xfrm>
          <a:custGeom>
            <a:avLst/>
            <a:gdLst>
              <a:gd name="connsiteX0" fmla="*/ 1703070 w 1703070"/>
              <a:gd name="connsiteY0" fmla="*/ 0 h 2979420"/>
              <a:gd name="connsiteX1" fmla="*/ 1703070 w 1703070"/>
              <a:gd name="connsiteY1" fmla="*/ 60960 h 2979420"/>
              <a:gd name="connsiteX2" fmla="*/ 1181100 w 1703070"/>
              <a:gd name="connsiteY2" fmla="*/ 60960 h 2979420"/>
              <a:gd name="connsiteX3" fmla="*/ 1181100 w 1703070"/>
              <a:gd name="connsiteY3" fmla="*/ 87630 h 2979420"/>
              <a:gd name="connsiteX4" fmla="*/ 910590 w 1703070"/>
              <a:gd name="connsiteY4" fmla="*/ 87630 h 2979420"/>
              <a:gd name="connsiteX5" fmla="*/ 910590 w 1703070"/>
              <a:gd name="connsiteY5" fmla="*/ 121920 h 2979420"/>
              <a:gd name="connsiteX6" fmla="*/ 838200 w 1703070"/>
              <a:gd name="connsiteY6" fmla="*/ 121920 h 2979420"/>
              <a:gd name="connsiteX7" fmla="*/ 838200 w 1703070"/>
              <a:gd name="connsiteY7" fmla="*/ 156210 h 2979420"/>
              <a:gd name="connsiteX8" fmla="*/ 815340 w 1703070"/>
              <a:gd name="connsiteY8" fmla="*/ 156210 h 2979420"/>
              <a:gd name="connsiteX9" fmla="*/ 815340 w 1703070"/>
              <a:gd name="connsiteY9" fmla="*/ 205740 h 2979420"/>
              <a:gd name="connsiteX10" fmla="*/ 647700 w 1703070"/>
              <a:gd name="connsiteY10" fmla="*/ 205740 h 2979420"/>
              <a:gd name="connsiteX11" fmla="*/ 647700 w 1703070"/>
              <a:gd name="connsiteY11" fmla="*/ 281940 h 2979420"/>
              <a:gd name="connsiteX12" fmla="*/ 617220 w 1703070"/>
              <a:gd name="connsiteY12" fmla="*/ 281940 h 2979420"/>
              <a:gd name="connsiteX13" fmla="*/ 617220 w 1703070"/>
              <a:gd name="connsiteY13" fmla="*/ 312420 h 2979420"/>
              <a:gd name="connsiteX14" fmla="*/ 518160 w 1703070"/>
              <a:gd name="connsiteY14" fmla="*/ 312420 h 2979420"/>
              <a:gd name="connsiteX15" fmla="*/ 518160 w 1703070"/>
              <a:gd name="connsiteY15" fmla="*/ 346710 h 2979420"/>
              <a:gd name="connsiteX16" fmla="*/ 422910 w 1703070"/>
              <a:gd name="connsiteY16" fmla="*/ 346710 h 2979420"/>
              <a:gd name="connsiteX17" fmla="*/ 422910 w 1703070"/>
              <a:gd name="connsiteY17" fmla="*/ 407670 h 2979420"/>
              <a:gd name="connsiteX18" fmla="*/ 388620 w 1703070"/>
              <a:gd name="connsiteY18" fmla="*/ 407670 h 2979420"/>
              <a:gd name="connsiteX19" fmla="*/ 388620 w 1703070"/>
              <a:gd name="connsiteY19" fmla="*/ 461010 h 2979420"/>
              <a:gd name="connsiteX20" fmla="*/ 297180 w 1703070"/>
              <a:gd name="connsiteY20" fmla="*/ 461010 h 2979420"/>
              <a:gd name="connsiteX21" fmla="*/ 297180 w 1703070"/>
              <a:gd name="connsiteY21" fmla="*/ 563880 h 2979420"/>
              <a:gd name="connsiteX22" fmla="*/ 274320 w 1703070"/>
              <a:gd name="connsiteY22" fmla="*/ 563880 h 2979420"/>
              <a:gd name="connsiteX23" fmla="*/ 274320 w 1703070"/>
              <a:gd name="connsiteY23" fmla="*/ 598170 h 2979420"/>
              <a:gd name="connsiteX24" fmla="*/ 236220 w 1703070"/>
              <a:gd name="connsiteY24" fmla="*/ 598170 h 2979420"/>
              <a:gd name="connsiteX25" fmla="*/ 236220 w 1703070"/>
              <a:gd name="connsiteY25" fmla="*/ 659130 h 2979420"/>
              <a:gd name="connsiteX26" fmla="*/ 217170 w 1703070"/>
              <a:gd name="connsiteY26" fmla="*/ 659130 h 2979420"/>
              <a:gd name="connsiteX27" fmla="*/ 217170 w 1703070"/>
              <a:gd name="connsiteY27" fmla="*/ 777240 h 2979420"/>
              <a:gd name="connsiteX28" fmla="*/ 205740 w 1703070"/>
              <a:gd name="connsiteY28" fmla="*/ 777240 h 2979420"/>
              <a:gd name="connsiteX29" fmla="*/ 205740 w 1703070"/>
              <a:gd name="connsiteY29" fmla="*/ 853440 h 2979420"/>
              <a:gd name="connsiteX30" fmla="*/ 171450 w 1703070"/>
              <a:gd name="connsiteY30" fmla="*/ 853440 h 2979420"/>
              <a:gd name="connsiteX31" fmla="*/ 171450 w 1703070"/>
              <a:gd name="connsiteY31" fmla="*/ 1101090 h 2979420"/>
              <a:gd name="connsiteX32" fmla="*/ 213360 w 1703070"/>
              <a:gd name="connsiteY32" fmla="*/ 1101090 h 2979420"/>
              <a:gd name="connsiteX33" fmla="*/ 213360 w 1703070"/>
              <a:gd name="connsiteY33" fmla="*/ 1318260 h 2979420"/>
              <a:gd name="connsiteX34" fmla="*/ 163830 w 1703070"/>
              <a:gd name="connsiteY34" fmla="*/ 1318260 h 2979420"/>
              <a:gd name="connsiteX35" fmla="*/ 163830 w 1703070"/>
              <a:gd name="connsiteY35" fmla="*/ 1474470 h 2979420"/>
              <a:gd name="connsiteX36" fmla="*/ 137160 w 1703070"/>
              <a:gd name="connsiteY36" fmla="*/ 1474470 h 2979420"/>
              <a:gd name="connsiteX37" fmla="*/ 137160 w 1703070"/>
              <a:gd name="connsiteY37" fmla="*/ 1729740 h 2979420"/>
              <a:gd name="connsiteX38" fmla="*/ 137160 w 1703070"/>
              <a:gd name="connsiteY38" fmla="*/ 1729740 h 2979420"/>
              <a:gd name="connsiteX39" fmla="*/ 137160 w 1703070"/>
              <a:gd name="connsiteY39" fmla="*/ 1836420 h 2979420"/>
              <a:gd name="connsiteX40" fmla="*/ 95250 w 1703070"/>
              <a:gd name="connsiteY40" fmla="*/ 1836420 h 2979420"/>
              <a:gd name="connsiteX41" fmla="*/ 95250 w 1703070"/>
              <a:gd name="connsiteY41" fmla="*/ 2129790 h 2979420"/>
              <a:gd name="connsiteX42" fmla="*/ 95250 w 1703070"/>
              <a:gd name="connsiteY42" fmla="*/ 2129790 h 2979420"/>
              <a:gd name="connsiteX43" fmla="*/ 95250 w 1703070"/>
              <a:gd name="connsiteY43" fmla="*/ 2346960 h 2979420"/>
              <a:gd name="connsiteX44" fmla="*/ 57150 w 1703070"/>
              <a:gd name="connsiteY44" fmla="*/ 2346960 h 2979420"/>
              <a:gd name="connsiteX45" fmla="*/ 57150 w 1703070"/>
              <a:gd name="connsiteY45" fmla="*/ 2575560 h 2979420"/>
              <a:gd name="connsiteX46" fmla="*/ 38100 w 1703070"/>
              <a:gd name="connsiteY46" fmla="*/ 2575560 h 2979420"/>
              <a:gd name="connsiteX47" fmla="*/ 38100 w 1703070"/>
              <a:gd name="connsiteY47" fmla="*/ 2792730 h 2979420"/>
              <a:gd name="connsiteX48" fmla="*/ 15240 w 1703070"/>
              <a:gd name="connsiteY48" fmla="*/ 2792730 h 2979420"/>
              <a:gd name="connsiteX49" fmla="*/ 15240 w 1703070"/>
              <a:gd name="connsiteY49" fmla="*/ 2853690 h 2979420"/>
              <a:gd name="connsiteX50" fmla="*/ 0 w 1703070"/>
              <a:gd name="connsiteY50" fmla="*/ 2853690 h 2979420"/>
              <a:gd name="connsiteX51" fmla="*/ 0 w 1703070"/>
              <a:gd name="connsiteY51" fmla="*/ 2979420 h 2979420"/>
              <a:gd name="connsiteX0" fmla="*/ 1703070 w 1703070"/>
              <a:gd name="connsiteY0" fmla="*/ 0 h 3078480"/>
              <a:gd name="connsiteX1" fmla="*/ 1703070 w 1703070"/>
              <a:gd name="connsiteY1" fmla="*/ 60960 h 3078480"/>
              <a:gd name="connsiteX2" fmla="*/ 1181100 w 1703070"/>
              <a:gd name="connsiteY2" fmla="*/ 60960 h 3078480"/>
              <a:gd name="connsiteX3" fmla="*/ 1181100 w 1703070"/>
              <a:gd name="connsiteY3" fmla="*/ 87630 h 3078480"/>
              <a:gd name="connsiteX4" fmla="*/ 910590 w 1703070"/>
              <a:gd name="connsiteY4" fmla="*/ 87630 h 3078480"/>
              <a:gd name="connsiteX5" fmla="*/ 910590 w 1703070"/>
              <a:gd name="connsiteY5" fmla="*/ 121920 h 3078480"/>
              <a:gd name="connsiteX6" fmla="*/ 838200 w 1703070"/>
              <a:gd name="connsiteY6" fmla="*/ 121920 h 3078480"/>
              <a:gd name="connsiteX7" fmla="*/ 838200 w 1703070"/>
              <a:gd name="connsiteY7" fmla="*/ 156210 h 3078480"/>
              <a:gd name="connsiteX8" fmla="*/ 815340 w 1703070"/>
              <a:gd name="connsiteY8" fmla="*/ 156210 h 3078480"/>
              <a:gd name="connsiteX9" fmla="*/ 815340 w 1703070"/>
              <a:gd name="connsiteY9" fmla="*/ 205740 h 3078480"/>
              <a:gd name="connsiteX10" fmla="*/ 647700 w 1703070"/>
              <a:gd name="connsiteY10" fmla="*/ 205740 h 3078480"/>
              <a:gd name="connsiteX11" fmla="*/ 647700 w 1703070"/>
              <a:gd name="connsiteY11" fmla="*/ 281940 h 3078480"/>
              <a:gd name="connsiteX12" fmla="*/ 617220 w 1703070"/>
              <a:gd name="connsiteY12" fmla="*/ 281940 h 3078480"/>
              <a:gd name="connsiteX13" fmla="*/ 617220 w 1703070"/>
              <a:gd name="connsiteY13" fmla="*/ 312420 h 3078480"/>
              <a:gd name="connsiteX14" fmla="*/ 518160 w 1703070"/>
              <a:gd name="connsiteY14" fmla="*/ 312420 h 3078480"/>
              <a:gd name="connsiteX15" fmla="*/ 518160 w 1703070"/>
              <a:gd name="connsiteY15" fmla="*/ 346710 h 3078480"/>
              <a:gd name="connsiteX16" fmla="*/ 422910 w 1703070"/>
              <a:gd name="connsiteY16" fmla="*/ 346710 h 3078480"/>
              <a:gd name="connsiteX17" fmla="*/ 422910 w 1703070"/>
              <a:gd name="connsiteY17" fmla="*/ 407670 h 3078480"/>
              <a:gd name="connsiteX18" fmla="*/ 388620 w 1703070"/>
              <a:gd name="connsiteY18" fmla="*/ 407670 h 3078480"/>
              <a:gd name="connsiteX19" fmla="*/ 388620 w 1703070"/>
              <a:gd name="connsiteY19" fmla="*/ 461010 h 3078480"/>
              <a:gd name="connsiteX20" fmla="*/ 297180 w 1703070"/>
              <a:gd name="connsiteY20" fmla="*/ 461010 h 3078480"/>
              <a:gd name="connsiteX21" fmla="*/ 297180 w 1703070"/>
              <a:gd name="connsiteY21" fmla="*/ 563880 h 3078480"/>
              <a:gd name="connsiteX22" fmla="*/ 274320 w 1703070"/>
              <a:gd name="connsiteY22" fmla="*/ 563880 h 3078480"/>
              <a:gd name="connsiteX23" fmla="*/ 274320 w 1703070"/>
              <a:gd name="connsiteY23" fmla="*/ 598170 h 3078480"/>
              <a:gd name="connsiteX24" fmla="*/ 236220 w 1703070"/>
              <a:gd name="connsiteY24" fmla="*/ 598170 h 3078480"/>
              <a:gd name="connsiteX25" fmla="*/ 236220 w 1703070"/>
              <a:gd name="connsiteY25" fmla="*/ 659130 h 3078480"/>
              <a:gd name="connsiteX26" fmla="*/ 217170 w 1703070"/>
              <a:gd name="connsiteY26" fmla="*/ 659130 h 3078480"/>
              <a:gd name="connsiteX27" fmla="*/ 217170 w 1703070"/>
              <a:gd name="connsiteY27" fmla="*/ 777240 h 3078480"/>
              <a:gd name="connsiteX28" fmla="*/ 205740 w 1703070"/>
              <a:gd name="connsiteY28" fmla="*/ 777240 h 3078480"/>
              <a:gd name="connsiteX29" fmla="*/ 205740 w 1703070"/>
              <a:gd name="connsiteY29" fmla="*/ 853440 h 3078480"/>
              <a:gd name="connsiteX30" fmla="*/ 171450 w 1703070"/>
              <a:gd name="connsiteY30" fmla="*/ 853440 h 3078480"/>
              <a:gd name="connsiteX31" fmla="*/ 171450 w 1703070"/>
              <a:gd name="connsiteY31" fmla="*/ 1101090 h 3078480"/>
              <a:gd name="connsiteX32" fmla="*/ 213360 w 1703070"/>
              <a:gd name="connsiteY32" fmla="*/ 1101090 h 3078480"/>
              <a:gd name="connsiteX33" fmla="*/ 213360 w 1703070"/>
              <a:gd name="connsiteY33" fmla="*/ 1318260 h 3078480"/>
              <a:gd name="connsiteX34" fmla="*/ 163830 w 1703070"/>
              <a:gd name="connsiteY34" fmla="*/ 1318260 h 3078480"/>
              <a:gd name="connsiteX35" fmla="*/ 163830 w 1703070"/>
              <a:gd name="connsiteY35" fmla="*/ 1474470 h 3078480"/>
              <a:gd name="connsiteX36" fmla="*/ 137160 w 1703070"/>
              <a:gd name="connsiteY36" fmla="*/ 1474470 h 3078480"/>
              <a:gd name="connsiteX37" fmla="*/ 137160 w 1703070"/>
              <a:gd name="connsiteY37" fmla="*/ 1729740 h 3078480"/>
              <a:gd name="connsiteX38" fmla="*/ 137160 w 1703070"/>
              <a:gd name="connsiteY38" fmla="*/ 1729740 h 3078480"/>
              <a:gd name="connsiteX39" fmla="*/ 137160 w 1703070"/>
              <a:gd name="connsiteY39" fmla="*/ 1836420 h 3078480"/>
              <a:gd name="connsiteX40" fmla="*/ 95250 w 1703070"/>
              <a:gd name="connsiteY40" fmla="*/ 1836420 h 3078480"/>
              <a:gd name="connsiteX41" fmla="*/ 95250 w 1703070"/>
              <a:gd name="connsiteY41" fmla="*/ 2129790 h 3078480"/>
              <a:gd name="connsiteX42" fmla="*/ 95250 w 1703070"/>
              <a:gd name="connsiteY42" fmla="*/ 2129790 h 3078480"/>
              <a:gd name="connsiteX43" fmla="*/ 95250 w 1703070"/>
              <a:gd name="connsiteY43" fmla="*/ 2346960 h 3078480"/>
              <a:gd name="connsiteX44" fmla="*/ 57150 w 1703070"/>
              <a:gd name="connsiteY44" fmla="*/ 2346960 h 3078480"/>
              <a:gd name="connsiteX45" fmla="*/ 57150 w 1703070"/>
              <a:gd name="connsiteY45" fmla="*/ 2575560 h 3078480"/>
              <a:gd name="connsiteX46" fmla="*/ 38100 w 1703070"/>
              <a:gd name="connsiteY46" fmla="*/ 2575560 h 3078480"/>
              <a:gd name="connsiteX47" fmla="*/ 38100 w 1703070"/>
              <a:gd name="connsiteY47" fmla="*/ 2792730 h 3078480"/>
              <a:gd name="connsiteX48" fmla="*/ 15240 w 1703070"/>
              <a:gd name="connsiteY48" fmla="*/ 2792730 h 3078480"/>
              <a:gd name="connsiteX49" fmla="*/ 15240 w 1703070"/>
              <a:gd name="connsiteY49" fmla="*/ 2853690 h 3078480"/>
              <a:gd name="connsiteX50" fmla="*/ 0 w 1703070"/>
              <a:gd name="connsiteY50" fmla="*/ 2853690 h 3078480"/>
              <a:gd name="connsiteX51" fmla="*/ 0 w 1703070"/>
              <a:gd name="connsiteY51" fmla="*/ 3078480 h 3078480"/>
              <a:gd name="connsiteX0" fmla="*/ 1703070 w 1703070"/>
              <a:gd name="connsiteY0" fmla="*/ 0 h 3078480"/>
              <a:gd name="connsiteX1" fmla="*/ 1703070 w 1703070"/>
              <a:gd name="connsiteY1" fmla="*/ 60960 h 3078480"/>
              <a:gd name="connsiteX2" fmla="*/ 1181100 w 1703070"/>
              <a:gd name="connsiteY2" fmla="*/ 60960 h 3078480"/>
              <a:gd name="connsiteX3" fmla="*/ 1181100 w 1703070"/>
              <a:gd name="connsiteY3" fmla="*/ 87630 h 3078480"/>
              <a:gd name="connsiteX4" fmla="*/ 910590 w 1703070"/>
              <a:gd name="connsiteY4" fmla="*/ 87630 h 3078480"/>
              <a:gd name="connsiteX5" fmla="*/ 910590 w 1703070"/>
              <a:gd name="connsiteY5" fmla="*/ 121920 h 3078480"/>
              <a:gd name="connsiteX6" fmla="*/ 838200 w 1703070"/>
              <a:gd name="connsiteY6" fmla="*/ 121920 h 3078480"/>
              <a:gd name="connsiteX7" fmla="*/ 838200 w 1703070"/>
              <a:gd name="connsiteY7" fmla="*/ 156210 h 3078480"/>
              <a:gd name="connsiteX8" fmla="*/ 815340 w 1703070"/>
              <a:gd name="connsiteY8" fmla="*/ 156210 h 3078480"/>
              <a:gd name="connsiteX9" fmla="*/ 815340 w 1703070"/>
              <a:gd name="connsiteY9" fmla="*/ 205740 h 3078480"/>
              <a:gd name="connsiteX10" fmla="*/ 647700 w 1703070"/>
              <a:gd name="connsiteY10" fmla="*/ 205740 h 3078480"/>
              <a:gd name="connsiteX11" fmla="*/ 647700 w 1703070"/>
              <a:gd name="connsiteY11" fmla="*/ 281940 h 3078480"/>
              <a:gd name="connsiteX12" fmla="*/ 617220 w 1703070"/>
              <a:gd name="connsiteY12" fmla="*/ 281940 h 3078480"/>
              <a:gd name="connsiteX13" fmla="*/ 617220 w 1703070"/>
              <a:gd name="connsiteY13" fmla="*/ 312420 h 3078480"/>
              <a:gd name="connsiteX14" fmla="*/ 518160 w 1703070"/>
              <a:gd name="connsiteY14" fmla="*/ 312420 h 3078480"/>
              <a:gd name="connsiteX15" fmla="*/ 518160 w 1703070"/>
              <a:gd name="connsiteY15" fmla="*/ 346710 h 3078480"/>
              <a:gd name="connsiteX16" fmla="*/ 422910 w 1703070"/>
              <a:gd name="connsiteY16" fmla="*/ 346710 h 3078480"/>
              <a:gd name="connsiteX17" fmla="*/ 422910 w 1703070"/>
              <a:gd name="connsiteY17" fmla="*/ 407670 h 3078480"/>
              <a:gd name="connsiteX18" fmla="*/ 388620 w 1703070"/>
              <a:gd name="connsiteY18" fmla="*/ 407670 h 3078480"/>
              <a:gd name="connsiteX19" fmla="*/ 388620 w 1703070"/>
              <a:gd name="connsiteY19" fmla="*/ 461010 h 3078480"/>
              <a:gd name="connsiteX20" fmla="*/ 297180 w 1703070"/>
              <a:gd name="connsiteY20" fmla="*/ 461010 h 3078480"/>
              <a:gd name="connsiteX21" fmla="*/ 297180 w 1703070"/>
              <a:gd name="connsiteY21" fmla="*/ 563880 h 3078480"/>
              <a:gd name="connsiteX22" fmla="*/ 274320 w 1703070"/>
              <a:gd name="connsiteY22" fmla="*/ 563880 h 3078480"/>
              <a:gd name="connsiteX23" fmla="*/ 274320 w 1703070"/>
              <a:gd name="connsiteY23" fmla="*/ 598170 h 3078480"/>
              <a:gd name="connsiteX24" fmla="*/ 236220 w 1703070"/>
              <a:gd name="connsiteY24" fmla="*/ 598170 h 3078480"/>
              <a:gd name="connsiteX25" fmla="*/ 236220 w 1703070"/>
              <a:gd name="connsiteY25" fmla="*/ 659130 h 3078480"/>
              <a:gd name="connsiteX26" fmla="*/ 217170 w 1703070"/>
              <a:gd name="connsiteY26" fmla="*/ 659130 h 3078480"/>
              <a:gd name="connsiteX27" fmla="*/ 217170 w 1703070"/>
              <a:gd name="connsiteY27" fmla="*/ 777240 h 3078480"/>
              <a:gd name="connsiteX28" fmla="*/ 205740 w 1703070"/>
              <a:gd name="connsiteY28" fmla="*/ 777240 h 3078480"/>
              <a:gd name="connsiteX29" fmla="*/ 205740 w 1703070"/>
              <a:gd name="connsiteY29" fmla="*/ 853440 h 3078480"/>
              <a:gd name="connsiteX30" fmla="*/ 171450 w 1703070"/>
              <a:gd name="connsiteY30" fmla="*/ 853440 h 3078480"/>
              <a:gd name="connsiteX31" fmla="*/ 171450 w 1703070"/>
              <a:gd name="connsiteY31" fmla="*/ 1101090 h 3078480"/>
              <a:gd name="connsiteX32" fmla="*/ 175260 w 1703070"/>
              <a:gd name="connsiteY32" fmla="*/ 1120140 h 3078480"/>
              <a:gd name="connsiteX33" fmla="*/ 213360 w 1703070"/>
              <a:gd name="connsiteY33" fmla="*/ 1318260 h 3078480"/>
              <a:gd name="connsiteX34" fmla="*/ 163830 w 1703070"/>
              <a:gd name="connsiteY34" fmla="*/ 1318260 h 3078480"/>
              <a:gd name="connsiteX35" fmla="*/ 163830 w 1703070"/>
              <a:gd name="connsiteY35" fmla="*/ 1474470 h 3078480"/>
              <a:gd name="connsiteX36" fmla="*/ 137160 w 1703070"/>
              <a:gd name="connsiteY36" fmla="*/ 1474470 h 3078480"/>
              <a:gd name="connsiteX37" fmla="*/ 137160 w 1703070"/>
              <a:gd name="connsiteY37" fmla="*/ 1729740 h 3078480"/>
              <a:gd name="connsiteX38" fmla="*/ 137160 w 1703070"/>
              <a:gd name="connsiteY38" fmla="*/ 1729740 h 3078480"/>
              <a:gd name="connsiteX39" fmla="*/ 137160 w 1703070"/>
              <a:gd name="connsiteY39" fmla="*/ 1836420 h 3078480"/>
              <a:gd name="connsiteX40" fmla="*/ 95250 w 1703070"/>
              <a:gd name="connsiteY40" fmla="*/ 1836420 h 3078480"/>
              <a:gd name="connsiteX41" fmla="*/ 95250 w 1703070"/>
              <a:gd name="connsiteY41" fmla="*/ 2129790 h 3078480"/>
              <a:gd name="connsiteX42" fmla="*/ 95250 w 1703070"/>
              <a:gd name="connsiteY42" fmla="*/ 2129790 h 3078480"/>
              <a:gd name="connsiteX43" fmla="*/ 95250 w 1703070"/>
              <a:gd name="connsiteY43" fmla="*/ 2346960 h 3078480"/>
              <a:gd name="connsiteX44" fmla="*/ 57150 w 1703070"/>
              <a:gd name="connsiteY44" fmla="*/ 2346960 h 3078480"/>
              <a:gd name="connsiteX45" fmla="*/ 57150 w 1703070"/>
              <a:gd name="connsiteY45" fmla="*/ 2575560 h 3078480"/>
              <a:gd name="connsiteX46" fmla="*/ 38100 w 1703070"/>
              <a:gd name="connsiteY46" fmla="*/ 2575560 h 3078480"/>
              <a:gd name="connsiteX47" fmla="*/ 38100 w 1703070"/>
              <a:gd name="connsiteY47" fmla="*/ 2792730 h 3078480"/>
              <a:gd name="connsiteX48" fmla="*/ 15240 w 1703070"/>
              <a:gd name="connsiteY48" fmla="*/ 2792730 h 3078480"/>
              <a:gd name="connsiteX49" fmla="*/ 15240 w 1703070"/>
              <a:gd name="connsiteY49" fmla="*/ 2853690 h 3078480"/>
              <a:gd name="connsiteX50" fmla="*/ 0 w 1703070"/>
              <a:gd name="connsiteY50" fmla="*/ 2853690 h 3078480"/>
              <a:gd name="connsiteX51" fmla="*/ 0 w 1703070"/>
              <a:gd name="connsiteY51" fmla="*/ 3078480 h 3078480"/>
              <a:gd name="connsiteX0" fmla="*/ 1703070 w 1703070"/>
              <a:gd name="connsiteY0" fmla="*/ 0 h 3078480"/>
              <a:gd name="connsiteX1" fmla="*/ 1703070 w 1703070"/>
              <a:gd name="connsiteY1" fmla="*/ 60960 h 3078480"/>
              <a:gd name="connsiteX2" fmla="*/ 1181100 w 1703070"/>
              <a:gd name="connsiteY2" fmla="*/ 60960 h 3078480"/>
              <a:gd name="connsiteX3" fmla="*/ 1181100 w 1703070"/>
              <a:gd name="connsiteY3" fmla="*/ 87630 h 3078480"/>
              <a:gd name="connsiteX4" fmla="*/ 910590 w 1703070"/>
              <a:gd name="connsiteY4" fmla="*/ 87630 h 3078480"/>
              <a:gd name="connsiteX5" fmla="*/ 910590 w 1703070"/>
              <a:gd name="connsiteY5" fmla="*/ 121920 h 3078480"/>
              <a:gd name="connsiteX6" fmla="*/ 838200 w 1703070"/>
              <a:gd name="connsiteY6" fmla="*/ 121920 h 3078480"/>
              <a:gd name="connsiteX7" fmla="*/ 838200 w 1703070"/>
              <a:gd name="connsiteY7" fmla="*/ 156210 h 3078480"/>
              <a:gd name="connsiteX8" fmla="*/ 815340 w 1703070"/>
              <a:gd name="connsiteY8" fmla="*/ 156210 h 3078480"/>
              <a:gd name="connsiteX9" fmla="*/ 815340 w 1703070"/>
              <a:gd name="connsiteY9" fmla="*/ 205740 h 3078480"/>
              <a:gd name="connsiteX10" fmla="*/ 647700 w 1703070"/>
              <a:gd name="connsiteY10" fmla="*/ 205740 h 3078480"/>
              <a:gd name="connsiteX11" fmla="*/ 647700 w 1703070"/>
              <a:gd name="connsiteY11" fmla="*/ 281940 h 3078480"/>
              <a:gd name="connsiteX12" fmla="*/ 617220 w 1703070"/>
              <a:gd name="connsiteY12" fmla="*/ 281940 h 3078480"/>
              <a:gd name="connsiteX13" fmla="*/ 617220 w 1703070"/>
              <a:gd name="connsiteY13" fmla="*/ 312420 h 3078480"/>
              <a:gd name="connsiteX14" fmla="*/ 518160 w 1703070"/>
              <a:gd name="connsiteY14" fmla="*/ 312420 h 3078480"/>
              <a:gd name="connsiteX15" fmla="*/ 518160 w 1703070"/>
              <a:gd name="connsiteY15" fmla="*/ 346710 h 3078480"/>
              <a:gd name="connsiteX16" fmla="*/ 422910 w 1703070"/>
              <a:gd name="connsiteY16" fmla="*/ 346710 h 3078480"/>
              <a:gd name="connsiteX17" fmla="*/ 422910 w 1703070"/>
              <a:gd name="connsiteY17" fmla="*/ 407670 h 3078480"/>
              <a:gd name="connsiteX18" fmla="*/ 388620 w 1703070"/>
              <a:gd name="connsiteY18" fmla="*/ 407670 h 3078480"/>
              <a:gd name="connsiteX19" fmla="*/ 388620 w 1703070"/>
              <a:gd name="connsiteY19" fmla="*/ 461010 h 3078480"/>
              <a:gd name="connsiteX20" fmla="*/ 297180 w 1703070"/>
              <a:gd name="connsiteY20" fmla="*/ 461010 h 3078480"/>
              <a:gd name="connsiteX21" fmla="*/ 297180 w 1703070"/>
              <a:gd name="connsiteY21" fmla="*/ 563880 h 3078480"/>
              <a:gd name="connsiteX22" fmla="*/ 274320 w 1703070"/>
              <a:gd name="connsiteY22" fmla="*/ 563880 h 3078480"/>
              <a:gd name="connsiteX23" fmla="*/ 274320 w 1703070"/>
              <a:gd name="connsiteY23" fmla="*/ 598170 h 3078480"/>
              <a:gd name="connsiteX24" fmla="*/ 236220 w 1703070"/>
              <a:gd name="connsiteY24" fmla="*/ 598170 h 3078480"/>
              <a:gd name="connsiteX25" fmla="*/ 236220 w 1703070"/>
              <a:gd name="connsiteY25" fmla="*/ 659130 h 3078480"/>
              <a:gd name="connsiteX26" fmla="*/ 217170 w 1703070"/>
              <a:gd name="connsiteY26" fmla="*/ 659130 h 3078480"/>
              <a:gd name="connsiteX27" fmla="*/ 217170 w 1703070"/>
              <a:gd name="connsiteY27" fmla="*/ 777240 h 3078480"/>
              <a:gd name="connsiteX28" fmla="*/ 205740 w 1703070"/>
              <a:gd name="connsiteY28" fmla="*/ 777240 h 3078480"/>
              <a:gd name="connsiteX29" fmla="*/ 205740 w 1703070"/>
              <a:gd name="connsiteY29" fmla="*/ 853440 h 3078480"/>
              <a:gd name="connsiteX30" fmla="*/ 171450 w 1703070"/>
              <a:gd name="connsiteY30" fmla="*/ 853440 h 3078480"/>
              <a:gd name="connsiteX31" fmla="*/ 171450 w 1703070"/>
              <a:gd name="connsiteY31" fmla="*/ 1101090 h 3078480"/>
              <a:gd name="connsiteX32" fmla="*/ 175260 w 1703070"/>
              <a:gd name="connsiteY32" fmla="*/ 1120140 h 3078480"/>
              <a:gd name="connsiteX33" fmla="*/ 179070 w 1703070"/>
              <a:gd name="connsiteY33" fmla="*/ 1310640 h 3078480"/>
              <a:gd name="connsiteX34" fmla="*/ 163830 w 1703070"/>
              <a:gd name="connsiteY34" fmla="*/ 1318260 h 3078480"/>
              <a:gd name="connsiteX35" fmla="*/ 163830 w 1703070"/>
              <a:gd name="connsiteY35" fmla="*/ 1474470 h 3078480"/>
              <a:gd name="connsiteX36" fmla="*/ 137160 w 1703070"/>
              <a:gd name="connsiteY36" fmla="*/ 1474470 h 3078480"/>
              <a:gd name="connsiteX37" fmla="*/ 137160 w 1703070"/>
              <a:gd name="connsiteY37" fmla="*/ 1729740 h 3078480"/>
              <a:gd name="connsiteX38" fmla="*/ 137160 w 1703070"/>
              <a:gd name="connsiteY38" fmla="*/ 1729740 h 3078480"/>
              <a:gd name="connsiteX39" fmla="*/ 137160 w 1703070"/>
              <a:gd name="connsiteY39" fmla="*/ 1836420 h 3078480"/>
              <a:gd name="connsiteX40" fmla="*/ 95250 w 1703070"/>
              <a:gd name="connsiteY40" fmla="*/ 1836420 h 3078480"/>
              <a:gd name="connsiteX41" fmla="*/ 95250 w 1703070"/>
              <a:gd name="connsiteY41" fmla="*/ 2129790 h 3078480"/>
              <a:gd name="connsiteX42" fmla="*/ 95250 w 1703070"/>
              <a:gd name="connsiteY42" fmla="*/ 2129790 h 3078480"/>
              <a:gd name="connsiteX43" fmla="*/ 95250 w 1703070"/>
              <a:gd name="connsiteY43" fmla="*/ 2346960 h 3078480"/>
              <a:gd name="connsiteX44" fmla="*/ 57150 w 1703070"/>
              <a:gd name="connsiteY44" fmla="*/ 2346960 h 3078480"/>
              <a:gd name="connsiteX45" fmla="*/ 57150 w 1703070"/>
              <a:gd name="connsiteY45" fmla="*/ 2575560 h 3078480"/>
              <a:gd name="connsiteX46" fmla="*/ 38100 w 1703070"/>
              <a:gd name="connsiteY46" fmla="*/ 2575560 h 3078480"/>
              <a:gd name="connsiteX47" fmla="*/ 38100 w 1703070"/>
              <a:gd name="connsiteY47" fmla="*/ 2792730 h 3078480"/>
              <a:gd name="connsiteX48" fmla="*/ 15240 w 1703070"/>
              <a:gd name="connsiteY48" fmla="*/ 2792730 h 3078480"/>
              <a:gd name="connsiteX49" fmla="*/ 15240 w 1703070"/>
              <a:gd name="connsiteY49" fmla="*/ 2853690 h 3078480"/>
              <a:gd name="connsiteX50" fmla="*/ 0 w 1703070"/>
              <a:gd name="connsiteY50" fmla="*/ 2853690 h 3078480"/>
              <a:gd name="connsiteX51" fmla="*/ 0 w 1703070"/>
              <a:gd name="connsiteY51" fmla="*/ 3078480 h 3078480"/>
              <a:gd name="connsiteX0" fmla="*/ 1703070 w 1703070"/>
              <a:gd name="connsiteY0" fmla="*/ 0 h 3078480"/>
              <a:gd name="connsiteX1" fmla="*/ 1703070 w 1703070"/>
              <a:gd name="connsiteY1" fmla="*/ 60960 h 3078480"/>
              <a:gd name="connsiteX2" fmla="*/ 1181100 w 1703070"/>
              <a:gd name="connsiteY2" fmla="*/ 60960 h 3078480"/>
              <a:gd name="connsiteX3" fmla="*/ 1181100 w 1703070"/>
              <a:gd name="connsiteY3" fmla="*/ 87630 h 3078480"/>
              <a:gd name="connsiteX4" fmla="*/ 910590 w 1703070"/>
              <a:gd name="connsiteY4" fmla="*/ 87630 h 3078480"/>
              <a:gd name="connsiteX5" fmla="*/ 910590 w 1703070"/>
              <a:gd name="connsiteY5" fmla="*/ 121920 h 3078480"/>
              <a:gd name="connsiteX6" fmla="*/ 838200 w 1703070"/>
              <a:gd name="connsiteY6" fmla="*/ 121920 h 3078480"/>
              <a:gd name="connsiteX7" fmla="*/ 838200 w 1703070"/>
              <a:gd name="connsiteY7" fmla="*/ 156210 h 3078480"/>
              <a:gd name="connsiteX8" fmla="*/ 815340 w 1703070"/>
              <a:gd name="connsiteY8" fmla="*/ 156210 h 3078480"/>
              <a:gd name="connsiteX9" fmla="*/ 815340 w 1703070"/>
              <a:gd name="connsiteY9" fmla="*/ 205740 h 3078480"/>
              <a:gd name="connsiteX10" fmla="*/ 647700 w 1703070"/>
              <a:gd name="connsiteY10" fmla="*/ 205740 h 3078480"/>
              <a:gd name="connsiteX11" fmla="*/ 647700 w 1703070"/>
              <a:gd name="connsiteY11" fmla="*/ 281940 h 3078480"/>
              <a:gd name="connsiteX12" fmla="*/ 617220 w 1703070"/>
              <a:gd name="connsiteY12" fmla="*/ 281940 h 3078480"/>
              <a:gd name="connsiteX13" fmla="*/ 617220 w 1703070"/>
              <a:gd name="connsiteY13" fmla="*/ 312420 h 3078480"/>
              <a:gd name="connsiteX14" fmla="*/ 518160 w 1703070"/>
              <a:gd name="connsiteY14" fmla="*/ 312420 h 3078480"/>
              <a:gd name="connsiteX15" fmla="*/ 518160 w 1703070"/>
              <a:gd name="connsiteY15" fmla="*/ 346710 h 3078480"/>
              <a:gd name="connsiteX16" fmla="*/ 422910 w 1703070"/>
              <a:gd name="connsiteY16" fmla="*/ 346710 h 3078480"/>
              <a:gd name="connsiteX17" fmla="*/ 422910 w 1703070"/>
              <a:gd name="connsiteY17" fmla="*/ 407670 h 3078480"/>
              <a:gd name="connsiteX18" fmla="*/ 388620 w 1703070"/>
              <a:gd name="connsiteY18" fmla="*/ 407670 h 3078480"/>
              <a:gd name="connsiteX19" fmla="*/ 388620 w 1703070"/>
              <a:gd name="connsiteY19" fmla="*/ 461010 h 3078480"/>
              <a:gd name="connsiteX20" fmla="*/ 297180 w 1703070"/>
              <a:gd name="connsiteY20" fmla="*/ 461010 h 3078480"/>
              <a:gd name="connsiteX21" fmla="*/ 297180 w 1703070"/>
              <a:gd name="connsiteY21" fmla="*/ 563880 h 3078480"/>
              <a:gd name="connsiteX22" fmla="*/ 274320 w 1703070"/>
              <a:gd name="connsiteY22" fmla="*/ 563880 h 3078480"/>
              <a:gd name="connsiteX23" fmla="*/ 274320 w 1703070"/>
              <a:gd name="connsiteY23" fmla="*/ 598170 h 3078480"/>
              <a:gd name="connsiteX24" fmla="*/ 236220 w 1703070"/>
              <a:gd name="connsiteY24" fmla="*/ 598170 h 3078480"/>
              <a:gd name="connsiteX25" fmla="*/ 236220 w 1703070"/>
              <a:gd name="connsiteY25" fmla="*/ 659130 h 3078480"/>
              <a:gd name="connsiteX26" fmla="*/ 217170 w 1703070"/>
              <a:gd name="connsiteY26" fmla="*/ 659130 h 3078480"/>
              <a:gd name="connsiteX27" fmla="*/ 217170 w 1703070"/>
              <a:gd name="connsiteY27" fmla="*/ 777240 h 3078480"/>
              <a:gd name="connsiteX28" fmla="*/ 205740 w 1703070"/>
              <a:gd name="connsiteY28" fmla="*/ 777240 h 3078480"/>
              <a:gd name="connsiteX29" fmla="*/ 205740 w 1703070"/>
              <a:gd name="connsiteY29" fmla="*/ 853440 h 3078480"/>
              <a:gd name="connsiteX30" fmla="*/ 171450 w 1703070"/>
              <a:gd name="connsiteY30" fmla="*/ 853440 h 3078480"/>
              <a:gd name="connsiteX31" fmla="*/ 190500 w 1703070"/>
              <a:gd name="connsiteY31" fmla="*/ 1104900 h 3078480"/>
              <a:gd name="connsiteX32" fmla="*/ 175260 w 1703070"/>
              <a:gd name="connsiteY32" fmla="*/ 1120140 h 3078480"/>
              <a:gd name="connsiteX33" fmla="*/ 179070 w 1703070"/>
              <a:gd name="connsiteY33" fmla="*/ 1310640 h 3078480"/>
              <a:gd name="connsiteX34" fmla="*/ 163830 w 1703070"/>
              <a:gd name="connsiteY34" fmla="*/ 1318260 h 3078480"/>
              <a:gd name="connsiteX35" fmla="*/ 163830 w 1703070"/>
              <a:gd name="connsiteY35" fmla="*/ 1474470 h 3078480"/>
              <a:gd name="connsiteX36" fmla="*/ 137160 w 1703070"/>
              <a:gd name="connsiteY36" fmla="*/ 1474470 h 3078480"/>
              <a:gd name="connsiteX37" fmla="*/ 137160 w 1703070"/>
              <a:gd name="connsiteY37" fmla="*/ 1729740 h 3078480"/>
              <a:gd name="connsiteX38" fmla="*/ 137160 w 1703070"/>
              <a:gd name="connsiteY38" fmla="*/ 1729740 h 3078480"/>
              <a:gd name="connsiteX39" fmla="*/ 137160 w 1703070"/>
              <a:gd name="connsiteY39" fmla="*/ 1836420 h 3078480"/>
              <a:gd name="connsiteX40" fmla="*/ 95250 w 1703070"/>
              <a:gd name="connsiteY40" fmla="*/ 1836420 h 3078480"/>
              <a:gd name="connsiteX41" fmla="*/ 95250 w 1703070"/>
              <a:gd name="connsiteY41" fmla="*/ 2129790 h 3078480"/>
              <a:gd name="connsiteX42" fmla="*/ 95250 w 1703070"/>
              <a:gd name="connsiteY42" fmla="*/ 2129790 h 3078480"/>
              <a:gd name="connsiteX43" fmla="*/ 95250 w 1703070"/>
              <a:gd name="connsiteY43" fmla="*/ 2346960 h 3078480"/>
              <a:gd name="connsiteX44" fmla="*/ 57150 w 1703070"/>
              <a:gd name="connsiteY44" fmla="*/ 2346960 h 3078480"/>
              <a:gd name="connsiteX45" fmla="*/ 57150 w 1703070"/>
              <a:gd name="connsiteY45" fmla="*/ 2575560 h 3078480"/>
              <a:gd name="connsiteX46" fmla="*/ 38100 w 1703070"/>
              <a:gd name="connsiteY46" fmla="*/ 2575560 h 3078480"/>
              <a:gd name="connsiteX47" fmla="*/ 38100 w 1703070"/>
              <a:gd name="connsiteY47" fmla="*/ 2792730 h 3078480"/>
              <a:gd name="connsiteX48" fmla="*/ 15240 w 1703070"/>
              <a:gd name="connsiteY48" fmla="*/ 2792730 h 3078480"/>
              <a:gd name="connsiteX49" fmla="*/ 15240 w 1703070"/>
              <a:gd name="connsiteY49" fmla="*/ 2853690 h 3078480"/>
              <a:gd name="connsiteX50" fmla="*/ 0 w 1703070"/>
              <a:gd name="connsiteY50" fmla="*/ 2853690 h 3078480"/>
              <a:gd name="connsiteX51" fmla="*/ 0 w 1703070"/>
              <a:gd name="connsiteY51" fmla="*/ 3078480 h 3078480"/>
              <a:gd name="connsiteX0" fmla="*/ 1703070 w 1703070"/>
              <a:gd name="connsiteY0" fmla="*/ 0 h 3078480"/>
              <a:gd name="connsiteX1" fmla="*/ 1703070 w 1703070"/>
              <a:gd name="connsiteY1" fmla="*/ 60960 h 3078480"/>
              <a:gd name="connsiteX2" fmla="*/ 1181100 w 1703070"/>
              <a:gd name="connsiteY2" fmla="*/ 60960 h 3078480"/>
              <a:gd name="connsiteX3" fmla="*/ 1181100 w 1703070"/>
              <a:gd name="connsiteY3" fmla="*/ 87630 h 3078480"/>
              <a:gd name="connsiteX4" fmla="*/ 910590 w 1703070"/>
              <a:gd name="connsiteY4" fmla="*/ 87630 h 3078480"/>
              <a:gd name="connsiteX5" fmla="*/ 910590 w 1703070"/>
              <a:gd name="connsiteY5" fmla="*/ 121920 h 3078480"/>
              <a:gd name="connsiteX6" fmla="*/ 838200 w 1703070"/>
              <a:gd name="connsiteY6" fmla="*/ 121920 h 3078480"/>
              <a:gd name="connsiteX7" fmla="*/ 838200 w 1703070"/>
              <a:gd name="connsiteY7" fmla="*/ 156210 h 3078480"/>
              <a:gd name="connsiteX8" fmla="*/ 815340 w 1703070"/>
              <a:gd name="connsiteY8" fmla="*/ 156210 h 3078480"/>
              <a:gd name="connsiteX9" fmla="*/ 815340 w 1703070"/>
              <a:gd name="connsiteY9" fmla="*/ 205740 h 3078480"/>
              <a:gd name="connsiteX10" fmla="*/ 647700 w 1703070"/>
              <a:gd name="connsiteY10" fmla="*/ 205740 h 3078480"/>
              <a:gd name="connsiteX11" fmla="*/ 647700 w 1703070"/>
              <a:gd name="connsiteY11" fmla="*/ 281940 h 3078480"/>
              <a:gd name="connsiteX12" fmla="*/ 617220 w 1703070"/>
              <a:gd name="connsiteY12" fmla="*/ 281940 h 3078480"/>
              <a:gd name="connsiteX13" fmla="*/ 617220 w 1703070"/>
              <a:gd name="connsiteY13" fmla="*/ 312420 h 3078480"/>
              <a:gd name="connsiteX14" fmla="*/ 518160 w 1703070"/>
              <a:gd name="connsiteY14" fmla="*/ 312420 h 3078480"/>
              <a:gd name="connsiteX15" fmla="*/ 518160 w 1703070"/>
              <a:gd name="connsiteY15" fmla="*/ 346710 h 3078480"/>
              <a:gd name="connsiteX16" fmla="*/ 422910 w 1703070"/>
              <a:gd name="connsiteY16" fmla="*/ 346710 h 3078480"/>
              <a:gd name="connsiteX17" fmla="*/ 422910 w 1703070"/>
              <a:gd name="connsiteY17" fmla="*/ 407670 h 3078480"/>
              <a:gd name="connsiteX18" fmla="*/ 388620 w 1703070"/>
              <a:gd name="connsiteY18" fmla="*/ 407670 h 3078480"/>
              <a:gd name="connsiteX19" fmla="*/ 388620 w 1703070"/>
              <a:gd name="connsiteY19" fmla="*/ 461010 h 3078480"/>
              <a:gd name="connsiteX20" fmla="*/ 297180 w 1703070"/>
              <a:gd name="connsiteY20" fmla="*/ 461010 h 3078480"/>
              <a:gd name="connsiteX21" fmla="*/ 297180 w 1703070"/>
              <a:gd name="connsiteY21" fmla="*/ 563880 h 3078480"/>
              <a:gd name="connsiteX22" fmla="*/ 274320 w 1703070"/>
              <a:gd name="connsiteY22" fmla="*/ 563880 h 3078480"/>
              <a:gd name="connsiteX23" fmla="*/ 274320 w 1703070"/>
              <a:gd name="connsiteY23" fmla="*/ 598170 h 3078480"/>
              <a:gd name="connsiteX24" fmla="*/ 236220 w 1703070"/>
              <a:gd name="connsiteY24" fmla="*/ 598170 h 3078480"/>
              <a:gd name="connsiteX25" fmla="*/ 236220 w 1703070"/>
              <a:gd name="connsiteY25" fmla="*/ 659130 h 3078480"/>
              <a:gd name="connsiteX26" fmla="*/ 217170 w 1703070"/>
              <a:gd name="connsiteY26" fmla="*/ 659130 h 3078480"/>
              <a:gd name="connsiteX27" fmla="*/ 217170 w 1703070"/>
              <a:gd name="connsiteY27" fmla="*/ 777240 h 3078480"/>
              <a:gd name="connsiteX28" fmla="*/ 205740 w 1703070"/>
              <a:gd name="connsiteY28" fmla="*/ 777240 h 3078480"/>
              <a:gd name="connsiteX29" fmla="*/ 205740 w 1703070"/>
              <a:gd name="connsiteY29" fmla="*/ 853440 h 3078480"/>
              <a:gd name="connsiteX30" fmla="*/ 190500 w 1703070"/>
              <a:gd name="connsiteY30" fmla="*/ 861060 h 3078480"/>
              <a:gd name="connsiteX31" fmla="*/ 190500 w 1703070"/>
              <a:gd name="connsiteY31" fmla="*/ 1104900 h 3078480"/>
              <a:gd name="connsiteX32" fmla="*/ 175260 w 1703070"/>
              <a:gd name="connsiteY32" fmla="*/ 1120140 h 3078480"/>
              <a:gd name="connsiteX33" fmla="*/ 179070 w 1703070"/>
              <a:gd name="connsiteY33" fmla="*/ 1310640 h 3078480"/>
              <a:gd name="connsiteX34" fmla="*/ 163830 w 1703070"/>
              <a:gd name="connsiteY34" fmla="*/ 1318260 h 3078480"/>
              <a:gd name="connsiteX35" fmla="*/ 163830 w 1703070"/>
              <a:gd name="connsiteY35" fmla="*/ 1474470 h 3078480"/>
              <a:gd name="connsiteX36" fmla="*/ 137160 w 1703070"/>
              <a:gd name="connsiteY36" fmla="*/ 1474470 h 3078480"/>
              <a:gd name="connsiteX37" fmla="*/ 137160 w 1703070"/>
              <a:gd name="connsiteY37" fmla="*/ 1729740 h 3078480"/>
              <a:gd name="connsiteX38" fmla="*/ 137160 w 1703070"/>
              <a:gd name="connsiteY38" fmla="*/ 1729740 h 3078480"/>
              <a:gd name="connsiteX39" fmla="*/ 137160 w 1703070"/>
              <a:gd name="connsiteY39" fmla="*/ 1836420 h 3078480"/>
              <a:gd name="connsiteX40" fmla="*/ 95250 w 1703070"/>
              <a:gd name="connsiteY40" fmla="*/ 1836420 h 3078480"/>
              <a:gd name="connsiteX41" fmla="*/ 95250 w 1703070"/>
              <a:gd name="connsiteY41" fmla="*/ 2129790 h 3078480"/>
              <a:gd name="connsiteX42" fmla="*/ 95250 w 1703070"/>
              <a:gd name="connsiteY42" fmla="*/ 2129790 h 3078480"/>
              <a:gd name="connsiteX43" fmla="*/ 95250 w 1703070"/>
              <a:gd name="connsiteY43" fmla="*/ 2346960 h 3078480"/>
              <a:gd name="connsiteX44" fmla="*/ 57150 w 1703070"/>
              <a:gd name="connsiteY44" fmla="*/ 2346960 h 3078480"/>
              <a:gd name="connsiteX45" fmla="*/ 57150 w 1703070"/>
              <a:gd name="connsiteY45" fmla="*/ 2575560 h 3078480"/>
              <a:gd name="connsiteX46" fmla="*/ 38100 w 1703070"/>
              <a:gd name="connsiteY46" fmla="*/ 2575560 h 3078480"/>
              <a:gd name="connsiteX47" fmla="*/ 38100 w 1703070"/>
              <a:gd name="connsiteY47" fmla="*/ 2792730 h 3078480"/>
              <a:gd name="connsiteX48" fmla="*/ 15240 w 1703070"/>
              <a:gd name="connsiteY48" fmla="*/ 2792730 h 3078480"/>
              <a:gd name="connsiteX49" fmla="*/ 15240 w 1703070"/>
              <a:gd name="connsiteY49" fmla="*/ 2853690 h 3078480"/>
              <a:gd name="connsiteX50" fmla="*/ 0 w 1703070"/>
              <a:gd name="connsiteY50" fmla="*/ 2853690 h 3078480"/>
              <a:gd name="connsiteX51" fmla="*/ 0 w 1703070"/>
              <a:gd name="connsiteY51" fmla="*/ 3078480 h 3078480"/>
              <a:gd name="connsiteX0" fmla="*/ 1703070 w 1703070"/>
              <a:gd name="connsiteY0" fmla="*/ 0 h 3078480"/>
              <a:gd name="connsiteX1" fmla="*/ 1703070 w 1703070"/>
              <a:gd name="connsiteY1" fmla="*/ 60960 h 3078480"/>
              <a:gd name="connsiteX2" fmla="*/ 1181100 w 1703070"/>
              <a:gd name="connsiteY2" fmla="*/ 60960 h 3078480"/>
              <a:gd name="connsiteX3" fmla="*/ 1181100 w 1703070"/>
              <a:gd name="connsiteY3" fmla="*/ 87630 h 3078480"/>
              <a:gd name="connsiteX4" fmla="*/ 910590 w 1703070"/>
              <a:gd name="connsiteY4" fmla="*/ 87630 h 3078480"/>
              <a:gd name="connsiteX5" fmla="*/ 910590 w 1703070"/>
              <a:gd name="connsiteY5" fmla="*/ 121920 h 3078480"/>
              <a:gd name="connsiteX6" fmla="*/ 838200 w 1703070"/>
              <a:gd name="connsiteY6" fmla="*/ 121920 h 3078480"/>
              <a:gd name="connsiteX7" fmla="*/ 838200 w 1703070"/>
              <a:gd name="connsiteY7" fmla="*/ 156210 h 3078480"/>
              <a:gd name="connsiteX8" fmla="*/ 815340 w 1703070"/>
              <a:gd name="connsiteY8" fmla="*/ 156210 h 3078480"/>
              <a:gd name="connsiteX9" fmla="*/ 815340 w 1703070"/>
              <a:gd name="connsiteY9" fmla="*/ 205740 h 3078480"/>
              <a:gd name="connsiteX10" fmla="*/ 647700 w 1703070"/>
              <a:gd name="connsiteY10" fmla="*/ 205740 h 3078480"/>
              <a:gd name="connsiteX11" fmla="*/ 647700 w 1703070"/>
              <a:gd name="connsiteY11" fmla="*/ 281940 h 3078480"/>
              <a:gd name="connsiteX12" fmla="*/ 617220 w 1703070"/>
              <a:gd name="connsiteY12" fmla="*/ 281940 h 3078480"/>
              <a:gd name="connsiteX13" fmla="*/ 617220 w 1703070"/>
              <a:gd name="connsiteY13" fmla="*/ 312420 h 3078480"/>
              <a:gd name="connsiteX14" fmla="*/ 518160 w 1703070"/>
              <a:gd name="connsiteY14" fmla="*/ 312420 h 3078480"/>
              <a:gd name="connsiteX15" fmla="*/ 518160 w 1703070"/>
              <a:gd name="connsiteY15" fmla="*/ 346710 h 3078480"/>
              <a:gd name="connsiteX16" fmla="*/ 422910 w 1703070"/>
              <a:gd name="connsiteY16" fmla="*/ 346710 h 3078480"/>
              <a:gd name="connsiteX17" fmla="*/ 422910 w 1703070"/>
              <a:gd name="connsiteY17" fmla="*/ 407670 h 3078480"/>
              <a:gd name="connsiteX18" fmla="*/ 388620 w 1703070"/>
              <a:gd name="connsiteY18" fmla="*/ 407670 h 3078480"/>
              <a:gd name="connsiteX19" fmla="*/ 388620 w 1703070"/>
              <a:gd name="connsiteY19" fmla="*/ 461010 h 3078480"/>
              <a:gd name="connsiteX20" fmla="*/ 297180 w 1703070"/>
              <a:gd name="connsiteY20" fmla="*/ 461010 h 3078480"/>
              <a:gd name="connsiteX21" fmla="*/ 297180 w 1703070"/>
              <a:gd name="connsiteY21" fmla="*/ 563880 h 3078480"/>
              <a:gd name="connsiteX22" fmla="*/ 274320 w 1703070"/>
              <a:gd name="connsiteY22" fmla="*/ 563880 h 3078480"/>
              <a:gd name="connsiteX23" fmla="*/ 274320 w 1703070"/>
              <a:gd name="connsiteY23" fmla="*/ 598170 h 3078480"/>
              <a:gd name="connsiteX24" fmla="*/ 236220 w 1703070"/>
              <a:gd name="connsiteY24" fmla="*/ 598170 h 3078480"/>
              <a:gd name="connsiteX25" fmla="*/ 236220 w 1703070"/>
              <a:gd name="connsiteY25" fmla="*/ 659130 h 3078480"/>
              <a:gd name="connsiteX26" fmla="*/ 217170 w 1703070"/>
              <a:gd name="connsiteY26" fmla="*/ 659130 h 3078480"/>
              <a:gd name="connsiteX27" fmla="*/ 217170 w 1703070"/>
              <a:gd name="connsiteY27" fmla="*/ 777240 h 3078480"/>
              <a:gd name="connsiteX28" fmla="*/ 205740 w 1703070"/>
              <a:gd name="connsiteY28" fmla="*/ 777240 h 3078480"/>
              <a:gd name="connsiteX29" fmla="*/ 205740 w 1703070"/>
              <a:gd name="connsiteY29" fmla="*/ 853440 h 3078480"/>
              <a:gd name="connsiteX30" fmla="*/ 190500 w 1703070"/>
              <a:gd name="connsiteY30" fmla="*/ 861060 h 3078480"/>
              <a:gd name="connsiteX31" fmla="*/ 190500 w 1703070"/>
              <a:gd name="connsiteY31" fmla="*/ 1104900 h 3078480"/>
              <a:gd name="connsiteX32" fmla="*/ 175260 w 1703070"/>
              <a:gd name="connsiteY32" fmla="*/ 1120140 h 3078480"/>
              <a:gd name="connsiteX33" fmla="*/ 179070 w 1703070"/>
              <a:gd name="connsiteY33" fmla="*/ 1310640 h 3078480"/>
              <a:gd name="connsiteX34" fmla="*/ 163830 w 1703070"/>
              <a:gd name="connsiteY34" fmla="*/ 1318260 h 3078480"/>
              <a:gd name="connsiteX35" fmla="*/ 163830 w 1703070"/>
              <a:gd name="connsiteY35" fmla="*/ 1474470 h 3078480"/>
              <a:gd name="connsiteX36" fmla="*/ 137160 w 1703070"/>
              <a:gd name="connsiteY36" fmla="*/ 1474470 h 3078480"/>
              <a:gd name="connsiteX37" fmla="*/ 137160 w 1703070"/>
              <a:gd name="connsiteY37" fmla="*/ 1729740 h 3078480"/>
              <a:gd name="connsiteX38" fmla="*/ 137160 w 1703070"/>
              <a:gd name="connsiteY38" fmla="*/ 1729740 h 3078480"/>
              <a:gd name="connsiteX39" fmla="*/ 137160 w 1703070"/>
              <a:gd name="connsiteY39" fmla="*/ 1836420 h 3078480"/>
              <a:gd name="connsiteX40" fmla="*/ 95250 w 1703070"/>
              <a:gd name="connsiteY40" fmla="*/ 1836420 h 3078480"/>
              <a:gd name="connsiteX41" fmla="*/ 95250 w 1703070"/>
              <a:gd name="connsiteY41" fmla="*/ 2129790 h 3078480"/>
              <a:gd name="connsiteX42" fmla="*/ 95250 w 1703070"/>
              <a:gd name="connsiteY42" fmla="*/ 2129790 h 3078480"/>
              <a:gd name="connsiteX43" fmla="*/ 83820 w 1703070"/>
              <a:gd name="connsiteY43" fmla="*/ 2354580 h 3078480"/>
              <a:gd name="connsiteX44" fmla="*/ 57150 w 1703070"/>
              <a:gd name="connsiteY44" fmla="*/ 2346960 h 3078480"/>
              <a:gd name="connsiteX45" fmla="*/ 57150 w 1703070"/>
              <a:gd name="connsiteY45" fmla="*/ 2575560 h 3078480"/>
              <a:gd name="connsiteX46" fmla="*/ 38100 w 1703070"/>
              <a:gd name="connsiteY46" fmla="*/ 2575560 h 3078480"/>
              <a:gd name="connsiteX47" fmla="*/ 38100 w 1703070"/>
              <a:gd name="connsiteY47" fmla="*/ 2792730 h 3078480"/>
              <a:gd name="connsiteX48" fmla="*/ 15240 w 1703070"/>
              <a:gd name="connsiteY48" fmla="*/ 2792730 h 3078480"/>
              <a:gd name="connsiteX49" fmla="*/ 15240 w 1703070"/>
              <a:gd name="connsiteY49" fmla="*/ 2853690 h 3078480"/>
              <a:gd name="connsiteX50" fmla="*/ 0 w 1703070"/>
              <a:gd name="connsiteY50" fmla="*/ 2853690 h 3078480"/>
              <a:gd name="connsiteX51" fmla="*/ 0 w 1703070"/>
              <a:gd name="connsiteY51" fmla="*/ 3078480 h 3078480"/>
              <a:gd name="connsiteX0" fmla="*/ 1703070 w 1703070"/>
              <a:gd name="connsiteY0" fmla="*/ 0 h 3078480"/>
              <a:gd name="connsiteX1" fmla="*/ 1703070 w 1703070"/>
              <a:gd name="connsiteY1" fmla="*/ 60960 h 3078480"/>
              <a:gd name="connsiteX2" fmla="*/ 1181100 w 1703070"/>
              <a:gd name="connsiteY2" fmla="*/ 60960 h 3078480"/>
              <a:gd name="connsiteX3" fmla="*/ 1181100 w 1703070"/>
              <a:gd name="connsiteY3" fmla="*/ 87630 h 3078480"/>
              <a:gd name="connsiteX4" fmla="*/ 910590 w 1703070"/>
              <a:gd name="connsiteY4" fmla="*/ 87630 h 3078480"/>
              <a:gd name="connsiteX5" fmla="*/ 910590 w 1703070"/>
              <a:gd name="connsiteY5" fmla="*/ 121920 h 3078480"/>
              <a:gd name="connsiteX6" fmla="*/ 838200 w 1703070"/>
              <a:gd name="connsiteY6" fmla="*/ 121920 h 3078480"/>
              <a:gd name="connsiteX7" fmla="*/ 838200 w 1703070"/>
              <a:gd name="connsiteY7" fmla="*/ 156210 h 3078480"/>
              <a:gd name="connsiteX8" fmla="*/ 815340 w 1703070"/>
              <a:gd name="connsiteY8" fmla="*/ 156210 h 3078480"/>
              <a:gd name="connsiteX9" fmla="*/ 815340 w 1703070"/>
              <a:gd name="connsiteY9" fmla="*/ 205740 h 3078480"/>
              <a:gd name="connsiteX10" fmla="*/ 647700 w 1703070"/>
              <a:gd name="connsiteY10" fmla="*/ 205740 h 3078480"/>
              <a:gd name="connsiteX11" fmla="*/ 647700 w 1703070"/>
              <a:gd name="connsiteY11" fmla="*/ 281940 h 3078480"/>
              <a:gd name="connsiteX12" fmla="*/ 617220 w 1703070"/>
              <a:gd name="connsiteY12" fmla="*/ 281940 h 3078480"/>
              <a:gd name="connsiteX13" fmla="*/ 617220 w 1703070"/>
              <a:gd name="connsiteY13" fmla="*/ 312420 h 3078480"/>
              <a:gd name="connsiteX14" fmla="*/ 518160 w 1703070"/>
              <a:gd name="connsiteY14" fmla="*/ 312420 h 3078480"/>
              <a:gd name="connsiteX15" fmla="*/ 518160 w 1703070"/>
              <a:gd name="connsiteY15" fmla="*/ 346710 h 3078480"/>
              <a:gd name="connsiteX16" fmla="*/ 422910 w 1703070"/>
              <a:gd name="connsiteY16" fmla="*/ 346710 h 3078480"/>
              <a:gd name="connsiteX17" fmla="*/ 422910 w 1703070"/>
              <a:gd name="connsiteY17" fmla="*/ 407670 h 3078480"/>
              <a:gd name="connsiteX18" fmla="*/ 388620 w 1703070"/>
              <a:gd name="connsiteY18" fmla="*/ 407670 h 3078480"/>
              <a:gd name="connsiteX19" fmla="*/ 388620 w 1703070"/>
              <a:gd name="connsiteY19" fmla="*/ 461010 h 3078480"/>
              <a:gd name="connsiteX20" fmla="*/ 297180 w 1703070"/>
              <a:gd name="connsiteY20" fmla="*/ 461010 h 3078480"/>
              <a:gd name="connsiteX21" fmla="*/ 297180 w 1703070"/>
              <a:gd name="connsiteY21" fmla="*/ 563880 h 3078480"/>
              <a:gd name="connsiteX22" fmla="*/ 274320 w 1703070"/>
              <a:gd name="connsiteY22" fmla="*/ 563880 h 3078480"/>
              <a:gd name="connsiteX23" fmla="*/ 274320 w 1703070"/>
              <a:gd name="connsiteY23" fmla="*/ 598170 h 3078480"/>
              <a:gd name="connsiteX24" fmla="*/ 236220 w 1703070"/>
              <a:gd name="connsiteY24" fmla="*/ 598170 h 3078480"/>
              <a:gd name="connsiteX25" fmla="*/ 236220 w 1703070"/>
              <a:gd name="connsiteY25" fmla="*/ 659130 h 3078480"/>
              <a:gd name="connsiteX26" fmla="*/ 217170 w 1703070"/>
              <a:gd name="connsiteY26" fmla="*/ 659130 h 3078480"/>
              <a:gd name="connsiteX27" fmla="*/ 217170 w 1703070"/>
              <a:gd name="connsiteY27" fmla="*/ 777240 h 3078480"/>
              <a:gd name="connsiteX28" fmla="*/ 205740 w 1703070"/>
              <a:gd name="connsiteY28" fmla="*/ 777240 h 3078480"/>
              <a:gd name="connsiteX29" fmla="*/ 205740 w 1703070"/>
              <a:gd name="connsiteY29" fmla="*/ 853440 h 3078480"/>
              <a:gd name="connsiteX30" fmla="*/ 190500 w 1703070"/>
              <a:gd name="connsiteY30" fmla="*/ 861060 h 3078480"/>
              <a:gd name="connsiteX31" fmla="*/ 190500 w 1703070"/>
              <a:gd name="connsiteY31" fmla="*/ 1104900 h 3078480"/>
              <a:gd name="connsiteX32" fmla="*/ 175260 w 1703070"/>
              <a:gd name="connsiteY32" fmla="*/ 1120140 h 3078480"/>
              <a:gd name="connsiteX33" fmla="*/ 179070 w 1703070"/>
              <a:gd name="connsiteY33" fmla="*/ 1310640 h 3078480"/>
              <a:gd name="connsiteX34" fmla="*/ 163830 w 1703070"/>
              <a:gd name="connsiteY34" fmla="*/ 1318260 h 3078480"/>
              <a:gd name="connsiteX35" fmla="*/ 163830 w 1703070"/>
              <a:gd name="connsiteY35" fmla="*/ 1474470 h 3078480"/>
              <a:gd name="connsiteX36" fmla="*/ 137160 w 1703070"/>
              <a:gd name="connsiteY36" fmla="*/ 1474470 h 3078480"/>
              <a:gd name="connsiteX37" fmla="*/ 137160 w 1703070"/>
              <a:gd name="connsiteY37" fmla="*/ 1729740 h 3078480"/>
              <a:gd name="connsiteX38" fmla="*/ 137160 w 1703070"/>
              <a:gd name="connsiteY38" fmla="*/ 1729740 h 3078480"/>
              <a:gd name="connsiteX39" fmla="*/ 137160 w 1703070"/>
              <a:gd name="connsiteY39" fmla="*/ 1836420 h 3078480"/>
              <a:gd name="connsiteX40" fmla="*/ 95250 w 1703070"/>
              <a:gd name="connsiteY40" fmla="*/ 1836420 h 3078480"/>
              <a:gd name="connsiteX41" fmla="*/ 95250 w 1703070"/>
              <a:gd name="connsiteY41" fmla="*/ 2129790 h 3078480"/>
              <a:gd name="connsiteX42" fmla="*/ 72390 w 1703070"/>
              <a:gd name="connsiteY42" fmla="*/ 2125980 h 3078480"/>
              <a:gd name="connsiteX43" fmla="*/ 83820 w 1703070"/>
              <a:gd name="connsiteY43" fmla="*/ 2354580 h 3078480"/>
              <a:gd name="connsiteX44" fmla="*/ 57150 w 1703070"/>
              <a:gd name="connsiteY44" fmla="*/ 2346960 h 3078480"/>
              <a:gd name="connsiteX45" fmla="*/ 57150 w 1703070"/>
              <a:gd name="connsiteY45" fmla="*/ 2575560 h 3078480"/>
              <a:gd name="connsiteX46" fmla="*/ 38100 w 1703070"/>
              <a:gd name="connsiteY46" fmla="*/ 2575560 h 3078480"/>
              <a:gd name="connsiteX47" fmla="*/ 38100 w 1703070"/>
              <a:gd name="connsiteY47" fmla="*/ 2792730 h 3078480"/>
              <a:gd name="connsiteX48" fmla="*/ 15240 w 1703070"/>
              <a:gd name="connsiteY48" fmla="*/ 2792730 h 3078480"/>
              <a:gd name="connsiteX49" fmla="*/ 15240 w 1703070"/>
              <a:gd name="connsiteY49" fmla="*/ 2853690 h 3078480"/>
              <a:gd name="connsiteX50" fmla="*/ 0 w 1703070"/>
              <a:gd name="connsiteY50" fmla="*/ 2853690 h 3078480"/>
              <a:gd name="connsiteX51" fmla="*/ 0 w 1703070"/>
              <a:gd name="connsiteY51" fmla="*/ 3078480 h 3078480"/>
              <a:gd name="connsiteX0" fmla="*/ 1703070 w 1703070"/>
              <a:gd name="connsiteY0" fmla="*/ 0 h 3078480"/>
              <a:gd name="connsiteX1" fmla="*/ 1703070 w 1703070"/>
              <a:gd name="connsiteY1" fmla="*/ 60960 h 3078480"/>
              <a:gd name="connsiteX2" fmla="*/ 1181100 w 1703070"/>
              <a:gd name="connsiteY2" fmla="*/ 60960 h 3078480"/>
              <a:gd name="connsiteX3" fmla="*/ 1181100 w 1703070"/>
              <a:gd name="connsiteY3" fmla="*/ 87630 h 3078480"/>
              <a:gd name="connsiteX4" fmla="*/ 910590 w 1703070"/>
              <a:gd name="connsiteY4" fmla="*/ 87630 h 3078480"/>
              <a:gd name="connsiteX5" fmla="*/ 910590 w 1703070"/>
              <a:gd name="connsiteY5" fmla="*/ 121920 h 3078480"/>
              <a:gd name="connsiteX6" fmla="*/ 838200 w 1703070"/>
              <a:gd name="connsiteY6" fmla="*/ 121920 h 3078480"/>
              <a:gd name="connsiteX7" fmla="*/ 838200 w 1703070"/>
              <a:gd name="connsiteY7" fmla="*/ 156210 h 3078480"/>
              <a:gd name="connsiteX8" fmla="*/ 815340 w 1703070"/>
              <a:gd name="connsiteY8" fmla="*/ 156210 h 3078480"/>
              <a:gd name="connsiteX9" fmla="*/ 815340 w 1703070"/>
              <a:gd name="connsiteY9" fmla="*/ 205740 h 3078480"/>
              <a:gd name="connsiteX10" fmla="*/ 647700 w 1703070"/>
              <a:gd name="connsiteY10" fmla="*/ 205740 h 3078480"/>
              <a:gd name="connsiteX11" fmla="*/ 647700 w 1703070"/>
              <a:gd name="connsiteY11" fmla="*/ 281940 h 3078480"/>
              <a:gd name="connsiteX12" fmla="*/ 617220 w 1703070"/>
              <a:gd name="connsiteY12" fmla="*/ 281940 h 3078480"/>
              <a:gd name="connsiteX13" fmla="*/ 617220 w 1703070"/>
              <a:gd name="connsiteY13" fmla="*/ 312420 h 3078480"/>
              <a:gd name="connsiteX14" fmla="*/ 518160 w 1703070"/>
              <a:gd name="connsiteY14" fmla="*/ 312420 h 3078480"/>
              <a:gd name="connsiteX15" fmla="*/ 518160 w 1703070"/>
              <a:gd name="connsiteY15" fmla="*/ 346710 h 3078480"/>
              <a:gd name="connsiteX16" fmla="*/ 422910 w 1703070"/>
              <a:gd name="connsiteY16" fmla="*/ 346710 h 3078480"/>
              <a:gd name="connsiteX17" fmla="*/ 422910 w 1703070"/>
              <a:gd name="connsiteY17" fmla="*/ 407670 h 3078480"/>
              <a:gd name="connsiteX18" fmla="*/ 388620 w 1703070"/>
              <a:gd name="connsiteY18" fmla="*/ 407670 h 3078480"/>
              <a:gd name="connsiteX19" fmla="*/ 388620 w 1703070"/>
              <a:gd name="connsiteY19" fmla="*/ 461010 h 3078480"/>
              <a:gd name="connsiteX20" fmla="*/ 297180 w 1703070"/>
              <a:gd name="connsiteY20" fmla="*/ 461010 h 3078480"/>
              <a:gd name="connsiteX21" fmla="*/ 297180 w 1703070"/>
              <a:gd name="connsiteY21" fmla="*/ 563880 h 3078480"/>
              <a:gd name="connsiteX22" fmla="*/ 274320 w 1703070"/>
              <a:gd name="connsiteY22" fmla="*/ 563880 h 3078480"/>
              <a:gd name="connsiteX23" fmla="*/ 274320 w 1703070"/>
              <a:gd name="connsiteY23" fmla="*/ 598170 h 3078480"/>
              <a:gd name="connsiteX24" fmla="*/ 236220 w 1703070"/>
              <a:gd name="connsiteY24" fmla="*/ 598170 h 3078480"/>
              <a:gd name="connsiteX25" fmla="*/ 236220 w 1703070"/>
              <a:gd name="connsiteY25" fmla="*/ 659130 h 3078480"/>
              <a:gd name="connsiteX26" fmla="*/ 217170 w 1703070"/>
              <a:gd name="connsiteY26" fmla="*/ 659130 h 3078480"/>
              <a:gd name="connsiteX27" fmla="*/ 217170 w 1703070"/>
              <a:gd name="connsiteY27" fmla="*/ 777240 h 3078480"/>
              <a:gd name="connsiteX28" fmla="*/ 205740 w 1703070"/>
              <a:gd name="connsiteY28" fmla="*/ 777240 h 3078480"/>
              <a:gd name="connsiteX29" fmla="*/ 205740 w 1703070"/>
              <a:gd name="connsiteY29" fmla="*/ 853440 h 3078480"/>
              <a:gd name="connsiteX30" fmla="*/ 190500 w 1703070"/>
              <a:gd name="connsiteY30" fmla="*/ 861060 h 3078480"/>
              <a:gd name="connsiteX31" fmla="*/ 190500 w 1703070"/>
              <a:gd name="connsiteY31" fmla="*/ 1104900 h 3078480"/>
              <a:gd name="connsiteX32" fmla="*/ 175260 w 1703070"/>
              <a:gd name="connsiteY32" fmla="*/ 1120140 h 3078480"/>
              <a:gd name="connsiteX33" fmla="*/ 179070 w 1703070"/>
              <a:gd name="connsiteY33" fmla="*/ 1310640 h 3078480"/>
              <a:gd name="connsiteX34" fmla="*/ 163830 w 1703070"/>
              <a:gd name="connsiteY34" fmla="*/ 1318260 h 3078480"/>
              <a:gd name="connsiteX35" fmla="*/ 163830 w 1703070"/>
              <a:gd name="connsiteY35" fmla="*/ 1474470 h 3078480"/>
              <a:gd name="connsiteX36" fmla="*/ 137160 w 1703070"/>
              <a:gd name="connsiteY36" fmla="*/ 1474470 h 3078480"/>
              <a:gd name="connsiteX37" fmla="*/ 137160 w 1703070"/>
              <a:gd name="connsiteY37" fmla="*/ 1729740 h 3078480"/>
              <a:gd name="connsiteX38" fmla="*/ 137160 w 1703070"/>
              <a:gd name="connsiteY38" fmla="*/ 1729740 h 3078480"/>
              <a:gd name="connsiteX39" fmla="*/ 137160 w 1703070"/>
              <a:gd name="connsiteY39" fmla="*/ 1836420 h 3078480"/>
              <a:gd name="connsiteX40" fmla="*/ 95250 w 1703070"/>
              <a:gd name="connsiteY40" fmla="*/ 1836420 h 3078480"/>
              <a:gd name="connsiteX41" fmla="*/ 95250 w 1703070"/>
              <a:gd name="connsiteY41" fmla="*/ 2129790 h 3078480"/>
              <a:gd name="connsiteX42" fmla="*/ 72390 w 1703070"/>
              <a:gd name="connsiteY42" fmla="*/ 2125980 h 3078480"/>
              <a:gd name="connsiteX43" fmla="*/ 83820 w 1703070"/>
              <a:gd name="connsiteY43" fmla="*/ 2354580 h 3078480"/>
              <a:gd name="connsiteX44" fmla="*/ 49530 w 1703070"/>
              <a:gd name="connsiteY44" fmla="*/ 2346960 h 3078480"/>
              <a:gd name="connsiteX45" fmla="*/ 57150 w 1703070"/>
              <a:gd name="connsiteY45" fmla="*/ 2575560 h 3078480"/>
              <a:gd name="connsiteX46" fmla="*/ 38100 w 1703070"/>
              <a:gd name="connsiteY46" fmla="*/ 2575560 h 3078480"/>
              <a:gd name="connsiteX47" fmla="*/ 38100 w 1703070"/>
              <a:gd name="connsiteY47" fmla="*/ 2792730 h 3078480"/>
              <a:gd name="connsiteX48" fmla="*/ 15240 w 1703070"/>
              <a:gd name="connsiteY48" fmla="*/ 2792730 h 3078480"/>
              <a:gd name="connsiteX49" fmla="*/ 15240 w 1703070"/>
              <a:gd name="connsiteY49" fmla="*/ 2853690 h 3078480"/>
              <a:gd name="connsiteX50" fmla="*/ 0 w 1703070"/>
              <a:gd name="connsiteY50" fmla="*/ 2853690 h 3078480"/>
              <a:gd name="connsiteX51" fmla="*/ 0 w 1703070"/>
              <a:gd name="connsiteY51" fmla="*/ 3078480 h 3078480"/>
              <a:gd name="connsiteX0" fmla="*/ 1703070 w 1703070"/>
              <a:gd name="connsiteY0" fmla="*/ 0 h 3078480"/>
              <a:gd name="connsiteX1" fmla="*/ 1703070 w 1703070"/>
              <a:gd name="connsiteY1" fmla="*/ 60960 h 3078480"/>
              <a:gd name="connsiteX2" fmla="*/ 1181100 w 1703070"/>
              <a:gd name="connsiteY2" fmla="*/ 60960 h 3078480"/>
              <a:gd name="connsiteX3" fmla="*/ 1181100 w 1703070"/>
              <a:gd name="connsiteY3" fmla="*/ 87630 h 3078480"/>
              <a:gd name="connsiteX4" fmla="*/ 910590 w 1703070"/>
              <a:gd name="connsiteY4" fmla="*/ 87630 h 3078480"/>
              <a:gd name="connsiteX5" fmla="*/ 910590 w 1703070"/>
              <a:gd name="connsiteY5" fmla="*/ 121920 h 3078480"/>
              <a:gd name="connsiteX6" fmla="*/ 838200 w 1703070"/>
              <a:gd name="connsiteY6" fmla="*/ 121920 h 3078480"/>
              <a:gd name="connsiteX7" fmla="*/ 838200 w 1703070"/>
              <a:gd name="connsiteY7" fmla="*/ 156210 h 3078480"/>
              <a:gd name="connsiteX8" fmla="*/ 815340 w 1703070"/>
              <a:gd name="connsiteY8" fmla="*/ 156210 h 3078480"/>
              <a:gd name="connsiteX9" fmla="*/ 815340 w 1703070"/>
              <a:gd name="connsiteY9" fmla="*/ 205740 h 3078480"/>
              <a:gd name="connsiteX10" fmla="*/ 647700 w 1703070"/>
              <a:gd name="connsiteY10" fmla="*/ 205740 h 3078480"/>
              <a:gd name="connsiteX11" fmla="*/ 647700 w 1703070"/>
              <a:gd name="connsiteY11" fmla="*/ 281940 h 3078480"/>
              <a:gd name="connsiteX12" fmla="*/ 617220 w 1703070"/>
              <a:gd name="connsiteY12" fmla="*/ 281940 h 3078480"/>
              <a:gd name="connsiteX13" fmla="*/ 617220 w 1703070"/>
              <a:gd name="connsiteY13" fmla="*/ 312420 h 3078480"/>
              <a:gd name="connsiteX14" fmla="*/ 518160 w 1703070"/>
              <a:gd name="connsiteY14" fmla="*/ 312420 h 3078480"/>
              <a:gd name="connsiteX15" fmla="*/ 518160 w 1703070"/>
              <a:gd name="connsiteY15" fmla="*/ 346710 h 3078480"/>
              <a:gd name="connsiteX16" fmla="*/ 422910 w 1703070"/>
              <a:gd name="connsiteY16" fmla="*/ 346710 h 3078480"/>
              <a:gd name="connsiteX17" fmla="*/ 422910 w 1703070"/>
              <a:gd name="connsiteY17" fmla="*/ 407670 h 3078480"/>
              <a:gd name="connsiteX18" fmla="*/ 388620 w 1703070"/>
              <a:gd name="connsiteY18" fmla="*/ 407670 h 3078480"/>
              <a:gd name="connsiteX19" fmla="*/ 388620 w 1703070"/>
              <a:gd name="connsiteY19" fmla="*/ 461010 h 3078480"/>
              <a:gd name="connsiteX20" fmla="*/ 297180 w 1703070"/>
              <a:gd name="connsiteY20" fmla="*/ 461010 h 3078480"/>
              <a:gd name="connsiteX21" fmla="*/ 297180 w 1703070"/>
              <a:gd name="connsiteY21" fmla="*/ 563880 h 3078480"/>
              <a:gd name="connsiteX22" fmla="*/ 274320 w 1703070"/>
              <a:gd name="connsiteY22" fmla="*/ 563880 h 3078480"/>
              <a:gd name="connsiteX23" fmla="*/ 274320 w 1703070"/>
              <a:gd name="connsiteY23" fmla="*/ 598170 h 3078480"/>
              <a:gd name="connsiteX24" fmla="*/ 236220 w 1703070"/>
              <a:gd name="connsiteY24" fmla="*/ 598170 h 3078480"/>
              <a:gd name="connsiteX25" fmla="*/ 236220 w 1703070"/>
              <a:gd name="connsiteY25" fmla="*/ 659130 h 3078480"/>
              <a:gd name="connsiteX26" fmla="*/ 217170 w 1703070"/>
              <a:gd name="connsiteY26" fmla="*/ 659130 h 3078480"/>
              <a:gd name="connsiteX27" fmla="*/ 217170 w 1703070"/>
              <a:gd name="connsiteY27" fmla="*/ 777240 h 3078480"/>
              <a:gd name="connsiteX28" fmla="*/ 205740 w 1703070"/>
              <a:gd name="connsiteY28" fmla="*/ 777240 h 3078480"/>
              <a:gd name="connsiteX29" fmla="*/ 205740 w 1703070"/>
              <a:gd name="connsiteY29" fmla="*/ 853440 h 3078480"/>
              <a:gd name="connsiteX30" fmla="*/ 190500 w 1703070"/>
              <a:gd name="connsiteY30" fmla="*/ 861060 h 3078480"/>
              <a:gd name="connsiteX31" fmla="*/ 190500 w 1703070"/>
              <a:gd name="connsiteY31" fmla="*/ 1104900 h 3078480"/>
              <a:gd name="connsiteX32" fmla="*/ 175260 w 1703070"/>
              <a:gd name="connsiteY32" fmla="*/ 1120140 h 3078480"/>
              <a:gd name="connsiteX33" fmla="*/ 179070 w 1703070"/>
              <a:gd name="connsiteY33" fmla="*/ 1310640 h 3078480"/>
              <a:gd name="connsiteX34" fmla="*/ 163830 w 1703070"/>
              <a:gd name="connsiteY34" fmla="*/ 1318260 h 3078480"/>
              <a:gd name="connsiteX35" fmla="*/ 163830 w 1703070"/>
              <a:gd name="connsiteY35" fmla="*/ 1474470 h 3078480"/>
              <a:gd name="connsiteX36" fmla="*/ 137160 w 1703070"/>
              <a:gd name="connsiteY36" fmla="*/ 1474470 h 3078480"/>
              <a:gd name="connsiteX37" fmla="*/ 137160 w 1703070"/>
              <a:gd name="connsiteY37" fmla="*/ 1729740 h 3078480"/>
              <a:gd name="connsiteX38" fmla="*/ 137160 w 1703070"/>
              <a:gd name="connsiteY38" fmla="*/ 1729740 h 3078480"/>
              <a:gd name="connsiteX39" fmla="*/ 137160 w 1703070"/>
              <a:gd name="connsiteY39" fmla="*/ 1836420 h 3078480"/>
              <a:gd name="connsiteX40" fmla="*/ 95250 w 1703070"/>
              <a:gd name="connsiteY40" fmla="*/ 1836420 h 3078480"/>
              <a:gd name="connsiteX41" fmla="*/ 95250 w 1703070"/>
              <a:gd name="connsiteY41" fmla="*/ 2129790 h 3078480"/>
              <a:gd name="connsiteX42" fmla="*/ 72390 w 1703070"/>
              <a:gd name="connsiteY42" fmla="*/ 2125980 h 3078480"/>
              <a:gd name="connsiteX43" fmla="*/ 68580 w 1703070"/>
              <a:gd name="connsiteY43" fmla="*/ 2346960 h 3078480"/>
              <a:gd name="connsiteX44" fmla="*/ 49530 w 1703070"/>
              <a:gd name="connsiteY44" fmla="*/ 2346960 h 3078480"/>
              <a:gd name="connsiteX45" fmla="*/ 57150 w 1703070"/>
              <a:gd name="connsiteY45" fmla="*/ 2575560 h 3078480"/>
              <a:gd name="connsiteX46" fmla="*/ 38100 w 1703070"/>
              <a:gd name="connsiteY46" fmla="*/ 2575560 h 3078480"/>
              <a:gd name="connsiteX47" fmla="*/ 38100 w 1703070"/>
              <a:gd name="connsiteY47" fmla="*/ 2792730 h 3078480"/>
              <a:gd name="connsiteX48" fmla="*/ 15240 w 1703070"/>
              <a:gd name="connsiteY48" fmla="*/ 2792730 h 3078480"/>
              <a:gd name="connsiteX49" fmla="*/ 15240 w 1703070"/>
              <a:gd name="connsiteY49" fmla="*/ 2853690 h 3078480"/>
              <a:gd name="connsiteX50" fmla="*/ 0 w 1703070"/>
              <a:gd name="connsiteY50" fmla="*/ 2853690 h 3078480"/>
              <a:gd name="connsiteX51" fmla="*/ 0 w 1703070"/>
              <a:gd name="connsiteY51" fmla="*/ 3078480 h 3078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703070" h="3078480">
                <a:moveTo>
                  <a:pt x="1703070" y="0"/>
                </a:moveTo>
                <a:lnTo>
                  <a:pt x="1703070" y="60960"/>
                </a:lnTo>
                <a:lnTo>
                  <a:pt x="1181100" y="60960"/>
                </a:lnTo>
                <a:lnTo>
                  <a:pt x="1181100" y="87630"/>
                </a:lnTo>
                <a:lnTo>
                  <a:pt x="910590" y="87630"/>
                </a:lnTo>
                <a:lnTo>
                  <a:pt x="910590" y="121920"/>
                </a:lnTo>
                <a:lnTo>
                  <a:pt x="838200" y="121920"/>
                </a:lnTo>
                <a:lnTo>
                  <a:pt x="838200" y="156210"/>
                </a:lnTo>
                <a:lnTo>
                  <a:pt x="815340" y="156210"/>
                </a:lnTo>
                <a:lnTo>
                  <a:pt x="815340" y="205740"/>
                </a:lnTo>
                <a:lnTo>
                  <a:pt x="647700" y="205740"/>
                </a:lnTo>
                <a:lnTo>
                  <a:pt x="647700" y="281940"/>
                </a:lnTo>
                <a:lnTo>
                  <a:pt x="617220" y="281940"/>
                </a:lnTo>
                <a:lnTo>
                  <a:pt x="617220" y="312420"/>
                </a:lnTo>
                <a:lnTo>
                  <a:pt x="518160" y="312420"/>
                </a:lnTo>
                <a:lnTo>
                  <a:pt x="518160" y="346710"/>
                </a:lnTo>
                <a:lnTo>
                  <a:pt x="422910" y="346710"/>
                </a:lnTo>
                <a:lnTo>
                  <a:pt x="422910" y="407670"/>
                </a:lnTo>
                <a:lnTo>
                  <a:pt x="388620" y="407670"/>
                </a:lnTo>
                <a:lnTo>
                  <a:pt x="388620" y="461010"/>
                </a:lnTo>
                <a:lnTo>
                  <a:pt x="297180" y="461010"/>
                </a:lnTo>
                <a:lnTo>
                  <a:pt x="297180" y="563880"/>
                </a:lnTo>
                <a:lnTo>
                  <a:pt x="274320" y="563880"/>
                </a:lnTo>
                <a:lnTo>
                  <a:pt x="274320" y="598170"/>
                </a:lnTo>
                <a:lnTo>
                  <a:pt x="236220" y="598170"/>
                </a:lnTo>
                <a:lnTo>
                  <a:pt x="236220" y="659130"/>
                </a:lnTo>
                <a:lnTo>
                  <a:pt x="217170" y="659130"/>
                </a:lnTo>
                <a:lnTo>
                  <a:pt x="217170" y="777240"/>
                </a:lnTo>
                <a:lnTo>
                  <a:pt x="205740" y="777240"/>
                </a:lnTo>
                <a:lnTo>
                  <a:pt x="205740" y="853440"/>
                </a:lnTo>
                <a:lnTo>
                  <a:pt x="190500" y="861060"/>
                </a:lnTo>
                <a:lnTo>
                  <a:pt x="190500" y="1104900"/>
                </a:lnTo>
                <a:lnTo>
                  <a:pt x="175260" y="1120140"/>
                </a:lnTo>
                <a:lnTo>
                  <a:pt x="179070" y="1310640"/>
                </a:lnTo>
                <a:lnTo>
                  <a:pt x="163830" y="1318260"/>
                </a:lnTo>
                <a:lnTo>
                  <a:pt x="163830" y="1474470"/>
                </a:lnTo>
                <a:lnTo>
                  <a:pt x="137160" y="1474470"/>
                </a:lnTo>
                <a:lnTo>
                  <a:pt x="137160" y="1729740"/>
                </a:lnTo>
                <a:lnTo>
                  <a:pt x="137160" y="1729740"/>
                </a:lnTo>
                <a:lnTo>
                  <a:pt x="137160" y="1836420"/>
                </a:lnTo>
                <a:lnTo>
                  <a:pt x="95250" y="1836420"/>
                </a:lnTo>
                <a:lnTo>
                  <a:pt x="95250" y="2129790"/>
                </a:lnTo>
                <a:lnTo>
                  <a:pt x="72390" y="2125980"/>
                </a:lnTo>
                <a:lnTo>
                  <a:pt x="68580" y="2346960"/>
                </a:lnTo>
                <a:lnTo>
                  <a:pt x="49530" y="2346960"/>
                </a:lnTo>
                <a:lnTo>
                  <a:pt x="57150" y="2575560"/>
                </a:lnTo>
                <a:lnTo>
                  <a:pt x="38100" y="2575560"/>
                </a:lnTo>
                <a:lnTo>
                  <a:pt x="38100" y="2792730"/>
                </a:lnTo>
                <a:lnTo>
                  <a:pt x="15240" y="2792730"/>
                </a:lnTo>
                <a:lnTo>
                  <a:pt x="15240" y="2853690"/>
                </a:lnTo>
                <a:lnTo>
                  <a:pt x="0" y="2853690"/>
                </a:lnTo>
                <a:lnTo>
                  <a:pt x="0" y="3078480"/>
                </a:lnTo>
              </a:path>
            </a:pathLst>
          </a:custGeom>
          <a:noFill/>
          <a:ln w="28575">
            <a:solidFill>
              <a:schemeClr val="accent1"/>
            </a:solidFill>
            <a:miter lim="800000"/>
            <a:headEnd/>
            <a:tailEnd/>
          </a:ln>
          <a:extLst>
            <a:ext uri="{909E8E84-426E-40DD-AFC4-6F175D3DCCD1}">
              <a14:hiddenFill xmlns:a14="http://schemas.microsoft.com/office/drawing/2010/main">
                <a:noFill/>
              </a14:hiddenFill>
            </a:ext>
          </a:extLst>
        </p:spPr>
        <p:txBody>
          <a:bodyPr rtlCol="0" anchor="ctr"/>
          <a:lstStyle/>
          <a:p>
            <a:pPr algn="ctr"/>
            <a:endParaRPr lang="en-US"/>
          </a:p>
        </p:txBody>
      </p:sp>
      <p:sp>
        <p:nvSpPr>
          <p:cNvPr id="63" name="Freeform: Shape 62">
            <a:extLst>
              <a:ext uri="{FF2B5EF4-FFF2-40B4-BE49-F238E27FC236}">
                <a16:creationId xmlns:a16="http://schemas.microsoft.com/office/drawing/2014/main" id="{A92816F8-8A2F-427B-A331-6DB205140ACE}"/>
              </a:ext>
            </a:extLst>
          </p:cNvPr>
          <p:cNvSpPr/>
          <p:nvPr/>
        </p:nvSpPr>
        <p:spPr bwMode="auto">
          <a:xfrm>
            <a:off x="7515700" y="2042160"/>
            <a:ext cx="3952399" cy="2975610"/>
          </a:xfrm>
          <a:custGeom>
            <a:avLst/>
            <a:gdLst>
              <a:gd name="connsiteX0" fmla="*/ 3931920 w 3931920"/>
              <a:gd name="connsiteY0" fmla="*/ 0 h 2937510"/>
              <a:gd name="connsiteX1" fmla="*/ 3931920 w 3931920"/>
              <a:gd name="connsiteY1" fmla="*/ 91440 h 2937510"/>
              <a:gd name="connsiteX2" fmla="*/ 2853690 w 3931920"/>
              <a:gd name="connsiteY2" fmla="*/ 91440 h 2937510"/>
              <a:gd name="connsiteX3" fmla="*/ 2853690 w 3931920"/>
              <a:gd name="connsiteY3" fmla="*/ 171450 h 2937510"/>
              <a:gd name="connsiteX4" fmla="*/ 2606040 w 3931920"/>
              <a:gd name="connsiteY4" fmla="*/ 171450 h 2937510"/>
              <a:gd name="connsiteX5" fmla="*/ 2606040 w 3931920"/>
              <a:gd name="connsiteY5" fmla="*/ 259080 h 2937510"/>
              <a:gd name="connsiteX6" fmla="*/ 1112520 w 3931920"/>
              <a:gd name="connsiteY6" fmla="*/ 259080 h 2937510"/>
              <a:gd name="connsiteX7" fmla="*/ 1112520 w 3931920"/>
              <a:gd name="connsiteY7" fmla="*/ 361950 h 2937510"/>
              <a:gd name="connsiteX8" fmla="*/ 1078230 w 3931920"/>
              <a:gd name="connsiteY8" fmla="*/ 361950 h 2937510"/>
              <a:gd name="connsiteX9" fmla="*/ 1078230 w 3931920"/>
              <a:gd name="connsiteY9" fmla="*/ 525780 h 2937510"/>
              <a:gd name="connsiteX10" fmla="*/ 857250 w 3931920"/>
              <a:gd name="connsiteY10" fmla="*/ 525780 h 2937510"/>
              <a:gd name="connsiteX11" fmla="*/ 857250 w 3931920"/>
              <a:gd name="connsiteY11" fmla="*/ 640080 h 2937510"/>
              <a:gd name="connsiteX12" fmla="*/ 788670 w 3931920"/>
              <a:gd name="connsiteY12" fmla="*/ 640080 h 2937510"/>
              <a:gd name="connsiteX13" fmla="*/ 788670 w 3931920"/>
              <a:gd name="connsiteY13" fmla="*/ 674370 h 2937510"/>
              <a:gd name="connsiteX14" fmla="*/ 769620 w 3931920"/>
              <a:gd name="connsiteY14" fmla="*/ 674370 h 2937510"/>
              <a:gd name="connsiteX15" fmla="*/ 769620 w 3931920"/>
              <a:gd name="connsiteY15" fmla="*/ 800100 h 2937510"/>
              <a:gd name="connsiteX16" fmla="*/ 750570 w 3931920"/>
              <a:gd name="connsiteY16" fmla="*/ 800100 h 2937510"/>
              <a:gd name="connsiteX17" fmla="*/ 750570 w 3931920"/>
              <a:gd name="connsiteY17" fmla="*/ 952500 h 2937510"/>
              <a:gd name="connsiteX18" fmla="*/ 731520 w 3931920"/>
              <a:gd name="connsiteY18" fmla="*/ 952500 h 2937510"/>
              <a:gd name="connsiteX19" fmla="*/ 731520 w 3931920"/>
              <a:gd name="connsiteY19" fmla="*/ 1005840 h 2937510"/>
              <a:gd name="connsiteX20" fmla="*/ 701040 w 3931920"/>
              <a:gd name="connsiteY20" fmla="*/ 1005840 h 2937510"/>
              <a:gd name="connsiteX21" fmla="*/ 701040 w 3931920"/>
              <a:gd name="connsiteY21" fmla="*/ 1047750 h 2937510"/>
              <a:gd name="connsiteX22" fmla="*/ 628650 w 3931920"/>
              <a:gd name="connsiteY22" fmla="*/ 1047750 h 2937510"/>
              <a:gd name="connsiteX23" fmla="*/ 628650 w 3931920"/>
              <a:gd name="connsiteY23" fmla="*/ 1093470 h 2937510"/>
              <a:gd name="connsiteX24" fmla="*/ 537210 w 3931920"/>
              <a:gd name="connsiteY24" fmla="*/ 1093470 h 2937510"/>
              <a:gd name="connsiteX25" fmla="*/ 537210 w 3931920"/>
              <a:gd name="connsiteY25" fmla="*/ 1310640 h 2937510"/>
              <a:gd name="connsiteX26" fmla="*/ 441960 w 3931920"/>
              <a:gd name="connsiteY26" fmla="*/ 1310640 h 2937510"/>
              <a:gd name="connsiteX27" fmla="*/ 441960 w 3931920"/>
              <a:gd name="connsiteY27" fmla="*/ 1360170 h 2937510"/>
              <a:gd name="connsiteX28" fmla="*/ 346710 w 3931920"/>
              <a:gd name="connsiteY28" fmla="*/ 1360170 h 2937510"/>
              <a:gd name="connsiteX29" fmla="*/ 346710 w 3931920"/>
              <a:gd name="connsiteY29" fmla="*/ 1398270 h 2937510"/>
              <a:gd name="connsiteX30" fmla="*/ 346710 w 3931920"/>
              <a:gd name="connsiteY30" fmla="*/ 1398270 h 2937510"/>
              <a:gd name="connsiteX31" fmla="*/ 346710 w 3931920"/>
              <a:gd name="connsiteY31" fmla="*/ 1600200 h 2937510"/>
              <a:gd name="connsiteX32" fmla="*/ 297180 w 3931920"/>
              <a:gd name="connsiteY32" fmla="*/ 1600200 h 2937510"/>
              <a:gd name="connsiteX33" fmla="*/ 297180 w 3931920"/>
              <a:gd name="connsiteY33" fmla="*/ 1912620 h 2937510"/>
              <a:gd name="connsiteX34" fmla="*/ 274320 w 3931920"/>
              <a:gd name="connsiteY34" fmla="*/ 1912620 h 2937510"/>
              <a:gd name="connsiteX35" fmla="*/ 274320 w 3931920"/>
              <a:gd name="connsiteY35" fmla="*/ 1962150 h 2937510"/>
              <a:gd name="connsiteX36" fmla="*/ 247650 w 3931920"/>
              <a:gd name="connsiteY36" fmla="*/ 1962150 h 2937510"/>
              <a:gd name="connsiteX37" fmla="*/ 247650 w 3931920"/>
              <a:gd name="connsiteY37" fmla="*/ 2023110 h 2937510"/>
              <a:gd name="connsiteX38" fmla="*/ 205740 w 3931920"/>
              <a:gd name="connsiteY38" fmla="*/ 2023110 h 2937510"/>
              <a:gd name="connsiteX39" fmla="*/ 205740 w 3931920"/>
              <a:gd name="connsiteY39" fmla="*/ 2057400 h 2937510"/>
              <a:gd name="connsiteX40" fmla="*/ 182880 w 3931920"/>
              <a:gd name="connsiteY40" fmla="*/ 2057400 h 2937510"/>
              <a:gd name="connsiteX41" fmla="*/ 182880 w 3931920"/>
              <a:gd name="connsiteY41" fmla="*/ 2114550 h 2937510"/>
              <a:gd name="connsiteX42" fmla="*/ 144780 w 3931920"/>
              <a:gd name="connsiteY42" fmla="*/ 2114550 h 2937510"/>
              <a:gd name="connsiteX43" fmla="*/ 144780 w 3931920"/>
              <a:gd name="connsiteY43" fmla="*/ 2167890 h 2937510"/>
              <a:gd name="connsiteX44" fmla="*/ 129540 w 3931920"/>
              <a:gd name="connsiteY44" fmla="*/ 2167890 h 2937510"/>
              <a:gd name="connsiteX45" fmla="*/ 129540 w 3931920"/>
              <a:gd name="connsiteY45" fmla="*/ 2247900 h 2937510"/>
              <a:gd name="connsiteX46" fmla="*/ 91440 w 3931920"/>
              <a:gd name="connsiteY46" fmla="*/ 2247900 h 2937510"/>
              <a:gd name="connsiteX47" fmla="*/ 91440 w 3931920"/>
              <a:gd name="connsiteY47" fmla="*/ 2381250 h 2937510"/>
              <a:gd name="connsiteX48" fmla="*/ 91440 w 3931920"/>
              <a:gd name="connsiteY48" fmla="*/ 2571750 h 2937510"/>
              <a:gd name="connsiteX49" fmla="*/ 64770 w 3931920"/>
              <a:gd name="connsiteY49" fmla="*/ 2571750 h 2937510"/>
              <a:gd name="connsiteX50" fmla="*/ 64770 w 3931920"/>
              <a:gd name="connsiteY50" fmla="*/ 2613660 h 2937510"/>
              <a:gd name="connsiteX51" fmla="*/ 41910 w 3931920"/>
              <a:gd name="connsiteY51" fmla="*/ 2613660 h 2937510"/>
              <a:gd name="connsiteX52" fmla="*/ 41910 w 3931920"/>
              <a:gd name="connsiteY52" fmla="*/ 2823210 h 2937510"/>
              <a:gd name="connsiteX53" fmla="*/ 15240 w 3931920"/>
              <a:gd name="connsiteY53" fmla="*/ 2823210 h 2937510"/>
              <a:gd name="connsiteX54" fmla="*/ 15240 w 3931920"/>
              <a:gd name="connsiteY54" fmla="*/ 2868930 h 2937510"/>
              <a:gd name="connsiteX55" fmla="*/ 15240 w 3931920"/>
              <a:gd name="connsiteY55" fmla="*/ 2868930 h 2937510"/>
              <a:gd name="connsiteX56" fmla="*/ 0 w 3931920"/>
              <a:gd name="connsiteY56" fmla="*/ 2853690 h 2937510"/>
              <a:gd name="connsiteX57" fmla="*/ 0 w 3931920"/>
              <a:gd name="connsiteY57" fmla="*/ 2937510 h 2937510"/>
              <a:gd name="connsiteX0" fmla="*/ 3939540 w 3939540"/>
              <a:gd name="connsiteY0" fmla="*/ 0 h 2979420"/>
              <a:gd name="connsiteX1" fmla="*/ 3939540 w 3939540"/>
              <a:gd name="connsiteY1" fmla="*/ 91440 h 2979420"/>
              <a:gd name="connsiteX2" fmla="*/ 2861310 w 3939540"/>
              <a:gd name="connsiteY2" fmla="*/ 91440 h 2979420"/>
              <a:gd name="connsiteX3" fmla="*/ 2861310 w 3939540"/>
              <a:gd name="connsiteY3" fmla="*/ 171450 h 2979420"/>
              <a:gd name="connsiteX4" fmla="*/ 2613660 w 3939540"/>
              <a:gd name="connsiteY4" fmla="*/ 171450 h 2979420"/>
              <a:gd name="connsiteX5" fmla="*/ 2613660 w 3939540"/>
              <a:gd name="connsiteY5" fmla="*/ 259080 h 2979420"/>
              <a:gd name="connsiteX6" fmla="*/ 1120140 w 3939540"/>
              <a:gd name="connsiteY6" fmla="*/ 259080 h 2979420"/>
              <a:gd name="connsiteX7" fmla="*/ 1120140 w 3939540"/>
              <a:gd name="connsiteY7" fmla="*/ 361950 h 2979420"/>
              <a:gd name="connsiteX8" fmla="*/ 1085850 w 3939540"/>
              <a:gd name="connsiteY8" fmla="*/ 361950 h 2979420"/>
              <a:gd name="connsiteX9" fmla="*/ 1085850 w 3939540"/>
              <a:gd name="connsiteY9" fmla="*/ 525780 h 2979420"/>
              <a:gd name="connsiteX10" fmla="*/ 864870 w 3939540"/>
              <a:gd name="connsiteY10" fmla="*/ 525780 h 2979420"/>
              <a:gd name="connsiteX11" fmla="*/ 864870 w 3939540"/>
              <a:gd name="connsiteY11" fmla="*/ 640080 h 2979420"/>
              <a:gd name="connsiteX12" fmla="*/ 796290 w 3939540"/>
              <a:gd name="connsiteY12" fmla="*/ 640080 h 2979420"/>
              <a:gd name="connsiteX13" fmla="*/ 796290 w 3939540"/>
              <a:gd name="connsiteY13" fmla="*/ 674370 h 2979420"/>
              <a:gd name="connsiteX14" fmla="*/ 777240 w 3939540"/>
              <a:gd name="connsiteY14" fmla="*/ 674370 h 2979420"/>
              <a:gd name="connsiteX15" fmla="*/ 777240 w 3939540"/>
              <a:gd name="connsiteY15" fmla="*/ 800100 h 2979420"/>
              <a:gd name="connsiteX16" fmla="*/ 758190 w 3939540"/>
              <a:gd name="connsiteY16" fmla="*/ 800100 h 2979420"/>
              <a:gd name="connsiteX17" fmla="*/ 758190 w 3939540"/>
              <a:gd name="connsiteY17" fmla="*/ 952500 h 2979420"/>
              <a:gd name="connsiteX18" fmla="*/ 739140 w 3939540"/>
              <a:gd name="connsiteY18" fmla="*/ 952500 h 2979420"/>
              <a:gd name="connsiteX19" fmla="*/ 739140 w 3939540"/>
              <a:gd name="connsiteY19" fmla="*/ 1005840 h 2979420"/>
              <a:gd name="connsiteX20" fmla="*/ 708660 w 3939540"/>
              <a:gd name="connsiteY20" fmla="*/ 1005840 h 2979420"/>
              <a:gd name="connsiteX21" fmla="*/ 708660 w 3939540"/>
              <a:gd name="connsiteY21" fmla="*/ 1047750 h 2979420"/>
              <a:gd name="connsiteX22" fmla="*/ 636270 w 3939540"/>
              <a:gd name="connsiteY22" fmla="*/ 1047750 h 2979420"/>
              <a:gd name="connsiteX23" fmla="*/ 636270 w 3939540"/>
              <a:gd name="connsiteY23" fmla="*/ 1093470 h 2979420"/>
              <a:gd name="connsiteX24" fmla="*/ 544830 w 3939540"/>
              <a:gd name="connsiteY24" fmla="*/ 1093470 h 2979420"/>
              <a:gd name="connsiteX25" fmla="*/ 544830 w 3939540"/>
              <a:gd name="connsiteY25" fmla="*/ 1310640 h 2979420"/>
              <a:gd name="connsiteX26" fmla="*/ 449580 w 3939540"/>
              <a:gd name="connsiteY26" fmla="*/ 1310640 h 2979420"/>
              <a:gd name="connsiteX27" fmla="*/ 449580 w 3939540"/>
              <a:gd name="connsiteY27" fmla="*/ 1360170 h 2979420"/>
              <a:gd name="connsiteX28" fmla="*/ 354330 w 3939540"/>
              <a:gd name="connsiteY28" fmla="*/ 1360170 h 2979420"/>
              <a:gd name="connsiteX29" fmla="*/ 354330 w 3939540"/>
              <a:gd name="connsiteY29" fmla="*/ 1398270 h 2979420"/>
              <a:gd name="connsiteX30" fmla="*/ 354330 w 3939540"/>
              <a:gd name="connsiteY30" fmla="*/ 1398270 h 2979420"/>
              <a:gd name="connsiteX31" fmla="*/ 354330 w 3939540"/>
              <a:gd name="connsiteY31" fmla="*/ 1600200 h 2979420"/>
              <a:gd name="connsiteX32" fmla="*/ 304800 w 3939540"/>
              <a:gd name="connsiteY32" fmla="*/ 1600200 h 2979420"/>
              <a:gd name="connsiteX33" fmla="*/ 304800 w 3939540"/>
              <a:gd name="connsiteY33" fmla="*/ 1912620 h 2979420"/>
              <a:gd name="connsiteX34" fmla="*/ 281940 w 3939540"/>
              <a:gd name="connsiteY34" fmla="*/ 1912620 h 2979420"/>
              <a:gd name="connsiteX35" fmla="*/ 281940 w 3939540"/>
              <a:gd name="connsiteY35" fmla="*/ 1962150 h 2979420"/>
              <a:gd name="connsiteX36" fmla="*/ 255270 w 3939540"/>
              <a:gd name="connsiteY36" fmla="*/ 1962150 h 2979420"/>
              <a:gd name="connsiteX37" fmla="*/ 255270 w 3939540"/>
              <a:gd name="connsiteY37" fmla="*/ 2023110 h 2979420"/>
              <a:gd name="connsiteX38" fmla="*/ 213360 w 3939540"/>
              <a:gd name="connsiteY38" fmla="*/ 2023110 h 2979420"/>
              <a:gd name="connsiteX39" fmla="*/ 213360 w 3939540"/>
              <a:gd name="connsiteY39" fmla="*/ 2057400 h 2979420"/>
              <a:gd name="connsiteX40" fmla="*/ 190500 w 3939540"/>
              <a:gd name="connsiteY40" fmla="*/ 2057400 h 2979420"/>
              <a:gd name="connsiteX41" fmla="*/ 190500 w 3939540"/>
              <a:gd name="connsiteY41" fmla="*/ 2114550 h 2979420"/>
              <a:gd name="connsiteX42" fmla="*/ 152400 w 3939540"/>
              <a:gd name="connsiteY42" fmla="*/ 2114550 h 2979420"/>
              <a:gd name="connsiteX43" fmla="*/ 152400 w 3939540"/>
              <a:gd name="connsiteY43" fmla="*/ 2167890 h 2979420"/>
              <a:gd name="connsiteX44" fmla="*/ 137160 w 3939540"/>
              <a:gd name="connsiteY44" fmla="*/ 2167890 h 2979420"/>
              <a:gd name="connsiteX45" fmla="*/ 137160 w 3939540"/>
              <a:gd name="connsiteY45" fmla="*/ 2247900 h 2979420"/>
              <a:gd name="connsiteX46" fmla="*/ 99060 w 3939540"/>
              <a:gd name="connsiteY46" fmla="*/ 2247900 h 2979420"/>
              <a:gd name="connsiteX47" fmla="*/ 99060 w 3939540"/>
              <a:gd name="connsiteY47" fmla="*/ 2381250 h 2979420"/>
              <a:gd name="connsiteX48" fmla="*/ 99060 w 3939540"/>
              <a:gd name="connsiteY48" fmla="*/ 2571750 h 2979420"/>
              <a:gd name="connsiteX49" fmla="*/ 72390 w 3939540"/>
              <a:gd name="connsiteY49" fmla="*/ 2571750 h 2979420"/>
              <a:gd name="connsiteX50" fmla="*/ 72390 w 3939540"/>
              <a:gd name="connsiteY50" fmla="*/ 2613660 h 2979420"/>
              <a:gd name="connsiteX51" fmla="*/ 49530 w 3939540"/>
              <a:gd name="connsiteY51" fmla="*/ 2613660 h 2979420"/>
              <a:gd name="connsiteX52" fmla="*/ 49530 w 3939540"/>
              <a:gd name="connsiteY52" fmla="*/ 2823210 h 2979420"/>
              <a:gd name="connsiteX53" fmla="*/ 22860 w 3939540"/>
              <a:gd name="connsiteY53" fmla="*/ 2823210 h 2979420"/>
              <a:gd name="connsiteX54" fmla="*/ 22860 w 3939540"/>
              <a:gd name="connsiteY54" fmla="*/ 2868930 h 2979420"/>
              <a:gd name="connsiteX55" fmla="*/ 22860 w 3939540"/>
              <a:gd name="connsiteY55" fmla="*/ 2868930 h 2979420"/>
              <a:gd name="connsiteX56" fmla="*/ 7620 w 3939540"/>
              <a:gd name="connsiteY56" fmla="*/ 2853690 h 2979420"/>
              <a:gd name="connsiteX57" fmla="*/ 0 w 3939540"/>
              <a:gd name="connsiteY57" fmla="*/ 2979420 h 2979420"/>
              <a:gd name="connsiteX0" fmla="*/ 3947160 w 3947160"/>
              <a:gd name="connsiteY0" fmla="*/ 0 h 2979420"/>
              <a:gd name="connsiteX1" fmla="*/ 3947160 w 3947160"/>
              <a:gd name="connsiteY1" fmla="*/ 91440 h 2979420"/>
              <a:gd name="connsiteX2" fmla="*/ 2868930 w 3947160"/>
              <a:gd name="connsiteY2" fmla="*/ 91440 h 2979420"/>
              <a:gd name="connsiteX3" fmla="*/ 2868930 w 3947160"/>
              <a:gd name="connsiteY3" fmla="*/ 171450 h 2979420"/>
              <a:gd name="connsiteX4" fmla="*/ 2621280 w 3947160"/>
              <a:gd name="connsiteY4" fmla="*/ 171450 h 2979420"/>
              <a:gd name="connsiteX5" fmla="*/ 2621280 w 3947160"/>
              <a:gd name="connsiteY5" fmla="*/ 259080 h 2979420"/>
              <a:gd name="connsiteX6" fmla="*/ 1127760 w 3947160"/>
              <a:gd name="connsiteY6" fmla="*/ 259080 h 2979420"/>
              <a:gd name="connsiteX7" fmla="*/ 1127760 w 3947160"/>
              <a:gd name="connsiteY7" fmla="*/ 361950 h 2979420"/>
              <a:gd name="connsiteX8" fmla="*/ 1093470 w 3947160"/>
              <a:gd name="connsiteY8" fmla="*/ 361950 h 2979420"/>
              <a:gd name="connsiteX9" fmla="*/ 1093470 w 3947160"/>
              <a:gd name="connsiteY9" fmla="*/ 525780 h 2979420"/>
              <a:gd name="connsiteX10" fmla="*/ 872490 w 3947160"/>
              <a:gd name="connsiteY10" fmla="*/ 525780 h 2979420"/>
              <a:gd name="connsiteX11" fmla="*/ 872490 w 3947160"/>
              <a:gd name="connsiteY11" fmla="*/ 640080 h 2979420"/>
              <a:gd name="connsiteX12" fmla="*/ 803910 w 3947160"/>
              <a:gd name="connsiteY12" fmla="*/ 640080 h 2979420"/>
              <a:gd name="connsiteX13" fmla="*/ 803910 w 3947160"/>
              <a:gd name="connsiteY13" fmla="*/ 674370 h 2979420"/>
              <a:gd name="connsiteX14" fmla="*/ 784860 w 3947160"/>
              <a:gd name="connsiteY14" fmla="*/ 674370 h 2979420"/>
              <a:gd name="connsiteX15" fmla="*/ 784860 w 3947160"/>
              <a:gd name="connsiteY15" fmla="*/ 800100 h 2979420"/>
              <a:gd name="connsiteX16" fmla="*/ 765810 w 3947160"/>
              <a:gd name="connsiteY16" fmla="*/ 800100 h 2979420"/>
              <a:gd name="connsiteX17" fmla="*/ 765810 w 3947160"/>
              <a:gd name="connsiteY17" fmla="*/ 952500 h 2979420"/>
              <a:gd name="connsiteX18" fmla="*/ 746760 w 3947160"/>
              <a:gd name="connsiteY18" fmla="*/ 952500 h 2979420"/>
              <a:gd name="connsiteX19" fmla="*/ 746760 w 3947160"/>
              <a:gd name="connsiteY19" fmla="*/ 1005840 h 2979420"/>
              <a:gd name="connsiteX20" fmla="*/ 716280 w 3947160"/>
              <a:gd name="connsiteY20" fmla="*/ 1005840 h 2979420"/>
              <a:gd name="connsiteX21" fmla="*/ 716280 w 3947160"/>
              <a:gd name="connsiteY21" fmla="*/ 1047750 h 2979420"/>
              <a:gd name="connsiteX22" fmla="*/ 643890 w 3947160"/>
              <a:gd name="connsiteY22" fmla="*/ 1047750 h 2979420"/>
              <a:gd name="connsiteX23" fmla="*/ 643890 w 3947160"/>
              <a:gd name="connsiteY23" fmla="*/ 1093470 h 2979420"/>
              <a:gd name="connsiteX24" fmla="*/ 552450 w 3947160"/>
              <a:gd name="connsiteY24" fmla="*/ 1093470 h 2979420"/>
              <a:gd name="connsiteX25" fmla="*/ 552450 w 3947160"/>
              <a:gd name="connsiteY25" fmla="*/ 1310640 h 2979420"/>
              <a:gd name="connsiteX26" fmla="*/ 457200 w 3947160"/>
              <a:gd name="connsiteY26" fmla="*/ 1310640 h 2979420"/>
              <a:gd name="connsiteX27" fmla="*/ 457200 w 3947160"/>
              <a:gd name="connsiteY27" fmla="*/ 1360170 h 2979420"/>
              <a:gd name="connsiteX28" fmla="*/ 361950 w 3947160"/>
              <a:gd name="connsiteY28" fmla="*/ 1360170 h 2979420"/>
              <a:gd name="connsiteX29" fmla="*/ 361950 w 3947160"/>
              <a:gd name="connsiteY29" fmla="*/ 1398270 h 2979420"/>
              <a:gd name="connsiteX30" fmla="*/ 361950 w 3947160"/>
              <a:gd name="connsiteY30" fmla="*/ 1398270 h 2979420"/>
              <a:gd name="connsiteX31" fmla="*/ 361950 w 3947160"/>
              <a:gd name="connsiteY31" fmla="*/ 1600200 h 2979420"/>
              <a:gd name="connsiteX32" fmla="*/ 312420 w 3947160"/>
              <a:gd name="connsiteY32" fmla="*/ 1600200 h 2979420"/>
              <a:gd name="connsiteX33" fmla="*/ 312420 w 3947160"/>
              <a:gd name="connsiteY33" fmla="*/ 1912620 h 2979420"/>
              <a:gd name="connsiteX34" fmla="*/ 289560 w 3947160"/>
              <a:gd name="connsiteY34" fmla="*/ 1912620 h 2979420"/>
              <a:gd name="connsiteX35" fmla="*/ 289560 w 3947160"/>
              <a:gd name="connsiteY35" fmla="*/ 1962150 h 2979420"/>
              <a:gd name="connsiteX36" fmla="*/ 262890 w 3947160"/>
              <a:gd name="connsiteY36" fmla="*/ 1962150 h 2979420"/>
              <a:gd name="connsiteX37" fmla="*/ 262890 w 3947160"/>
              <a:gd name="connsiteY37" fmla="*/ 2023110 h 2979420"/>
              <a:gd name="connsiteX38" fmla="*/ 220980 w 3947160"/>
              <a:gd name="connsiteY38" fmla="*/ 2023110 h 2979420"/>
              <a:gd name="connsiteX39" fmla="*/ 220980 w 3947160"/>
              <a:gd name="connsiteY39" fmla="*/ 2057400 h 2979420"/>
              <a:gd name="connsiteX40" fmla="*/ 198120 w 3947160"/>
              <a:gd name="connsiteY40" fmla="*/ 2057400 h 2979420"/>
              <a:gd name="connsiteX41" fmla="*/ 198120 w 3947160"/>
              <a:gd name="connsiteY41" fmla="*/ 2114550 h 2979420"/>
              <a:gd name="connsiteX42" fmla="*/ 160020 w 3947160"/>
              <a:gd name="connsiteY42" fmla="*/ 2114550 h 2979420"/>
              <a:gd name="connsiteX43" fmla="*/ 160020 w 3947160"/>
              <a:gd name="connsiteY43" fmla="*/ 2167890 h 2979420"/>
              <a:gd name="connsiteX44" fmla="*/ 144780 w 3947160"/>
              <a:gd name="connsiteY44" fmla="*/ 2167890 h 2979420"/>
              <a:gd name="connsiteX45" fmla="*/ 144780 w 3947160"/>
              <a:gd name="connsiteY45" fmla="*/ 2247900 h 2979420"/>
              <a:gd name="connsiteX46" fmla="*/ 106680 w 3947160"/>
              <a:gd name="connsiteY46" fmla="*/ 2247900 h 2979420"/>
              <a:gd name="connsiteX47" fmla="*/ 106680 w 3947160"/>
              <a:gd name="connsiteY47" fmla="*/ 2381250 h 2979420"/>
              <a:gd name="connsiteX48" fmla="*/ 106680 w 3947160"/>
              <a:gd name="connsiteY48" fmla="*/ 2571750 h 2979420"/>
              <a:gd name="connsiteX49" fmla="*/ 80010 w 3947160"/>
              <a:gd name="connsiteY49" fmla="*/ 2571750 h 2979420"/>
              <a:gd name="connsiteX50" fmla="*/ 80010 w 3947160"/>
              <a:gd name="connsiteY50" fmla="*/ 2613660 h 2979420"/>
              <a:gd name="connsiteX51" fmla="*/ 57150 w 3947160"/>
              <a:gd name="connsiteY51" fmla="*/ 2613660 h 2979420"/>
              <a:gd name="connsiteX52" fmla="*/ 57150 w 3947160"/>
              <a:gd name="connsiteY52" fmla="*/ 2823210 h 2979420"/>
              <a:gd name="connsiteX53" fmla="*/ 30480 w 3947160"/>
              <a:gd name="connsiteY53" fmla="*/ 2823210 h 2979420"/>
              <a:gd name="connsiteX54" fmla="*/ 30480 w 3947160"/>
              <a:gd name="connsiteY54" fmla="*/ 2868930 h 2979420"/>
              <a:gd name="connsiteX55" fmla="*/ 30480 w 3947160"/>
              <a:gd name="connsiteY55" fmla="*/ 2868930 h 2979420"/>
              <a:gd name="connsiteX56" fmla="*/ 0 w 3947160"/>
              <a:gd name="connsiteY56" fmla="*/ 2849880 h 2979420"/>
              <a:gd name="connsiteX57" fmla="*/ 7620 w 3947160"/>
              <a:gd name="connsiteY57" fmla="*/ 2979420 h 2979420"/>
              <a:gd name="connsiteX0" fmla="*/ 3950970 w 3950970"/>
              <a:gd name="connsiteY0" fmla="*/ 0 h 2975610"/>
              <a:gd name="connsiteX1" fmla="*/ 3950970 w 3950970"/>
              <a:gd name="connsiteY1" fmla="*/ 91440 h 2975610"/>
              <a:gd name="connsiteX2" fmla="*/ 2872740 w 3950970"/>
              <a:gd name="connsiteY2" fmla="*/ 91440 h 2975610"/>
              <a:gd name="connsiteX3" fmla="*/ 2872740 w 3950970"/>
              <a:gd name="connsiteY3" fmla="*/ 171450 h 2975610"/>
              <a:gd name="connsiteX4" fmla="*/ 2625090 w 3950970"/>
              <a:gd name="connsiteY4" fmla="*/ 171450 h 2975610"/>
              <a:gd name="connsiteX5" fmla="*/ 2625090 w 3950970"/>
              <a:gd name="connsiteY5" fmla="*/ 259080 h 2975610"/>
              <a:gd name="connsiteX6" fmla="*/ 1131570 w 3950970"/>
              <a:gd name="connsiteY6" fmla="*/ 259080 h 2975610"/>
              <a:gd name="connsiteX7" fmla="*/ 1131570 w 3950970"/>
              <a:gd name="connsiteY7" fmla="*/ 361950 h 2975610"/>
              <a:gd name="connsiteX8" fmla="*/ 1097280 w 3950970"/>
              <a:gd name="connsiteY8" fmla="*/ 361950 h 2975610"/>
              <a:gd name="connsiteX9" fmla="*/ 1097280 w 3950970"/>
              <a:gd name="connsiteY9" fmla="*/ 525780 h 2975610"/>
              <a:gd name="connsiteX10" fmla="*/ 876300 w 3950970"/>
              <a:gd name="connsiteY10" fmla="*/ 525780 h 2975610"/>
              <a:gd name="connsiteX11" fmla="*/ 876300 w 3950970"/>
              <a:gd name="connsiteY11" fmla="*/ 640080 h 2975610"/>
              <a:gd name="connsiteX12" fmla="*/ 807720 w 3950970"/>
              <a:gd name="connsiteY12" fmla="*/ 640080 h 2975610"/>
              <a:gd name="connsiteX13" fmla="*/ 807720 w 3950970"/>
              <a:gd name="connsiteY13" fmla="*/ 674370 h 2975610"/>
              <a:gd name="connsiteX14" fmla="*/ 788670 w 3950970"/>
              <a:gd name="connsiteY14" fmla="*/ 674370 h 2975610"/>
              <a:gd name="connsiteX15" fmla="*/ 788670 w 3950970"/>
              <a:gd name="connsiteY15" fmla="*/ 800100 h 2975610"/>
              <a:gd name="connsiteX16" fmla="*/ 769620 w 3950970"/>
              <a:gd name="connsiteY16" fmla="*/ 800100 h 2975610"/>
              <a:gd name="connsiteX17" fmla="*/ 769620 w 3950970"/>
              <a:gd name="connsiteY17" fmla="*/ 952500 h 2975610"/>
              <a:gd name="connsiteX18" fmla="*/ 750570 w 3950970"/>
              <a:gd name="connsiteY18" fmla="*/ 952500 h 2975610"/>
              <a:gd name="connsiteX19" fmla="*/ 750570 w 3950970"/>
              <a:gd name="connsiteY19" fmla="*/ 1005840 h 2975610"/>
              <a:gd name="connsiteX20" fmla="*/ 720090 w 3950970"/>
              <a:gd name="connsiteY20" fmla="*/ 1005840 h 2975610"/>
              <a:gd name="connsiteX21" fmla="*/ 720090 w 3950970"/>
              <a:gd name="connsiteY21" fmla="*/ 1047750 h 2975610"/>
              <a:gd name="connsiteX22" fmla="*/ 647700 w 3950970"/>
              <a:gd name="connsiteY22" fmla="*/ 1047750 h 2975610"/>
              <a:gd name="connsiteX23" fmla="*/ 647700 w 3950970"/>
              <a:gd name="connsiteY23" fmla="*/ 1093470 h 2975610"/>
              <a:gd name="connsiteX24" fmla="*/ 556260 w 3950970"/>
              <a:gd name="connsiteY24" fmla="*/ 1093470 h 2975610"/>
              <a:gd name="connsiteX25" fmla="*/ 556260 w 3950970"/>
              <a:gd name="connsiteY25" fmla="*/ 1310640 h 2975610"/>
              <a:gd name="connsiteX26" fmla="*/ 461010 w 3950970"/>
              <a:gd name="connsiteY26" fmla="*/ 1310640 h 2975610"/>
              <a:gd name="connsiteX27" fmla="*/ 461010 w 3950970"/>
              <a:gd name="connsiteY27" fmla="*/ 1360170 h 2975610"/>
              <a:gd name="connsiteX28" fmla="*/ 365760 w 3950970"/>
              <a:gd name="connsiteY28" fmla="*/ 1360170 h 2975610"/>
              <a:gd name="connsiteX29" fmla="*/ 365760 w 3950970"/>
              <a:gd name="connsiteY29" fmla="*/ 1398270 h 2975610"/>
              <a:gd name="connsiteX30" fmla="*/ 365760 w 3950970"/>
              <a:gd name="connsiteY30" fmla="*/ 1398270 h 2975610"/>
              <a:gd name="connsiteX31" fmla="*/ 365760 w 3950970"/>
              <a:gd name="connsiteY31" fmla="*/ 1600200 h 2975610"/>
              <a:gd name="connsiteX32" fmla="*/ 316230 w 3950970"/>
              <a:gd name="connsiteY32" fmla="*/ 1600200 h 2975610"/>
              <a:gd name="connsiteX33" fmla="*/ 316230 w 3950970"/>
              <a:gd name="connsiteY33" fmla="*/ 1912620 h 2975610"/>
              <a:gd name="connsiteX34" fmla="*/ 293370 w 3950970"/>
              <a:gd name="connsiteY34" fmla="*/ 1912620 h 2975610"/>
              <a:gd name="connsiteX35" fmla="*/ 293370 w 3950970"/>
              <a:gd name="connsiteY35" fmla="*/ 1962150 h 2975610"/>
              <a:gd name="connsiteX36" fmla="*/ 266700 w 3950970"/>
              <a:gd name="connsiteY36" fmla="*/ 1962150 h 2975610"/>
              <a:gd name="connsiteX37" fmla="*/ 266700 w 3950970"/>
              <a:gd name="connsiteY37" fmla="*/ 2023110 h 2975610"/>
              <a:gd name="connsiteX38" fmla="*/ 224790 w 3950970"/>
              <a:gd name="connsiteY38" fmla="*/ 2023110 h 2975610"/>
              <a:gd name="connsiteX39" fmla="*/ 224790 w 3950970"/>
              <a:gd name="connsiteY39" fmla="*/ 2057400 h 2975610"/>
              <a:gd name="connsiteX40" fmla="*/ 201930 w 3950970"/>
              <a:gd name="connsiteY40" fmla="*/ 2057400 h 2975610"/>
              <a:gd name="connsiteX41" fmla="*/ 201930 w 3950970"/>
              <a:gd name="connsiteY41" fmla="*/ 2114550 h 2975610"/>
              <a:gd name="connsiteX42" fmla="*/ 163830 w 3950970"/>
              <a:gd name="connsiteY42" fmla="*/ 2114550 h 2975610"/>
              <a:gd name="connsiteX43" fmla="*/ 163830 w 3950970"/>
              <a:gd name="connsiteY43" fmla="*/ 2167890 h 2975610"/>
              <a:gd name="connsiteX44" fmla="*/ 148590 w 3950970"/>
              <a:gd name="connsiteY44" fmla="*/ 2167890 h 2975610"/>
              <a:gd name="connsiteX45" fmla="*/ 148590 w 3950970"/>
              <a:gd name="connsiteY45" fmla="*/ 2247900 h 2975610"/>
              <a:gd name="connsiteX46" fmla="*/ 110490 w 3950970"/>
              <a:gd name="connsiteY46" fmla="*/ 2247900 h 2975610"/>
              <a:gd name="connsiteX47" fmla="*/ 110490 w 3950970"/>
              <a:gd name="connsiteY47" fmla="*/ 2381250 h 2975610"/>
              <a:gd name="connsiteX48" fmla="*/ 110490 w 3950970"/>
              <a:gd name="connsiteY48" fmla="*/ 2571750 h 2975610"/>
              <a:gd name="connsiteX49" fmla="*/ 83820 w 3950970"/>
              <a:gd name="connsiteY49" fmla="*/ 2571750 h 2975610"/>
              <a:gd name="connsiteX50" fmla="*/ 83820 w 3950970"/>
              <a:gd name="connsiteY50" fmla="*/ 2613660 h 2975610"/>
              <a:gd name="connsiteX51" fmla="*/ 60960 w 3950970"/>
              <a:gd name="connsiteY51" fmla="*/ 2613660 h 2975610"/>
              <a:gd name="connsiteX52" fmla="*/ 60960 w 3950970"/>
              <a:gd name="connsiteY52" fmla="*/ 2823210 h 2975610"/>
              <a:gd name="connsiteX53" fmla="*/ 34290 w 3950970"/>
              <a:gd name="connsiteY53" fmla="*/ 2823210 h 2975610"/>
              <a:gd name="connsiteX54" fmla="*/ 34290 w 3950970"/>
              <a:gd name="connsiteY54" fmla="*/ 2868930 h 2975610"/>
              <a:gd name="connsiteX55" fmla="*/ 34290 w 3950970"/>
              <a:gd name="connsiteY55" fmla="*/ 2868930 h 2975610"/>
              <a:gd name="connsiteX56" fmla="*/ 3810 w 3950970"/>
              <a:gd name="connsiteY56" fmla="*/ 2849880 h 2975610"/>
              <a:gd name="connsiteX57" fmla="*/ 0 w 3950970"/>
              <a:gd name="connsiteY57" fmla="*/ 2975610 h 2975610"/>
              <a:gd name="connsiteX0" fmla="*/ 3950970 w 3950970"/>
              <a:gd name="connsiteY0" fmla="*/ 0 h 2975610"/>
              <a:gd name="connsiteX1" fmla="*/ 3950970 w 3950970"/>
              <a:gd name="connsiteY1" fmla="*/ 91440 h 2975610"/>
              <a:gd name="connsiteX2" fmla="*/ 2872740 w 3950970"/>
              <a:gd name="connsiteY2" fmla="*/ 91440 h 2975610"/>
              <a:gd name="connsiteX3" fmla="*/ 2872740 w 3950970"/>
              <a:gd name="connsiteY3" fmla="*/ 171450 h 2975610"/>
              <a:gd name="connsiteX4" fmla="*/ 2625090 w 3950970"/>
              <a:gd name="connsiteY4" fmla="*/ 171450 h 2975610"/>
              <a:gd name="connsiteX5" fmla="*/ 2625090 w 3950970"/>
              <a:gd name="connsiteY5" fmla="*/ 259080 h 2975610"/>
              <a:gd name="connsiteX6" fmla="*/ 1131570 w 3950970"/>
              <a:gd name="connsiteY6" fmla="*/ 259080 h 2975610"/>
              <a:gd name="connsiteX7" fmla="*/ 1131570 w 3950970"/>
              <a:gd name="connsiteY7" fmla="*/ 361950 h 2975610"/>
              <a:gd name="connsiteX8" fmla="*/ 1097280 w 3950970"/>
              <a:gd name="connsiteY8" fmla="*/ 361950 h 2975610"/>
              <a:gd name="connsiteX9" fmla="*/ 1097280 w 3950970"/>
              <a:gd name="connsiteY9" fmla="*/ 525780 h 2975610"/>
              <a:gd name="connsiteX10" fmla="*/ 876300 w 3950970"/>
              <a:gd name="connsiteY10" fmla="*/ 525780 h 2975610"/>
              <a:gd name="connsiteX11" fmla="*/ 876300 w 3950970"/>
              <a:gd name="connsiteY11" fmla="*/ 640080 h 2975610"/>
              <a:gd name="connsiteX12" fmla="*/ 807720 w 3950970"/>
              <a:gd name="connsiteY12" fmla="*/ 640080 h 2975610"/>
              <a:gd name="connsiteX13" fmla="*/ 807720 w 3950970"/>
              <a:gd name="connsiteY13" fmla="*/ 674370 h 2975610"/>
              <a:gd name="connsiteX14" fmla="*/ 788670 w 3950970"/>
              <a:gd name="connsiteY14" fmla="*/ 674370 h 2975610"/>
              <a:gd name="connsiteX15" fmla="*/ 788670 w 3950970"/>
              <a:gd name="connsiteY15" fmla="*/ 800100 h 2975610"/>
              <a:gd name="connsiteX16" fmla="*/ 769620 w 3950970"/>
              <a:gd name="connsiteY16" fmla="*/ 800100 h 2975610"/>
              <a:gd name="connsiteX17" fmla="*/ 769620 w 3950970"/>
              <a:gd name="connsiteY17" fmla="*/ 952500 h 2975610"/>
              <a:gd name="connsiteX18" fmla="*/ 750570 w 3950970"/>
              <a:gd name="connsiteY18" fmla="*/ 952500 h 2975610"/>
              <a:gd name="connsiteX19" fmla="*/ 750570 w 3950970"/>
              <a:gd name="connsiteY19" fmla="*/ 1005840 h 2975610"/>
              <a:gd name="connsiteX20" fmla="*/ 720090 w 3950970"/>
              <a:gd name="connsiteY20" fmla="*/ 1005840 h 2975610"/>
              <a:gd name="connsiteX21" fmla="*/ 720090 w 3950970"/>
              <a:gd name="connsiteY21" fmla="*/ 1047750 h 2975610"/>
              <a:gd name="connsiteX22" fmla="*/ 647700 w 3950970"/>
              <a:gd name="connsiteY22" fmla="*/ 1047750 h 2975610"/>
              <a:gd name="connsiteX23" fmla="*/ 647700 w 3950970"/>
              <a:gd name="connsiteY23" fmla="*/ 1093470 h 2975610"/>
              <a:gd name="connsiteX24" fmla="*/ 556260 w 3950970"/>
              <a:gd name="connsiteY24" fmla="*/ 1093470 h 2975610"/>
              <a:gd name="connsiteX25" fmla="*/ 556260 w 3950970"/>
              <a:gd name="connsiteY25" fmla="*/ 1310640 h 2975610"/>
              <a:gd name="connsiteX26" fmla="*/ 461010 w 3950970"/>
              <a:gd name="connsiteY26" fmla="*/ 1310640 h 2975610"/>
              <a:gd name="connsiteX27" fmla="*/ 461010 w 3950970"/>
              <a:gd name="connsiteY27" fmla="*/ 1360170 h 2975610"/>
              <a:gd name="connsiteX28" fmla="*/ 365760 w 3950970"/>
              <a:gd name="connsiteY28" fmla="*/ 1360170 h 2975610"/>
              <a:gd name="connsiteX29" fmla="*/ 365760 w 3950970"/>
              <a:gd name="connsiteY29" fmla="*/ 1398270 h 2975610"/>
              <a:gd name="connsiteX30" fmla="*/ 365760 w 3950970"/>
              <a:gd name="connsiteY30" fmla="*/ 1398270 h 2975610"/>
              <a:gd name="connsiteX31" fmla="*/ 365760 w 3950970"/>
              <a:gd name="connsiteY31" fmla="*/ 1600200 h 2975610"/>
              <a:gd name="connsiteX32" fmla="*/ 316230 w 3950970"/>
              <a:gd name="connsiteY32" fmla="*/ 1600200 h 2975610"/>
              <a:gd name="connsiteX33" fmla="*/ 316230 w 3950970"/>
              <a:gd name="connsiteY33" fmla="*/ 1912620 h 2975610"/>
              <a:gd name="connsiteX34" fmla="*/ 293370 w 3950970"/>
              <a:gd name="connsiteY34" fmla="*/ 1912620 h 2975610"/>
              <a:gd name="connsiteX35" fmla="*/ 293370 w 3950970"/>
              <a:gd name="connsiteY35" fmla="*/ 1962150 h 2975610"/>
              <a:gd name="connsiteX36" fmla="*/ 266700 w 3950970"/>
              <a:gd name="connsiteY36" fmla="*/ 1962150 h 2975610"/>
              <a:gd name="connsiteX37" fmla="*/ 266700 w 3950970"/>
              <a:gd name="connsiteY37" fmla="*/ 2023110 h 2975610"/>
              <a:gd name="connsiteX38" fmla="*/ 224790 w 3950970"/>
              <a:gd name="connsiteY38" fmla="*/ 2023110 h 2975610"/>
              <a:gd name="connsiteX39" fmla="*/ 224790 w 3950970"/>
              <a:gd name="connsiteY39" fmla="*/ 2057400 h 2975610"/>
              <a:gd name="connsiteX40" fmla="*/ 201930 w 3950970"/>
              <a:gd name="connsiteY40" fmla="*/ 2057400 h 2975610"/>
              <a:gd name="connsiteX41" fmla="*/ 201930 w 3950970"/>
              <a:gd name="connsiteY41" fmla="*/ 2114550 h 2975610"/>
              <a:gd name="connsiteX42" fmla="*/ 163830 w 3950970"/>
              <a:gd name="connsiteY42" fmla="*/ 2114550 h 2975610"/>
              <a:gd name="connsiteX43" fmla="*/ 163830 w 3950970"/>
              <a:gd name="connsiteY43" fmla="*/ 2167890 h 2975610"/>
              <a:gd name="connsiteX44" fmla="*/ 148590 w 3950970"/>
              <a:gd name="connsiteY44" fmla="*/ 2167890 h 2975610"/>
              <a:gd name="connsiteX45" fmla="*/ 148590 w 3950970"/>
              <a:gd name="connsiteY45" fmla="*/ 2247900 h 2975610"/>
              <a:gd name="connsiteX46" fmla="*/ 110490 w 3950970"/>
              <a:gd name="connsiteY46" fmla="*/ 2247900 h 2975610"/>
              <a:gd name="connsiteX47" fmla="*/ 110490 w 3950970"/>
              <a:gd name="connsiteY47" fmla="*/ 2381250 h 2975610"/>
              <a:gd name="connsiteX48" fmla="*/ 110490 w 3950970"/>
              <a:gd name="connsiteY48" fmla="*/ 2571750 h 2975610"/>
              <a:gd name="connsiteX49" fmla="*/ 83820 w 3950970"/>
              <a:gd name="connsiteY49" fmla="*/ 2571750 h 2975610"/>
              <a:gd name="connsiteX50" fmla="*/ 83820 w 3950970"/>
              <a:gd name="connsiteY50" fmla="*/ 2613660 h 2975610"/>
              <a:gd name="connsiteX51" fmla="*/ 60960 w 3950970"/>
              <a:gd name="connsiteY51" fmla="*/ 2613660 h 2975610"/>
              <a:gd name="connsiteX52" fmla="*/ 60960 w 3950970"/>
              <a:gd name="connsiteY52" fmla="*/ 2823210 h 2975610"/>
              <a:gd name="connsiteX53" fmla="*/ 34290 w 3950970"/>
              <a:gd name="connsiteY53" fmla="*/ 2823210 h 2975610"/>
              <a:gd name="connsiteX54" fmla="*/ 34290 w 3950970"/>
              <a:gd name="connsiteY54" fmla="*/ 2868930 h 2975610"/>
              <a:gd name="connsiteX55" fmla="*/ 27146 w 3950970"/>
              <a:gd name="connsiteY55" fmla="*/ 2849880 h 2975610"/>
              <a:gd name="connsiteX56" fmla="*/ 3810 w 3950970"/>
              <a:gd name="connsiteY56" fmla="*/ 2849880 h 2975610"/>
              <a:gd name="connsiteX57" fmla="*/ 0 w 3950970"/>
              <a:gd name="connsiteY57" fmla="*/ 2975610 h 2975610"/>
              <a:gd name="connsiteX0" fmla="*/ 3954303 w 3954303"/>
              <a:gd name="connsiteY0" fmla="*/ 0 h 2975610"/>
              <a:gd name="connsiteX1" fmla="*/ 3954303 w 3954303"/>
              <a:gd name="connsiteY1" fmla="*/ 91440 h 2975610"/>
              <a:gd name="connsiteX2" fmla="*/ 2876073 w 3954303"/>
              <a:gd name="connsiteY2" fmla="*/ 91440 h 2975610"/>
              <a:gd name="connsiteX3" fmla="*/ 2876073 w 3954303"/>
              <a:gd name="connsiteY3" fmla="*/ 171450 h 2975610"/>
              <a:gd name="connsiteX4" fmla="*/ 2628423 w 3954303"/>
              <a:gd name="connsiteY4" fmla="*/ 171450 h 2975610"/>
              <a:gd name="connsiteX5" fmla="*/ 2628423 w 3954303"/>
              <a:gd name="connsiteY5" fmla="*/ 259080 h 2975610"/>
              <a:gd name="connsiteX6" fmla="*/ 1134903 w 3954303"/>
              <a:gd name="connsiteY6" fmla="*/ 259080 h 2975610"/>
              <a:gd name="connsiteX7" fmla="*/ 1134903 w 3954303"/>
              <a:gd name="connsiteY7" fmla="*/ 361950 h 2975610"/>
              <a:gd name="connsiteX8" fmla="*/ 1100613 w 3954303"/>
              <a:gd name="connsiteY8" fmla="*/ 361950 h 2975610"/>
              <a:gd name="connsiteX9" fmla="*/ 1100613 w 3954303"/>
              <a:gd name="connsiteY9" fmla="*/ 525780 h 2975610"/>
              <a:gd name="connsiteX10" fmla="*/ 879633 w 3954303"/>
              <a:gd name="connsiteY10" fmla="*/ 525780 h 2975610"/>
              <a:gd name="connsiteX11" fmla="*/ 879633 w 3954303"/>
              <a:gd name="connsiteY11" fmla="*/ 640080 h 2975610"/>
              <a:gd name="connsiteX12" fmla="*/ 811053 w 3954303"/>
              <a:gd name="connsiteY12" fmla="*/ 640080 h 2975610"/>
              <a:gd name="connsiteX13" fmla="*/ 811053 w 3954303"/>
              <a:gd name="connsiteY13" fmla="*/ 674370 h 2975610"/>
              <a:gd name="connsiteX14" fmla="*/ 792003 w 3954303"/>
              <a:gd name="connsiteY14" fmla="*/ 674370 h 2975610"/>
              <a:gd name="connsiteX15" fmla="*/ 792003 w 3954303"/>
              <a:gd name="connsiteY15" fmla="*/ 800100 h 2975610"/>
              <a:gd name="connsiteX16" fmla="*/ 772953 w 3954303"/>
              <a:gd name="connsiteY16" fmla="*/ 800100 h 2975610"/>
              <a:gd name="connsiteX17" fmla="*/ 772953 w 3954303"/>
              <a:gd name="connsiteY17" fmla="*/ 952500 h 2975610"/>
              <a:gd name="connsiteX18" fmla="*/ 753903 w 3954303"/>
              <a:gd name="connsiteY18" fmla="*/ 952500 h 2975610"/>
              <a:gd name="connsiteX19" fmla="*/ 753903 w 3954303"/>
              <a:gd name="connsiteY19" fmla="*/ 1005840 h 2975610"/>
              <a:gd name="connsiteX20" fmla="*/ 723423 w 3954303"/>
              <a:gd name="connsiteY20" fmla="*/ 1005840 h 2975610"/>
              <a:gd name="connsiteX21" fmla="*/ 723423 w 3954303"/>
              <a:gd name="connsiteY21" fmla="*/ 1047750 h 2975610"/>
              <a:gd name="connsiteX22" fmla="*/ 651033 w 3954303"/>
              <a:gd name="connsiteY22" fmla="*/ 1047750 h 2975610"/>
              <a:gd name="connsiteX23" fmla="*/ 651033 w 3954303"/>
              <a:gd name="connsiteY23" fmla="*/ 1093470 h 2975610"/>
              <a:gd name="connsiteX24" fmla="*/ 559593 w 3954303"/>
              <a:gd name="connsiteY24" fmla="*/ 1093470 h 2975610"/>
              <a:gd name="connsiteX25" fmla="*/ 559593 w 3954303"/>
              <a:gd name="connsiteY25" fmla="*/ 1310640 h 2975610"/>
              <a:gd name="connsiteX26" fmla="*/ 464343 w 3954303"/>
              <a:gd name="connsiteY26" fmla="*/ 1310640 h 2975610"/>
              <a:gd name="connsiteX27" fmla="*/ 464343 w 3954303"/>
              <a:gd name="connsiteY27" fmla="*/ 1360170 h 2975610"/>
              <a:gd name="connsiteX28" fmla="*/ 369093 w 3954303"/>
              <a:gd name="connsiteY28" fmla="*/ 1360170 h 2975610"/>
              <a:gd name="connsiteX29" fmla="*/ 369093 w 3954303"/>
              <a:gd name="connsiteY29" fmla="*/ 1398270 h 2975610"/>
              <a:gd name="connsiteX30" fmla="*/ 369093 w 3954303"/>
              <a:gd name="connsiteY30" fmla="*/ 1398270 h 2975610"/>
              <a:gd name="connsiteX31" fmla="*/ 369093 w 3954303"/>
              <a:gd name="connsiteY31" fmla="*/ 1600200 h 2975610"/>
              <a:gd name="connsiteX32" fmla="*/ 319563 w 3954303"/>
              <a:gd name="connsiteY32" fmla="*/ 1600200 h 2975610"/>
              <a:gd name="connsiteX33" fmla="*/ 319563 w 3954303"/>
              <a:gd name="connsiteY33" fmla="*/ 1912620 h 2975610"/>
              <a:gd name="connsiteX34" fmla="*/ 296703 w 3954303"/>
              <a:gd name="connsiteY34" fmla="*/ 1912620 h 2975610"/>
              <a:gd name="connsiteX35" fmla="*/ 296703 w 3954303"/>
              <a:gd name="connsiteY35" fmla="*/ 1962150 h 2975610"/>
              <a:gd name="connsiteX36" fmla="*/ 270033 w 3954303"/>
              <a:gd name="connsiteY36" fmla="*/ 1962150 h 2975610"/>
              <a:gd name="connsiteX37" fmla="*/ 270033 w 3954303"/>
              <a:gd name="connsiteY37" fmla="*/ 2023110 h 2975610"/>
              <a:gd name="connsiteX38" fmla="*/ 228123 w 3954303"/>
              <a:gd name="connsiteY38" fmla="*/ 2023110 h 2975610"/>
              <a:gd name="connsiteX39" fmla="*/ 228123 w 3954303"/>
              <a:gd name="connsiteY39" fmla="*/ 2057400 h 2975610"/>
              <a:gd name="connsiteX40" fmla="*/ 205263 w 3954303"/>
              <a:gd name="connsiteY40" fmla="*/ 2057400 h 2975610"/>
              <a:gd name="connsiteX41" fmla="*/ 205263 w 3954303"/>
              <a:gd name="connsiteY41" fmla="*/ 2114550 h 2975610"/>
              <a:gd name="connsiteX42" fmla="*/ 167163 w 3954303"/>
              <a:gd name="connsiteY42" fmla="*/ 2114550 h 2975610"/>
              <a:gd name="connsiteX43" fmla="*/ 167163 w 3954303"/>
              <a:gd name="connsiteY43" fmla="*/ 2167890 h 2975610"/>
              <a:gd name="connsiteX44" fmla="*/ 151923 w 3954303"/>
              <a:gd name="connsiteY44" fmla="*/ 2167890 h 2975610"/>
              <a:gd name="connsiteX45" fmla="*/ 151923 w 3954303"/>
              <a:gd name="connsiteY45" fmla="*/ 2247900 h 2975610"/>
              <a:gd name="connsiteX46" fmla="*/ 113823 w 3954303"/>
              <a:gd name="connsiteY46" fmla="*/ 2247900 h 2975610"/>
              <a:gd name="connsiteX47" fmla="*/ 113823 w 3954303"/>
              <a:gd name="connsiteY47" fmla="*/ 2381250 h 2975610"/>
              <a:gd name="connsiteX48" fmla="*/ 113823 w 3954303"/>
              <a:gd name="connsiteY48" fmla="*/ 2571750 h 2975610"/>
              <a:gd name="connsiteX49" fmla="*/ 87153 w 3954303"/>
              <a:gd name="connsiteY49" fmla="*/ 2571750 h 2975610"/>
              <a:gd name="connsiteX50" fmla="*/ 87153 w 3954303"/>
              <a:gd name="connsiteY50" fmla="*/ 2613660 h 2975610"/>
              <a:gd name="connsiteX51" fmla="*/ 64293 w 3954303"/>
              <a:gd name="connsiteY51" fmla="*/ 2613660 h 2975610"/>
              <a:gd name="connsiteX52" fmla="*/ 64293 w 3954303"/>
              <a:gd name="connsiteY52" fmla="*/ 2823210 h 2975610"/>
              <a:gd name="connsiteX53" fmla="*/ 37623 w 3954303"/>
              <a:gd name="connsiteY53" fmla="*/ 2823210 h 2975610"/>
              <a:gd name="connsiteX54" fmla="*/ 37623 w 3954303"/>
              <a:gd name="connsiteY54" fmla="*/ 2868930 h 2975610"/>
              <a:gd name="connsiteX55" fmla="*/ 30479 w 3954303"/>
              <a:gd name="connsiteY55" fmla="*/ 2849880 h 2975610"/>
              <a:gd name="connsiteX56" fmla="*/ 0 w 3954303"/>
              <a:gd name="connsiteY56" fmla="*/ 2899886 h 2975610"/>
              <a:gd name="connsiteX57" fmla="*/ 3333 w 3954303"/>
              <a:gd name="connsiteY57" fmla="*/ 2975610 h 2975610"/>
              <a:gd name="connsiteX0" fmla="*/ 3954303 w 3954303"/>
              <a:gd name="connsiteY0" fmla="*/ 0 h 2975610"/>
              <a:gd name="connsiteX1" fmla="*/ 3954303 w 3954303"/>
              <a:gd name="connsiteY1" fmla="*/ 91440 h 2975610"/>
              <a:gd name="connsiteX2" fmla="*/ 2876073 w 3954303"/>
              <a:gd name="connsiteY2" fmla="*/ 91440 h 2975610"/>
              <a:gd name="connsiteX3" fmla="*/ 2876073 w 3954303"/>
              <a:gd name="connsiteY3" fmla="*/ 171450 h 2975610"/>
              <a:gd name="connsiteX4" fmla="*/ 2628423 w 3954303"/>
              <a:gd name="connsiteY4" fmla="*/ 171450 h 2975610"/>
              <a:gd name="connsiteX5" fmla="*/ 2628423 w 3954303"/>
              <a:gd name="connsiteY5" fmla="*/ 259080 h 2975610"/>
              <a:gd name="connsiteX6" fmla="*/ 1134903 w 3954303"/>
              <a:gd name="connsiteY6" fmla="*/ 259080 h 2975610"/>
              <a:gd name="connsiteX7" fmla="*/ 1134903 w 3954303"/>
              <a:gd name="connsiteY7" fmla="*/ 361950 h 2975610"/>
              <a:gd name="connsiteX8" fmla="*/ 1100613 w 3954303"/>
              <a:gd name="connsiteY8" fmla="*/ 361950 h 2975610"/>
              <a:gd name="connsiteX9" fmla="*/ 1100613 w 3954303"/>
              <a:gd name="connsiteY9" fmla="*/ 525780 h 2975610"/>
              <a:gd name="connsiteX10" fmla="*/ 879633 w 3954303"/>
              <a:gd name="connsiteY10" fmla="*/ 525780 h 2975610"/>
              <a:gd name="connsiteX11" fmla="*/ 879633 w 3954303"/>
              <a:gd name="connsiteY11" fmla="*/ 640080 h 2975610"/>
              <a:gd name="connsiteX12" fmla="*/ 811053 w 3954303"/>
              <a:gd name="connsiteY12" fmla="*/ 640080 h 2975610"/>
              <a:gd name="connsiteX13" fmla="*/ 811053 w 3954303"/>
              <a:gd name="connsiteY13" fmla="*/ 674370 h 2975610"/>
              <a:gd name="connsiteX14" fmla="*/ 792003 w 3954303"/>
              <a:gd name="connsiteY14" fmla="*/ 674370 h 2975610"/>
              <a:gd name="connsiteX15" fmla="*/ 792003 w 3954303"/>
              <a:gd name="connsiteY15" fmla="*/ 800100 h 2975610"/>
              <a:gd name="connsiteX16" fmla="*/ 772953 w 3954303"/>
              <a:gd name="connsiteY16" fmla="*/ 800100 h 2975610"/>
              <a:gd name="connsiteX17" fmla="*/ 772953 w 3954303"/>
              <a:gd name="connsiteY17" fmla="*/ 952500 h 2975610"/>
              <a:gd name="connsiteX18" fmla="*/ 753903 w 3954303"/>
              <a:gd name="connsiteY18" fmla="*/ 952500 h 2975610"/>
              <a:gd name="connsiteX19" fmla="*/ 753903 w 3954303"/>
              <a:gd name="connsiteY19" fmla="*/ 1005840 h 2975610"/>
              <a:gd name="connsiteX20" fmla="*/ 723423 w 3954303"/>
              <a:gd name="connsiteY20" fmla="*/ 1005840 h 2975610"/>
              <a:gd name="connsiteX21" fmla="*/ 723423 w 3954303"/>
              <a:gd name="connsiteY21" fmla="*/ 1047750 h 2975610"/>
              <a:gd name="connsiteX22" fmla="*/ 651033 w 3954303"/>
              <a:gd name="connsiteY22" fmla="*/ 1047750 h 2975610"/>
              <a:gd name="connsiteX23" fmla="*/ 651033 w 3954303"/>
              <a:gd name="connsiteY23" fmla="*/ 1093470 h 2975610"/>
              <a:gd name="connsiteX24" fmla="*/ 559593 w 3954303"/>
              <a:gd name="connsiteY24" fmla="*/ 1093470 h 2975610"/>
              <a:gd name="connsiteX25" fmla="*/ 559593 w 3954303"/>
              <a:gd name="connsiteY25" fmla="*/ 1310640 h 2975610"/>
              <a:gd name="connsiteX26" fmla="*/ 464343 w 3954303"/>
              <a:gd name="connsiteY26" fmla="*/ 1310640 h 2975610"/>
              <a:gd name="connsiteX27" fmla="*/ 464343 w 3954303"/>
              <a:gd name="connsiteY27" fmla="*/ 1360170 h 2975610"/>
              <a:gd name="connsiteX28" fmla="*/ 369093 w 3954303"/>
              <a:gd name="connsiteY28" fmla="*/ 1360170 h 2975610"/>
              <a:gd name="connsiteX29" fmla="*/ 369093 w 3954303"/>
              <a:gd name="connsiteY29" fmla="*/ 1398270 h 2975610"/>
              <a:gd name="connsiteX30" fmla="*/ 369093 w 3954303"/>
              <a:gd name="connsiteY30" fmla="*/ 1398270 h 2975610"/>
              <a:gd name="connsiteX31" fmla="*/ 369093 w 3954303"/>
              <a:gd name="connsiteY31" fmla="*/ 1600200 h 2975610"/>
              <a:gd name="connsiteX32" fmla="*/ 319563 w 3954303"/>
              <a:gd name="connsiteY32" fmla="*/ 1600200 h 2975610"/>
              <a:gd name="connsiteX33" fmla="*/ 319563 w 3954303"/>
              <a:gd name="connsiteY33" fmla="*/ 1912620 h 2975610"/>
              <a:gd name="connsiteX34" fmla="*/ 296703 w 3954303"/>
              <a:gd name="connsiteY34" fmla="*/ 1912620 h 2975610"/>
              <a:gd name="connsiteX35" fmla="*/ 296703 w 3954303"/>
              <a:gd name="connsiteY35" fmla="*/ 1962150 h 2975610"/>
              <a:gd name="connsiteX36" fmla="*/ 270033 w 3954303"/>
              <a:gd name="connsiteY36" fmla="*/ 1962150 h 2975610"/>
              <a:gd name="connsiteX37" fmla="*/ 270033 w 3954303"/>
              <a:gd name="connsiteY37" fmla="*/ 2023110 h 2975610"/>
              <a:gd name="connsiteX38" fmla="*/ 228123 w 3954303"/>
              <a:gd name="connsiteY38" fmla="*/ 2023110 h 2975610"/>
              <a:gd name="connsiteX39" fmla="*/ 228123 w 3954303"/>
              <a:gd name="connsiteY39" fmla="*/ 2057400 h 2975610"/>
              <a:gd name="connsiteX40" fmla="*/ 205263 w 3954303"/>
              <a:gd name="connsiteY40" fmla="*/ 2057400 h 2975610"/>
              <a:gd name="connsiteX41" fmla="*/ 205263 w 3954303"/>
              <a:gd name="connsiteY41" fmla="*/ 2114550 h 2975610"/>
              <a:gd name="connsiteX42" fmla="*/ 167163 w 3954303"/>
              <a:gd name="connsiteY42" fmla="*/ 2114550 h 2975610"/>
              <a:gd name="connsiteX43" fmla="*/ 167163 w 3954303"/>
              <a:gd name="connsiteY43" fmla="*/ 2167890 h 2975610"/>
              <a:gd name="connsiteX44" fmla="*/ 151923 w 3954303"/>
              <a:gd name="connsiteY44" fmla="*/ 2167890 h 2975610"/>
              <a:gd name="connsiteX45" fmla="*/ 151923 w 3954303"/>
              <a:gd name="connsiteY45" fmla="*/ 2247900 h 2975610"/>
              <a:gd name="connsiteX46" fmla="*/ 113823 w 3954303"/>
              <a:gd name="connsiteY46" fmla="*/ 2247900 h 2975610"/>
              <a:gd name="connsiteX47" fmla="*/ 113823 w 3954303"/>
              <a:gd name="connsiteY47" fmla="*/ 2381250 h 2975610"/>
              <a:gd name="connsiteX48" fmla="*/ 113823 w 3954303"/>
              <a:gd name="connsiteY48" fmla="*/ 2571750 h 2975610"/>
              <a:gd name="connsiteX49" fmla="*/ 87153 w 3954303"/>
              <a:gd name="connsiteY49" fmla="*/ 2571750 h 2975610"/>
              <a:gd name="connsiteX50" fmla="*/ 87153 w 3954303"/>
              <a:gd name="connsiteY50" fmla="*/ 2613660 h 2975610"/>
              <a:gd name="connsiteX51" fmla="*/ 64293 w 3954303"/>
              <a:gd name="connsiteY51" fmla="*/ 2613660 h 2975610"/>
              <a:gd name="connsiteX52" fmla="*/ 64293 w 3954303"/>
              <a:gd name="connsiteY52" fmla="*/ 2823210 h 2975610"/>
              <a:gd name="connsiteX53" fmla="*/ 37623 w 3954303"/>
              <a:gd name="connsiteY53" fmla="*/ 2823210 h 2975610"/>
              <a:gd name="connsiteX54" fmla="*/ 37623 w 3954303"/>
              <a:gd name="connsiteY54" fmla="*/ 2868930 h 2975610"/>
              <a:gd name="connsiteX55" fmla="*/ 4286 w 3954303"/>
              <a:gd name="connsiteY55" fmla="*/ 2852262 h 2975610"/>
              <a:gd name="connsiteX56" fmla="*/ 0 w 3954303"/>
              <a:gd name="connsiteY56" fmla="*/ 2899886 h 2975610"/>
              <a:gd name="connsiteX57" fmla="*/ 3333 w 3954303"/>
              <a:gd name="connsiteY57" fmla="*/ 2975610 h 2975610"/>
              <a:gd name="connsiteX0" fmla="*/ 3954303 w 3954303"/>
              <a:gd name="connsiteY0" fmla="*/ 0 h 2975610"/>
              <a:gd name="connsiteX1" fmla="*/ 3954303 w 3954303"/>
              <a:gd name="connsiteY1" fmla="*/ 91440 h 2975610"/>
              <a:gd name="connsiteX2" fmla="*/ 2876073 w 3954303"/>
              <a:gd name="connsiteY2" fmla="*/ 91440 h 2975610"/>
              <a:gd name="connsiteX3" fmla="*/ 2876073 w 3954303"/>
              <a:gd name="connsiteY3" fmla="*/ 171450 h 2975610"/>
              <a:gd name="connsiteX4" fmla="*/ 2628423 w 3954303"/>
              <a:gd name="connsiteY4" fmla="*/ 171450 h 2975610"/>
              <a:gd name="connsiteX5" fmla="*/ 2628423 w 3954303"/>
              <a:gd name="connsiteY5" fmla="*/ 259080 h 2975610"/>
              <a:gd name="connsiteX6" fmla="*/ 1134903 w 3954303"/>
              <a:gd name="connsiteY6" fmla="*/ 259080 h 2975610"/>
              <a:gd name="connsiteX7" fmla="*/ 1134903 w 3954303"/>
              <a:gd name="connsiteY7" fmla="*/ 361950 h 2975610"/>
              <a:gd name="connsiteX8" fmla="*/ 1100613 w 3954303"/>
              <a:gd name="connsiteY8" fmla="*/ 361950 h 2975610"/>
              <a:gd name="connsiteX9" fmla="*/ 1100613 w 3954303"/>
              <a:gd name="connsiteY9" fmla="*/ 525780 h 2975610"/>
              <a:gd name="connsiteX10" fmla="*/ 879633 w 3954303"/>
              <a:gd name="connsiteY10" fmla="*/ 525780 h 2975610"/>
              <a:gd name="connsiteX11" fmla="*/ 879633 w 3954303"/>
              <a:gd name="connsiteY11" fmla="*/ 640080 h 2975610"/>
              <a:gd name="connsiteX12" fmla="*/ 811053 w 3954303"/>
              <a:gd name="connsiteY12" fmla="*/ 640080 h 2975610"/>
              <a:gd name="connsiteX13" fmla="*/ 811053 w 3954303"/>
              <a:gd name="connsiteY13" fmla="*/ 674370 h 2975610"/>
              <a:gd name="connsiteX14" fmla="*/ 792003 w 3954303"/>
              <a:gd name="connsiteY14" fmla="*/ 674370 h 2975610"/>
              <a:gd name="connsiteX15" fmla="*/ 792003 w 3954303"/>
              <a:gd name="connsiteY15" fmla="*/ 800100 h 2975610"/>
              <a:gd name="connsiteX16" fmla="*/ 772953 w 3954303"/>
              <a:gd name="connsiteY16" fmla="*/ 800100 h 2975610"/>
              <a:gd name="connsiteX17" fmla="*/ 772953 w 3954303"/>
              <a:gd name="connsiteY17" fmla="*/ 952500 h 2975610"/>
              <a:gd name="connsiteX18" fmla="*/ 753903 w 3954303"/>
              <a:gd name="connsiteY18" fmla="*/ 952500 h 2975610"/>
              <a:gd name="connsiteX19" fmla="*/ 753903 w 3954303"/>
              <a:gd name="connsiteY19" fmla="*/ 1005840 h 2975610"/>
              <a:gd name="connsiteX20" fmla="*/ 723423 w 3954303"/>
              <a:gd name="connsiteY20" fmla="*/ 1005840 h 2975610"/>
              <a:gd name="connsiteX21" fmla="*/ 723423 w 3954303"/>
              <a:gd name="connsiteY21" fmla="*/ 1047750 h 2975610"/>
              <a:gd name="connsiteX22" fmla="*/ 651033 w 3954303"/>
              <a:gd name="connsiteY22" fmla="*/ 1047750 h 2975610"/>
              <a:gd name="connsiteX23" fmla="*/ 651033 w 3954303"/>
              <a:gd name="connsiteY23" fmla="*/ 1093470 h 2975610"/>
              <a:gd name="connsiteX24" fmla="*/ 559593 w 3954303"/>
              <a:gd name="connsiteY24" fmla="*/ 1093470 h 2975610"/>
              <a:gd name="connsiteX25" fmla="*/ 559593 w 3954303"/>
              <a:gd name="connsiteY25" fmla="*/ 1310640 h 2975610"/>
              <a:gd name="connsiteX26" fmla="*/ 464343 w 3954303"/>
              <a:gd name="connsiteY26" fmla="*/ 1310640 h 2975610"/>
              <a:gd name="connsiteX27" fmla="*/ 464343 w 3954303"/>
              <a:gd name="connsiteY27" fmla="*/ 1360170 h 2975610"/>
              <a:gd name="connsiteX28" fmla="*/ 369093 w 3954303"/>
              <a:gd name="connsiteY28" fmla="*/ 1360170 h 2975610"/>
              <a:gd name="connsiteX29" fmla="*/ 369093 w 3954303"/>
              <a:gd name="connsiteY29" fmla="*/ 1398270 h 2975610"/>
              <a:gd name="connsiteX30" fmla="*/ 369093 w 3954303"/>
              <a:gd name="connsiteY30" fmla="*/ 1398270 h 2975610"/>
              <a:gd name="connsiteX31" fmla="*/ 369093 w 3954303"/>
              <a:gd name="connsiteY31" fmla="*/ 1600200 h 2975610"/>
              <a:gd name="connsiteX32" fmla="*/ 319563 w 3954303"/>
              <a:gd name="connsiteY32" fmla="*/ 1600200 h 2975610"/>
              <a:gd name="connsiteX33" fmla="*/ 319563 w 3954303"/>
              <a:gd name="connsiteY33" fmla="*/ 1912620 h 2975610"/>
              <a:gd name="connsiteX34" fmla="*/ 296703 w 3954303"/>
              <a:gd name="connsiteY34" fmla="*/ 1912620 h 2975610"/>
              <a:gd name="connsiteX35" fmla="*/ 296703 w 3954303"/>
              <a:gd name="connsiteY35" fmla="*/ 1962150 h 2975610"/>
              <a:gd name="connsiteX36" fmla="*/ 270033 w 3954303"/>
              <a:gd name="connsiteY36" fmla="*/ 1962150 h 2975610"/>
              <a:gd name="connsiteX37" fmla="*/ 270033 w 3954303"/>
              <a:gd name="connsiteY37" fmla="*/ 2023110 h 2975610"/>
              <a:gd name="connsiteX38" fmla="*/ 228123 w 3954303"/>
              <a:gd name="connsiteY38" fmla="*/ 2023110 h 2975610"/>
              <a:gd name="connsiteX39" fmla="*/ 228123 w 3954303"/>
              <a:gd name="connsiteY39" fmla="*/ 2057400 h 2975610"/>
              <a:gd name="connsiteX40" fmla="*/ 205263 w 3954303"/>
              <a:gd name="connsiteY40" fmla="*/ 2057400 h 2975610"/>
              <a:gd name="connsiteX41" fmla="*/ 205263 w 3954303"/>
              <a:gd name="connsiteY41" fmla="*/ 2114550 h 2975610"/>
              <a:gd name="connsiteX42" fmla="*/ 167163 w 3954303"/>
              <a:gd name="connsiteY42" fmla="*/ 2114550 h 2975610"/>
              <a:gd name="connsiteX43" fmla="*/ 167163 w 3954303"/>
              <a:gd name="connsiteY43" fmla="*/ 2167890 h 2975610"/>
              <a:gd name="connsiteX44" fmla="*/ 151923 w 3954303"/>
              <a:gd name="connsiteY44" fmla="*/ 2167890 h 2975610"/>
              <a:gd name="connsiteX45" fmla="*/ 151923 w 3954303"/>
              <a:gd name="connsiteY45" fmla="*/ 2247900 h 2975610"/>
              <a:gd name="connsiteX46" fmla="*/ 113823 w 3954303"/>
              <a:gd name="connsiteY46" fmla="*/ 2247900 h 2975610"/>
              <a:gd name="connsiteX47" fmla="*/ 113823 w 3954303"/>
              <a:gd name="connsiteY47" fmla="*/ 2381250 h 2975610"/>
              <a:gd name="connsiteX48" fmla="*/ 113823 w 3954303"/>
              <a:gd name="connsiteY48" fmla="*/ 2571750 h 2975610"/>
              <a:gd name="connsiteX49" fmla="*/ 87153 w 3954303"/>
              <a:gd name="connsiteY49" fmla="*/ 2571750 h 2975610"/>
              <a:gd name="connsiteX50" fmla="*/ 87153 w 3954303"/>
              <a:gd name="connsiteY50" fmla="*/ 2613660 h 2975610"/>
              <a:gd name="connsiteX51" fmla="*/ 64293 w 3954303"/>
              <a:gd name="connsiteY51" fmla="*/ 2613660 h 2975610"/>
              <a:gd name="connsiteX52" fmla="*/ 64293 w 3954303"/>
              <a:gd name="connsiteY52" fmla="*/ 2823210 h 2975610"/>
              <a:gd name="connsiteX53" fmla="*/ 37623 w 3954303"/>
              <a:gd name="connsiteY53" fmla="*/ 2823210 h 2975610"/>
              <a:gd name="connsiteX54" fmla="*/ 32860 w 3954303"/>
              <a:gd name="connsiteY54" fmla="*/ 2859405 h 2975610"/>
              <a:gd name="connsiteX55" fmla="*/ 4286 w 3954303"/>
              <a:gd name="connsiteY55" fmla="*/ 2852262 h 2975610"/>
              <a:gd name="connsiteX56" fmla="*/ 0 w 3954303"/>
              <a:gd name="connsiteY56" fmla="*/ 2899886 h 2975610"/>
              <a:gd name="connsiteX57" fmla="*/ 3333 w 3954303"/>
              <a:gd name="connsiteY57" fmla="*/ 2975610 h 2975610"/>
              <a:gd name="connsiteX0" fmla="*/ 3954303 w 3954303"/>
              <a:gd name="connsiteY0" fmla="*/ 0 h 2975610"/>
              <a:gd name="connsiteX1" fmla="*/ 3954303 w 3954303"/>
              <a:gd name="connsiteY1" fmla="*/ 91440 h 2975610"/>
              <a:gd name="connsiteX2" fmla="*/ 2876073 w 3954303"/>
              <a:gd name="connsiteY2" fmla="*/ 91440 h 2975610"/>
              <a:gd name="connsiteX3" fmla="*/ 2876073 w 3954303"/>
              <a:gd name="connsiteY3" fmla="*/ 171450 h 2975610"/>
              <a:gd name="connsiteX4" fmla="*/ 2628423 w 3954303"/>
              <a:gd name="connsiteY4" fmla="*/ 171450 h 2975610"/>
              <a:gd name="connsiteX5" fmla="*/ 2628423 w 3954303"/>
              <a:gd name="connsiteY5" fmla="*/ 259080 h 2975610"/>
              <a:gd name="connsiteX6" fmla="*/ 1134903 w 3954303"/>
              <a:gd name="connsiteY6" fmla="*/ 259080 h 2975610"/>
              <a:gd name="connsiteX7" fmla="*/ 1134903 w 3954303"/>
              <a:gd name="connsiteY7" fmla="*/ 361950 h 2975610"/>
              <a:gd name="connsiteX8" fmla="*/ 1100613 w 3954303"/>
              <a:gd name="connsiteY8" fmla="*/ 361950 h 2975610"/>
              <a:gd name="connsiteX9" fmla="*/ 1100613 w 3954303"/>
              <a:gd name="connsiteY9" fmla="*/ 525780 h 2975610"/>
              <a:gd name="connsiteX10" fmla="*/ 879633 w 3954303"/>
              <a:gd name="connsiteY10" fmla="*/ 525780 h 2975610"/>
              <a:gd name="connsiteX11" fmla="*/ 879633 w 3954303"/>
              <a:gd name="connsiteY11" fmla="*/ 640080 h 2975610"/>
              <a:gd name="connsiteX12" fmla="*/ 811053 w 3954303"/>
              <a:gd name="connsiteY12" fmla="*/ 640080 h 2975610"/>
              <a:gd name="connsiteX13" fmla="*/ 811053 w 3954303"/>
              <a:gd name="connsiteY13" fmla="*/ 674370 h 2975610"/>
              <a:gd name="connsiteX14" fmla="*/ 792003 w 3954303"/>
              <a:gd name="connsiteY14" fmla="*/ 674370 h 2975610"/>
              <a:gd name="connsiteX15" fmla="*/ 792003 w 3954303"/>
              <a:gd name="connsiteY15" fmla="*/ 800100 h 2975610"/>
              <a:gd name="connsiteX16" fmla="*/ 772953 w 3954303"/>
              <a:gd name="connsiteY16" fmla="*/ 800100 h 2975610"/>
              <a:gd name="connsiteX17" fmla="*/ 772953 w 3954303"/>
              <a:gd name="connsiteY17" fmla="*/ 952500 h 2975610"/>
              <a:gd name="connsiteX18" fmla="*/ 753903 w 3954303"/>
              <a:gd name="connsiteY18" fmla="*/ 952500 h 2975610"/>
              <a:gd name="connsiteX19" fmla="*/ 753903 w 3954303"/>
              <a:gd name="connsiteY19" fmla="*/ 1005840 h 2975610"/>
              <a:gd name="connsiteX20" fmla="*/ 723423 w 3954303"/>
              <a:gd name="connsiteY20" fmla="*/ 1005840 h 2975610"/>
              <a:gd name="connsiteX21" fmla="*/ 723423 w 3954303"/>
              <a:gd name="connsiteY21" fmla="*/ 1047750 h 2975610"/>
              <a:gd name="connsiteX22" fmla="*/ 651033 w 3954303"/>
              <a:gd name="connsiteY22" fmla="*/ 1047750 h 2975610"/>
              <a:gd name="connsiteX23" fmla="*/ 651033 w 3954303"/>
              <a:gd name="connsiteY23" fmla="*/ 1093470 h 2975610"/>
              <a:gd name="connsiteX24" fmla="*/ 559593 w 3954303"/>
              <a:gd name="connsiteY24" fmla="*/ 1093470 h 2975610"/>
              <a:gd name="connsiteX25" fmla="*/ 559593 w 3954303"/>
              <a:gd name="connsiteY25" fmla="*/ 1310640 h 2975610"/>
              <a:gd name="connsiteX26" fmla="*/ 464343 w 3954303"/>
              <a:gd name="connsiteY26" fmla="*/ 1310640 h 2975610"/>
              <a:gd name="connsiteX27" fmla="*/ 464343 w 3954303"/>
              <a:gd name="connsiteY27" fmla="*/ 1360170 h 2975610"/>
              <a:gd name="connsiteX28" fmla="*/ 369093 w 3954303"/>
              <a:gd name="connsiteY28" fmla="*/ 1360170 h 2975610"/>
              <a:gd name="connsiteX29" fmla="*/ 369093 w 3954303"/>
              <a:gd name="connsiteY29" fmla="*/ 1398270 h 2975610"/>
              <a:gd name="connsiteX30" fmla="*/ 369093 w 3954303"/>
              <a:gd name="connsiteY30" fmla="*/ 1398270 h 2975610"/>
              <a:gd name="connsiteX31" fmla="*/ 369093 w 3954303"/>
              <a:gd name="connsiteY31" fmla="*/ 1600200 h 2975610"/>
              <a:gd name="connsiteX32" fmla="*/ 319563 w 3954303"/>
              <a:gd name="connsiteY32" fmla="*/ 1600200 h 2975610"/>
              <a:gd name="connsiteX33" fmla="*/ 319563 w 3954303"/>
              <a:gd name="connsiteY33" fmla="*/ 1912620 h 2975610"/>
              <a:gd name="connsiteX34" fmla="*/ 296703 w 3954303"/>
              <a:gd name="connsiteY34" fmla="*/ 1912620 h 2975610"/>
              <a:gd name="connsiteX35" fmla="*/ 296703 w 3954303"/>
              <a:gd name="connsiteY35" fmla="*/ 1962150 h 2975610"/>
              <a:gd name="connsiteX36" fmla="*/ 270033 w 3954303"/>
              <a:gd name="connsiteY36" fmla="*/ 1962150 h 2975610"/>
              <a:gd name="connsiteX37" fmla="*/ 270033 w 3954303"/>
              <a:gd name="connsiteY37" fmla="*/ 2023110 h 2975610"/>
              <a:gd name="connsiteX38" fmla="*/ 228123 w 3954303"/>
              <a:gd name="connsiteY38" fmla="*/ 2023110 h 2975610"/>
              <a:gd name="connsiteX39" fmla="*/ 228123 w 3954303"/>
              <a:gd name="connsiteY39" fmla="*/ 2057400 h 2975610"/>
              <a:gd name="connsiteX40" fmla="*/ 205263 w 3954303"/>
              <a:gd name="connsiteY40" fmla="*/ 2057400 h 2975610"/>
              <a:gd name="connsiteX41" fmla="*/ 205263 w 3954303"/>
              <a:gd name="connsiteY41" fmla="*/ 2114550 h 2975610"/>
              <a:gd name="connsiteX42" fmla="*/ 167163 w 3954303"/>
              <a:gd name="connsiteY42" fmla="*/ 2114550 h 2975610"/>
              <a:gd name="connsiteX43" fmla="*/ 167163 w 3954303"/>
              <a:gd name="connsiteY43" fmla="*/ 2167890 h 2975610"/>
              <a:gd name="connsiteX44" fmla="*/ 151923 w 3954303"/>
              <a:gd name="connsiteY44" fmla="*/ 2167890 h 2975610"/>
              <a:gd name="connsiteX45" fmla="*/ 151923 w 3954303"/>
              <a:gd name="connsiteY45" fmla="*/ 2247900 h 2975610"/>
              <a:gd name="connsiteX46" fmla="*/ 113823 w 3954303"/>
              <a:gd name="connsiteY46" fmla="*/ 2247900 h 2975610"/>
              <a:gd name="connsiteX47" fmla="*/ 113823 w 3954303"/>
              <a:gd name="connsiteY47" fmla="*/ 2381250 h 2975610"/>
              <a:gd name="connsiteX48" fmla="*/ 113823 w 3954303"/>
              <a:gd name="connsiteY48" fmla="*/ 2571750 h 2975610"/>
              <a:gd name="connsiteX49" fmla="*/ 87153 w 3954303"/>
              <a:gd name="connsiteY49" fmla="*/ 2571750 h 2975610"/>
              <a:gd name="connsiteX50" fmla="*/ 87153 w 3954303"/>
              <a:gd name="connsiteY50" fmla="*/ 2613660 h 2975610"/>
              <a:gd name="connsiteX51" fmla="*/ 64293 w 3954303"/>
              <a:gd name="connsiteY51" fmla="*/ 2613660 h 2975610"/>
              <a:gd name="connsiteX52" fmla="*/ 64293 w 3954303"/>
              <a:gd name="connsiteY52" fmla="*/ 2823210 h 2975610"/>
              <a:gd name="connsiteX53" fmla="*/ 37623 w 3954303"/>
              <a:gd name="connsiteY53" fmla="*/ 2823210 h 2975610"/>
              <a:gd name="connsiteX54" fmla="*/ 32860 w 3954303"/>
              <a:gd name="connsiteY54" fmla="*/ 2859405 h 2975610"/>
              <a:gd name="connsiteX55" fmla="*/ 1904 w 3954303"/>
              <a:gd name="connsiteY55" fmla="*/ 2864168 h 2975610"/>
              <a:gd name="connsiteX56" fmla="*/ 0 w 3954303"/>
              <a:gd name="connsiteY56" fmla="*/ 2899886 h 2975610"/>
              <a:gd name="connsiteX57" fmla="*/ 3333 w 3954303"/>
              <a:gd name="connsiteY57" fmla="*/ 2975610 h 2975610"/>
              <a:gd name="connsiteX0" fmla="*/ 3963828 w 3963828"/>
              <a:gd name="connsiteY0" fmla="*/ 0 h 2975610"/>
              <a:gd name="connsiteX1" fmla="*/ 3963828 w 3963828"/>
              <a:gd name="connsiteY1" fmla="*/ 91440 h 2975610"/>
              <a:gd name="connsiteX2" fmla="*/ 2885598 w 3963828"/>
              <a:gd name="connsiteY2" fmla="*/ 91440 h 2975610"/>
              <a:gd name="connsiteX3" fmla="*/ 2885598 w 3963828"/>
              <a:gd name="connsiteY3" fmla="*/ 171450 h 2975610"/>
              <a:gd name="connsiteX4" fmla="*/ 2637948 w 3963828"/>
              <a:gd name="connsiteY4" fmla="*/ 171450 h 2975610"/>
              <a:gd name="connsiteX5" fmla="*/ 2637948 w 3963828"/>
              <a:gd name="connsiteY5" fmla="*/ 259080 h 2975610"/>
              <a:gd name="connsiteX6" fmla="*/ 1144428 w 3963828"/>
              <a:gd name="connsiteY6" fmla="*/ 259080 h 2975610"/>
              <a:gd name="connsiteX7" fmla="*/ 1144428 w 3963828"/>
              <a:gd name="connsiteY7" fmla="*/ 361950 h 2975610"/>
              <a:gd name="connsiteX8" fmla="*/ 1110138 w 3963828"/>
              <a:gd name="connsiteY8" fmla="*/ 361950 h 2975610"/>
              <a:gd name="connsiteX9" fmla="*/ 1110138 w 3963828"/>
              <a:gd name="connsiteY9" fmla="*/ 525780 h 2975610"/>
              <a:gd name="connsiteX10" fmla="*/ 889158 w 3963828"/>
              <a:gd name="connsiteY10" fmla="*/ 525780 h 2975610"/>
              <a:gd name="connsiteX11" fmla="*/ 889158 w 3963828"/>
              <a:gd name="connsiteY11" fmla="*/ 640080 h 2975610"/>
              <a:gd name="connsiteX12" fmla="*/ 820578 w 3963828"/>
              <a:gd name="connsiteY12" fmla="*/ 640080 h 2975610"/>
              <a:gd name="connsiteX13" fmla="*/ 820578 w 3963828"/>
              <a:gd name="connsiteY13" fmla="*/ 674370 h 2975610"/>
              <a:gd name="connsiteX14" fmla="*/ 801528 w 3963828"/>
              <a:gd name="connsiteY14" fmla="*/ 674370 h 2975610"/>
              <a:gd name="connsiteX15" fmla="*/ 801528 w 3963828"/>
              <a:gd name="connsiteY15" fmla="*/ 800100 h 2975610"/>
              <a:gd name="connsiteX16" fmla="*/ 782478 w 3963828"/>
              <a:gd name="connsiteY16" fmla="*/ 800100 h 2975610"/>
              <a:gd name="connsiteX17" fmla="*/ 782478 w 3963828"/>
              <a:gd name="connsiteY17" fmla="*/ 952500 h 2975610"/>
              <a:gd name="connsiteX18" fmla="*/ 763428 w 3963828"/>
              <a:gd name="connsiteY18" fmla="*/ 952500 h 2975610"/>
              <a:gd name="connsiteX19" fmla="*/ 763428 w 3963828"/>
              <a:gd name="connsiteY19" fmla="*/ 1005840 h 2975610"/>
              <a:gd name="connsiteX20" fmla="*/ 732948 w 3963828"/>
              <a:gd name="connsiteY20" fmla="*/ 1005840 h 2975610"/>
              <a:gd name="connsiteX21" fmla="*/ 732948 w 3963828"/>
              <a:gd name="connsiteY21" fmla="*/ 1047750 h 2975610"/>
              <a:gd name="connsiteX22" fmla="*/ 660558 w 3963828"/>
              <a:gd name="connsiteY22" fmla="*/ 1047750 h 2975610"/>
              <a:gd name="connsiteX23" fmla="*/ 660558 w 3963828"/>
              <a:gd name="connsiteY23" fmla="*/ 1093470 h 2975610"/>
              <a:gd name="connsiteX24" fmla="*/ 569118 w 3963828"/>
              <a:gd name="connsiteY24" fmla="*/ 1093470 h 2975610"/>
              <a:gd name="connsiteX25" fmla="*/ 569118 w 3963828"/>
              <a:gd name="connsiteY25" fmla="*/ 1310640 h 2975610"/>
              <a:gd name="connsiteX26" fmla="*/ 473868 w 3963828"/>
              <a:gd name="connsiteY26" fmla="*/ 1310640 h 2975610"/>
              <a:gd name="connsiteX27" fmla="*/ 473868 w 3963828"/>
              <a:gd name="connsiteY27" fmla="*/ 1360170 h 2975610"/>
              <a:gd name="connsiteX28" fmla="*/ 378618 w 3963828"/>
              <a:gd name="connsiteY28" fmla="*/ 1360170 h 2975610"/>
              <a:gd name="connsiteX29" fmla="*/ 378618 w 3963828"/>
              <a:gd name="connsiteY29" fmla="*/ 1398270 h 2975610"/>
              <a:gd name="connsiteX30" fmla="*/ 378618 w 3963828"/>
              <a:gd name="connsiteY30" fmla="*/ 1398270 h 2975610"/>
              <a:gd name="connsiteX31" fmla="*/ 378618 w 3963828"/>
              <a:gd name="connsiteY31" fmla="*/ 1600200 h 2975610"/>
              <a:gd name="connsiteX32" fmla="*/ 329088 w 3963828"/>
              <a:gd name="connsiteY32" fmla="*/ 1600200 h 2975610"/>
              <a:gd name="connsiteX33" fmla="*/ 329088 w 3963828"/>
              <a:gd name="connsiteY33" fmla="*/ 1912620 h 2975610"/>
              <a:gd name="connsiteX34" fmla="*/ 306228 w 3963828"/>
              <a:gd name="connsiteY34" fmla="*/ 1912620 h 2975610"/>
              <a:gd name="connsiteX35" fmla="*/ 306228 w 3963828"/>
              <a:gd name="connsiteY35" fmla="*/ 1962150 h 2975610"/>
              <a:gd name="connsiteX36" fmla="*/ 279558 w 3963828"/>
              <a:gd name="connsiteY36" fmla="*/ 1962150 h 2975610"/>
              <a:gd name="connsiteX37" fmla="*/ 279558 w 3963828"/>
              <a:gd name="connsiteY37" fmla="*/ 2023110 h 2975610"/>
              <a:gd name="connsiteX38" fmla="*/ 237648 w 3963828"/>
              <a:gd name="connsiteY38" fmla="*/ 2023110 h 2975610"/>
              <a:gd name="connsiteX39" fmla="*/ 237648 w 3963828"/>
              <a:gd name="connsiteY39" fmla="*/ 2057400 h 2975610"/>
              <a:gd name="connsiteX40" fmla="*/ 214788 w 3963828"/>
              <a:gd name="connsiteY40" fmla="*/ 2057400 h 2975610"/>
              <a:gd name="connsiteX41" fmla="*/ 214788 w 3963828"/>
              <a:gd name="connsiteY41" fmla="*/ 2114550 h 2975610"/>
              <a:gd name="connsiteX42" fmla="*/ 176688 w 3963828"/>
              <a:gd name="connsiteY42" fmla="*/ 2114550 h 2975610"/>
              <a:gd name="connsiteX43" fmla="*/ 176688 w 3963828"/>
              <a:gd name="connsiteY43" fmla="*/ 2167890 h 2975610"/>
              <a:gd name="connsiteX44" fmla="*/ 161448 w 3963828"/>
              <a:gd name="connsiteY44" fmla="*/ 2167890 h 2975610"/>
              <a:gd name="connsiteX45" fmla="*/ 161448 w 3963828"/>
              <a:gd name="connsiteY45" fmla="*/ 2247900 h 2975610"/>
              <a:gd name="connsiteX46" fmla="*/ 123348 w 3963828"/>
              <a:gd name="connsiteY46" fmla="*/ 2247900 h 2975610"/>
              <a:gd name="connsiteX47" fmla="*/ 123348 w 3963828"/>
              <a:gd name="connsiteY47" fmla="*/ 2381250 h 2975610"/>
              <a:gd name="connsiteX48" fmla="*/ 123348 w 3963828"/>
              <a:gd name="connsiteY48" fmla="*/ 2571750 h 2975610"/>
              <a:gd name="connsiteX49" fmla="*/ 96678 w 3963828"/>
              <a:gd name="connsiteY49" fmla="*/ 2571750 h 2975610"/>
              <a:gd name="connsiteX50" fmla="*/ 96678 w 3963828"/>
              <a:gd name="connsiteY50" fmla="*/ 2613660 h 2975610"/>
              <a:gd name="connsiteX51" fmla="*/ 73818 w 3963828"/>
              <a:gd name="connsiteY51" fmla="*/ 2613660 h 2975610"/>
              <a:gd name="connsiteX52" fmla="*/ 73818 w 3963828"/>
              <a:gd name="connsiteY52" fmla="*/ 2823210 h 2975610"/>
              <a:gd name="connsiteX53" fmla="*/ 47148 w 3963828"/>
              <a:gd name="connsiteY53" fmla="*/ 2823210 h 2975610"/>
              <a:gd name="connsiteX54" fmla="*/ 42385 w 3963828"/>
              <a:gd name="connsiteY54" fmla="*/ 2859405 h 2975610"/>
              <a:gd name="connsiteX55" fmla="*/ 11429 w 3963828"/>
              <a:gd name="connsiteY55" fmla="*/ 2864168 h 2975610"/>
              <a:gd name="connsiteX56" fmla="*/ 0 w 3963828"/>
              <a:gd name="connsiteY56" fmla="*/ 2909411 h 2975610"/>
              <a:gd name="connsiteX57" fmla="*/ 12858 w 3963828"/>
              <a:gd name="connsiteY57" fmla="*/ 2975610 h 2975610"/>
              <a:gd name="connsiteX0" fmla="*/ 3963828 w 3963828"/>
              <a:gd name="connsiteY0" fmla="*/ 0 h 2975610"/>
              <a:gd name="connsiteX1" fmla="*/ 3963828 w 3963828"/>
              <a:gd name="connsiteY1" fmla="*/ 91440 h 2975610"/>
              <a:gd name="connsiteX2" fmla="*/ 2885598 w 3963828"/>
              <a:gd name="connsiteY2" fmla="*/ 91440 h 2975610"/>
              <a:gd name="connsiteX3" fmla="*/ 2885598 w 3963828"/>
              <a:gd name="connsiteY3" fmla="*/ 171450 h 2975610"/>
              <a:gd name="connsiteX4" fmla="*/ 2637948 w 3963828"/>
              <a:gd name="connsiteY4" fmla="*/ 171450 h 2975610"/>
              <a:gd name="connsiteX5" fmla="*/ 2637948 w 3963828"/>
              <a:gd name="connsiteY5" fmla="*/ 259080 h 2975610"/>
              <a:gd name="connsiteX6" fmla="*/ 1144428 w 3963828"/>
              <a:gd name="connsiteY6" fmla="*/ 259080 h 2975610"/>
              <a:gd name="connsiteX7" fmla="*/ 1144428 w 3963828"/>
              <a:gd name="connsiteY7" fmla="*/ 361950 h 2975610"/>
              <a:gd name="connsiteX8" fmla="*/ 1110138 w 3963828"/>
              <a:gd name="connsiteY8" fmla="*/ 361950 h 2975610"/>
              <a:gd name="connsiteX9" fmla="*/ 1110138 w 3963828"/>
              <a:gd name="connsiteY9" fmla="*/ 525780 h 2975610"/>
              <a:gd name="connsiteX10" fmla="*/ 889158 w 3963828"/>
              <a:gd name="connsiteY10" fmla="*/ 525780 h 2975610"/>
              <a:gd name="connsiteX11" fmla="*/ 889158 w 3963828"/>
              <a:gd name="connsiteY11" fmla="*/ 640080 h 2975610"/>
              <a:gd name="connsiteX12" fmla="*/ 820578 w 3963828"/>
              <a:gd name="connsiteY12" fmla="*/ 640080 h 2975610"/>
              <a:gd name="connsiteX13" fmla="*/ 820578 w 3963828"/>
              <a:gd name="connsiteY13" fmla="*/ 674370 h 2975610"/>
              <a:gd name="connsiteX14" fmla="*/ 801528 w 3963828"/>
              <a:gd name="connsiteY14" fmla="*/ 674370 h 2975610"/>
              <a:gd name="connsiteX15" fmla="*/ 801528 w 3963828"/>
              <a:gd name="connsiteY15" fmla="*/ 800100 h 2975610"/>
              <a:gd name="connsiteX16" fmla="*/ 782478 w 3963828"/>
              <a:gd name="connsiteY16" fmla="*/ 800100 h 2975610"/>
              <a:gd name="connsiteX17" fmla="*/ 782478 w 3963828"/>
              <a:gd name="connsiteY17" fmla="*/ 952500 h 2975610"/>
              <a:gd name="connsiteX18" fmla="*/ 763428 w 3963828"/>
              <a:gd name="connsiteY18" fmla="*/ 952500 h 2975610"/>
              <a:gd name="connsiteX19" fmla="*/ 763428 w 3963828"/>
              <a:gd name="connsiteY19" fmla="*/ 1005840 h 2975610"/>
              <a:gd name="connsiteX20" fmla="*/ 732948 w 3963828"/>
              <a:gd name="connsiteY20" fmla="*/ 1005840 h 2975610"/>
              <a:gd name="connsiteX21" fmla="*/ 732948 w 3963828"/>
              <a:gd name="connsiteY21" fmla="*/ 1047750 h 2975610"/>
              <a:gd name="connsiteX22" fmla="*/ 660558 w 3963828"/>
              <a:gd name="connsiteY22" fmla="*/ 1047750 h 2975610"/>
              <a:gd name="connsiteX23" fmla="*/ 660558 w 3963828"/>
              <a:gd name="connsiteY23" fmla="*/ 1093470 h 2975610"/>
              <a:gd name="connsiteX24" fmla="*/ 569118 w 3963828"/>
              <a:gd name="connsiteY24" fmla="*/ 1093470 h 2975610"/>
              <a:gd name="connsiteX25" fmla="*/ 569118 w 3963828"/>
              <a:gd name="connsiteY25" fmla="*/ 1310640 h 2975610"/>
              <a:gd name="connsiteX26" fmla="*/ 473868 w 3963828"/>
              <a:gd name="connsiteY26" fmla="*/ 1310640 h 2975610"/>
              <a:gd name="connsiteX27" fmla="*/ 473868 w 3963828"/>
              <a:gd name="connsiteY27" fmla="*/ 1360170 h 2975610"/>
              <a:gd name="connsiteX28" fmla="*/ 378618 w 3963828"/>
              <a:gd name="connsiteY28" fmla="*/ 1360170 h 2975610"/>
              <a:gd name="connsiteX29" fmla="*/ 378618 w 3963828"/>
              <a:gd name="connsiteY29" fmla="*/ 1398270 h 2975610"/>
              <a:gd name="connsiteX30" fmla="*/ 378618 w 3963828"/>
              <a:gd name="connsiteY30" fmla="*/ 1398270 h 2975610"/>
              <a:gd name="connsiteX31" fmla="*/ 378618 w 3963828"/>
              <a:gd name="connsiteY31" fmla="*/ 1600200 h 2975610"/>
              <a:gd name="connsiteX32" fmla="*/ 329088 w 3963828"/>
              <a:gd name="connsiteY32" fmla="*/ 1600200 h 2975610"/>
              <a:gd name="connsiteX33" fmla="*/ 329088 w 3963828"/>
              <a:gd name="connsiteY33" fmla="*/ 1912620 h 2975610"/>
              <a:gd name="connsiteX34" fmla="*/ 306228 w 3963828"/>
              <a:gd name="connsiteY34" fmla="*/ 1912620 h 2975610"/>
              <a:gd name="connsiteX35" fmla="*/ 306228 w 3963828"/>
              <a:gd name="connsiteY35" fmla="*/ 1962150 h 2975610"/>
              <a:gd name="connsiteX36" fmla="*/ 279558 w 3963828"/>
              <a:gd name="connsiteY36" fmla="*/ 1962150 h 2975610"/>
              <a:gd name="connsiteX37" fmla="*/ 279558 w 3963828"/>
              <a:gd name="connsiteY37" fmla="*/ 2023110 h 2975610"/>
              <a:gd name="connsiteX38" fmla="*/ 237648 w 3963828"/>
              <a:gd name="connsiteY38" fmla="*/ 2023110 h 2975610"/>
              <a:gd name="connsiteX39" fmla="*/ 237648 w 3963828"/>
              <a:gd name="connsiteY39" fmla="*/ 2057400 h 2975610"/>
              <a:gd name="connsiteX40" fmla="*/ 214788 w 3963828"/>
              <a:gd name="connsiteY40" fmla="*/ 2057400 h 2975610"/>
              <a:gd name="connsiteX41" fmla="*/ 214788 w 3963828"/>
              <a:gd name="connsiteY41" fmla="*/ 2114550 h 2975610"/>
              <a:gd name="connsiteX42" fmla="*/ 176688 w 3963828"/>
              <a:gd name="connsiteY42" fmla="*/ 2114550 h 2975610"/>
              <a:gd name="connsiteX43" fmla="*/ 176688 w 3963828"/>
              <a:gd name="connsiteY43" fmla="*/ 2167890 h 2975610"/>
              <a:gd name="connsiteX44" fmla="*/ 161448 w 3963828"/>
              <a:gd name="connsiteY44" fmla="*/ 2167890 h 2975610"/>
              <a:gd name="connsiteX45" fmla="*/ 161448 w 3963828"/>
              <a:gd name="connsiteY45" fmla="*/ 2247900 h 2975610"/>
              <a:gd name="connsiteX46" fmla="*/ 123348 w 3963828"/>
              <a:gd name="connsiteY46" fmla="*/ 2247900 h 2975610"/>
              <a:gd name="connsiteX47" fmla="*/ 123348 w 3963828"/>
              <a:gd name="connsiteY47" fmla="*/ 2381250 h 2975610"/>
              <a:gd name="connsiteX48" fmla="*/ 123348 w 3963828"/>
              <a:gd name="connsiteY48" fmla="*/ 2571750 h 2975610"/>
              <a:gd name="connsiteX49" fmla="*/ 96678 w 3963828"/>
              <a:gd name="connsiteY49" fmla="*/ 2571750 h 2975610"/>
              <a:gd name="connsiteX50" fmla="*/ 96678 w 3963828"/>
              <a:gd name="connsiteY50" fmla="*/ 2613660 h 2975610"/>
              <a:gd name="connsiteX51" fmla="*/ 73818 w 3963828"/>
              <a:gd name="connsiteY51" fmla="*/ 2613660 h 2975610"/>
              <a:gd name="connsiteX52" fmla="*/ 73818 w 3963828"/>
              <a:gd name="connsiteY52" fmla="*/ 2823210 h 2975610"/>
              <a:gd name="connsiteX53" fmla="*/ 47148 w 3963828"/>
              <a:gd name="connsiteY53" fmla="*/ 2823210 h 2975610"/>
              <a:gd name="connsiteX54" fmla="*/ 42385 w 3963828"/>
              <a:gd name="connsiteY54" fmla="*/ 2859405 h 2975610"/>
              <a:gd name="connsiteX55" fmla="*/ 11429 w 3963828"/>
              <a:gd name="connsiteY55" fmla="*/ 2864168 h 2975610"/>
              <a:gd name="connsiteX56" fmla="*/ 0 w 3963828"/>
              <a:gd name="connsiteY56" fmla="*/ 2909411 h 2975610"/>
              <a:gd name="connsiteX57" fmla="*/ 12858 w 3963828"/>
              <a:gd name="connsiteY57" fmla="*/ 2975610 h 2975610"/>
              <a:gd name="connsiteX0" fmla="*/ 3952399 w 3952399"/>
              <a:gd name="connsiteY0" fmla="*/ 0 h 2975610"/>
              <a:gd name="connsiteX1" fmla="*/ 3952399 w 3952399"/>
              <a:gd name="connsiteY1" fmla="*/ 91440 h 2975610"/>
              <a:gd name="connsiteX2" fmla="*/ 2874169 w 3952399"/>
              <a:gd name="connsiteY2" fmla="*/ 91440 h 2975610"/>
              <a:gd name="connsiteX3" fmla="*/ 2874169 w 3952399"/>
              <a:gd name="connsiteY3" fmla="*/ 171450 h 2975610"/>
              <a:gd name="connsiteX4" fmla="*/ 2626519 w 3952399"/>
              <a:gd name="connsiteY4" fmla="*/ 171450 h 2975610"/>
              <a:gd name="connsiteX5" fmla="*/ 2626519 w 3952399"/>
              <a:gd name="connsiteY5" fmla="*/ 259080 h 2975610"/>
              <a:gd name="connsiteX6" fmla="*/ 1132999 w 3952399"/>
              <a:gd name="connsiteY6" fmla="*/ 259080 h 2975610"/>
              <a:gd name="connsiteX7" fmla="*/ 1132999 w 3952399"/>
              <a:gd name="connsiteY7" fmla="*/ 361950 h 2975610"/>
              <a:gd name="connsiteX8" fmla="*/ 1098709 w 3952399"/>
              <a:gd name="connsiteY8" fmla="*/ 361950 h 2975610"/>
              <a:gd name="connsiteX9" fmla="*/ 1098709 w 3952399"/>
              <a:gd name="connsiteY9" fmla="*/ 525780 h 2975610"/>
              <a:gd name="connsiteX10" fmla="*/ 877729 w 3952399"/>
              <a:gd name="connsiteY10" fmla="*/ 525780 h 2975610"/>
              <a:gd name="connsiteX11" fmla="*/ 877729 w 3952399"/>
              <a:gd name="connsiteY11" fmla="*/ 640080 h 2975610"/>
              <a:gd name="connsiteX12" fmla="*/ 809149 w 3952399"/>
              <a:gd name="connsiteY12" fmla="*/ 640080 h 2975610"/>
              <a:gd name="connsiteX13" fmla="*/ 809149 w 3952399"/>
              <a:gd name="connsiteY13" fmla="*/ 674370 h 2975610"/>
              <a:gd name="connsiteX14" fmla="*/ 790099 w 3952399"/>
              <a:gd name="connsiteY14" fmla="*/ 674370 h 2975610"/>
              <a:gd name="connsiteX15" fmla="*/ 790099 w 3952399"/>
              <a:gd name="connsiteY15" fmla="*/ 800100 h 2975610"/>
              <a:gd name="connsiteX16" fmla="*/ 771049 w 3952399"/>
              <a:gd name="connsiteY16" fmla="*/ 800100 h 2975610"/>
              <a:gd name="connsiteX17" fmla="*/ 771049 w 3952399"/>
              <a:gd name="connsiteY17" fmla="*/ 952500 h 2975610"/>
              <a:gd name="connsiteX18" fmla="*/ 751999 w 3952399"/>
              <a:gd name="connsiteY18" fmla="*/ 952500 h 2975610"/>
              <a:gd name="connsiteX19" fmla="*/ 751999 w 3952399"/>
              <a:gd name="connsiteY19" fmla="*/ 1005840 h 2975610"/>
              <a:gd name="connsiteX20" fmla="*/ 721519 w 3952399"/>
              <a:gd name="connsiteY20" fmla="*/ 1005840 h 2975610"/>
              <a:gd name="connsiteX21" fmla="*/ 721519 w 3952399"/>
              <a:gd name="connsiteY21" fmla="*/ 1047750 h 2975610"/>
              <a:gd name="connsiteX22" fmla="*/ 649129 w 3952399"/>
              <a:gd name="connsiteY22" fmla="*/ 1047750 h 2975610"/>
              <a:gd name="connsiteX23" fmla="*/ 649129 w 3952399"/>
              <a:gd name="connsiteY23" fmla="*/ 1093470 h 2975610"/>
              <a:gd name="connsiteX24" fmla="*/ 557689 w 3952399"/>
              <a:gd name="connsiteY24" fmla="*/ 1093470 h 2975610"/>
              <a:gd name="connsiteX25" fmla="*/ 557689 w 3952399"/>
              <a:gd name="connsiteY25" fmla="*/ 1310640 h 2975610"/>
              <a:gd name="connsiteX26" fmla="*/ 462439 w 3952399"/>
              <a:gd name="connsiteY26" fmla="*/ 1310640 h 2975610"/>
              <a:gd name="connsiteX27" fmla="*/ 462439 w 3952399"/>
              <a:gd name="connsiteY27" fmla="*/ 1360170 h 2975610"/>
              <a:gd name="connsiteX28" fmla="*/ 367189 w 3952399"/>
              <a:gd name="connsiteY28" fmla="*/ 1360170 h 2975610"/>
              <a:gd name="connsiteX29" fmla="*/ 367189 w 3952399"/>
              <a:gd name="connsiteY29" fmla="*/ 1398270 h 2975610"/>
              <a:gd name="connsiteX30" fmla="*/ 367189 w 3952399"/>
              <a:gd name="connsiteY30" fmla="*/ 1398270 h 2975610"/>
              <a:gd name="connsiteX31" fmla="*/ 367189 w 3952399"/>
              <a:gd name="connsiteY31" fmla="*/ 1600200 h 2975610"/>
              <a:gd name="connsiteX32" fmla="*/ 317659 w 3952399"/>
              <a:gd name="connsiteY32" fmla="*/ 1600200 h 2975610"/>
              <a:gd name="connsiteX33" fmla="*/ 317659 w 3952399"/>
              <a:gd name="connsiteY33" fmla="*/ 1912620 h 2975610"/>
              <a:gd name="connsiteX34" fmla="*/ 294799 w 3952399"/>
              <a:gd name="connsiteY34" fmla="*/ 1912620 h 2975610"/>
              <a:gd name="connsiteX35" fmla="*/ 294799 w 3952399"/>
              <a:gd name="connsiteY35" fmla="*/ 1962150 h 2975610"/>
              <a:gd name="connsiteX36" fmla="*/ 268129 w 3952399"/>
              <a:gd name="connsiteY36" fmla="*/ 1962150 h 2975610"/>
              <a:gd name="connsiteX37" fmla="*/ 268129 w 3952399"/>
              <a:gd name="connsiteY37" fmla="*/ 2023110 h 2975610"/>
              <a:gd name="connsiteX38" fmla="*/ 226219 w 3952399"/>
              <a:gd name="connsiteY38" fmla="*/ 2023110 h 2975610"/>
              <a:gd name="connsiteX39" fmla="*/ 226219 w 3952399"/>
              <a:gd name="connsiteY39" fmla="*/ 2057400 h 2975610"/>
              <a:gd name="connsiteX40" fmla="*/ 203359 w 3952399"/>
              <a:gd name="connsiteY40" fmla="*/ 2057400 h 2975610"/>
              <a:gd name="connsiteX41" fmla="*/ 203359 w 3952399"/>
              <a:gd name="connsiteY41" fmla="*/ 2114550 h 2975610"/>
              <a:gd name="connsiteX42" fmla="*/ 165259 w 3952399"/>
              <a:gd name="connsiteY42" fmla="*/ 2114550 h 2975610"/>
              <a:gd name="connsiteX43" fmla="*/ 165259 w 3952399"/>
              <a:gd name="connsiteY43" fmla="*/ 2167890 h 2975610"/>
              <a:gd name="connsiteX44" fmla="*/ 150019 w 3952399"/>
              <a:gd name="connsiteY44" fmla="*/ 2167890 h 2975610"/>
              <a:gd name="connsiteX45" fmla="*/ 150019 w 3952399"/>
              <a:gd name="connsiteY45" fmla="*/ 2247900 h 2975610"/>
              <a:gd name="connsiteX46" fmla="*/ 111919 w 3952399"/>
              <a:gd name="connsiteY46" fmla="*/ 2247900 h 2975610"/>
              <a:gd name="connsiteX47" fmla="*/ 111919 w 3952399"/>
              <a:gd name="connsiteY47" fmla="*/ 2381250 h 2975610"/>
              <a:gd name="connsiteX48" fmla="*/ 111919 w 3952399"/>
              <a:gd name="connsiteY48" fmla="*/ 2571750 h 2975610"/>
              <a:gd name="connsiteX49" fmla="*/ 85249 w 3952399"/>
              <a:gd name="connsiteY49" fmla="*/ 2571750 h 2975610"/>
              <a:gd name="connsiteX50" fmla="*/ 85249 w 3952399"/>
              <a:gd name="connsiteY50" fmla="*/ 2613660 h 2975610"/>
              <a:gd name="connsiteX51" fmla="*/ 62389 w 3952399"/>
              <a:gd name="connsiteY51" fmla="*/ 2613660 h 2975610"/>
              <a:gd name="connsiteX52" fmla="*/ 62389 w 3952399"/>
              <a:gd name="connsiteY52" fmla="*/ 2823210 h 2975610"/>
              <a:gd name="connsiteX53" fmla="*/ 35719 w 3952399"/>
              <a:gd name="connsiteY53" fmla="*/ 2823210 h 2975610"/>
              <a:gd name="connsiteX54" fmla="*/ 30956 w 3952399"/>
              <a:gd name="connsiteY54" fmla="*/ 2859405 h 2975610"/>
              <a:gd name="connsiteX55" fmla="*/ 0 w 3952399"/>
              <a:gd name="connsiteY55" fmla="*/ 2864168 h 2975610"/>
              <a:gd name="connsiteX56" fmla="*/ 1429 w 3952399"/>
              <a:gd name="connsiteY56" fmla="*/ 2975610 h 2975610"/>
              <a:gd name="connsiteX0" fmla="*/ 3952399 w 3952399"/>
              <a:gd name="connsiteY0" fmla="*/ 0 h 2975610"/>
              <a:gd name="connsiteX1" fmla="*/ 3952399 w 3952399"/>
              <a:gd name="connsiteY1" fmla="*/ 91440 h 2975610"/>
              <a:gd name="connsiteX2" fmla="*/ 2874169 w 3952399"/>
              <a:gd name="connsiteY2" fmla="*/ 91440 h 2975610"/>
              <a:gd name="connsiteX3" fmla="*/ 2874169 w 3952399"/>
              <a:gd name="connsiteY3" fmla="*/ 171450 h 2975610"/>
              <a:gd name="connsiteX4" fmla="*/ 2626519 w 3952399"/>
              <a:gd name="connsiteY4" fmla="*/ 171450 h 2975610"/>
              <a:gd name="connsiteX5" fmla="*/ 2626519 w 3952399"/>
              <a:gd name="connsiteY5" fmla="*/ 259080 h 2975610"/>
              <a:gd name="connsiteX6" fmla="*/ 1132999 w 3952399"/>
              <a:gd name="connsiteY6" fmla="*/ 259080 h 2975610"/>
              <a:gd name="connsiteX7" fmla="*/ 1132999 w 3952399"/>
              <a:gd name="connsiteY7" fmla="*/ 361950 h 2975610"/>
              <a:gd name="connsiteX8" fmla="*/ 1098709 w 3952399"/>
              <a:gd name="connsiteY8" fmla="*/ 361950 h 2975610"/>
              <a:gd name="connsiteX9" fmla="*/ 1098709 w 3952399"/>
              <a:gd name="connsiteY9" fmla="*/ 525780 h 2975610"/>
              <a:gd name="connsiteX10" fmla="*/ 877729 w 3952399"/>
              <a:gd name="connsiteY10" fmla="*/ 525780 h 2975610"/>
              <a:gd name="connsiteX11" fmla="*/ 877729 w 3952399"/>
              <a:gd name="connsiteY11" fmla="*/ 640080 h 2975610"/>
              <a:gd name="connsiteX12" fmla="*/ 809149 w 3952399"/>
              <a:gd name="connsiteY12" fmla="*/ 640080 h 2975610"/>
              <a:gd name="connsiteX13" fmla="*/ 809149 w 3952399"/>
              <a:gd name="connsiteY13" fmla="*/ 674370 h 2975610"/>
              <a:gd name="connsiteX14" fmla="*/ 790099 w 3952399"/>
              <a:gd name="connsiteY14" fmla="*/ 674370 h 2975610"/>
              <a:gd name="connsiteX15" fmla="*/ 790099 w 3952399"/>
              <a:gd name="connsiteY15" fmla="*/ 800100 h 2975610"/>
              <a:gd name="connsiteX16" fmla="*/ 771049 w 3952399"/>
              <a:gd name="connsiteY16" fmla="*/ 800100 h 2975610"/>
              <a:gd name="connsiteX17" fmla="*/ 771049 w 3952399"/>
              <a:gd name="connsiteY17" fmla="*/ 952500 h 2975610"/>
              <a:gd name="connsiteX18" fmla="*/ 751999 w 3952399"/>
              <a:gd name="connsiteY18" fmla="*/ 952500 h 2975610"/>
              <a:gd name="connsiteX19" fmla="*/ 751999 w 3952399"/>
              <a:gd name="connsiteY19" fmla="*/ 1005840 h 2975610"/>
              <a:gd name="connsiteX20" fmla="*/ 721519 w 3952399"/>
              <a:gd name="connsiteY20" fmla="*/ 1005840 h 2975610"/>
              <a:gd name="connsiteX21" fmla="*/ 721519 w 3952399"/>
              <a:gd name="connsiteY21" fmla="*/ 1047750 h 2975610"/>
              <a:gd name="connsiteX22" fmla="*/ 649129 w 3952399"/>
              <a:gd name="connsiteY22" fmla="*/ 1047750 h 2975610"/>
              <a:gd name="connsiteX23" fmla="*/ 649129 w 3952399"/>
              <a:gd name="connsiteY23" fmla="*/ 1093470 h 2975610"/>
              <a:gd name="connsiteX24" fmla="*/ 557689 w 3952399"/>
              <a:gd name="connsiteY24" fmla="*/ 1093470 h 2975610"/>
              <a:gd name="connsiteX25" fmla="*/ 557689 w 3952399"/>
              <a:gd name="connsiteY25" fmla="*/ 1310640 h 2975610"/>
              <a:gd name="connsiteX26" fmla="*/ 462439 w 3952399"/>
              <a:gd name="connsiteY26" fmla="*/ 1310640 h 2975610"/>
              <a:gd name="connsiteX27" fmla="*/ 462439 w 3952399"/>
              <a:gd name="connsiteY27" fmla="*/ 1360170 h 2975610"/>
              <a:gd name="connsiteX28" fmla="*/ 367189 w 3952399"/>
              <a:gd name="connsiteY28" fmla="*/ 1360170 h 2975610"/>
              <a:gd name="connsiteX29" fmla="*/ 367189 w 3952399"/>
              <a:gd name="connsiteY29" fmla="*/ 1398270 h 2975610"/>
              <a:gd name="connsiteX30" fmla="*/ 367189 w 3952399"/>
              <a:gd name="connsiteY30" fmla="*/ 1398270 h 2975610"/>
              <a:gd name="connsiteX31" fmla="*/ 367189 w 3952399"/>
              <a:gd name="connsiteY31" fmla="*/ 1600200 h 2975610"/>
              <a:gd name="connsiteX32" fmla="*/ 317659 w 3952399"/>
              <a:gd name="connsiteY32" fmla="*/ 1600200 h 2975610"/>
              <a:gd name="connsiteX33" fmla="*/ 317659 w 3952399"/>
              <a:gd name="connsiteY33" fmla="*/ 1912620 h 2975610"/>
              <a:gd name="connsiteX34" fmla="*/ 294799 w 3952399"/>
              <a:gd name="connsiteY34" fmla="*/ 1912620 h 2975610"/>
              <a:gd name="connsiteX35" fmla="*/ 294799 w 3952399"/>
              <a:gd name="connsiteY35" fmla="*/ 1962150 h 2975610"/>
              <a:gd name="connsiteX36" fmla="*/ 268129 w 3952399"/>
              <a:gd name="connsiteY36" fmla="*/ 1962150 h 2975610"/>
              <a:gd name="connsiteX37" fmla="*/ 268129 w 3952399"/>
              <a:gd name="connsiteY37" fmla="*/ 2023110 h 2975610"/>
              <a:gd name="connsiteX38" fmla="*/ 245269 w 3952399"/>
              <a:gd name="connsiteY38" fmla="*/ 2004060 h 2975610"/>
              <a:gd name="connsiteX39" fmla="*/ 226219 w 3952399"/>
              <a:gd name="connsiteY39" fmla="*/ 2057400 h 2975610"/>
              <a:gd name="connsiteX40" fmla="*/ 203359 w 3952399"/>
              <a:gd name="connsiteY40" fmla="*/ 2057400 h 2975610"/>
              <a:gd name="connsiteX41" fmla="*/ 203359 w 3952399"/>
              <a:gd name="connsiteY41" fmla="*/ 2114550 h 2975610"/>
              <a:gd name="connsiteX42" fmla="*/ 165259 w 3952399"/>
              <a:gd name="connsiteY42" fmla="*/ 2114550 h 2975610"/>
              <a:gd name="connsiteX43" fmla="*/ 165259 w 3952399"/>
              <a:gd name="connsiteY43" fmla="*/ 2167890 h 2975610"/>
              <a:gd name="connsiteX44" fmla="*/ 150019 w 3952399"/>
              <a:gd name="connsiteY44" fmla="*/ 2167890 h 2975610"/>
              <a:gd name="connsiteX45" fmla="*/ 150019 w 3952399"/>
              <a:gd name="connsiteY45" fmla="*/ 2247900 h 2975610"/>
              <a:gd name="connsiteX46" fmla="*/ 111919 w 3952399"/>
              <a:gd name="connsiteY46" fmla="*/ 2247900 h 2975610"/>
              <a:gd name="connsiteX47" fmla="*/ 111919 w 3952399"/>
              <a:gd name="connsiteY47" fmla="*/ 2381250 h 2975610"/>
              <a:gd name="connsiteX48" fmla="*/ 111919 w 3952399"/>
              <a:gd name="connsiteY48" fmla="*/ 2571750 h 2975610"/>
              <a:gd name="connsiteX49" fmla="*/ 85249 w 3952399"/>
              <a:gd name="connsiteY49" fmla="*/ 2571750 h 2975610"/>
              <a:gd name="connsiteX50" fmla="*/ 85249 w 3952399"/>
              <a:gd name="connsiteY50" fmla="*/ 2613660 h 2975610"/>
              <a:gd name="connsiteX51" fmla="*/ 62389 w 3952399"/>
              <a:gd name="connsiteY51" fmla="*/ 2613660 h 2975610"/>
              <a:gd name="connsiteX52" fmla="*/ 62389 w 3952399"/>
              <a:gd name="connsiteY52" fmla="*/ 2823210 h 2975610"/>
              <a:gd name="connsiteX53" fmla="*/ 35719 w 3952399"/>
              <a:gd name="connsiteY53" fmla="*/ 2823210 h 2975610"/>
              <a:gd name="connsiteX54" fmla="*/ 30956 w 3952399"/>
              <a:gd name="connsiteY54" fmla="*/ 2859405 h 2975610"/>
              <a:gd name="connsiteX55" fmla="*/ 0 w 3952399"/>
              <a:gd name="connsiteY55" fmla="*/ 2864168 h 2975610"/>
              <a:gd name="connsiteX56" fmla="*/ 1429 w 3952399"/>
              <a:gd name="connsiteY56" fmla="*/ 2975610 h 2975610"/>
              <a:gd name="connsiteX0" fmla="*/ 3952399 w 3952399"/>
              <a:gd name="connsiteY0" fmla="*/ 0 h 2975610"/>
              <a:gd name="connsiteX1" fmla="*/ 3952399 w 3952399"/>
              <a:gd name="connsiteY1" fmla="*/ 91440 h 2975610"/>
              <a:gd name="connsiteX2" fmla="*/ 2874169 w 3952399"/>
              <a:gd name="connsiteY2" fmla="*/ 91440 h 2975610"/>
              <a:gd name="connsiteX3" fmla="*/ 2874169 w 3952399"/>
              <a:gd name="connsiteY3" fmla="*/ 171450 h 2975610"/>
              <a:gd name="connsiteX4" fmla="*/ 2626519 w 3952399"/>
              <a:gd name="connsiteY4" fmla="*/ 171450 h 2975610"/>
              <a:gd name="connsiteX5" fmla="*/ 2626519 w 3952399"/>
              <a:gd name="connsiteY5" fmla="*/ 259080 h 2975610"/>
              <a:gd name="connsiteX6" fmla="*/ 1132999 w 3952399"/>
              <a:gd name="connsiteY6" fmla="*/ 259080 h 2975610"/>
              <a:gd name="connsiteX7" fmla="*/ 1132999 w 3952399"/>
              <a:gd name="connsiteY7" fmla="*/ 361950 h 2975610"/>
              <a:gd name="connsiteX8" fmla="*/ 1098709 w 3952399"/>
              <a:gd name="connsiteY8" fmla="*/ 361950 h 2975610"/>
              <a:gd name="connsiteX9" fmla="*/ 1098709 w 3952399"/>
              <a:gd name="connsiteY9" fmla="*/ 525780 h 2975610"/>
              <a:gd name="connsiteX10" fmla="*/ 877729 w 3952399"/>
              <a:gd name="connsiteY10" fmla="*/ 525780 h 2975610"/>
              <a:gd name="connsiteX11" fmla="*/ 877729 w 3952399"/>
              <a:gd name="connsiteY11" fmla="*/ 640080 h 2975610"/>
              <a:gd name="connsiteX12" fmla="*/ 809149 w 3952399"/>
              <a:gd name="connsiteY12" fmla="*/ 640080 h 2975610"/>
              <a:gd name="connsiteX13" fmla="*/ 809149 w 3952399"/>
              <a:gd name="connsiteY13" fmla="*/ 674370 h 2975610"/>
              <a:gd name="connsiteX14" fmla="*/ 790099 w 3952399"/>
              <a:gd name="connsiteY14" fmla="*/ 674370 h 2975610"/>
              <a:gd name="connsiteX15" fmla="*/ 790099 w 3952399"/>
              <a:gd name="connsiteY15" fmla="*/ 800100 h 2975610"/>
              <a:gd name="connsiteX16" fmla="*/ 771049 w 3952399"/>
              <a:gd name="connsiteY16" fmla="*/ 800100 h 2975610"/>
              <a:gd name="connsiteX17" fmla="*/ 771049 w 3952399"/>
              <a:gd name="connsiteY17" fmla="*/ 952500 h 2975610"/>
              <a:gd name="connsiteX18" fmla="*/ 751999 w 3952399"/>
              <a:gd name="connsiteY18" fmla="*/ 952500 h 2975610"/>
              <a:gd name="connsiteX19" fmla="*/ 751999 w 3952399"/>
              <a:gd name="connsiteY19" fmla="*/ 1005840 h 2975610"/>
              <a:gd name="connsiteX20" fmla="*/ 721519 w 3952399"/>
              <a:gd name="connsiteY20" fmla="*/ 1005840 h 2975610"/>
              <a:gd name="connsiteX21" fmla="*/ 721519 w 3952399"/>
              <a:gd name="connsiteY21" fmla="*/ 1047750 h 2975610"/>
              <a:gd name="connsiteX22" fmla="*/ 649129 w 3952399"/>
              <a:gd name="connsiteY22" fmla="*/ 1047750 h 2975610"/>
              <a:gd name="connsiteX23" fmla="*/ 649129 w 3952399"/>
              <a:gd name="connsiteY23" fmla="*/ 1093470 h 2975610"/>
              <a:gd name="connsiteX24" fmla="*/ 557689 w 3952399"/>
              <a:gd name="connsiteY24" fmla="*/ 1093470 h 2975610"/>
              <a:gd name="connsiteX25" fmla="*/ 557689 w 3952399"/>
              <a:gd name="connsiteY25" fmla="*/ 1310640 h 2975610"/>
              <a:gd name="connsiteX26" fmla="*/ 462439 w 3952399"/>
              <a:gd name="connsiteY26" fmla="*/ 1310640 h 2975610"/>
              <a:gd name="connsiteX27" fmla="*/ 462439 w 3952399"/>
              <a:gd name="connsiteY27" fmla="*/ 1360170 h 2975610"/>
              <a:gd name="connsiteX28" fmla="*/ 367189 w 3952399"/>
              <a:gd name="connsiteY28" fmla="*/ 1360170 h 2975610"/>
              <a:gd name="connsiteX29" fmla="*/ 367189 w 3952399"/>
              <a:gd name="connsiteY29" fmla="*/ 1398270 h 2975610"/>
              <a:gd name="connsiteX30" fmla="*/ 367189 w 3952399"/>
              <a:gd name="connsiteY30" fmla="*/ 1398270 h 2975610"/>
              <a:gd name="connsiteX31" fmla="*/ 367189 w 3952399"/>
              <a:gd name="connsiteY31" fmla="*/ 1600200 h 2975610"/>
              <a:gd name="connsiteX32" fmla="*/ 317659 w 3952399"/>
              <a:gd name="connsiteY32" fmla="*/ 1600200 h 2975610"/>
              <a:gd name="connsiteX33" fmla="*/ 317659 w 3952399"/>
              <a:gd name="connsiteY33" fmla="*/ 1912620 h 2975610"/>
              <a:gd name="connsiteX34" fmla="*/ 294799 w 3952399"/>
              <a:gd name="connsiteY34" fmla="*/ 1912620 h 2975610"/>
              <a:gd name="connsiteX35" fmla="*/ 294799 w 3952399"/>
              <a:gd name="connsiteY35" fmla="*/ 1962150 h 2975610"/>
              <a:gd name="connsiteX36" fmla="*/ 268129 w 3952399"/>
              <a:gd name="connsiteY36" fmla="*/ 1962150 h 2975610"/>
              <a:gd name="connsiteX37" fmla="*/ 268129 w 3952399"/>
              <a:gd name="connsiteY37" fmla="*/ 2023110 h 2975610"/>
              <a:gd name="connsiteX38" fmla="*/ 245269 w 3952399"/>
              <a:gd name="connsiteY38" fmla="*/ 2004060 h 2975610"/>
              <a:gd name="connsiteX39" fmla="*/ 242887 w 3952399"/>
              <a:gd name="connsiteY39" fmla="*/ 2057400 h 2975610"/>
              <a:gd name="connsiteX40" fmla="*/ 203359 w 3952399"/>
              <a:gd name="connsiteY40" fmla="*/ 2057400 h 2975610"/>
              <a:gd name="connsiteX41" fmla="*/ 203359 w 3952399"/>
              <a:gd name="connsiteY41" fmla="*/ 2114550 h 2975610"/>
              <a:gd name="connsiteX42" fmla="*/ 165259 w 3952399"/>
              <a:gd name="connsiteY42" fmla="*/ 2114550 h 2975610"/>
              <a:gd name="connsiteX43" fmla="*/ 165259 w 3952399"/>
              <a:gd name="connsiteY43" fmla="*/ 2167890 h 2975610"/>
              <a:gd name="connsiteX44" fmla="*/ 150019 w 3952399"/>
              <a:gd name="connsiteY44" fmla="*/ 2167890 h 2975610"/>
              <a:gd name="connsiteX45" fmla="*/ 150019 w 3952399"/>
              <a:gd name="connsiteY45" fmla="*/ 2247900 h 2975610"/>
              <a:gd name="connsiteX46" fmla="*/ 111919 w 3952399"/>
              <a:gd name="connsiteY46" fmla="*/ 2247900 h 2975610"/>
              <a:gd name="connsiteX47" fmla="*/ 111919 w 3952399"/>
              <a:gd name="connsiteY47" fmla="*/ 2381250 h 2975610"/>
              <a:gd name="connsiteX48" fmla="*/ 111919 w 3952399"/>
              <a:gd name="connsiteY48" fmla="*/ 2571750 h 2975610"/>
              <a:gd name="connsiteX49" fmla="*/ 85249 w 3952399"/>
              <a:gd name="connsiteY49" fmla="*/ 2571750 h 2975610"/>
              <a:gd name="connsiteX50" fmla="*/ 85249 w 3952399"/>
              <a:gd name="connsiteY50" fmla="*/ 2613660 h 2975610"/>
              <a:gd name="connsiteX51" fmla="*/ 62389 w 3952399"/>
              <a:gd name="connsiteY51" fmla="*/ 2613660 h 2975610"/>
              <a:gd name="connsiteX52" fmla="*/ 62389 w 3952399"/>
              <a:gd name="connsiteY52" fmla="*/ 2823210 h 2975610"/>
              <a:gd name="connsiteX53" fmla="*/ 35719 w 3952399"/>
              <a:gd name="connsiteY53" fmla="*/ 2823210 h 2975610"/>
              <a:gd name="connsiteX54" fmla="*/ 30956 w 3952399"/>
              <a:gd name="connsiteY54" fmla="*/ 2859405 h 2975610"/>
              <a:gd name="connsiteX55" fmla="*/ 0 w 3952399"/>
              <a:gd name="connsiteY55" fmla="*/ 2864168 h 2975610"/>
              <a:gd name="connsiteX56" fmla="*/ 1429 w 3952399"/>
              <a:gd name="connsiteY56" fmla="*/ 2975610 h 2975610"/>
              <a:gd name="connsiteX0" fmla="*/ 3952399 w 3952399"/>
              <a:gd name="connsiteY0" fmla="*/ 0 h 2975610"/>
              <a:gd name="connsiteX1" fmla="*/ 3952399 w 3952399"/>
              <a:gd name="connsiteY1" fmla="*/ 91440 h 2975610"/>
              <a:gd name="connsiteX2" fmla="*/ 2874169 w 3952399"/>
              <a:gd name="connsiteY2" fmla="*/ 91440 h 2975610"/>
              <a:gd name="connsiteX3" fmla="*/ 2874169 w 3952399"/>
              <a:gd name="connsiteY3" fmla="*/ 171450 h 2975610"/>
              <a:gd name="connsiteX4" fmla="*/ 2626519 w 3952399"/>
              <a:gd name="connsiteY4" fmla="*/ 171450 h 2975610"/>
              <a:gd name="connsiteX5" fmla="*/ 2626519 w 3952399"/>
              <a:gd name="connsiteY5" fmla="*/ 259080 h 2975610"/>
              <a:gd name="connsiteX6" fmla="*/ 1132999 w 3952399"/>
              <a:gd name="connsiteY6" fmla="*/ 259080 h 2975610"/>
              <a:gd name="connsiteX7" fmla="*/ 1132999 w 3952399"/>
              <a:gd name="connsiteY7" fmla="*/ 361950 h 2975610"/>
              <a:gd name="connsiteX8" fmla="*/ 1098709 w 3952399"/>
              <a:gd name="connsiteY8" fmla="*/ 361950 h 2975610"/>
              <a:gd name="connsiteX9" fmla="*/ 1098709 w 3952399"/>
              <a:gd name="connsiteY9" fmla="*/ 525780 h 2975610"/>
              <a:gd name="connsiteX10" fmla="*/ 877729 w 3952399"/>
              <a:gd name="connsiteY10" fmla="*/ 525780 h 2975610"/>
              <a:gd name="connsiteX11" fmla="*/ 877729 w 3952399"/>
              <a:gd name="connsiteY11" fmla="*/ 640080 h 2975610"/>
              <a:gd name="connsiteX12" fmla="*/ 809149 w 3952399"/>
              <a:gd name="connsiteY12" fmla="*/ 640080 h 2975610"/>
              <a:gd name="connsiteX13" fmla="*/ 809149 w 3952399"/>
              <a:gd name="connsiteY13" fmla="*/ 674370 h 2975610"/>
              <a:gd name="connsiteX14" fmla="*/ 790099 w 3952399"/>
              <a:gd name="connsiteY14" fmla="*/ 674370 h 2975610"/>
              <a:gd name="connsiteX15" fmla="*/ 790099 w 3952399"/>
              <a:gd name="connsiteY15" fmla="*/ 800100 h 2975610"/>
              <a:gd name="connsiteX16" fmla="*/ 771049 w 3952399"/>
              <a:gd name="connsiteY16" fmla="*/ 800100 h 2975610"/>
              <a:gd name="connsiteX17" fmla="*/ 771049 w 3952399"/>
              <a:gd name="connsiteY17" fmla="*/ 952500 h 2975610"/>
              <a:gd name="connsiteX18" fmla="*/ 751999 w 3952399"/>
              <a:gd name="connsiteY18" fmla="*/ 952500 h 2975610"/>
              <a:gd name="connsiteX19" fmla="*/ 751999 w 3952399"/>
              <a:gd name="connsiteY19" fmla="*/ 1005840 h 2975610"/>
              <a:gd name="connsiteX20" fmla="*/ 721519 w 3952399"/>
              <a:gd name="connsiteY20" fmla="*/ 1005840 h 2975610"/>
              <a:gd name="connsiteX21" fmla="*/ 721519 w 3952399"/>
              <a:gd name="connsiteY21" fmla="*/ 1047750 h 2975610"/>
              <a:gd name="connsiteX22" fmla="*/ 649129 w 3952399"/>
              <a:gd name="connsiteY22" fmla="*/ 1047750 h 2975610"/>
              <a:gd name="connsiteX23" fmla="*/ 649129 w 3952399"/>
              <a:gd name="connsiteY23" fmla="*/ 1093470 h 2975610"/>
              <a:gd name="connsiteX24" fmla="*/ 557689 w 3952399"/>
              <a:gd name="connsiteY24" fmla="*/ 1093470 h 2975610"/>
              <a:gd name="connsiteX25" fmla="*/ 557689 w 3952399"/>
              <a:gd name="connsiteY25" fmla="*/ 1310640 h 2975610"/>
              <a:gd name="connsiteX26" fmla="*/ 462439 w 3952399"/>
              <a:gd name="connsiteY26" fmla="*/ 1310640 h 2975610"/>
              <a:gd name="connsiteX27" fmla="*/ 462439 w 3952399"/>
              <a:gd name="connsiteY27" fmla="*/ 1360170 h 2975610"/>
              <a:gd name="connsiteX28" fmla="*/ 367189 w 3952399"/>
              <a:gd name="connsiteY28" fmla="*/ 1360170 h 2975610"/>
              <a:gd name="connsiteX29" fmla="*/ 367189 w 3952399"/>
              <a:gd name="connsiteY29" fmla="*/ 1398270 h 2975610"/>
              <a:gd name="connsiteX30" fmla="*/ 367189 w 3952399"/>
              <a:gd name="connsiteY30" fmla="*/ 1398270 h 2975610"/>
              <a:gd name="connsiteX31" fmla="*/ 367189 w 3952399"/>
              <a:gd name="connsiteY31" fmla="*/ 1600200 h 2975610"/>
              <a:gd name="connsiteX32" fmla="*/ 317659 w 3952399"/>
              <a:gd name="connsiteY32" fmla="*/ 1600200 h 2975610"/>
              <a:gd name="connsiteX33" fmla="*/ 317659 w 3952399"/>
              <a:gd name="connsiteY33" fmla="*/ 1912620 h 2975610"/>
              <a:gd name="connsiteX34" fmla="*/ 294799 w 3952399"/>
              <a:gd name="connsiteY34" fmla="*/ 1912620 h 2975610"/>
              <a:gd name="connsiteX35" fmla="*/ 294799 w 3952399"/>
              <a:gd name="connsiteY35" fmla="*/ 1962150 h 2975610"/>
              <a:gd name="connsiteX36" fmla="*/ 268129 w 3952399"/>
              <a:gd name="connsiteY36" fmla="*/ 1962150 h 2975610"/>
              <a:gd name="connsiteX37" fmla="*/ 268129 w 3952399"/>
              <a:gd name="connsiteY37" fmla="*/ 2023110 h 2975610"/>
              <a:gd name="connsiteX38" fmla="*/ 242888 w 3952399"/>
              <a:gd name="connsiteY38" fmla="*/ 2018347 h 2975610"/>
              <a:gd name="connsiteX39" fmla="*/ 242887 w 3952399"/>
              <a:gd name="connsiteY39" fmla="*/ 2057400 h 2975610"/>
              <a:gd name="connsiteX40" fmla="*/ 203359 w 3952399"/>
              <a:gd name="connsiteY40" fmla="*/ 2057400 h 2975610"/>
              <a:gd name="connsiteX41" fmla="*/ 203359 w 3952399"/>
              <a:gd name="connsiteY41" fmla="*/ 2114550 h 2975610"/>
              <a:gd name="connsiteX42" fmla="*/ 165259 w 3952399"/>
              <a:gd name="connsiteY42" fmla="*/ 2114550 h 2975610"/>
              <a:gd name="connsiteX43" fmla="*/ 165259 w 3952399"/>
              <a:gd name="connsiteY43" fmla="*/ 2167890 h 2975610"/>
              <a:gd name="connsiteX44" fmla="*/ 150019 w 3952399"/>
              <a:gd name="connsiteY44" fmla="*/ 2167890 h 2975610"/>
              <a:gd name="connsiteX45" fmla="*/ 150019 w 3952399"/>
              <a:gd name="connsiteY45" fmla="*/ 2247900 h 2975610"/>
              <a:gd name="connsiteX46" fmla="*/ 111919 w 3952399"/>
              <a:gd name="connsiteY46" fmla="*/ 2247900 h 2975610"/>
              <a:gd name="connsiteX47" fmla="*/ 111919 w 3952399"/>
              <a:gd name="connsiteY47" fmla="*/ 2381250 h 2975610"/>
              <a:gd name="connsiteX48" fmla="*/ 111919 w 3952399"/>
              <a:gd name="connsiteY48" fmla="*/ 2571750 h 2975610"/>
              <a:gd name="connsiteX49" fmla="*/ 85249 w 3952399"/>
              <a:gd name="connsiteY49" fmla="*/ 2571750 h 2975610"/>
              <a:gd name="connsiteX50" fmla="*/ 85249 w 3952399"/>
              <a:gd name="connsiteY50" fmla="*/ 2613660 h 2975610"/>
              <a:gd name="connsiteX51" fmla="*/ 62389 w 3952399"/>
              <a:gd name="connsiteY51" fmla="*/ 2613660 h 2975610"/>
              <a:gd name="connsiteX52" fmla="*/ 62389 w 3952399"/>
              <a:gd name="connsiteY52" fmla="*/ 2823210 h 2975610"/>
              <a:gd name="connsiteX53" fmla="*/ 35719 w 3952399"/>
              <a:gd name="connsiteY53" fmla="*/ 2823210 h 2975610"/>
              <a:gd name="connsiteX54" fmla="*/ 30956 w 3952399"/>
              <a:gd name="connsiteY54" fmla="*/ 2859405 h 2975610"/>
              <a:gd name="connsiteX55" fmla="*/ 0 w 3952399"/>
              <a:gd name="connsiteY55" fmla="*/ 2864168 h 2975610"/>
              <a:gd name="connsiteX56" fmla="*/ 1429 w 3952399"/>
              <a:gd name="connsiteY56" fmla="*/ 2975610 h 2975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3952399" h="2975610">
                <a:moveTo>
                  <a:pt x="3952399" y="0"/>
                </a:moveTo>
                <a:lnTo>
                  <a:pt x="3952399" y="91440"/>
                </a:lnTo>
                <a:lnTo>
                  <a:pt x="2874169" y="91440"/>
                </a:lnTo>
                <a:lnTo>
                  <a:pt x="2874169" y="171450"/>
                </a:lnTo>
                <a:lnTo>
                  <a:pt x="2626519" y="171450"/>
                </a:lnTo>
                <a:lnTo>
                  <a:pt x="2626519" y="259080"/>
                </a:lnTo>
                <a:lnTo>
                  <a:pt x="1132999" y="259080"/>
                </a:lnTo>
                <a:lnTo>
                  <a:pt x="1132999" y="361950"/>
                </a:lnTo>
                <a:lnTo>
                  <a:pt x="1098709" y="361950"/>
                </a:lnTo>
                <a:lnTo>
                  <a:pt x="1098709" y="525780"/>
                </a:lnTo>
                <a:lnTo>
                  <a:pt x="877729" y="525780"/>
                </a:lnTo>
                <a:lnTo>
                  <a:pt x="877729" y="640080"/>
                </a:lnTo>
                <a:lnTo>
                  <a:pt x="809149" y="640080"/>
                </a:lnTo>
                <a:lnTo>
                  <a:pt x="809149" y="674370"/>
                </a:lnTo>
                <a:lnTo>
                  <a:pt x="790099" y="674370"/>
                </a:lnTo>
                <a:lnTo>
                  <a:pt x="790099" y="800100"/>
                </a:lnTo>
                <a:lnTo>
                  <a:pt x="771049" y="800100"/>
                </a:lnTo>
                <a:lnTo>
                  <a:pt x="771049" y="952500"/>
                </a:lnTo>
                <a:lnTo>
                  <a:pt x="751999" y="952500"/>
                </a:lnTo>
                <a:lnTo>
                  <a:pt x="751999" y="1005840"/>
                </a:lnTo>
                <a:lnTo>
                  <a:pt x="721519" y="1005840"/>
                </a:lnTo>
                <a:lnTo>
                  <a:pt x="721519" y="1047750"/>
                </a:lnTo>
                <a:lnTo>
                  <a:pt x="649129" y="1047750"/>
                </a:lnTo>
                <a:lnTo>
                  <a:pt x="649129" y="1093470"/>
                </a:lnTo>
                <a:lnTo>
                  <a:pt x="557689" y="1093470"/>
                </a:lnTo>
                <a:lnTo>
                  <a:pt x="557689" y="1310640"/>
                </a:lnTo>
                <a:lnTo>
                  <a:pt x="462439" y="1310640"/>
                </a:lnTo>
                <a:lnTo>
                  <a:pt x="462439" y="1360170"/>
                </a:lnTo>
                <a:lnTo>
                  <a:pt x="367189" y="1360170"/>
                </a:lnTo>
                <a:lnTo>
                  <a:pt x="367189" y="1398270"/>
                </a:lnTo>
                <a:lnTo>
                  <a:pt x="367189" y="1398270"/>
                </a:lnTo>
                <a:lnTo>
                  <a:pt x="367189" y="1600200"/>
                </a:lnTo>
                <a:lnTo>
                  <a:pt x="317659" y="1600200"/>
                </a:lnTo>
                <a:lnTo>
                  <a:pt x="317659" y="1912620"/>
                </a:lnTo>
                <a:lnTo>
                  <a:pt x="294799" y="1912620"/>
                </a:lnTo>
                <a:lnTo>
                  <a:pt x="294799" y="1962150"/>
                </a:lnTo>
                <a:lnTo>
                  <a:pt x="268129" y="1962150"/>
                </a:lnTo>
                <a:lnTo>
                  <a:pt x="268129" y="2023110"/>
                </a:lnTo>
                <a:lnTo>
                  <a:pt x="242888" y="2018347"/>
                </a:lnTo>
                <a:cubicBezTo>
                  <a:pt x="242888" y="2031365"/>
                  <a:pt x="242887" y="2044382"/>
                  <a:pt x="242887" y="2057400"/>
                </a:cubicBezTo>
                <a:lnTo>
                  <a:pt x="203359" y="2057400"/>
                </a:lnTo>
                <a:lnTo>
                  <a:pt x="203359" y="2114550"/>
                </a:lnTo>
                <a:lnTo>
                  <a:pt x="165259" y="2114550"/>
                </a:lnTo>
                <a:lnTo>
                  <a:pt x="165259" y="2167890"/>
                </a:lnTo>
                <a:lnTo>
                  <a:pt x="150019" y="2167890"/>
                </a:lnTo>
                <a:lnTo>
                  <a:pt x="150019" y="2247900"/>
                </a:lnTo>
                <a:lnTo>
                  <a:pt x="111919" y="2247900"/>
                </a:lnTo>
                <a:lnTo>
                  <a:pt x="111919" y="2381250"/>
                </a:lnTo>
                <a:lnTo>
                  <a:pt x="111919" y="2571750"/>
                </a:lnTo>
                <a:lnTo>
                  <a:pt x="85249" y="2571750"/>
                </a:lnTo>
                <a:lnTo>
                  <a:pt x="85249" y="2613660"/>
                </a:lnTo>
                <a:lnTo>
                  <a:pt x="62389" y="2613660"/>
                </a:lnTo>
                <a:lnTo>
                  <a:pt x="62389" y="2823210"/>
                </a:lnTo>
                <a:lnTo>
                  <a:pt x="35719" y="2823210"/>
                </a:lnTo>
                <a:lnTo>
                  <a:pt x="30956" y="2859405"/>
                </a:lnTo>
                <a:lnTo>
                  <a:pt x="0" y="2864168"/>
                </a:lnTo>
                <a:cubicBezTo>
                  <a:pt x="476" y="2901315"/>
                  <a:pt x="953" y="2938463"/>
                  <a:pt x="1429" y="2975610"/>
                </a:cubicBezTo>
              </a:path>
            </a:pathLst>
          </a:custGeom>
          <a:noFill/>
          <a:ln w="28575">
            <a:solidFill>
              <a:schemeClr val="accent3"/>
            </a:solidFill>
            <a:round/>
            <a:headEnd/>
            <a:tailEnd/>
          </a:ln>
          <a:extLst>
            <a:ext uri="{909E8E84-426E-40DD-AFC4-6F175D3DCCD1}">
              <a14:hiddenFill xmlns:a14="http://schemas.microsoft.com/office/drawing/2010/main">
                <a:noFill/>
              </a14:hiddenFill>
            </a:ext>
          </a:extLst>
        </p:spPr>
        <p:txBody>
          <a:bodyPr rtlCol="0" anchor="ctr"/>
          <a:lstStyle/>
          <a:p>
            <a:pPr algn="ctr"/>
            <a:endParaRPr lang="en-US"/>
          </a:p>
        </p:txBody>
      </p:sp>
      <p:cxnSp>
        <p:nvCxnSpPr>
          <p:cNvPr id="65" name="Straight Connector 64">
            <a:extLst>
              <a:ext uri="{FF2B5EF4-FFF2-40B4-BE49-F238E27FC236}">
                <a16:creationId xmlns:a16="http://schemas.microsoft.com/office/drawing/2014/main" id="{FD92F3EE-D10F-4E4A-A4E5-4C83F728813E}"/>
              </a:ext>
            </a:extLst>
          </p:cNvPr>
          <p:cNvCxnSpPr>
            <a:cxnSpLocks/>
            <a:endCxn id="63" idx="57"/>
          </p:cNvCxnSpPr>
          <p:nvPr/>
        </p:nvCxnSpPr>
        <p:spPr bwMode="auto">
          <a:xfrm flipH="1" flipV="1">
            <a:off x="7517129" y="5017770"/>
            <a:ext cx="2" cy="80010"/>
          </a:xfrm>
          <a:prstGeom prst="line">
            <a:avLst/>
          </a:prstGeom>
          <a:noFill/>
          <a:ln w="28575" cap="flat" cmpd="sng" algn="ctr">
            <a:solidFill>
              <a:schemeClr val="accent3"/>
            </a:solidFill>
            <a:prstDash val="solid"/>
            <a:round/>
            <a:headEnd type="none" w="med" len="med"/>
            <a:tailEnd type="none" w="med" len="med"/>
          </a:ln>
          <a:effectLst/>
        </p:spPr>
      </p:cxnSp>
      <p:sp>
        <p:nvSpPr>
          <p:cNvPr id="67" name="Oval 66">
            <a:extLst>
              <a:ext uri="{FF2B5EF4-FFF2-40B4-BE49-F238E27FC236}">
                <a16:creationId xmlns:a16="http://schemas.microsoft.com/office/drawing/2014/main" id="{2DFCAAA9-C388-441E-8B33-B7A2447D967B}"/>
              </a:ext>
            </a:extLst>
          </p:cNvPr>
          <p:cNvSpPr/>
          <p:nvPr/>
        </p:nvSpPr>
        <p:spPr bwMode="auto">
          <a:xfrm>
            <a:off x="9164280" y="2260125"/>
            <a:ext cx="108980" cy="108980"/>
          </a:xfrm>
          <a:prstGeom prst="ellipse">
            <a:avLst/>
          </a:prstGeom>
          <a:solidFill>
            <a:schemeClr val="accent3"/>
          </a:solidFill>
          <a:ln w="28575">
            <a:solidFill>
              <a:schemeClr val="accent3"/>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68" name="Oval 67">
            <a:extLst>
              <a:ext uri="{FF2B5EF4-FFF2-40B4-BE49-F238E27FC236}">
                <a16:creationId xmlns:a16="http://schemas.microsoft.com/office/drawing/2014/main" id="{CD60A2AC-0E7D-4B7C-A25D-319DDDAA5114}"/>
              </a:ext>
            </a:extLst>
          </p:cNvPr>
          <p:cNvSpPr/>
          <p:nvPr/>
        </p:nvSpPr>
        <p:spPr bwMode="auto">
          <a:xfrm>
            <a:off x="9869101" y="2242285"/>
            <a:ext cx="108980" cy="108980"/>
          </a:xfrm>
          <a:prstGeom prst="ellipse">
            <a:avLst/>
          </a:prstGeom>
          <a:solidFill>
            <a:schemeClr val="accent3"/>
          </a:solidFill>
          <a:ln w="28575">
            <a:solidFill>
              <a:schemeClr val="accent3"/>
            </a:solidFill>
            <a:round/>
            <a:headEnd/>
            <a:tailEnd/>
          </a:ln>
        </p:spPr>
        <p:txBody>
          <a:bodyPr rtlCol="0" anchor="ctr"/>
          <a:lstStyle/>
          <a:p>
            <a:pPr algn="l"/>
            <a:endParaRPr lang="en-US">
              <a:solidFill>
                <a:schemeClr val="bg1"/>
              </a:solidFill>
              <a:latin typeface="Calibri" panose="020F0502020204030204" pitchFamily="34" charset="0"/>
            </a:endParaRPr>
          </a:p>
        </p:txBody>
      </p:sp>
    </p:spTree>
    <p:extLst>
      <p:ext uri="{BB962C8B-B14F-4D97-AF65-F5344CB8AC3E}">
        <p14:creationId xmlns:p14="http://schemas.microsoft.com/office/powerpoint/2010/main" val="40365783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ACE10D-04DE-49E9-99F2-201E6D1C0CAD}"/>
              </a:ext>
            </a:extLst>
          </p:cNvPr>
          <p:cNvSpPr>
            <a:spLocks noGrp="1"/>
          </p:cNvSpPr>
          <p:nvPr>
            <p:ph type="title"/>
          </p:nvPr>
        </p:nvSpPr>
        <p:spPr/>
        <p:txBody>
          <a:bodyPr/>
          <a:lstStyle/>
          <a:p>
            <a:r>
              <a:rPr kumimoji="0" lang="en-US" sz="3600" b="1" i="0" u="none" strike="noStrike" kern="0" cap="none" spc="0" normalizeH="0" baseline="0" noProof="0" dirty="0">
                <a:ln>
                  <a:noFill/>
                </a:ln>
                <a:solidFill>
                  <a:srgbClr val="455560"/>
                </a:solidFill>
                <a:effectLst/>
                <a:uLnTx/>
                <a:uFillTx/>
                <a:latin typeface="Calibri" panose="020F0502020204030204" pitchFamily="34" charset="0"/>
                <a:ea typeface="+mj-ea"/>
                <a:cs typeface="+mj-cs"/>
              </a:rPr>
              <a:t>CARTITUDE-1: Nonhematologic AEs</a:t>
            </a:r>
            <a:endParaRPr lang="en-US" dirty="0"/>
          </a:p>
        </p:txBody>
      </p:sp>
      <p:graphicFrame>
        <p:nvGraphicFramePr>
          <p:cNvPr id="5" name="Group 3">
            <a:extLst>
              <a:ext uri="{FF2B5EF4-FFF2-40B4-BE49-F238E27FC236}">
                <a16:creationId xmlns:a16="http://schemas.microsoft.com/office/drawing/2014/main" id="{2FA081C8-AA2E-4D64-8C8E-DE4D61450B11}"/>
              </a:ext>
            </a:extLst>
          </p:cNvPr>
          <p:cNvGraphicFramePr>
            <a:graphicFrameLocks/>
          </p:cNvGraphicFramePr>
          <p:nvPr>
            <p:extLst>
              <p:ext uri="{D42A27DB-BD31-4B8C-83A1-F6EECF244321}">
                <p14:modId xmlns:p14="http://schemas.microsoft.com/office/powerpoint/2010/main" val="3030651364"/>
              </p:ext>
            </p:extLst>
          </p:nvPr>
        </p:nvGraphicFramePr>
        <p:xfrm>
          <a:off x="719138" y="1600201"/>
          <a:ext cx="5338604" cy="4114896"/>
        </p:xfrm>
        <a:graphic>
          <a:graphicData uri="http://schemas.openxmlformats.org/drawingml/2006/table">
            <a:tbl>
              <a:tblPr/>
              <a:tblGrid>
                <a:gridCol w="2377440">
                  <a:extLst>
                    <a:ext uri="{9D8B030D-6E8A-4147-A177-3AD203B41FA5}">
                      <a16:colId xmlns:a16="http://schemas.microsoft.com/office/drawing/2014/main" val="20000"/>
                    </a:ext>
                  </a:extLst>
                </a:gridCol>
                <a:gridCol w="1480582">
                  <a:extLst>
                    <a:ext uri="{9D8B030D-6E8A-4147-A177-3AD203B41FA5}">
                      <a16:colId xmlns:a16="http://schemas.microsoft.com/office/drawing/2014/main" val="20001"/>
                    </a:ext>
                  </a:extLst>
                </a:gridCol>
                <a:gridCol w="1480582">
                  <a:extLst>
                    <a:ext uri="{9D8B030D-6E8A-4147-A177-3AD203B41FA5}">
                      <a16:colId xmlns:a16="http://schemas.microsoft.com/office/drawing/2014/main" val="912336614"/>
                    </a:ext>
                  </a:extLst>
                </a:gridCol>
              </a:tblGrid>
              <a:tr h="150692">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AEs (≥ 20% All Grade),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All Patients (N = 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solidFill>
                  </a:tcPr>
                </a:tc>
                <a:tc hMerge="1">
                  <a:txBody>
                    <a:bodyPr/>
                    <a:lstStyle/>
                    <a:p>
                      <a:endParaRPr lang="en-US"/>
                    </a:p>
                  </a:txBody>
                  <a:tcPr/>
                </a:tc>
                <a:extLst>
                  <a:ext uri="{0D108BD9-81ED-4DB2-BD59-A6C34878D82A}">
                    <a16:rowId xmlns:a16="http://schemas.microsoft.com/office/drawing/2014/main" val="10001"/>
                  </a:ext>
                </a:extLst>
              </a:tr>
              <a:tr h="150692">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All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 Grade 3</a:t>
                      </a: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3527432037"/>
                  </a:ext>
                </a:extLst>
              </a:tr>
              <a:tr h="150692">
                <a:tc gridSpan="3">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Metabolism and nutrition disorders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lumMod val="20000"/>
                        <a:lumOff val="80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lumMod val="20000"/>
                        <a:lumOff val="80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lumMod val="20000"/>
                        <a:lumOff val="80000"/>
                      </a:schemeClr>
                    </a:solidFill>
                  </a:tcPr>
                </a:tc>
                <a:extLst>
                  <a:ext uri="{0D108BD9-81ED-4DB2-BD59-A6C34878D82A}">
                    <a16:rowId xmlns:a16="http://schemas.microsoft.com/office/drawing/2014/main" val="10002"/>
                  </a:ext>
                </a:extLst>
              </a:tr>
              <a:tr h="715762">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Hypocalcemia</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Hypophosphatemia</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Decreased appetite</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Hypoalbuminemia</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Hyponatremia</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Hypokalemia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31 (32.0)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30 (30.9)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28 (28.9)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27 (27.8)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22 (22.7)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20 (20.6)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(3.1)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 (7.2)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 (4.1)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15069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lumMod val="20000"/>
                        <a:lumOff val="80000"/>
                      </a:schemeClr>
                    </a:solidFill>
                  </a:tcPr>
                </a:tc>
                <a:extLst>
                  <a:ext uri="{0D108BD9-81ED-4DB2-BD59-A6C34878D82A}">
                    <a16:rowId xmlns:a16="http://schemas.microsoft.com/office/drawing/2014/main" val="10004"/>
                  </a:ext>
                </a:extLst>
              </a:tr>
              <a:tr h="376720">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Diarrhea</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Nausea</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Constipation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29 (29.9)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27 (27.8)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21 (21.6)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492125310"/>
                  </a:ext>
                </a:extLst>
              </a:tr>
            </a:tbl>
          </a:graphicData>
        </a:graphic>
      </p:graphicFrame>
      <p:graphicFrame>
        <p:nvGraphicFramePr>
          <p:cNvPr id="7" name="Group 3">
            <a:extLst>
              <a:ext uri="{FF2B5EF4-FFF2-40B4-BE49-F238E27FC236}">
                <a16:creationId xmlns:a16="http://schemas.microsoft.com/office/drawing/2014/main" id="{F69D7F50-4564-47CF-9F67-D1B5633AA50F}"/>
              </a:ext>
            </a:extLst>
          </p:cNvPr>
          <p:cNvGraphicFramePr>
            <a:graphicFrameLocks/>
          </p:cNvGraphicFramePr>
          <p:nvPr>
            <p:extLst>
              <p:ext uri="{D42A27DB-BD31-4B8C-83A1-F6EECF244321}">
                <p14:modId xmlns:p14="http://schemas.microsoft.com/office/powerpoint/2010/main" val="1649035270"/>
              </p:ext>
            </p:extLst>
          </p:nvPr>
        </p:nvGraphicFramePr>
        <p:xfrm>
          <a:off x="6175780" y="4533758"/>
          <a:ext cx="5289938" cy="1463104"/>
        </p:xfrm>
        <a:graphic>
          <a:graphicData uri="http://schemas.openxmlformats.org/drawingml/2006/table">
            <a:tbl>
              <a:tblPr/>
              <a:tblGrid>
                <a:gridCol w="2337974">
                  <a:extLst>
                    <a:ext uri="{9D8B030D-6E8A-4147-A177-3AD203B41FA5}">
                      <a16:colId xmlns:a16="http://schemas.microsoft.com/office/drawing/2014/main" val="20000"/>
                    </a:ext>
                  </a:extLst>
                </a:gridCol>
                <a:gridCol w="1475982">
                  <a:extLst>
                    <a:ext uri="{9D8B030D-6E8A-4147-A177-3AD203B41FA5}">
                      <a16:colId xmlns:a16="http://schemas.microsoft.com/office/drawing/2014/main" val="20001"/>
                    </a:ext>
                  </a:extLst>
                </a:gridCol>
                <a:gridCol w="1475982">
                  <a:extLst>
                    <a:ext uri="{9D8B030D-6E8A-4147-A177-3AD203B41FA5}">
                      <a16:colId xmlns:a16="http://schemas.microsoft.com/office/drawing/2014/main" val="912336614"/>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800" b="1" i="0" u="none" strike="noStrike" cap="none" normalizeH="0" baseline="0" dirty="0">
                          <a:ln>
                            <a:noFill/>
                          </a:ln>
                          <a:solidFill>
                            <a:schemeClr val="tx1"/>
                          </a:solidFill>
                          <a:effectLst/>
                          <a:latin typeface="Calibri" panose="020F0502020204030204" pitchFamily="34" charset="0"/>
                        </a:rPr>
                        <a:t>CAR T-Cell–Related AEs,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All Patients (N = 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solidFill>
                  </a:tcPr>
                </a:tc>
                <a:tc hMerge="1">
                  <a:txBody>
                    <a:bodyPr/>
                    <a:lstStyle/>
                    <a:p>
                      <a:endParaRPr lang="en-US"/>
                    </a:p>
                  </a:txBody>
                  <a:tcPr/>
                </a:tc>
                <a:extLst>
                  <a:ext uri="{0D108BD9-81ED-4DB2-BD59-A6C34878D82A}">
                    <a16:rowId xmlns:a16="http://schemas.microsoft.com/office/drawing/2014/main" val="10001"/>
                  </a:ext>
                </a:extLst>
              </a:tr>
              <a:tr h="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All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Grade 3/4</a:t>
                      </a: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3527432037"/>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CRS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92 (94.8)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 (4.1)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Neurotoxicity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20 (20.6)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 (9.3)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3"/>
                  </a:ext>
                </a:extLst>
              </a:tr>
            </a:tbl>
          </a:graphicData>
        </a:graphic>
      </p:graphicFrame>
      <p:sp>
        <p:nvSpPr>
          <p:cNvPr id="8" name="Text Box 15">
            <a:extLst>
              <a:ext uri="{FF2B5EF4-FFF2-40B4-BE49-F238E27FC236}">
                <a16:creationId xmlns:a16="http://schemas.microsoft.com/office/drawing/2014/main" id="{440B3385-9B33-4A0B-B710-9EE2816F311D}"/>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Madduri. ASH 2020. Abstr 177.</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9" name="Group 7">
            <a:extLst>
              <a:ext uri="{FF2B5EF4-FFF2-40B4-BE49-F238E27FC236}">
                <a16:creationId xmlns:a16="http://schemas.microsoft.com/office/drawing/2014/main" id="{F9EA2DED-CA0A-4BBA-8BCE-62A91B1A29C4}"/>
              </a:ext>
            </a:extLst>
          </p:cNvPr>
          <p:cNvGrpSpPr>
            <a:grpSpLocks/>
          </p:cNvGrpSpPr>
          <p:nvPr/>
        </p:nvGrpSpPr>
        <p:grpSpPr bwMode="auto">
          <a:xfrm>
            <a:off x="9389569" y="6216652"/>
            <a:ext cx="2488502" cy="447822"/>
            <a:chOff x="9527309" y="3551529"/>
            <a:chExt cx="2488502" cy="448324"/>
          </a:xfrm>
        </p:grpSpPr>
        <p:pic>
          <p:nvPicPr>
            <p:cNvPr id="10" name="Picture 9">
              <a:extLst>
                <a:ext uri="{FF2B5EF4-FFF2-40B4-BE49-F238E27FC236}">
                  <a16:creationId xmlns:a16="http://schemas.microsoft.com/office/drawing/2014/main" id="{425EEA64-6463-4E78-9A3D-98DBC23368E6}"/>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1" name="Rectangle 8">
              <a:extLst>
                <a:ext uri="{FF2B5EF4-FFF2-40B4-BE49-F238E27FC236}">
                  <a16:creationId xmlns:a16="http://schemas.microsoft.com/office/drawing/2014/main" id="{CC1FD439-909D-4433-B64D-0C41138448AB}"/>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aphicFrame>
        <p:nvGraphicFramePr>
          <p:cNvPr id="12" name="Group 3">
            <a:extLst>
              <a:ext uri="{FF2B5EF4-FFF2-40B4-BE49-F238E27FC236}">
                <a16:creationId xmlns:a16="http://schemas.microsoft.com/office/drawing/2014/main" id="{A9C5EC20-D6F5-4B9D-8783-8C69E52A0EA5}"/>
              </a:ext>
            </a:extLst>
          </p:cNvPr>
          <p:cNvGraphicFramePr>
            <a:graphicFrameLocks/>
          </p:cNvGraphicFramePr>
          <p:nvPr>
            <p:extLst>
              <p:ext uri="{D42A27DB-BD31-4B8C-83A1-F6EECF244321}">
                <p14:modId xmlns:p14="http://schemas.microsoft.com/office/powerpoint/2010/main" val="440327760"/>
              </p:ext>
            </p:extLst>
          </p:nvPr>
        </p:nvGraphicFramePr>
        <p:xfrm>
          <a:off x="6175780" y="1600201"/>
          <a:ext cx="5306424" cy="2834704"/>
        </p:xfrm>
        <a:graphic>
          <a:graphicData uri="http://schemas.openxmlformats.org/drawingml/2006/table">
            <a:tbl>
              <a:tblPr/>
              <a:tblGrid>
                <a:gridCol w="2345260">
                  <a:extLst>
                    <a:ext uri="{9D8B030D-6E8A-4147-A177-3AD203B41FA5}">
                      <a16:colId xmlns:a16="http://schemas.microsoft.com/office/drawing/2014/main" val="20000"/>
                    </a:ext>
                  </a:extLst>
                </a:gridCol>
                <a:gridCol w="1480582">
                  <a:extLst>
                    <a:ext uri="{9D8B030D-6E8A-4147-A177-3AD203B41FA5}">
                      <a16:colId xmlns:a16="http://schemas.microsoft.com/office/drawing/2014/main" val="20001"/>
                    </a:ext>
                  </a:extLst>
                </a:gridCol>
                <a:gridCol w="1480582">
                  <a:extLst>
                    <a:ext uri="{9D8B030D-6E8A-4147-A177-3AD203B41FA5}">
                      <a16:colId xmlns:a16="http://schemas.microsoft.com/office/drawing/2014/main" val="912336614"/>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AEs (≥ 20% All Grade),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All Patients (N = 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solidFill>
                  </a:tcPr>
                </a:tc>
                <a:tc hMerge="1">
                  <a:txBody>
                    <a:bodyPr/>
                    <a:lstStyle/>
                    <a:p>
                      <a:endParaRPr lang="en-US"/>
                    </a:p>
                  </a:txBody>
                  <a:tcPr/>
                </a:tc>
                <a:extLst>
                  <a:ext uri="{0D108BD9-81ED-4DB2-BD59-A6C34878D82A}">
                    <a16:rowId xmlns:a16="http://schemas.microsoft.com/office/drawing/2014/main" val="10001"/>
                  </a:ext>
                </a:extLst>
              </a:tr>
              <a:tr h="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All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 Grade 3</a:t>
                      </a: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3527432037"/>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Other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lumMod val="20000"/>
                        <a:lumOff val="80000"/>
                      </a:schemeClr>
                    </a:solidFill>
                  </a:tcPr>
                </a:tc>
                <a:extLst>
                  <a:ext uri="{0D108BD9-81ED-4DB2-BD59-A6C34878D82A}">
                    <a16:rowId xmlns:a16="http://schemas.microsoft.com/office/drawing/2014/main" val="10002"/>
                  </a:ext>
                </a:extLst>
              </a:tr>
              <a:tr h="150681">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Fatigue</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Cough</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AST elevated</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ALT elevated</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Chills</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Pyrexia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36 (37.1)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34 (35.1)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28 (28.9)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24 (24.7)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20 (20.6)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20 (20.6)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(5.2)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(5.2)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(3.1)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6826500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Group 3">
            <a:extLst>
              <a:ext uri="{FF2B5EF4-FFF2-40B4-BE49-F238E27FC236}">
                <a16:creationId xmlns:a16="http://schemas.microsoft.com/office/drawing/2014/main" id="{5954BC34-C148-4348-882F-943C19993EE7}"/>
              </a:ext>
            </a:extLst>
          </p:cNvPr>
          <p:cNvGraphicFramePr>
            <a:graphicFrameLocks/>
          </p:cNvGraphicFramePr>
          <p:nvPr>
            <p:extLst>
              <p:ext uri="{D42A27DB-BD31-4B8C-83A1-F6EECF244321}">
                <p14:modId xmlns:p14="http://schemas.microsoft.com/office/powerpoint/2010/main" val="1345831524"/>
              </p:ext>
            </p:extLst>
          </p:nvPr>
        </p:nvGraphicFramePr>
        <p:xfrm>
          <a:off x="723899" y="1607436"/>
          <a:ext cx="5372101" cy="3845132"/>
        </p:xfrm>
        <a:graphic>
          <a:graphicData uri="http://schemas.openxmlformats.org/drawingml/2006/table">
            <a:tbl>
              <a:tblPr/>
              <a:tblGrid>
                <a:gridCol w="3189005">
                  <a:extLst>
                    <a:ext uri="{9D8B030D-6E8A-4147-A177-3AD203B41FA5}">
                      <a16:colId xmlns:a16="http://schemas.microsoft.com/office/drawing/2014/main" val="20000"/>
                    </a:ext>
                  </a:extLst>
                </a:gridCol>
                <a:gridCol w="2183096">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95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Cytokine Release Syndrome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95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All Patients (N = 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95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Patients with CRS,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95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92 (94.8)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95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time of onset, days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5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 (1-12)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95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duration, days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5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 (1-97)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492125310"/>
                  </a:ext>
                </a:extLst>
              </a:tr>
              <a:tr h="0">
                <a:tc>
                  <a:txBody>
                    <a:bodyPr/>
                    <a:lstStyle/>
                    <a:p>
                      <a:pPr marL="0" marR="0" lvl="0" indent="0" algn="l" defTabSz="914400" rtl="0" eaLnBrk="1" fontAlgn="base" latinLnBrk="0" hangingPunct="1">
                        <a:lnSpc>
                          <a:spcPct val="95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Supportive measures, n (%)</a:t>
                      </a:r>
                    </a:p>
                    <a:p>
                      <a:pPr marL="347663" marR="0" lvl="0" indent="-287338" algn="l" defTabSz="914400" rtl="0" eaLnBrk="1" fontAlgn="base" latinLnBrk="0" hangingPunct="1">
                        <a:lnSpc>
                          <a:spcPct val="95000"/>
                        </a:lnSpc>
                        <a:spcBef>
                          <a:spcPct val="0"/>
                        </a:spcBef>
                        <a:spcAft>
                          <a:spcPct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Tocilizumab</a:t>
                      </a:r>
                    </a:p>
                    <a:p>
                      <a:pPr marL="347663" marR="0" lvl="0" indent="-287338" algn="l" defTabSz="914400" rtl="0" eaLnBrk="1" fontAlgn="base" latinLnBrk="0" hangingPunct="1">
                        <a:lnSpc>
                          <a:spcPct val="95000"/>
                        </a:lnSpc>
                        <a:spcBef>
                          <a:spcPct val="0"/>
                        </a:spcBef>
                        <a:spcAft>
                          <a:spcPct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Corticosteroids</a:t>
                      </a:r>
                    </a:p>
                    <a:p>
                      <a:pPr marL="347663" marR="0" lvl="0" indent="-287338" algn="l" defTabSz="914400" rtl="0" eaLnBrk="1" fontAlgn="base" latinLnBrk="0" hangingPunct="1">
                        <a:lnSpc>
                          <a:spcPct val="95000"/>
                        </a:lnSpc>
                        <a:spcBef>
                          <a:spcPct val="0"/>
                        </a:spcBef>
                        <a:spcAft>
                          <a:spcPct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Anakinra</a:t>
                      </a:r>
                    </a:p>
                    <a:p>
                      <a:pPr marL="347663" marR="0" lvl="0" indent="-287338" algn="l" defTabSz="914400" rtl="0" eaLnBrk="1" fontAlgn="base" latinLnBrk="0" hangingPunct="1">
                        <a:lnSpc>
                          <a:spcPct val="95000"/>
                        </a:lnSpc>
                        <a:spcBef>
                          <a:spcPct val="0"/>
                        </a:spcBef>
                        <a:spcAft>
                          <a:spcPct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Vasopressor</a:t>
                      </a:r>
                    </a:p>
                    <a:p>
                      <a:pPr marL="347663" marR="0" lvl="0" indent="-287338" algn="l" defTabSz="914400" rtl="0" eaLnBrk="1" fontAlgn="base" latinLnBrk="0" hangingPunct="1">
                        <a:lnSpc>
                          <a:spcPct val="95000"/>
                        </a:lnSpc>
                        <a:spcBef>
                          <a:spcPct val="0"/>
                        </a:spcBef>
                        <a:spcAft>
                          <a:spcPct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Intubation/mechanical ventilation</a:t>
                      </a:r>
                    </a:p>
                    <a:p>
                      <a:pPr marL="347663" marR="0" lvl="0" indent="-287338" algn="l" defTabSz="914400" rtl="0" eaLnBrk="1" fontAlgn="base" latinLnBrk="0" hangingPunct="1">
                        <a:lnSpc>
                          <a:spcPct val="95000"/>
                        </a:lnSpc>
                        <a:spcBef>
                          <a:spcPct val="0"/>
                        </a:spcBef>
                        <a:spcAft>
                          <a:spcPct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Other</a:t>
                      </a:r>
                      <a:r>
                        <a:rPr kumimoji="0" lang="en-US" sz="1800" b="0" i="0" u="none" strike="noStrike" cap="none" normalizeH="0" baseline="3000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5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88 (90.7)</a:t>
                      </a:r>
                    </a:p>
                    <a:p>
                      <a:pPr marL="0" marR="0" lvl="0" indent="0" algn="ctr" defTabSz="914400" rtl="0" eaLnBrk="1" fontAlgn="base" latinLnBrk="0" hangingPunct="1">
                        <a:lnSpc>
                          <a:spcPct val="95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67 (69.1)</a:t>
                      </a:r>
                    </a:p>
                    <a:p>
                      <a:pPr marL="0" marR="0" lvl="0" indent="0" algn="ctr" defTabSz="914400" rtl="0" eaLnBrk="1" fontAlgn="base" latinLnBrk="0" hangingPunct="1">
                        <a:lnSpc>
                          <a:spcPct val="95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21 (21.6)</a:t>
                      </a:r>
                    </a:p>
                    <a:p>
                      <a:pPr marL="0" marR="0" lvl="0" indent="0" algn="ctr" defTabSz="914400" rtl="0" eaLnBrk="1" fontAlgn="base" latinLnBrk="0" hangingPunct="1">
                        <a:lnSpc>
                          <a:spcPct val="95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 (18.6)</a:t>
                      </a:r>
                    </a:p>
                    <a:p>
                      <a:pPr marL="0" marR="0" lvl="0" indent="0" algn="ctr" defTabSz="914400" rtl="0" eaLnBrk="1" fontAlgn="base" latinLnBrk="0" hangingPunct="1">
                        <a:lnSpc>
                          <a:spcPct val="95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 (4.1)</a:t>
                      </a:r>
                    </a:p>
                    <a:p>
                      <a:pPr marL="0" marR="0" lvl="0" indent="0" algn="ctr" defTabSz="914400" rtl="0" eaLnBrk="1" fontAlgn="base" latinLnBrk="0" hangingPunct="1">
                        <a:lnSpc>
                          <a:spcPct val="95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(1.0)</a:t>
                      </a:r>
                    </a:p>
                    <a:p>
                      <a:pPr marL="0" marR="0" lvl="0" indent="0" algn="ctr" defTabSz="914400" rtl="0" eaLnBrk="1" fontAlgn="base" latinLnBrk="0" hangingPunct="1">
                        <a:lnSpc>
                          <a:spcPct val="95000"/>
                        </a:lnSpc>
                        <a:spcBef>
                          <a:spcPct val="0"/>
                        </a:spcBef>
                        <a:spcAft>
                          <a:spcPct val="0"/>
                        </a:spcAft>
                        <a:buClr>
                          <a:schemeClr val="accent2"/>
                        </a:buClr>
                        <a:buSzTx/>
                        <a:buFont typeface="Wingdings" pitchFamily="2" charset="2"/>
                        <a:buNone/>
                        <a:tabLst/>
                        <a:defRPr/>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5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96941445"/>
                  </a:ext>
                </a:extLst>
              </a:tr>
            </a:tbl>
          </a:graphicData>
        </a:graphic>
      </p:graphicFrame>
      <p:sp>
        <p:nvSpPr>
          <p:cNvPr id="5" name="Title 4">
            <a:extLst>
              <a:ext uri="{FF2B5EF4-FFF2-40B4-BE49-F238E27FC236}">
                <a16:creationId xmlns:a16="http://schemas.microsoft.com/office/drawing/2014/main" id="{E2B47600-03E6-4ED9-88AD-1CFF8D420A86}"/>
              </a:ext>
            </a:extLst>
          </p:cNvPr>
          <p:cNvSpPr>
            <a:spLocks noGrp="1"/>
          </p:cNvSpPr>
          <p:nvPr>
            <p:ph type="title"/>
          </p:nvPr>
        </p:nvSpPr>
        <p:spPr>
          <a:xfrm>
            <a:off x="609759" y="238127"/>
            <a:ext cx="10872445" cy="1103313"/>
          </a:xfrm>
        </p:spPr>
        <p:txBody>
          <a:bodyPr/>
          <a:lstStyle/>
          <a:p>
            <a:r>
              <a:rPr lang="en-US" noProof="0" dirty="0"/>
              <a:t>CARTITUDE-1: CRS</a:t>
            </a:r>
            <a:endParaRPr lang="en-US" dirty="0"/>
          </a:p>
        </p:txBody>
      </p:sp>
      <p:sp>
        <p:nvSpPr>
          <p:cNvPr id="2" name="Content Placeholder 1">
            <a:extLst>
              <a:ext uri="{FF2B5EF4-FFF2-40B4-BE49-F238E27FC236}">
                <a16:creationId xmlns:a16="http://schemas.microsoft.com/office/drawing/2014/main" id="{0ECAD0B1-78EF-4A56-824E-5A3EF9E85493}"/>
              </a:ext>
            </a:extLst>
          </p:cNvPr>
          <p:cNvSpPr>
            <a:spLocks noGrp="1"/>
          </p:cNvSpPr>
          <p:nvPr>
            <p:ph sz="half" idx="1"/>
          </p:nvPr>
        </p:nvSpPr>
        <p:spPr>
          <a:xfrm>
            <a:off x="601663" y="5718566"/>
            <a:ext cx="5372100" cy="471097"/>
          </a:xfrm>
        </p:spPr>
        <p:txBody>
          <a:bodyPr/>
          <a:lstStyle/>
          <a:p>
            <a:r>
              <a:rPr lang="en-US" sz="1800" dirty="0"/>
              <a:t>Median maximum peripheral expansion of </a:t>
            </a:r>
            <a:r>
              <a:rPr lang="en-US" sz="1800" dirty="0" err="1"/>
              <a:t>ciltacabtagene</a:t>
            </a:r>
            <a:r>
              <a:rPr lang="en-US" sz="1800" dirty="0"/>
              <a:t> </a:t>
            </a:r>
            <a:r>
              <a:rPr lang="en-US" sz="1800" dirty="0" err="1"/>
              <a:t>autoleucel</a:t>
            </a:r>
            <a:r>
              <a:rPr lang="en-US" sz="1800" dirty="0"/>
              <a:t> CAR T-cells occurred at 13 days (range: 9-55)</a:t>
            </a:r>
          </a:p>
          <a:p>
            <a:endParaRPr lang="en-US" sz="1800" dirty="0"/>
          </a:p>
        </p:txBody>
      </p:sp>
      <p:sp>
        <p:nvSpPr>
          <p:cNvPr id="3" name="Content Placeholder 2">
            <a:extLst>
              <a:ext uri="{FF2B5EF4-FFF2-40B4-BE49-F238E27FC236}">
                <a16:creationId xmlns:a16="http://schemas.microsoft.com/office/drawing/2014/main" id="{9D117089-ECDE-4C35-BABA-7529C6ECAF8A}"/>
              </a:ext>
            </a:extLst>
          </p:cNvPr>
          <p:cNvSpPr>
            <a:spLocks noGrp="1"/>
          </p:cNvSpPr>
          <p:nvPr>
            <p:ph sz="half" idx="2"/>
          </p:nvPr>
        </p:nvSpPr>
        <p:spPr>
          <a:xfrm>
            <a:off x="6253163" y="4718597"/>
            <a:ext cx="5708327" cy="1516606"/>
          </a:xfrm>
        </p:spPr>
        <p:txBody>
          <a:bodyPr/>
          <a:lstStyle/>
          <a:p>
            <a:pPr lvl="0">
              <a:spcBef>
                <a:spcPts val="500"/>
              </a:spcBef>
              <a:spcAft>
                <a:spcPts val="0"/>
              </a:spcAft>
            </a:pPr>
            <a:r>
              <a:rPr lang="en-US" sz="1800" dirty="0"/>
              <a:t>Among 92 patients with CRS, 94.6% were grade 1/2</a:t>
            </a:r>
          </a:p>
          <a:p>
            <a:pPr lvl="0">
              <a:spcBef>
                <a:spcPts val="500"/>
              </a:spcBef>
              <a:spcAft>
                <a:spcPts val="0"/>
              </a:spcAft>
            </a:pPr>
            <a:r>
              <a:rPr lang="en-US" sz="1800" dirty="0"/>
              <a:t>CRS onset:</a:t>
            </a:r>
          </a:p>
          <a:p>
            <a:pPr lvl="1">
              <a:spcBef>
                <a:spcPts val="500"/>
              </a:spcBef>
              <a:spcAft>
                <a:spcPts val="0"/>
              </a:spcAft>
            </a:pPr>
            <a:r>
              <a:rPr lang="en-US" sz="1800" dirty="0"/>
              <a:t>Day 4 or later: 89.1% (n = 82) </a:t>
            </a:r>
          </a:p>
          <a:p>
            <a:pPr lvl="1">
              <a:spcBef>
                <a:spcPts val="500"/>
              </a:spcBef>
              <a:spcAft>
                <a:spcPts val="0"/>
              </a:spcAft>
            </a:pPr>
            <a:r>
              <a:rPr lang="en-US" sz="1800" dirty="0"/>
              <a:t>Day 6 or later: 73.9% (n = 68) </a:t>
            </a:r>
          </a:p>
          <a:p>
            <a:pPr lvl="0">
              <a:spcBef>
                <a:spcPts val="500"/>
              </a:spcBef>
              <a:spcAft>
                <a:spcPts val="0"/>
              </a:spcAft>
            </a:pPr>
            <a:r>
              <a:rPr lang="en-US" sz="1800" dirty="0"/>
              <a:t>CRS resolved in 91 (98.9%) patients ≤ 14 days of onset</a:t>
            </a:r>
          </a:p>
        </p:txBody>
      </p:sp>
      <p:sp>
        <p:nvSpPr>
          <p:cNvPr id="8" name="Text Box 15">
            <a:extLst>
              <a:ext uri="{FF2B5EF4-FFF2-40B4-BE49-F238E27FC236}">
                <a16:creationId xmlns:a16="http://schemas.microsoft.com/office/drawing/2014/main" id="{7893390A-CE30-4C68-BD0B-005C4CC86827}"/>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Madduri. ASH 2020. Abstr 177. Reproduced with permission.</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9" name="Group 7">
            <a:extLst>
              <a:ext uri="{FF2B5EF4-FFF2-40B4-BE49-F238E27FC236}">
                <a16:creationId xmlns:a16="http://schemas.microsoft.com/office/drawing/2014/main" id="{2B39A8D2-D311-4B8B-885E-D26D03104670}"/>
              </a:ext>
            </a:extLst>
          </p:cNvPr>
          <p:cNvGrpSpPr>
            <a:grpSpLocks/>
          </p:cNvGrpSpPr>
          <p:nvPr/>
        </p:nvGrpSpPr>
        <p:grpSpPr bwMode="auto">
          <a:xfrm>
            <a:off x="9389569" y="6216652"/>
            <a:ext cx="2488502" cy="447822"/>
            <a:chOff x="9527309" y="3551529"/>
            <a:chExt cx="2488502" cy="448324"/>
          </a:xfrm>
        </p:grpSpPr>
        <p:pic>
          <p:nvPicPr>
            <p:cNvPr id="10" name="Picture 9">
              <a:extLst>
                <a:ext uri="{FF2B5EF4-FFF2-40B4-BE49-F238E27FC236}">
                  <a16:creationId xmlns:a16="http://schemas.microsoft.com/office/drawing/2014/main" id="{A3E4B5D8-1723-4401-96F9-137D0FD23C03}"/>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1" name="Rectangle 8">
              <a:extLst>
                <a:ext uri="{FF2B5EF4-FFF2-40B4-BE49-F238E27FC236}">
                  <a16:creationId xmlns:a16="http://schemas.microsoft.com/office/drawing/2014/main" id="{9A583077-1EF8-47C8-A5D8-542F409E32F1}"/>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4" name="TextBox 13">
            <a:extLst>
              <a:ext uri="{FF2B5EF4-FFF2-40B4-BE49-F238E27FC236}">
                <a16:creationId xmlns:a16="http://schemas.microsoft.com/office/drawing/2014/main" id="{7A56B4EC-3F0F-4A00-ABD7-7251C95C10B8}"/>
              </a:ext>
            </a:extLst>
          </p:cNvPr>
          <p:cNvSpPr txBox="1"/>
          <p:nvPr/>
        </p:nvSpPr>
        <p:spPr>
          <a:xfrm>
            <a:off x="6547450" y="1350447"/>
            <a:ext cx="5080958" cy="646331"/>
          </a:xfrm>
          <a:prstGeom prst="rect">
            <a:avLst/>
          </a:prstGeom>
          <a:noFill/>
          <a:effectLst/>
        </p:spPr>
        <p:txBody>
          <a:bodyPr wrap="square" rtlCol="0">
            <a:spAutoFit/>
          </a:bodyPr>
          <a:lstStyle/>
          <a:p>
            <a:pPr algn="ctr"/>
            <a:r>
              <a:rPr lang="en-US" b="1" dirty="0">
                <a:solidFill>
                  <a:schemeClr val="bg1"/>
                </a:solidFill>
                <a:latin typeface="Calibri" panose="020F0502020204030204" pitchFamily="34" charset="0"/>
                <a:cs typeface="Calibri" panose="020F0502020204030204" pitchFamily="34" charset="0"/>
              </a:rPr>
              <a:t>Maximum CRS Grade, n (%) </a:t>
            </a:r>
          </a:p>
          <a:p>
            <a:pPr algn="ctr"/>
            <a:r>
              <a:rPr lang="en-US" b="1" dirty="0">
                <a:solidFill>
                  <a:schemeClr val="bg1"/>
                </a:solidFill>
                <a:latin typeface="Calibri" panose="020F0502020204030204" pitchFamily="34" charset="0"/>
                <a:cs typeface="Calibri" panose="020F0502020204030204" pitchFamily="34" charset="0"/>
              </a:rPr>
              <a:t>(N = 97)</a:t>
            </a:r>
          </a:p>
        </p:txBody>
      </p:sp>
      <p:sp>
        <p:nvSpPr>
          <p:cNvPr id="16" name="TextBox 15">
            <a:extLst>
              <a:ext uri="{FF2B5EF4-FFF2-40B4-BE49-F238E27FC236}">
                <a16:creationId xmlns:a16="http://schemas.microsoft.com/office/drawing/2014/main" id="{5EF7A950-6B2B-4C00-A1A2-492C8CC0E683}"/>
              </a:ext>
            </a:extLst>
          </p:cNvPr>
          <p:cNvSpPr txBox="1"/>
          <p:nvPr/>
        </p:nvSpPr>
        <p:spPr bwMode="auto">
          <a:xfrm>
            <a:off x="723900" y="5477222"/>
            <a:ext cx="53721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*Includes cyclophosphamide (n = 1) and etanercept (n = 1). </a:t>
            </a:r>
          </a:p>
        </p:txBody>
      </p:sp>
      <p:sp>
        <p:nvSpPr>
          <p:cNvPr id="25" name="Rectangle 5">
            <a:extLst>
              <a:ext uri="{FF2B5EF4-FFF2-40B4-BE49-F238E27FC236}">
                <a16:creationId xmlns:a16="http://schemas.microsoft.com/office/drawing/2014/main" id="{46889048-5753-4A6F-9963-68ECCF17755D}"/>
              </a:ext>
            </a:extLst>
          </p:cNvPr>
          <p:cNvSpPr>
            <a:spLocks noChangeArrowheads="1"/>
          </p:cNvSpPr>
          <p:nvPr/>
        </p:nvSpPr>
        <p:spPr bwMode="auto">
          <a:xfrm>
            <a:off x="7591425" y="2230438"/>
            <a:ext cx="461963" cy="1966912"/>
          </a:xfrm>
          <a:prstGeom prst="rect">
            <a:avLst/>
          </a:prstGeom>
          <a:solidFill>
            <a:schemeClr val="accent3"/>
          </a:solidFill>
          <a:ln>
            <a:solidFill>
              <a:schemeClr val="bg1"/>
            </a:solidFill>
          </a:ln>
        </p:spPr>
        <p:txBody>
          <a:bodyPr vert="horz" wrap="square" lIns="91440" tIns="45720" rIns="91440" bIns="45720" numCol="1" anchor="t" anchorCtr="0" compatLnSpc="1">
            <a:prstTxWarp prst="textNoShape">
              <a:avLst/>
            </a:prstTxWarp>
          </a:bodyPr>
          <a:lstStyle/>
          <a:p>
            <a:endParaRPr lang="en-US" sz="1600">
              <a:latin typeface="Calibri" panose="020F0502020204030204" pitchFamily="34" charset="0"/>
              <a:cs typeface="Calibri" panose="020F0502020204030204" pitchFamily="34" charset="0"/>
            </a:endParaRPr>
          </a:p>
        </p:txBody>
      </p:sp>
      <p:sp>
        <p:nvSpPr>
          <p:cNvPr id="26" name="Rectangle 6">
            <a:extLst>
              <a:ext uri="{FF2B5EF4-FFF2-40B4-BE49-F238E27FC236}">
                <a16:creationId xmlns:a16="http://schemas.microsoft.com/office/drawing/2014/main" id="{118FA709-5F8C-4A8F-A51F-465DB6347475}"/>
              </a:ext>
            </a:extLst>
          </p:cNvPr>
          <p:cNvSpPr>
            <a:spLocks noChangeArrowheads="1"/>
          </p:cNvSpPr>
          <p:nvPr/>
        </p:nvSpPr>
        <p:spPr bwMode="auto">
          <a:xfrm>
            <a:off x="8482013" y="2671763"/>
            <a:ext cx="460375" cy="1525587"/>
          </a:xfrm>
          <a:prstGeom prst="rect">
            <a:avLst/>
          </a:prstGeom>
          <a:solidFill>
            <a:schemeClr val="accent4"/>
          </a:solidFill>
          <a:ln>
            <a:solidFill>
              <a:schemeClr val="bg1"/>
            </a:solidFill>
          </a:ln>
        </p:spPr>
        <p:txBody>
          <a:bodyPr vert="horz" wrap="square" lIns="91440" tIns="45720" rIns="91440" bIns="45720" numCol="1" anchor="t" anchorCtr="0" compatLnSpc="1">
            <a:prstTxWarp prst="textNoShape">
              <a:avLst/>
            </a:prstTxWarp>
          </a:bodyPr>
          <a:lstStyle/>
          <a:p>
            <a:endParaRPr lang="en-US" sz="1600">
              <a:latin typeface="Calibri" panose="020F0502020204030204" pitchFamily="34" charset="0"/>
              <a:cs typeface="Calibri" panose="020F0502020204030204" pitchFamily="34" charset="0"/>
            </a:endParaRPr>
          </a:p>
        </p:txBody>
      </p:sp>
      <p:sp>
        <p:nvSpPr>
          <p:cNvPr id="27" name="Rectangle 7">
            <a:extLst>
              <a:ext uri="{FF2B5EF4-FFF2-40B4-BE49-F238E27FC236}">
                <a16:creationId xmlns:a16="http://schemas.microsoft.com/office/drawing/2014/main" id="{1843CBEC-2CBF-4292-ADCB-87C7283F073C}"/>
              </a:ext>
            </a:extLst>
          </p:cNvPr>
          <p:cNvSpPr>
            <a:spLocks noChangeArrowheads="1"/>
          </p:cNvSpPr>
          <p:nvPr/>
        </p:nvSpPr>
        <p:spPr bwMode="auto">
          <a:xfrm>
            <a:off x="9371013" y="4078288"/>
            <a:ext cx="460375" cy="119062"/>
          </a:xfrm>
          <a:prstGeom prst="rect">
            <a:avLst/>
          </a:prstGeom>
          <a:solidFill>
            <a:schemeClr val="accent5"/>
          </a:solidFill>
          <a:ln>
            <a:solidFill>
              <a:schemeClr val="bg1"/>
            </a:solidFill>
          </a:ln>
        </p:spPr>
        <p:txBody>
          <a:bodyPr vert="horz" wrap="square" lIns="91440" tIns="45720" rIns="91440" bIns="45720" numCol="1" anchor="t" anchorCtr="0" compatLnSpc="1">
            <a:prstTxWarp prst="textNoShape">
              <a:avLst/>
            </a:prstTxWarp>
          </a:bodyPr>
          <a:lstStyle/>
          <a:p>
            <a:endParaRPr lang="en-US" sz="1600">
              <a:latin typeface="Calibri" panose="020F0502020204030204" pitchFamily="34" charset="0"/>
              <a:cs typeface="Calibri" panose="020F0502020204030204" pitchFamily="34" charset="0"/>
            </a:endParaRPr>
          </a:p>
        </p:txBody>
      </p:sp>
      <p:sp>
        <p:nvSpPr>
          <p:cNvPr id="28" name="Rectangle 8">
            <a:extLst>
              <a:ext uri="{FF2B5EF4-FFF2-40B4-BE49-F238E27FC236}">
                <a16:creationId xmlns:a16="http://schemas.microsoft.com/office/drawing/2014/main" id="{1C093924-06BA-42BB-BD13-B93BC3656D42}"/>
              </a:ext>
            </a:extLst>
          </p:cNvPr>
          <p:cNvSpPr>
            <a:spLocks noChangeArrowheads="1"/>
          </p:cNvSpPr>
          <p:nvPr/>
        </p:nvSpPr>
        <p:spPr bwMode="auto">
          <a:xfrm>
            <a:off x="10260013" y="4159250"/>
            <a:ext cx="460375" cy="38100"/>
          </a:xfrm>
          <a:prstGeom prst="rect">
            <a:avLst/>
          </a:prstGeom>
          <a:solidFill>
            <a:schemeClr val="accent6"/>
          </a:solidFill>
          <a:ln>
            <a:solidFill>
              <a:schemeClr val="bg1"/>
            </a:solidFill>
          </a:ln>
        </p:spPr>
        <p:txBody>
          <a:bodyPr vert="horz" wrap="square" lIns="91440" tIns="45720" rIns="91440" bIns="45720" numCol="1" anchor="t" anchorCtr="0" compatLnSpc="1">
            <a:prstTxWarp prst="textNoShape">
              <a:avLst/>
            </a:prstTxWarp>
          </a:bodyPr>
          <a:lstStyle/>
          <a:p>
            <a:endParaRPr lang="en-US" sz="1600">
              <a:latin typeface="Calibri" panose="020F0502020204030204" pitchFamily="34" charset="0"/>
              <a:cs typeface="Calibri" panose="020F0502020204030204" pitchFamily="34" charset="0"/>
            </a:endParaRPr>
          </a:p>
        </p:txBody>
      </p:sp>
      <p:sp>
        <p:nvSpPr>
          <p:cNvPr id="29" name="Rectangle 9">
            <a:extLst>
              <a:ext uri="{FF2B5EF4-FFF2-40B4-BE49-F238E27FC236}">
                <a16:creationId xmlns:a16="http://schemas.microsoft.com/office/drawing/2014/main" id="{93287107-BEB6-4588-835A-EE02522952B9}"/>
              </a:ext>
            </a:extLst>
          </p:cNvPr>
          <p:cNvSpPr>
            <a:spLocks noChangeArrowheads="1"/>
          </p:cNvSpPr>
          <p:nvPr/>
        </p:nvSpPr>
        <p:spPr bwMode="auto">
          <a:xfrm>
            <a:off x="11149013" y="4159250"/>
            <a:ext cx="460375" cy="38100"/>
          </a:xfrm>
          <a:prstGeom prst="rect">
            <a:avLst/>
          </a:prstGeom>
          <a:solidFill>
            <a:schemeClr val="tx2"/>
          </a:solidFill>
          <a:ln>
            <a:solidFill>
              <a:schemeClr val="bg1"/>
            </a:solidFill>
          </a:ln>
        </p:spPr>
        <p:txBody>
          <a:bodyPr vert="horz" wrap="square" lIns="91440" tIns="45720" rIns="91440" bIns="45720" numCol="1" anchor="t" anchorCtr="0" compatLnSpc="1">
            <a:prstTxWarp prst="textNoShape">
              <a:avLst/>
            </a:prstTxWarp>
          </a:bodyPr>
          <a:lstStyle/>
          <a:p>
            <a:endParaRPr lang="en-US" sz="1600">
              <a:latin typeface="Calibri" panose="020F0502020204030204" pitchFamily="34" charset="0"/>
              <a:cs typeface="Calibri" panose="020F0502020204030204" pitchFamily="34" charset="0"/>
            </a:endParaRPr>
          </a:p>
        </p:txBody>
      </p:sp>
      <p:sp>
        <p:nvSpPr>
          <p:cNvPr id="30" name="Rectangle 10">
            <a:extLst>
              <a:ext uri="{FF2B5EF4-FFF2-40B4-BE49-F238E27FC236}">
                <a16:creationId xmlns:a16="http://schemas.microsoft.com/office/drawing/2014/main" id="{367B0AAB-6435-4843-8A04-A910F8BF5C45}"/>
              </a:ext>
            </a:extLst>
          </p:cNvPr>
          <p:cNvSpPr>
            <a:spLocks noChangeArrowheads="1"/>
          </p:cNvSpPr>
          <p:nvPr/>
        </p:nvSpPr>
        <p:spPr bwMode="auto">
          <a:xfrm>
            <a:off x="6702425" y="4002088"/>
            <a:ext cx="461963" cy="195262"/>
          </a:xfrm>
          <a:prstGeom prst="rect">
            <a:avLst/>
          </a:prstGeom>
          <a:solidFill>
            <a:schemeClr val="accent1"/>
          </a:solidFill>
          <a:ln>
            <a:solidFill>
              <a:schemeClr val="bg1"/>
            </a:solidFill>
          </a:ln>
        </p:spPr>
        <p:txBody>
          <a:bodyPr vert="horz" wrap="square" lIns="91440" tIns="45720" rIns="91440" bIns="45720" numCol="1" anchor="t" anchorCtr="0" compatLnSpc="1">
            <a:prstTxWarp prst="textNoShape">
              <a:avLst/>
            </a:prstTxWarp>
          </a:bodyPr>
          <a:lstStyle/>
          <a:p>
            <a:endParaRPr lang="en-US" sz="1600">
              <a:latin typeface="Calibri" panose="020F0502020204030204" pitchFamily="34" charset="0"/>
              <a:cs typeface="Calibri" panose="020F0502020204030204" pitchFamily="34" charset="0"/>
            </a:endParaRPr>
          </a:p>
        </p:txBody>
      </p:sp>
      <p:sp>
        <p:nvSpPr>
          <p:cNvPr id="31" name="Line 11">
            <a:extLst>
              <a:ext uri="{FF2B5EF4-FFF2-40B4-BE49-F238E27FC236}">
                <a16:creationId xmlns:a16="http://schemas.microsoft.com/office/drawing/2014/main" id="{51E30703-8F2C-481D-B874-EEA1930F1EC6}"/>
              </a:ext>
            </a:extLst>
          </p:cNvPr>
          <p:cNvSpPr>
            <a:spLocks noChangeShapeType="1"/>
          </p:cNvSpPr>
          <p:nvPr/>
        </p:nvSpPr>
        <p:spPr bwMode="auto">
          <a:xfrm>
            <a:off x="6489700" y="4197350"/>
            <a:ext cx="5334000" cy="0"/>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600">
              <a:latin typeface="Calibri" panose="020F0502020204030204" pitchFamily="34" charset="0"/>
              <a:cs typeface="Calibri" panose="020F0502020204030204" pitchFamily="34" charset="0"/>
            </a:endParaRPr>
          </a:p>
        </p:txBody>
      </p:sp>
      <p:sp>
        <p:nvSpPr>
          <p:cNvPr id="32" name="Rectangle 12">
            <a:extLst>
              <a:ext uri="{FF2B5EF4-FFF2-40B4-BE49-F238E27FC236}">
                <a16:creationId xmlns:a16="http://schemas.microsoft.com/office/drawing/2014/main" id="{44B2BCB9-FAA4-4BB6-B0DC-99DBEF0085E4}"/>
              </a:ext>
            </a:extLst>
          </p:cNvPr>
          <p:cNvSpPr>
            <a:spLocks noChangeArrowheads="1"/>
          </p:cNvSpPr>
          <p:nvPr/>
        </p:nvSpPr>
        <p:spPr bwMode="auto">
          <a:xfrm>
            <a:off x="6619874" y="3694113"/>
            <a:ext cx="60141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60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5 (5%)</a:t>
            </a:r>
          </a:p>
        </p:txBody>
      </p:sp>
      <p:sp>
        <p:nvSpPr>
          <p:cNvPr id="45" name="Rectangle 25">
            <a:extLst>
              <a:ext uri="{FF2B5EF4-FFF2-40B4-BE49-F238E27FC236}">
                <a16:creationId xmlns:a16="http://schemas.microsoft.com/office/drawing/2014/main" id="{7CE16763-280C-4E21-85C4-11D81AAF48C7}"/>
              </a:ext>
            </a:extLst>
          </p:cNvPr>
          <p:cNvSpPr>
            <a:spLocks noChangeArrowheads="1"/>
          </p:cNvSpPr>
          <p:nvPr/>
        </p:nvSpPr>
        <p:spPr bwMode="auto">
          <a:xfrm>
            <a:off x="6609331" y="4321175"/>
            <a:ext cx="61196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bg1"/>
                </a:solidFill>
                <a:effectLst/>
                <a:latin typeface="Calibri" panose="020F0502020204030204" pitchFamily="34" charset="0"/>
                <a:cs typeface="Calibri" panose="020F0502020204030204" pitchFamily="34" charset="0"/>
              </a:rPr>
              <a:t>No CRS</a:t>
            </a:r>
          </a:p>
        </p:txBody>
      </p:sp>
      <p:sp>
        <p:nvSpPr>
          <p:cNvPr id="46" name="Rectangle 26">
            <a:extLst>
              <a:ext uri="{FF2B5EF4-FFF2-40B4-BE49-F238E27FC236}">
                <a16:creationId xmlns:a16="http://schemas.microsoft.com/office/drawing/2014/main" id="{842DAF99-76E8-4771-BBF8-DDD9B4FD5F41}"/>
              </a:ext>
            </a:extLst>
          </p:cNvPr>
          <p:cNvSpPr>
            <a:spLocks noChangeArrowheads="1"/>
          </p:cNvSpPr>
          <p:nvPr/>
        </p:nvSpPr>
        <p:spPr bwMode="auto">
          <a:xfrm>
            <a:off x="7472703" y="4321175"/>
            <a:ext cx="66556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bg1"/>
                </a:solidFill>
                <a:effectLst/>
                <a:latin typeface="Calibri" panose="020F0502020204030204" pitchFamily="34" charset="0"/>
                <a:cs typeface="Calibri" panose="020F0502020204030204" pitchFamily="34" charset="0"/>
              </a:rPr>
              <a:t>Grade 1</a:t>
            </a:r>
          </a:p>
        </p:txBody>
      </p:sp>
      <p:sp>
        <p:nvSpPr>
          <p:cNvPr id="47" name="Rectangle 27">
            <a:extLst>
              <a:ext uri="{FF2B5EF4-FFF2-40B4-BE49-F238E27FC236}">
                <a16:creationId xmlns:a16="http://schemas.microsoft.com/office/drawing/2014/main" id="{3D40DD45-6343-48A4-BE23-F8DD5BBBF9B1}"/>
              </a:ext>
            </a:extLst>
          </p:cNvPr>
          <p:cNvSpPr>
            <a:spLocks noChangeArrowheads="1"/>
          </p:cNvSpPr>
          <p:nvPr/>
        </p:nvSpPr>
        <p:spPr bwMode="auto">
          <a:xfrm>
            <a:off x="8349235" y="4321175"/>
            <a:ext cx="71205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bg1"/>
                </a:solidFill>
                <a:effectLst/>
                <a:latin typeface="Calibri" panose="020F0502020204030204" pitchFamily="34" charset="0"/>
                <a:cs typeface="Calibri" panose="020F0502020204030204" pitchFamily="34" charset="0"/>
              </a:rPr>
              <a:t> Grade 2</a:t>
            </a:r>
          </a:p>
        </p:txBody>
      </p:sp>
      <p:sp>
        <p:nvSpPr>
          <p:cNvPr id="48" name="Rectangle 28">
            <a:extLst>
              <a:ext uri="{FF2B5EF4-FFF2-40B4-BE49-F238E27FC236}">
                <a16:creationId xmlns:a16="http://schemas.microsoft.com/office/drawing/2014/main" id="{B2E2CD78-C650-48C9-B702-41009BF619C7}"/>
              </a:ext>
            </a:extLst>
          </p:cNvPr>
          <p:cNvSpPr>
            <a:spLocks noChangeArrowheads="1"/>
          </p:cNvSpPr>
          <p:nvPr/>
        </p:nvSpPr>
        <p:spPr bwMode="auto">
          <a:xfrm>
            <a:off x="9250528" y="4321175"/>
            <a:ext cx="71205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bg1"/>
                </a:solidFill>
                <a:effectLst/>
                <a:latin typeface="Calibri" panose="020F0502020204030204" pitchFamily="34" charset="0"/>
                <a:cs typeface="Calibri" panose="020F0502020204030204" pitchFamily="34" charset="0"/>
              </a:rPr>
              <a:t> Grade 3</a:t>
            </a:r>
          </a:p>
        </p:txBody>
      </p:sp>
      <p:sp>
        <p:nvSpPr>
          <p:cNvPr id="49" name="Rectangle 29">
            <a:extLst>
              <a:ext uri="{FF2B5EF4-FFF2-40B4-BE49-F238E27FC236}">
                <a16:creationId xmlns:a16="http://schemas.microsoft.com/office/drawing/2014/main" id="{C0843131-22E4-444E-AE0A-95F1A300B500}"/>
              </a:ext>
            </a:extLst>
          </p:cNvPr>
          <p:cNvSpPr>
            <a:spLocks noChangeArrowheads="1"/>
          </p:cNvSpPr>
          <p:nvPr/>
        </p:nvSpPr>
        <p:spPr bwMode="auto">
          <a:xfrm>
            <a:off x="10130849" y="4321175"/>
            <a:ext cx="71205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bg1"/>
                </a:solidFill>
                <a:effectLst/>
                <a:latin typeface="Calibri" panose="020F0502020204030204" pitchFamily="34" charset="0"/>
                <a:cs typeface="Calibri" panose="020F0502020204030204" pitchFamily="34" charset="0"/>
              </a:rPr>
              <a:t> Grade 4</a:t>
            </a:r>
          </a:p>
        </p:txBody>
      </p:sp>
      <p:sp>
        <p:nvSpPr>
          <p:cNvPr id="50" name="Rectangle 30">
            <a:extLst>
              <a:ext uri="{FF2B5EF4-FFF2-40B4-BE49-F238E27FC236}">
                <a16:creationId xmlns:a16="http://schemas.microsoft.com/office/drawing/2014/main" id="{A7B95967-A021-467F-90D4-60E276D30AD7}"/>
              </a:ext>
            </a:extLst>
          </p:cNvPr>
          <p:cNvSpPr>
            <a:spLocks noChangeArrowheads="1"/>
          </p:cNvSpPr>
          <p:nvPr/>
        </p:nvSpPr>
        <p:spPr bwMode="auto">
          <a:xfrm>
            <a:off x="10983173" y="4321175"/>
            <a:ext cx="71205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bg1"/>
                </a:solidFill>
                <a:effectLst/>
                <a:latin typeface="Calibri" panose="020F0502020204030204" pitchFamily="34" charset="0"/>
                <a:cs typeface="Calibri" panose="020F0502020204030204" pitchFamily="34" charset="0"/>
              </a:rPr>
              <a:t> Grade 5</a:t>
            </a:r>
          </a:p>
        </p:txBody>
      </p:sp>
      <p:sp>
        <p:nvSpPr>
          <p:cNvPr id="51" name="Rectangle 12">
            <a:extLst>
              <a:ext uri="{FF2B5EF4-FFF2-40B4-BE49-F238E27FC236}">
                <a16:creationId xmlns:a16="http://schemas.microsoft.com/office/drawing/2014/main" id="{00211437-B893-4DFB-9456-CE5B2586A973}"/>
              </a:ext>
            </a:extLst>
          </p:cNvPr>
          <p:cNvSpPr>
            <a:spLocks noChangeArrowheads="1"/>
          </p:cNvSpPr>
          <p:nvPr/>
        </p:nvSpPr>
        <p:spPr bwMode="auto">
          <a:xfrm>
            <a:off x="7455241" y="1728140"/>
            <a:ext cx="72276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60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49 (51%)</a:t>
            </a:r>
          </a:p>
        </p:txBody>
      </p:sp>
      <p:sp>
        <p:nvSpPr>
          <p:cNvPr id="52" name="Rectangle 12">
            <a:extLst>
              <a:ext uri="{FF2B5EF4-FFF2-40B4-BE49-F238E27FC236}">
                <a16:creationId xmlns:a16="http://schemas.microsoft.com/office/drawing/2014/main" id="{2E5B1902-E4A1-4975-8810-EC50B14D3746}"/>
              </a:ext>
            </a:extLst>
          </p:cNvPr>
          <p:cNvSpPr>
            <a:spLocks noChangeArrowheads="1"/>
          </p:cNvSpPr>
          <p:nvPr/>
        </p:nvSpPr>
        <p:spPr bwMode="auto">
          <a:xfrm>
            <a:off x="8350817" y="2160270"/>
            <a:ext cx="72276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60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38 (39%)</a:t>
            </a:r>
          </a:p>
        </p:txBody>
      </p:sp>
      <p:sp>
        <p:nvSpPr>
          <p:cNvPr id="53" name="Rectangle 12">
            <a:extLst>
              <a:ext uri="{FF2B5EF4-FFF2-40B4-BE49-F238E27FC236}">
                <a16:creationId xmlns:a16="http://schemas.microsoft.com/office/drawing/2014/main" id="{268F55B0-8430-4D51-BABF-EB2CE367E581}"/>
              </a:ext>
            </a:extLst>
          </p:cNvPr>
          <p:cNvSpPr>
            <a:spLocks noChangeArrowheads="1"/>
          </p:cNvSpPr>
          <p:nvPr/>
        </p:nvSpPr>
        <p:spPr bwMode="auto">
          <a:xfrm>
            <a:off x="9239817" y="3756466"/>
            <a:ext cx="72276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60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3 (3%)</a:t>
            </a:r>
          </a:p>
        </p:txBody>
      </p:sp>
      <p:sp>
        <p:nvSpPr>
          <p:cNvPr id="54" name="Rectangle 12">
            <a:extLst>
              <a:ext uri="{FF2B5EF4-FFF2-40B4-BE49-F238E27FC236}">
                <a16:creationId xmlns:a16="http://schemas.microsoft.com/office/drawing/2014/main" id="{D1D2BDA1-E288-4AE0-9633-87C408350810}"/>
              </a:ext>
            </a:extLst>
          </p:cNvPr>
          <p:cNvSpPr>
            <a:spLocks noChangeArrowheads="1"/>
          </p:cNvSpPr>
          <p:nvPr/>
        </p:nvSpPr>
        <p:spPr bwMode="auto">
          <a:xfrm>
            <a:off x="10120138" y="3848099"/>
            <a:ext cx="72276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60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 (1%)</a:t>
            </a:r>
          </a:p>
        </p:txBody>
      </p:sp>
      <p:sp>
        <p:nvSpPr>
          <p:cNvPr id="55" name="Rectangle 12">
            <a:extLst>
              <a:ext uri="{FF2B5EF4-FFF2-40B4-BE49-F238E27FC236}">
                <a16:creationId xmlns:a16="http://schemas.microsoft.com/office/drawing/2014/main" id="{4367D4CE-C9B2-4462-B081-57527AD3F113}"/>
              </a:ext>
            </a:extLst>
          </p:cNvPr>
          <p:cNvSpPr>
            <a:spLocks noChangeArrowheads="1"/>
          </p:cNvSpPr>
          <p:nvPr/>
        </p:nvSpPr>
        <p:spPr bwMode="auto">
          <a:xfrm>
            <a:off x="11009710" y="3822621"/>
            <a:ext cx="72276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60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 (1%)</a:t>
            </a:r>
          </a:p>
        </p:txBody>
      </p:sp>
      <p:cxnSp>
        <p:nvCxnSpPr>
          <p:cNvPr id="57" name="Straight Connector 56">
            <a:extLst>
              <a:ext uri="{FF2B5EF4-FFF2-40B4-BE49-F238E27FC236}">
                <a16:creationId xmlns:a16="http://schemas.microsoft.com/office/drawing/2014/main" id="{606BAFE1-D87E-46FA-BDD6-882182E27213}"/>
              </a:ext>
            </a:extLst>
          </p:cNvPr>
          <p:cNvCxnSpPr>
            <a:cxnSpLocks/>
          </p:cNvCxnSpPr>
          <p:nvPr/>
        </p:nvCxnSpPr>
        <p:spPr bwMode="auto">
          <a:xfrm>
            <a:off x="6915312" y="419735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68DA7D28-F737-468D-93C8-7B17FFA5424E}"/>
              </a:ext>
            </a:extLst>
          </p:cNvPr>
          <p:cNvCxnSpPr>
            <a:cxnSpLocks/>
          </p:cNvCxnSpPr>
          <p:nvPr/>
        </p:nvCxnSpPr>
        <p:spPr bwMode="auto">
          <a:xfrm>
            <a:off x="7812065" y="419735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6A641B13-ECC4-4438-826E-5797A59B6672}"/>
              </a:ext>
            </a:extLst>
          </p:cNvPr>
          <p:cNvCxnSpPr>
            <a:cxnSpLocks/>
          </p:cNvCxnSpPr>
          <p:nvPr/>
        </p:nvCxnSpPr>
        <p:spPr bwMode="auto">
          <a:xfrm>
            <a:off x="8708818" y="419735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BD631D54-0321-416B-B347-F4DD21402C12}"/>
              </a:ext>
            </a:extLst>
          </p:cNvPr>
          <p:cNvCxnSpPr>
            <a:cxnSpLocks/>
          </p:cNvCxnSpPr>
          <p:nvPr/>
        </p:nvCxnSpPr>
        <p:spPr bwMode="auto">
          <a:xfrm>
            <a:off x="9605571" y="419735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9B203284-5E51-4557-AD0D-33FD50291BC6}"/>
              </a:ext>
            </a:extLst>
          </p:cNvPr>
          <p:cNvCxnSpPr>
            <a:cxnSpLocks/>
          </p:cNvCxnSpPr>
          <p:nvPr/>
        </p:nvCxnSpPr>
        <p:spPr bwMode="auto">
          <a:xfrm>
            <a:off x="10502324" y="419735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E2107B49-1624-4BC1-A78E-341E3A375D36}"/>
              </a:ext>
            </a:extLst>
          </p:cNvPr>
          <p:cNvCxnSpPr>
            <a:cxnSpLocks/>
          </p:cNvCxnSpPr>
          <p:nvPr/>
        </p:nvCxnSpPr>
        <p:spPr bwMode="auto">
          <a:xfrm>
            <a:off x="11399078" y="4197350"/>
            <a:ext cx="0" cy="64008"/>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11637858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A7A5607-5931-465B-9BC0-0C257F20544B}"/>
              </a:ext>
            </a:extLst>
          </p:cNvPr>
          <p:cNvSpPr>
            <a:spLocks noGrp="1"/>
          </p:cNvSpPr>
          <p:nvPr>
            <p:ph type="title"/>
          </p:nvPr>
        </p:nvSpPr>
        <p:spPr>
          <a:xfrm>
            <a:off x="609759" y="238127"/>
            <a:ext cx="10872444" cy="1103313"/>
          </a:xfrm>
        </p:spPr>
        <p:txBody>
          <a:bodyPr/>
          <a:lstStyle/>
          <a:p>
            <a:r>
              <a:rPr lang="en-US" dirty="0"/>
              <a:t>CARTITUDE-1: Neurotoxicity (NT)</a:t>
            </a:r>
          </a:p>
        </p:txBody>
      </p:sp>
      <p:sp>
        <p:nvSpPr>
          <p:cNvPr id="7" name="Content Placeholder 6">
            <a:extLst>
              <a:ext uri="{FF2B5EF4-FFF2-40B4-BE49-F238E27FC236}">
                <a16:creationId xmlns:a16="http://schemas.microsoft.com/office/drawing/2014/main" id="{96B15706-0B2F-4467-B9A4-D03E3976EBE1}"/>
              </a:ext>
            </a:extLst>
          </p:cNvPr>
          <p:cNvSpPr>
            <a:spLocks noGrp="1"/>
          </p:cNvSpPr>
          <p:nvPr>
            <p:ph idx="1"/>
          </p:nvPr>
        </p:nvSpPr>
        <p:spPr>
          <a:xfrm>
            <a:off x="6363330" y="1512888"/>
            <a:ext cx="5653535" cy="4651375"/>
          </a:xfrm>
        </p:spPr>
        <p:txBody>
          <a:bodyPr/>
          <a:lstStyle/>
          <a:p>
            <a:r>
              <a:rPr lang="en-US" sz="2400" dirty="0"/>
              <a:t>All patients with ICANS recovered</a:t>
            </a:r>
          </a:p>
          <a:p>
            <a:r>
              <a:rPr lang="en-US" sz="2400" dirty="0"/>
              <a:t>Other NTs resolved in 6 patients, and did not resolve in 6 patients: </a:t>
            </a:r>
          </a:p>
          <a:p>
            <a:pPr lvl="1"/>
            <a:r>
              <a:rPr lang="en-US" sz="2200" dirty="0"/>
              <a:t>1 patient has ongoing NT </a:t>
            </a:r>
          </a:p>
          <a:p>
            <a:pPr lvl="1"/>
            <a:r>
              <a:rPr lang="en-US" sz="2200" dirty="0"/>
              <a:t>1 patient died from NT complications</a:t>
            </a:r>
          </a:p>
          <a:p>
            <a:pPr lvl="1"/>
            <a:r>
              <a:rPr lang="en-US" sz="2200" dirty="0"/>
              <a:t>4 patients died of other causes </a:t>
            </a:r>
          </a:p>
          <a:p>
            <a:r>
              <a:rPr lang="en-US" sz="2400" dirty="0"/>
              <a:t>No other movement and neurocognitive AEs observed in the CARTITUDE development program</a:t>
            </a:r>
          </a:p>
          <a:p>
            <a:endParaRPr lang="en-US" sz="2400" dirty="0"/>
          </a:p>
        </p:txBody>
      </p:sp>
      <p:graphicFrame>
        <p:nvGraphicFramePr>
          <p:cNvPr id="8" name="Group 3">
            <a:extLst>
              <a:ext uri="{FF2B5EF4-FFF2-40B4-BE49-F238E27FC236}">
                <a16:creationId xmlns:a16="http://schemas.microsoft.com/office/drawing/2014/main" id="{DDC712F9-3A4F-468B-81D6-FB56D672DA61}"/>
              </a:ext>
            </a:extLst>
          </p:cNvPr>
          <p:cNvGraphicFramePr>
            <a:graphicFrameLocks/>
          </p:cNvGraphicFramePr>
          <p:nvPr>
            <p:extLst>
              <p:ext uri="{D42A27DB-BD31-4B8C-83A1-F6EECF244321}">
                <p14:modId xmlns:p14="http://schemas.microsoft.com/office/powerpoint/2010/main" val="3140171917"/>
              </p:ext>
            </p:extLst>
          </p:nvPr>
        </p:nvGraphicFramePr>
        <p:xfrm>
          <a:off x="719138" y="1600201"/>
          <a:ext cx="5376861" cy="1920320"/>
        </p:xfrm>
        <a:graphic>
          <a:graphicData uri="http://schemas.openxmlformats.org/drawingml/2006/table">
            <a:tbl>
              <a:tblPr/>
              <a:tblGrid>
                <a:gridCol w="2376391">
                  <a:extLst>
                    <a:ext uri="{9D8B030D-6E8A-4147-A177-3AD203B41FA5}">
                      <a16:colId xmlns:a16="http://schemas.microsoft.com/office/drawing/2014/main" val="20000"/>
                    </a:ext>
                  </a:extLst>
                </a:gridCol>
                <a:gridCol w="1500235">
                  <a:extLst>
                    <a:ext uri="{9D8B030D-6E8A-4147-A177-3AD203B41FA5}">
                      <a16:colId xmlns:a16="http://schemas.microsoft.com/office/drawing/2014/main" val="20001"/>
                    </a:ext>
                  </a:extLst>
                </a:gridCol>
                <a:gridCol w="1500235">
                  <a:extLst>
                    <a:ext uri="{9D8B030D-6E8A-4147-A177-3AD203B41FA5}">
                      <a16:colId xmlns:a16="http://schemas.microsoft.com/office/drawing/2014/main" val="912336614"/>
                    </a:ext>
                  </a:extLst>
                </a:gridCol>
              </a:tblGrid>
              <a:tr h="144387">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Neurotoxicities,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 Patients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solidFill>
                  </a:tcPr>
                </a:tc>
                <a:tc hMerge="1">
                  <a:txBody>
                    <a:bodyPr/>
                    <a:lstStyle/>
                    <a:p>
                      <a:endParaRPr lang="en-US"/>
                    </a:p>
                  </a:txBody>
                  <a:tcPr/>
                </a:tc>
                <a:extLst>
                  <a:ext uri="{0D108BD9-81ED-4DB2-BD59-A6C34878D82A}">
                    <a16:rowId xmlns:a16="http://schemas.microsoft.com/office/drawing/2014/main" val="10001"/>
                  </a:ext>
                </a:extLst>
              </a:tr>
              <a:tr h="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Grade ≥ 3</a:t>
                      </a: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3527432037"/>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Total CAR T-cell NT 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 (20.6)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(10.3)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ICANS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 (16.5)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Other 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 (12.4)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 (9.3)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graphicFrame>
        <p:nvGraphicFramePr>
          <p:cNvPr id="9" name="Group 3">
            <a:extLst>
              <a:ext uri="{FF2B5EF4-FFF2-40B4-BE49-F238E27FC236}">
                <a16:creationId xmlns:a16="http://schemas.microsoft.com/office/drawing/2014/main" id="{AEDC869E-9826-4278-A1F0-AD1065B916FE}"/>
              </a:ext>
            </a:extLst>
          </p:cNvPr>
          <p:cNvGraphicFramePr>
            <a:graphicFrameLocks/>
          </p:cNvGraphicFramePr>
          <p:nvPr>
            <p:extLst>
              <p:ext uri="{D42A27DB-BD31-4B8C-83A1-F6EECF244321}">
                <p14:modId xmlns:p14="http://schemas.microsoft.com/office/powerpoint/2010/main" val="2542483837"/>
              </p:ext>
            </p:extLst>
          </p:nvPr>
        </p:nvGraphicFramePr>
        <p:xfrm>
          <a:off x="719139" y="3758134"/>
          <a:ext cx="5376860" cy="1493568"/>
        </p:xfrm>
        <a:graphic>
          <a:graphicData uri="http://schemas.openxmlformats.org/drawingml/2006/table">
            <a:tbl>
              <a:tblPr/>
              <a:tblGrid>
                <a:gridCol w="2529982">
                  <a:extLst>
                    <a:ext uri="{9D8B030D-6E8A-4147-A177-3AD203B41FA5}">
                      <a16:colId xmlns:a16="http://schemas.microsoft.com/office/drawing/2014/main" val="20000"/>
                    </a:ext>
                  </a:extLst>
                </a:gridCol>
                <a:gridCol w="1423439">
                  <a:extLst>
                    <a:ext uri="{9D8B030D-6E8A-4147-A177-3AD203B41FA5}">
                      <a16:colId xmlns:a16="http://schemas.microsoft.com/office/drawing/2014/main" val="682955409"/>
                    </a:ext>
                  </a:extLst>
                </a:gridCol>
                <a:gridCol w="1423439">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ICANS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Other 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1"/>
                  </a:ext>
                </a:extLst>
              </a:tr>
              <a:tr h="1207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time to onset, days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(3-12)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 (11-108)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time to recovery, days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(1-12)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75 (2-160)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3"/>
                  </a:ext>
                </a:extLst>
              </a:tr>
            </a:tbl>
          </a:graphicData>
        </a:graphic>
      </p:graphicFrame>
      <p:sp>
        <p:nvSpPr>
          <p:cNvPr id="10" name="TextBox 9">
            <a:extLst>
              <a:ext uri="{FF2B5EF4-FFF2-40B4-BE49-F238E27FC236}">
                <a16:creationId xmlns:a16="http://schemas.microsoft.com/office/drawing/2014/main" id="{8B2C1F7F-9833-40BF-9FF3-9BF6364A8946}"/>
              </a:ext>
            </a:extLst>
          </p:cNvPr>
          <p:cNvSpPr txBox="1"/>
          <p:nvPr/>
        </p:nvSpPr>
        <p:spPr bwMode="auto">
          <a:xfrm>
            <a:off x="709796" y="5352072"/>
            <a:ext cx="565353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Aft>
                <a:spcPct val="0"/>
              </a:spcAft>
              <a:buClrTx/>
              <a:buFontTx/>
              <a:buNone/>
            </a:pPr>
            <a:r>
              <a:rPr lang="en-US" sz="1400" b="0" dirty="0">
                <a:solidFill>
                  <a:schemeClr val="bg1"/>
                </a:solidFill>
                <a:latin typeface="Calibri" panose="020F0502020204030204" pitchFamily="34" charset="0"/>
              </a:rPr>
              <a:t>*Other neurotoxicities occurred after CRS and/or ICANS resolved; included </a:t>
            </a:r>
          </a:p>
          <a:p>
            <a:pPr algn="l">
              <a:lnSpc>
                <a:spcPct val="100000"/>
              </a:lnSpc>
              <a:spcAft>
                <a:spcPct val="0"/>
              </a:spcAft>
              <a:buClrTx/>
              <a:buFontTx/>
              <a:buNone/>
            </a:pPr>
            <a:r>
              <a:rPr lang="en-US" sz="1400" b="0" dirty="0">
                <a:solidFill>
                  <a:schemeClr val="bg1"/>
                </a:solidFill>
                <a:latin typeface="Calibri" panose="020F0502020204030204" pitchFamily="34" charset="0"/>
              </a:rPr>
              <a:t>5 patients with movement and/or neurocognitive changes, 7 patients with </a:t>
            </a:r>
          </a:p>
          <a:p>
            <a:pPr algn="l">
              <a:lnSpc>
                <a:spcPct val="100000"/>
              </a:lnSpc>
              <a:spcAft>
                <a:spcPct val="0"/>
              </a:spcAft>
              <a:buClrTx/>
              <a:buFontTx/>
              <a:buNone/>
            </a:pPr>
            <a:r>
              <a:rPr lang="en-US" sz="1400" b="0" dirty="0">
                <a:solidFill>
                  <a:schemeClr val="bg1"/>
                </a:solidFill>
                <a:latin typeface="Calibri" panose="020F0502020204030204" pitchFamily="34" charset="0"/>
              </a:rPr>
              <a:t>nerve palsy, peripheral motor neuropathy.</a:t>
            </a:r>
          </a:p>
        </p:txBody>
      </p:sp>
      <p:sp>
        <p:nvSpPr>
          <p:cNvPr id="11" name="Text Box 15">
            <a:extLst>
              <a:ext uri="{FF2B5EF4-FFF2-40B4-BE49-F238E27FC236}">
                <a16:creationId xmlns:a16="http://schemas.microsoft.com/office/drawing/2014/main" id="{B4A2C408-8C4A-4F8C-943A-BAE45AF7FE16}"/>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Madduri. ASH 2020. Abstr 177.</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12" name="Group 7">
            <a:extLst>
              <a:ext uri="{FF2B5EF4-FFF2-40B4-BE49-F238E27FC236}">
                <a16:creationId xmlns:a16="http://schemas.microsoft.com/office/drawing/2014/main" id="{9A238E4C-93F8-457C-B3FA-FD5B8C1E54CF}"/>
              </a:ext>
            </a:extLst>
          </p:cNvPr>
          <p:cNvGrpSpPr>
            <a:grpSpLocks/>
          </p:cNvGrpSpPr>
          <p:nvPr/>
        </p:nvGrpSpPr>
        <p:grpSpPr bwMode="auto">
          <a:xfrm>
            <a:off x="9389569" y="6216652"/>
            <a:ext cx="2488502" cy="447822"/>
            <a:chOff x="9527309" y="3551529"/>
            <a:chExt cx="2488502" cy="448324"/>
          </a:xfrm>
        </p:grpSpPr>
        <p:pic>
          <p:nvPicPr>
            <p:cNvPr id="13" name="Picture 12">
              <a:extLst>
                <a:ext uri="{FF2B5EF4-FFF2-40B4-BE49-F238E27FC236}">
                  <a16:creationId xmlns:a16="http://schemas.microsoft.com/office/drawing/2014/main" id="{5D9C5C93-7DE4-46E8-8515-81842E7B0B6D}"/>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4" name="Rectangle 8">
              <a:extLst>
                <a:ext uri="{FF2B5EF4-FFF2-40B4-BE49-F238E27FC236}">
                  <a16:creationId xmlns:a16="http://schemas.microsoft.com/office/drawing/2014/main" id="{87F21D0E-FECC-4F8D-BBAC-E1810F88708C}"/>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28524977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58BA4-246B-4B0D-9E87-8D781C65B2AE}"/>
              </a:ext>
            </a:extLst>
          </p:cNvPr>
          <p:cNvSpPr>
            <a:spLocks noGrp="1"/>
          </p:cNvSpPr>
          <p:nvPr>
            <p:ph type="title"/>
          </p:nvPr>
        </p:nvSpPr>
        <p:spPr>
          <a:xfrm>
            <a:off x="609759" y="238127"/>
            <a:ext cx="10872444" cy="1103313"/>
          </a:xfrm>
        </p:spPr>
        <p:txBody>
          <a:bodyPr/>
          <a:lstStyle/>
          <a:p>
            <a:r>
              <a:rPr lang="en-US" dirty="0"/>
              <a:t>CARTITUDE-1: Deaths</a:t>
            </a:r>
          </a:p>
        </p:txBody>
      </p:sp>
      <p:sp>
        <p:nvSpPr>
          <p:cNvPr id="5" name="Text Box 15">
            <a:extLst>
              <a:ext uri="{FF2B5EF4-FFF2-40B4-BE49-F238E27FC236}">
                <a16:creationId xmlns:a16="http://schemas.microsoft.com/office/drawing/2014/main" id="{9E96CC11-44A9-4B17-9A2D-5FFCE1A97BF0}"/>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Madduri. ASH 2020. Abstr 177.</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6" name="Group 7">
            <a:extLst>
              <a:ext uri="{FF2B5EF4-FFF2-40B4-BE49-F238E27FC236}">
                <a16:creationId xmlns:a16="http://schemas.microsoft.com/office/drawing/2014/main" id="{9C62E9FE-3B75-4CBB-A03B-9DE6FF21B887}"/>
              </a:ext>
            </a:extLst>
          </p:cNvPr>
          <p:cNvGrpSpPr>
            <a:grpSpLocks/>
          </p:cNvGrpSpPr>
          <p:nvPr/>
        </p:nvGrpSpPr>
        <p:grpSpPr bwMode="auto">
          <a:xfrm>
            <a:off x="9389569" y="6216652"/>
            <a:ext cx="2488502" cy="447822"/>
            <a:chOff x="9527309" y="3551529"/>
            <a:chExt cx="2488502" cy="448324"/>
          </a:xfrm>
        </p:grpSpPr>
        <p:pic>
          <p:nvPicPr>
            <p:cNvPr id="7" name="Picture 6">
              <a:extLst>
                <a:ext uri="{FF2B5EF4-FFF2-40B4-BE49-F238E27FC236}">
                  <a16:creationId xmlns:a16="http://schemas.microsoft.com/office/drawing/2014/main" id="{29E299A2-8205-46C2-BC2E-13CEF46C3FD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8" name="Rectangle 8">
              <a:extLst>
                <a:ext uri="{FF2B5EF4-FFF2-40B4-BE49-F238E27FC236}">
                  <a16:creationId xmlns:a16="http://schemas.microsoft.com/office/drawing/2014/main" id="{FED3BD5D-6DCB-47E0-AA30-451B5F72977D}"/>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aphicFrame>
        <p:nvGraphicFramePr>
          <p:cNvPr id="10" name="Group 32">
            <a:extLst>
              <a:ext uri="{FF2B5EF4-FFF2-40B4-BE49-F238E27FC236}">
                <a16:creationId xmlns:a16="http://schemas.microsoft.com/office/drawing/2014/main" id="{3C17BDA7-29EC-43CE-893B-75270D6BA021}"/>
              </a:ext>
            </a:extLst>
          </p:cNvPr>
          <p:cNvGraphicFramePr>
            <a:graphicFrameLocks noGrp="1"/>
          </p:cNvGraphicFramePr>
          <p:nvPr>
            <p:extLst>
              <p:ext uri="{D42A27DB-BD31-4B8C-83A1-F6EECF244321}">
                <p14:modId xmlns:p14="http://schemas.microsoft.com/office/powerpoint/2010/main" val="3080748892"/>
              </p:ext>
            </p:extLst>
          </p:nvPr>
        </p:nvGraphicFramePr>
        <p:xfrm>
          <a:off x="727868" y="1325371"/>
          <a:ext cx="10740230" cy="4572176"/>
        </p:xfrm>
        <a:graphic>
          <a:graphicData uri="http://schemas.openxmlformats.org/drawingml/2006/table">
            <a:tbl>
              <a:tblPr/>
              <a:tblGrid>
                <a:gridCol w="4156014">
                  <a:extLst>
                    <a:ext uri="{9D8B030D-6E8A-4147-A177-3AD203B41FA5}">
                      <a16:colId xmlns:a16="http://schemas.microsoft.com/office/drawing/2014/main" val="20000"/>
                    </a:ext>
                  </a:extLst>
                </a:gridCol>
                <a:gridCol w="2955388">
                  <a:extLst>
                    <a:ext uri="{9D8B030D-6E8A-4147-A177-3AD203B41FA5}">
                      <a16:colId xmlns:a16="http://schemas.microsoft.com/office/drawing/2014/main" val="20001"/>
                    </a:ext>
                  </a:extLst>
                </a:gridCol>
                <a:gridCol w="3628828">
                  <a:extLst>
                    <a:ext uri="{9D8B030D-6E8A-4147-A177-3AD203B41FA5}">
                      <a16:colId xmlns:a16="http://schemas.microsoft.com/office/drawing/2014/main" val="20002"/>
                    </a:ext>
                  </a:extLst>
                </a:gridCol>
              </a:tblGrid>
              <a:tr h="193663">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Deaths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All Patients (N = 97)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Time of Death Post Ciltacabtagene Autoleucel Infusion, Days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193663">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Total deaths during the study, n</a:t>
                      </a:r>
                    </a:p>
                    <a:p>
                      <a:pPr marL="342900" marR="0" lvl="0" indent="-230188"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Due to PD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45-694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253-694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Deaths due to AEs unrelated to tx (n = 3)</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342900" marR="0" lvl="0" indent="-230188"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Pneumonia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77990056"/>
                  </a:ext>
                </a:extLst>
              </a:tr>
              <a:tr h="0">
                <a:tc>
                  <a:txBody>
                    <a:bodyPr/>
                    <a:lstStyle/>
                    <a:p>
                      <a:pPr marL="342900" marR="0" lvl="0" indent="-230188"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AML*</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418; 582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68911008"/>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Deaths due to AEs related to tx (n = 6)</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0">
                <a:tc>
                  <a:txBody>
                    <a:bodyPr/>
                    <a:lstStyle/>
                    <a:p>
                      <a:pPr marL="342900" marR="0" lvl="0" indent="-230188"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Sepsis and/or septic shock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45; 162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04320957"/>
                  </a:ext>
                </a:extLst>
              </a:tr>
              <a:tr h="0">
                <a:tc>
                  <a:txBody>
                    <a:bodyPr/>
                    <a:lstStyle/>
                    <a:p>
                      <a:pPr marL="342900" marR="0" lvl="0" indent="-230188"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CRS/HLH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50438379"/>
                  </a:ext>
                </a:extLst>
              </a:tr>
              <a:tr h="0">
                <a:tc>
                  <a:txBody>
                    <a:bodyPr/>
                    <a:lstStyle/>
                    <a:p>
                      <a:pPr marL="342900" marR="0" lvl="0" indent="-230188"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Lung abscess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658700716"/>
                  </a:ext>
                </a:extLst>
              </a:tr>
              <a:tr h="0">
                <a:tc>
                  <a:txBody>
                    <a:bodyPr/>
                    <a:lstStyle/>
                    <a:p>
                      <a:pPr marL="342900" marR="0" lvl="0" indent="-230188"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Respiratory failure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589565247"/>
                  </a:ext>
                </a:extLst>
              </a:tr>
              <a:tr h="0">
                <a:tc>
                  <a:txBody>
                    <a:bodyPr/>
                    <a:lstStyle/>
                    <a:p>
                      <a:pPr marL="342900" marR="0" lvl="0" indent="-230188"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Neurotoxicity</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247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001800353"/>
                  </a:ext>
                </a:extLst>
              </a:tr>
            </a:tbl>
          </a:graphicData>
        </a:graphic>
      </p:graphicFrame>
      <p:sp>
        <p:nvSpPr>
          <p:cNvPr id="11" name="TextBox 10">
            <a:extLst>
              <a:ext uri="{FF2B5EF4-FFF2-40B4-BE49-F238E27FC236}">
                <a16:creationId xmlns:a16="http://schemas.microsoft.com/office/drawing/2014/main" id="{3A6BA1F7-AD8A-44F4-9FAA-C34CAF8C7F2E}"/>
              </a:ext>
            </a:extLst>
          </p:cNvPr>
          <p:cNvSpPr txBox="1"/>
          <p:nvPr/>
        </p:nvSpPr>
        <p:spPr bwMode="auto">
          <a:xfrm>
            <a:off x="713762" y="5892715"/>
            <a:ext cx="1059786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Aft>
                <a:spcPct val="0"/>
              </a:spcAft>
              <a:buClrTx/>
            </a:pPr>
            <a:r>
              <a:rPr lang="en-US" sz="1400" b="0" dirty="0">
                <a:solidFill>
                  <a:schemeClr val="bg1"/>
                </a:solidFill>
                <a:latin typeface="Calibri" panose="020F0502020204030204" pitchFamily="34" charset="0"/>
              </a:rPr>
              <a:t>*1 patient with AML had MDS and cytogenetic profile showing del(20q) before ciltacabtagene autoleucel infusion; the other patient had scalp </a:t>
            </a:r>
          </a:p>
          <a:p>
            <a:pPr algn="l">
              <a:lnSpc>
                <a:spcPct val="100000"/>
              </a:lnSpc>
              <a:spcAft>
                <a:spcPct val="0"/>
              </a:spcAft>
              <a:buClrTx/>
            </a:pPr>
            <a:r>
              <a:rPr lang="en-US" sz="1400" b="0" dirty="0">
                <a:solidFill>
                  <a:schemeClr val="bg1"/>
                </a:solidFill>
                <a:latin typeface="Calibri" panose="020F0502020204030204" pitchFamily="34" charset="0"/>
              </a:rPr>
              <a:t>  squamous cell carcinoma and prostate cancer.  </a:t>
            </a:r>
          </a:p>
        </p:txBody>
      </p:sp>
    </p:spTree>
    <p:extLst>
      <p:ext uri="{BB962C8B-B14F-4D97-AF65-F5344CB8AC3E}">
        <p14:creationId xmlns:p14="http://schemas.microsoft.com/office/powerpoint/2010/main" val="3117005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Group 36">
            <a:extLst>
              <a:ext uri="{FF2B5EF4-FFF2-40B4-BE49-F238E27FC236}">
                <a16:creationId xmlns:a16="http://schemas.microsoft.com/office/drawing/2014/main" id="{A4AC581F-7D5C-46EF-8E14-8825BA0004D5}"/>
              </a:ext>
            </a:extLst>
          </p:cNvPr>
          <p:cNvGrpSpPr/>
          <p:nvPr/>
        </p:nvGrpSpPr>
        <p:grpSpPr>
          <a:xfrm>
            <a:off x="2926730" y="1931467"/>
            <a:ext cx="915886" cy="2490757"/>
            <a:chOff x="3369788" y="1931467"/>
            <a:chExt cx="915886" cy="2490757"/>
          </a:xfrm>
        </p:grpSpPr>
        <p:sp>
          <p:nvSpPr>
            <p:cNvPr id="15" name="Rectangle 14">
              <a:extLst>
                <a:ext uri="{FF2B5EF4-FFF2-40B4-BE49-F238E27FC236}">
                  <a16:creationId xmlns:a16="http://schemas.microsoft.com/office/drawing/2014/main" id="{BD29B4F0-186C-4AA2-9055-20D376C6C820}"/>
                </a:ext>
              </a:extLst>
            </p:cNvPr>
            <p:cNvSpPr/>
            <p:nvPr/>
          </p:nvSpPr>
          <p:spPr bwMode="auto">
            <a:xfrm>
              <a:off x="3369788" y="1931467"/>
              <a:ext cx="915886" cy="1725283"/>
            </a:xfrm>
            <a:prstGeom prst="rect">
              <a:avLst/>
            </a:prstGeom>
            <a:solidFill>
              <a:schemeClr val="accent1"/>
            </a:solidFill>
            <a:ln w="2857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35" name="Rectangle 34">
              <a:extLst>
                <a:ext uri="{FF2B5EF4-FFF2-40B4-BE49-F238E27FC236}">
                  <a16:creationId xmlns:a16="http://schemas.microsoft.com/office/drawing/2014/main" id="{941E6C80-2675-44A7-B73E-22E4B0EF9EA9}"/>
                </a:ext>
              </a:extLst>
            </p:cNvPr>
            <p:cNvSpPr/>
            <p:nvPr/>
          </p:nvSpPr>
          <p:spPr bwMode="auto">
            <a:xfrm>
              <a:off x="3369788" y="3613834"/>
              <a:ext cx="915886" cy="765821"/>
            </a:xfrm>
            <a:prstGeom prst="rect">
              <a:avLst/>
            </a:prstGeom>
            <a:solidFill>
              <a:schemeClr val="accent3"/>
            </a:solidFill>
            <a:ln w="2857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36" name="Rectangle 35">
              <a:extLst>
                <a:ext uri="{FF2B5EF4-FFF2-40B4-BE49-F238E27FC236}">
                  <a16:creationId xmlns:a16="http://schemas.microsoft.com/office/drawing/2014/main" id="{0BC737EC-F7E9-4A21-AF7C-8634AA609F00}"/>
                </a:ext>
              </a:extLst>
            </p:cNvPr>
            <p:cNvSpPr/>
            <p:nvPr/>
          </p:nvSpPr>
          <p:spPr bwMode="auto">
            <a:xfrm>
              <a:off x="3369788" y="4313207"/>
              <a:ext cx="915886" cy="109017"/>
            </a:xfrm>
            <a:prstGeom prst="rect">
              <a:avLst/>
            </a:prstGeom>
            <a:solidFill>
              <a:schemeClr val="accent4"/>
            </a:solidFill>
            <a:ln w="28575">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grpSp>
      <p:sp>
        <p:nvSpPr>
          <p:cNvPr id="2" name="Title 1">
            <a:extLst>
              <a:ext uri="{FF2B5EF4-FFF2-40B4-BE49-F238E27FC236}">
                <a16:creationId xmlns:a16="http://schemas.microsoft.com/office/drawing/2014/main" id="{9186B544-743C-443D-AE0E-25F41CF2A945}"/>
              </a:ext>
            </a:extLst>
          </p:cNvPr>
          <p:cNvSpPr>
            <a:spLocks noGrp="1"/>
          </p:cNvSpPr>
          <p:nvPr>
            <p:ph type="title"/>
          </p:nvPr>
        </p:nvSpPr>
        <p:spPr/>
        <p:txBody>
          <a:bodyPr/>
          <a:lstStyle/>
          <a:p>
            <a:r>
              <a:rPr lang="en-US" dirty="0"/>
              <a:t>CARTITUDE-1: ORR and MRD Assessment</a:t>
            </a:r>
          </a:p>
        </p:txBody>
      </p:sp>
      <p:sp>
        <p:nvSpPr>
          <p:cNvPr id="3" name="Content Placeholder 2">
            <a:extLst>
              <a:ext uri="{FF2B5EF4-FFF2-40B4-BE49-F238E27FC236}">
                <a16:creationId xmlns:a16="http://schemas.microsoft.com/office/drawing/2014/main" id="{C16881FC-411A-491D-89CE-3D565E0BF3C9}"/>
              </a:ext>
            </a:extLst>
          </p:cNvPr>
          <p:cNvSpPr>
            <a:spLocks noGrp="1"/>
          </p:cNvSpPr>
          <p:nvPr>
            <p:ph sz="half" idx="1"/>
          </p:nvPr>
        </p:nvSpPr>
        <p:spPr>
          <a:xfrm>
            <a:off x="601820" y="5086154"/>
            <a:ext cx="5091614" cy="1103314"/>
          </a:xfrm>
        </p:spPr>
        <p:txBody>
          <a:bodyPr/>
          <a:lstStyle/>
          <a:p>
            <a:r>
              <a:rPr lang="en-US" sz="2000" dirty="0">
                <a:solidFill>
                  <a:schemeClr val="bg1"/>
                </a:solidFill>
                <a:latin typeface="Calibri" panose="020F0502020204030204" pitchFamily="34" charset="0"/>
              </a:rPr>
              <a:t>Most patients with 6 </a:t>
            </a:r>
            <a:r>
              <a:rPr lang="en-US" sz="2000" dirty="0" err="1">
                <a:solidFill>
                  <a:schemeClr val="bg1"/>
                </a:solidFill>
                <a:latin typeface="Calibri" panose="020F0502020204030204" pitchFamily="34" charset="0"/>
              </a:rPr>
              <a:t>mos</a:t>
            </a:r>
            <a:r>
              <a:rPr lang="en-US" sz="2000" dirty="0">
                <a:solidFill>
                  <a:schemeClr val="bg1"/>
                </a:solidFill>
                <a:latin typeface="Calibri" panose="020F0502020204030204" pitchFamily="34" charset="0"/>
              </a:rPr>
              <a:t> of follow-up had PB CAR+ T-cells below level of quantification (2 cells/µL) </a:t>
            </a:r>
          </a:p>
        </p:txBody>
      </p:sp>
      <p:sp>
        <p:nvSpPr>
          <p:cNvPr id="23" name="Content Placeholder 22">
            <a:extLst>
              <a:ext uri="{FF2B5EF4-FFF2-40B4-BE49-F238E27FC236}">
                <a16:creationId xmlns:a16="http://schemas.microsoft.com/office/drawing/2014/main" id="{EE3B3A8F-B080-4950-80A0-0F19D0399806}"/>
              </a:ext>
            </a:extLst>
          </p:cNvPr>
          <p:cNvSpPr>
            <a:spLocks noGrp="1"/>
          </p:cNvSpPr>
          <p:nvPr>
            <p:ph sz="half" idx="2"/>
          </p:nvPr>
        </p:nvSpPr>
        <p:spPr>
          <a:xfrm>
            <a:off x="6252634" y="2009954"/>
            <a:ext cx="5583220" cy="4543245"/>
          </a:xfrm>
        </p:spPr>
        <p:txBody>
          <a:bodyPr/>
          <a:lstStyle/>
          <a:p>
            <a:pPr>
              <a:spcAft>
                <a:spcPts val="0"/>
              </a:spcAft>
            </a:pPr>
            <a:endParaRPr lang="en-US" dirty="0"/>
          </a:p>
          <a:p>
            <a:pPr>
              <a:spcAft>
                <a:spcPts val="0"/>
              </a:spcAft>
            </a:pPr>
            <a:endParaRPr lang="en-US" dirty="0"/>
          </a:p>
          <a:p>
            <a:pPr>
              <a:spcAft>
                <a:spcPts val="0"/>
              </a:spcAft>
            </a:pPr>
            <a:endParaRPr lang="en-US" dirty="0"/>
          </a:p>
          <a:p>
            <a:pPr>
              <a:spcAft>
                <a:spcPts val="0"/>
              </a:spcAft>
            </a:pPr>
            <a:r>
              <a:rPr lang="en-US" sz="2000" dirty="0"/>
              <a:t>Median time to first response: 1 mo (range: </a:t>
            </a:r>
            <a:br>
              <a:rPr lang="en-US" sz="2000" dirty="0"/>
            </a:br>
            <a:r>
              <a:rPr lang="en-US" sz="2000" dirty="0"/>
              <a:t>0.9-8.5 mos)</a:t>
            </a:r>
          </a:p>
          <a:p>
            <a:pPr lvl="1">
              <a:spcAft>
                <a:spcPts val="0"/>
              </a:spcAft>
            </a:pPr>
            <a:r>
              <a:rPr lang="en-US" sz="2000" dirty="0"/>
              <a:t>70 (72.2%) patients have ongoing responses</a:t>
            </a:r>
          </a:p>
          <a:p>
            <a:pPr>
              <a:spcAft>
                <a:spcPts val="0"/>
              </a:spcAft>
            </a:pPr>
            <a:r>
              <a:rPr lang="en-US" sz="2000" dirty="0"/>
              <a:t>MRD 10</a:t>
            </a:r>
            <a:r>
              <a:rPr lang="en-US" sz="2000" baseline="30000" dirty="0"/>
              <a:t>-5</a:t>
            </a:r>
            <a:r>
              <a:rPr lang="en-US" sz="2000" dirty="0"/>
              <a:t> negativity achieved by 93.0% of evaluable patients</a:t>
            </a:r>
          </a:p>
          <a:p>
            <a:pPr lvl="1">
              <a:spcAft>
                <a:spcPts val="0"/>
              </a:spcAft>
            </a:pPr>
            <a:r>
              <a:rPr lang="en-US" sz="2000" dirty="0"/>
              <a:t>Median time to MRD 10</a:t>
            </a:r>
            <a:r>
              <a:rPr kumimoji="0" lang="en-US" sz="2000" b="0" i="0" u="none" strike="noStrike" kern="0" cap="none" spc="0" normalizeH="0" baseline="30000" noProof="0" dirty="0">
                <a:ln>
                  <a:noFill/>
                </a:ln>
                <a:solidFill>
                  <a:srgbClr val="000000"/>
                </a:solidFill>
                <a:effectLst/>
                <a:uLnTx/>
                <a:uFillTx/>
                <a:latin typeface="Calibri" panose="020F0502020204030204" pitchFamily="34" charset="0"/>
                <a:ea typeface="+mn-ea"/>
                <a:cs typeface="+mn-cs"/>
              </a:rPr>
              <a:t>-5</a:t>
            </a:r>
            <a:r>
              <a:rPr lang="en-US" sz="2000" dirty="0"/>
              <a:t> negativity: 1 mo (range: 0.8-7.7)</a:t>
            </a:r>
          </a:p>
          <a:p>
            <a:pPr>
              <a:spcAft>
                <a:spcPts val="0"/>
              </a:spcAft>
            </a:pPr>
            <a:endParaRPr lang="en-US" dirty="0"/>
          </a:p>
        </p:txBody>
      </p:sp>
      <p:sp>
        <p:nvSpPr>
          <p:cNvPr id="4" name="Text Box 15">
            <a:extLst>
              <a:ext uri="{FF2B5EF4-FFF2-40B4-BE49-F238E27FC236}">
                <a16:creationId xmlns:a16="http://schemas.microsoft.com/office/drawing/2014/main" id="{9517F7A3-7A92-467A-913B-54A65D415894}"/>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Madduri. ASH 2020. Abstr 177. Reproduced with permission.</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5" name="Group 7">
            <a:extLst>
              <a:ext uri="{FF2B5EF4-FFF2-40B4-BE49-F238E27FC236}">
                <a16:creationId xmlns:a16="http://schemas.microsoft.com/office/drawing/2014/main" id="{D488C507-7BE6-4E2D-804A-1BA7DE195F35}"/>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632F83C0-9742-47A0-9FE8-420E91E32AC0}"/>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CF993FE8-6A86-4914-97AB-BBD4005E28CE}"/>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7" name="TextBox 16">
            <a:extLst>
              <a:ext uri="{FF2B5EF4-FFF2-40B4-BE49-F238E27FC236}">
                <a16:creationId xmlns:a16="http://schemas.microsoft.com/office/drawing/2014/main" id="{35F3C1D0-56C1-4929-828E-04D7A001B041}"/>
              </a:ext>
            </a:extLst>
          </p:cNvPr>
          <p:cNvSpPr txBox="1"/>
          <p:nvPr/>
        </p:nvSpPr>
        <p:spPr bwMode="auto">
          <a:xfrm>
            <a:off x="2027208" y="1433181"/>
            <a:ext cx="25879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ORR</a:t>
            </a:r>
          </a:p>
        </p:txBody>
      </p:sp>
      <p:sp>
        <p:nvSpPr>
          <p:cNvPr id="18" name="TextBox 17">
            <a:extLst>
              <a:ext uri="{FF2B5EF4-FFF2-40B4-BE49-F238E27FC236}">
                <a16:creationId xmlns:a16="http://schemas.microsoft.com/office/drawing/2014/main" id="{EF1FBB1C-2A33-4B2F-8A84-64B69E603D4C}"/>
              </a:ext>
            </a:extLst>
          </p:cNvPr>
          <p:cNvSpPr txBox="1"/>
          <p:nvPr/>
        </p:nvSpPr>
        <p:spPr bwMode="auto">
          <a:xfrm rot="16200000">
            <a:off x="-35823" y="2971008"/>
            <a:ext cx="26139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Patients (%)</a:t>
            </a:r>
          </a:p>
        </p:txBody>
      </p:sp>
      <p:graphicFrame>
        <p:nvGraphicFramePr>
          <p:cNvPr id="19" name="Group 3">
            <a:extLst>
              <a:ext uri="{FF2B5EF4-FFF2-40B4-BE49-F238E27FC236}">
                <a16:creationId xmlns:a16="http://schemas.microsoft.com/office/drawing/2014/main" id="{136FA095-27E1-43EE-90A1-F00F8FBB6B6A}"/>
              </a:ext>
            </a:extLst>
          </p:cNvPr>
          <p:cNvGraphicFramePr>
            <a:graphicFrameLocks/>
          </p:cNvGraphicFramePr>
          <p:nvPr>
            <p:extLst>
              <p:ext uri="{D42A27DB-BD31-4B8C-83A1-F6EECF244321}">
                <p14:modId xmlns:p14="http://schemas.microsoft.com/office/powerpoint/2010/main" val="3032049685"/>
              </p:ext>
            </p:extLst>
          </p:nvPr>
        </p:nvGraphicFramePr>
        <p:xfrm>
          <a:off x="5944086" y="1406851"/>
          <a:ext cx="5828814" cy="2011744"/>
        </p:xfrm>
        <a:graphic>
          <a:graphicData uri="http://schemas.openxmlformats.org/drawingml/2006/table">
            <a:tbl>
              <a:tblPr/>
              <a:tblGrid>
                <a:gridCol w="2286000">
                  <a:extLst>
                    <a:ext uri="{9D8B030D-6E8A-4147-A177-3AD203B41FA5}">
                      <a16:colId xmlns:a16="http://schemas.microsoft.com/office/drawing/2014/main" val="20000"/>
                    </a:ext>
                  </a:extLst>
                </a:gridCol>
                <a:gridCol w="525294">
                  <a:extLst>
                    <a:ext uri="{9D8B030D-6E8A-4147-A177-3AD203B41FA5}">
                      <a16:colId xmlns:a16="http://schemas.microsoft.com/office/drawing/2014/main" val="3726257676"/>
                    </a:ext>
                  </a:extLst>
                </a:gridCol>
                <a:gridCol w="1554480">
                  <a:extLst>
                    <a:ext uri="{9D8B030D-6E8A-4147-A177-3AD203B41FA5}">
                      <a16:colId xmlns:a16="http://schemas.microsoft.com/office/drawing/2014/main" val="20001"/>
                    </a:ext>
                  </a:extLst>
                </a:gridCol>
                <a:gridCol w="1463040">
                  <a:extLst>
                    <a:ext uri="{9D8B030D-6E8A-4147-A177-3AD203B41FA5}">
                      <a16:colId xmlns:a16="http://schemas.microsoft.com/office/drawing/2014/main" val="1425281130"/>
                    </a:ext>
                  </a:extLst>
                </a:gridCol>
              </a:tblGrid>
              <a:tr h="47313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MRD Status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Evaluable Patients* (%)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All treated</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Patients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1"/>
                  </a:ext>
                </a:extLst>
              </a:tr>
              <a:tr h="13696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Overall MRD neg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13696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MRD neg and sCR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86234703"/>
                  </a:ext>
                </a:extLst>
              </a:tr>
              <a:tr h="13696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MRD neg and ≥ VGPR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2627456486"/>
                  </a:ext>
                </a:extLst>
              </a:tr>
            </a:tbl>
          </a:graphicData>
        </a:graphic>
      </p:graphicFrame>
      <p:sp>
        <p:nvSpPr>
          <p:cNvPr id="14" name="TextBox 13">
            <a:extLst>
              <a:ext uri="{FF2B5EF4-FFF2-40B4-BE49-F238E27FC236}">
                <a16:creationId xmlns:a16="http://schemas.microsoft.com/office/drawing/2014/main" id="{6032710E-54EF-4395-9009-7C1E55C51EF4}"/>
              </a:ext>
            </a:extLst>
          </p:cNvPr>
          <p:cNvSpPr txBox="1"/>
          <p:nvPr/>
        </p:nvSpPr>
        <p:spPr bwMode="auto">
          <a:xfrm>
            <a:off x="533400" y="5911864"/>
            <a:ext cx="1107534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US" sz="1400" dirty="0">
                <a:solidFill>
                  <a:schemeClr val="bg1"/>
                </a:solidFill>
                <a:latin typeface="Calibri" panose="020F0502020204030204" pitchFamily="34" charset="0"/>
                <a:cs typeface="Calibri" panose="020F0502020204030204" pitchFamily="34" charset="0"/>
              </a:rPr>
              <a:t>*MRD assessed in evaluable samples at 10</a:t>
            </a:r>
            <a:r>
              <a:rPr lang="en-US" sz="1400" baseline="30000" dirty="0">
                <a:solidFill>
                  <a:schemeClr val="bg1"/>
                </a:solidFill>
                <a:latin typeface="Calibri" panose="020F0502020204030204" pitchFamily="34" charset="0"/>
                <a:cs typeface="Calibri" panose="020F0502020204030204" pitchFamily="34" charset="0"/>
              </a:rPr>
              <a:t>-5</a:t>
            </a:r>
            <a:r>
              <a:rPr lang="en-US" sz="1400" dirty="0">
                <a:solidFill>
                  <a:schemeClr val="bg1"/>
                </a:solidFill>
                <a:latin typeface="Calibri" panose="020F0502020204030204" pitchFamily="34" charset="0"/>
                <a:cs typeface="Calibri" panose="020F0502020204030204" pitchFamily="34" charset="0"/>
              </a:rPr>
              <a:t> threshold NGS in all treated patients at Day 28, and at Month 6, 12, 18, and 24 regardless of disease status measured in blood or urine; patients were not evaluable primarily due to lack of an identifiable clone in the baseline bone marrow sample.</a:t>
            </a:r>
            <a:endParaRPr lang="en-US" sz="1400" dirty="0">
              <a:latin typeface="Calibri" panose="020F0502020204030204" pitchFamily="34" charset="0"/>
              <a:cs typeface="Calibri" panose="020F0502020204030204" pitchFamily="34" charset="0"/>
            </a:endParaRPr>
          </a:p>
        </p:txBody>
      </p:sp>
      <p:cxnSp>
        <p:nvCxnSpPr>
          <p:cNvPr id="9" name="Straight Connector 8">
            <a:extLst>
              <a:ext uri="{FF2B5EF4-FFF2-40B4-BE49-F238E27FC236}">
                <a16:creationId xmlns:a16="http://schemas.microsoft.com/office/drawing/2014/main" id="{704CAF1C-3BEB-4F8E-9CB0-1470077A7062}"/>
              </a:ext>
            </a:extLst>
          </p:cNvPr>
          <p:cNvCxnSpPr/>
          <p:nvPr/>
        </p:nvCxnSpPr>
        <p:spPr bwMode="auto">
          <a:xfrm flipV="1">
            <a:off x="2027208" y="1837426"/>
            <a:ext cx="0" cy="2596551"/>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098C3FC8-4F89-46BE-AD01-92285243310C}"/>
              </a:ext>
            </a:extLst>
          </p:cNvPr>
          <p:cNvCxnSpPr>
            <a:cxnSpLocks/>
          </p:cNvCxnSpPr>
          <p:nvPr/>
        </p:nvCxnSpPr>
        <p:spPr bwMode="auto">
          <a:xfrm flipH="1">
            <a:off x="1966823" y="1848677"/>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2B159E11-7881-4174-BDA6-83093A459D94}"/>
              </a:ext>
            </a:extLst>
          </p:cNvPr>
          <p:cNvCxnSpPr>
            <a:cxnSpLocks/>
          </p:cNvCxnSpPr>
          <p:nvPr/>
        </p:nvCxnSpPr>
        <p:spPr bwMode="auto">
          <a:xfrm flipH="1">
            <a:off x="1966823" y="2363386"/>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7C2EE4BF-75AE-4F0F-B964-0361168B8E0C}"/>
              </a:ext>
            </a:extLst>
          </p:cNvPr>
          <p:cNvCxnSpPr>
            <a:cxnSpLocks/>
          </p:cNvCxnSpPr>
          <p:nvPr/>
        </p:nvCxnSpPr>
        <p:spPr bwMode="auto">
          <a:xfrm flipH="1">
            <a:off x="1966823" y="2878095"/>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2EE6F29C-75B2-4BCA-B538-03360E71418D}"/>
              </a:ext>
            </a:extLst>
          </p:cNvPr>
          <p:cNvCxnSpPr>
            <a:cxnSpLocks/>
          </p:cNvCxnSpPr>
          <p:nvPr/>
        </p:nvCxnSpPr>
        <p:spPr bwMode="auto">
          <a:xfrm flipH="1">
            <a:off x="1966823" y="3392804"/>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C781F950-717F-4FC4-9657-D7DE2DF726F1}"/>
              </a:ext>
            </a:extLst>
          </p:cNvPr>
          <p:cNvCxnSpPr>
            <a:cxnSpLocks/>
          </p:cNvCxnSpPr>
          <p:nvPr/>
        </p:nvCxnSpPr>
        <p:spPr bwMode="auto">
          <a:xfrm flipH="1">
            <a:off x="1966823" y="3907513"/>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7EF79C0B-5B90-4BD4-A1E9-33F416F98883}"/>
              </a:ext>
            </a:extLst>
          </p:cNvPr>
          <p:cNvCxnSpPr>
            <a:cxnSpLocks/>
          </p:cNvCxnSpPr>
          <p:nvPr/>
        </p:nvCxnSpPr>
        <p:spPr bwMode="auto">
          <a:xfrm flipH="1">
            <a:off x="1966823" y="4422224"/>
            <a:ext cx="60385" cy="0"/>
          </a:xfrm>
          <a:prstGeom prst="line">
            <a:avLst/>
          </a:prstGeom>
          <a:noFill/>
          <a:ln w="28575" cap="flat" cmpd="sng" algn="ctr">
            <a:solidFill>
              <a:schemeClr val="bg1"/>
            </a:solidFill>
            <a:prstDash val="solid"/>
            <a:round/>
            <a:headEnd type="none" w="med" len="med"/>
            <a:tailEnd type="none" w="med" len="med"/>
          </a:ln>
          <a:effectLst/>
        </p:spPr>
      </p:cxnSp>
      <p:sp>
        <p:nvSpPr>
          <p:cNvPr id="12" name="TextBox 11">
            <a:extLst>
              <a:ext uri="{FF2B5EF4-FFF2-40B4-BE49-F238E27FC236}">
                <a16:creationId xmlns:a16="http://schemas.microsoft.com/office/drawing/2014/main" id="{93728E4B-C146-43BC-ADD6-81C6EC74B5CC}"/>
              </a:ext>
            </a:extLst>
          </p:cNvPr>
          <p:cNvSpPr txBox="1"/>
          <p:nvPr/>
        </p:nvSpPr>
        <p:spPr bwMode="auto">
          <a:xfrm>
            <a:off x="1405845" y="1657025"/>
            <a:ext cx="5713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27" name="TextBox 26">
            <a:extLst>
              <a:ext uri="{FF2B5EF4-FFF2-40B4-BE49-F238E27FC236}">
                <a16:creationId xmlns:a16="http://schemas.microsoft.com/office/drawing/2014/main" id="{12E5A8C8-E4F9-49F8-AEB3-A4854B71564B}"/>
              </a:ext>
            </a:extLst>
          </p:cNvPr>
          <p:cNvSpPr txBox="1"/>
          <p:nvPr/>
        </p:nvSpPr>
        <p:spPr bwMode="auto">
          <a:xfrm>
            <a:off x="1405845" y="2173768"/>
            <a:ext cx="5713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28" name="TextBox 27">
            <a:extLst>
              <a:ext uri="{FF2B5EF4-FFF2-40B4-BE49-F238E27FC236}">
                <a16:creationId xmlns:a16="http://schemas.microsoft.com/office/drawing/2014/main" id="{DFD391D5-FC7A-4DF1-B284-E278D1432C14}"/>
              </a:ext>
            </a:extLst>
          </p:cNvPr>
          <p:cNvSpPr txBox="1"/>
          <p:nvPr/>
        </p:nvSpPr>
        <p:spPr bwMode="auto">
          <a:xfrm>
            <a:off x="1405845" y="2690511"/>
            <a:ext cx="5713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29" name="TextBox 28">
            <a:extLst>
              <a:ext uri="{FF2B5EF4-FFF2-40B4-BE49-F238E27FC236}">
                <a16:creationId xmlns:a16="http://schemas.microsoft.com/office/drawing/2014/main" id="{BA53DC82-71A5-4388-ACAC-356AC84517B8}"/>
              </a:ext>
            </a:extLst>
          </p:cNvPr>
          <p:cNvSpPr txBox="1"/>
          <p:nvPr/>
        </p:nvSpPr>
        <p:spPr bwMode="auto">
          <a:xfrm>
            <a:off x="1405845" y="3207254"/>
            <a:ext cx="5713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30" name="TextBox 29">
            <a:extLst>
              <a:ext uri="{FF2B5EF4-FFF2-40B4-BE49-F238E27FC236}">
                <a16:creationId xmlns:a16="http://schemas.microsoft.com/office/drawing/2014/main" id="{FCF37FDB-7B4C-41F9-85D4-E2D1225EA1D7}"/>
              </a:ext>
            </a:extLst>
          </p:cNvPr>
          <p:cNvSpPr txBox="1"/>
          <p:nvPr/>
        </p:nvSpPr>
        <p:spPr bwMode="auto">
          <a:xfrm>
            <a:off x="1405845" y="3723997"/>
            <a:ext cx="5713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31" name="TextBox 30">
            <a:extLst>
              <a:ext uri="{FF2B5EF4-FFF2-40B4-BE49-F238E27FC236}">
                <a16:creationId xmlns:a16="http://schemas.microsoft.com/office/drawing/2014/main" id="{17A4D548-9F85-45DB-A216-59792A53C1F1}"/>
              </a:ext>
            </a:extLst>
          </p:cNvPr>
          <p:cNvSpPr txBox="1"/>
          <p:nvPr/>
        </p:nvSpPr>
        <p:spPr bwMode="auto">
          <a:xfrm>
            <a:off x="1405845" y="4240740"/>
            <a:ext cx="5713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32" name="TextBox 31">
            <a:extLst>
              <a:ext uri="{FF2B5EF4-FFF2-40B4-BE49-F238E27FC236}">
                <a16:creationId xmlns:a16="http://schemas.microsoft.com/office/drawing/2014/main" id="{D7E9DE30-E274-4993-8E9A-08938AFAB095}"/>
              </a:ext>
            </a:extLst>
          </p:cNvPr>
          <p:cNvSpPr txBox="1"/>
          <p:nvPr/>
        </p:nvSpPr>
        <p:spPr bwMode="auto">
          <a:xfrm>
            <a:off x="1764388" y="2551605"/>
            <a:ext cx="119384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err="1">
                <a:solidFill>
                  <a:schemeClr val="bg1"/>
                </a:solidFill>
                <a:latin typeface="Calibri" panose="020F0502020204030204" pitchFamily="34" charset="0"/>
              </a:rPr>
              <a:t>sCR</a:t>
            </a:r>
            <a:r>
              <a:rPr lang="en-US" sz="1600" b="1" dirty="0">
                <a:solidFill>
                  <a:schemeClr val="bg1"/>
                </a:solidFill>
                <a:latin typeface="Calibri" panose="020F0502020204030204" pitchFamily="34" charset="0"/>
              </a:rPr>
              <a:t>:</a:t>
            </a:r>
            <a:br>
              <a:rPr lang="en-US" sz="1600" b="1" dirty="0">
                <a:solidFill>
                  <a:schemeClr val="bg1"/>
                </a:solidFill>
                <a:latin typeface="Calibri" panose="020F0502020204030204" pitchFamily="34" charset="0"/>
              </a:rPr>
            </a:br>
            <a:r>
              <a:rPr lang="en-US" sz="1600" b="1" dirty="0">
                <a:solidFill>
                  <a:schemeClr val="bg1"/>
                </a:solidFill>
                <a:latin typeface="Calibri" panose="020F0502020204030204" pitchFamily="34" charset="0"/>
              </a:rPr>
              <a:t>67.0%</a:t>
            </a:r>
          </a:p>
        </p:txBody>
      </p:sp>
      <p:sp>
        <p:nvSpPr>
          <p:cNvPr id="33" name="TextBox 32">
            <a:extLst>
              <a:ext uri="{FF2B5EF4-FFF2-40B4-BE49-F238E27FC236}">
                <a16:creationId xmlns:a16="http://schemas.microsoft.com/office/drawing/2014/main" id="{1D34D59B-037D-4538-9E02-35DB28FF2DB0}"/>
              </a:ext>
            </a:extLst>
          </p:cNvPr>
          <p:cNvSpPr txBox="1"/>
          <p:nvPr/>
        </p:nvSpPr>
        <p:spPr bwMode="auto">
          <a:xfrm>
            <a:off x="3969842" y="2863285"/>
            <a:ext cx="119384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sz="1600" b="1" dirty="0">
                <a:solidFill>
                  <a:schemeClr val="bg1"/>
                </a:solidFill>
                <a:latin typeface="Calibri" panose="020F0502020204030204" pitchFamily="34" charset="0"/>
                <a:cs typeface="Calibri" panose="020F0502020204030204" pitchFamily="34" charset="0"/>
              </a:rPr>
              <a:t>≥ VGPR:</a:t>
            </a:r>
            <a:br>
              <a:rPr lang="en-US" sz="1600" b="1" dirty="0">
                <a:solidFill>
                  <a:schemeClr val="bg1"/>
                </a:solidFill>
                <a:latin typeface="Calibri" panose="020F0502020204030204" pitchFamily="34" charset="0"/>
                <a:cs typeface="Calibri" panose="020F0502020204030204" pitchFamily="34" charset="0"/>
              </a:rPr>
            </a:br>
            <a:r>
              <a:rPr lang="en-US" sz="1600" b="1" dirty="0">
                <a:solidFill>
                  <a:schemeClr val="bg1"/>
                </a:solidFill>
                <a:latin typeface="Calibri" panose="020F0502020204030204" pitchFamily="34" charset="0"/>
                <a:cs typeface="Calibri" panose="020F0502020204030204" pitchFamily="34" charset="0"/>
              </a:rPr>
              <a:t>92.8%</a:t>
            </a:r>
          </a:p>
        </p:txBody>
      </p:sp>
      <p:sp>
        <p:nvSpPr>
          <p:cNvPr id="13" name="Left Brace 12">
            <a:extLst>
              <a:ext uri="{FF2B5EF4-FFF2-40B4-BE49-F238E27FC236}">
                <a16:creationId xmlns:a16="http://schemas.microsoft.com/office/drawing/2014/main" id="{E57AB92E-0EBF-4875-A96A-C985BE3B62F4}"/>
              </a:ext>
            </a:extLst>
          </p:cNvPr>
          <p:cNvSpPr/>
          <p:nvPr/>
        </p:nvSpPr>
        <p:spPr bwMode="auto">
          <a:xfrm>
            <a:off x="2665563" y="1923691"/>
            <a:ext cx="196224" cy="1725283"/>
          </a:xfrm>
          <a:prstGeom prst="leftBrace">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a:p>
        </p:txBody>
      </p:sp>
      <p:sp>
        <p:nvSpPr>
          <p:cNvPr id="34" name="Left Brace 33">
            <a:extLst>
              <a:ext uri="{FF2B5EF4-FFF2-40B4-BE49-F238E27FC236}">
                <a16:creationId xmlns:a16="http://schemas.microsoft.com/office/drawing/2014/main" id="{F8720EFC-918D-48A6-98B4-E2796AC2F806}"/>
              </a:ext>
            </a:extLst>
          </p:cNvPr>
          <p:cNvSpPr/>
          <p:nvPr/>
        </p:nvSpPr>
        <p:spPr bwMode="auto">
          <a:xfrm rot="10800000">
            <a:off x="3884834" y="1938300"/>
            <a:ext cx="162345" cy="2374907"/>
          </a:xfrm>
          <a:prstGeom prst="leftBrace">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a:p>
        </p:txBody>
      </p:sp>
      <p:sp>
        <p:nvSpPr>
          <p:cNvPr id="38" name="TextBox 37">
            <a:extLst>
              <a:ext uri="{FF2B5EF4-FFF2-40B4-BE49-F238E27FC236}">
                <a16:creationId xmlns:a16="http://schemas.microsoft.com/office/drawing/2014/main" id="{8E47DE7C-40D7-41DF-9FF7-208C345EA4DE}"/>
              </a:ext>
            </a:extLst>
          </p:cNvPr>
          <p:cNvSpPr txBox="1"/>
          <p:nvPr/>
        </p:nvSpPr>
        <p:spPr bwMode="auto">
          <a:xfrm>
            <a:off x="2790404" y="2626858"/>
            <a:ext cx="11938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sz="1600" b="1" dirty="0">
                <a:latin typeface="Calibri" panose="020F0502020204030204" pitchFamily="34" charset="0"/>
                <a:cs typeface="Calibri" panose="020F0502020204030204" pitchFamily="34" charset="0"/>
              </a:rPr>
              <a:t>67.0%</a:t>
            </a:r>
          </a:p>
        </p:txBody>
      </p:sp>
      <p:sp>
        <p:nvSpPr>
          <p:cNvPr id="39" name="TextBox 38">
            <a:extLst>
              <a:ext uri="{FF2B5EF4-FFF2-40B4-BE49-F238E27FC236}">
                <a16:creationId xmlns:a16="http://schemas.microsoft.com/office/drawing/2014/main" id="{BC42B7CA-9535-46DC-B3CD-C77EC51EEDD7}"/>
              </a:ext>
            </a:extLst>
          </p:cNvPr>
          <p:cNvSpPr txBox="1"/>
          <p:nvPr/>
        </p:nvSpPr>
        <p:spPr bwMode="auto">
          <a:xfrm>
            <a:off x="2790404" y="3768172"/>
            <a:ext cx="11938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sz="1600" b="1" dirty="0">
                <a:latin typeface="Calibri" panose="020F0502020204030204" pitchFamily="34" charset="0"/>
                <a:cs typeface="Calibri" panose="020F0502020204030204" pitchFamily="34" charset="0"/>
              </a:rPr>
              <a:t>25.8%</a:t>
            </a:r>
          </a:p>
        </p:txBody>
      </p:sp>
      <p:sp>
        <p:nvSpPr>
          <p:cNvPr id="40" name="TextBox 39">
            <a:extLst>
              <a:ext uri="{FF2B5EF4-FFF2-40B4-BE49-F238E27FC236}">
                <a16:creationId xmlns:a16="http://schemas.microsoft.com/office/drawing/2014/main" id="{FF03C221-331A-44B6-95F4-B780F8550F2B}"/>
              </a:ext>
            </a:extLst>
          </p:cNvPr>
          <p:cNvSpPr txBox="1"/>
          <p:nvPr/>
        </p:nvSpPr>
        <p:spPr bwMode="auto">
          <a:xfrm>
            <a:off x="2790404" y="4182624"/>
            <a:ext cx="11938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sz="1600" b="1" dirty="0">
                <a:latin typeface="Calibri" panose="020F0502020204030204" pitchFamily="34" charset="0"/>
                <a:cs typeface="Calibri" panose="020F0502020204030204" pitchFamily="34" charset="0"/>
              </a:rPr>
              <a:t>4.1%</a:t>
            </a:r>
          </a:p>
        </p:txBody>
      </p:sp>
      <p:sp>
        <p:nvSpPr>
          <p:cNvPr id="41" name="TextBox 40">
            <a:extLst>
              <a:ext uri="{FF2B5EF4-FFF2-40B4-BE49-F238E27FC236}">
                <a16:creationId xmlns:a16="http://schemas.microsoft.com/office/drawing/2014/main" id="{812EF898-C15A-4D3F-951A-4DEFF8FADF5D}"/>
              </a:ext>
            </a:extLst>
          </p:cNvPr>
          <p:cNvSpPr txBox="1"/>
          <p:nvPr/>
        </p:nvSpPr>
        <p:spPr bwMode="auto">
          <a:xfrm>
            <a:off x="-33315" y="4668589"/>
            <a:ext cx="602902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sz="1600" b="1" dirty="0">
                <a:solidFill>
                  <a:schemeClr val="bg1"/>
                </a:solidFill>
                <a:latin typeface="Calibri" panose="020F0502020204030204" pitchFamily="34" charset="0"/>
                <a:cs typeface="Calibri" panose="020F0502020204030204" pitchFamily="34" charset="0"/>
              </a:rPr>
              <a:t>Best response* </a:t>
            </a:r>
            <a:r>
              <a:rPr lang="en-US" sz="1600" dirty="0">
                <a:solidFill>
                  <a:schemeClr val="bg1"/>
                </a:solidFill>
                <a:latin typeface="Calibri" panose="020F0502020204030204" pitchFamily="34" charset="0"/>
                <a:cs typeface="Calibri" panose="020F0502020204030204" pitchFamily="34" charset="0"/>
              </a:rPr>
              <a:t>=   	</a:t>
            </a:r>
            <a:r>
              <a:rPr lang="en-US" sz="1600" dirty="0" err="1">
                <a:solidFill>
                  <a:schemeClr val="bg1"/>
                </a:solidFill>
                <a:latin typeface="Calibri" panose="020F0502020204030204" pitchFamily="34" charset="0"/>
                <a:cs typeface="Calibri" panose="020F0502020204030204" pitchFamily="34" charset="0"/>
              </a:rPr>
              <a:t>sCR</a:t>
            </a:r>
            <a:r>
              <a:rPr lang="en-US" sz="1600" dirty="0">
                <a:solidFill>
                  <a:schemeClr val="bg1"/>
                </a:solidFill>
                <a:latin typeface="Calibri" panose="020F0502020204030204" pitchFamily="34" charset="0"/>
                <a:cs typeface="Calibri" panose="020F0502020204030204" pitchFamily="34" charset="0"/>
              </a:rPr>
              <a:t>         VGPR         PR</a:t>
            </a:r>
          </a:p>
        </p:txBody>
      </p:sp>
      <p:sp>
        <p:nvSpPr>
          <p:cNvPr id="42" name="Rectangle 41">
            <a:extLst>
              <a:ext uri="{FF2B5EF4-FFF2-40B4-BE49-F238E27FC236}">
                <a16:creationId xmlns:a16="http://schemas.microsoft.com/office/drawing/2014/main" id="{99761B92-36E5-4D6E-8268-B5C3199BDF99}"/>
              </a:ext>
            </a:extLst>
          </p:cNvPr>
          <p:cNvSpPr/>
          <p:nvPr/>
        </p:nvSpPr>
        <p:spPr bwMode="auto">
          <a:xfrm>
            <a:off x="2768029" y="4777391"/>
            <a:ext cx="133840" cy="133840"/>
          </a:xfrm>
          <a:prstGeom prst="rect">
            <a:avLst/>
          </a:prstGeom>
          <a:solidFill>
            <a:schemeClr val="accent1"/>
          </a:solidFill>
          <a:ln w="19050">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43" name="Rectangle 42">
            <a:extLst>
              <a:ext uri="{FF2B5EF4-FFF2-40B4-BE49-F238E27FC236}">
                <a16:creationId xmlns:a16="http://schemas.microsoft.com/office/drawing/2014/main" id="{FF2BEA6A-AAED-4128-B3A4-AA099E045CC6}"/>
              </a:ext>
            </a:extLst>
          </p:cNvPr>
          <p:cNvSpPr/>
          <p:nvPr/>
        </p:nvSpPr>
        <p:spPr bwMode="auto">
          <a:xfrm>
            <a:off x="3500868" y="4777391"/>
            <a:ext cx="133840" cy="133840"/>
          </a:xfrm>
          <a:prstGeom prst="rect">
            <a:avLst/>
          </a:prstGeom>
          <a:solidFill>
            <a:schemeClr val="accent3"/>
          </a:solidFill>
          <a:ln w="19050">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44" name="Rectangle 43">
            <a:extLst>
              <a:ext uri="{FF2B5EF4-FFF2-40B4-BE49-F238E27FC236}">
                <a16:creationId xmlns:a16="http://schemas.microsoft.com/office/drawing/2014/main" id="{6BFC109F-3E10-4C39-81AF-845060BCA0F5}"/>
              </a:ext>
            </a:extLst>
          </p:cNvPr>
          <p:cNvSpPr/>
          <p:nvPr/>
        </p:nvSpPr>
        <p:spPr bwMode="auto">
          <a:xfrm>
            <a:off x="4383105" y="4759105"/>
            <a:ext cx="133840" cy="133840"/>
          </a:xfrm>
          <a:prstGeom prst="rect">
            <a:avLst/>
          </a:prstGeom>
          <a:solidFill>
            <a:schemeClr val="accent4"/>
          </a:solidFill>
          <a:ln w="19050">
            <a:solidFill>
              <a:schemeClr val="bg1"/>
            </a:solidFill>
            <a:round/>
            <a:headEnd/>
            <a:tailEnd/>
          </a:ln>
        </p:spPr>
        <p:txBody>
          <a:bodyPr rtlCol="0" anchor="ctr"/>
          <a:lstStyle/>
          <a:p>
            <a:pPr algn="l"/>
            <a:endParaRPr lang="en-US">
              <a:solidFill>
                <a:schemeClr val="bg1"/>
              </a:solidFill>
              <a:latin typeface="Calibri" panose="020F0502020204030204" pitchFamily="34" charset="0"/>
            </a:endParaRPr>
          </a:p>
        </p:txBody>
      </p:sp>
      <p:cxnSp>
        <p:nvCxnSpPr>
          <p:cNvPr id="10" name="Straight Connector 9">
            <a:extLst>
              <a:ext uri="{FF2B5EF4-FFF2-40B4-BE49-F238E27FC236}">
                <a16:creationId xmlns:a16="http://schemas.microsoft.com/office/drawing/2014/main" id="{383D07C6-3B40-4E23-A80D-3FA6E447DC2E}"/>
              </a:ext>
            </a:extLst>
          </p:cNvPr>
          <p:cNvCxnSpPr>
            <a:stCxn id="31" idx="3"/>
          </p:cNvCxnSpPr>
          <p:nvPr/>
        </p:nvCxnSpPr>
        <p:spPr bwMode="auto">
          <a:xfrm flipV="1">
            <a:off x="1977212" y="4422224"/>
            <a:ext cx="3029686" cy="0"/>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13246827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6B544-743C-443D-AE0E-25F41CF2A945}"/>
              </a:ext>
            </a:extLst>
          </p:cNvPr>
          <p:cNvSpPr>
            <a:spLocks noGrp="1"/>
          </p:cNvSpPr>
          <p:nvPr>
            <p:ph type="title"/>
          </p:nvPr>
        </p:nvSpPr>
        <p:spPr>
          <a:xfrm>
            <a:off x="609759" y="238127"/>
            <a:ext cx="10872444" cy="1103313"/>
          </a:xfrm>
        </p:spPr>
        <p:txBody>
          <a:bodyPr/>
          <a:lstStyle/>
          <a:p>
            <a:r>
              <a:rPr lang="en-US" dirty="0"/>
              <a:t>CARTITUDE-1: PFS</a:t>
            </a:r>
          </a:p>
        </p:txBody>
      </p:sp>
      <p:sp>
        <p:nvSpPr>
          <p:cNvPr id="9" name="Content Placeholder 8">
            <a:extLst>
              <a:ext uri="{FF2B5EF4-FFF2-40B4-BE49-F238E27FC236}">
                <a16:creationId xmlns:a16="http://schemas.microsoft.com/office/drawing/2014/main" id="{42373C48-B691-43B1-A9DC-0AABED85D01A}"/>
              </a:ext>
            </a:extLst>
          </p:cNvPr>
          <p:cNvSpPr>
            <a:spLocks noGrp="1"/>
          </p:cNvSpPr>
          <p:nvPr>
            <p:ph idx="1"/>
          </p:nvPr>
        </p:nvSpPr>
        <p:spPr>
          <a:xfrm>
            <a:off x="604675" y="5663932"/>
            <a:ext cx="10877529" cy="717741"/>
          </a:xfrm>
        </p:spPr>
        <p:txBody>
          <a:bodyPr/>
          <a:lstStyle/>
          <a:p>
            <a:pPr marL="285750" indent="-285750">
              <a:lnSpc>
                <a:spcPct val="100000"/>
              </a:lnSpc>
              <a:spcBef>
                <a:spcPts val="500"/>
              </a:spcBef>
              <a:spcAft>
                <a:spcPct val="0"/>
              </a:spcAft>
              <a:buClrTx/>
            </a:pPr>
            <a:r>
              <a:rPr lang="en-US" sz="2000" dirty="0"/>
              <a:t>Median duration of follow-up: 12.4 </a:t>
            </a:r>
            <a:r>
              <a:rPr lang="en-US" sz="2000" dirty="0" err="1"/>
              <a:t>mos</a:t>
            </a:r>
            <a:r>
              <a:rPr lang="en-US" sz="2000" dirty="0"/>
              <a:t> (range: 1.5-24.9); median PFS: NR </a:t>
            </a:r>
          </a:p>
          <a:p>
            <a:pPr marL="285750" indent="-285750">
              <a:lnSpc>
                <a:spcPct val="100000"/>
              </a:lnSpc>
              <a:spcBef>
                <a:spcPts val="500"/>
              </a:spcBef>
              <a:spcAft>
                <a:spcPct val="0"/>
              </a:spcAft>
              <a:buClrTx/>
            </a:pPr>
            <a:r>
              <a:rPr lang="en-US" sz="2000" dirty="0"/>
              <a:t>12-mo PFS rate: 76.6% (95% CI: 66.0-84.3); 12-mo OS rate: 88.5% (95% CI: 80.2-93.5)</a:t>
            </a:r>
          </a:p>
        </p:txBody>
      </p:sp>
      <p:sp>
        <p:nvSpPr>
          <p:cNvPr id="4" name="Text Box 15">
            <a:extLst>
              <a:ext uri="{FF2B5EF4-FFF2-40B4-BE49-F238E27FC236}">
                <a16:creationId xmlns:a16="http://schemas.microsoft.com/office/drawing/2014/main" id="{9517F7A3-7A92-467A-913B-54A65D415894}"/>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Madduri. ASH 2020. Abstr 177. Reproduced with permission.</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5" name="Group 7">
            <a:extLst>
              <a:ext uri="{FF2B5EF4-FFF2-40B4-BE49-F238E27FC236}">
                <a16:creationId xmlns:a16="http://schemas.microsoft.com/office/drawing/2014/main" id="{D488C507-7BE6-4E2D-804A-1BA7DE195F35}"/>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632F83C0-9742-47A0-9FE8-420E91E32AC0}"/>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CF993FE8-6A86-4914-97AB-BBD4005E28CE}"/>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83" name="TextBox 82">
            <a:extLst>
              <a:ext uri="{FF2B5EF4-FFF2-40B4-BE49-F238E27FC236}">
                <a16:creationId xmlns:a16="http://schemas.microsoft.com/office/drawing/2014/main" id="{1899FF8D-C51F-4EB8-9C9B-451017849FA8}"/>
              </a:ext>
            </a:extLst>
          </p:cNvPr>
          <p:cNvSpPr txBox="1"/>
          <p:nvPr/>
        </p:nvSpPr>
        <p:spPr bwMode="auto">
          <a:xfrm>
            <a:off x="1756468" y="1492687"/>
            <a:ext cx="329663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1" dirty="0">
                <a:solidFill>
                  <a:schemeClr val="bg1"/>
                </a:solidFill>
                <a:latin typeface="Calibri" panose="020F0502020204030204" pitchFamily="34" charset="0"/>
              </a:rPr>
              <a:t>Overall PFS</a:t>
            </a:r>
          </a:p>
        </p:txBody>
      </p:sp>
      <p:sp>
        <p:nvSpPr>
          <p:cNvPr id="84" name="TextBox 83">
            <a:extLst>
              <a:ext uri="{FF2B5EF4-FFF2-40B4-BE49-F238E27FC236}">
                <a16:creationId xmlns:a16="http://schemas.microsoft.com/office/drawing/2014/main" id="{64EF7D7E-9AD5-41E9-B3EE-B153629EDFAB}"/>
              </a:ext>
            </a:extLst>
          </p:cNvPr>
          <p:cNvSpPr txBox="1"/>
          <p:nvPr/>
        </p:nvSpPr>
        <p:spPr bwMode="auto">
          <a:xfrm rot="16200000">
            <a:off x="-301053" y="3009125"/>
            <a:ext cx="26635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PFS (%)</a:t>
            </a:r>
          </a:p>
        </p:txBody>
      </p:sp>
      <p:sp>
        <p:nvSpPr>
          <p:cNvPr id="85" name="TextBox 84">
            <a:extLst>
              <a:ext uri="{FF2B5EF4-FFF2-40B4-BE49-F238E27FC236}">
                <a16:creationId xmlns:a16="http://schemas.microsoft.com/office/drawing/2014/main" id="{278AEE3B-1395-4274-8D53-4EF083DE91D3}"/>
              </a:ext>
            </a:extLst>
          </p:cNvPr>
          <p:cNvSpPr txBox="1"/>
          <p:nvPr/>
        </p:nvSpPr>
        <p:spPr bwMode="auto">
          <a:xfrm rot="16200000">
            <a:off x="5652651" y="3101445"/>
            <a:ext cx="27270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PFS (%)</a:t>
            </a:r>
          </a:p>
        </p:txBody>
      </p:sp>
      <p:sp>
        <p:nvSpPr>
          <p:cNvPr id="86" name="Rectangle 85">
            <a:extLst>
              <a:ext uri="{FF2B5EF4-FFF2-40B4-BE49-F238E27FC236}">
                <a16:creationId xmlns:a16="http://schemas.microsoft.com/office/drawing/2014/main" id="{3DB7DB99-219C-4200-A8AF-F4D6FB785B65}"/>
              </a:ext>
            </a:extLst>
          </p:cNvPr>
          <p:cNvSpPr/>
          <p:nvPr/>
        </p:nvSpPr>
        <p:spPr>
          <a:xfrm>
            <a:off x="7683292" y="1492687"/>
            <a:ext cx="3488952" cy="351250"/>
          </a:xfrm>
          <a:prstGeom prst="rect">
            <a:avLst/>
          </a:prstGeom>
          <a:noFill/>
          <a:effectLst/>
        </p:spPr>
        <p:txBody>
          <a:bodyPr wrap="square" anchor="ctr">
            <a:noAutofit/>
          </a:bodyPr>
          <a:lstStyle/>
          <a:p>
            <a:pPr algn="ctr" defTabSz="1219170" fontAlgn="base">
              <a:spcBef>
                <a:spcPct val="0"/>
              </a:spcBef>
              <a:spcAft>
                <a:spcPct val="0"/>
              </a:spcAft>
              <a:defRPr/>
            </a:pPr>
            <a:r>
              <a:rPr lang="en-US" sz="2000" b="1" kern="0" dirty="0">
                <a:solidFill>
                  <a:schemeClr val="bg1"/>
                </a:solidFill>
                <a:latin typeface="Calibri" panose="020F0502020204030204" pitchFamily="34" charset="0"/>
                <a:ea typeface="Geneva" charset="0"/>
                <a:cs typeface="Calibri" panose="020F0502020204030204" pitchFamily="34" charset="0"/>
              </a:rPr>
              <a:t>PFS by sCR and VGPR</a:t>
            </a:r>
          </a:p>
        </p:txBody>
      </p:sp>
      <p:graphicFrame>
        <p:nvGraphicFramePr>
          <p:cNvPr id="87" name="Table 86">
            <a:extLst>
              <a:ext uri="{FF2B5EF4-FFF2-40B4-BE49-F238E27FC236}">
                <a16:creationId xmlns:a16="http://schemas.microsoft.com/office/drawing/2014/main" id="{5F303051-D3BA-493C-8711-B052556EFCC4}"/>
              </a:ext>
            </a:extLst>
          </p:cNvPr>
          <p:cNvGraphicFramePr>
            <a:graphicFrameLocks noGrp="1"/>
          </p:cNvGraphicFramePr>
          <p:nvPr>
            <p:extLst>
              <p:ext uri="{D42A27DB-BD31-4B8C-83A1-F6EECF244321}">
                <p14:modId xmlns:p14="http://schemas.microsoft.com/office/powerpoint/2010/main" val="2343270122"/>
              </p:ext>
            </p:extLst>
          </p:nvPr>
        </p:nvGraphicFramePr>
        <p:xfrm>
          <a:off x="7860237" y="3547562"/>
          <a:ext cx="2974973" cy="865920"/>
        </p:xfrm>
        <a:graphic>
          <a:graphicData uri="http://schemas.openxmlformats.org/drawingml/2006/table">
            <a:tbl>
              <a:tblPr firstRow="1" bandRow="1">
                <a:tableStyleId>{93296810-A885-4BE3-A3E7-6D5BEEA58F35}</a:tableStyleId>
              </a:tblPr>
              <a:tblGrid>
                <a:gridCol w="548640">
                  <a:extLst>
                    <a:ext uri="{9D8B030D-6E8A-4147-A177-3AD203B41FA5}">
                      <a16:colId xmlns:a16="http://schemas.microsoft.com/office/drawing/2014/main" val="20000"/>
                    </a:ext>
                  </a:extLst>
                </a:gridCol>
                <a:gridCol w="1060315">
                  <a:extLst>
                    <a:ext uri="{9D8B030D-6E8A-4147-A177-3AD203B41FA5}">
                      <a16:colId xmlns:a16="http://schemas.microsoft.com/office/drawing/2014/main" val="20002"/>
                    </a:ext>
                  </a:extLst>
                </a:gridCol>
                <a:gridCol w="1366018">
                  <a:extLst>
                    <a:ext uri="{9D8B030D-6E8A-4147-A177-3AD203B41FA5}">
                      <a16:colId xmlns:a16="http://schemas.microsoft.com/office/drawing/2014/main" val="3476173484"/>
                    </a:ext>
                  </a:extLst>
                </a:gridCol>
              </a:tblGrid>
              <a:tr h="0">
                <a:tc>
                  <a:txBody>
                    <a:bodyPr/>
                    <a:lstStyle>
                      <a:lvl1pPr marL="0" algn="l" defTabSz="457200" rtl="0" eaLnBrk="1" latinLnBrk="0" hangingPunct="1">
                        <a:defRPr sz="1800" b="1" kern="1200">
                          <a:solidFill>
                            <a:schemeClr val="bg1"/>
                          </a:solidFill>
                          <a:latin typeface="Calibri"/>
                        </a:defRPr>
                      </a:lvl1pPr>
                      <a:lvl2pPr marL="457200" algn="l" defTabSz="457200" rtl="0" eaLnBrk="1" latinLnBrk="0" hangingPunct="1">
                        <a:defRPr sz="1800" b="1" kern="1200">
                          <a:solidFill>
                            <a:schemeClr val="bg1"/>
                          </a:solidFill>
                          <a:latin typeface="Calibri"/>
                        </a:defRPr>
                      </a:lvl2pPr>
                      <a:lvl3pPr marL="914400" algn="l" defTabSz="457200" rtl="0" eaLnBrk="1" latinLnBrk="0" hangingPunct="1">
                        <a:defRPr sz="1800" b="1" kern="1200">
                          <a:solidFill>
                            <a:schemeClr val="bg1"/>
                          </a:solidFill>
                          <a:latin typeface="Calibri"/>
                        </a:defRPr>
                      </a:lvl3pPr>
                      <a:lvl4pPr marL="1371600" algn="l" defTabSz="457200" rtl="0" eaLnBrk="1" latinLnBrk="0" hangingPunct="1">
                        <a:defRPr sz="1800" b="1" kern="1200">
                          <a:solidFill>
                            <a:schemeClr val="bg1"/>
                          </a:solidFill>
                          <a:latin typeface="Calibri"/>
                        </a:defRPr>
                      </a:lvl4pPr>
                      <a:lvl5pPr marL="1828800" algn="l" defTabSz="457200" rtl="0" eaLnBrk="1" latinLnBrk="0" hangingPunct="1">
                        <a:defRPr sz="1800" b="1" kern="1200">
                          <a:solidFill>
                            <a:schemeClr val="bg1"/>
                          </a:solidFill>
                          <a:latin typeface="Calibri"/>
                        </a:defRPr>
                      </a:lvl5pPr>
                      <a:lvl6pPr marL="2286000" algn="l" defTabSz="457200" rtl="0" eaLnBrk="1" latinLnBrk="0" hangingPunct="1">
                        <a:defRPr sz="1800" b="1" kern="1200">
                          <a:solidFill>
                            <a:schemeClr val="bg1"/>
                          </a:solidFill>
                          <a:latin typeface="Calibri"/>
                        </a:defRPr>
                      </a:lvl6pPr>
                      <a:lvl7pPr marL="2743200" algn="l" defTabSz="457200" rtl="0" eaLnBrk="1" latinLnBrk="0" hangingPunct="1">
                        <a:defRPr sz="1800" b="1" kern="1200">
                          <a:solidFill>
                            <a:schemeClr val="bg1"/>
                          </a:solidFill>
                          <a:latin typeface="Calibri"/>
                        </a:defRPr>
                      </a:lvl7pPr>
                      <a:lvl8pPr marL="3200400" algn="l" defTabSz="457200" rtl="0" eaLnBrk="1" latinLnBrk="0" hangingPunct="1">
                        <a:defRPr sz="1800" b="1" kern="1200">
                          <a:solidFill>
                            <a:schemeClr val="bg1"/>
                          </a:solidFill>
                          <a:latin typeface="Calibri"/>
                        </a:defRPr>
                      </a:lvl8pPr>
                      <a:lvl9pPr marL="3657600" algn="l" defTabSz="457200" rtl="0" eaLnBrk="1" latinLnBrk="0" hangingPunct="1">
                        <a:defRPr sz="1800" b="1" kern="1200">
                          <a:solidFill>
                            <a:schemeClr val="bg1"/>
                          </a:solidFill>
                          <a:latin typeface="Calibri"/>
                        </a:defRPr>
                      </a:lvl9pPr>
                    </a:lstStyle>
                    <a:p>
                      <a:pPr marL="0" marR="0">
                        <a:lnSpc>
                          <a:spcPct val="90000"/>
                        </a:lnSpc>
                        <a:spcBef>
                          <a:spcPts val="0"/>
                        </a:spcBef>
                        <a:spcAft>
                          <a:spcPts val="0"/>
                        </a:spcAft>
                      </a:pPr>
                      <a:endParaRPr lang="en-US" sz="1400" b="0" noProof="0" dirty="0">
                        <a:solidFill>
                          <a:schemeClr val="tx1"/>
                        </a:solidFill>
                        <a:effectLst/>
                        <a:latin typeface="Calibri" panose="020F0502020204030204" pitchFamily="34" charset="0"/>
                        <a:ea typeface="Calibri"/>
                        <a:cs typeface="Arial" panose="020B0604020202020204" pitchFamily="34" charset="0"/>
                      </a:endParaRPr>
                    </a:p>
                  </a:txBody>
                  <a:tcPr marL="56637" marR="10789" marT="16304" marB="1630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457200" rtl="0" eaLnBrk="1" latinLnBrk="0" hangingPunct="1">
                        <a:defRPr sz="1800" b="1" kern="1200">
                          <a:solidFill>
                            <a:schemeClr val="bg1"/>
                          </a:solidFill>
                          <a:latin typeface="Calibri"/>
                        </a:defRPr>
                      </a:lvl1pPr>
                      <a:lvl2pPr marL="457200" algn="l" defTabSz="457200" rtl="0" eaLnBrk="1" latinLnBrk="0" hangingPunct="1">
                        <a:defRPr sz="1800" b="1" kern="1200">
                          <a:solidFill>
                            <a:schemeClr val="bg1"/>
                          </a:solidFill>
                          <a:latin typeface="Calibri"/>
                        </a:defRPr>
                      </a:lvl2pPr>
                      <a:lvl3pPr marL="914400" algn="l" defTabSz="457200" rtl="0" eaLnBrk="1" latinLnBrk="0" hangingPunct="1">
                        <a:defRPr sz="1800" b="1" kern="1200">
                          <a:solidFill>
                            <a:schemeClr val="bg1"/>
                          </a:solidFill>
                          <a:latin typeface="Calibri"/>
                        </a:defRPr>
                      </a:lvl3pPr>
                      <a:lvl4pPr marL="1371600" algn="l" defTabSz="457200" rtl="0" eaLnBrk="1" latinLnBrk="0" hangingPunct="1">
                        <a:defRPr sz="1800" b="1" kern="1200">
                          <a:solidFill>
                            <a:schemeClr val="bg1"/>
                          </a:solidFill>
                          <a:latin typeface="Calibri"/>
                        </a:defRPr>
                      </a:lvl4pPr>
                      <a:lvl5pPr marL="1828800" algn="l" defTabSz="457200" rtl="0" eaLnBrk="1" latinLnBrk="0" hangingPunct="1">
                        <a:defRPr sz="1800" b="1" kern="1200">
                          <a:solidFill>
                            <a:schemeClr val="bg1"/>
                          </a:solidFill>
                          <a:latin typeface="Calibri"/>
                        </a:defRPr>
                      </a:lvl5pPr>
                      <a:lvl6pPr marL="2286000" algn="l" defTabSz="457200" rtl="0" eaLnBrk="1" latinLnBrk="0" hangingPunct="1">
                        <a:defRPr sz="1800" b="1" kern="1200">
                          <a:solidFill>
                            <a:schemeClr val="bg1"/>
                          </a:solidFill>
                          <a:latin typeface="Calibri"/>
                        </a:defRPr>
                      </a:lvl6pPr>
                      <a:lvl7pPr marL="2743200" algn="l" defTabSz="457200" rtl="0" eaLnBrk="1" latinLnBrk="0" hangingPunct="1">
                        <a:defRPr sz="1800" b="1" kern="1200">
                          <a:solidFill>
                            <a:schemeClr val="bg1"/>
                          </a:solidFill>
                          <a:latin typeface="Calibri"/>
                        </a:defRPr>
                      </a:lvl7pPr>
                      <a:lvl8pPr marL="3200400" algn="l" defTabSz="457200" rtl="0" eaLnBrk="1" latinLnBrk="0" hangingPunct="1">
                        <a:defRPr sz="1800" b="1" kern="1200">
                          <a:solidFill>
                            <a:schemeClr val="bg1"/>
                          </a:solidFill>
                          <a:latin typeface="Calibri"/>
                        </a:defRPr>
                      </a:lvl8pPr>
                      <a:lvl9pPr marL="3657600" algn="l" defTabSz="457200" rtl="0" eaLnBrk="1" latinLnBrk="0" hangingPunct="1">
                        <a:defRPr sz="1800" b="1" kern="1200">
                          <a:solidFill>
                            <a:schemeClr val="bg1"/>
                          </a:solidFill>
                          <a:latin typeface="Calibri"/>
                        </a:defRPr>
                      </a:lvl9pPr>
                    </a:lstStyle>
                    <a:p>
                      <a:pPr marL="0" marR="0" algn="ctr">
                        <a:lnSpc>
                          <a:spcPct val="90000"/>
                        </a:lnSpc>
                        <a:spcBef>
                          <a:spcPts val="0"/>
                        </a:spcBef>
                        <a:spcAft>
                          <a:spcPts val="0"/>
                        </a:spcAft>
                      </a:pPr>
                      <a:r>
                        <a:rPr lang="en-US" sz="1400" b="1" noProof="0" dirty="0">
                          <a:solidFill>
                            <a:schemeClr val="bg1"/>
                          </a:solidFill>
                          <a:effectLst/>
                          <a:latin typeface="Calibri" panose="020F0502020204030204" pitchFamily="34" charset="0"/>
                          <a:ea typeface="Calibri"/>
                          <a:cs typeface="Arial" panose="020B0604020202020204" pitchFamily="34" charset="0"/>
                        </a:rPr>
                        <a:t>Median PFS, Mos</a:t>
                      </a:r>
                    </a:p>
                  </a:txBody>
                  <a:tcPr marL="10789" marR="10789" marT="16304" marB="1630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algn="ctr">
                        <a:lnSpc>
                          <a:spcPct val="90000"/>
                        </a:lnSpc>
                        <a:spcBef>
                          <a:spcPts val="0"/>
                        </a:spcBef>
                        <a:spcAft>
                          <a:spcPts val="0"/>
                        </a:spcAft>
                      </a:pPr>
                      <a:r>
                        <a:rPr lang="en-US" sz="1400" b="1" noProof="0" dirty="0">
                          <a:solidFill>
                            <a:schemeClr val="bg1"/>
                          </a:solidFill>
                          <a:effectLst/>
                          <a:latin typeface="Calibri" panose="020F0502020204030204" pitchFamily="34" charset="0"/>
                          <a:ea typeface="Calibri"/>
                          <a:cs typeface="Arial" panose="020B0604020202020204" pitchFamily="34" charset="0"/>
                        </a:rPr>
                        <a:t>12-Mo PFS,</a:t>
                      </a:r>
                    </a:p>
                    <a:p>
                      <a:pPr marL="0" marR="0" algn="ctr">
                        <a:lnSpc>
                          <a:spcPct val="90000"/>
                        </a:lnSpc>
                        <a:spcBef>
                          <a:spcPts val="0"/>
                        </a:spcBef>
                        <a:spcAft>
                          <a:spcPts val="0"/>
                        </a:spcAft>
                      </a:pPr>
                      <a:r>
                        <a:rPr lang="en-US" sz="1400" b="1" noProof="0" dirty="0">
                          <a:solidFill>
                            <a:schemeClr val="bg1"/>
                          </a:solidFill>
                          <a:effectLst/>
                          <a:latin typeface="Calibri" panose="020F0502020204030204" pitchFamily="34" charset="0"/>
                          <a:ea typeface="Calibri"/>
                          <a:cs typeface="Arial" panose="020B0604020202020204" pitchFamily="34" charset="0"/>
                        </a:rPr>
                        <a:t>% (95% CI)</a:t>
                      </a:r>
                    </a:p>
                  </a:txBody>
                  <a:tcPr marL="10789" marR="10789" marT="16304" marB="1630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0000"/>
                  </a:ext>
                </a:extLst>
              </a:tr>
              <a:tr h="0">
                <a:tc>
                  <a:txBody>
                    <a:bodyPr/>
                    <a:lstStyle>
                      <a:lvl1pPr marL="0" algn="l" defTabSz="457200" rtl="0" eaLnBrk="1" latinLnBrk="0" hangingPunct="1">
                        <a:defRPr sz="1800" b="1" kern="1200">
                          <a:solidFill>
                            <a:schemeClr val="tx1"/>
                          </a:solidFill>
                          <a:latin typeface="Calibri"/>
                        </a:defRPr>
                      </a:lvl1pPr>
                      <a:lvl2pPr marL="457200" algn="l" defTabSz="457200" rtl="0" eaLnBrk="1" latinLnBrk="0" hangingPunct="1">
                        <a:defRPr sz="1800" b="1" kern="1200">
                          <a:solidFill>
                            <a:schemeClr val="tx1"/>
                          </a:solidFill>
                          <a:latin typeface="Calibri"/>
                        </a:defRPr>
                      </a:lvl2pPr>
                      <a:lvl3pPr marL="914400" algn="l" defTabSz="457200" rtl="0" eaLnBrk="1" latinLnBrk="0" hangingPunct="1">
                        <a:defRPr sz="1800" b="1" kern="1200">
                          <a:solidFill>
                            <a:schemeClr val="tx1"/>
                          </a:solidFill>
                          <a:latin typeface="Calibri"/>
                        </a:defRPr>
                      </a:lvl3pPr>
                      <a:lvl4pPr marL="1371600" algn="l" defTabSz="457200" rtl="0" eaLnBrk="1" latinLnBrk="0" hangingPunct="1">
                        <a:defRPr sz="1800" b="1" kern="1200">
                          <a:solidFill>
                            <a:schemeClr val="tx1"/>
                          </a:solidFill>
                          <a:latin typeface="Calibri"/>
                        </a:defRPr>
                      </a:lvl4pPr>
                      <a:lvl5pPr marL="1828800" algn="l" defTabSz="457200" rtl="0" eaLnBrk="1" latinLnBrk="0" hangingPunct="1">
                        <a:defRPr sz="1800" b="1" kern="1200">
                          <a:solidFill>
                            <a:schemeClr val="tx1"/>
                          </a:solidFill>
                          <a:latin typeface="Calibri"/>
                        </a:defRPr>
                      </a:lvl5pPr>
                      <a:lvl6pPr marL="2286000" algn="l" defTabSz="457200" rtl="0" eaLnBrk="1" latinLnBrk="0" hangingPunct="1">
                        <a:defRPr sz="1800" b="1" kern="1200">
                          <a:solidFill>
                            <a:schemeClr val="tx1"/>
                          </a:solidFill>
                          <a:latin typeface="Calibri"/>
                        </a:defRPr>
                      </a:lvl6pPr>
                      <a:lvl7pPr marL="2743200" algn="l" defTabSz="457200" rtl="0" eaLnBrk="1" latinLnBrk="0" hangingPunct="1">
                        <a:defRPr sz="1800" b="1" kern="1200">
                          <a:solidFill>
                            <a:schemeClr val="tx1"/>
                          </a:solidFill>
                          <a:latin typeface="Calibri"/>
                        </a:defRPr>
                      </a:lvl7pPr>
                      <a:lvl8pPr marL="3200400" algn="l" defTabSz="457200" rtl="0" eaLnBrk="1" latinLnBrk="0" hangingPunct="1">
                        <a:defRPr sz="1800" b="1" kern="1200">
                          <a:solidFill>
                            <a:schemeClr val="tx1"/>
                          </a:solidFill>
                          <a:latin typeface="Calibri"/>
                        </a:defRPr>
                      </a:lvl8pPr>
                      <a:lvl9pPr marL="3657600" algn="l" defTabSz="457200" rtl="0" eaLnBrk="1" latinLnBrk="0" hangingPunct="1">
                        <a:defRPr sz="1800" b="1" kern="1200">
                          <a:solidFill>
                            <a:schemeClr val="tx1"/>
                          </a:solidFill>
                          <a:latin typeface="Calibri"/>
                        </a:defRPr>
                      </a:lvl9pPr>
                    </a:lstStyle>
                    <a:p>
                      <a:pPr marL="0" marR="0" algn="l">
                        <a:lnSpc>
                          <a:spcPct val="90000"/>
                        </a:lnSpc>
                        <a:spcBef>
                          <a:spcPts val="0"/>
                        </a:spcBef>
                        <a:spcAft>
                          <a:spcPts val="0"/>
                        </a:spcAft>
                        <a:tabLst/>
                      </a:pPr>
                      <a:r>
                        <a:rPr lang="en-US" sz="1400" b="1" noProof="0" dirty="0">
                          <a:solidFill>
                            <a:schemeClr val="accent1"/>
                          </a:solidFill>
                          <a:effectLst/>
                          <a:latin typeface="Calibri" panose="020F0502020204030204" pitchFamily="34" charset="0"/>
                          <a:cs typeface="Arial" panose="020B0604020202020204" pitchFamily="34" charset="0"/>
                        </a:rPr>
                        <a:t>sCR</a:t>
                      </a:r>
                    </a:p>
                  </a:txBody>
                  <a:tcPr marL="56637" marR="10789" marT="16304" marB="1630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457200" rtl="0" eaLnBrk="1" latinLnBrk="0" hangingPunct="1">
                        <a:defRPr sz="1800" kern="1200">
                          <a:solidFill>
                            <a:schemeClr val="tx1"/>
                          </a:solidFill>
                          <a:latin typeface="Calibri"/>
                        </a:defRPr>
                      </a:lvl1pPr>
                      <a:lvl2pPr marL="457200" algn="l" defTabSz="457200" rtl="0" eaLnBrk="1" latinLnBrk="0" hangingPunct="1">
                        <a:defRPr sz="1800" kern="1200">
                          <a:solidFill>
                            <a:schemeClr val="tx1"/>
                          </a:solidFill>
                          <a:latin typeface="Calibri"/>
                        </a:defRPr>
                      </a:lvl2pPr>
                      <a:lvl3pPr marL="914400" algn="l" defTabSz="457200" rtl="0" eaLnBrk="1" latinLnBrk="0" hangingPunct="1">
                        <a:defRPr sz="1800" kern="1200">
                          <a:solidFill>
                            <a:schemeClr val="tx1"/>
                          </a:solidFill>
                          <a:latin typeface="Calibri"/>
                        </a:defRPr>
                      </a:lvl3pPr>
                      <a:lvl4pPr marL="1371600" algn="l" defTabSz="457200" rtl="0" eaLnBrk="1" latinLnBrk="0" hangingPunct="1">
                        <a:defRPr sz="1800" kern="1200">
                          <a:solidFill>
                            <a:schemeClr val="tx1"/>
                          </a:solidFill>
                          <a:latin typeface="Calibri"/>
                        </a:defRPr>
                      </a:lvl4pPr>
                      <a:lvl5pPr marL="1828800" algn="l" defTabSz="457200" rtl="0" eaLnBrk="1" latinLnBrk="0" hangingPunct="1">
                        <a:defRPr sz="1800" kern="1200">
                          <a:solidFill>
                            <a:schemeClr val="tx1"/>
                          </a:solidFill>
                          <a:latin typeface="Calibri"/>
                        </a:defRPr>
                      </a:lvl5pPr>
                      <a:lvl6pPr marL="2286000" algn="l" defTabSz="457200" rtl="0" eaLnBrk="1" latinLnBrk="0" hangingPunct="1">
                        <a:defRPr sz="1800" kern="1200">
                          <a:solidFill>
                            <a:schemeClr val="tx1"/>
                          </a:solidFill>
                          <a:latin typeface="Calibri"/>
                        </a:defRPr>
                      </a:lvl6pPr>
                      <a:lvl7pPr marL="2743200" algn="l" defTabSz="457200" rtl="0" eaLnBrk="1" latinLnBrk="0" hangingPunct="1">
                        <a:defRPr sz="1800" kern="1200">
                          <a:solidFill>
                            <a:schemeClr val="tx1"/>
                          </a:solidFill>
                          <a:latin typeface="Calibri"/>
                        </a:defRPr>
                      </a:lvl7pPr>
                      <a:lvl8pPr marL="3200400" algn="l" defTabSz="457200" rtl="0" eaLnBrk="1" latinLnBrk="0" hangingPunct="1">
                        <a:defRPr sz="1800" kern="1200">
                          <a:solidFill>
                            <a:schemeClr val="tx1"/>
                          </a:solidFill>
                          <a:latin typeface="Calibri"/>
                        </a:defRPr>
                      </a:lvl8pPr>
                      <a:lvl9pPr marL="3657600" algn="l" defTabSz="457200" rtl="0" eaLnBrk="1" latinLnBrk="0" hangingPunct="1">
                        <a:defRPr sz="1800" kern="1200">
                          <a:solidFill>
                            <a:schemeClr val="tx1"/>
                          </a:solidFill>
                          <a:latin typeface="Calibri"/>
                        </a:defRPr>
                      </a:lvl9pPr>
                    </a:lstStyle>
                    <a:p>
                      <a:pPr marL="0" marR="0" algn="ctr">
                        <a:lnSpc>
                          <a:spcPct val="90000"/>
                        </a:lnSpc>
                        <a:spcBef>
                          <a:spcPts val="0"/>
                        </a:spcBef>
                        <a:spcAft>
                          <a:spcPts val="0"/>
                        </a:spcAft>
                      </a:pPr>
                      <a:r>
                        <a:rPr lang="en-US" sz="1400" b="0" noProof="0" dirty="0">
                          <a:solidFill>
                            <a:schemeClr val="bg1"/>
                          </a:solidFill>
                          <a:effectLst/>
                          <a:latin typeface="Calibri" panose="020F0502020204030204" pitchFamily="34" charset="0"/>
                          <a:ea typeface="Calibri"/>
                          <a:cs typeface="Arial" panose="020B0604020202020204" pitchFamily="34" charset="0"/>
                        </a:rPr>
                        <a:t>NR</a:t>
                      </a:r>
                    </a:p>
                  </a:txBody>
                  <a:tcPr marL="10789" marR="10789" marT="16304" marB="1630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solidFill>
                  </a:tcPr>
                </a:tc>
                <a:tc>
                  <a:txBody>
                    <a:bodyPr/>
                    <a:lstStyle/>
                    <a:p>
                      <a:pPr marL="0" marR="0" algn="ctr">
                        <a:lnSpc>
                          <a:spcPct val="90000"/>
                        </a:lnSpc>
                        <a:spcBef>
                          <a:spcPts val="0"/>
                        </a:spcBef>
                        <a:spcAft>
                          <a:spcPts val="0"/>
                        </a:spcAft>
                      </a:pPr>
                      <a:r>
                        <a:rPr lang="en-US" sz="1400" b="0" noProof="0" dirty="0">
                          <a:solidFill>
                            <a:schemeClr val="bg1"/>
                          </a:solidFill>
                          <a:effectLst/>
                          <a:latin typeface="Calibri" panose="020F0502020204030204" pitchFamily="34" charset="0"/>
                          <a:ea typeface="Calibri"/>
                          <a:cs typeface="Arial" panose="020B0604020202020204" pitchFamily="34" charset="0"/>
                        </a:rPr>
                        <a:t>84.5 (72.0-91.8)</a:t>
                      </a:r>
                    </a:p>
                  </a:txBody>
                  <a:tcPr marL="10789" marR="10789" marT="16304" marB="1630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0001"/>
                  </a:ext>
                </a:extLst>
              </a:tr>
              <a:tr h="137902">
                <a:tc>
                  <a:txBody>
                    <a:bodyPr/>
                    <a:lstStyle/>
                    <a:p>
                      <a:pPr marL="0" marR="0" algn="l">
                        <a:lnSpc>
                          <a:spcPct val="90000"/>
                        </a:lnSpc>
                        <a:spcBef>
                          <a:spcPts val="0"/>
                        </a:spcBef>
                        <a:spcAft>
                          <a:spcPts val="0"/>
                        </a:spcAft>
                        <a:tabLst/>
                      </a:pPr>
                      <a:r>
                        <a:rPr lang="en-US" sz="1400" b="1" noProof="0" dirty="0">
                          <a:solidFill>
                            <a:schemeClr val="accent3"/>
                          </a:solidFill>
                          <a:effectLst/>
                          <a:latin typeface="Calibri" panose="020F0502020204030204" pitchFamily="34" charset="0"/>
                          <a:cs typeface="Arial" panose="020B0604020202020204" pitchFamily="34" charset="0"/>
                        </a:rPr>
                        <a:t>VGPR</a:t>
                      </a:r>
                    </a:p>
                  </a:txBody>
                  <a:tcPr marL="56637" marR="10789" marT="16304" marB="1630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lvl="0" indent="0" algn="ctr" defTabSz="685800" rtl="0" eaLnBrk="1" fontAlgn="auto" latinLnBrk="0" hangingPunct="1">
                        <a:lnSpc>
                          <a:spcPct val="90000"/>
                        </a:lnSpc>
                        <a:spcBef>
                          <a:spcPts val="0"/>
                        </a:spcBef>
                        <a:spcAft>
                          <a:spcPts val="0"/>
                        </a:spcAft>
                        <a:buClrTx/>
                        <a:buSzTx/>
                        <a:buFontTx/>
                        <a:buNone/>
                        <a:tabLst/>
                        <a:defRPr/>
                      </a:pPr>
                      <a:r>
                        <a:rPr lang="en-US" sz="1400" b="0" noProof="0" dirty="0">
                          <a:solidFill>
                            <a:schemeClr val="bg1"/>
                          </a:solidFill>
                          <a:effectLst/>
                          <a:latin typeface="Calibri" panose="020F0502020204030204" pitchFamily="34" charset="0"/>
                          <a:ea typeface="Calibri"/>
                          <a:cs typeface="Arial" panose="020B0604020202020204" pitchFamily="34" charset="0"/>
                        </a:rPr>
                        <a:t>NR</a:t>
                      </a:r>
                    </a:p>
                  </a:txBody>
                  <a:tcPr marL="10789" marR="10789" marT="16304" marB="1630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tc>
                  <a:txBody>
                    <a:bodyPr/>
                    <a:lstStyle/>
                    <a:p>
                      <a:pPr marL="0" marR="0" lvl="0" indent="0" algn="ctr" defTabSz="685800" rtl="0" eaLnBrk="1" fontAlgn="auto" latinLnBrk="0" hangingPunct="1">
                        <a:lnSpc>
                          <a:spcPct val="90000"/>
                        </a:lnSpc>
                        <a:spcBef>
                          <a:spcPts val="0"/>
                        </a:spcBef>
                        <a:spcAft>
                          <a:spcPts val="0"/>
                        </a:spcAft>
                        <a:buClrTx/>
                        <a:buSzTx/>
                        <a:buFontTx/>
                        <a:buNone/>
                        <a:tabLst/>
                        <a:defRPr/>
                      </a:pPr>
                      <a:r>
                        <a:rPr lang="en-US" sz="1400" b="0" noProof="0" dirty="0">
                          <a:solidFill>
                            <a:schemeClr val="bg1"/>
                          </a:solidFill>
                          <a:effectLst/>
                          <a:latin typeface="Calibri" panose="020F0502020204030204" pitchFamily="34" charset="0"/>
                          <a:ea typeface="Calibri"/>
                          <a:cs typeface="Arial" panose="020B0604020202020204" pitchFamily="34" charset="0"/>
                        </a:rPr>
                        <a:t>68.0 (46.1-82.5)</a:t>
                      </a:r>
                    </a:p>
                  </a:txBody>
                  <a:tcPr marL="10789" marR="10789" marT="16304" marB="1630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827439856"/>
                  </a:ext>
                </a:extLst>
              </a:tr>
            </a:tbl>
          </a:graphicData>
        </a:graphic>
      </p:graphicFrame>
      <p:grpSp>
        <p:nvGrpSpPr>
          <p:cNvPr id="38" name="Group 37">
            <a:extLst>
              <a:ext uri="{FF2B5EF4-FFF2-40B4-BE49-F238E27FC236}">
                <a16:creationId xmlns:a16="http://schemas.microsoft.com/office/drawing/2014/main" id="{00A31B24-6083-436D-AAAE-8CF6B9A28039}"/>
              </a:ext>
            </a:extLst>
          </p:cNvPr>
          <p:cNvGrpSpPr/>
          <p:nvPr/>
        </p:nvGrpSpPr>
        <p:grpSpPr>
          <a:xfrm>
            <a:off x="583123" y="5263040"/>
            <a:ext cx="4800215" cy="338554"/>
            <a:chOff x="583123" y="5310711"/>
            <a:chExt cx="4800215" cy="338554"/>
          </a:xfrm>
        </p:grpSpPr>
        <p:sp>
          <p:nvSpPr>
            <p:cNvPr id="90" name="TextBox 89">
              <a:extLst>
                <a:ext uri="{FF2B5EF4-FFF2-40B4-BE49-F238E27FC236}">
                  <a16:creationId xmlns:a16="http://schemas.microsoft.com/office/drawing/2014/main" id="{C344CB4A-264E-40A6-A0AB-CDDF2DB78934}"/>
                </a:ext>
              </a:extLst>
            </p:cNvPr>
            <p:cNvSpPr txBox="1"/>
            <p:nvPr/>
          </p:nvSpPr>
          <p:spPr>
            <a:xfrm>
              <a:off x="583123" y="5310711"/>
              <a:ext cx="1049967" cy="338554"/>
            </a:xfrm>
            <a:prstGeom prst="rect">
              <a:avLst/>
            </a:prstGeom>
            <a:noFill/>
          </p:spPr>
          <p:txBody>
            <a:bodyPr wrap="none" rtlCol="0">
              <a:spAutoFit/>
            </a:bodyPr>
            <a:lstStyle/>
            <a:p>
              <a:pPr algn="r"/>
              <a:r>
                <a:rPr lang="en-US" sz="1600" b="1" dirty="0">
                  <a:solidFill>
                    <a:srgbClr val="0A0308"/>
                  </a:solidFill>
                  <a:latin typeface="Calibri" panose="020F0502020204030204" pitchFamily="34" charset="0"/>
                  <a:cs typeface="Calibri" panose="020F0502020204030204" pitchFamily="34" charset="0"/>
                </a:rPr>
                <a:t>No. at risk</a:t>
              </a:r>
            </a:p>
          </p:txBody>
        </p:sp>
        <p:grpSp>
          <p:nvGrpSpPr>
            <p:cNvPr id="91" name="Group 90">
              <a:extLst>
                <a:ext uri="{FF2B5EF4-FFF2-40B4-BE49-F238E27FC236}">
                  <a16:creationId xmlns:a16="http://schemas.microsoft.com/office/drawing/2014/main" id="{FD200F79-0FE8-4E98-9708-BDF2A64BD2E8}"/>
                </a:ext>
              </a:extLst>
            </p:cNvPr>
            <p:cNvGrpSpPr/>
            <p:nvPr/>
          </p:nvGrpSpPr>
          <p:grpSpPr>
            <a:xfrm>
              <a:off x="1553426" y="5310711"/>
              <a:ext cx="3829912" cy="338554"/>
              <a:chOff x="7271859" y="4750607"/>
              <a:chExt cx="3829912" cy="338554"/>
            </a:xfrm>
          </p:grpSpPr>
          <p:sp>
            <p:nvSpPr>
              <p:cNvPr id="104" name="TextBox 103">
                <a:extLst>
                  <a:ext uri="{FF2B5EF4-FFF2-40B4-BE49-F238E27FC236}">
                    <a16:creationId xmlns:a16="http://schemas.microsoft.com/office/drawing/2014/main" id="{8DCDD446-060D-4CF3-936C-E569D94B300A}"/>
                  </a:ext>
                </a:extLst>
              </p:cNvPr>
              <p:cNvSpPr txBox="1"/>
              <p:nvPr/>
            </p:nvSpPr>
            <p:spPr>
              <a:xfrm>
                <a:off x="7271859" y="4750607"/>
                <a:ext cx="393056" cy="338554"/>
              </a:xfrm>
              <a:prstGeom prst="rect">
                <a:avLst/>
              </a:prstGeom>
              <a:noFill/>
            </p:spPr>
            <p:txBody>
              <a:bodyPr wrap="none" rtlCol="0">
                <a:spAutoFit/>
              </a:bodyPr>
              <a:lstStyle/>
              <a:p>
                <a:pPr algn="ctr"/>
                <a:r>
                  <a:rPr lang="en-US" sz="1600" dirty="0">
                    <a:solidFill>
                      <a:schemeClr val="accent1"/>
                    </a:solidFill>
                    <a:latin typeface="Calibri" panose="020F0502020204030204" pitchFamily="34" charset="0"/>
                    <a:cs typeface="Calibri" panose="020F0502020204030204" pitchFamily="34" charset="0"/>
                  </a:rPr>
                  <a:t>97</a:t>
                </a:r>
              </a:p>
            </p:txBody>
          </p:sp>
          <p:sp>
            <p:nvSpPr>
              <p:cNvPr id="105" name="TextBox 104">
                <a:extLst>
                  <a:ext uri="{FF2B5EF4-FFF2-40B4-BE49-F238E27FC236}">
                    <a16:creationId xmlns:a16="http://schemas.microsoft.com/office/drawing/2014/main" id="{BFA2AE48-A6A6-4097-8B61-CC99AE35D849}"/>
                  </a:ext>
                </a:extLst>
              </p:cNvPr>
              <p:cNvSpPr txBox="1"/>
              <p:nvPr/>
            </p:nvSpPr>
            <p:spPr>
              <a:xfrm>
                <a:off x="7650699" y="4750607"/>
                <a:ext cx="393056" cy="338554"/>
              </a:xfrm>
              <a:prstGeom prst="rect">
                <a:avLst/>
              </a:prstGeom>
              <a:noFill/>
            </p:spPr>
            <p:txBody>
              <a:bodyPr wrap="none" rtlCol="0">
                <a:spAutoFit/>
              </a:bodyPr>
              <a:lstStyle/>
              <a:p>
                <a:pPr algn="ctr"/>
                <a:r>
                  <a:rPr lang="en-US" sz="1600" dirty="0">
                    <a:solidFill>
                      <a:schemeClr val="accent1"/>
                    </a:solidFill>
                    <a:latin typeface="Calibri" panose="020F0502020204030204" pitchFamily="34" charset="0"/>
                    <a:cs typeface="Calibri" panose="020F0502020204030204" pitchFamily="34" charset="0"/>
                  </a:rPr>
                  <a:t>95</a:t>
                </a:r>
              </a:p>
            </p:txBody>
          </p:sp>
          <p:sp>
            <p:nvSpPr>
              <p:cNvPr id="106" name="TextBox 105">
                <a:extLst>
                  <a:ext uri="{FF2B5EF4-FFF2-40B4-BE49-F238E27FC236}">
                    <a16:creationId xmlns:a16="http://schemas.microsoft.com/office/drawing/2014/main" id="{6621A5A0-9BCA-4C07-94F3-E7A900A95778}"/>
                  </a:ext>
                </a:extLst>
              </p:cNvPr>
              <p:cNvSpPr txBox="1"/>
              <p:nvPr/>
            </p:nvSpPr>
            <p:spPr>
              <a:xfrm>
                <a:off x="8037590" y="4750607"/>
                <a:ext cx="393056" cy="338554"/>
              </a:xfrm>
              <a:prstGeom prst="rect">
                <a:avLst/>
              </a:prstGeom>
              <a:noFill/>
            </p:spPr>
            <p:txBody>
              <a:bodyPr wrap="none" rtlCol="0">
                <a:spAutoFit/>
              </a:bodyPr>
              <a:lstStyle/>
              <a:p>
                <a:pPr algn="ctr"/>
                <a:r>
                  <a:rPr lang="en-US" sz="1600" dirty="0">
                    <a:solidFill>
                      <a:schemeClr val="accent1"/>
                    </a:solidFill>
                    <a:latin typeface="Calibri" panose="020F0502020204030204" pitchFamily="34" charset="0"/>
                    <a:cs typeface="Calibri" panose="020F0502020204030204" pitchFamily="34" charset="0"/>
                  </a:rPr>
                  <a:t>84</a:t>
                </a:r>
              </a:p>
            </p:txBody>
          </p:sp>
          <p:sp>
            <p:nvSpPr>
              <p:cNvPr id="107" name="TextBox 106">
                <a:extLst>
                  <a:ext uri="{FF2B5EF4-FFF2-40B4-BE49-F238E27FC236}">
                    <a16:creationId xmlns:a16="http://schemas.microsoft.com/office/drawing/2014/main" id="{9CFA97ED-0C7A-4EBA-A06E-40F1070FBE85}"/>
                  </a:ext>
                </a:extLst>
              </p:cNvPr>
              <p:cNvSpPr txBox="1"/>
              <p:nvPr/>
            </p:nvSpPr>
            <p:spPr>
              <a:xfrm>
                <a:off x="8425954" y="4750607"/>
                <a:ext cx="393056" cy="338554"/>
              </a:xfrm>
              <a:prstGeom prst="rect">
                <a:avLst/>
              </a:prstGeom>
              <a:noFill/>
            </p:spPr>
            <p:txBody>
              <a:bodyPr wrap="none" rtlCol="0">
                <a:spAutoFit/>
              </a:bodyPr>
              <a:lstStyle/>
              <a:p>
                <a:pPr algn="ctr"/>
                <a:r>
                  <a:rPr lang="en-US" sz="1600" dirty="0">
                    <a:solidFill>
                      <a:schemeClr val="accent1"/>
                    </a:solidFill>
                    <a:latin typeface="Calibri" panose="020F0502020204030204" pitchFamily="34" charset="0"/>
                    <a:cs typeface="Calibri" panose="020F0502020204030204" pitchFamily="34" charset="0"/>
                  </a:rPr>
                  <a:t>71</a:t>
                </a:r>
              </a:p>
            </p:txBody>
          </p:sp>
          <p:sp>
            <p:nvSpPr>
              <p:cNvPr id="108" name="TextBox 107">
                <a:extLst>
                  <a:ext uri="{FF2B5EF4-FFF2-40B4-BE49-F238E27FC236}">
                    <a16:creationId xmlns:a16="http://schemas.microsoft.com/office/drawing/2014/main" id="{15518F9C-A574-4AA5-95DC-FE7FAC9EFBBB}"/>
                  </a:ext>
                </a:extLst>
              </p:cNvPr>
              <p:cNvSpPr txBox="1"/>
              <p:nvPr/>
            </p:nvSpPr>
            <p:spPr>
              <a:xfrm>
                <a:off x="8815519" y="4750607"/>
                <a:ext cx="393056" cy="338554"/>
              </a:xfrm>
              <a:prstGeom prst="rect">
                <a:avLst/>
              </a:prstGeom>
              <a:noFill/>
            </p:spPr>
            <p:txBody>
              <a:bodyPr wrap="none" rtlCol="0">
                <a:spAutoFit/>
              </a:bodyPr>
              <a:lstStyle/>
              <a:p>
                <a:pPr algn="ctr"/>
                <a:r>
                  <a:rPr lang="en-US" sz="1600" dirty="0">
                    <a:solidFill>
                      <a:schemeClr val="accent1"/>
                    </a:solidFill>
                    <a:latin typeface="Calibri" panose="020F0502020204030204" pitchFamily="34" charset="0"/>
                    <a:cs typeface="Calibri" panose="020F0502020204030204" pitchFamily="34" charset="0"/>
                  </a:rPr>
                  <a:t>30</a:t>
                </a:r>
              </a:p>
            </p:txBody>
          </p:sp>
          <p:sp>
            <p:nvSpPr>
              <p:cNvPr id="109" name="TextBox 108">
                <a:extLst>
                  <a:ext uri="{FF2B5EF4-FFF2-40B4-BE49-F238E27FC236}">
                    <a16:creationId xmlns:a16="http://schemas.microsoft.com/office/drawing/2014/main" id="{C26F4894-23BB-43CE-847B-8118877E1E10}"/>
                  </a:ext>
                </a:extLst>
              </p:cNvPr>
              <p:cNvSpPr txBox="1"/>
              <p:nvPr/>
            </p:nvSpPr>
            <p:spPr>
              <a:xfrm>
                <a:off x="9206264" y="4750607"/>
                <a:ext cx="393056" cy="338554"/>
              </a:xfrm>
              <a:prstGeom prst="rect">
                <a:avLst/>
              </a:prstGeom>
              <a:noFill/>
            </p:spPr>
            <p:txBody>
              <a:bodyPr wrap="none" rtlCol="0">
                <a:spAutoFit/>
              </a:bodyPr>
              <a:lstStyle/>
              <a:p>
                <a:pPr algn="ctr"/>
                <a:r>
                  <a:rPr lang="en-US" sz="1600" dirty="0">
                    <a:solidFill>
                      <a:schemeClr val="accent1"/>
                    </a:solidFill>
                    <a:latin typeface="Calibri" panose="020F0502020204030204" pitchFamily="34" charset="0"/>
                    <a:cs typeface="Calibri" panose="020F0502020204030204" pitchFamily="34" charset="0"/>
                  </a:rPr>
                  <a:t>14</a:t>
                </a:r>
              </a:p>
            </p:txBody>
          </p:sp>
          <p:sp>
            <p:nvSpPr>
              <p:cNvPr id="110" name="TextBox 109">
                <a:extLst>
                  <a:ext uri="{FF2B5EF4-FFF2-40B4-BE49-F238E27FC236}">
                    <a16:creationId xmlns:a16="http://schemas.microsoft.com/office/drawing/2014/main" id="{C8E6F6AC-1186-4931-A518-C5C97E8FDB03}"/>
                  </a:ext>
                </a:extLst>
              </p:cNvPr>
              <p:cNvSpPr txBox="1"/>
              <p:nvPr/>
            </p:nvSpPr>
            <p:spPr>
              <a:xfrm>
                <a:off x="9645251" y="4750607"/>
                <a:ext cx="288862" cy="338554"/>
              </a:xfrm>
              <a:prstGeom prst="rect">
                <a:avLst/>
              </a:prstGeom>
              <a:noFill/>
            </p:spPr>
            <p:txBody>
              <a:bodyPr wrap="none" rtlCol="0">
                <a:spAutoFit/>
              </a:bodyPr>
              <a:lstStyle/>
              <a:p>
                <a:pPr algn="ctr"/>
                <a:r>
                  <a:rPr lang="en-US" sz="1600" dirty="0">
                    <a:solidFill>
                      <a:schemeClr val="accent1"/>
                    </a:solidFill>
                    <a:latin typeface="Calibri" panose="020F0502020204030204" pitchFamily="34" charset="0"/>
                    <a:cs typeface="Calibri" panose="020F0502020204030204" pitchFamily="34" charset="0"/>
                  </a:rPr>
                  <a:t>2</a:t>
                </a:r>
              </a:p>
            </p:txBody>
          </p:sp>
          <p:sp>
            <p:nvSpPr>
              <p:cNvPr id="111" name="TextBox 110">
                <a:extLst>
                  <a:ext uri="{FF2B5EF4-FFF2-40B4-BE49-F238E27FC236}">
                    <a16:creationId xmlns:a16="http://schemas.microsoft.com/office/drawing/2014/main" id="{033EB685-4643-4D83-915F-8121672850CF}"/>
                  </a:ext>
                </a:extLst>
              </p:cNvPr>
              <p:cNvSpPr txBox="1"/>
              <p:nvPr/>
            </p:nvSpPr>
            <p:spPr>
              <a:xfrm>
                <a:off x="10033615" y="4750607"/>
                <a:ext cx="288862" cy="338554"/>
              </a:xfrm>
              <a:prstGeom prst="rect">
                <a:avLst/>
              </a:prstGeom>
              <a:noFill/>
            </p:spPr>
            <p:txBody>
              <a:bodyPr wrap="none" rtlCol="0">
                <a:spAutoFit/>
              </a:bodyPr>
              <a:lstStyle/>
              <a:p>
                <a:pPr algn="ctr"/>
                <a:r>
                  <a:rPr lang="en-US" sz="1600" dirty="0">
                    <a:solidFill>
                      <a:schemeClr val="accent1"/>
                    </a:solidFill>
                    <a:latin typeface="Calibri" panose="020F0502020204030204" pitchFamily="34" charset="0"/>
                    <a:cs typeface="Calibri" panose="020F0502020204030204" pitchFamily="34" charset="0"/>
                  </a:rPr>
                  <a:t>1</a:t>
                </a:r>
              </a:p>
            </p:txBody>
          </p:sp>
          <p:sp>
            <p:nvSpPr>
              <p:cNvPr id="112" name="TextBox 111">
                <a:extLst>
                  <a:ext uri="{FF2B5EF4-FFF2-40B4-BE49-F238E27FC236}">
                    <a16:creationId xmlns:a16="http://schemas.microsoft.com/office/drawing/2014/main" id="{F1C1F229-549F-415D-A087-F0CED0DBBAE2}"/>
                  </a:ext>
                </a:extLst>
              </p:cNvPr>
              <p:cNvSpPr txBox="1"/>
              <p:nvPr/>
            </p:nvSpPr>
            <p:spPr>
              <a:xfrm>
                <a:off x="10424545" y="4750607"/>
                <a:ext cx="288862" cy="338554"/>
              </a:xfrm>
              <a:prstGeom prst="rect">
                <a:avLst/>
              </a:prstGeom>
              <a:noFill/>
            </p:spPr>
            <p:txBody>
              <a:bodyPr wrap="none" rtlCol="0">
                <a:spAutoFit/>
              </a:bodyPr>
              <a:lstStyle/>
              <a:p>
                <a:pPr algn="ctr"/>
                <a:r>
                  <a:rPr lang="en-US" sz="1600" dirty="0">
                    <a:solidFill>
                      <a:schemeClr val="accent1"/>
                    </a:solidFill>
                    <a:latin typeface="Calibri" panose="020F0502020204030204" pitchFamily="34" charset="0"/>
                    <a:cs typeface="Calibri" panose="020F0502020204030204" pitchFamily="34" charset="0"/>
                  </a:rPr>
                  <a:t>1</a:t>
                </a:r>
              </a:p>
            </p:txBody>
          </p:sp>
          <p:sp>
            <p:nvSpPr>
              <p:cNvPr id="113" name="TextBox 112">
                <a:extLst>
                  <a:ext uri="{FF2B5EF4-FFF2-40B4-BE49-F238E27FC236}">
                    <a16:creationId xmlns:a16="http://schemas.microsoft.com/office/drawing/2014/main" id="{E6CC8074-331C-438A-8548-744629DC5BAD}"/>
                  </a:ext>
                </a:extLst>
              </p:cNvPr>
              <p:cNvSpPr txBox="1"/>
              <p:nvPr/>
            </p:nvSpPr>
            <p:spPr>
              <a:xfrm>
                <a:off x="10812909" y="4750607"/>
                <a:ext cx="288862" cy="338554"/>
              </a:xfrm>
              <a:prstGeom prst="rect">
                <a:avLst/>
              </a:prstGeom>
              <a:noFill/>
            </p:spPr>
            <p:txBody>
              <a:bodyPr wrap="none" rtlCol="0">
                <a:spAutoFit/>
              </a:bodyPr>
              <a:lstStyle/>
              <a:p>
                <a:pPr algn="ctr"/>
                <a:r>
                  <a:rPr lang="en-US" sz="1600" dirty="0">
                    <a:solidFill>
                      <a:schemeClr val="accent1"/>
                    </a:solidFill>
                    <a:latin typeface="Calibri" panose="020F0502020204030204" pitchFamily="34" charset="0"/>
                    <a:cs typeface="Calibri" panose="020F0502020204030204" pitchFamily="34" charset="0"/>
                  </a:rPr>
                  <a:t>0</a:t>
                </a:r>
              </a:p>
            </p:txBody>
          </p:sp>
        </p:grpSp>
      </p:grpSp>
      <p:grpSp>
        <p:nvGrpSpPr>
          <p:cNvPr id="11" name="Group 10">
            <a:extLst>
              <a:ext uri="{FF2B5EF4-FFF2-40B4-BE49-F238E27FC236}">
                <a16:creationId xmlns:a16="http://schemas.microsoft.com/office/drawing/2014/main" id="{4791A5AC-0933-4D7C-90DF-799460105C59}"/>
              </a:ext>
            </a:extLst>
          </p:cNvPr>
          <p:cNvGrpSpPr/>
          <p:nvPr/>
        </p:nvGrpSpPr>
        <p:grpSpPr>
          <a:xfrm>
            <a:off x="6539148" y="4983727"/>
            <a:ext cx="4800215" cy="755654"/>
            <a:chOff x="6301556" y="4573057"/>
            <a:chExt cx="4800215" cy="755654"/>
          </a:xfrm>
        </p:grpSpPr>
        <p:sp>
          <p:nvSpPr>
            <p:cNvPr id="12" name="TextBox 11">
              <a:extLst>
                <a:ext uri="{FF2B5EF4-FFF2-40B4-BE49-F238E27FC236}">
                  <a16:creationId xmlns:a16="http://schemas.microsoft.com/office/drawing/2014/main" id="{6382D715-338D-4EE1-BF8C-8FC32A7A54AC}"/>
                </a:ext>
              </a:extLst>
            </p:cNvPr>
            <p:cNvSpPr txBox="1"/>
            <p:nvPr/>
          </p:nvSpPr>
          <p:spPr>
            <a:xfrm>
              <a:off x="6301556" y="4573057"/>
              <a:ext cx="1049967" cy="338554"/>
            </a:xfrm>
            <a:prstGeom prst="rect">
              <a:avLst/>
            </a:prstGeom>
            <a:noFill/>
          </p:spPr>
          <p:txBody>
            <a:bodyPr wrap="none" rtlCol="0">
              <a:spAutoFit/>
            </a:bodyPr>
            <a:lstStyle/>
            <a:p>
              <a:pPr algn="r"/>
              <a:r>
                <a:rPr lang="en-US" sz="1600" b="1" dirty="0">
                  <a:solidFill>
                    <a:srgbClr val="0A0308"/>
                  </a:solidFill>
                  <a:latin typeface="Calibri" panose="020F0502020204030204" pitchFamily="34" charset="0"/>
                  <a:cs typeface="Calibri" panose="020F0502020204030204" pitchFamily="34" charset="0"/>
                </a:rPr>
                <a:t>No. at risk</a:t>
              </a:r>
            </a:p>
          </p:txBody>
        </p:sp>
        <p:grpSp>
          <p:nvGrpSpPr>
            <p:cNvPr id="13" name="Group 12">
              <a:extLst>
                <a:ext uri="{FF2B5EF4-FFF2-40B4-BE49-F238E27FC236}">
                  <a16:creationId xmlns:a16="http://schemas.microsoft.com/office/drawing/2014/main" id="{B142F3E0-DE4E-43C5-9CBC-F38562696F25}"/>
                </a:ext>
              </a:extLst>
            </p:cNvPr>
            <p:cNvGrpSpPr/>
            <p:nvPr/>
          </p:nvGrpSpPr>
          <p:grpSpPr>
            <a:xfrm>
              <a:off x="6692687" y="4750607"/>
              <a:ext cx="4409084" cy="578104"/>
              <a:chOff x="6692687" y="4750607"/>
              <a:chExt cx="4409084" cy="578104"/>
            </a:xfrm>
          </p:grpSpPr>
          <p:sp>
            <p:nvSpPr>
              <p:cNvPr id="14" name="TextBox 13">
                <a:extLst>
                  <a:ext uri="{FF2B5EF4-FFF2-40B4-BE49-F238E27FC236}">
                    <a16:creationId xmlns:a16="http://schemas.microsoft.com/office/drawing/2014/main" id="{00107024-D950-4FF6-BA61-FCC0BAAAF53A}"/>
                  </a:ext>
                </a:extLst>
              </p:cNvPr>
              <p:cNvSpPr txBox="1"/>
              <p:nvPr/>
            </p:nvSpPr>
            <p:spPr>
              <a:xfrm>
                <a:off x="6860682" y="4753455"/>
                <a:ext cx="490840" cy="338554"/>
              </a:xfrm>
              <a:prstGeom prst="rect">
                <a:avLst/>
              </a:prstGeom>
              <a:noFill/>
            </p:spPr>
            <p:txBody>
              <a:bodyPr wrap="none" rtlCol="0">
                <a:spAutoFit/>
              </a:bodyPr>
              <a:lstStyle/>
              <a:p>
                <a:pPr algn="r"/>
                <a:r>
                  <a:rPr lang="en-US" sz="1600" dirty="0">
                    <a:solidFill>
                      <a:schemeClr val="accent1"/>
                    </a:solidFill>
                    <a:latin typeface="Calibri" panose="020F0502020204030204" pitchFamily="34" charset="0"/>
                    <a:cs typeface="Calibri" panose="020F0502020204030204" pitchFamily="34" charset="0"/>
                  </a:rPr>
                  <a:t>sCR</a:t>
                </a:r>
              </a:p>
            </p:txBody>
          </p:sp>
          <p:sp>
            <p:nvSpPr>
              <p:cNvPr id="15" name="TextBox 14">
                <a:extLst>
                  <a:ext uri="{FF2B5EF4-FFF2-40B4-BE49-F238E27FC236}">
                    <a16:creationId xmlns:a16="http://schemas.microsoft.com/office/drawing/2014/main" id="{C4C7528F-51CE-4228-8C5F-D2E6CCD89FB3}"/>
                  </a:ext>
                </a:extLst>
              </p:cNvPr>
              <p:cNvSpPr txBox="1"/>
              <p:nvPr/>
            </p:nvSpPr>
            <p:spPr>
              <a:xfrm>
                <a:off x="6692687" y="4990157"/>
                <a:ext cx="658835" cy="338554"/>
              </a:xfrm>
              <a:prstGeom prst="rect">
                <a:avLst/>
              </a:prstGeom>
              <a:noFill/>
            </p:spPr>
            <p:txBody>
              <a:bodyPr wrap="none" rtlCol="0">
                <a:spAutoFit/>
              </a:bodyPr>
              <a:lstStyle/>
              <a:p>
                <a:pPr algn="r"/>
                <a:r>
                  <a:rPr lang="en-US" sz="1600" dirty="0">
                    <a:solidFill>
                      <a:schemeClr val="accent3"/>
                    </a:solidFill>
                    <a:latin typeface="Calibri" panose="020F0502020204030204" pitchFamily="34" charset="0"/>
                    <a:cs typeface="Calibri" panose="020F0502020204030204" pitchFamily="34" charset="0"/>
                  </a:rPr>
                  <a:t>VGPR</a:t>
                </a:r>
              </a:p>
            </p:txBody>
          </p:sp>
          <p:sp>
            <p:nvSpPr>
              <p:cNvPr id="16" name="TextBox 15">
                <a:extLst>
                  <a:ext uri="{FF2B5EF4-FFF2-40B4-BE49-F238E27FC236}">
                    <a16:creationId xmlns:a16="http://schemas.microsoft.com/office/drawing/2014/main" id="{37F00DBE-B2D3-454C-840A-6FED566D57B6}"/>
                  </a:ext>
                </a:extLst>
              </p:cNvPr>
              <p:cNvSpPr txBox="1"/>
              <p:nvPr/>
            </p:nvSpPr>
            <p:spPr>
              <a:xfrm>
                <a:off x="7271858" y="4990157"/>
                <a:ext cx="393057" cy="338554"/>
              </a:xfrm>
              <a:prstGeom prst="rect">
                <a:avLst/>
              </a:prstGeom>
              <a:noFill/>
            </p:spPr>
            <p:txBody>
              <a:bodyPr wrap="none" rtlCol="0">
                <a:spAutoFit/>
              </a:bodyPr>
              <a:lstStyle/>
              <a:p>
                <a:pPr algn="ctr"/>
                <a:r>
                  <a:rPr lang="en-US" sz="1600" dirty="0">
                    <a:solidFill>
                      <a:schemeClr val="accent3"/>
                    </a:solidFill>
                    <a:latin typeface="Calibri" panose="020F0502020204030204" pitchFamily="34" charset="0"/>
                    <a:cs typeface="Calibri" panose="020F0502020204030204" pitchFamily="34" charset="0"/>
                  </a:rPr>
                  <a:t>25</a:t>
                </a:r>
              </a:p>
            </p:txBody>
          </p:sp>
          <p:sp>
            <p:nvSpPr>
              <p:cNvPr id="17" name="TextBox 16">
                <a:extLst>
                  <a:ext uri="{FF2B5EF4-FFF2-40B4-BE49-F238E27FC236}">
                    <a16:creationId xmlns:a16="http://schemas.microsoft.com/office/drawing/2014/main" id="{0F6575B2-7C60-4AA4-B8AC-F0C67C3091E3}"/>
                  </a:ext>
                </a:extLst>
              </p:cNvPr>
              <p:cNvSpPr txBox="1"/>
              <p:nvPr/>
            </p:nvSpPr>
            <p:spPr>
              <a:xfrm>
                <a:off x="7650698" y="4990157"/>
                <a:ext cx="393057" cy="338554"/>
              </a:xfrm>
              <a:prstGeom prst="rect">
                <a:avLst/>
              </a:prstGeom>
              <a:noFill/>
            </p:spPr>
            <p:txBody>
              <a:bodyPr wrap="none" rtlCol="0">
                <a:spAutoFit/>
              </a:bodyPr>
              <a:lstStyle/>
              <a:p>
                <a:pPr algn="ctr"/>
                <a:r>
                  <a:rPr lang="en-US" sz="1600" dirty="0">
                    <a:solidFill>
                      <a:schemeClr val="accent3"/>
                    </a:solidFill>
                    <a:latin typeface="Calibri" panose="020F0502020204030204" pitchFamily="34" charset="0"/>
                    <a:cs typeface="Calibri" panose="020F0502020204030204" pitchFamily="34" charset="0"/>
                  </a:rPr>
                  <a:t>24</a:t>
                </a:r>
              </a:p>
            </p:txBody>
          </p:sp>
          <p:sp>
            <p:nvSpPr>
              <p:cNvPr id="18" name="TextBox 17">
                <a:extLst>
                  <a:ext uri="{FF2B5EF4-FFF2-40B4-BE49-F238E27FC236}">
                    <a16:creationId xmlns:a16="http://schemas.microsoft.com/office/drawing/2014/main" id="{886AA297-4C14-4A32-8A57-175D7EEE4387}"/>
                  </a:ext>
                </a:extLst>
              </p:cNvPr>
              <p:cNvSpPr txBox="1"/>
              <p:nvPr/>
            </p:nvSpPr>
            <p:spPr>
              <a:xfrm>
                <a:off x="8037589" y="4990157"/>
                <a:ext cx="393057" cy="338554"/>
              </a:xfrm>
              <a:prstGeom prst="rect">
                <a:avLst/>
              </a:prstGeom>
              <a:noFill/>
            </p:spPr>
            <p:txBody>
              <a:bodyPr wrap="none" rtlCol="0">
                <a:spAutoFit/>
              </a:bodyPr>
              <a:lstStyle/>
              <a:p>
                <a:pPr algn="ctr"/>
                <a:r>
                  <a:rPr lang="en-US" sz="1600" dirty="0">
                    <a:solidFill>
                      <a:schemeClr val="accent3"/>
                    </a:solidFill>
                    <a:latin typeface="Calibri" panose="020F0502020204030204" pitchFamily="34" charset="0"/>
                    <a:cs typeface="Calibri" panose="020F0502020204030204" pitchFamily="34" charset="0"/>
                  </a:rPr>
                  <a:t>19</a:t>
                </a:r>
              </a:p>
            </p:txBody>
          </p:sp>
          <p:sp>
            <p:nvSpPr>
              <p:cNvPr id="19" name="TextBox 18">
                <a:extLst>
                  <a:ext uri="{FF2B5EF4-FFF2-40B4-BE49-F238E27FC236}">
                    <a16:creationId xmlns:a16="http://schemas.microsoft.com/office/drawing/2014/main" id="{B0233975-3249-442B-9AAC-DE7B5392D79A}"/>
                  </a:ext>
                </a:extLst>
              </p:cNvPr>
              <p:cNvSpPr txBox="1"/>
              <p:nvPr/>
            </p:nvSpPr>
            <p:spPr>
              <a:xfrm>
                <a:off x="8425953" y="4990157"/>
                <a:ext cx="393057" cy="338554"/>
              </a:xfrm>
              <a:prstGeom prst="rect">
                <a:avLst/>
              </a:prstGeom>
              <a:noFill/>
            </p:spPr>
            <p:txBody>
              <a:bodyPr wrap="none" rtlCol="0">
                <a:spAutoFit/>
              </a:bodyPr>
              <a:lstStyle/>
              <a:p>
                <a:pPr algn="ctr"/>
                <a:r>
                  <a:rPr lang="en-US" sz="1600" dirty="0">
                    <a:solidFill>
                      <a:schemeClr val="accent3"/>
                    </a:solidFill>
                    <a:latin typeface="Calibri" panose="020F0502020204030204" pitchFamily="34" charset="0"/>
                    <a:cs typeface="Calibri" panose="020F0502020204030204" pitchFamily="34" charset="0"/>
                  </a:rPr>
                  <a:t>15</a:t>
                </a:r>
              </a:p>
            </p:txBody>
          </p:sp>
          <p:sp>
            <p:nvSpPr>
              <p:cNvPr id="20" name="TextBox 19">
                <a:extLst>
                  <a:ext uri="{FF2B5EF4-FFF2-40B4-BE49-F238E27FC236}">
                    <a16:creationId xmlns:a16="http://schemas.microsoft.com/office/drawing/2014/main" id="{7AF3C843-8C3D-4D42-A77A-CA5237EFFDA2}"/>
                  </a:ext>
                </a:extLst>
              </p:cNvPr>
              <p:cNvSpPr txBox="1"/>
              <p:nvPr/>
            </p:nvSpPr>
            <p:spPr>
              <a:xfrm>
                <a:off x="8867615" y="4990157"/>
                <a:ext cx="288862" cy="338554"/>
              </a:xfrm>
              <a:prstGeom prst="rect">
                <a:avLst/>
              </a:prstGeom>
              <a:noFill/>
            </p:spPr>
            <p:txBody>
              <a:bodyPr wrap="none" rtlCol="0">
                <a:spAutoFit/>
              </a:bodyPr>
              <a:lstStyle/>
              <a:p>
                <a:pPr algn="ctr"/>
                <a:r>
                  <a:rPr lang="en-US" sz="1600" dirty="0">
                    <a:solidFill>
                      <a:schemeClr val="accent3"/>
                    </a:solidFill>
                    <a:latin typeface="Calibri" panose="020F0502020204030204" pitchFamily="34" charset="0"/>
                    <a:cs typeface="Calibri" panose="020F0502020204030204" pitchFamily="34" charset="0"/>
                  </a:rPr>
                  <a:t>3</a:t>
                </a:r>
              </a:p>
            </p:txBody>
          </p:sp>
          <p:sp>
            <p:nvSpPr>
              <p:cNvPr id="21" name="TextBox 20">
                <a:extLst>
                  <a:ext uri="{FF2B5EF4-FFF2-40B4-BE49-F238E27FC236}">
                    <a16:creationId xmlns:a16="http://schemas.microsoft.com/office/drawing/2014/main" id="{D75FA0E5-72D7-4E0D-B883-1E0C7A99D544}"/>
                  </a:ext>
                </a:extLst>
              </p:cNvPr>
              <p:cNvSpPr txBox="1"/>
              <p:nvPr/>
            </p:nvSpPr>
            <p:spPr>
              <a:xfrm>
                <a:off x="9258360" y="4990157"/>
                <a:ext cx="288862" cy="338554"/>
              </a:xfrm>
              <a:prstGeom prst="rect">
                <a:avLst/>
              </a:prstGeom>
              <a:noFill/>
            </p:spPr>
            <p:txBody>
              <a:bodyPr wrap="none" rtlCol="0">
                <a:spAutoFit/>
              </a:bodyPr>
              <a:lstStyle/>
              <a:p>
                <a:pPr algn="ctr"/>
                <a:r>
                  <a:rPr lang="en-US" sz="1600" dirty="0">
                    <a:solidFill>
                      <a:schemeClr val="accent3"/>
                    </a:solidFill>
                    <a:latin typeface="Calibri" panose="020F0502020204030204" pitchFamily="34" charset="0"/>
                    <a:cs typeface="Calibri" panose="020F0502020204030204" pitchFamily="34" charset="0"/>
                  </a:rPr>
                  <a:t>2</a:t>
                </a:r>
              </a:p>
            </p:txBody>
          </p:sp>
          <p:sp>
            <p:nvSpPr>
              <p:cNvPr id="22" name="TextBox 21">
                <a:extLst>
                  <a:ext uri="{FF2B5EF4-FFF2-40B4-BE49-F238E27FC236}">
                    <a16:creationId xmlns:a16="http://schemas.microsoft.com/office/drawing/2014/main" id="{57A21784-9E93-4698-A217-86F21F2EFE4D}"/>
                  </a:ext>
                </a:extLst>
              </p:cNvPr>
              <p:cNvSpPr txBox="1"/>
              <p:nvPr/>
            </p:nvSpPr>
            <p:spPr>
              <a:xfrm>
                <a:off x="9645251" y="4990157"/>
                <a:ext cx="288862" cy="338554"/>
              </a:xfrm>
              <a:prstGeom prst="rect">
                <a:avLst/>
              </a:prstGeom>
              <a:noFill/>
            </p:spPr>
            <p:txBody>
              <a:bodyPr wrap="none" rtlCol="0">
                <a:spAutoFit/>
              </a:bodyPr>
              <a:lstStyle/>
              <a:p>
                <a:pPr algn="ctr"/>
                <a:r>
                  <a:rPr lang="en-US" sz="1600" dirty="0">
                    <a:solidFill>
                      <a:schemeClr val="accent3"/>
                    </a:solidFill>
                    <a:latin typeface="Calibri" panose="020F0502020204030204" pitchFamily="34" charset="0"/>
                    <a:cs typeface="Calibri" panose="020F0502020204030204" pitchFamily="34" charset="0"/>
                  </a:rPr>
                  <a:t>0</a:t>
                </a:r>
              </a:p>
            </p:txBody>
          </p:sp>
          <p:sp>
            <p:nvSpPr>
              <p:cNvPr id="23" name="TextBox 22">
                <a:extLst>
                  <a:ext uri="{FF2B5EF4-FFF2-40B4-BE49-F238E27FC236}">
                    <a16:creationId xmlns:a16="http://schemas.microsoft.com/office/drawing/2014/main" id="{F1ECD5C4-3749-401A-BFBC-0C1C81F3DE18}"/>
                  </a:ext>
                </a:extLst>
              </p:cNvPr>
              <p:cNvSpPr txBox="1"/>
              <p:nvPr/>
            </p:nvSpPr>
            <p:spPr>
              <a:xfrm>
                <a:off x="10033615" y="4990157"/>
                <a:ext cx="288862" cy="338554"/>
              </a:xfrm>
              <a:prstGeom prst="rect">
                <a:avLst/>
              </a:prstGeom>
              <a:noFill/>
            </p:spPr>
            <p:txBody>
              <a:bodyPr wrap="none" rtlCol="0">
                <a:spAutoFit/>
              </a:bodyPr>
              <a:lstStyle/>
              <a:p>
                <a:pPr algn="ctr"/>
                <a:r>
                  <a:rPr lang="en-US" sz="1600" dirty="0">
                    <a:solidFill>
                      <a:schemeClr val="accent3"/>
                    </a:solidFill>
                    <a:latin typeface="Calibri" panose="020F0502020204030204" pitchFamily="34" charset="0"/>
                    <a:cs typeface="Calibri" panose="020F0502020204030204" pitchFamily="34" charset="0"/>
                  </a:rPr>
                  <a:t>0</a:t>
                </a:r>
              </a:p>
            </p:txBody>
          </p:sp>
          <p:sp>
            <p:nvSpPr>
              <p:cNvPr id="24" name="TextBox 23">
                <a:extLst>
                  <a:ext uri="{FF2B5EF4-FFF2-40B4-BE49-F238E27FC236}">
                    <a16:creationId xmlns:a16="http://schemas.microsoft.com/office/drawing/2014/main" id="{23C22BFF-6602-48E1-A65B-06BD24E75FAB}"/>
                  </a:ext>
                </a:extLst>
              </p:cNvPr>
              <p:cNvSpPr txBox="1"/>
              <p:nvPr/>
            </p:nvSpPr>
            <p:spPr>
              <a:xfrm>
                <a:off x="10424545" y="4990157"/>
                <a:ext cx="288862" cy="338554"/>
              </a:xfrm>
              <a:prstGeom prst="rect">
                <a:avLst/>
              </a:prstGeom>
              <a:noFill/>
            </p:spPr>
            <p:txBody>
              <a:bodyPr wrap="none" rtlCol="0">
                <a:spAutoFit/>
              </a:bodyPr>
              <a:lstStyle/>
              <a:p>
                <a:pPr algn="ctr"/>
                <a:r>
                  <a:rPr lang="en-US" sz="1600" dirty="0">
                    <a:solidFill>
                      <a:schemeClr val="accent3"/>
                    </a:solidFill>
                    <a:latin typeface="Calibri" panose="020F0502020204030204" pitchFamily="34" charset="0"/>
                    <a:cs typeface="Calibri" panose="020F0502020204030204" pitchFamily="34" charset="0"/>
                  </a:rPr>
                  <a:t>0</a:t>
                </a:r>
              </a:p>
            </p:txBody>
          </p:sp>
          <p:sp>
            <p:nvSpPr>
              <p:cNvPr id="25" name="TextBox 24">
                <a:extLst>
                  <a:ext uri="{FF2B5EF4-FFF2-40B4-BE49-F238E27FC236}">
                    <a16:creationId xmlns:a16="http://schemas.microsoft.com/office/drawing/2014/main" id="{0228ED82-67C1-4887-B6C6-DF064FECB931}"/>
                  </a:ext>
                </a:extLst>
              </p:cNvPr>
              <p:cNvSpPr txBox="1"/>
              <p:nvPr/>
            </p:nvSpPr>
            <p:spPr>
              <a:xfrm>
                <a:off x="10812909" y="4990157"/>
                <a:ext cx="288862" cy="338554"/>
              </a:xfrm>
              <a:prstGeom prst="rect">
                <a:avLst/>
              </a:prstGeom>
              <a:noFill/>
            </p:spPr>
            <p:txBody>
              <a:bodyPr wrap="none" rtlCol="0">
                <a:spAutoFit/>
              </a:bodyPr>
              <a:lstStyle/>
              <a:p>
                <a:pPr algn="ctr"/>
                <a:r>
                  <a:rPr lang="en-US" sz="1600" dirty="0">
                    <a:solidFill>
                      <a:schemeClr val="accent3"/>
                    </a:solidFill>
                    <a:latin typeface="Calibri" panose="020F0502020204030204" pitchFamily="34" charset="0"/>
                    <a:cs typeface="Calibri" panose="020F0502020204030204" pitchFamily="34" charset="0"/>
                  </a:rPr>
                  <a:t>0</a:t>
                </a:r>
              </a:p>
            </p:txBody>
          </p:sp>
          <p:sp>
            <p:nvSpPr>
              <p:cNvPr id="26" name="TextBox 25">
                <a:extLst>
                  <a:ext uri="{FF2B5EF4-FFF2-40B4-BE49-F238E27FC236}">
                    <a16:creationId xmlns:a16="http://schemas.microsoft.com/office/drawing/2014/main" id="{89EDF4A5-D8BD-4654-B20C-DC01714AA969}"/>
                  </a:ext>
                </a:extLst>
              </p:cNvPr>
              <p:cNvSpPr txBox="1"/>
              <p:nvPr/>
            </p:nvSpPr>
            <p:spPr>
              <a:xfrm>
                <a:off x="7271858" y="4750607"/>
                <a:ext cx="393057" cy="338554"/>
              </a:xfrm>
              <a:prstGeom prst="rect">
                <a:avLst/>
              </a:prstGeom>
              <a:noFill/>
            </p:spPr>
            <p:txBody>
              <a:bodyPr wrap="none" rtlCol="0">
                <a:spAutoFit/>
              </a:bodyPr>
              <a:lstStyle/>
              <a:p>
                <a:pPr algn="ctr"/>
                <a:r>
                  <a:rPr lang="en-US" sz="1600" dirty="0">
                    <a:solidFill>
                      <a:schemeClr val="accent1"/>
                    </a:solidFill>
                    <a:latin typeface="Calibri" panose="020F0502020204030204" pitchFamily="34" charset="0"/>
                    <a:cs typeface="Calibri" panose="020F0502020204030204" pitchFamily="34" charset="0"/>
                  </a:rPr>
                  <a:t>65</a:t>
                </a:r>
              </a:p>
            </p:txBody>
          </p:sp>
          <p:sp>
            <p:nvSpPr>
              <p:cNvPr id="27" name="TextBox 26">
                <a:extLst>
                  <a:ext uri="{FF2B5EF4-FFF2-40B4-BE49-F238E27FC236}">
                    <a16:creationId xmlns:a16="http://schemas.microsoft.com/office/drawing/2014/main" id="{C2C2AF71-9BB3-4659-BA4B-455E9AA51489}"/>
                  </a:ext>
                </a:extLst>
              </p:cNvPr>
              <p:cNvSpPr txBox="1"/>
              <p:nvPr/>
            </p:nvSpPr>
            <p:spPr>
              <a:xfrm>
                <a:off x="7650698" y="4750607"/>
                <a:ext cx="393057" cy="338554"/>
              </a:xfrm>
              <a:prstGeom prst="rect">
                <a:avLst/>
              </a:prstGeom>
              <a:noFill/>
            </p:spPr>
            <p:txBody>
              <a:bodyPr wrap="none" rtlCol="0">
                <a:spAutoFit/>
              </a:bodyPr>
              <a:lstStyle/>
              <a:p>
                <a:pPr algn="ctr"/>
                <a:r>
                  <a:rPr lang="en-US" sz="1600" dirty="0">
                    <a:solidFill>
                      <a:schemeClr val="accent1"/>
                    </a:solidFill>
                    <a:latin typeface="Calibri" panose="020F0502020204030204" pitchFamily="34" charset="0"/>
                    <a:cs typeface="Calibri" panose="020F0502020204030204" pitchFamily="34" charset="0"/>
                  </a:rPr>
                  <a:t>65</a:t>
                </a:r>
              </a:p>
            </p:txBody>
          </p:sp>
          <p:sp>
            <p:nvSpPr>
              <p:cNvPr id="28" name="TextBox 27">
                <a:extLst>
                  <a:ext uri="{FF2B5EF4-FFF2-40B4-BE49-F238E27FC236}">
                    <a16:creationId xmlns:a16="http://schemas.microsoft.com/office/drawing/2014/main" id="{589E4784-5302-4AD6-B8C5-2417E172D272}"/>
                  </a:ext>
                </a:extLst>
              </p:cNvPr>
              <p:cNvSpPr txBox="1"/>
              <p:nvPr/>
            </p:nvSpPr>
            <p:spPr>
              <a:xfrm>
                <a:off x="8037589" y="4750607"/>
                <a:ext cx="393057" cy="338554"/>
              </a:xfrm>
              <a:prstGeom prst="rect">
                <a:avLst/>
              </a:prstGeom>
              <a:noFill/>
            </p:spPr>
            <p:txBody>
              <a:bodyPr wrap="none" rtlCol="0">
                <a:spAutoFit/>
              </a:bodyPr>
              <a:lstStyle/>
              <a:p>
                <a:pPr algn="ctr"/>
                <a:r>
                  <a:rPr lang="en-US" sz="1600" dirty="0">
                    <a:solidFill>
                      <a:schemeClr val="accent1"/>
                    </a:solidFill>
                    <a:latin typeface="Calibri" panose="020F0502020204030204" pitchFamily="34" charset="0"/>
                    <a:cs typeface="Calibri" panose="020F0502020204030204" pitchFamily="34" charset="0"/>
                  </a:rPr>
                  <a:t>62</a:t>
                </a:r>
              </a:p>
            </p:txBody>
          </p:sp>
          <p:sp>
            <p:nvSpPr>
              <p:cNvPr id="29" name="TextBox 28">
                <a:extLst>
                  <a:ext uri="{FF2B5EF4-FFF2-40B4-BE49-F238E27FC236}">
                    <a16:creationId xmlns:a16="http://schemas.microsoft.com/office/drawing/2014/main" id="{A1ABB1EF-92F4-458F-8C4B-F59551B72C1A}"/>
                  </a:ext>
                </a:extLst>
              </p:cNvPr>
              <p:cNvSpPr txBox="1"/>
              <p:nvPr/>
            </p:nvSpPr>
            <p:spPr>
              <a:xfrm>
                <a:off x="8425953" y="4750607"/>
                <a:ext cx="393057" cy="338554"/>
              </a:xfrm>
              <a:prstGeom prst="rect">
                <a:avLst/>
              </a:prstGeom>
              <a:noFill/>
            </p:spPr>
            <p:txBody>
              <a:bodyPr wrap="none" rtlCol="0">
                <a:spAutoFit/>
              </a:bodyPr>
              <a:lstStyle/>
              <a:p>
                <a:pPr algn="ctr"/>
                <a:r>
                  <a:rPr lang="en-US" sz="1600" dirty="0">
                    <a:solidFill>
                      <a:schemeClr val="accent1"/>
                    </a:solidFill>
                    <a:latin typeface="Calibri" panose="020F0502020204030204" pitchFamily="34" charset="0"/>
                    <a:cs typeface="Calibri" panose="020F0502020204030204" pitchFamily="34" charset="0"/>
                  </a:rPr>
                  <a:t>53</a:t>
                </a:r>
              </a:p>
            </p:txBody>
          </p:sp>
          <p:sp>
            <p:nvSpPr>
              <p:cNvPr id="30" name="TextBox 29">
                <a:extLst>
                  <a:ext uri="{FF2B5EF4-FFF2-40B4-BE49-F238E27FC236}">
                    <a16:creationId xmlns:a16="http://schemas.microsoft.com/office/drawing/2014/main" id="{5CE891FB-EF67-48C2-AC5A-1699A9A8BA5A}"/>
                  </a:ext>
                </a:extLst>
              </p:cNvPr>
              <p:cNvSpPr txBox="1"/>
              <p:nvPr/>
            </p:nvSpPr>
            <p:spPr>
              <a:xfrm>
                <a:off x="8815518" y="4750607"/>
                <a:ext cx="393057" cy="338554"/>
              </a:xfrm>
              <a:prstGeom prst="rect">
                <a:avLst/>
              </a:prstGeom>
              <a:noFill/>
            </p:spPr>
            <p:txBody>
              <a:bodyPr wrap="none" rtlCol="0">
                <a:spAutoFit/>
              </a:bodyPr>
              <a:lstStyle/>
              <a:p>
                <a:pPr algn="ctr"/>
                <a:r>
                  <a:rPr lang="en-US" sz="1600" dirty="0">
                    <a:solidFill>
                      <a:schemeClr val="accent1"/>
                    </a:solidFill>
                    <a:latin typeface="Calibri" panose="020F0502020204030204" pitchFamily="34" charset="0"/>
                    <a:cs typeface="Calibri" panose="020F0502020204030204" pitchFamily="34" charset="0"/>
                  </a:rPr>
                  <a:t>27</a:t>
                </a:r>
              </a:p>
            </p:txBody>
          </p:sp>
          <p:sp>
            <p:nvSpPr>
              <p:cNvPr id="31" name="TextBox 30">
                <a:extLst>
                  <a:ext uri="{FF2B5EF4-FFF2-40B4-BE49-F238E27FC236}">
                    <a16:creationId xmlns:a16="http://schemas.microsoft.com/office/drawing/2014/main" id="{223B0D0F-15C3-4D36-B5D3-036CD2896DA9}"/>
                  </a:ext>
                </a:extLst>
              </p:cNvPr>
              <p:cNvSpPr txBox="1"/>
              <p:nvPr/>
            </p:nvSpPr>
            <p:spPr>
              <a:xfrm>
                <a:off x="9206263" y="4750607"/>
                <a:ext cx="393057" cy="338554"/>
              </a:xfrm>
              <a:prstGeom prst="rect">
                <a:avLst/>
              </a:prstGeom>
              <a:noFill/>
            </p:spPr>
            <p:txBody>
              <a:bodyPr wrap="none" rtlCol="0">
                <a:spAutoFit/>
              </a:bodyPr>
              <a:lstStyle/>
              <a:p>
                <a:pPr algn="ctr"/>
                <a:r>
                  <a:rPr lang="en-US" sz="1600" dirty="0">
                    <a:solidFill>
                      <a:schemeClr val="accent1"/>
                    </a:solidFill>
                    <a:latin typeface="Calibri" panose="020F0502020204030204" pitchFamily="34" charset="0"/>
                    <a:cs typeface="Calibri" panose="020F0502020204030204" pitchFamily="34" charset="0"/>
                  </a:rPr>
                  <a:t>12</a:t>
                </a:r>
              </a:p>
            </p:txBody>
          </p:sp>
          <p:sp>
            <p:nvSpPr>
              <p:cNvPr id="32" name="TextBox 31">
                <a:extLst>
                  <a:ext uri="{FF2B5EF4-FFF2-40B4-BE49-F238E27FC236}">
                    <a16:creationId xmlns:a16="http://schemas.microsoft.com/office/drawing/2014/main" id="{A4D95AD8-25C4-4521-9409-E19636A6F2D8}"/>
                  </a:ext>
                </a:extLst>
              </p:cNvPr>
              <p:cNvSpPr txBox="1"/>
              <p:nvPr/>
            </p:nvSpPr>
            <p:spPr>
              <a:xfrm>
                <a:off x="9645251" y="4750607"/>
                <a:ext cx="288862" cy="338554"/>
              </a:xfrm>
              <a:prstGeom prst="rect">
                <a:avLst/>
              </a:prstGeom>
              <a:noFill/>
            </p:spPr>
            <p:txBody>
              <a:bodyPr wrap="none" rtlCol="0">
                <a:spAutoFit/>
              </a:bodyPr>
              <a:lstStyle/>
              <a:p>
                <a:pPr algn="ctr"/>
                <a:r>
                  <a:rPr lang="en-US" sz="1600" dirty="0">
                    <a:solidFill>
                      <a:schemeClr val="accent1"/>
                    </a:solidFill>
                    <a:latin typeface="Calibri" panose="020F0502020204030204" pitchFamily="34" charset="0"/>
                    <a:cs typeface="Calibri" panose="020F0502020204030204" pitchFamily="34" charset="0"/>
                  </a:rPr>
                  <a:t>2</a:t>
                </a:r>
              </a:p>
            </p:txBody>
          </p:sp>
          <p:sp>
            <p:nvSpPr>
              <p:cNvPr id="33" name="TextBox 32">
                <a:extLst>
                  <a:ext uri="{FF2B5EF4-FFF2-40B4-BE49-F238E27FC236}">
                    <a16:creationId xmlns:a16="http://schemas.microsoft.com/office/drawing/2014/main" id="{9E102878-56AB-4B14-92F1-109D2369E855}"/>
                  </a:ext>
                </a:extLst>
              </p:cNvPr>
              <p:cNvSpPr txBox="1"/>
              <p:nvPr/>
            </p:nvSpPr>
            <p:spPr>
              <a:xfrm>
                <a:off x="10033615" y="4750607"/>
                <a:ext cx="288862" cy="338554"/>
              </a:xfrm>
              <a:prstGeom prst="rect">
                <a:avLst/>
              </a:prstGeom>
              <a:noFill/>
            </p:spPr>
            <p:txBody>
              <a:bodyPr wrap="none" rtlCol="0">
                <a:spAutoFit/>
              </a:bodyPr>
              <a:lstStyle/>
              <a:p>
                <a:pPr algn="ctr"/>
                <a:r>
                  <a:rPr lang="en-US" sz="1600" dirty="0">
                    <a:solidFill>
                      <a:schemeClr val="accent1"/>
                    </a:solidFill>
                    <a:latin typeface="Calibri" panose="020F0502020204030204" pitchFamily="34" charset="0"/>
                    <a:cs typeface="Calibri" panose="020F0502020204030204" pitchFamily="34" charset="0"/>
                  </a:rPr>
                  <a:t>1</a:t>
                </a:r>
              </a:p>
            </p:txBody>
          </p:sp>
          <p:sp>
            <p:nvSpPr>
              <p:cNvPr id="34" name="TextBox 33">
                <a:extLst>
                  <a:ext uri="{FF2B5EF4-FFF2-40B4-BE49-F238E27FC236}">
                    <a16:creationId xmlns:a16="http://schemas.microsoft.com/office/drawing/2014/main" id="{4EE9D114-69B2-4B0F-A110-E22DCCDC658B}"/>
                  </a:ext>
                </a:extLst>
              </p:cNvPr>
              <p:cNvSpPr txBox="1"/>
              <p:nvPr/>
            </p:nvSpPr>
            <p:spPr>
              <a:xfrm>
                <a:off x="10424545" y="4750607"/>
                <a:ext cx="288862" cy="338554"/>
              </a:xfrm>
              <a:prstGeom prst="rect">
                <a:avLst/>
              </a:prstGeom>
              <a:noFill/>
            </p:spPr>
            <p:txBody>
              <a:bodyPr wrap="none" rtlCol="0">
                <a:spAutoFit/>
              </a:bodyPr>
              <a:lstStyle/>
              <a:p>
                <a:pPr algn="ctr"/>
                <a:r>
                  <a:rPr lang="en-US" sz="1600" dirty="0">
                    <a:solidFill>
                      <a:schemeClr val="accent1"/>
                    </a:solidFill>
                    <a:latin typeface="Calibri" panose="020F0502020204030204" pitchFamily="34" charset="0"/>
                    <a:cs typeface="Calibri" panose="020F0502020204030204" pitchFamily="34" charset="0"/>
                  </a:rPr>
                  <a:t>1</a:t>
                </a:r>
              </a:p>
            </p:txBody>
          </p:sp>
          <p:sp>
            <p:nvSpPr>
              <p:cNvPr id="35" name="TextBox 34">
                <a:extLst>
                  <a:ext uri="{FF2B5EF4-FFF2-40B4-BE49-F238E27FC236}">
                    <a16:creationId xmlns:a16="http://schemas.microsoft.com/office/drawing/2014/main" id="{F1F39DC1-B60E-4DCD-9A64-9D7586783293}"/>
                  </a:ext>
                </a:extLst>
              </p:cNvPr>
              <p:cNvSpPr txBox="1"/>
              <p:nvPr/>
            </p:nvSpPr>
            <p:spPr>
              <a:xfrm>
                <a:off x="10812909" y="4750607"/>
                <a:ext cx="288862" cy="338554"/>
              </a:xfrm>
              <a:prstGeom prst="rect">
                <a:avLst/>
              </a:prstGeom>
              <a:noFill/>
            </p:spPr>
            <p:txBody>
              <a:bodyPr wrap="none" rtlCol="0">
                <a:spAutoFit/>
              </a:bodyPr>
              <a:lstStyle/>
              <a:p>
                <a:pPr algn="ctr"/>
                <a:r>
                  <a:rPr lang="en-US" sz="1600" dirty="0">
                    <a:solidFill>
                      <a:schemeClr val="accent1"/>
                    </a:solidFill>
                    <a:latin typeface="Calibri" panose="020F0502020204030204" pitchFamily="34" charset="0"/>
                    <a:cs typeface="Calibri" panose="020F0502020204030204" pitchFamily="34" charset="0"/>
                  </a:rPr>
                  <a:t>0</a:t>
                </a:r>
              </a:p>
            </p:txBody>
          </p:sp>
        </p:grpSp>
      </p:grpSp>
      <p:grpSp>
        <p:nvGrpSpPr>
          <p:cNvPr id="154" name="Group 153">
            <a:extLst>
              <a:ext uri="{FF2B5EF4-FFF2-40B4-BE49-F238E27FC236}">
                <a16:creationId xmlns:a16="http://schemas.microsoft.com/office/drawing/2014/main" id="{CD8FA1BB-1FA6-4F5B-82F9-27F37A44B2F9}"/>
              </a:ext>
            </a:extLst>
          </p:cNvPr>
          <p:cNvGrpSpPr/>
          <p:nvPr/>
        </p:nvGrpSpPr>
        <p:grpSpPr>
          <a:xfrm>
            <a:off x="1037207" y="1700641"/>
            <a:ext cx="4389230" cy="3522123"/>
            <a:chOff x="1037207" y="1700641"/>
            <a:chExt cx="4389230" cy="3522123"/>
          </a:xfrm>
        </p:grpSpPr>
        <p:cxnSp>
          <p:nvCxnSpPr>
            <p:cNvPr id="115" name="Straight Connector 114">
              <a:extLst>
                <a:ext uri="{FF2B5EF4-FFF2-40B4-BE49-F238E27FC236}">
                  <a16:creationId xmlns:a16="http://schemas.microsoft.com/office/drawing/2014/main" id="{474470A0-CA7B-4BD6-B24A-C2062864EAC7}"/>
                </a:ext>
              </a:extLst>
            </p:cNvPr>
            <p:cNvCxnSpPr>
              <a:cxnSpLocks/>
            </p:cNvCxnSpPr>
            <p:nvPr/>
          </p:nvCxnSpPr>
          <p:spPr bwMode="auto">
            <a:xfrm>
              <a:off x="1732702" y="4551442"/>
              <a:ext cx="3488953" cy="0"/>
            </a:xfrm>
            <a:prstGeom prst="line">
              <a:avLst/>
            </a:prstGeom>
            <a:noFill/>
            <a:ln w="28575" cap="flat" cmpd="sng" algn="ctr">
              <a:solidFill>
                <a:schemeClr val="bg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F3A445DC-45BC-4315-AEE7-8928E1FEFBF4}"/>
                </a:ext>
              </a:extLst>
            </p:cNvPr>
            <p:cNvCxnSpPr/>
            <p:nvPr/>
          </p:nvCxnSpPr>
          <p:spPr bwMode="auto">
            <a:xfrm flipV="1">
              <a:off x="1749954" y="1879270"/>
              <a:ext cx="0" cy="2663546"/>
            </a:xfrm>
            <a:prstGeom prst="line">
              <a:avLst/>
            </a:prstGeom>
            <a:noFill/>
            <a:ln w="28575" cap="flat" cmpd="sng" algn="ctr">
              <a:solidFill>
                <a:schemeClr val="bg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682C72C6-DE15-4510-BCEA-B7C89627DEB9}"/>
                </a:ext>
              </a:extLst>
            </p:cNvPr>
            <p:cNvCxnSpPr>
              <a:cxnSpLocks/>
            </p:cNvCxnSpPr>
            <p:nvPr/>
          </p:nvCxnSpPr>
          <p:spPr bwMode="auto">
            <a:xfrm flipH="1">
              <a:off x="1684848" y="188107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9460EAEF-4CF5-4829-950B-DF64E41181D5}"/>
                </a:ext>
              </a:extLst>
            </p:cNvPr>
            <p:cNvCxnSpPr>
              <a:cxnSpLocks/>
            </p:cNvCxnSpPr>
            <p:nvPr/>
          </p:nvCxnSpPr>
          <p:spPr bwMode="auto">
            <a:xfrm flipH="1">
              <a:off x="1684848" y="241514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AF590FE6-E7B1-4B44-B421-C270984101F3}"/>
                </a:ext>
              </a:extLst>
            </p:cNvPr>
            <p:cNvCxnSpPr>
              <a:cxnSpLocks/>
            </p:cNvCxnSpPr>
            <p:nvPr/>
          </p:nvCxnSpPr>
          <p:spPr bwMode="auto">
            <a:xfrm flipH="1">
              <a:off x="1684848" y="294921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898D72BC-3F67-46B4-A383-25E5F74FB184}"/>
                </a:ext>
              </a:extLst>
            </p:cNvPr>
            <p:cNvCxnSpPr>
              <a:cxnSpLocks/>
            </p:cNvCxnSpPr>
            <p:nvPr/>
          </p:nvCxnSpPr>
          <p:spPr bwMode="auto">
            <a:xfrm flipH="1">
              <a:off x="1684848" y="348329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C1568D28-57E9-4358-A0EA-820FDC521B2E}"/>
                </a:ext>
              </a:extLst>
            </p:cNvPr>
            <p:cNvCxnSpPr>
              <a:cxnSpLocks/>
            </p:cNvCxnSpPr>
            <p:nvPr/>
          </p:nvCxnSpPr>
          <p:spPr bwMode="auto">
            <a:xfrm flipH="1">
              <a:off x="1684848" y="401736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4220B5BE-EB7C-4814-9848-11C27CA70071}"/>
                </a:ext>
              </a:extLst>
            </p:cNvPr>
            <p:cNvCxnSpPr>
              <a:cxnSpLocks/>
            </p:cNvCxnSpPr>
            <p:nvPr/>
          </p:nvCxnSpPr>
          <p:spPr bwMode="auto">
            <a:xfrm flipH="1">
              <a:off x="1684848" y="455144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B2B76807-6414-467D-93A7-F5559003E2E3}"/>
                </a:ext>
              </a:extLst>
            </p:cNvPr>
            <p:cNvCxnSpPr>
              <a:cxnSpLocks/>
            </p:cNvCxnSpPr>
            <p:nvPr/>
          </p:nvCxnSpPr>
          <p:spPr bwMode="auto">
            <a:xfrm>
              <a:off x="1748856" y="455144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D32CC2D0-5360-4A00-99A7-CF841FFF9F60}"/>
                </a:ext>
              </a:extLst>
            </p:cNvPr>
            <p:cNvCxnSpPr>
              <a:cxnSpLocks/>
            </p:cNvCxnSpPr>
            <p:nvPr/>
          </p:nvCxnSpPr>
          <p:spPr bwMode="auto">
            <a:xfrm>
              <a:off x="2133664" y="455144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846C3429-0C6E-4520-8CCB-633CC085C30D}"/>
                </a:ext>
              </a:extLst>
            </p:cNvPr>
            <p:cNvCxnSpPr>
              <a:cxnSpLocks/>
            </p:cNvCxnSpPr>
            <p:nvPr/>
          </p:nvCxnSpPr>
          <p:spPr bwMode="auto">
            <a:xfrm>
              <a:off x="2518472" y="455144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B8F927BE-920B-4A20-B794-D30137314714}"/>
                </a:ext>
              </a:extLst>
            </p:cNvPr>
            <p:cNvCxnSpPr>
              <a:cxnSpLocks/>
            </p:cNvCxnSpPr>
            <p:nvPr/>
          </p:nvCxnSpPr>
          <p:spPr bwMode="auto">
            <a:xfrm>
              <a:off x="2903280" y="455144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84A31AF9-62A0-43FA-B4D1-A0CD3B19E403}"/>
                </a:ext>
              </a:extLst>
            </p:cNvPr>
            <p:cNvCxnSpPr>
              <a:cxnSpLocks/>
            </p:cNvCxnSpPr>
            <p:nvPr/>
          </p:nvCxnSpPr>
          <p:spPr bwMode="auto">
            <a:xfrm>
              <a:off x="3288088" y="455144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37A52CD7-A823-4FD7-87DE-477C952819F7}"/>
                </a:ext>
              </a:extLst>
            </p:cNvPr>
            <p:cNvCxnSpPr>
              <a:cxnSpLocks/>
            </p:cNvCxnSpPr>
            <p:nvPr/>
          </p:nvCxnSpPr>
          <p:spPr bwMode="auto">
            <a:xfrm>
              <a:off x="3672896" y="455144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780BEE1F-71C7-485C-9189-2B7DFCEF5982}"/>
                </a:ext>
              </a:extLst>
            </p:cNvPr>
            <p:cNvCxnSpPr>
              <a:cxnSpLocks/>
            </p:cNvCxnSpPr>
            <p:nvPr/>
          </p:nvCxnSpPr>
          <p:spPr bwMode="auto">
            <a:xfrm>
              <a:off x="4057704" y="455144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64CEC5A7-EEAC-4303-A3F3-327B7A0D46CD}"/>
                </a:ext>
              </a:extLst>
            </p:cNvPr>
            <p:cNvCxnSpPr>
              <a:cxnSpLocks/>
            </p:cNvCxnSpPr>
            <p:nvPr/>
          </p:nvCxnSpPr>
          <p:spPr bwMode="auto">
            <a:xfrm>
              <a:off x="4442512" y="455144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2BC3BE8A-0BB9-43EE-8BC0-F0D16324A09C}"/>
                </a:ext>
              </a:extLst>
            </p:cNvPr>
            <p:cNvCxnSpPr>
              <a:cxnSpLocks/>
            </p:cNvCxnSpPr>
            <p:nvPr/>
          </p:nvCxnSpPr>
          <p:spPr bwMode="auto">
            <a:xfrm>
              <a:off x="4827320" y="455144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80005B84-F144-4A3D-9F23-099FCCA2EE6E}"/>
                </a:ext>
              </a:extLst>
            </p:cNvPr>
            <p:cNvCxnSpPr>
              <a:cxnSpLocks/>
            </p:cNvCxnSpPr>
            <p:nvPr/>
          </p:nvCxnSpPr>
          <p:spPr bwMode="auto">
            <a:xfrm>
              <a:off x="5212129" y="4551442"/>
              <a:ext cx="0" cy="64008"/>
            </a:xfrm>
            <a:prstGeom prst="line">
              <a:avLst/>
            </a:prstGeom>
            <a:noFill/>
            <a:ln w="28575" cap="flat" cmpd="sng" algn="ctr">
              <a:solidFill>
                <a:schemeClr val="bg1"/>
              </a:solidFill>
              <a:prstDash val="solid"/>
              <a:round/>
              <a:headEnd type="none" w="med" len="med"/>
              <a:tailEnd type="none" w="med" len="med"/>
            </a:ln>
            <a:effectLst/>
          </p:spPr>
        </p:cxnSp>
        <p:sp>
          <p:nvSpPr>
            <p:cNvPr id="137" name="TextBox 136">
              <a:extLst>
                <a:ext uri="{FF2B5EF4-FFF2-40B4-BE49-F238E27FC236}">
                  <a16:creationId xmlns:a16="http://schemas.microsoft.com/office/drawing/2014/main" id="{50BB3FA2-16D8-43C3-8C97-8A4E6ADC8432}"/>
                </a:ext>
              </a:extLst>
            </p:cNvPr>
            <p:cNvSpPr txBox="1"/>
            <p:nvPr/>
          </p:nvSpPr>
          <p:spPr bwMode="auto">
            <a:xfrm>
              <a:off x="1748856" y="4853432"/>
              <a:ext cx="346326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Months</a:t>
              </a:r>
            </a:p>
          </p:txBody>
        </p:sp>
        <p:sp>
          <p:nvSpPr>
            <p:cNvPr id="138" name="TextBox 137">
              <a:extLst>
                <a:ext uri="{FF2B5EF4-FFF2-40B4-BE49-F238E27FC236}">
                  <a16:creationId xmlns:a16="http://schemas.microsoft.com/office/drawing/2014/main" id="{973EBB26-738E-4E8D-8143-D9F3BD895734}"/>
                </a:ext>
              </a:extLst>
            </p:cNvPr>
            <p:cNvSpPr txBox="1"/>
            <p:nvPr/>
          </p:nvSpPr>
          <p:spPr bwMode="auto">
            <a:xfrm>
              <a:off x="4997812" y="4586593"/>
              <a:ext cx="4286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27</a:t>
              </a:r>
            </a:p>
          </p:txBody>
        </p:sp>
        <p:sp>
          <p:nvSpPr>
            <p:cNvPr id="139" name="TextBox 138">
              <a:extLst>
                <a:ext uri="{FF2B5EF4-FFF2-40B4-BE49-F238E27FC236}">
                  <a16:creationId xmlns:a16="http://schemas.microsoft.com/office/drawing/2014/main" id="{0093BB75-48B6-4FC5-A92B-763DF0CF44DF}"/>
                </a:ext>
              </a:extLst>
            </p:cNvPr>
            <p:cNvSpPr txBox="1"/>
            <p:nvPr/>
          </p:nvSpPr>
          <p:spPr bwMode="auto">
            <a:xfrm>
              <a:off x="1554399" y="4586593"/>
              <a:ext cx="4286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140" name="TextBox 139">
              <a:extLst>
                <a:ext uri="{FF2B5EF4-FFF2-40B4-BE49-F238E27FC236}">
                  <a16:creationId xmlns:a16="http://schemas.microsoft.com/office/drawing/2014/main" id="{DDDB1FA6-AC33-4736-8713-E0E2532747D3}"/>
                </a:ext>
              </a:extLst>
            </p:cNvPr>
            <p:cNvSpPr txBox="1"/>
            <p:nvPr/>
          </p:nvSpPr>
          <p:spPr bwMode="auto">
            <a:xfrm>
              <a:off x="1937000" y="4586593"/>
              <a:ext cx="4286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a:t>
              </a:r>
            </a:p>
          </p:txBody>
        </p:sp>
        <p:sp>
          <p:nvSpPr>
            <p:cNvPr id="141" name="TextBox 140">
              <a:extLst>
                <a:ext uri="{FF2B5EF4-FFF2-40B4-BE49-F238E27FC236}">
                  <a16:creationId xmlns:a16="http://schemas.microsoft.com/office/drawing/2014/main" id="{C388C3C3-925C-4F5F-982A-109F372ABAD5}"/>
                </a:ext>
              </a:extLst>
            </p:cNvPr>
            <p:cNvSpPr txBox="1"/>
            <p:nvPr/>
          </p:nvSpPr>
          <p:spPr bwMode="auto">
            <a:xfrm>
              <a:off x="2319601" y="4586593"/>
              <a:ext cx="4286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142" name="TextBox 141">
              <a:extLst>
                <a:ext uri="{FF2B5EF4-FFF2-40B4-BE49-F238E27FC236}">
                  <a16:creationId xmlns:a16="http://schemas.microsoft.com/office/drawing/2014/main" id="{161E5574-4382-424A-AA82-249DB614DAE0}"/>
                </a:ext>
              </a:extLst>
            </p:cNvPr>
            <p:cNvSpPr txBox="1"/>
            <p:nvPr/>
          </p:nvSpPr>
          <p:spPr bwMode="auto">
            <a:xfrm>
              <a:off x="2702202" y="4586593"/>
              <a:ext cx="4286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9</a:t>
              </a:r>
            </a:p>
          </p:txBody>
        </p:sp>
        <p:sp>
          <p:nvSpPr>
            <p:cNvPr id="143" name="TextBox 142">
              <a:extLst>
                <a:ext uri="{FF2B5EF4-FFF2-40B4-BE49-F238E27FC236}">
                  <a16:creationId xmlns:a16="http://schemas.microsoft.com/office/drawing/2014/main" id="{EB70A702-100C-4968-BDEA-9DE438549E79}"/>
                </a:ext>
              </a:extLst>
            </p:cNvPr>
            <p:cNvSpPr txBox="1"/>
            <p:nvPr/>
          </p:nvSpPr>
          <p:spPr bwMode="auto">
            <a:xfrm>
              <a:off x="3084803" y="4586593"/>
              <a:ext cx="4286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144" name="TextBox 143">
              <a:extLst>
                <a:ext uri="{FF2B5EF4-FFF2-40B4-BE49-F238E27FC236}">
                  <a16:creationId xmlns:a16="http://schemas.microsoft.com/office/drawing/2014/main" id="{54B574A4-A82A-4399-A4F4-86879CA552B2}"/>
                </a:ext>
              </a:extLst>
            </p:cNvPr>
            <p:cNvSpPr txBox="1"/>
            <p:nvPr/>
          </p:nvSpPr>
          <p:spPr bwMode="auto">
            <a:xfrm>
              <a:off x="3467404" y="4586593"/>
              <a:ext cx="4286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15</a:t>
              </a:r>
            </a:p>
          </p:txBody>
        </p:sp>
        <p:sp>
          <p:nvSpPr>
            <p:cNvPr id="145" name="TextBox 144">
              <a:extLst>
                <a:ext uri="{FF2B5EF4-FFF2-40B4-BE49-F238E27FC236}">
                  <a16:creationId xmlns:a16="http://schemas.microsoft.com/office/drawing/2014/main" id="{E924CE5A-B4E5-4C26-80E5-43A088EBD8CA}"/>
                </a:ext>
              </a:extLst>
            </p:cNvPr>
            <p:cNvSpPr txBox="1"/>
            <p:nvPr/>
          </p:nvSpPr>
          <p:spPr bwMode="auto">
            <a:xfrm>
              <a:off x="3850005" y="4586593"/>
              <a:ext cx="4286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18</a:t>
              </a:r>
              <a:endParaRPr lang="en-US" b="0" dirty="0">
                <a:solidFill>
                  <a:schemeClr val="bg1"/>
                </a:solidFill>
                <a:latin typeface="Calibri" panose="020F0502020204030204" pitchFamily="34" charset="0"/>
              </a:endParaRPr>
            </a:p>
          </p:txBody>
        </p:sp>
        <p:sp>
          <p:nvSpPr>
            <p:cNvPr id="146" name="TextBox 145">
              <a:extLst>
                <a:ext uri="{FF2B5EF4-FFF2-40B4-BE49-F238E27FC236}">
                  <a16:creationId xmlns:a16="http://schemas.microsoft.com/office/drawing/2014/main" id="{99E3B042-E8CA-4B68-8490-736EA31E0704}"/>
                </a:ext>
              </a:extLst>
            </p:cNvPr>
            <p:cNvSpPr txBox="1"/>
            <p:nvPr/>
          </p:nvSpPr>
          <p:spPr bwMode="auto">
            <a:xfrm>
              <a:off x="4232606" y="4586593"/>
              <a:ext cx="4286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21</a:t>
              </a:r>
            </a:p>
          </p:txBody>
        </p:sp>
        <p:sp>
          <p:nvSpPr>
            <p:cNvPr id="147" name="TextBox 146">
              <a:extLst>
                <a:ext uri="{FF2B5EF4-FFF2-40B4-BE49-F238E27FC236}">
                  <a16:creationId xmlns:a16="http://schemas.microsoft.com/office/drawing/2014/main" id="{6085258D-C08D-4175-BAF2-8A8FA19D7F86}"/>
                </a:ext>
              </a:extLst>
            </p:cNvPr>
            <p:cNvSpPr txBox="1"/>
            <p:nvPr/>
          </p:nvSpPr>
          <p:spPr bwMode="auto">
            <a:xfrm>
              <a:off x="4615207" y="4586593"/>
              <a:ext cx="4286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148" name="TextBox 147">
              <a:extLst>
                <a:ext uri="{FF2B5EF4-FFF2-40B4-BE49-F238E27FC236}">
                  <a16:creationId xmlns:a16="http://schemas.microsoft.com/office/drawing/2014/main" id="{494DF3CA-6121-45E2-9E52-8358107D51E6}"/>
                </a:ext>
              </a:extLst>
            </p:cNvPr>
            <p:cNvSpPr txBox="1"/>
            <p:nvPr/>
          </p:nvSpPr>
          <p:spPr bwMode="auto">
            <a:xfrm>
              <a:off x="1037207" y="1700641"/>
              <a:ext cx="6789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149" name="TextBox 148">
              <a:extLst>
                <a:ext uri="{FF2B5EF4-FFF2-40B4-BE49-F238E27FC236}">
                  <a16:creationId xmlns:a16="http://schemas.microsoft.com/office/drawing/2014/main" id="{A7D428CA-4D1B-48B7-AE9E-90C7BE29324D}"/>
                </a:ext>
              </a:extLst>
            </p:cNvPr>
            <p:cNvSpPr txBox="1"/>
            <p:nvPr/>
          </p:nvSpPr>
          <p:spPr bwMode="auto">
            <a:xfrm>
              <a:off x="1037207" y="2233798"/>
              <a:ext cx="6789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150" name="TextBox 149">
              <a:extLst>
                <a:ext uri="{FF2B5EF4-FFF2-40B4-BE49-F238E27FC236}">
                  <a16:creationId xmlns:a16="http://schemas.microsoft.com/office/drawing/2014/main" id="{D49A2EFC-F4C0-4DF7-8171-C2A8C30BAC60}"/>
                </a:ext>
              </a:extLst>
            </p:cNvPr>
            <p:cNvSpPr txBox="1"/>
            <p:nvPr/>
          </p:nvSpPr>
          <p:spPr bwMode="auto">
            <a:xfrm>
              <a:off x="1037207" y="2766955"/>
              <a:ext cx="6789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151" name="TextBox 150">
              <a:extLst>
                <a:ext uri="{FF2B5EF4-FFF2-40B4-BE49-F238E27FC236}">
                  <a16:creationId xmlns:a16="http://schemas.microsoft.com/office/drawing/2014/main" id="{A19677FD-D3A0-4126-B628-114DB4617BD2}"/>
                </a:ext>
              </a:extLst>
            </p:cNvPr>
            <p:cNvSpPr txBox="1"/>
            <p:nvPr/>
          </p:nvSpPr>
          <p:spPr bwMode="auto">
            <a:xfrm>
              <a:off x="1037207" y="3300112"/>
              <a:ext cx="6789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152" name="TextBox 151">
              <a:extLst>
                <a:ext uri="{FF2B5EF4-FFF2-40B4-BE49-F238E27FC236}">
                  <a16:creationId xmlns:a16="http://schemas.microsoft.com/office/drawing/2014/main" id="{8922246E-9181-4ED5-AC59-AF904C7BF795}"/>
                </a:ext>
              </a:extLst>
            </p:cNvPr>
            <p:cNvSpPr txBox="1"/>
            <p:nvPr/>
          </p:nvSpPr>
          <p:spPr bwMode="auto">
            <a:xfrm>
              <a:off x="1037207" y="3833269"/>
              <a:ext cx="6789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153" name="TextBox 152">
              <a:extLst>
                <a:ext uri="{FF2B5EF4-FFF2-40B4-BE49-F238E27FC236}">
                  <a16:creationId xmlns:a16="http://schemas.microsoft.com/office/drawing/2014/main" id="{014D17C0-8062-479E-9039-293682567D42}"/>
                </a:ext>
              </a:extLst>
            </p:cNvPr>
            <p:cNvSpPr txBox="1"/>
            <p:nvPr/>
          </p:nvSpPr>
          <p:spPr bwMode="auto">
            <a:xfrm>
              <a:off x="1037207" y="4366424"/>
              <a:ext cx="6789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grpSp>
        <p:nvGrpSpPr>
          <p:cNvPr id="155" name="Group 154">
            <a:extLst>
              <a:ext uri="{FF2B5EF4-FFF2-40B4-BE49-F238E27FC236}">
                <a16:creationId xmlns:a16="http://schemas.microsoft.com/office/drawing/2014/main" id="{EC552CC8-D631-41E8-A11C-738EF0F99911}"/>
              </a:ext>
            </a:extLst>
          </p:cNvPr>
          <p:cNvGrpSpPr/>
          <p:nvPr/>
        </p:nvGrpSpPr>
        <p:grpSpPr>
          <a:xfrm>
            <a:off x="6987797" y="1697787"/>
            <a:ext cx="4389230" cy="3522123"/>
            <a:chOff x="1037207" y="1700641"/>
            <a:chExt cx="4389230" cy="3522123"/>
          </a:xfrm>
        </p:grpSpPr>
        <p:cxnSp>
          <p:nvCxnSpPr>
            <p:cNvPr id="156" name="Straight Connector 155">
              <a:extLst>
                <a:ext uri="{FF2B5EF4-FFF2-40B4-BE49-F238E27FC236}">
                  <a16:creationId xmlns:a16="http://schemas.microsoft.com/office/drawing/2014/main" id="{BE69F908-5940-44D8-A5AE-D512E38A5225}"/>
                </a:ext>
              </a:extLst>
            </p:cNvPr>
            <p:cNvCxnSpPr>
              <a:cxnSpLocks/>
            </p:cNvCxnSpPr>
            <p:nvPr/>
          </p:nvCxnSpPr>
          <p:spPr bwMode="auto">
            <a:xfrm>
              <a:off x="1732702" y="4551442"/>
              <a:ext cx="3488953" cy="0"/>
            </a:xfrm>
            <a:prstGeom prst="line">
              <a:avLst/>
            </a:prstGeom>
            <a:noFill/>
            <a:ln w="28575" cap="flat" cmpd="sng" algn="ctr">
              <a:solidFill>
                <a:schemeClr val="bg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FAED4AF0-FA5C-4870-B425-167E1990AA4A}"/>
                </a:ext>
              </a:extLst>
            </p:cNvPr>
            <p:cNvCxnSpPr/>
            <p:nvPr/>
          </p:nvCxnSpPr>
          <p:spPr bwMode="auto">
            <a:xfrm flipV="1">
              <a:off x="1749954" y="1879270"/>
              <a:ext cx="0" cy="2663546"/>
            </a:xfrm>
            <a:prstGeom prst="line">
              <a:avLst/>
            </a:prstGeom>
            <a:noFill/>
            <a:ln w="28575" cap="flat" cmpd="sng" algn="ctr">
              <a:solidFill>
                <a:schemeClr val="bg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51087312-6E70-43CC-9A92-155F0EB45FAC}"/>
                </a:ext>
              </a:extLst>
            </p:cNvPr>
            <p:cNvCxnSpPr>
              <a:cxnSpLocks/>
            </p:cNvCxnSpPr>
            <p:nvPr/>
          </p:nvCxnSpPr>
          <p:spPr bwMode="auto">
            <a:xfrm flipH="1">
              <a:off x="1684848" y="188107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D5481FEB-7DC1-46EB-85E2-0148215D8CAA}"/>
                </a:ext>
              </a:extLst>
            </p:cNvPr>
            <p:cNvCxnSpPr>
              <a:cxnSpLocks/>
            </p:cNvCxnSpPr>
            <p:nvPr/>
          </p:nvCxnSpPr>
          <p:spPr bwMode="auto">
            <a:xfrm flipH="1">
              <a:off x="1684848" y="241514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7007F9E5-5F53-4962-B1DA-D0E45D59C574}"/>
                </a:ext>
              </a:extLst>
            </p:cNvPr>
            <p:cNvCxnSpPr>
              <a:cxnSpLocks/>
            </p:cNvCxnSpPr>
            <p:nvPr/>
          </p:nvCxnSpPr>
          <p:spPr bwMode="auto">
            <a:xfrm flipH="1">
              <a:off x="1684848" y="294921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97134B47-DCB1-45BF-83F3-AC37C7313931}"/>
                </a:ext>
              </a:extLst>
            </p:cNvPr>
            <p:cNvCxnSpPr>
              <a:cxnSpLocks/>
            </p:cNvCxnSpPr>
            <p:nvPr/>
          </p:nvCxnSpPr>
          <p:spPr bwMode="auto">
            <a:xfrm flipH="1">
              <a:off x="1684848" y="348329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4369ECE7-E021-48B7-8B1C-18BF63FFC442}"/>
                </a:ext>
              </a:extLst>
            </p:cNvPr>
            <p:cNvCxnSpPr>
              <a:cxnSpLocks/>
            </p:cNvCxnSpPr>
            <p:nvPr/>
          </p:nvCxnSpPr>
          <p:spPr bwMode="auto">
            <a:xfrm flipH="1">
              <a:off x="1684848" y="401736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81213CF3-E5C6-44C9-89CE-216A1299E854}"/>
                </a:ext>
              </a:extLst>
            </p:cNvPr>
            <p:cNvCxnSpPr>
              <a:cxnSpLocks/>
            </p:cNvCxnSpPr>
            <p:nvPr/>
          </p:nvCxnSpPr>
          <p:spPr bwMode="auto">
            <a:xfrm flipH="1">
              <a:off x="1684848" y="455144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A5DABFF8-D893-4D53-B910-071F451F8A6C}"/>
                </a:ext>
              </a:extLst>
            </p:cNvPr>
            <p:cNvCxnSpPr>
              <a:cxnSpLocks/>
            </p:cNvCxnSpPr>
            <p:nvPr/>
          </p:nvCxnSpPr>
          <p:spPr bwMode="auto">
            <a:xfrm>
              <a:off x="1748856" y="455144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8E1463F8-D892-4D08-8290-8658CBAEEDB6}"/>
                </a:ext>
              </a:extLst>
            </p:cNvPr>
            <p:cNvCxnSpPr>
              <a:cxnSpLocks/>
            </p:cNvCxnSpPr>
            <p:nvPr/>
          </p:nvCxnSpPr>
          <p:spPr bwMode="auto">
            <a:xfrm>
              <a:off x="2133664" y="455144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5A555D0B-E751-43E4-8668-EA2CFFB0C6DB}"/>
                </a:ext>
              </a:extLst>
            </p:cNvPr>
            <p:cNvCxnSpPr>
              <a:cxnSpLocks/>
            </p:cNvCxnSpPr>
            <p:nvPr/>
          </p:nvCxnSpPr>
          <p:spPr bwMode="auto">
            <a:xfrm>
              <a:off x="2518472" y="455144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E51B5FD5-391C-4EC4-AF73-7B68E4761B8F}"/>
                </a:ext>
              </a:extLst>
            </p:cNvPr>
            <p:cNvCxnSpPr>
              <a:cxnSpLocks/>
            </p:cNvCxnSpPr>
            <p:nvPr/>
          </p:nvCxnSpPr>
          <p:spPr bwMode="auto">
            <a:xfrm>
              <a:off x="2903280" y="455144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453A39E8-D3B4-45D4-8107-DDB4FFD7A716}"/>
                </a:ext>
              </a:extLst>
            </p:cNvPr>
            <p:cNvCxnSpPr>
              <a:cxnSpLocks/>
            </p:cNvCxnSpPr>
            <p:nvPr/>
          </p:nvCxnSpPr>
          <p:spPr bwMode="auto">
            <a:xfrm>
              <a:off x="3288088" y="455144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C803B0B4-FBD5-4428-B48E-791893654957}"/>
                </a:ext>
              </a:extLst>
            </p:cNvPr>
            <p:cNvCxnSpPr>
              <a:cxnSpLocks/>
            </p:cNvCxnSpPr>
            <p:nvPr/>
          </p:nvCxnSpPr>
          <p:spPr bwMode="auto">
            <a:xfrm>
              <a:off x="3672896" y="455144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8A65B234-E14C-4E97-A90B-A249A055A842}"/>
                </a:ext>
              </a:extLst>
            </p:cNvPr>
            <p:cNvCxnSpPr>
              <a:cxnSpLocks/>
            </p:cNvCxnSpPr>
            <p:nvPr/>
          </p:nvCxnSpPr>
          <p:spPr bwMode="auto">
            <a:xfrm>
              <a:off x="4057704" y="455144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8E67B4CA-80E5-41B8-8B4C-BC155620DF8A}"/>
                </a:ext>
              </a:extLst>
            </p:cNvPr>
            <p:cNvCxnSpPr>
              <a:cxnSpLocks/>
            </p:cNvCxnSpPr>
            <p:nvPr/>
          </p:nvCxnSpPr>
          <p:spPr bwMode="auto">
            <a:xfrm>
              <a:off x="4442512" y="455144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7B90C516-97DF-4554-87B7-02C8F67D6FA5}"/>
                </a:ext>
              </a:extLst>
            </p:cNvPr>
            <p:cNvCxnSpPr>
              <a:cxnSpLocks/>
            </p:cNvCxnSpPr>
            <p:nvPr/>
          </p:nvCxnSpPr>
          <p:spPr bwMode="auto">
            <a:xfrm>
              <a:off x="4827320" y="455144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74BE3E22-F816-4231-B790-2BC840B20E62}"/>
                </a:ext>
              </a:extLst>
            </p:cNvPr>
            <p:cNvCxnSpPr>
              <a:cxnSpLocks/>
            </p:cNvCxnSpPr>
            <p:nvPr/>
          </p:nvCxnSpPr>
          <p:spPr bwMode="auto">
            <a:xfrm>
              <a:off x="5212129" y="4551442"/>
              <a:ext cx="0" cy="64008"/>
            </a:xfrm>
            <a:prstGeom prst="line">
              <a:avLst/>
            </a:prstGeom>
            <a:noFill/>
            <a:ln w="28575" cap="flat" cmpd="sng" algn="ctr">
              <a:solidFill>
                <a:schemeClr val="bg1"/>
              </a:solidFill>
              <a:prstDash val="solid"/>
              <a:round/>
              <a:headEnd type="none" w="med" len="med"/>
              <a:tailEnd type="none" w="med" len="med"/>
            </a:ln>
            <a:effectLst/>
          </p:spPr>
        </p:cxnSp>
        <p:sp>
          <p:nvSpPr>
            <p:cNvPr id="174" name="TextBox 173">
              <a:extLst>
                <a:ext uri="{FF2B5EF4-FFF2-40B4-BE49-F238E27FC236}">
                  <a16:creationId xmlns:a16="http://schemas.microsoft.com/office/drawing/2014/main" id="{4A8F1CD0-BB04-4D6D-9037-0D97B14EE619}"/>
                </a:ext>
              </a:extLst>
            </p:cNvPr>
            <p:cNvSpPr txBox="1"/>
            <p:nvPr/>
          </p:nvSpPr>
          <p:spPr bwMode="auto">
            <a:xfrm>
              <a:off x="1748856" y="4853432"/>
              <a:ext cx="346326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Months</a:t>
              </a:r>
            </a:p>
          </p:txBody>
        </p:sp>
        <p:sp>
          <p:nvSpPr>
            <p:cNvPr id="175" name="TextBox 174">
              <a:extLst>
                <a:ext uri="{FF2B5EF4-FFF2-40B4-BE49-F238E27FC236}">
                  <a16:creationId xmlns:a16="http://schemas.microsoft.com/office/drawing/2014/main" id="{54809433-24BD-4099-971F-F4B7EA43381E}"/>
                </a:ext>
              </a:extLst>
            </p:cNvPr>
            <p:cNvSpPr txBox="1"/>
            <p:nvPr/>
          </p:nvSpPr>
          <p:spPr bwMode="auto">
            <a:xfrm>
              <a:off x="4997812" y="4586593"/>
              <a:ext cx="4286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27</a:t>
              </a:r>
            </a:p>
          </p:txBody>
        </p:sp>
        <p:sp>
          <p:nvSpPr>
            <p:cNvPr id="176" name="TextBox 175">
              <a:extLst>
                <a:ext uri="{FF2B5EF4-FFF2-40B4-BE49-F238E27FC236}">
                  <a16:creationId xmlns:a16="http://schemas.microsoft.com/office/drawing/2014/main" id="{112B0700-3A8D-4C5A-B4CE-4455A3FCAEF5}"/>
                </a:ext>
              </a:extLst>
            </p:cNvPr>
            <p:cNvSpPr txBox="1"/>
            <p:nvPr/>
          </p:nvSpPr>
          <p:spPr bwMode="auto">
            <a:xfrm>
              <a:off x="1554399" y="4586593"/>
              <a:ext cx="4286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177" name="TextBox 176">
              <a:extLst>
                <a:ext uri="{FF2B5EF4-FFF2-40B4-BE49-F238E27FC236}">
                  <a16:creationId xmlns:a16="http://schemas.microsoft.com/office/drawing/2014/main" id="{F407DB4C-7FBD-4C92-A752-A018605C6923}"/>
                </a:ext>
              </a:extLst>
            </p:cNvPr>
            <p:cNvSpPr txBox="1"/>
            <p:nvPr/>
          </p:nvSpPr>
          <p:spPr bwMode="auto">
            <a:xfrm>
              <a:off x="1937000" y="4586593"/>
              <a:ext cx="4286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a:t>
              </a:r>
            </a:p>
          </p:txBody>
        </p:sp>
        <p:sp>
          <p:nvSpPr>
            <p:cNvPr id="178" name="TextBox 177">
              <a:extLst>
                <a:ext uri="{FF2B5EF4-FFF2-40B4-BE49-F238E27FC236}">
                  <a16:creationId xmlns:a16="http://schemas.microsoft.com/office/drawing/2014/main" id="{8E3B1730-A8BD-4A5E-B446-4F25D85E0EEE}"/>
                </a:ext>
              </a:extLst>
            </p:cNvPr>
            <p:cNvSpPr txBox="1"/>
            <p:nvPr/>
          </p:nvSpPr>
          <p:spPr bwMode="auto">
            <a:xfrm>
              <a:off x="2319601" y="4586593"/>
              <a:ext cx="4286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179" name="TextBox 178">
              <a:extLst>
                <a:ext uri="{FF2B5EF4-FFF2-40B4-BE49-F238E27FC236}">
                  <a16:creationId xmlns:a16="http://schemas.microsoft.com/office/drawing/2014/main" id="{2F285F60-5DBC-40D6-96BF-209966F8847C}"/>
                </a:ext>
              </a:extLst>
            </p:cNvPr>
            <p:cNvSpPr txBox="1"/>
            <p:nvPr/>
          </p:nvSpPr>
          <p:spPr bwMode="auto">
            <a:xfrm>
              <a:off x="2702202" y="4586593"/>
              <a:ext cx="4286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9</a:t>
              </a:r>
            </a:p>
          </p:txBody>
        </p:sp>
        <p:sp>
          <p:nvSpPr>
            <p:cNvPr id="180" name="TextBox 179">
              <a:extLst>
                <a:ext uri="{FF2B5EF4-FFF2-40B4-BE49-F238E27FC236}">
                  <a16:creationId xmlns:a16="http://schemas.microsoft.com/office/drawing/2014/main" id="{3742F7F5-1082-43DB-BF09-EE866567C156}"/>
                </a:ext>
              </a:extLst>
            </p:cNvPr>
            <p:cNvSpPr txBox="1"/>
            <p:nvPr/>
          </p:nvSpPr>
          <p:spPr bwMode="auto">
            <a:xfrm>
              <a:off x="3084803" y="4586593"/>
              <a:ext cx="4286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181" name="TextBox 180">
              <a:extLst>
                <a:ext uri="{FF2B5EF4-FFF2-40B4-BE49-F238E27FC236}">
                  <a16:creationId xmlns:a16="http://schemas.microsoft.com/office/drawing/2014/main" id="{9CB71ED0-DB7E-48BA-83EE-4332377CCB1A}"/>
                </a:ext>
              </a:extLst>
            </p:cNvPr>
            <p:cNvSpPr txBox="1"/>
            <p:nvPr/>
          </p:nvSpPr>
          <p:spPr bwMode="auto">
            <a:xfrm>
              <a:off x="3467404" y="4586593"/>
              <a:ext cx="4286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15</a:t>
              </a:r>
            </a:p>
          </p:txBody>
        </p:sp>
        <p:sp>
          <p:nvSpPr>
            <p:cNvPr id="182" name="TextBox 181">
              <a:extLst>
                <a:ext uri="{FF2B5EF4-FFF2-40B4-BE49-F238E27FC236}">
                  <a16:creationId xmlns:a16="http://schemas.microsoft.com/office/drawing/2014/main" id="{7CF5D67A-6D29-46C2-88E9-02AC2DA4DCD0}"/>
                </a:ext>
              </a:extLst>
            </p:cNvPr>
            <p:cNvSpPr txBox="1"/>
            <p:nvPr/>
          </p:nvSpPr>
          <p:spPr bwMode="auto">
            <a:xfrm>
              <a:off x="3850005" y="4586593"/>
              <a:ext cx="4286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18</a:t>
              </a:r>
              <a:endParaRPr lang="en-US" b="0" dirty="0">
                <a:solidFill>
                  <a:schemeClr val="bg1"/>
                </a:solidFill>
                <a:latin typeface="Calibri" panose="020F0502020204030204" pitchFamily="34" charset="0"/>
              </a:endParaRPr>
            </a:p>
          </p:txBody>
        </p:sp>
        <p:sp>
          <p:nvSpPr>
            <p:cNvPr id="183" name="TextBox 182">
              <a:extLst>
                <a:ext uri="{FF2B5EF4-FFF2-40B4-BE49-F238E27FC236}">
                  <a16:creationId xmlns:a16="http://schemas.microsoft.com/office/drawing/2014/main" id="{F546FE1A-8956-448C-B5C7-BB2D51D9EC4D}"/>
                </a:ext>
              </a:extLst>
            </p:cNvPr>
            <p:cNvSpPr txBox="1"/>
            <p:nvPr/>
          </p:nvSpPr>
          <p:spPr bwMode="auto">
            <a:xfrm>
              <a:off x="4232606" y="4586593"/>
              <a:ext cx="4286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21</a:t>
              </a:r>
            </a:p>
          </p:txBody>
        </p:sp>
        <p:sp>
          <p:nvSpPr>
            <p:cNvPr id="184" name="TextBox 183">
              <a:extLst>
                <a:ext uri="{FF2B5EF4-FFF2-40B4-BE49-F238E27FC236}">
                  <a16:creationId xmlns:a16="http://schemas.microsoft.com/office/drawing/2014/main" id="{7DF5FFCF-C906-448A-B017-0F6EF1BFEF1C}"/>
                </a:ext>
              </a:extLst>
            </p:cNvPr>
            <p:cNvSpPr txBox="1"/>
            <p:nvPr/>
          </p:nvSpPr>
          <p:spPr bwMode="auto">
            <a:xfrm>
              <a:off x="4615207" y="4586593"/>
              <a:ext cx="4286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185" name="TextBox 184">
              <a:extLst>
                <a:ext uri="{FF2B5EF4-FFF2-40B4-BE49-F238E27FC236}">
                  <a16:creationId xmlns:a16="http://schemas.microsoft.com/office/drawing/2014/main" id="{5AA0121F-0E01-4DDB-AC56-C6ABBBD6A96B}"/>
                </a:ext>
              </a:extLst>
            </p:cNvPr>
            <p:cNvSpPr txBox="1"/>
            <p:nvPr/>
          </p:nvSpPr>
          <p:spPr bwMode="auto">
            <a:xfrm>
              <a:off x="1037207" y="1700641"/>
              <a:ext cx="6789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186" name="TextBox 185">
              <a:extLst>
                <a:ext uri="{FF2B5EF4-FFF2-40B4-BE49-F238E27FC236}">
                  <a16:creationId xmlns:a16="http://schemas.microsoft.com/office/drawing/2014/main" id="{56B6F13B-A5C2-4450-8C4E-9E4753439911}"/>
                </a:ext>
              </a:extLst>
            </p:cNvPr>
            <p:cNvSpPr txBox="1"/>
            <p:nvPr/>
          </p:nvSpPr>
          <p:spPr bwMode="auto">
            <a:xfrm>
              <a:off x="1037207" y="2233798"/>
              <a:ext cx="6789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187" name="TextBox 186">
              <a:extLst>
                <a:ext uri="{FF2B5EF4-FFF2-40B4-BE49-F238E27FC236}">
                  <a16:creationId xmlns:a16="http://schemas.microsoft.com/office/drawing/2014/main" id="{9F6939D7-6EAF-4289-B20D-9A7A6560F3B2}"/>
                </a:ext>
              </a:extLst>
            </p:cNvPr>
            <p:cNvSpPr txBox="1"/>
            <p:nvPr/>
          </p:nvSpPr>
          <p:spPr bwMode="auto">
            <a:xfrm>
              <a:off x="1037207" y="2766955"/>
              <a:ext cx="6789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188" name="TextBox 187">
              <a:extLst>
                <a:ext uri="{FF2B5EF4-FFF2-40B4-BE49-F238E27FC236}">
                  <a16:creationId xmlns:a16="http://schemas.microsoft.com/office/drawing/2014/main" id="{966F9B78-62A2-415F-B2E6-7346E5C61802}"/>
                </a:ext>
              </a:extLst>
            </p:cNvPr>
            <p:cNvSpPr txBox="1"/>
            <p:nvPr/>
          </p:nvSpPr>
          <p:spPr bwMode="auto">
            <a:xfrm>
              <a:off x="1037207" y="3300112"/>
              <a:ext cx="6789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189" name="TextBox 188">
              <a:extLst>
                <a:ext uri="{FF2B5EF4-FFF2-40B4-BE49-F238E27FC236}">
                  <a16:creationId xmlns:a16="http://schemas.microsoft.com/office/drawing/2014/main" id="{2CECA4E2-F15F-4400-95FC-70ED2CDD44FE}"/>
                </a:ext>
              </a:extLst>
            </p:cNvPr>
            <p:cNvSpPr txBox="1"/>
            <p:nvPr/>
          </p:nvSpPr>
          <p:spPr bwMode="auto">
            <a:xfrm>
              <a:off x="1037207" y="3833269"/>
              <a:ext cx="6789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190" name="TextBox 189">
              <a:extLst>
                <a:ext uri="{FF2B5EF4-FFF2-40B4-BE49-F238E27FC236}">
                  <a16:creationId xmlns:a16="http://schemas.microsoft.com/office/drawing/2014/main" id="{F4AC2E62-69A2-48C6-98F8-EC988C246BB3}"/>
                </a:ext>
              </a:extLst>
            </p:cNvPr>
            <p:cNvSpPr txBox="1"/>
            <p:nvPr/>
          </p:nvSpPr>
          <p:spPr bwMode="auto">
            <a:xfrm>
              <a:off x="1037207" y="4366424"/>
              <a:ext cx="6789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sp>
        <p:nvSpPr>
          <p:cNvPr id="192" name="Freeform: Shape 191">
            <a:extLst>
              <a:ext uri="{FF2B5EF4-FFF2-40B4-BE49-F238E27FC236}">
                <a16:creationId xmlns:a16="http://schemas.microsoft.com/office/drawing/2014/main" id="{BB988FA4-DB17-4224-AC8F-BE56C4CECEA9}"/>
              </a:ext>
            </a:extLst>
          </p:cNvPr>
          <p:cNvSpPr/>
          <p:nvPr/>
        </p:nvSpPr>
        <p:spPr bwMode="auto">
          <a:xfrm>
            <a:off x="1749425" y="1882775"/>
            <a:ext cx="3095625" cy="1216025"/>
          </a:xfrm>
          <a:custGeom>
            <a:avLst/>
            <a:gdLst>
              <a:gd name="connsiteX0" fmla="*/ 3095625 w 3095625"/>
              <a:gd name="connsiteY0" fmla="*/ 1216025 h 1216025"/>
              <a:gd name="connsiteX1" fmla="*/ 2159000 w 3095625"/>
              <a:gd name="connsiteY1" fmla="*/ 1216025 h 1216025"/>
              <a:gd name="connsiteX2" fmla="*/ 2162175 w 3095625"/>
              <a:gd name="connsiteY2" fmla="*/ 1187450 h 1216025"/>
              <a:gd name="connsiteX3" fmla="*/ 2162175 w 3095625"/>
              <a:gd name="connsiteY3" fmla="*/ 850900 h 1216025"/>
              <a:gd name="connsiteX4" fmla="*/ 1752600 w 3095625"/>
              <a:gd name="connsiteY4" fmla="*/ 850900 h 1216025"/>
              <a:gd name="connsiteX5" fmla="*/ 1752600 w 3095625"/>
              <a:gd name="connsiteY5" fmla="*/ 774700 h 1216025"/>
              <a:gd name="connsiteX6" fmla="*/ 1654175 w 3095625"/>
              <a:gd name="connsiteY6" fmla="*/ 774700 h 1216025"/>
              <a:gd name="connsiteX7" fmla="*/ 1654175 w 3095625"/>
              <a:gd name="connsiteY7" fmla="*/ 685800 h 1216025"/>
              <a:gd name="connsiteX8" fmla="*/ 1539875 w 3095625"/>
              <a:gd name="connsiteY8" fmla="*/ 685800 h 1216025"/>
              <a:gd name="connsiteX9" fmla="*/ 1539875 w 3095625"/>
              <a:gd name="connsiteY9" fmla="*/ 628650 h 1216025"/>
              <a:gd name="connsiteX10" fmla="*/ 1435100 w 3095625"/>
              <a:gd name="connsiteY10" fmla="*/ 628650 h 1216025"/>
              <a:gd name="connsiteX11" fmla="*/ 1435100 w 3095625"/>
              <a:gd name="connsiteY11" fmla="*/ 577850 h 1216025"/>
              <a:gd name="connsiteX12" fmla="*/ 1330325 w 3095625"/>
              <a:gd name="connsiteY12" fmla="*/ 577850 h 1216025"/>
              <a:gd name="connsiteX13" fmla="*/ 1330325 w 3095625"/>
              <a:gd name="connsiteY13" fmla="*/ 517525 h 1216025"/>
              <a:gd name="connsiteX14" fmla="*/ 1060450 w 3095625"/>
              <a:gd name="connsiteY14" fmla="*/ 517525 h 1216025"/>
              <a:gd name="connsiteX15" fmla="*/ 1060450 w 3095625"/>
              <a:gd name="connsiteY15" fmla="*/ 517525 h 1216025"/>
              <a:gd name="connsiteX16" fmla="*/ 987425 w 3095625"/>
              <a:gd name="connsiteY16" fmla="*/ 517525 h 1216025"/>
              <a:gd name="connsiteX17" fmla="*/ 987425 w 3095625"/>
              <a:gd name="connsiteY17" fmla="*/ 469900 h 1216025"/>
              <a:gd name="connsiteX18" fmla="*/ 892175 w 3095625"/>
              <a:gd name="connsiteY18" fmla="*/ 469900 h 1216025"/>
              <a:gd name="connsiteX19" fmla="*/ 892175 w 3095625"/>
              <a:gd name="connsiteY19" fmla="*/ 393700 h 1216025"/>
              <a:gd name="connsiteX20" fmla="*/ 841375 w 3095625"/>
              <a:gd name="connsiteY20" fmla="*/ 393700 h 1216025"/>
              <a:gd name="connsiteX21" fmla="*/ 841375 w 3095625"/>
              <a:gd name="connsiteY21" fmla="*/ 355600 h 1216025"/>
              <a:gd name="connsiteX22" fmla="*/ 781050 w 3095625"/>
              <a:gd name="connsiteY22" fmla="*/ 355600 h 1216025"/>
              <a:gd name="connsiteX23" fmla="*/ 781050 w 3095625"/>
              <a:gd name="connsiteY23" fmla="*/ 333375 h 1216025"/>
              <a:gd name="connsiteX24" fmla="*/ 692150 w 3095625"/>
              <a:gd name="connsiteY24" fmla="*/ 333375 h 1216025"/>
              <a:gd name="connsiteX25" fmla="*/ 692150 w 3095625"/>
              <a:gd name="connsiteY25" fmla="*/ 279400 h 1216025"/>
              <a:gd name="connsiteX26" fmla="*/ 641350 w 3095625"/>
              <a:gd name="connsiteY26" fmla="*/ 279400 h 1216025"/>
              <a:gd name="connsiteX27" fmla="*/ 641350 w 3095625"/>
              <a:gd name="connsiteY27" fmla="*/ 247650 h 1216025"/>
              <a:gd name="connsiteX28" fmla="*/ 539750 w 3095625"/>
              <a:gd name="connsiteY28" fmla="*/ 247650 h 1216025"/>
              <a:gd name="connsiteX29" fmla="*/ 539750 w 3095625"/>
              <a:gd name="connsiteY29" fmla="*/ 187325 h 1216025"/>
              <a:gd name="connsiteX30" fmla="*/ 508000 w 3095625"/>
              <a:gd name="connsiteY30" fmla="*/ 187325 h 1216025"/>
              <a:gd name="connsiteX31" fmla="*/ 508000 w 3095625"/>
              <a:gd name="connsiteY31" fmla="*/ 136525 h 1216025"/>
              <a:gd name="connsiteX32" fmla="*/ 469900 w 3095625"/>
              <a:gd name="connsiteY32" fmla="*/ 136525 h 1216025"/>
              <a:gd name="connsiteX33" fmla="*/ 469900 w 3095625"/>
              <a:gd name="connsiteY33" fmla="*/ 95250 h 1216025"/>
              <a:gd name="connsiteX34" fmla="*/ 412750 w 3095625"/>
              <a:gd name="connsiteY34" fmla="*/ 95250 h 1216025"/>
              <a:gd name="connsiteX35" fmla="*/ 412750 w 3095625"/>
              <a:gd name="connsiteY35" fmla="*/ 34925 h 1216025"/>
              <a:gd name="connsiteX36" fmla="*/ 184150 w 3095625"/>
              <a:gd name="connsiteY36" fmla="*/ 34925 h 1216025"/>
              <a:gd name="connsiteX37" fmla="*/ 184150 w 3095625"/>
              <a:gd name="connsiteY37" fmla="*/ 34925 h 1216025"/>
              <a:gd name="connsiteX38" fmla="*/ 123825 w 3095625"/>
              <a:gd name="connsiteY38" fmla="*/ 34925 h 1216025"/>
              <a:gd name="connsiteX39" fmla="*/ 123825 w 3095625"/>
              <a:gd name="connsiteY39" fmla="*/ 0 h 1216025"/>
              <a:gd name="connsiteX40" fmla="*/ 0 w 3095625"/>
              <a:gd name="connsiteY40" fmla="*/ 0 h 1216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095625" h="1216025">
                <a:moveTo>
                  <a:pt x="3095625" y="1216025"/>
                </a:moveTo>
                <a:lnTo>
                  <a:pt x="2159000" y="1216025"/>
                </a:lnTo>
                <a:lnTo>
                  <a:pt x="2162175" y="1187450"/>
                </a:lnTo>
                <a:lnTo>
                  <a:pt x="2162175" y="850900"/>
                </a:lnTo>
                <a:lnTo>
                  <a:pt x="1752600" y="850900"/>
                </a:lnTo>
                <a:lnTo>
                  <a:pt x="1752600" y="774700"/>
                </a:lnTo>
                <a:lnTo>
                  <a:pt x="1654175" y="774700"/>
                </a:lnTo>
                <a:lnTo>
                  <a:pt x="1654175" y="685800"/>
                </a:lnTo>
                <a:lnTo>
                  <a:pt x="1539875" y="685800"/>
                </a:lnTo>
                <a:lnTo>
                  <a:pt x="1539875" y="628650"/>
                </a:lnTo>
                <a:lnTo>
                  <a:pt x="1435100" y="628650"/>
                </a:lnTo>
                <a:lnTo>
                  <a:pt x="1435100" y="577850"/>
                </a:lnTo>
                <a:lnTo>
                  <a:pt x="1330325" y="577850"/>
                </a:lnTo>
                <a:lnTo>
                  <a:pt x="1330325" y="517525"/>
                </a:lnTo>
                <a:lnTo>
                  <a:pt x="1060450" y="517525"/>
                </a:lnTo>
                <a:lnTo>
                  <a:pt x="1060450" y="517525"/>
                </a:lnTo>
                <a:lnTo>
                  <a:pt x="987425" y="517525"/>
                </a:lnTo>
                <a:lnTo>
                  <a:pt x="987425" y="469900"/>
                </a:lnTo>
                <a:lnTo>
                  <a:pt x="892175" y="469900"/>
                </a:lnTo>
                <a:lnTo>
                  <a:pt x="892175" y="393700"/>
                </a:lnTo>
                <a:lnTo>
                  <a:pt x="841375" y="393700"/>
                </a:lnTo>
                <a:lnTo>
                  <a:pt x="841375" y="355600"/>
                </a:lnTo>
                <a:lnTo>
                  <a:pt x="781050" y="355600"/>
                </a:lnTo>
                <a:lnTo>
                  <a:pt x="781050" y="333375"/>
                </a:lnTo>
                <a:lnTo>
                  <a:pt x="692150" y="333375"/>
                </a:lnTo>
                <a:lnTo>
                  <a:pt x="692150" y="279400"/>
                </a:lnTo>
                <a:lnTo>
                  <a:pt x="641350" y="279400"/>
                </a:lnTo>
                <a:lnTo>
                  <a:pt x="641350" y="247650"/>
                </a:lnTo>
                <a:lnTo>
                  <a:pt x="539750" y="247650"/>
                </a:lnTo>
                <a:lnTo>
                  <a:pt x="539750" y="187325"/>
                </a:lnTo>
                <a:lnTo>
                  <a:pt x="508000" y="187325"/>
                </a:lnTo>
                <a:lnTo>
                  <a:pt x="508000" y="136525"/>
                </a:lnTo>
                <a:lnTo>
                  <a:pt x="469900" y="136525"/>
                </a:lnTo>
                <a:lnTo>
                  <a:pt x="469900" y="95250"/>
                </a:lnTo>
                <a:lnTo>
                  <a:pt x="412750" y="95250"/>
                </a:lnTo>
                <a:lnTo>
                  <a:pt x="412750" y="34925"/>
                </a:lnTo>
                <a:lnTo>
                  <a:pt x="184150" y="34925"/>
                </a:lnTo>
                <a:lnTo>
                  <a:pt x="184150" y="34925"/>
                </a:lnTo>
                <a:lnTo>
                  <a:pt x="123825" y="34925"/>
                </a:lnTo>
                <a:lnTo>
                  <a:pt x="123825" y="0"/>
                </a:lnTo>
                <a:lnTo>
                  <a:pt x="0" y="0"/>
                </a:lnTo>
              </a:path>
            </a:pathLst>
          </a:custGeom>
          <a:noFill/>
          <a:ln w="28575">
            <a:solidFill>
              <a:schemeClr val="accent1"/>
            </a:solidFill>
            <a:miter lim="800000"/>
            <a:headEnd/>
            <a:tailEnd/>
          </a:ln>
          <a:extLst>
            <a:ext uri="{909E8E84-426E-40DD-AFC4-6F175D3DCCD1}">
              <a14:hiddenFill xmlns:a14="http://schemas.microsoft.com/office/drawing/2010/main">
                <a:noFill/>
              </a14:hiddenFill>
            </a:ext>
          </a:extLst>
        </p:spPr>
        <p:txBody>
          <a:bodyPr rtlCol="0" anchor="ctr"/>
          <a:lstStyle/>
          <a:p>
            <a:pPr algn="ctr"/>
            <a:endParaRPr lang="en-US"/>
          </a:p>
        </p:txBody>
      </p:sp>
      <p:sp>
        <p:nvSpPr>
          <p:cNvPr id="193" name="Oval 192">
            <a:extLst>
              <a:ext uri="{FF2B5EF4-FFF2-40B4-BE49-F238E27FC236}">
                <a16:creationId xmlns:a16="http://schemas.microsoft.com/office/drawing/2014/main" id="{804DD152-84DF-4364-91AB-1B7BE55E783A}"/>
              </a:ext>
            </a:extLst>
          </p:cNvPr>
          <p:cNvSpPr/>
          <p:nvPr/>
        </p:nvSpPr>
        <p:spPr bwMode="auto">
          <a:xfrm>
            <a:off x="2469352" y="2179407"/>
            <a:ext cx="45719" cy="45719"/>
          </a:xfrm>
          <a:prstGeom prst="ellipse">
            <a:avLst/>
          </a:prstGeom>
          <a:solidFill>
            <a:schemeClr val="accent1"/>
          </a:solidFill>
          <a:ln w="28575">
            <a:solidFill>
              <a:schemeClr val="accent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94" name="Oval 193">
            <a:extLst>
              <a:ext uri="{FF2B5EF4-FFF2-40B4-BE49-F238E27FC236}">
                <a16:creationId xmlns:a16="http://schemas.microsoft.com/office/drawing/2014/main" id="{A3D9E145-2E73-4554-865B-5D540E055A4F}"/>
              </a:ext>
            </a:extLst>
          </p:cNvPr>
          <p:cNvSpPr/>
          <p:nvPr/>
        </p:nvSpPr>
        <p:spPr bwMode="auto">
          <a:xfrm>
            <a:off x="2767427" y="2379627"/>
            <a:ext cx="45719" cy="45719"/>
          </a:xfrm>
          <a:prstGeom prst="ellipse">
            <a:avLst/>
          </a:prstGeom>
          <a:solidFill>
            <a:schemeClr val="accent1"/>
          </a:solidFill>
          <a:ln w="28575">
            <a:solidFill>
              <a:schemeClr val="accent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95" name="Oval 194">
            <a:extLst>
              <a:ext uri="{FF2B5EF4-FFF2-40B4-BE49-F238E27FC236}">
                <a16:creationId xmlns:a16="http://schemas.microsoft.com/office/drawing/2014/main" id="{43ADD685-137D-4540-BA65-F692379D6C5B}"/>
              </a:ext>
            </a:extLst>
          </p:cNvPr>
          <p:cNvSpPr/>
          <p:nvPr/>
        </p:nvSpPr>
        <p:spPr bwMode="auto">
          <a:xfrm>
            <a:off x="3940361" y="3084249"/>
            <a:ext cx="45719" cy="45719"/>
          </a:xfrm>
          <a:prstGeom prst="ellipse">
            <a:avLst/>
          </a:prstGeom>
          <a:solidFill>
            <a:schemeClr val="accent1"/>
          </a:solidFill>
          <a:ln w="28575">
            <a:solidFill>
              <a:schemeClr val="accent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96" name="Oval 195">
            <a:extLst>
              <a:ext uri="{FF2B5EF4-FFF2-40B4-BE49-F238E27FC236}">
                <a16:creationId xmlns:a16="http://schemas.microsoft.com/office/drawing/2014/main" id="{0189E2C4-9BC0-4EA4-A6D2-5BBC0AAF6F85}"/>
              </a:ext>
            </a:extLst>
          </p:cNvPr>
          <p:cNvSpPr/>
          <p:nvPr/>
        </p:nvSpPr>
        <p:spPr bwMode="auto">
          <a:xfrm>
            <a:off x="2860983" y="2381953"/>
            <a:ext cx="45719" cy="45719"/>
          </a:xfrm>
          <a:prstGeom prst="ellipse">
            <a:avLst/>
          </a:prstGeom>
          <a:solidFill>
            <a:schemeClr val="accent1"/>
          </a:solidFill>
          <a:ln w="28575">
            <a:solidFill>
              <a:schemeClr val="accent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97" name="Oval 196">
            <a:extLst>
              <a:ext uri="{FF2B5EF4-FFF2-40B4-BE49-F238E27FC236}">
                <a16:creationId xmlns:a16="http://schemas.microsoft.com/office/drawing/2014/main" id="{96F3FDFC-F16C-4A87-B196-6B1C20674A51}"/>
              </a:ext>
            </a:extLst>
          </p:cNvPr>
          <p:cNvSpPr/>
          <p:nvPr/>
        </p:nvSpPr>
        <p:spPr bwMode="auto">
          <a:xfrm>
            <a:off x="2914314" y="2386727"/>
            <a:ext cx="45719" cy="45719"/>
          </a:xfrm>
          <a:prstGeom prst="ellipse">
            <a:avLst/>
          </a:prstGeom>
          <a:solidFill>
            <a:schemeClr val="accent1"/>
          </a:solidFill>
          <a:ln w="28575">
            <a:solidFill>
              <a:schemeClr val="accent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98" name="Oval 197">
            <a:extLst>
              <a:ext uri="{FF2B5EF4-FFF2-40B4-BE49-F238E27FC236}">
                <a16:creationId xmlns:a16="http://schemas.microsoft.com/office/drawing/2014/main" id="{376498B2-0C67-4F94-A03F-EC0C86284DBA}"/>
              </a:ext>
            </a:extLst>
          </p:cNvPr>
          <p:cNvSpPr/>
          <p:nvPr/>
        </p:nvSpPr>
        <p:spPr bwMode="auto">
          <a:xfrm>
            <a:off x="4809058" y="3079745"/>
            <a:ext cx="45719" cy="45719"/>
          </a:xfrm>
          <a:prstGeom prst="ellipse">
            <a:avLst/>
          </a:prstGeom>
          <a:solidFill>
            <a:schemeClr val="accent1"/>
          </a:solidFill>
          <a:ln w="28575">
            <a:solidFill>
              <a:schemeClr val="accent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99" name="Oval 198">
            <a:extLst>
              <a:ext uri="{FF2B5EF4-FFF2-40B4-BE49-F238E27FC236}">
                <a16:creationId xmlns:a16="http://schemas.microsoft.com/office/drawing/2014/main" id="{20B5CD88-1BFC-4CFE-8272-3ED9CAA0351C}"/>
              </a:ext>
            </a:extLst>
          </p:cNvPr>
          <p:cNvSpPr/>
          <p:nvPr/>
        </p:nvSpPr>
        <p:spPr bwMode="auto">
          <a:xfrm>
            <a:off x="3832105" y="2721865"/>
            <a:ext cx="45719" cy="45719"/>
          </a:xfrm>
          <a:prstGeom prst="ellipse">
            <a:avLst/>
          </a:prstGeom>
          <a:solidFill>
            <a:schemeClr val="accent1"/>
          </a:solidFill>
          <a:ln w="28575">
            <a:solidFill>
              <a:schemeClr val="accent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200" name="Oval 199">
            <a:extLst>
              <a:ext uri="{FF2B5EF4-FFF2-40B4-BE49-F238E27FC236}">
                <a16:creationId xmlns:a16="http://schemas.microsoft.com/office/drawing/2014/main" id="{85E44908-D1AB-4FE4-A33F-327327608489}"/>
              </a:ext>
            </a:extLst>
          </p:cNvPr>
          <p:cNvSpPr/>
          <p:nvPr/>
        </p:nvSpPr>
        <p:spPr bwMode="auto">
          <a:xfrm>
            <a:off x="2967645" y="2386727"/>
            <a:ext cx="45719" cy="45719"/>
          </a:xfrm>
          <a:prstGeom prst="ellipse">
            <a:avLst/>
          </a:prstGeom>
          <a:solidFill>
            <a:schemeClr val="accent1"/>
          </a:solidFill>
          <a:ln w="28575">
            <a:solidFill>
              <a:schemeClr val="accent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201" name="Oval 200">
            <a:extLst>
              <a:ext uri="{FF2B5EF4-FFF2-40B4-BE49-F238E27FC236}">
                <a16:creationId xmlns:a16="http://schemas.microsoft.com/office/drawing/2014/main" id="{6A336DAF-8044-482F-B54D-F4F56A49CA9F}"/>
              </a:ext>
            </a:extLst>
          </p:cNvPr>
          <p:cNvSpPr/>
          <p:nvPr/>
        </p:nvSpPr>
        <p:spPr bwMode="auto">
          <a:xfrm>
            <a:off x="3022629" y="2383313"/>
            <a:ext cx="45719" cy="45719"/>
          </a:xfrm>
          <a:prstGeom prst="ellipse">
            <a:avLst/>
          </a:prstGeom>
          <a:solidFill>
            <a:schemeClr val="accent1"/>
          </a:solidFill>
          <a:ln w="28575">
            <a:solidFill>
              <a:schemeClr val="accent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202" name="Oval 201">
            <a:extLst>
              <a:ext uri="{FF2B5EF4-FFF2-40B4-BE49-F238E27FC236}">
                <a16:creationId xmlns:a16="http://schemas.microsoft.com/office/drawing/2014/main" id="{33F278C5-DABB-41E0-AB27-641EDF6BBD6F}"/>
              </a:ext>
            </a:extLst>
          </p:cNvPr>
          <p:cNvSpPr/>
          <p:nvPr/>
        </p:nvSpPr>
        <p:spPr bwMode="auto">
          <a:xfrm>
            <a:off x="3059586" y="2432446"/>
            <a:ext cx="45719" cy="45719"/>
          </a:xfrm>
          <a:prstGeom prst="ellipse">
            <a:avLst/>
          </a:prstGeom>
          <a:solidFill>
            <a:schemeClr val="accent1"/>
          </a:solidFill>
          <a:ln w="28575">
            <a:solidFill>
              <a:schemeClr val="accent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203" name="Oval 202">
            <a:extLst>
              <a:ext uri="{FF2B5EF4-FFF2-40B4-BE49-F238E27FC236}">
                <a16:creationId xmlns:a16="http://schemas.microsoft.com/office/drawing/2014/main" id="{CBB116D5-E4AF-4D17-AB12-D197AD9FE411}"/>
              </a:ext>
            </a:extLst>
          </p:cNvPr>
          <p:cNvSpPr/>
          <p:nvPr/>
        </p:nvSpPr>
        <p:spPr bwMode="auto">
          <a:xfrm>
            <a:off x="3395262" y="2624635"/>
            <a:ext cx="45719" cy="45719"/>
          </a:xfrm>
          <a:prstGeom prst="ellipse">
            <a:avLst/>
          </a:prstGeom>
          <a:solidFill>
            <a:schemeClr val="accent1"/>
          </a:solidFill>
          <a:ln w="28575">
            <a:solidFill>
              <a:schemeClr val="accent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204" name="Oval 203">
            <a:extLst>
              <a:ext uri="{FF2B5EF4-FFF2-40B4-BE49-F238E27FC236}">
                <a16:creationId xmlns:a16="http://schemas.microsoft.com/office/drawing/2014/main" id="{46FC6E8D-0E51-4730-9952-9F8C26D1C5DF}"/>
              </a:ext>
            </a:extLst>
          </p:cNvPr>
          <p:cNvSpPr/>
          <p:nvPr/>
        </p:nvSpPr>
        <p:spPr bwMode="auto">
          <a:xfrm>
            <a:off x="3116572" y="2432446"/>
            <a:ext cx="45719" cy="45719"/>
          </a:xfrm>
          <a:prstGeom prst="ellipse">
            <a:avLst/>
          </a:prstGeom>
          <a:solidFill>
            <a:schemeClr val="accent1"/>
          </a:solidFill>
          <a:ln w="28575">
            <a:solidFill>
              <a:schemeClr val="accent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205" name="Oval 204">
            <a:extLst>
              <a:ext uri="{FF2B5EF4-FFF2-40B4-BE49-F238E27FC236}">
                <a16:creationId xmlns:a16="http://schemas.microsoft.com/office/drawing/2014/main" id="{B2A0FFA6-D628-4328-BCF3-5F9F82F19E79}"/>
              </a:ext>
            </a:extLst>
          </p:cNvPr>
          <p:cNvSpPr/>
          <p:nvPr/>
        </p:nvSpPr>
        <p:spPr bwMode="auto">
          <a:xfrm>
            <a:off x="3216283" y="2482284"/>
            <a:ext cx="45719" cy="45719"/>
          </a:xfrm>
          <a:prstGeom prst="ellipse">
            <a:avLst/>
          </a:prstGeom>
          <a:solidFill>
            <a:schemeClr val="accent1"/>
          </a:solidFill>
          <a:ln w="28575">
            <a:solidFill>
              <a:schemeClr val="accent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206" name="Oval 205">
            <a:extLst>
              <a:ext uri="{FF2B5EF4-FFF2-40B4-BE49-F238E27FC236}">
                <a16:creationId xmlns:a16="http://schemas.microsoft.com/office/drawing/2014/main" id="{F004DBE2-EED6-4EE8-921C-2129064FABA1}"/>
              </a:ext>
            </a:extLst>
          </p:cNvPr>
          <p:cNvSpPr/>
          <p:nvPr/>
        </p:nvSpPr>
        <p:spPr bwMode="auto">
          <a:xfrm>
            <a:off x="3262551" y="2475042"/>
            <a:ext cx="45719" cy="45719"/>
          </a:xfrm>
          <a:prstGeom prst="ellipse">
            <a:avLst/>
          </a:prstGeom>
          <a:solidFill>
            <a:schemeClr val="accent1"/>
          </a:solidFill>
          <a:ln w="28575">
            <a:solidFill>
              <a:schemeClr val="accent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207" name="Oval 206">
            <a:extLst>
              <a:ext uri="{FF2B5EF4-FFF2-40B4-BE49-F238E27FC236}">
                <a16:creationId xmlns:a16="http://schemas.microsoft.com/office/drawing/2014/main" id="{5228D6CC-45CB-4B20-9F23-6CAEDB7266F0}"/>
              </a:ext>
            </a:extLst>
          </p:cNvPr>
          <p:cNvSpPr/>
          <p:nvPr/>
        </p:nvSpPr>
        <p:spPr bwMode="auto">
          <a:xfrm>
            <a:off x="3328963" y="2554557"/>
            <a:ext cx="45719" cy="45719"/>
          </a:xfrm>
          <a:prstGeom prst="ellipse">
            <a:avLst/>
          </a:prstGeom>
          <a:solidFill>
            <a:schemeClr val="accent1"/>
          </a:solidFill>
          <a:ln w="28575">
            <a:solidFill>
              <a:schemeClr val="accent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208" name="Oval 207">
            <a:extLst>
              <a:ext uri="{FF2B5EF4-FFF2-40B4-BE49-F238E27FC236}">
                <a16:creationId xmlns:a16="http://schemas.microsoft.com/office/drawing/2014/main" id="{6AE7DF54-C169-4B46-986C-B510490DB6C9}"/>
              </a:ext>
            </a:extLst>
          </p:cNvPr>
          <p:cNvSpPr/>
          <p:nvPr/>
        </p:nvSpPr>
        <p:spPr bwMode="auto">
          <a:xfrm>
            <a:off x="3433987" y="2623698"/>
            <a:ext cx="45719" cy="45719"/>
          </a:xfrm>
          <a:prstGeom prst="ellipse">
            <a:avLst/>
          </a:prstGeom>
          <a:solidFill>
            <a:schemeClr val="accent1"/>
          </a:solidFill>
          <a:ln w="28575">
            <a:solidFill>
              <a:schemeClr val="accent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209" name="Oval 208">
            <a:extLst>
              <a:ext uri="{FF2B5EF4-FFF2-40B4-BE49-F238E27FC236}">
                <a16:creationId xmlns:a16="http://schemas.microsoft.com/office/drawing/2014/main" id="{49D013DA-F526-44BC-BF07-627B1FE2E3CA}"/>
              </a:ext>
            </a:extLst>
          </p:cNvPr>
          <p:cNvSpPr/>
          <p:nvPr/>
        </p:nvSpPr>
        <p:spPr bwMode="auto">
          <a:xfrm>
            <a:off x="3479706" y="2623697"/>
            <a:ext cx="45719" cy="45719"/>
          </a:xfrm>
          <a:prstGeom prst="ellipse">
            <a:avLst/>
          </a:prstGeom>
          <a:solidFill>
            <a:schemeClr val="accent1"/>
          </a:solidFill>
          <a:ln w="28575">
            <a:solidFill>
              <a:schemeClr val="accent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210" name="Oval 209">
            <a:extLst>
              <a:ext uri="{FF2B5EF4-FFF2-40B4-BE49-F238E27FC236}">
                <a16:creationId xmlns:a16="http://schemas.microsoft.com/office/drawing/2014/main" id="{E2612C56-3EA4-40A6-A2A7-ADCB4848417F}"/>
              </a:ext>
            </a:extLst>
          </p:cNvPr>
          <p:cNvSpPr/>
          <p:nvPr/>
        </p:nvSpPr>
        <p:spPr bwMode="auto">
          <a:xfrm>
            <a:off x="3562379" y="2720368"/>
            <a:ext cx="45719" cy="45719"/>
          </a:xfrm>
          <a:prstGeom prst="ellipse">
            <a:avLst/>
          </a:prstGeom>
          <a:solidFill>
            <a:schemeClr val="accent1"/>
          </a:solidFill>
          <a:ln w="28575">
            <a:solidFill>
              <a:schemeClr val="accent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211" name="Oval 210">
            <a:extLst>
              <a:ext uri="{FF2B5EF4-FFF2-40B4-BE49-F238E27FC236}">
                <a16:creationId xmlns:a16="http://schemas.microsoft.com/office/drawing/2014/main" id="{7E980262-E5B7-4123-9D07-DD7A08E51DB4}"/>
              </a:ext>
            </a:extLst>
          </p:cNvPr>
          <p:cNvSpPr/>
          <p:nvPr/>
        </p:nvSpPr>
        <p:spPr bwMode="auto">
          <a:xfrm>
            <a:off x="3633465" y="2720367"/>
            <a:ext cx="45719" cy="45719"/>
          </a:xfrm>
          <a:prstGeom prst="ellipse">
            <a:avLst/>
          </a:prstGeom>
          <a:solidFill>
            <a:schemeClr val="accent1"/>
          </a:solidFill>
          <a:ln w="28575">
            <a:solidFill>
              <a:schemeClr val="accent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212" name="Oval 211">
            <a:extLst>
              <a:ext uri="{FF2B5EF4-FFF2-40B4-BE49-F238E27FC236}">
                <a16:creationId xmlns:a16="http://schemas.microsoft.com/office/drawing/2014/main" id="{476A76B1-6660-4178-A807-E5A161CDD6BB}"/>
              </a:ext>
            </a:extLst>
          </p:cNvPr>
          <p:cNvSpPr/>
          <p:nvPr/>
        </p:nvSpPr>
        <p:spPr bwMode="auto">
          <a:xfrm>
            <a:off x="3852462" y="3081835"/>
            <a:ext cx="45719" cy="45719"/>
          </a:xfrm>
          <a:prstGeom prst="ellipse">
            <a:avLst/>
          </a:prstGeom>
          <a:solidFill>
            <a:schemeClr val="accent1"/>
          </a:solidFill>
          <a:ln w="28575">
            <a:solidFill>
              <a:schemeClr val="accent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213" name="Oval 212">
            <a:extLst>
              <a:ext uri="{FF2B5EF4-FFF2-40B4-BE49-F238E27FC236}">
                <a16:creationId xmlns:a16="http://schemas.microsoft.com/office/drawing/2014/main" id="{EAF6C1AC-2709-4889-8CD7-D7B7FB80F24D}"/>
              </a:ext>
            </a:extLst>
          </p:cNvPr>
          <p:cNvSpPr/>
          <p:nvPr/>
        </p:nvSpPr>
        <p:spPr bwMode="auto">
          <a:xfrm>
            <a:off x="3599349" y="2722214"/>
            <a:ext cx="45719" cy="45719"/>
          </a:xfrm>
          <a:prstGeom prst="ellipse">
            <a:avLst/>
          </a:prstGeom>
          <a:solidFill>
            <a:schemeClr val="accent1"/>
          </a:solidFill>
          <a:ln w="28575">
            <a:solidFill>
              <a:schemeClr val="accent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214" name="Oval 213">
            <a:extLst>
              <a:ext uri="{FF2B5EF4-FFF2-40B4-BE49-F238E27FC236}">
                <a16:creationId xmlns:a16="http://schemas.microsoft.com/office/drawing/2014/main" id="{F019929F-F816-419F-B2EF-F37E884ABFA2}"/>
              </a:ext>
            </a:extLst>
          </p:cNvPr>
          <p:cNvSpPr/>
          <p:nvPr/>
        </p:nvSpPr>
        <p:spPr bwMode="auto">
          <a:xfrm>
            <a:off x="3678586" y="2723764"/>
            <a:ext cx="45719" cy="45719"/>
          </a:xfrm>
          <a:prstGeom prst="ellipse">
            <a:avLst/>
          </a:prstGeom>
          <a:solidFill>
            <a:schemeClr val="accent1"/>
          </a:solidFill>
          <a:ln w="28575">
            <a:solidFill>
              <a:schemeClr val="accent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215" name="Oval 214">
            <a:extLst>
              <a:ext uri="{FF2B5EF4-FFF2-40B4-BE49-F238E27FC236}">
                <a16:creationId xmlns:a16="http://schemas.microsoft.com/office/drawing/2014/main" id="{1C97985C-2116-4783-8DBF-C5BD24540051}"/>
              </a:ext>
            </a:extLst>
          </p:cNvPr>
          <p:cNvSpPr/>
          <p:nvPr/>
        </p:nvSpPr>
        <p:spPr bwMode="auto">
          <a:xfrm>
            <a:off x="3724874" y="2723764"/>
            <a:ext cx="45719" cy="45719"/>
          </a:xfrm>
          <a:prstGeom prst="ellipse">
            <a:avLst/>
          </a:prstGeom>
          <a:solidFill>
            <a:schemeClr val="accent1"/>
          </a:solidFill>
          <a:ln w="28575">
            <a:solidFill>
              <a:schemeClr val="accent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216" name="Oval 215">
            <a:extLst>
              <a:ext uri="{FF2B5EF4-FFF2-40B4-BE49-F238E27FC236}">
                <a16:creationId xmlns:a16="http://schemas.microsoft.com/office/drawing/2014/main" id="{34CCE4A2-5067-4460-BF33-471B8FD85620}"/>
              </a:ext>
            </a:extLst>
          </p:cNvPr>
          <p:cNvSpPr/>
          <p:nvPr/>
        </p:nvSpPr>
        <p:spPr bwMode="auto">
          <a:xfrm>
            <a:off x="3801349" y="2717193"/>
            <a:ext cx="45719" cy="45719"/>
          </a:xfrm>
          <a:prstGeom prst="ellipse">
            <a:avLst/>
          </a:prstGeom>
          <a:solidFill>
            <a:schemeClr val="accent1"/>
          </a:solidFill>
          <a:ln w="28575">
            <a:solidFill>
              <a:schemeClr val="accent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217" name="Oval 216">
            <a:extLst>
              <a:ext uri="{FF2B5EF4-FFF2-40B4-BE49-F238E27FC236}">
                <a16:creationId xmlns:a16="http://schemas.microsoft.com/office/drawing/2014/main" id="{D3D69E3B-D55D-4A74-BE36-90C0524FE371}"/>
              </a:ext>
            </a:extLst>
          </p:cNvPr>
          <p:cNvSpPr/>
          <p:nvPr/>
        </p:nvSpPr>
        <p:spPr bwMode="auto">
          <a:xfrm>
            <a:off x="4040179" y="3083182"/>
            <a:ext cx="45719" cy="45719"/>
          </a:xfrm>
          <a:prstGeom prst="ellipse">
            <a:avLst/>
          </a:prstGeom>
          <a:solidFill>
            <a:schemeClr val="accent1"/>
          </a:solidFill>
          <a:ln w="28575">
            <a:solidFill>
              <a:schemeClr val="accent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219" name="Freeform: Shape 218">
            <a:extLst>
              <a:ext uri="{FF2B5EF4-FFF2-40B4-BE49-F238E27FC236}">
                <a16:creationId xmlns:a16="http://schemas.microsoft.com/office/drawing/2014/main" id="{260CDC9D-938E-4F94-98E3-19515B7C64BF}"/>
              </a:ext>
            </a:extLst>
          </p:cNvPr>
          <p:cNvSpPr/>
          <p:nvPr/>
        </p:nvSpPr>
        <p:spPr bwMode="auto">
          <a:xfrm>
            <a:off x="7700963" y="1926431"/>
            <a:ext cx="3117056" cy="1081088"/>
          </a:xfrm>
          <a:custGeom>
            <a:avLst/>
            <a:gdLst>
              <a:gd name="connsiteX0" fmla="*/ 0 w 3117056"/>
              <a:gd name="connsiteY0" fmla="*/ 0 h 1081088"/>
              <a:gd name="connsiteX1" fmla="*/ 419100 w 3117056"/>
              <a:gd name="connsiteY1" fmla="*/ 0 h 1081088"/>
              <a:gd name="connsiteX2" fmla="*/ 419100 w 3117056"/>
              <a:gd name="connsiteY2" fmla="*/ 30957 h 1081088"/>
              <a:gd name="connsiteX3" fmla="*/ 507206 w 3117056"/>
              <a:gd name="connsiteY3" fmla="*/ 30957 h 1081088"/>
              <a:gd name="connsiteX4" fmla="*/ 507206 w 3117056"/>
              <a:gd name="connsiteY4" fmla="*/ 83344 h 1081088"/>
              <a:gd name="connsiteX5" fmla="*/ 842962 w 3117056"/>
              <a:gd name="connsiteY5" fmla="*/ 83344 h 1081088"/>
              <a:gd name="connsiteX6" fmla="*/ 842962 w 3117056"/>
              <a:gd name="connsiteY6" fmla="*/ 126207 h 1081088"/>
              <a:gd name="connsiteX7" fmla="*/ 900112 w 3117056"/>
              <a:gd name="connsiteY7" fmla="*/ 126207 h 1081088"/>
              <a:gd name="connsiteX8" fmla="*/ 900112 w 3117056"/>
              <a:gd name="connsiteY8" fmla="*/ 204788 h 1081088"/>
              <a:gd name="connsiteX9" fmla="*/ 985837 w 3117056"/>
              <a:gd name="connsiteY9" fmla="*/ 204788 h 1081088"/>
              <a:gd name="connsiteX10" fmla="*/ 985837 w 3117056"/>
              <a:gd name="connsiteY10" fmla="*/ 252413 h 1081088"/>
              <a:gd name="connsiteX11" fmla="*/ 1050131 w 3117056"/>
              <a:gd name="connsiteY11" fmla="*/ 252413 h 1081088"/>
              <a:gd name="connsiteX12" fmla="*/ 1050131 w 3117056"/>
              <a:gd name="connsiteY12" fmla="*/ 290513 h 1081088"/>
              <a:gd name="connsiteX13" fmla="*/ 1343025 w 3117056"/>
              <a:gd name="connsiteY13" fmla="*/ 290513 h 1081088"/>
              <a:gd name="connsiteX14" fmla="*/ 1343025 w 3117056"/>
              <a:gd name="connsiteY14" fmla="*/ 350044 h 1081088"/>
              <a:gd name="connsiteX15" fmla="*/ 1438275 w 3117056"/>
              <a:gd name="connsiteY15" fmla="*/ 350044 h 1081088"/>
              <a:gd name="connsiteX16" fmla="*/ 1438275 w 3117056"/>
              <a:gd name="connsiteY16" fmla="*/ 404813 h 1081088"/>
              <a:gd name="connsiteX17" fmla="*/ 1547812 w 3117056"/>
              <a:gd name="connsiteY17" fmla="*/ 404813 h 1081088"/>
              <a:gd name="connsiteX18" fmla="*/ 1547812 w 3117056"/>
              <a:gd name="connsiteY18" fmla="*/ 497682 h 1081088"/>
              <a:gd name="connsiteX19" fmla="*/ 1659731 w 3117056"/>
              <a:gd name="connsiteY19" fmla="*/ 497682 h 1081088"/>
              <a:gd name="connsiteX20" fmla="*/ 1659731 w 3117056"/>
              <a:gd name="connsiteY20" fmla="*/ 583407 h 1081088"/>
              <a:gd name="connsiteX21" fmla="*/ 1769268 w 3117056"/>
              <a:gd name="connsiteY21" fmla="*/ 583407 h 1081088"/>
              <a:gd name="connsiteX22" fmla="*/ 1769268 w 3117056"/>
              <a:gd name="connsiteY22" fmla="*/ 700088 h 1081088"/>
              <a:gd name="connsiteX23" fmla="*/ 2174081 w 3117056"/>
              <a:gd name="connsiteY23" fmla="*/ 700088 h 1081088"/>
              <a:gd name="connsiteX24" fmla="*/ 2169318 w 3117056"/>
              <a:gd name="connsiteY24" fmla="*/ 726282 h 1081088"/>
              <a:gd name="connsiteX25" fmla="*/ 2169318 w 3117056"/>
              <a:gd name="connsiteY25" fmla="*/ 1081088 h 1081088"/>
              <a:gd name="connsiteX26" fmla="*/ 3117056 w 3117056"/>
              <a:gd name="connsiteY26" fmla="*/ 1081088 h 1081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117056" h="1081088">
                <a:moveTo>
                  <a:pt x="0" y="0"/>
                </a:moveTo>
                <a:lnTo>
                  <a:pt x="419100" y="0"/>
                </a:lnTo>
                <a:lnTo>
                  <a:pt x="419100" y="30957"/>
                </a:lnTo>
                <a:lnTo>
                  <a:pt x="507206" y="30957"/>
                </a:lnTo>
                <a:lnTo>
                  <a:pt x="507206" y="83344"/>
                </a:lnTo>
                <a:lnTo>
                  <a:pt x="842962" y="83344"/>
                </a:lnTo>
                <a:lnTo>
                  <a:pt x="842962" y="126207"/>
                </a:lnTo>
                <a:lnTo>
                  <a:pt x="900112" y="126207"/>
                </a:lnTo>
                <a:lnTo>
                  <a:pt x="900112" y="204788"/>
                </a:lnTo>
                <a:lnTo>
                  <a:pt x="985837" y="204788"/>
                </a:lnTo>
                <a:lnTo>
                  <a:pt x="985837" y="252413"/>
                </a:lnTo>
                <a:lnTo>
                  <a:pt x="1050131" y="252413"/>
                </a:lnTo>
                <a:lnTo>
                  <a:pt x="1050131" y="290513"/>
                </a:lnTo>
                <a:lnTo>
                  <a:pt x="1343025" y="290513"/>
                </a:lnTo>
                <a:lnTo>
                  <a:pt x="1343025" y="350044"/>
                </a:lnTo>
                <a:lnTo>
                  <a:pt x="1438275" y="350044"/>
                </a:lnTo>
                <a:lnTo>
                  <a:pt x="1438275" y="404813"/>
                </a:lnTo>
                <a:lnTo>
                  <a:pt x="1547812" y="404813"/>
                </a:lnTo>
                <a:lnTo>
                  <a:pt x="1547812" y="497682"/>
                </a:lnTo>
                <a:lnTo>
                  <a:pt x="1659731" y="497682"/>
                </a:lnTo>
                <a:lnTo>
                  <a:pt x="1659731" y="583407"/>
                </a:lnTo>
                <a:lnTo>
                  <a:pt x="1769268" y="583407"/>
                </a:lnTo>
                <a:lnTo>
                  <a:pt x="1769268" y="700088"/>
                </a:lnTo>
                <a:lnTo>
                  <a:pt x="2174081" y="700088"/>
                </a:lnTo>
                <a:lnTo>
                  <a:pt x="2169318" y="726282"/>
                </a:lnTo>
                <a:lnTo>
                  <a:pt x="2169318" y="1081088"/>
                </a:lnTo>
                <a:lnTo>
                  <a:pt x="3117056" y="1081088"/>
                </a:lnTo>
              </a:path>
            </a:pathLst>
          </a:custGeom>
          <a:noFill/>
          <a:ln w="28575">
            <a:solidFill>
              <a:schemeClr val="accent1"/>
            </a:solidFill>
            <a:miter lim="800000"/>
            <a:headEnd/>
            <a:tailEnd/>
          </a:ln>
          <a:extLst>
            <a:ext uri="{909E8E84-426E-40DD-AFC4-6F175D3DCCD1}">
              <a14:hiddenFill xmlns:a14="http://schemas.microsoft.com/office/drawing/2010/main">
                <a:noFill/>
              </a14:hiddenFill>
            </a:ext>
          </a:extLst>
        </p:spPr>
        <p:txBody>
          <a:bodyPr rtlCol="0" anchor="ctr"/>
          <a:lstStyle/>
          <a:p>
            <a:pPr algn="ctr"/>
            <a:endParaRPr lang="en-US"/>
          </a:p>
        </p:txBody>
      </p:sp>
      <p:sp>
        <p:nvSpPr>
          <p:cNvPr id="220" name="Freeform: Shape 219">
            <a:extLst>
              <a:ext uri="{FF2B5EF4-FFF2-40B4-BE49-F238E27FC236}">
                <a16:creationId xmlns:a16="http://schemas.microsoft.com/office/drawing/2014/main" id="{23DD718C-33E7-4DCE-8F57-0CC14E7CD1CB}"/>
              </a:ext>
            </a:extLst>
          </p:cNvPr>
          <p:cNvSpPr/>
          <p:nvPr/>
        </p:nvSpPr>
        <p:spPr bwMode="auto">
          <a:xfrm>
            <a:off x="7698581" y="1928813"/>
            <a:ext cx="2121694" cy="838200"/>
          </a:xfrm>
          <a:custGeom>
            <a:avLst/>
            <a:gdLst>
              <a:gd name="connsiteX0" fmla="*/ 0 w 2121694"/>
              <a:gd name="connsiteY0" fmla="*/ 0 h 838200"/>
              <a:gd name="connsiteX1" fmla="*/ 195263 w 2121694"/>
              <a:gd name="connsiteY1" fmla="*/ 0 h 838200"/>
              <a:gd name="connsiteX2" fmla="*/ 195263 w 2121694"/>
              <a:gd name="connsiteY2" fmla="*/ 104775 h 838200"/>
              <a:gd name="connsiteX3" fmla="*/ 459582 w 2121694"/>
              <a:gd name="connsiteY3" fmla="*/ 104775 h 838200"/>
              <a:gd name="connsiteX4" fmla="*/ 459582 w 2121694"/>
              <a:gd name="connsiteY4" fmla="*/ 214312 h 838200"/>
              <a:gd name="connsiteX5" fmla="*/ 507207 w 2121694"/>
              <a:gd name="connsiteY5" fmla="*/ 214312 h 838200"/>
              <a:gd name="connsiteX6" fmla="*/ 507207 w 2121694"/>
              <a:gd name="connsiteY6" fmla="*/ 319087 h 838200"/>
              <a:gd name="connsiteX7" fmla="*/ 533400 w 2121694"/>
              <a:gd name="connsiteY7" fmla="*/ 319087 h 838200"/>
              <a:gd name="connsiteX8" fmla="*/ 533400 w 2121694"/>
              <a:gd name="connsiteY8" fmla="*/ 426243 h 838200"/>
              <a:gd name="connsiteX9" fmla="*/ 685800 w 2121694"/>
              <a:gd name="connsiteY9" fmla="*/ 426243 h 838200"/>
              <a:gd name="connsiteX10" fmla="*/ 685800 w 2121694"/>
              <a:gd name="connsiteY10" fmla="*/ 528637 h 838200"/>
              <a:gd name="connsiteX11" fmla="*/ 714375 w 2121694"/>
              <a:gd name="connsiteY11" fmla="*/ 528637 h 838200"/>
              <a:gd name="connsiteX12" fmla="*/ 714375 w 2121694"/>
              <a:gd name="connsiteY12" fmla="*/ 628650 h 838200"/>
              <a:gd name="connsiteX13" fmla="*/ 790575 w 2121694"/>
              <a:gd name="connsiteY13" fmla="*/ 628650 h 838200"/>
              <a:gd name="connsiteX14" fmla="*/ 790575 w 2121694"/>
              <a:gd name="connsiteY14" fmla="*/ 733425 h 838200"/>
              <a:gd name="connsiteX15" fmla="*/ 916782 w 2121694"/>
              <a:gd name="connsiteY15" fmla="*/ 733425 h 838200"/>
              <a:gd name="connsiteX16" fmla="*/ 916782 w 2121694"/>
              <a:gd name="connsiteY16" fmla="*/ 838200 h 838200"/>
              <a:gd name="connsiteX17" fmla="*/ 2121694 w 2121694"/>
              <a:gd name="connsiteY17" fmla="*/ 838200 h 83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21694" h="838200">
                <a:moveTo>
                  <a:pt x="0" y="0"/>
                </a:moveTo>
                <a:lnTo>
                  <a:pt x="195263" y="0"/>
                </a:lnTo>
                <a:lnTo>
                  <a:pt x="195263" y="104775"/>
                </a:lnTo>
                <a:lnTo>
                  <a:pt x="459582" y="104775"/>
                </a:lnTo>
                <a:lnTo>
                  <a:pt x="459582" y="214312"/>
                </a:lnTo>
                <a:lnTo>
                  <a:pt x="507207" y="214312"/>
                </a:lnTo>
                <a:lnTo>
                  <a:pt x="507207" y="319087"/>
                </a:lnTo>
                <a:lnTo>
                  <a:pt x="533400" y="319087"/>
                </a:lnTo>
                <a:lnTo>
                  <a:pt x="533400" y="426243"/>
                </a:lnTo>
                <a:lnTo>
                  <a:pt x="685800" y="426243"/>
                </a:lnTo>
                <a:lnTo>
                  <a:pt x="685800" y="528637"/>
                </a:lnTo>
                <a:lnTo>
                  <a:pt x="714375" y="528637"/>
                </a:lnTo>
                <a:lnTo>
                  <a:pt x="714375" y="628650"/>
                </a:lnTo>
                <a:lnTo>
                  <a:pt x="790575" y="628650"/>
                </a:lnTo>
                <a:lnTo>
                  <a:pt x="790575" y="733425"/>
                </a:lnTo>
                <a:lnTo>
                  <a:pt x="916782" y="733425"/>
                </a:lnTo>
                <a:lnTo>
                  <a:pt x="916782" y="838200"/>
                </a:lnTo>
                <a:lnTo>
                  <a:pt x="2121694" y="838200"/>
                </a:lnTo>
              </a:path>
            </a:pathLst>
          </a:custGeom>
          <a:noFill/>
          <a:ln w="28575">
            <a:solidFill>
              <a:schemeClr val="accent3"/>
            </a:solidFill>
            <a:miter lim="800000"/>
            <a:headEnd/>
            <a:tailEnd/>
          </a:ln>
          <a:extLst>
            <a:ext uri="{909E8E84-426E-40DD-AFC4-6F175D3DCCD1}">
              <a14:hiddenFill xmlns:a14="http://schemas.microsoft.com/office/drawing/2010/main">
                <a:noFill/>
              </a14:hiddenFill>
            </a:ext>
          </a:extLst>
        </p:spPr>
        <p:txBody>
          <a:bodyPr rtlCol="0" anchor="ctr"/>
          <a:lstStyle/>
          <a:p>
            <a:pPr algn="ctr"/>
            <a:endParaRPr lang="en-US"/>
          </a:p>
        </p:txBody>
      </p:sp>
      <p:sp>
        <p:nvSpPr>
          <p:cNvPr id="221" name="Oval 220">
            <a:extLst>
              <a:ext uri="{FF2B5EF4-FFF2-40B4-BE49-F238E27FC236}">
                <a16:creationId xmlns:a16="http://schemas.microsoft.com/office/drawing/2014/main" id="{6710131A-C6F2-44C4-A0F8-94CB5FB3D59E}"/>
              </a:ext>
            </a:extLst>
          </p:cNvPr>
          <p:cNvSpPr/>
          <p:nvPr/>
        </p:nvSpPr>
        <p:spPr bwMode="auto">
          <a:xfrm>
            <a:off x="8432388" y="1986060"/>
            <a:ext cx="45719" cy="45719"/>
          </a:xfrm>
          <a:prstGeom prst="ellipse">
            <a:avLst/>
          </a:prstGeom>
          <a:solidFill>
            <a:schemeClr val="accent1"/>
          </a:solidFill>
          <a:ln w="28575">
            <a:solidFill>
              <a:schemeClr val="accent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222" name="Oval 221">
            <a:extLst>
              <a:ext uri="{FF2B5EF4-FFF2-40B4-BE49-F238E27FC236}">
                <a16:creationId xmlns:a16="http://schemas.microsoft.com/office/drawing/2014/main" id="{69D16F1D-6EA7-43E4-8BAB-8ABD5AB37432}"/>
              </a:ext>
            </a:extLst>
          </p:cNvPr>
          <p:cNvSpPr/>
          <p:nvPr/>
        </p:nvSpPr>
        <p:spPr bwMode="auto">
          <a:xfrm>
            <a:off x="8723662" y="2184646"/>
            <a:ext cx="45719" cy="45719"/>
          </a:xfrm>
          <a:prstGeom prst="ellipse">
            <a:avLst/>
          </a:prstGeom>
          <a:solidFill>
            <a:schemeClr val="accent1"/>
          </a:solidFill>
          <a:ln w="28575">
            <a:solidFill>
              <a:schemeClr val="accent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223" name="Oval 222">
            <a:extLst>
              <a:ext uri="{FF2B5EF4-FFF2-40B4-BE49-F238E27FC236}">
                <a16:creationId xmlns:a16="http://schemas.microsoft.com/office/drawing/2014/main" id="{F7479989-3E31-472E-B201-7CAB6B4188CA}"/>
              </a:ext>
            </a:extLst>
          </p:cNvPr>
          <p:cNvSpPr/>
          <p:nvPr/>
        </p:nvSpPr>
        <p:spPr bwMode="auto">
          <a:xfrm>
            <a:off x="8815034" y="2184646"/>
            <a:ext cx="45719" cy="45719"/>
          </a:xfrm>
          <a:prstGeom prst="ellipse">
            <a:avLst/>
          </a:prstGeom>
          <a:solidFill>
            <a:schemeClr val="accent1"/>
          </a:solidFill>
          <a:ln w="28575">
            <a:solidFill>
              <a:schemeClr val="accent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224" name="Oval 223">
            <a:extLst>
              <a:ext uri="{FF2B5EF4-FFF2-40B4-BE49-F238E27FC236}">
                <a16:creationId xmlns:a16="http://schemas.microsoft.com/office/drawing/2014/main" id="{1DAC9F89-F54A-4B56-AC27-AB89B395582C}"/>
              </a:ext>
            </a:extLst>
          </p:cNvPr>
          <p:cNvSpPr/>
          <p:nvPr/>
        </p:nvSpPr>
        <p:spPr bwMode="auto">
          <a:xfrm>
            <a:off x="8872726" y="2188315"/>
            <a:ext cx="45719" cy="45719"/>
          </a:xfrm>
          <a:prstGeom prst="ellipse">
            <a:avLst/>
          </a:prstGeom>
          <a:solidFill>
            <a:schemeClr val="accent1"/>
          </a:solidFill>
          <a:ln w="28575">
            <a:solidFill>
              <a:schemeClr val="accent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225" name="Oval 224">
            <a:extLst>
              <a:ext uri="{FF2B5EF4-FFF2-40B4-BE49-F238E27FC236}">
                <a16:creationId xmlns:a16="http://schemas.microsoft.com/office/drawing/2014/main" id="{A424520D-B964-4228-A5CE-28F20C584BB9}"/>
              </a:ext>
            </a:extLst>
          </p:cNvPr>
          <p:cNvSpPr/>
          <p:nvPr/>
        </p:nvSpPr>
        <p:spPr bwMode="auto">
          <a:xfrm>
            <a:off x="8921742" y="2188575"/>
            <a:ext cx="45719" cy="45719"/>
          </a:xfrm>
          <a:prstGeom prst="ellipse">
            <a:avLst/>
          </a:prstGeom>
          <a:solidFill>
            <a:schemeClr val="accent1"/>
          </a:solidFill>
          <a:ln w="28575">
            <a:solidFill>
              <a:schemeClr val="accent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226" name="Oval 225">
            <a:extLst>
              <a:ext uri="{FF2B5EF4-FFF2-40B4-BE49-F238E27FC236}">
                <a16:creationId xmlns:a16="http://schemas.microsoft.com/office/drawing/2014/main" id="{8FA33A75-0053-4938-A8B0-B7A340F9169D}"/>
              </a:ext>
            </a:extLst>
          </p:cNvPr>
          <p:cNvSpPr/>
          <p:nvPr/>
        </p:nvSpPr>
        <p:spPr bwMode="auto">
          <a:xfrm>
            <a:off x="8964338" y="2188851"/>
            <a:ext cx="45719" cy="45719"/>
          </a:xfrm>
          <a:prstGeom prst="ellipse">
            <a:avLst/>
          </a:prstGeom>
          <a:solidFill>
            <a:schemeClr val="accent1"/>
          </a:solidFill>
          <a:ln w="28575">
            <a:solidFill>
              <a:schemeClr val="accent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227" name="Oval 226">
            <a:extLst>
              <a:ext uri="{FF2B5EF4-FFF2-40B4-BE49-F238E27FC236}">
                <a16:creationId xmlns:a16="http://schemas.microsoft.com/office/drawing/2014/main" id="{1966926C-821E-4D47-9901-95E617B9E1AC}"/>
              </a:ext>
            </a:extLst>
          </p:cNvPr>
          <p:cNvSpPr/>
          <p:nvPr/>
        </p:nvSpPr>
        <p:spPr bwMode="auto">
          <a:xfrm>
            <a:off x="9016756" y="2248666"/>
            <a:ext cx="45719" cy="45719"/>
          </a:xfrm>
          <a:prstGeom prst="ellipse">
            <a:avLst/>
          </a:prstGeom>
          <a:solidFill>
            <a:schemeClr val="accent1"/>
          </a:solidFill>
          <a:ln w="28575">
            <a:solidFill>
              <a:schemeClr val="accent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228" name="Oval 227">
            <a:extLst>
              <a:ext uri="{FF2B5EF4-FFF2-40B4-BE49-F238E27FC236}">
                <a16:creationId xmlns:a16="http://schemas.microsoft.com/office/drawing/2014/main" id="{06CF2A00-863C-4601-B0D0-1B285139C36A}"/>
              </a:ext>
            </a:extLst>
          </p:cNvPr>
          <p:cNvSpPr/>
          <p:nvPr/>
        </p:nvSpPr>
        <p:spPr bwMode="auto">
          <a:xfrm>
            <a:off x="9050733" y="2252802"/>
            <a:ext cx="45719" cy="45719"/>
          </a:xfrm>
          <a:prstGeom prst="ellipse">
            <a:avLst/>
          </a:prstGeom>
          <a:solidFill>
            <a:schemeClr val="accent1"/>
          </a:solidFill>
          <a:ln w="28575">
            <a:solidFill>
              <a:schemeClr val="accent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229" name="Oval 228">
            <a:extLst>
              <a:ext uri="{FF2B5EF4-FFF2-40B4-BE49-F238E27FC236}">
                <a16:creationId xmlns:a16="http://schemas.microsoft.com/office/drawing/2014/main" id="{B2622870-0661-428D-8BDD-5C7EB86A7DAC}"/>
              </a:ext>
            </a:extLst>
          </p:cNvPr>
          <p:cNvSpPr/>
          <p:nvPr/>
        </p:nvSpPr>
        <p:spPr bwMode="auto">
          <a:xfrm>
            <a:off x="9087703" y="2252802"/>
            <a:ext cx="45719" cy="45719"/>
          </a:xfrm>
          <a:prstGeom prst="ellipse">
            <a:avLst/>
          </a:prstGeom>
          <a:solidFill>
            <a:schemeClr val="accent1"/>
          </a:solidFill>
          <a:ln w="28575">
            <a:solidFill>
              <a:schemeClr val="accent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230" name="Oval 229">
            <a:extLst>
              <a:ext uri="{FF2B5EF4-FFF2-40B4-BE49-F238E27FC236}">
                <a16:creationId xmlns:a16="http://schemas.microsoft.com/office/drawing/2014/main" id="{649192C2-E48D-4EE2-86EF-65DDE907311C}"/>
              </a:ext>
            </a:extLst>
          </p:cNvPr>
          <p:cNvSpPr/>
          <p:nvPr/>
        </p:nvSpPr>
        <p:spPr bwMode="auto">
          <a:xfrm>
            <a:off x="9176606" y="2308886"/>
            <a:ext cx="45719" cy="45719"/>
          </a:xfrm>
          <a:prstGeom prst="ellipse">
            <a:avLst/>
          </a:prstGeom>
          <a:solidFill>
            <a:schemeClr val="accent1"/>
          </a:solidFill>
          <a:ln w="28575">
            <a:solidFill>
              <a:schemeClr val="accent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231" name="Oval 230">
            <a:extLst>
              <a:ext uri="{FF2B5EF4-FFF2-40B4-BE49-F238E27FC236}">
                <a16:creationId xmlns:a16="http://schemas.microsoft.com/office/drawing/2014/main" id="{56084B18-63C6-4502-ABA4-E697AAB97E9C}"/>
              </a:ext>
            </a:extLst>
          </p:cNvPr>
          <p:cNvSpPr/>
          <p:nvPr/>
        </p:nvSpPr>
        <p:spPr bwMode="auto">
          <a:xfrm>
            <a:off x="9365015" y="2489306"/>
            <a:ext cx="45719" cy="45719"/>
          </a:xfrm>
          <a:prstGeom prst="ellipse">
            <a:avLst/>
          </a:prstGeom>
          <a:solidFill>
            <a:schemeClr val="accent1"/>
          </a:solidFill>
          <a:ln w="28575">
            <a:solidFill>
              <a:schemeClr val="accent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232" name="Oval 231">
            <a:extLst>
              <a:ext uri="{FF2B5EF4-FFF2-40B4-BE49-F238E27FC236}">
                <a16:creationId xmlns:a16="http://schemas.microsoft.com/office/drawing/2014/main" id="{695B652D-62C1-4B7B-90D9-F2EE4B176D2C}"/>
              </a:ext>
            </a:extLst>
          </p:cNvPr>
          <p:cNvSpPr/>
          <p:nvPr/>
        </p:nvSpPr>
        <p:spPr bwMode="auto">
          <a:xfrm>
            <a:off x="9196872" y="2311268"/>
            <a:ext cx="45719" cy="45719"/>
          </a:xfrm>
          <a:prstGeom prst="ellipse">
            <a:avLst/>
          </a:prstGeom>
          <a:solidFill>
            <a:schemeClr val="accent1"/>
          </a:solidFill>
          <a:ln w="28575">
            <a:solidFill>
              <a:schemeClr val="accent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233" name="Oval 232">
            <a:extLst>
              <a:ext uri="{FF2B5EF4-FFF2-40B4-BE49-F238E27FC236}">
                <a16:creationId xmlns:a16="http://schemas.microsoft.com/office/drawing/2014/main" id="{99167ADF-1CDE-4910-A043-F16663671B8C}"/>
              </a:ext>
            </a:extLst>
          </p:cNvPr>
          <p:cNvSpPr/>
          <p:nvPr/>
        </p:nvSpPr>
        <p:spPr bwMode="auto">
          <a:xfrm>
            <a:off x="9284100" y="2389430"/>
            <a:ext cx="45719" cy="45719"/>
          </a:xfrm>
          <a:prstGeom prst="ellipse">
            <a:avLst/>
          </a:prstGeom>
          <a:solidFill>
            <a:schemeClr val="accent1"/>
          </a:solidFill>
          <a:ln w="28575">
            <a:solidFill>
              <a:schemeClr val="accent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234" name="Oval 233">
            <a:extLst>
              <a:ext uri="{FF2B5EF4-FFF2-40B4-BE49-F238E27FC236}">
                <a16:creationId xmlns:a16="http://schemas.microsoft.com/office/drawing/2014/main" id="{25EB3E02-9DB5-438E-950E-BE0F29E59D5A}"/>
              </a:ext>
            </a:extLst>
          </p:cNvPr>
          <p:cNvSpPr/>
          <p:nvPr/>
        </p:nvSpPr>
        <p:spPr bwMode="auto">
          <a:xfrm>
            <a:off x="9305344" y="2386727"/>
            <a:ext cx="45719" cy="45719"/>
          </a:xfrm>
          <a:prstGeom prst="ellipse">
            <a:avLst/>
          </a:prstGeom>
          <a:solidFill>
            <a:schemeClr val="accent1"/>
          </a:solidFill>
          <a:ln w="28575">
            <a:solidFill>
              <a:schemeClr val="accent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235" name="Oval 234">
            <a:extLst>
              <a:ext uri="{FF2B5EF4-FFF2-40B4-BE49-F238E27FC236}">
                <a16:creationId xmlns:a16="http://schemas.microsoft.com/office/drawing/2014/main" id="{4DD5EB24-C1C4-41EF-A46F-7D7E0A942B09}"/>
              </a:ext>
            </a:extLst>
          </p:cNvPr>
          <p:cNvSpPr/>
          <p:nvPr/>
        </p:nvSpPr>
        <p:spPr bwMode="auto">
          <a:xfrm>
            <a:off x="9411057" y="2491832"/>
            <a:ext cx="45719" cy="45719"/>
          </a:xfrm>
          <a:prstGeom prst="ellipse">
            <a:avLst/>
          </a:prstGeom>
          <a:solidFill>
            <a:schemeClr val="accent1"/>
          </a:solidFill>
          <a:ln w="28575">
            <a:solidFill>
              <a:schemeClr val="accent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236" name="Oval 235">
            <a:extLst>
              <a:ext uri="{FF2B5EF4-FFF2-40B4-BE49-F238E27FC236}">
                <a16:creationId xmlns:a16="http://schemas.microsoft.com/office/drawing/2014/main" id="{160828C5-F89D-42B4-A396-F090672A8E23}"/>
              </a:ext>
            </a:extLst>
          </p:cNvPr>
          <p:cNvSpPr/>
          <p:nvPr/>
        </p:nvSpPr>
        <p:spPr bwMode="auto">
          <a:xfrm>
            <a:off x="9452270" y="2491593"/>
            <a:ext cx="45719" cy="45719"/>
          </a:xfrm>
          <a:prstGeom prst="ellipse">
            <a:avLst/>
          </a:prstGeom>
          <a:solidFill>
            <a:schemeClr val="accent1"/>
          </a:solidFill>
          <a:ln w="28575">
            <a:solidFill>
              <a:schemeClr val="accent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237" name="Oval 236">
            <a:extLst>
              <a:ext uri="{FF2B5EF4-FFF2-40B4-BE49-F238E27FC236}">
                <a16:creationId xmlns:a16="http://schemas.microsoft.com/office/drawing/2014/main" id="{79EEA58E-9B22-46FB-A6AC-BE80F4ABD4DB}"/>
              </a:ext>
            </a:extLst>
          </p:cNvPr>
          <p:cNvSpPr/>
          <p:nvPr/>
        </p:nvSpPr>
        <p:spPr bwMode="auto">
          <a:xfrm>
            <a:off x="9538953" y="2601775"/>
            <a:ext cx="45719" cy="45719"/>
          </a:xfrm>
          <a:prstGeom prst="ellipse">
            <a:avLst/>
          </a:prstGeom>
          <a:solidFill>
            <a:schemeClr val="accent1"/>
          </a:solidFill>
          <a:ln w="28575">
            <a:solidFill>
              <a:schemeClr val="accent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238" name="Oval 237">
            <a:extLst>
              <a:ext uri="{FF2B5EF4-FFF2-40B4-BE49-F238E27FC236}">
                <a16:creationId xmlns:a16="http://schemas.microsoft.com/office/drawing/2014/main" id="{98469EBF-3587-4115-8329-1467C1DE3FFC}"/>
              </a:ext>
            </a:extLst>
          </p:cNvPr>
          <p:cNvSpPr/>
          <p:nvPr/>
        </p:nvSpPr>
        <p:spPr bwMode="auto">
          <a:xfrm>
            <a:off x="9588275" y="2598864"/>
            <a:ext cx="45719" cy="45719"/>
          </a:xfrm>
          <a:prstGeom prst="ellipse">
            <a:avLst/>
          </a:prstGeom>
          <a:solidFill>
            <a:schemeClr val="accent1"/>
          </a:solidFill>
          <a:ln w="28575">
            <a:solidFill>
              <a:schemeClr val="accent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239" name="Oval 238">
            <a:extLst>
              <a:ext uri="{FF2B5EF4-FFF2-40B4-BE49-F238E27FC236}">
                <a16:creationId xmlns:a16="http://schemas.microsoft.com/office/drawing/2014/main" id="{92B61C24-921C-47EA-95C3-4BC2CF39B510}"/>
              </a:ext>
            </a:extLst>
          </p:cNvPr>
          <p:cNvSpPr/>
          <p:nvPr/>
        </p:nvSpPr>
        <p:spPr bwMode="auto">
          <a:xfrm>
            <a:off x="9654907" y="2601775"/>
            <a:ext cx="45719" cy="45719"/>
          </a:xfrm>
          <a:prstGeom prst="ellipse">
            <a:avLst/>
          </a:prstGeom>
          <a:solidFill>
            <a:schemeClr val="accent1"/>
          </a:solidFill>
          <a:ln w="28575">
            <a:solidFill>
              <a:schemeClr val="accent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240" name="Oval 239">
            <a:extLst>
              <a:ext uri="{FF2B5EF4-FFF2-40B4-BE49-F238E27FC236}">
                <a16:creationId xmlns:a16="http://schemas.microsoft.com/office/drawing/2014/main" id="{D2D517FE-E277-4A13-B620-6E927B4DEA41}"/>
              </a:ext>
            </a:extLst>
          </p:cNvPr>
          <p:cNvSpPr/>
          <p:nvPr/>
        </p:nvSpPr>
        <p:spPr bwMode="auto">
          <a:xfrm>
            <a:off x="9703374" y="2603305"/>
            <a:ext cx="45719" cy="45719"/>
          </a:xfrm>
          <a:prstGeom prst="ellipse">
            <a:avLst/>
          </a:prstGeom>
          <a:solidFill>
            <a:schemeClr val="accent1"/>
          </a:solidFill>
          <a:ln w="28575">
            <a:solidFill>
              <a:schemeClr val="accent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241" name="Oval 240">
            <a:extLst>
              <a:ext uri="{FF2B5EF4-FFF2-40B4-BE49-F238E27FC236}">
                <a16:creationId xmlns:a16="http://schemas.microsoft.com/office/drawing/2014/main" id="{1AFA6A16-CC47-444E-AE6C-7EACD5DC918F}"/>
              </a:ext>
            </a:extLst>
          </p:cNvPr>
          <p:cNvSpPr/>
          <p:nvPr/>
        </p:nvSpPr>
        <p:spPr bwMode="auto">
          <a:xfrm>
            <a:off x="9763080" y="2599360"/>
            <a:ext cx="45719" cy="45719"/>
          </a:xfrm>
          <a:prstGeom prst="ellipse">
            <a:avLst/>
          </a:prstGeom>
          <a:solidFill>
            <a:schemeClr val="accent1"/>
          </a:solidFill>
          <a:ln w="28575">
            <a:solidFill>
              <a:schemeClr val="accent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242" name="Oval 241">
            <a:extLst>
              <a:ext uri="{FF2B5EF4-FFF2-40B4-BE49-F238E27FC236}">
                <a16:creationId xmlns:a16="http://schemas.microsoft.com/office/drawing/2014/main" id="{CE0E5468-2AED-4774-A6AE-CEA42582294D}"/>
              </a:ext>
            </a:extLst>
          </p:cNvPr>
          <p:cNvSpPr/>
          <p:nvPr/>
        </p:nvSpPr>
        <p:spPr bwMode="auto">
          <a:xfrm>
            <a:off x="9920821" y="2987538"/>
            <a:ext cx="45719" cy="45719"/>
          </a:xfrm>
          <a:prstGeom prst="ellipse">
            <a:avLst/>
          </a:prstGeom>
          <a:solidFill>
            <a:schemeClr val="accent1"/>
          </a:solidFill>
          <a:ln w="28575">
            <a:solidFill>
              <a:schemeClr val="accent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243" name="Oval 242">
            <a:extLst>
              <a:ext uri="{FF2B5EF4-FFF2-40B4-BE49-F238E27FC236}">
                <a16:creationId xmlns:a16="http://schemas.microsoft.com/office/drawing/2014/main" id="{CF721BD2-21B1-4241-920E-8E619F6E185F}"/>
              </a:ext>
            </a:extLst>
          </p:cNvPr>
          <p:cNvSpPr/>
          <p:nvPr/>
        </p:nvSpPr>
        <p:spPr bwMode="auto">
          <a:xfrm>
            <a:off x="10009909" y="2983195"/>
            <a:ext cx="45719" cy="45719"/>
          </a:xfrm>
          <a:prstGeom prst="ellipse">
            <a:avLst/>
          </a:prstGeom>
          <a:solidFill>
            <a:schemeClr val="accent1"/>
          </a:solidFill>
          <a:ln w="28575">
            <a:solidFill>
              <a:schemeClr val="accent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244" name="Oval 243">
            <a:extLst>
              <a:ext uri="{FF2B5EF4-FFF2-40B4-BE49-F238E27FC236}">
                <a16:creationId xmlns:a16="http://schemas.microsoft.com/office/drawing/2014/main" id="{6870DAEE-6BCC-4551-9C32-9E24B8F59974}"/>
              </a:ext>
            </a:extLst>
          </p:cNvPr>
          <p:cNvSpPr/>
          <p:nvPr/>
        </p:nvSpPr>
        <p:spPr bwMode="auto">
          <a:xfrm>
            <a:off x="10790519" y="2984650"/>
            <a:ext cx="45719" cy="45719"/>
          </a:xfrm>
          <a:prstGeom prst="ellipse">
            <a:avLst/>
          </a:prstGeom>
          <a:solidFill>
            <a:schemeClr val="accent1"/>
          </a:solidFill>
          <a:ln w="28575">
            <a:solidFill>
              <a:schemeClr val="accent1"/>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245" name="Oval 244">
            <a:extLst>
              <a:ext uri="{FF2B5EF4-FFF2-40B4-BE49-F238E27FC236}">
                <a16:creationId xmlns:a16="http://schemas.microsoft.com/office/drawing/2014/main" id="{385C7E8A-080E-4A83-AB01-26C802CE444E}"/>
              </a:ext>
            </a:extLst>
          </p:cNvPr>
          <p:cNvSpPr/>
          <p:nvPr/>
        </p:nvSpPr>
        <p:spPr bwMode="auto">
          <a:xfrm>
            <a:off x="8817248" y="2747032"/>
            <a:ext cx="45719" cy="45719"/>
          </a:xfrm>
          <a:prstGeom prst="ellipse">
            <a:avLst/>
          </a:prstGeom>
          <a:solidFill>
            <a:schemeClr val="accent3"/>
          </a:solidFill>
          <a:ln w="28575">
            <a:solidFill>
              <a:schemeClr val="accent3"/>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246" name="Oval 245">
            <a:extLst>
              <a:ext uri="{FF2B5EF4-FFF2-40B4-BE49-F238E27FC236}">
                <a16:creationId xmlns:a16="http://schemas.microsoft.com/office/drawing/2014/main" id="{23BA17E0-C981-469F-843C-8C14D0264F61}"/>
              </a:ext>
            </a:extLst>
          </p:cNvPr>
          <p:cNvSpPr/>
          <p:nvPr/>
        </p:nvSpPr>
        <p:spPr bwMode="auto">
          <a:xfrm>
            <a:off x="9223081" y="2739882"/>
            <a:ext cx="45719" cy="45719"/>
          </a:xfrm>
          <a:prstGeom prst="ellipse">
            <a:avLst/>
          </a:prstGeom>
          <a:solidFill>
            <a:schemeClr val="accent3"/>
          </a:solidFill>
          <a:ln w="28575">
            <a:solidFill>
              <a:schemeClr val="accent3"/>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247" name="Oval 246">
            <a:extLst>
              <a:ext uri="{FF2B5EF4-FFF2-40B4-BE49-F238E27FC236}">
                <a16:creationId xmlns:a16="http://schemas.microsoft.com/office/drawing/2014/main" id="{8B7429F6-D4E0-4173-930C-6311B24D8154}"/>
              </a:ext>
            </a:extLst>
          </p:cNvPr>
          <p:cNvSpPr/>
          <p:nvPr/>
        </p:nvSpPr>
        <p:spPr bwMode="auto">
          <a:xfrm>
            <a:off x="9530768" y="2745945"/>
            <a:ext cx="45719" cy="45719"/>
          </a:xfrm>
          <a:prstGeom prst="ellipse">
            <a:avLst/>
          </a:prstGeom>
          <a:solidFill>
            <a:schemeClr val="accent3"/>
          </a:solidFill>
          <a:ln w="28575">
            <a:solidFill>
              <a:schemeClr val="accent3"/>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248" name="Oval 247">
            <a:extLst>
              <a:ext uri="{FF2B5EF4-FFF2-40B4-BE49-F238E27FC236}">
                <a16:creationId xmlns:a16="http://schemas.microsoft.com/office/drawing/2014/main" id="{76415FAD-B777-48B6-B4B4-D1D5B5F17A0B}"/>
              </a:ext>
            </a:extLst>
          </p:cNvPr>
          <p:cNvSpPr/>
          <p:nvPr/>
        </p:nvSpPr>
        <p:spPr bwMode="auto">
          <a:xfrm>
            <a:off x="9648137" y="2749366"/>
            <a:ext cx="45719" cy="45719"/>
          </a:xfrm>
          <a:prstGeom prst="ellipse">
            <a:avLst/>
          </a:prstGeom>
          <a:solidFill>
            <a:schemeClr val="accent3"/>
          </a:solidFill>
          <a:ln w="28575">
            <a:solidFill>
              <a:schemeClr val="accent3"/>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249" name="Oval 248">
            <a:extLst>
              <a:ext uri="{FF2B5EF4-FFF2-40B4-BE49-F238E27FC236}">
                <a16:creationId xmlns:a16="http://schemas.microsoft.com/office/drawing/2014/main" id="{0B9753E6-F129-475E-927F-779148F0B460}"/>
              </a:ext>
            </a:extLst>
          </p:cNvPr>
          <p:cNvSpPr/>
          <p:nvPr/>
        </p:nvSpPr>
        <p:spPr bwMode="auto">
          <a:xfrm>
            <a:off x="8859393" y="2746683"/>
            <a:ext cx="45719" cy="45719"/>
          </a:xfrm>
          <a:prstGeom prst="ellipse">
            <a:avLst/>
          </a:prstGeom>
          <a:solidFill>
            <a:schemeClr val="accent3"/>
          </a:solidFill>
          <a:ln w="28575">
            <a:solidFill>
              <a:schemeClr val="accent3"/>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250" name="Oval 249">
            <a:extLst>
              <a:ext uri="{FF2B5EF4-FFF2-40B4-BE49-F238E27FC236}">
                <a16:creationId xmlns:a16="http://schemas.microsoft.com/office/drawing/2014/main" id="{CA36A2F3-B271-4BA7-8840-28F861A60B5F}"/>
              </a:ext>
            </a:extLst>
          </p:cNvPr>
          <p:cNvSpPr/>
          <p:nvPr/>
        </p:nvSpPr>
        <p:spPr bwMode="auto">
          <a:xfrm>
            <a:off x="9804560" y="2739873"/>
            <a:ext cx="45719" cy="45719"/>
          </a:xfrm>
          <a:prstGeom prst="ellipse">
            <a:avLst/>
          </a:prstGeom>
          <a:solidFill>
            <a:schemeClr val="accent3"/>
          </a:solidFill>
          <a:ln w="28575">
            <a:solidFill>
              <a:schemeClr val="accent3"/>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252" name="Oval 251">
            <a:extLst>
              <a:ext uri="{FF2B5EF4-FFF2-40B4-BE49-F238E27FC236}">
                <a16:creationId xmlns:a16="http://schemas.microsoft.com/office/drawing/2014/main" id="{5B923161-710A-4FA7-837F-B089E14B15AD}"/>
              </a:ext>
            </a:extLst>
          </p:cNvPr>
          <p:cNvSpPr/>
          <p:nvPr/>
        </p:nvSpPr>
        <p:spPr bwMode="auto">
          <a:xfrm>
            <a:off x="8902836" y="2749365"/>
            <a:ext cx="45719" cy="45719"/>
          </a:xfrm>
          <a:prstGeom prst="ellipse">
            <a:avLst/>
          </a:prstGeom>
          <a:solidFill>
            <a:schemeClr val="accent3"/>
          </a:solidFill>
          <a:ln w="28575">
            <a:solidFill>
              <a:schemeClr val="accent3"/>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253" name="Oval 252">
            <a:extLst>
              <a:ext uri="{FF2B5EF4-FFF2-40B4-BE49-F238E27FC236}">
                <a16:creationId xmlns:a16="http://schemas.microsoft.com/office/drawing/2014/main" id="{703BE95D-556A-4B91-918E-402677CF51D5}"/>
              </a:ext>
            </a:extLst>
          </p:cNvPr>
          <p:cNvSpPr/>
          <p:nvPr/>
        </p:nvSpPr>
        <p:spPr bwMode="auto">
          <a:xfrm>
            <a:off x="8957046" y="2746623"/>
            <a:ext cx="45719" cy="45719"/>
          </a:xfrm>
          <a:prstGeom prst="ellipse">
            <a:avLst/>
          </a:prstGeom>
          <a:solidFill>
            <a:schemeClr val="accent3"/>
          </a:solidFill>
          <a:ln w="28575">
            <a:solidFill>
              <a:schemeClr val="accent3"/>
            </a:solid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254" name="Oval 253">
            <a:extLst>
              <a:ext uri="{FF2B5EF4-FFF2-40B4-BE49-F238E27FC236}">
                <a16:creationId xmlns:a16="http://schemas.microsoft.com/office/drawing/2014/main" id="{328D9319-EB77-4535-81E2-E7DACF2A889E}"/>
              </a:ext>
            </a:extLst>
          </p:cNvPr>
          <p:cNvSpPr/>
          <p:nvPr/>
        </p:nvSpPr>
        <p:spPr bwMode="auto">
          <a:xfrm>
            <a:off x="8986511" y="2741776"/>
            <a:ext cx="45719" cy="45719"/>
          </a:xfrm>
          <a:prstGeom prst="ellipse">
            <a:avLst/>
          </a:prstGeom>
          <a:solidFill>
            <a:schemeClr val="accent3"/>
          </a:solidFill>
          <a:ln w="28575">
            <a:solidFill>
              <a:schemeClr val="accent3"/>
            </a:solidFill>
            <a:round/>
            <a:headEnd/>
            <a:tailEnd/>
          </a:ln>
        </p:spPr>
        <p:txBody>
          <a:bodyPr rtlCol="0" anchor="ctr"/>
          <a:lstStyle/>
          <a:p>
            <a:pPr algn="l"/>
            <a:endParaRPr lang="en-US">
              <a:solidFill>
                <a:schemeClr val="bg1"/>
              </a:solidFill>
              <a:latin typeface="Calibri" panose="020F0502020204030204" pitchFamily="34" charset="0"/>
            </a:endParaRPr>
          </a:p>
        </p:txBody>
      </p:sp>
    </p:spTree>
    <p:extLst>
      <p:ext uri="{BB962C8B-B14F-4D97-AF65-F5344CB8AC3E}">
        <p14:creationId xmlns:p14="http://schemas.microsoft.com/office/powerpoint/2010/main" val="24978651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091AC-A559-4294-A210-6F3CFF66780B}"/>
              </a:ext>
            </a:extLst>
          </p:cNvPr>
          <p:cNvSpPr>
            <a:spLocks noGrp="1"/>
          </p:cNvSpPr>
          <p:nvPr>
            <p:ph type="title"/>
          </p:nvPr>
        </p:nvSpPr>
        <p:spPr/>
        <p:txBody>
          <a:bodyPr/>
          <a:lstStyle/>
          <a:p>
            <a:r>
              <a:rPr lang="en-US" dirty="0"/>
              <a:t>CARTITUDE-1: Conclusions</a:t>
            </a:r>
          </a:p>
        </p:txBody>
      </p:sp>
      <p:sp>
        <p:nvSpPr>
          <p:cNvPr id="3" name="Content Placeholder 2">
            <a:extLst>
              <a:ext uri="{FF2B5EF4-FFF2-40B4-BE49-F238E27FC236}">
                <a16:creationId xmlns:a16="http://schemas.microsoft.com/office/drawing/2014/main" id="{25900E9D-A622-4535-B35B-D3CFEB876A99}"/>
              </a:ext>
            </a:extLst>
          </p:cNvPr>
          <p:cNvSpPr>
            <a:spLocks noGrp="1"/>
          </p:cNvSpPr>
          <p:nvPr>
            <p:ph idx="1"/>
          </p:nvPr>
        </p:nvSpPr>
        <p:spPr/>
        <p:txBody>
          <a:bodyPr/>
          <a:lstStyle/>
          <a:p>
            <a:r>
              <a:rPr lang="en-US" sz="2000" dirty="0"/>
              <a:t>In the phase Ib/II CARTITUDE-1 trial of patients with R/R MM, investigators concluded that ciltacabtagene autoleucel demonstrated a manageable safety profile at RP2D (</a:t>
            </a:r>
            <a:r>
              <a:rPr lang="fr-FR" sz="2000" dirty="0"/>
              <a:t>0.75 x 10</a:t>
            </a:r>
            <a:r>
              <a:rPr lang="fr-FR" sz="2000" baseline="30000" dirty="0"/>
              <a:t>6</a:t>
            </a:r>
            <a:r>
              <a:rPr lang="fr-FR" sz="2000" dirty="0"/>
              <a:t> viable </a:t>
            </a:r>
            <a:br>
              <a:rPr lang="fr-FR" sz="2000" dirty="0"/>
            </a:br>
            <a:r>
              <a:rPr lang="fr-FR" sz="2000" dirty="0"/>
              <a:t>CAR T-cells/kg) </a:t>
            </a:r>
            <a:endParaRPr lang="en-US" sz="2000" dirty="0"/>
          </a:p>
          <a:p>
            <a:pPr lvl="1"/>
            <a:r>
              <a:rPr lang="en-US" sz="1800" dirty="0"/>
              <a:t>Most cases of CRS were grade 1/2 with median time to onset of 7 days</a:t>
            </a:r>
          </a:p>
          <a:p>
            <a:pPr lvl="1"/>
            <a:r>
              <a:rPr lang="en-US" sz="1800" dirty="0"/>
              <a:t>20 (20.6%) patients experienced CAR T-related neurotoxicities and 10.3% had grade ≥ 3 event</a:t>
            </a:r>
          </a:p>
          <a:p>
            <a:r>
              <a:rPr lang="en-US" sz="2000" dirty="0"/>
              <a:t>In heavily pretreated patients with R/R MM, responses were early, deep and durable </a:t>
            </a:r>
          </a:p>
          <a:p>
            <a:pPr lvl="1"/>
            <a:r>
              <a:rPr lang="en-US" sz="1800" dirty="0"/>
              <a:t>ORR: 96.9% with ≥ 67% sCR rate</a:t>
            </a:r>
          </a:p>
          <a:p>
            <a:pPr lvl="1"/>
            <a:r>
              <a:rPr lang="en-US" sz="1800" dirty="0"/>
              <a:t>Median PFS: NR; 12-mo PFS rate: 76.6%; OS rate: 88.5%</a:t>
            </a:r>
          </a:p>
          <a:p>
            <a:r>
              <a:rPr lang="en-US" sz="2000" dirty="0"/>
              <a:t>Studies ongoing to evaluate ciltacabtagene autoleucel in earlier-line settings for other populations of patients with MM</a:t>
            </a:r>
          </a:p>
          <a:p>
            <a:r>
              <a:rPr lang="en-US" sz="2000" dirty="0"/>
              <a:t>Administration of ciltacabtagene autoleucel in outpatient setting is being assessed in ongoing </a:t>
            </a:r>
            <a:br>
              <a:rPr lang="en-US" sz="2000" dirty="0"/>
            </a:br>
            <a:r>
              <a:rPr lang="en-US" sz="2000" dirty="0"/>
              <a:t>phase II/III studies (NCT04133636; NCT04181827)</a:t>
            </a:r>
          </a:p>
          <a:p>
            <a:endParaRPr lang="en-US" dirty="0"/>
          </a:p>
        </p:txBody>
      </p:sp>
      <p:sp>
        <p:nvSpPr>
          <p:cNvPr id="4" name="Text Box 15">
            <a:extLst>
              <a:ext uri="{FF2B5EF4-FFF2-40B4-BE49-F238E27FC236}">
                <a16:creationId xmlns:a16="http://schemas.microsoft.com/office/drawing/2014/main" id="{0C992D62-D4AB-4480-A1C8-C2448C1E974A}"/>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Madduri. ASH 2020. Abstr 177.</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5" name="Group 7">
            <a:extLst>
              <a:ext uri="{FF2B5EF4-FFF2-40B4-BE49-F238E27FC236}">
                <a16:creationId xmlns:a16="http://schemas.microsoft.com/office/drawing/2014/main" id="{CC60A02E-AFF8-4CF7-BDFD-664F4021DAA9}"/>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F3615FC9-F56D-432A-8BCD-8D5A94CE4014}"/>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2EC06227-7FB4-4CF0-8F08-5691B216CE1C}"/>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38648939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r>
              <a:rPr lang="en-US" dirty="0">
                <a:solidFill>
                  <a:srgbClr val="E1471D"/>
                </a:solidFill>
                <a:hlinkClick r:id="rId3"/>
              </a:rPr>
              <a:t>clinicaloptions.com/oncology</a:t>
            </a:r>
            <a:endParaRPr lang="en-US" dirty="0">
              <a:solidFill>
                <a:srgbClr val="E1471D"/>
              </a:solidFill>
            </a:endParaRPr>
          </a:p>
          <a:p>
            <a:endParaRPr lang="en-US"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ASH 2020!</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a:xfrm>
            <a:off x="609759" y="1794295"/>
            <a:ext cx="10872444" cy="2706900"/>
          </a:xfrm>
        </p:spPr>
        <p:txBody>
          <a:bodyPr rtlCol="0">
            <a:noAutofit/>
          </a:bodyPr>
          <a:lstStyle/>
          <a:p>
            <a:pPr>
              <a:spcBef>
                <a:spcPts val="600"/>
              </a:spcBef>
              <a:buClr>
                <a:schemeClr val="accent6"/>
              </a:buClr>
              <a:defRPr/>
            </a:pPr>
            <a:r>
              <a:rPr lang="en-US" sz="2400" dirty="0">
                <a:solidFill>
                  <a:srgbClr val="E1471D"/>
                </a:solidFill>
              </a:rPr>
              <a:t>Short slideset summaries </a:t>
            </a:r>
            <a:r>
              <a:rPr lang="en-US" sz="2400" b="0" dirty="0">
                <a:solidFill>
                  <a:schemeClr val="bg1"/>
                </a:solidFill>
              </a:rPr>
              <a:t>and </a:t>
            </a:r>
            <a:r>
              <a:rPr lang="en-US" sz="2400" dirty="0">
                <a:solidFill>
                  <a:schemeClr val="accent3"/>
                </a:solidFill>
              </a:rPr>
              <a:t>additional </a:t>
            </a:r>
            <a:r>
              <a:rPr lang="en-US" sz="2400" dirty="0">
                <a:solidFill>
                  <a:srgbClr val="E1471D"/>
                </a:solidFill>
              </a:rPr>
              <a:t>CME-certified analyses </a:t>
            </a:r>
            <a:r>
              <a:rPr lang="en-US" sz="2400" b="0" dirty="0">
                <a:solidFill>
                  <a:schemeClr val="bg1"/>
                </a:solidFill>
              </a:rPr>
              <a:t>with expert commentary on key studies in:</a:t>
            </a:r>
          </a:p>
          <a:p>
            <a:pPr marL="342900" indent="-342900">
              <a:spcBef>
                <a:spcPts val="600"/>
              </a:spcBef>
              <a:spcAft>
                <a:spcPts val="0"/>
              </a:spcAft>
              <a:buFont typeface="Wingdings" pitchFamily="2" charset="2"/>
              <a:buChar char="§"/>
              <a:defRPr/>
            </a:pPr>
            <a:r>
              <a:rPr lang="en-US" b="0" dirty="0">
                <a:solidFill>
                  <a:schemeClr val="bg1"/>
                </a:solidFill>
              </a:rPr>
              <a:t>Acute and chronic leukemias </a:t>
            </a:r>
          </a:p>
          <a:p>
            <a:pPr marL="342900" indent="-342900">
              <a:spcBef>
                <a:spcPts val="600"/>
              </a:spcBef>
              <a:spcAft>
                <a:spcPts val="0"/>
              </a:spcAft>
              <a:buFont typeface="Wingdings" pitchFamily="2" charset="2"/>
              <a:buChar char="§"/>
              <a:defRPr/>
            </a:pPr>
            <a:r>
              <a:rPr lang="en-US" b="0" dirty="0">
                <a:solidFill>
                  <a:schemeClr val="bg1"/>
                </a:solidFill>
              </a:rPr>
              <a:t>Lymphomas and chronic lymphocytic leukemia</a:t>
            </a:r>
          </a:p>
          <a:p>
            <a:pPr marL="342900" indent="-342900">
              <a:spcBef>
                <a:spcPts val="600"/>
              </a:spcBef>
              <a:spcAft>
                <a:spcPts val="0"/>
              </a:spcAft>
              <a:buFont typeface="Wingdings" pitchFamily="2" charset="2"/>
              <a:buChar char="§"/>
              <a:defRPr/>
            </a:pPr>
            <a:r>
              <a:rPr lang="en-US" b="0" dirty="0">
                <a:solidFill>
                  <a:schemeClr val="bg1"/>
                </a:solidFill>
              </a:rPr>
              <a:t>Myelodysplastic syndromes and myeloproliferative neoplasms</a:t>
            </a:r>
          </a:p>
          <a:p>
            <a:pPr marL="342900" indent="-342900">
              <a:spcBef>
                <a:spcPts val="600"/>
              </a:spcBef>
              <a:spcAft>
                <a:spcPts val="0"/>
              </a:spcAft>
              <a:buFont typeface="Wingdings" pitchFamily="2" charset="2"/>
              <a:buChar char="§"/>
              <a:defRPr/>
            </a:pPr>
            <a:r>
              <a:rPr lang="en-US" b="0" dirty="0">
                <a:solidFill>
                  <a:schemeClr val="bg1"/>
                </a:solidFill>
              </a:rPr>
              <a:t>Myeloma</a:t>
            </a:r>
          </a:p>
          <a:p>
            <a:pPr marL="342900" indent="-342900">
              <a:spcBef>
                <a:spcPts val="600"/>
              </a:spcBef>
              <a:spcAft>
                <a:spcPts val="0"/>
              </a:spcAft>
              <a:buFont typeface="Wingdings" pitchFamily="2" charset="2"/>
              <a:buChar char="§"/>
              <a:defRPr/>
            </a:pPr>
            <a:r>
              <a:rPr lang="en-US" b="0" dirty="0">
                <a:solidFill>
                  <a:schemeClr val="bg1"/>
                </a:solidFill>
              </a:rPr>
              <a:t>Nonmalignant hematology</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Tree>
  </p:cSld>
  <p:clrMapOvr>
    <a:masterClrMapping/>
  </p:clrMapOvr>
</p:sld>
</file>

<file path=ppt/theme/theme1.xml><?xml version="1.0" encoding="utf-8"?>
<a:theme xmlns:a="http://schemas.openxmlformats.org/drawingml/2006/main" name="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28575">
          <a:solidFill>
            <a:schemeClr val="accent1"/>
          </a:solidFill>
          <a:miter lim="800000"/>
          <a:headEnd/>
          <a:tailEnd/>
        </a:ln>
        <a:extLst>
          <a:ext uri="{909E8E84-426E-40DD-AFC4-6F175D3DCCD1}">
            <a14:hiddenFill xmlns:a14="http://schemas.microsoft.com/office/drawing/2010/main">
              <a:noFill/>
            </a14:hiddenFill>
          </a:ext>
        </a:extLst>
      </a:spPr>
      <a:bodyPr rtlCol="0" anchor="ctr"/>
      <a:lstStyle>
        <a:defPPr algn="ctr">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Document_x0020_Category xmlns="ca6cfe0d-bd48-4a18-bd81-c1144547062a">Conference Capsule Slides</Document_x0020_Category>
    <_dlc_DocId xmlns="d54cbe69-32bd-412a-b004-9152f949605e">56M7VY3CDVN5-1010947735-3</_dlc_DocId>
    <_dlc_DocIdUrl xmlns="d54cbe69-32bd-412a-b004-9152f949605e">
      <Url>https://intranet.clinicaloptions.com/mews/oncology/ONC_2020_ASH_CF_(PRP3815)/MM_Madduri_177/_layouts/15/DocIdRedir.aspx?ID=56M7VY3CDVN5-1010947735-3</Url>
      <Description>56M7VY3CDVN5-1010947735-3</Description>
    </_dlc_DocIdUrl>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B0AA5AF53E85F4D931F0A5445DE8B0E" ma:contentTypeVersion="1" ma:contentTypeDescription="Create a new document." ma:contentTypeScope="" ma:versionID="c372a9eb2df4437f10b3db48e0498b4b">
  <xsd:schema xmlns:xsd="http://www.w3.org/2001/XMLSchema" xmlns:xs="http://www.w3.org/2001/XMLSchema" xmlns:p="http://schemas.microsoft.com/office/2006/metadata/properties" xmlns:ns2="d54cbe69-32bd-412a-b004-9152f949605e" xmlns:ns3="ca6cfe0d-bd48-4a18-bd81-c1144547062a" targetNamespace="http://schemas.microsoft.com/office/2006/metadata/properties" ma:root="true" ma:fieldsID="ebc02b58eaa9f88013cbde5edcf3b4eb" ns2:_="" ns3:_="">
    <xsd:import namespace="d54cbe69-32bd-412a-b004-9152f949605e"/>
    <xsd:import namespace="ca6cfe0d-bd48-4a18-bd81-c1144547062a"/>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ca6cfe0d-bd48-4a18-bd81-c1144547062a"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6E66EC89-C2C5-47E4-9907-B8D7266A7D1F}">
  <ds:schemaRefs>
    <ds:schemaRef ds:uri="http://schemas.microsoft.com/sharepoint/v3/contenttype/forms"/>
  </ds:schemaRefs>
</ds:datastoreItem>
</file>

<file path=customXml/itemProps2.xml><?xml version="1.0" encoding="utf-8"?>
<ds:datastoreItem xmlns:ds="http://schemas.openxmlformats.org/officeDocument/2006/customXml" ds:itemID="{2A4F915E-1571-4A31-BD8A-666B565B2089}">
  <ds:schemaRefs>
    <ds:schemaRef ds:uri="http://www.w3.org/XML/1998/namespace"/>
    <ds:schemaRef ds:uri="http://schemas.microsoft.com/office/2006/documentManagement/types"/>
    <ds:schemaRef ds:uri="http://purl.org/dc/terms/"/>
    <ds:schemaRef ds:uri="http://purl.org/dc/elements/1.1/"/>
    <ds:schemaRef ds:uri="http://schemas.microsoft.com/office/infopath/2007/PartnerControls"/>
    <ds:schemaRef ds:uri="http://schemas.openxmlformats.org/package/2006/metadata/core-properties"/>
    <ds:schemaRef ds:uri="d54cbe69-32bd-412a-b004-9152f949605e"/>
    <ds:schemaRef ds:uri="ca6cfe0d-bd48-4a18-bd81-c1144547062a"/>
    <ds:schemaRef ds:uri="http://schemas.microsoft.com/office/2006/metadata/properties"/>
    <ds:schemaRef ds:uri="http://purl.org/dc/dcmitype/"/>
  </ds:schemaRefs>
</ds:datastoreItem>
</file>

<file path=customXml/itemProps3.xml><?xml version="1.0" encoding="utf-8"?>
<ds:datastoreItem xmlns:ds="http://schemas.openxmlformats.org/officeDocument/2006/customXml" ds:itemID="{751936CB-9FBD-4A06-B98D-950DBB3527C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ca6cfe0d-bd48-4a18-bd81-c1144547062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D35C5A07-EF1E-4475-91E5-9DE1CC1FE381}">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otalTime>947</TotalTime>
  <Words>2853</Words>
  <Application>Microsoft Office PowerPoint</Application>
  <PresentationFormat>Widescreen</PresentationFormat>
  <Paragraphs>526</Paragraphs>
  <Slides>14</Slides>
  <Notes>14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Times</vt:lpstr>
      <vt:lpstr>Wingdings</vt:lpstr>
      <vt:lpstr>2017_HTAA_Diabetes</vt:lpstr>
      <vt:lpstr>CARTITUDE-1 Phase Ib/II Study of Ciltacabtagene Autoleucel: BCMA-Directed CAR T-Cell Therapy in Patients With R/R MM</vt:lpstr>
      <vt:lpstr>About These Slides</vt:lpstr>
      <vt:lpstr>CARTITUDE-1: Background</vt:lpstr>
      <vt:lpstr>CARTITUDE-1: Study Design</vt:lpstr>
      <vt:lpstr>CARTITUDE-1: Baseline Characteristics</vt:lpstr>
      <vt:lpstr>CARTITUDE-1: Hematologic AEs and Infections</vt:lpstr>
      <vt:lpstr>CARTITUDE-1: Nonhematologic AEs</vt:lpstr>
      <vt:lpstr>CARTITUDE-1: CRS</vt:lpstr>
      <vt:lpstr>CARTITUDE-1: Neurotoxicity (NT)</vt:lpstr>
      <vt:lpstr>CARTITUDE-1: Deaths</vt:lpstr>
      <vt:lpstr>CARTITUDE-1: ORR and MRD Assessment</vt:lpstr>
      <vt:lpstr>CARTITUDE-1: PFS</vt:lpstr>
      <vt:lpstr>CARTITUDE-1: Conclusions</vt:lpstr>
      <vt:lpstr>Go Online for More CCO  Coverage of ASH 2020!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CARTITUDE-1 Phase Ib/II Study of Ciltacabtagene Autoleucel: BCMA-Directed CAR T-Cell Therapy in Patients With R/R MM</dc:title>
  <dc:creator>Petra Cravens</dc:creator>
  <cp:lastModifiedBy>nkolenko@clinicaloptions.com</cp:lastModifiedBy>
  <cp:revision>93</cp:revision>
  <dcterms:created xsi:type="dcterms:W3CDTF">2020-12-09T19:37:40Z</dcterms:created>
  <dcterms:modified xsi:type="dcterms:W3CDTF">2020-12-14T23:55:15Z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0x0101001B0AA5AF53E85F4D931F0A5445DE8B0E</vt:lpwstr>
  </property>
  <property fmtid="{D5CDD505-2E9C-101B-9397-08002B2CF9AE}" pid="3" name="_dlc_DocIdItemGuid">
    <vt:lpwstr>4b11018b-5f15-46f7-8cd4-0d4c1455180c</vt:lpwstr>
  </property>
</Properties>
</file>